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sldIdLst>
    <p:sldId id="287" r:id="rId2"/>
    <p:sldId id="290" r:id="rId3"/>
    <p:sldId id="294" r:id="rId4"/>
    <p:sldId id="306" r:id="rId5"/>
    <p:sldId id="299" r:id="rId6"/>
    <p:sldId id="307" r:id="rId7"/>
    <p:sldId id="311" r:id="rId8"/>
    <p:sldId id="304" r:id="rId9"/>
    <p:sldId id="297" r:id="rId10"/>
    <p:sldId id="298" r:id="rId11"/>
    <p:sldId id="309" r:id="rId12"/>
    <p:sldId id="310" r:id="rId1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p:scale>
          <a:sx n="80" d="100"/>
          <a:sy n="80" d="100"/>
        </p:scale>
        <p:origin x="1526" y="115"/>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2" d="100"/>
          <a:sy n="62" d="100"/>
        </p:scale>
        <p:origin x="2405" y="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15-25-0474-01-0000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 2025</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677864" y="685800"/>
            <a:ext cx="7848599"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95969" y="1371600"/>
            <a:ext cx="782796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5/dcn/25/15-25-0457-03-acss-enhancement-of-srm-for-adapting-coexisting-environments.ppt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5/dcn/25/15-25-0457-03-acss-enhancement-of-srm-for-adapting-coexisting-environments.ppt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957384"/>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IG Access September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a:t>
            </a:r>
            <a:r>
              <a:rPr lang="en-US" altLang="en-US" sz="1600" dirty="0">
                <a:latin typeface="Times New Roman" panose="02020603050405020304" pitchFamily="18" charset="0"/>
              </a:rPr>
              <a:t> September 16,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tx1"/>
                </a:solidFill>
                <a:highlight>
                  <a:srgbClr val="00FFFF"/>
                </a:highlight>
                <a:latin typeface="Times New Roman" panose="02020603050405020304" pitchFamily="18" charset="0"/>
              </a:rPr>
              <a:t>September 2025 Plenary Session</a:t>
            </a:r>
            <a:r>
              <a:rPr lang="en-US" altLang="en-US" sz="1600" dirty="0">
                <a:latin typeface="Times New Roman" panose="02020603050405020304" pitchFamily="18" charset="0"/>
              </a:rPr>
              <a:t>. Interest group access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677864" y="685800"/>
            <a:ext cx="7848599" cy="754063"/>
          </a:xfrm>
        </p:spPr>
        <p:txBody>
          <a:bodyPr wrap="square" anchor="ctr">
            <a:normAutofit/>
          </a:bodyPr>
          <a:lstStyle/>
          <a:p>
            <a:r>
              <a:rPr lang="en-US" dirty="0"/>
              <a:t>Adjourned</a:t>
            </a:r>
          </a:p>
        </p:txBody>
      </p:sp>
      <p:pic>
        <p:nvPicPr>
          <p:cNvPr id="7" name="Picture 6">
            <a:extLst>
              <a:ext uri="{FF2B5EF4-FFF2-40B4-BE49-F238E27FC236}">
                <a16:creationId xmlns:a16="http://schemas.microsoft.com/office/drawing/2014/main" id="{AEAC390B-EFA7-E83A-0F9A-7EF4595BFBAE}"/>
              </a:ext>
            </a:extLst>
          </p:cNvPr>
          <p:cNvPicPr>
            <a:picLocks noChangeAspect="1"/>
          </p:cNvPicPr>
          <p:nvPr/>
        </p:nvPicPr>
        <p:blipFill>
          <a:blip r:embed="rId2"/>
          <a:stretch>
            <a:fillRect/>
          </a:stretch>
        </p:blipFill>
        <p:spPr>
          <a:xfrm>
            <a:off x="1921959" y="1916832"/>
            <a:ext cx="5300082" cy="3975062"/>
          </a:xfrm>
          <a:prstGeom prst="rect">
            <a:avLst/>
          </a:prstGeom>
          <a:noFill/>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10</a:t>
            </a:fld>
            <a:endParaRPr lang="en-US" altLang="en-US"/>
          </a:p>
        </p:txBody>
      </p:sp>
    </p:spTree>
    <p:extLst>
      <p:ext uri="{BB962C8B-B14F-4D97-AF65-F5344CB8AC3E}">
        <p14:creationId xmlns:p14="http://schemas.microsoft.com/office/powerpoint/2010/main" val="3469985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CB99C-EA39-5891-4E3E-6CE2D888673F}"/>
              </a:ext>
            </a:extLst>
          </p:cNvPr>
          <p:cNvSpPr>
            <a:spLocks noGrp="1"/>
          </p:cNvSpPr>
          <p:nvPr>
            <p:ph type="title"/>
          </p:nvPr>
        </p:nvSpPr>
        <p:spPr>
          <a:xfrm>
            <a:off x="677864" y="685801"/>
            <a:ext cx="7848599" cy="294928"/>
          </a:xfrm>
        </p:spPr>
        <p:txBody>
          <a:bodyPr/>
          <a:lstStyle/>
          <a:p>
            <a:r>
              <a:rPr lang="en-US" dirty="0"/>
              <a:t>Minutes</a:t>
            </a:r>
          </a:p>
        </p:txBody>
      </p:sp>
      <p:sp>
        <p:nvSpPr>
          <p:cNvPr id="4" name="Slide Number Placeholder 3">
            <a:extLst>
              <a:ext uri="{FF2B5EF4-FFF2-40B4-BE49-F238E27FC236}">
                <a16:creationId xmlns:a16="http://schemas.microsoft.com/office/drawing/2014/main" id="{6C85592F-12FE-D13D-94FC-F6A16F009CDC}"/>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11</a:t>
            </a:fld>
            <a:endParaRPr lang="en-US" altLang="en-US"/>
          </a:p>
        </p:txBody>
      </p:sp>
      <p:sp>
        <p:nvSpPr>
          <p:cNvPr id="5" name="Content Placeholder 2">
            <a:extLst>
              <a:ext uri="{FF2B5EF4-FFF2-40B4-BE49-F238E27FC236}">
                <a16:creationId xmlns:a16="http://schemas.microsoft.com/office/drawing/2014/main" id="{9AC89F32-8F30-F04E-11DD-82102530969D}"/>
              </a:ext>
            </a:extLst>
          </p:cNvPr>
          <p:cNvSpPr txBox="1">
            <a:spLocks/>
          </p:cNvSpPr>
          <p:nvPr/>
        </p:nvSpPr>
        <p:spPr bwMode="auto">
          <a:xfrm>
            <a:off x="708710" y="1196752"/>
            <a:ext cx="7827962"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62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514350" indent="-514350">
              <a:buFont typeface="+mj-lt"/>
              <a:buAutoNum type="arabicPeriod"/>
              <a:defRPr/>
            </a:pPr>
            <a:r>
              <a:rPr lang="en-US" kern="0" dirty="0"/>
              <a:t>Called to order by chair 10:32 Local (HST)</a:t>
            </a:r>
          </a:p>
          <a:p>
            <a:pPr marL="914400" lvl="1" indent="-514350">
              <a:buFont typeface="+mj-lt"/>
              <a:buAutoNum type="arabicPeriod"/>
              <a:defRPr/>
            </a:pPr>
            <a:r>
              <a:rPr lang="en-US" sz="2400" dirty="0"/>
              <a:t>Meeting reminders for non-PAR activity reviewed</a:t>
            </a:r>
          </a:p>
          <a:p>
            <a:pPr marL="914400" lvl="1" indent="-514350">
              <a:buFont typeface="+mj-lt"/>
              <a:buAutoNum type="arabicPeriod"/>
              <a:defRPr/>
            </a:pPr>
            <a:r>
              <a:rPr lang="en-US" sz="2400" dirty="0"/>
              <a:t>Reviewed agenda; following discussion agenda approved by unanimous consent</a:t>
            </a:r>
          </a:p>
          <a:p>
            <a:pPr marL="514350" indent="-514350">
              <a:buFont typeface="+mj-lt"/>
              <a:buAutoNum type="arabicPeriod"/>
              <a:defRPr/>
            </a:pPr>
            <a:r>
              <a:rPr lang="en-US" dirty="0"/>
              <a:t>Overview of Interest Group presented by IG chair</a:t>
            </a:r>
          </a:p>
          <a:p>
            <a:pPr marL="514350" indent="-514350">
              <a:buFont typeface="+mj-lt"/>
              <a:buAutoNum type="arabicPeriod"/>
              <a:defRPr/>
            </a:pPr>
            <a:r>
              <a:rPr lang="en-US" sz="2800" dirty="0"/>
              <a:t>Technical Presentation and Discussion</a:t>
            </a:r>
          </a:p>
          <a:p>
            <a:pPr marL="914400" lvl="1" indent="-514350">
              <a:buFont typeface="+mj-lt"/>
              <a:buAutoNum type="arabicPeriod"/>
              <a:defRPr/>
            </a:pPr>
            <a:r>
              <a:rPr lang="en-US" sz="2400" dirty="0"/>
              <a:t>Effect of using different CCA Modes and different ED Threshold in </a:t>
            </a:r>
            <a:r>
              <a:rPr lang="en-US" sz="2400" dirty="0" err="1"/>
              <a:t>suspendable</a:t>
            </a:r>
            <a:r>
              <a:rPr lang="en-US" sz="2400" dirty="0"/>
              <a:t> CSMA-C  </a:t>
            </a:r>
            <a:r>
              <a:rPr lang="en-US" sz="2400" dirty="0">
                <a:hlinkClick r:id="rId2"/>
              </a:rPr>
              <a:t>https://mentor.ieee.org/802.15/dcn/25/15-25-0455-02-acss-effect-of-using-different-cca-modes-and-different-ed-threshold-in-suspendable-csma-ca.pptx</a:t>
            </a:r>
            <a:endParaRPr lang="en-US" sz="2400" dirty="0"/>
          </a:p>
          <a:p>
            <a:pPr marL="914400" lvl="1" indent="-514350">
              <a:buFont typeface="+mj-lt"/>
              <a:buAutoNum type="arabicPeriod"/>
              <a:defRPr/>
            </a:pPr>
            <a:r>
              <a:rPr lang="en-US" sz="2400" dirty="0"/>
              <a:t>Enhancement of SRM for Adapting Coexisting Environments </a:t>
            </a:r>
            <a:r>
              <a:rPr lang="en-US" sz="2400" dirty="0">
                <a:hlinkClick r:id="rId2"/>
              </a:rPr>
              <a:t>https://mentor.ieee.org/802.15/dcn/25/15-25-0457-03-acss-enhancement-of-srm-for-adapting-coexisting-environments.pptx</a:t>
            </a:r>
            <a:endParaRPr lang="en-US" sz="2400" dirty="0"/>
          </a:p>
          <a:p>
            <a:pPr marL="514350" indent="-514350">
              <a:buFont typeface="+mj-lt"/>
              <a:buAutoNum type="arabicPeriod"/>
              <a:defRPr/>
            </a:pPr>
            <a:r>
              <a:rPr lang="en-US" sz="2800" dirty="0"/>
              <a:t>Discussion: what next? </a:t>
            </a:r>
          </a:p>
          <a:p>
            <a:pPr marL="914400" lvl="1" indent="-514350">
              <a:buFont typeface="+mj-lt"/>
              <a:buAutoNum type="arabicPeriod"/>
              <a:defRPr/>
            </a:pPr>
            <a:r>
              <a:rPr lang="en-US" sz="2400" dirty="0"/>
              <a:t>Consensus of the group is that these are interesting topics to explore</a:t>
            </a:r>
          </a:p>
          <a:p>
            <a:pPr marL="914400" lvl="1" indent="-514350">
              <a:buFont typeface="+mj-lt"/>
              <a:buAutoNum type="arabicPeriod"/>
              <a:defRPr/>
            </a:pPr>
            <a:r>
              <a:rPr lang="en-US" sz="2400" dirty="0"/>
              <a:t>More work will be done on both topics, to be presented in November</a:t>
            </a:r>
          </a:p>
          <a:p>
            <a:pPr marL="914400" lvl="1" indent="-514350">
              <a:buFont typeface="+mj-lt"/>
              <a:buAutoNum type="arabicPeriod"/>
              <a:defRPr/>
            </a:pPr>
            <a:r>
              <a:rPr lang="en-US" sz="2400" dirty="0"/>
              <a:t>Discussed possibly producing a technical report to the working group, to be further discussed in November</a:t>
            </a:r>
          </a:p>
          <a:p>
            <a:pPr marL="514350" indent="-514350">
              <a:buFont typeface="+mj-lt"/>
              <a:buAutoNum type="arabicPeriod"/>
              <a:defRPr/>
            </a:pPr>
            <a:r>
              <a:rPr lang="en-US" sz="2800" dirty="0"/>
              <a:t>Any other business: none heard</a:t>
            </a:r>
          </a:p>
          <a:p>
            <a:pPr marL="514350" indent="-514350">
              <a:buFont typeface="+mj-lt"/>
              <a:buAutoNum type="arabicPeriod"/>
              <a:defRPr/>
            </a:pPr>
            <a:r>
              <a:rPr lang="en-US" sz="2800" kern="0" dirty="0"/>
              <a:t>Adjourned at 12:24 Local (HST)</a:t>
            </a:r>
            <a:endParaRPr lang="en-US" kern="0" dirty="0"/>
          </a:p>
        </p:txBody>
      </p:sp>
    </p:spTree>
    <p:extLst>
      <p:ext uri="{BB962C8B-B14F-4D97-AF65-F5344CB8AC3E}">
        <p14:creationId xmlns:p14="http://schemas.microsoft.com/office/powerpoint/2010/main" val="235218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2B24-2C9A-5A53-D276-EFB231B50FFA}"/>
              </a:ext>
            </a:extLst>
          </p:cNvPr>
          <p:cNvSpPr>
            <a:spLocks noGrp="1"/>
          </p:cNvSpPr>
          <p:nvPr>
            <p:ph type="title"/>
          </p:nvPr>
        </p:nvSpPr>
        <p:spPr/>
        <p:txBody>
          <a:bodyPr/>
          <a:lstStyle/>
          <a:p>
            <a:r>
              <a:rPr lang="en-US" dirty="0"/>
              <a:t>IG Attendance</a:t>
            </a:r>
          </a:p>
        </p:txBody>
      </p:sp>
      <p:sp>
        <p:nvSpPr>
          <p:cNvPr id="4" name="Slide Number Placeholder 3">
            <a:extLst>
              <a:ext uri="{FF2B5EF4-FFF2-40B4-BE49-F238E27FC236}">
                <a16:creationId xmlns:a16="http://schemas.microsoft.com/office/drawing/2014/main" id="{BD386670-ACF3-7EB8-95A6-1E9A67AB3B25}"/>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12</a:t>
            </a:fld>
            <a:endParaRPr lang="en-US" altLang="en-US"/>
          </a:p>
        </p:txBody>
      </p:sp>
      <p:sp>
        <p:nvSpPr>
          <p:cNvPr id="3" name="Content Placeholder 2">
            <a:extLst>
              <a:ext uri="{FF2B5EF4-FFF2-40B4-BE49-F238E27FC236}">
                <a16:creationId xmlns:a16="http://schemas.microsoft.com/office/drawing/2014/main" id="{26B1D58A-082B-86C1-782E-589464874849}"/>
              </a:ext>
            </a:extLst>
          </p:cNvPr>
          <p:cNvSpPr>
            <a:spLocks noGrp="1"/>
          </p:cNvSpPr>
          <p:nvPr>
            <p:ph sz="half" idx="2"/>
          </p:nvPr>
        </p:nvSpPr>
        <p:spPr/>
        <p:txBody>
          <a:bodyPr/>
          <a:lstStyle/>
          <a:p>
            <a:endParaRPr lang="en-US"/>
          </a:p>
        </p:txBody>
      </p:sp>
      <p:sp>
        <p:nvSpPr>
          <p:cNvPr id="5" name="Content Placeholder 4">
            <a:extLst>
              <a:ext uri="{FF2B5EF4-FFF2-40B4-BE49-F238E27FC236}">
                <a16:creationId xmlns:a16="http://schemas.microsoft.com/office/drawing/2014/main" id="{68EA59C1-D932-DEFA-70AF-A8CF423EB3BC}"/>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246026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677864" y="685800"/>
            <a:ext cx="7848599" cy="1087016"/>
          </a:xfrm>
        </p:spPr>
        <p:txBody>
          <a:bodyPr wrap="square" anchor="ctr">
            <a:normAutofit/>
          </a:bodyPr>
          <a:lstStyle/>
          <a:p>
            <a:pPr>
              <a:lnSpc>
                <a:spcPct val="90000"/>
              </a:lnSpc>
            </a:pPr>
            <a:r>
              <a:rPr lang="en-US" sz="2800" dirty="0"/>
              <a:t>September 2025 Wireless Interim</a:t>
            </a:r>
            <a:br>
              <a:rPr lang="en-US" sz="2800" dirty="0"/>
            </a:br>
            <a:r>
              <a:rPr lang="en-US" sz="2800" dirty="0"/>
              <a:t>Interest Group Spectrum Access</a:t>
            </a:r>
          </a:p>
        </p:txBody>
      </p:sp>
      <p:pic>
        <p:nvPicPr>
          <p:cNvPr id="3" name="Picture 2">
            <a:extLst>
              <a:ext uri="{FF2B5EF4-FFF2-40B4-BE49-F238E27FC236}">
                <a16:creationId xmlns:a16="http://schemas.microsoft.com/office/drawing/2014/main" id="{EE20D9B4-A5E2-742F-2F9D-D1DF737AA83C}"/>
              </a:ext>
            </a:extLst>
          </p:cNvPr>
          <p:cNvPicPr>
            <a:picLocks noChangeAspect="1"/>
          </p:cNvPicPr>
          <p:nvPr/>
        </p:nvPicPr>
        <p:blipFill>
          <a:blip r:embed="rId2"/>
          <a:srcRect l="20312" r="25957"/>
          <a:stretch>
            <a:fillRect/>
          </a:stretch>
        </p:blipFill>
        <p:spPr>
          <a:xfrm>
            <a:off x="609600" y="1999727"/>
            <a:ext cx="3314328" cy="4240736"/>
          </a:xfrm>
          <a:prstGeom prst="rect">
            <a:avLst/>
          </a:prstGeom>
          <a:noFill/>
        </p:spPr>
      </p:pic>
      <p:sp>
        <p:nvSpPr>
          <p:cNvPr id="6153" name="Content Placeholder 3">
            <a:extLst>
              <a:ext uri="{FF2B5EF4-FFF2-40B4-BE49-F238E27FC236}">
                <a16:creationId xmlns:a16="http://schemas.microsoft.com/office/drawing/2014/main" id="{D9936E81-E96E-B4B0-4017-EFED9EFE9851}"/>
              </a:ext>
            </a:extLst>
          </p:cNvPr>
          <p:cNvSpPr>
            <a:spLocks noGrp="1"/>
          </p:cNvSpPr>
          <p:nvPr>
            <p:ph sz="half" idx="2"/>
          </p:nvPr>
        </p:nvSpPr>
        <p:spPr>
          <a:xfrm>
            <a:off x="4644009" y="2279229"/>
            <a:ext cx="3997300" cy="3121868"/>
          </a:xfrm>
        </p:spPr>
        <p:txBody>
          <a:bodyPr/>
          <a:lstStyle/>
          <a:p>
            <a:pPr algn="ctr"/>
            <a:r>
              <a:rPr lang="en-US" sz="2400" dirty="0"/>
              <a:t>Live from Waikoloa Beach, Big Islands, HI, USA</a:t>
            </a:r>
          </a:p>
          <a:p>
            <a:pPr algn="ctr"/>
            <a:r>
              <a:rPr lang="en-US" sz="2400" dirty="0"/>
              <a:t>And </a:t>
            </a:r>
          </a:p>
          <a:p>
            <a:pPr algn="ctr"/>
            <a:r>
              <a:rPr lang="en-US" sz="2400" dirty="0"/>
              <a:t>Remote around the world</a:t>
            </a:r>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ADBE66FB-16EE-4F8E-8A1C-C3B088C12397}" type="slidenum">
              <a:rPr lang="en-US" altLang="en-US" smtClean="0">
                <a:solidFill>
                  <a:schemeClr val="tx1"/>
                </a:solidFill>
              </a:rPr>
              <a:pPr>
                <a:spcAft>
                  <a:spcPts val="600"/>
                </a:spcAft>
              </a:pPr>
              <a:t>2</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D47-C4C5-A23D-B2EE-9CCBA12F43EE}"/>
              </a:ext>
            </a:extLst>
          </p:cNvPr>
          <p:cNvSpPr>
            <a:spLocks noGrp="1"/>
          </p:cNvSpPr>
          <p:nvPr>
            <p:ph type="title"/>
          </p:nvPr>
        </p:nvSpPr>
        <p:spPr>
          <a:xfrm>
            <a:off x="677864" y="685800"/>
            <a:ext cx="7848599" cy="556667"/>
          </a:xfrm>
        </p:spPr>
        <p:txBody>
          <a:bodyPr/>
          <a:lstStyle/>
          <a:p>
            <a:r>
              <a:rPr lang="en-US" b="1" dirty="0"/>
              <a:t>Agenda 16 September 2025</a:t>
            </a:r>
            <a:endParaRPr lang="en-US" dirty="0"/>
          </a:p>
        </p:txBody>
      </p:sp>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95969" y="1556792"/>
            <a:ext cx="7827962" cy="4683671"/>
          </a:xfrm>
        </p:spPr>
        <p:txBody>
          <a:bodyPr>
            <a:normAutofit/>
          </a:bodyPr>
          <a:lstStyle/>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Overview of Interest Group</a:t>
            </a:r>
          </a:p>
          <a:p>
            <a:pPr marL="514350" indent="-514350">
              <a:buFont typeface="+mj-lt"/>
              <a:buAutoNum type="arabicPeriod"/>
              <a:defRPr/>
            </a:pPr>
            <a:r>
              <a:rPr lang="en-US" sz="2800" dirty="0"/>
              <a:t>Technical Discussion</a:t>
            </a:r>
          </a:p>
          <a:p>
            <a:pPr marL="914400" lvl="1" indent="-514350">
              <a:buFont typeface="+mj-lt"/>
              <a:buAutoNum type="arabicPeriod"/>
              <a:defRPr/>
            </a:pPr>
            <a:r>
              <a:rPr lang="en-US" sz="2400" dirty="0"/>
              <a:t>Effect of using different CCA Modes and different ED Threshold in </a:t>
            </a:r>
            <a:r>
              <a:rPr lang="en-US" sz="2400" dirty="0" err="1"/>
              <a:t>suspendable</a:t>
            </a:r>
            <a:r>
              <a:rPr lang="en-US" sz="2400" dirty="0"/>
              <a:t> CSMA-CA</a:t>
            </a:r>
          </a:p>
          <a:p>
            <a:pPr marL="914400" lvl="1" indent="-514350">
              <a:buFont typeface="+mj-lt"/>
              <a:buAutoNum type="arabicPeriod"/>
              <a:defRPr/>
            </a:pPr>
            <a:r>
              <a:rPr lang="en-US" sz="2400" dirty="0"/>
              <a:t>Enhancement of SRM for Adapting Coexisting Environments	</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a:xfrm>
            <a:off x="677864" y="685800"/>
            <a:ext cx="7848599" cy="754063"/>
          </a:xfrm>
        </p:spPr>
        <p:txBody>
          <a:bodyPr wrap="square" anchor="ctr">
            <a:normAutofit/>
          </a:bodyPr>
          <a:lstStyle/>
          <a:p>
            <a:r>
              <a:rPr lang="en-US" dirty="0"/>
              <a:t>Opportunity Statement</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sz="half" idx="1"/>
          </p:nvPr>
        </p:nvSpPr>
        <p:spPr>
          <a:xfrm>
            <a:off x="609600" y="1371600"/>
            <a:ext cx="3805238" cy="4868863"/>
          </a:xfrm>
        </p:spPr>
        <p:txBody>
          <a:bodyPr wrap="square" anchor="t">
            <a:normAutofit/>
          </a:bodyPr>
          <a:lstStyle/>
          <a:p>
            <a:pPr marL="457200" indent="-457200">
              <a:lnSpc>
                <a:spcPct val="90000"/>
              </a:lnSpc>
              <a:buFont typeface="Arial" panose="020B0604020202020204" pitchFamily="34" charset="0"/>
              <a:buChar char="•"/>
            </a:pPr>
            <a:r>
              <a:rPr lang="en-US" sz="2400" dirty="0"/>
              <a:t>Need to share spectrum </a:t>
            </a:r>
          </a:p>
          <a:p>
            <a:pPr marL="457200" indent="-457200">
              <a:lnSpc>
                <a:spcPct val="90000"/>
              </a:lnSpc>
              <a:buFont typeface="Arial" panose="020B0604020202020204" pitchFamily="34" charset="0"/>
              <a:buChar char="•"/>
            </a:pPr>
            <a:r>
              <a:rPr lang="en-US" sz="2400" dirty="0"/>
              <a:t>Need to share with uncoordinated, random access </a:t>
            </a:r>
          </a:p>
          <a:p>
            <a:pPr marL="457200" indent="-457200">
              <a:lnSpc>
                <a:spcPct val="90000"/>
              </a:lnSpc>
              <a:buFont typeface="Arial" panose="020B0604020202020204" pitchFamily="34" charset="0"/>
              <a:buChar char="•"/>
            </a:pPr>
            <a:r>
              <a:rPr lang="en-US" sz="2400" dirty="0"/>
              <a:t>Sharing through coexistence is essential</a:t>
            </a:r>
          </a:p>
          <a:p>
            <a:pPr marL="457200" indent="-457200">
              <a:lnSpc>
                <a:spcPct val="90000"/>
              </a:lnSpc>
              <a:buFont typeface="Arial" panose="020B0604020202020204" pitchFamily="34" charset="0"/>
              <a:buChar char="•"/>
            </a:pPr>
            <a:r>
              <a:rPr lang="en-US" sz="2400" dirty="0"/>
              <a:t>Need to accommodate reality</a:t>
            </a:r>
          </a:p>
          <a:p>
            <a:pPr marL="457200" indent="-457200">
              <a:lnSpc>
                <a:spcPct val="90000"/>
              </a:lnSpc>
              <a:buFont typeface="Arial" panose="020B0604020202020204" pitchFamily="34" charset="0"/>
              <a:buChar char="•"/>
            </a:pPr>
            <a:r>
              <a:rPr lang="en-US" sz="2400" b="1" dirty="0"/>
              <a:t>We need a systems view to expand sharing methods </a:t>
            </a:r>
          </a:p>
          <a:p>
            <a:pPr marL="457200" indent="-457200">
              <a:lnSpc>
                <a:spcPct val="90000"/>
              </a:lnSpc>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3C6B1CC4-4984-16E1-2BF2-EC0419517455}"/>
              </a:ext>
            </a:extLst>
          </p:cNvPr>
          <p:cNvPicPr>
            <a:picLocks noChangeAspect="1"/>
          </p:cNvPicPr>
          <p:nvPr/>
        </p:nvPicPr>
        <p:blipFill>
          <a:blip r:embed="rId2"/>
          <a:srcRect l="20312" r="25957"/>
          <a:stretch>
            <a:fillRect/>
          </a:stretch>
        </p:blipFill>
        <p:spPr>
          <a:xfrm>
            <a:off x="5470940" y="2595736"/>
            <a:ext cx="2902320" cy="3713584"/>
          </a:xfrm>
          <a:prstGeom prst="rect">
            <a:avLst/>
          </a:prstGeom>
          <a:noFill/>
        </p:spPr>
      </p:pic>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5</a:t>
            </a:fld>
            <a:endParaRPr lang="en-US" altLang="en-US"/>
          </a:p>
        </p:txBody>
      </p:sp>
      <p:sp>
        <p:nvSpPr>
          <p:cNvPr id="6" name="Arrow: Down 5">
            <a:extLst>
              <a:ext uri="{FF2B5EF4-FFF2-40B4-BE49-F238E27FC236}">
                <a16:creationId xmlns:a16="http://schemas.microsoft.com/office/drawing/2014/main" id="{AFAFAAB9-7A00-377C-2B5B-F9317A79AC77}"/>
              </a:ext>
            </a:extLst>
          </p:cNvPr>
          <p:cNvSpPr/>
          <p:nvPr/>
        </p:nvSpPr>
        <p:spPr bwMode="auto">
          <a:xfrm>
            <a:off x="5470940" y="1700808"/>
            <a:ext cx="2902320" cy="894928"/>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400" dirty="0">
                <a:latin typeface="Tahoma" panose="020B0604030504040204" pitchFamily="34" charset="0"/>
                <a:ea typeface="Tahoma" panose="020B0604030504040204" pitchFamily="34" charset="0"/>
                <a:cs typeface="Tahoma" panose="020B0604030504040204" pitchFamily="34" charset="0"/>
              </a:rPr>
              <a:t>Positive Sharing through Coexistence</a:t>
            </a:r>
            <a:endParaRPr kumimoji="0" lang="en-US" sz="1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804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0EA-853D-343B-D206-CF27479E921A}"/>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9B2B7AE0-6706-F598-9EC5-7FCA63DDDE84}"/>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pic>
        <p:nvPicPr>
          <p:cNvPr id="8" name="Picture 7">
            <a:extLst>
              <a:ext uri="{FF2B5EF4-FFF2-40B4-BE49-F238E27FC236}">
                <a16:creationId xmlns:a16="http://schemas.microsoft.com/office/drawing/2014/main" id="{288DF00A-810D-DE52-C21B-0D52795FD596}"/>
              </a:ext>
            </a:extLst>
          </p:cNvPr>
          <p:cNvPicPr>
            <a:picLocks noChangeAspect="1"/>
          </p:cNvPicPr>
          <p:nvPr/>
        </p:nvPicPr>
        <p:blipFill>
          <a:blip r:embed="rId2"/>
          <a:stretch>
            <a:fillRect/>
          </a:stretch>
        </p:blipFill>
        <p:spPr>
          <a:xfrm>
            <a:off x="2648101" y="2564904"/>
            <a:ext cx="3847798" cy="2866664"/>
          </a:xfrm>
          <a:prstGeom prst="rect">
            <a:avLst/>
          </a:prstGeom>
        </p:spPr>
      </p:pic>
    </p:spTree>
    <p:extLst>
      <p:ext uri="{BB962C8B-B14F-4D97-AF65-F5344CB8AC3E}">
        <p14:creationId xmlns:p14="http://schemas.microsoft.com/office/powerpoint/2010/main" val="358570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21D-93A9-769F-2F56-55BDAD221B78}"/>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319DA807-E8B6-C04A-B95F-7B7E4CF69F9F}"/>
              </a:ext>
            </a:extLst>
          </p:cNvPr>
          <p:cNvSpPr>
            <a:spLocks noGrp="1"/>
          </p:cNvSpPr>
          <p:nvPr>
            <p:ph idx="1"/>
          </p:nvPr>
        </p:nvSpPr>
        <p:spPr/>
        <p:txBody>
          <a:bodyPr/>
          <a:lstStyle/>
          <a:p>
            <a:pPr marL="914400" lvl="1" indent="-514350">
              <a:buFont typeface="+mj-lt"/>
              <a:buAutoNum type="arabicPeriod"/>
              <a:defRPr/>
            </a:pPr>
            <a:r>
              <a:rPr lang="en-US" sz="2400" dirty="0"/>
              <a:t>Effect of using different CCA Modes and different ED Threshold in </a:t>
            </a:r>
            <a:r>
              <a:rPr lang="en-US" sz="2400" dirty="0" err="1"/>
              <a:t>suspendable</a:t>
            </a:r>
            <a:r>
              <a:rPr lang="en-US" sz="2400" dirty="0"/>
              <a:t> CSMA-C  </a:t>
            </a:r>
            <a:r>
              <a:rPr lang="en-US" sz="2400" dirty="0">
                <a:hlinkClick r:id="rId2"/>
              </a:rPr>
              <a:t>https://mentor.ieee.org/802.15/dcn/25/15-25-0455-02-acss-effect-of-using-different-cca-modes-and-different-ed-threshold-in-suspendable-csma-ca.pptx</a:t>
            </a:r>
          </a:p>
          <a:p>
            <a:pPr marL="914400" lvl="1" indent="-514350">
              <a:buFont typeface="+mj-lt"/>
              <a:buAutoNum type="arabicPeriod"/>
              <a:defRPr/>
            </a:pPr>
            <a:endParaRPr lang="en-US" sz="2400" dirty="0"/>
          </a:p>
          <a:p>
            <a:pPr marL="914400" lvl="1" indent="-514350">
              <a:buFont typeface="+mj-lt"/>
              <a:buAutoNum type="arabicPeriod"/>
              <a:defRPr/>
            </a:pPr>
            <a:r>
              <a:rPr lang="en-US" sz="2400" dirty="0"/>
              <a:t>Enhancement of SRM for Adapting Coexisting Environments </a:t>
            </a:r>
            <a:r>
              <a:rPr lang="en-US" dirty="0">
                <a:hlinkClick r:id="rId2"/>
              </a:rPr>
              <a:t>https://mentor.ieee.org/802.15/dcn/25/15-25-0457-03-acss-enhancement-of-srm-for-adapting-coexisting-environments.pptx</a:t>
            </a:r>
            <a:endParaRPr lang="en-US" dirty="0"/>
          </a:p>
          <a:p>
            <a:pPr marL="914400" lvl="1" indent="-514350">
              <a:buFont typeface="+mj-lt"/>
              <a:buAutoNum type="arabicPeriod"/>
              <a:defRPr/>
            </a:pPr>
            <a:endParaRPr lang="en-US" dirty="0">
              <a:hlinkClick r:id="rId2"/>
            </a:endParaRPr>
          </a:p>
          <a:p>
            <a:endParaRPr lang="en-US" dirty="0"/>
          </a:p>
        </p:txBody>
      </p:sp>
      <p:sp>
        <p:nvSpPr>
          <p:cNvPr id="4" name="Slide Number Placeholder 3">
            <a:extLst>
              <a:ext uri="{FF2B5EF4-FFF2-40B4-BE49-F238E27FC236}">
                <a16:creationId xmlns:a16="http://schemas.microsoft.com/office/drawing/2014/main" id="{C5998A95-649B-F730-E007-A41CE922A948}"/>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7</a:t>
            </a:fld>
            <a:endParaRPr lang="en-US" altLang="en-US"/>
          </a:p>
        </p:txBody>
      </p:sp>
    </p:spTree>
    <p:extLst>
      <p:ext uri="{BB962C8B-B14F-4D97-AF65-F5344CB8AC3E}">
        <p14:creationId xmlns:p14="http://schemas.microsoft.com/office/powerpoint/2010/main" val="322800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0EA-853D-343B-D206-CF27479E921A}"/>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9B2B7AE0-6706-F598-9EC5-7FCA63DDDE84}"/>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8</a:t>
            </a:fld>
            <a:endParaRPr lang="en-US" altLang="en-US"/>
          </a:p>
        </p:txBody>
      </p:sp>
      <p:pic>
        <p:nvPicPr>
          <p:cNvPr id="6" name="Picture 5">
            <a:extLst>
              <a:ext uri="{FF2B5EF4-FFF2-40B4-BE49-F238E27FC236}">
                <a16:creationId xmlns:a16="http://schemas.microsoft.com/office/drawing/2014/main" id="{68CA98A3-563C-1A7A-EA2C-81EDC2A0A095}"/>
              </a:ext>
            </a:extLst>
          </p:cNvPr>
          <p:cNvPicPr>
            <a:picLocks noChangeAspect="1"/>
          </p:cNvPicPr>
          <p:nvPr/>
        </p:nvPicPr>
        <p:blipFill>
          <a:blip r:embed="rId2"/>
          <a:stretch>
            <a:fillRect/>
          </a:stretch>
        </p:blipFill>
        <p:spPr>
          <a:xfrm>
            <a:off x="2041941" y="1527645"/>
            <a:ext cx="5060118" cy="3802710"/>
          </a:xfrm>
          <a:prstGeom prst="rect">
            <a:avLst/>
          </a:prstGeom>
        </p:spPr>
      </p:pic>
    </p:spTree>
    <p:extLst>
      <p:ext uri="{BB962C8B-B14F-4D97-AF65-F5344CB8AC3E}">
        <p14:creationId xmlns:p14="http://schemas.microsoft.com/office/powerpoint/2010/main" val="15921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9</a:t>
            </a:fld>
            <a:endParaRPr lang="en-US" altLang="en-US"/>
          </a:p>
        </p:txBody>
      </p:sp>
    </p:spTree>
    <p:extLst>
      <p:ext uri="{BB962C8B-B14F-4D97-AF65-F5344CB8AC3E}">
        <p14:creationId xmlns:p14="http://schemas.microsoft.com/office/powerpoint/2010/main" val="269866428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18003</TotalTime>
  <Words>576</Words>
  <Application>Microsoft Office PowerPoint</Application>
  <PresentationFormat>On-screen Show (4:3)</PresentationFormat>
  <Paragraphs>77</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 Unicode MS</vt:lpstr>
      <vt:lpstr>Arial</vt:lpstr>
      <vt:lpstr>Tahoma</vt:lpstr>
      <vt:lpstr>Times New Roman</vt:lpstr>
      <vt:lpstr>Office Theme</vt:lpstr>
      <vt:lpstr>PowerPoint Presentation</vt:lpstr>
      <vt:lpstr>September 2025 Wireless Interim Interest Group Spectrum Access</vt:lpstr>
      <vt:lpstr>Hybrid Meeting</vt:lpstr>
      <vt:lpstr>Agenda 16 September 2025</vt:lpstr>
      <vt:lpstr>Opportunity Statement</vt:lpstr>
      <vt:lpstr>Technical Contributions</vt:lpstr>
      <vt:lpstr>Links</vt:lpstr>
      <vt:lpstr>Discussion</vt:lpstr>
      <vt:lpstr>Any Other Business</vt:lpstr>
      <vt:lpstr>Adjourned</vt:lpstr>
      <vt:lpstr>Minutes</vt:lpstr>
      <vt:lpstr>IG Attendance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2024 Plenary</cp:keywords>
  <dc:description>15-24-0162-01-wng0</dc:description>
  <cp:lastModifiedBy>Benjamin Rolfe</cp:lastModifiedBy>
  <cp:revision>124</cp:revision>
  <cp:lastPrinted>2000-03-07T00:55:37Z</cp:lastPrinted>
  <dcterms:created xsi:type="dcterms:W3CDTF">2016-01-17T22:48:36Z</dcterms:created>
  <dcterms:modified xsi:type="dcterms:W3CDTF">2025-09-19T03:09:02Z</dcterms:modified>
  <cp:category/>
</cp:coreProperties>
</file>