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1058" r:id="rId2"/>
    <p:sldId id="258" r:id="rId3"/>
    <p:sldId id="1059" r:id="rId4"/>
    <p:sldId id="1061" r:id="rId5"/>
    <p:sldId id="1060" r:id="rId6"/>
    <p:sldId id="1062" r:id="rId7"/>
    <p:sldId id="1063" r:id="rId8"/>
    <p:sldId id="261" r:id="rId9"/>
    <p:sldId id="1064" r:id="rId10"/>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5033" autoAdjust="0"/>
  </p:normalViewPr>
  <p:slideViewPr>
    <p:cSldViewPr>
      <p:cViewPr varScale="1">
        <p:scale>
          <a:sx n="75" d="100"/>
          <a:sy n="75" d="100"/>
        </p:scale>
        <p:origin x="672" y="53"/>
      </p:cViewPr>
      <p:guideLst>
        <p:guide orient="horz" pos="2160"/>
        <p:guide pos="3840"/>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3211"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9/17/2025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15-25-0473-00-16me</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September 2025</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8" name="Title 7">
            <a:extLst>
              <a:ext uri="{FF2B5EF4-FFF2-40B4-BE49-F238E27FC236}">
                <a16:creationId xmlns:a16="http://schemas.microsoft.com/office/drawing/2014/main" id="{4158DCDA-E7F0-B3EF-26E5-463F47461657}"/>
              </a:ext>
            </a:extLst>
          </p:cNvPr>
          <p:cNvSpPr>
            <a:spLocks noGrp="1"/>
          </p:cNvSpPr>
          <p:nvPr>
            <p:ph type="title"/>
          </p:nvPr>
        </p:nvSpPr>
        <p:spPr/>
        <p:txBody>
          <a:bodyPr/>
          <a:lstStyle/>
          <a:p>
            <a:r>
              <a:rPr lang="en-US"/>
              <a:t>Click to edit Master title style</a:t>
            </a:r>
            <a:endParaRPr lang="en-IN"/>
          </a:p>
        </p:txBody>
      </p:sp>
      <p:sp>
        <p:nvSpPr>
          <p:cNvPr id="15" name="Date Placeholder 14">
            <a:extLst>
              <a:ext uri="{FF2B5EF4-FFF2-40B4-BE49-F238E27FC236}">
                <a16:creationId xmlns:a16="http://schemas.microsoft.com/office/drawing/2014/main" id="{25D6C8AF-563F-112C-3DD2-49F7B0596C0C}"/>
              </a:ext>
            </a:extLst>
          </p:cNvPr>
          <p:cNvSpPr>
            <a:spLocks noGrp="1"/>
          </p:cNvSpPr>
          <p:nvPr>
            <p:ph type="dt" idx="10"/>
          </p:nvPr>
        </p:nvSpPr>
        <p:spPr/>
        <p:txBody>
          <a:bodyPr/>
          <a:lstStyle/>
          <a:p>
            <a:r>
              <a:rPr lang="en-US" dirty="0"/>
              <a:t>September 2025</a:t>
            </a:r>
            <a:endParaRPr lang="en-GB" dirty="0"/>
          </a:p>
        </p:txBody>
      </p:sp>
      <p:sp>
        <p:nvSpPr>
          <p:cNvPr id="16" name="Footer Placeholder 15">
            <a:extLst>
              <a:ext uri="{FF2B5EF4-FFF2-40B4-BE49-F238E27FC236}">
                <a16:creationId xmlns:a16="http://schemas.microsoft.com/office/drawing/2014/main" id="{CBDF0805-AA13-EEBC-B129-3AA77DE2BCF6}"/>
              </a:ext>
            </a:extLst>
          </p:cNvPr>
          <p:cNvSpPr>
            <a:spLocks noGrp="1"/>
          </p:cNvSpPr>
          <p:nvPr>
            <p:ph type="ftr" idx="11"/>
          </p:nvPr>
        </p:nvSpPr>
        <p:spPr/>
        <p:txBody>
          <a:bodyPr/>
          <a:lstStyle/>
          <a:p>
            <a:r>
              <a:rPr lang="en-GB" dirty="0"/>
              <a:t>Vishal, Ondas Networks</a:t>
            </a:r>
          </a:p>
        </p:txBody>
      </p:sp>
      <p:sp>
        <p:nvSpPr>
          <p:cNvPr id="17" name="Slide Number Placeholder 16">
            <a:extLst>
              <a:ext uri="{FF2B5EF4-FFF2-40B4-BE49-F238E27FC236}">
                <a16:creationId xmlns:a16="http://schemas.microsoft.com/office/drawing/2014/main" id="{D8DEE277-8C43-833D-1FBB-7E76BF75EE01}"/>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Vishal, Ondas Networks</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September 2025</a:t>
            </a:r>
            <a:endParaRPr lang="en-GB" dirty="0"/>
          </a:p>
        </p:txBody>
      </p:sp>
      <p:sp>
        <p:nvSpPr>
          <p:cNvPr id="5" name="Footer Placeholder 4"/>
          <p:cNvSpPr>
            <a:spLocks noGrp="1"/>
          </p:cNvSpPr>
          <p:nvPr>
            <p:ph type="ftr" idx="11"/>
          </p:nvPr>
        </p:nvSpPr>
        <p:spPr/>
        <p:txBody>
          <a:bodyPr/>
          <a:lstStyle>
            <a:lvl1pPr>
              <a:defRPr/>
            </a:lvl1pPr>
          </a:lstStyle>
          <a:p>
            <a:r>
              <a:rPr lang="en-GB" dirty="0"/>
              <a:t>Vishal, Ondas Networks</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September 2025</a:t>
            </a:r>
            <a:endParaRPr lang="en-GB" dirty="0"/>
          </a:p>
        </p:txBody>
      </p:sp>
      <p:sp>
        <p:nvSpPr>
          <p:cNvPr id="6" name="Footer Placeholder 5"/>
          <p:cNvSpPr>
            <a:spLocks noGrp="1"/>
          </p:cNvSpPr>
          <p:nvPr>
            <p:ph type="ftr" idx="11"/>
          </p:nvPr>
        </p:nvSpPr>
        <p:spPr/>
        <p:txBody>
          <a:bodyPr/>
          <a:lstStyle>
            <a:lvl1pPr>
              <a:defRPr/>
            </a:lvl1pPr>
          </a:lstStyle>
          <a:p>
            <a:r>
              <a:rPr lang="en-GB" dirty="0"/>
              <a:t>Vishal, Ondas Networks</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September 2025</a:t>
            </a:r>
            <a:endParaRPr lang="en-GB" dirty="0"/>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dirty="0"/>
              <a:t>Vishal, Ondas Networks</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September 2025</a:t>
            </a:r>
            <a:endParaRPr lang="en-GB" dirty="0"/>
          </a:p>
        </p:txBody>
      </p:sp>
      <p:sp>
        <p:nvSpPr>
          <p:cNvPr id="4" name="Footer Placeholder 3"/>
          <p:cNvSpPr>
            <a:spLocks noGrp="1"/>
          </p:cNvSpPr>
          <p:nvPr>
            <p:ph type="ftr" idx="11"/>
          </p:nvPr>
        </p:nvSpPr>
        <p:spPr/>
        <p:txBody>
          <a:bodyPr/>
          <a:lstStyle>
            <a:lvl1pPr>
              <a:defRPr/>
            </a:lvl1pPr>
          </a:lstStyle>
          <a:p>
            <a:r>
              <a:rPr lang="en-GB" dirty="0"/>
              <a:t>Vishal, Ondas Networks</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September 2025</a:t>
            </a:r>
            <a:endParaRPr lang="en-GB" dirty="0"/>
          </a:p>
        </p:txBody>
      </p:sp>
      <p:sp>
        <p:nvSpPr>
          <p:cNvPr id="3" name="Footer Placeholder 2"/>
          <p:cNvSpPr>
            <a:spLocks noGrp="1"/>
          </p:cNvSpPr>
          <p:nvPr>
            <p:ph type="ftr" idx="11"/>
          </p:nvPr>
        </p:nvSpPr>
        <p:spPr/>
        <p:txBody>
          <a:bodyPr/>
          <a:lstStyle>
            <a:lvl1pPr>
              <a:defRPr/>
            </a:lvl1pPr>
          </a:lstStyle>
          <a:p>
            <a:r>
              <a:rPr lang="en-GB" dirty="0"/>
              <a:t>Vishal, Ondas Networks</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September 2025</a:t>
            </a:r>
            <a:endParaRPr lang="en-GB" dirty="0"/>
          </a:p>
        </p:txBody>
      </p:sp>
      <p:sp>
        <p:nvSpPr>
          <p:cNvPr id="5" name="Footer Placeholder 4"/>
          <p:cNvSpPr>
            <a:spLocks noGrp="1"/>
          </p:cNvSpPr>
          <p:nvPr>
            <p:ph type="ftr" idx="11"/>
          </p:nvPr>
        </p:nvSpPr>
        <p:spPr/>
        <p:txBody>
          <a:bodyPr/>
          <a:lstStyle>
            <a:lvl1pPr>
              <a:defRPr/>
            </a:lvl1pPr>
          </a:lstStyle>
          <a:p>
            <a:r>
              <a:rPr lang="en-GB" dirty="0"/>
              <a:t>Vishal, Ondas Networks</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September 2025</a:t>
            </a:r>
            <a:endParaRPr lang="en-GB" dirty="0"/>
          </a:p>
        </p:txBody>
      </p:sp>
      <p:sp>
        <p:nvSpPr>
          <p:cNvPr id="5" name="Footer Placeholder 4"/>
          <p:cNvSpPr>
            <a:spLocks noGrp="1"/>
          </p:cNvSpPr>
          <p:nvPr>
            <p:ph type="ftr" idx="11"/>
          </p:nvPr>
        </p:nvSpPr>
        <p:spPr/>
        <p:txBody>
          <a:bodyPr/>
          <a:lstStyle>
            <a:lvl1pPr>
              <a:defRPr/>
            </a:lvl1pPr>
          </a:lstStyle>
          <a:p>
            <a:r>
              <a:rPr lang="en-GB" dirty="0"/>
              <a:t>Vishal, Ondas Networks</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2025</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Vishal, Ondas Networks</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15-25-0473-00-16me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0534660E-41DC-4E57-96E1-79D8CC785BC3}"/>
              </a:ext>
            </a:extLst>
          </p:cNvPr>
          <p:cNvSpPr>
            <a:spLocks noGrp="1"/>
          </p:cNvSpPr>
          <p:nvPr>
            <p:ph type="ftr" sz="quarter" idx="11"/>
          </p:nvPr>
        </p:nvSpPr>
        <p:spPr/>
        <p:txBody>
          <a:bodyPr/>
          <a:lstStyle/>
          <a:p>
            <a:r>
              <a:rPr lang="sv-SE" dirty="0"/>
              <a:t>Vishal Kalkundrikar, Ondas</a:t>
            </a:r>
            <a:endParaRPr lang="en-US" dirty="0"/>
          </a:p>
        </p:txBody>
      </p:sp>
      <p:sp>
        <p:nvSpPr>
          <p:cNvPr id="27651" name="Rectangle 3">
            <a:extLst>
              <a:ext uri="{FF2B5EF4-FFF2-40B4-BE49-F238E27FC236}">
                <a16:creationId xmlns:a16="http://schemas.microsoft.com/office/drawing/2014/main" id="{17B834E8-C5BF-45C8-98A9-4170D14E20A0}"/>
              </a:ext>
            </a:extLst>
          </p:cNvPr>
          <p:cNvSpPr>
            <a:spLocks noChangeArrowheads="1"/>
          </p:cNvSpPr>
          <p:nvPr/>
        </p:nvSpPr>
        <p:spPr bwMode="auto">
          <a:xfrm>
            <a:off x="381000" y="609600"/>
            <a:ext cx="114300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u="sng" dirty="0">
                <a:solidFill>
                  <a:schemeClr val="tx2"/>
                </a:solidFill>
                <a:effectLst>
                  <a:outerShdw blurRad="38100" dist="38100" dir="2700000" algn="tl">
                    <a:srgbClr val="C0C0C0"/>
                  </a:outerShdw>
                </a:effectLst>
              </a:rPr>
              <a:t>Project: IEEE P802.15 Working Group for Wireless Specialty Networks (WSN)</a:t>
            </a:r>
            <a:endParaRPr lang="en-US" altLang="en-US" b="1" dirty="0">
              <a:solidFill>
                <a:schemeClr val="tx2"/>
              </a:solidFill>
            </a:endParaRPr>
          </a:p>
          <a:p>
            <a:endParaRPr lang="en-US" altLang="en-US" dirty="0">
              <a:solidFill>
                <a:schemeClr val="tx2"/>
              </a:solidFill>
            </a:endParaRPr>
          </a:p>
          <a:p>
            <a:r>
              <a:rPr lang="en-US" altLang="en-US" sz="1800" b="1" dirty="0">
                <a:solidFill>
                  <a:schemeClr val="tx2"/>
                </a:solidFill>
              </a:rPr>
              <a:t>Submission Title:</a:t>
            </a:r>
            <a:r>
              <a:rPr lang="en-US" altLang="en-US" sz="1800" dirty="0">
                <a:solidFill>
                  <a:schemeClr val="tx2"/>
                </a:solidFill>
              </a:rPr>
              <a:t> </a:t>
            </a:r>
            <a:r>
              <a:rPr lang="en-US" altLang="en-US" sz="1800" dirty="0" err="1">
                <a:solidFill>
                  <a:schemeClr val="tx2"/>
                </a:solidFill>
              </a:rPr>
              <a:t>PtMP</a:t>
            </a:r>
            <a:r>
              <a:rPr lang="en-US" altLang="en-US" sz="1800" dirty="0">
                <a:solidFill>
                  <a:schemeClr val="tx2"/>
                </a:solidFill>
              </a:rPr>
              <a:t> 802.16s Overlapping Coverage.</a:t>
            </a:r>
          </a:p>
          <a:p>
            <a:r>
              <a:rPr lang="en-US" sz="1800" dirty="0"/>
              <a:t>July 2025</a:t>
            </a:r>
            <a:r>
              <a:rPr lang="en-US" altLang="en-US" sz="1800" dirty="0">
                <a:solidFill>
                  <a:schemeClr val="tx2"/>
                </a:solidFill>
              </a:rPr>
              <a:t>		</a:t>
            </a:r>
          </a:p>
          <a:p>
            <a:r>
              <a:rPr lang="en-US" altLang="en-US" sz="1800" b="1" dirty="0">
                <a:solidFill>
                  <a:schemeClr val="tx2"/>
                </a:solidFill>
              </a:rPr>
              <a:t>Date Submitted: </a:t>
            </a:r>
            <a:r>
              <a:rPr lang="en-US" altLang="en-US" sz="1800" dirty="0">
                <a:solidFill>
                  <a:schemeClr val="tx2"/>
                </a:solidFill>
              </a:rPr>
              <a:t>2025-09-16</a:t>
            </a:r>
          </a:p>
          <a:p>
            <a:endParaRPr lang="en-US" altLang="en-US" sz="1800" dirty="0">
              <a:solidFill>
                <a:schemeClr val="tx2"/>
              </a:solidFill>
            </a:endParaRPr>
          </a:p>
          <a:p>
            <a:r>
              <a:rPr lang="en-US" altLang="en-US" sz="1800" b="1" dirty="0">
                <a:solidFill>
                  <a:schemeClr val="tx2"/>
                </a:solidFill>
              </a:rPr>
              <a:t>Source:</a:t>
            </a:r>
            <a:r>
              <a:rPr lang="en-US" altLang="en-US" sz="1800" dirty="0">
                <a:solidFill>
                  <a:schemeClr val="tx2"/>
                </a:solidFill>
              </a:rPr>
              <a:t> Vishal Kalkundrikar, Ondas Networks</a:t>
            </a:r>
          </a:p>
          <a:p>
            <a:r>
              <a:rPr lang="en-US" altLang="en-US" sz="1800" b="1" dirty="0">
                <a:solidFill>
                  <a:schemeClr val="tx2"/>
                </a:solidFill>
              </a:rPr>
              <a:t>Abstract:</a:t>
            </a:r>
            <a:r>
              <a:rPr lang="en-US" altLang="en-US" sz="1800" dirty="0">
                <a:solidFill>
                  <a:schemeClr val="tx2"/>
                </a:solidFill>
              </a:rPr>
              <a:t> When two or more BSs with same configuration have overlapped coverages the degradation in CINR is higher than expected due to pilots-based channel estimation and correction. </a:t>
            </a:r>
          </a:p>
          <a:p>
            <a:pPr>
              <a:spcBef>
                <a:spcPts val="600"/>
              </a:spcBef>
              <a:spcAft>
                <a:spcPts val="600"/>
              </a:spcAft>
            </a:pPr>
            <a:r>
              <a:rPr lang="en-US" altLang="en-US" sz="1800" b="1" dirty="0">
                <a:solidFill>
                  <a:schemeClr val="tx2"/>
                </a:solidFill>
              </a:rPr>
              <a:t>Purpose:</a:t>
            </a:r>
            <a:r>
              <a:rPr lang="en-US" altLang="en-US" sz="1800" dirty="0">
                <a:solidFill>
                  <a:schemeClr val="tx2"/>
                </a:solidFill>
              </a:rPr>
              <a:t>	Proposal for the possible solutions to address the overlapping BSs with same configuration.</a:t>
            </a:r>
          </a:p>
          <a:p>
            <a:r>
              <a:rPr lang="en-US" altLang="en-US" sz="1800" b="1" dirty="0">
                <a:solidFill>
                  <a:schemeClr val="tx2"/>
                </a:solidFill>
              </a:rPr>
              <a:t>Notice:</a:t>
            </a:r>
            <a:r>
              <a:rPr lang="en-US" altLang="en-US" sz="18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dirty="0">
                <a:solidFill>
                  <a:schemeClr val="tx2"/>
                </a:solidFill>
              </a:rPr>
              <a:t>	</a:t>
            </a:r>
          </a:p>
        </p:txBody>
      </p:sp>
      <p:sp>
        <p:nvSpPr>
          <p:cNvPr id="10" name="Slide Number Placeholder 9">
            <a:extLst>
              <a:ext uri="{FF2B5EF4-FFF2-40B4-BE49-F238E27FC236}">
                <a16:creationId xmlns:a16="http://schemas.microsoft.com/office/drawing/2014/main" id="{4C82DCA0-B2AC-4AF1-9755-586833B3B73D}"/>
              </a:ext>
            </a:extLst>
          </p:cNvPr>
          <p:cNvSpPr>
            <a:spLocks noGrp="1"/>
          </p:cNvSpPr>
          <p:nvPr>
            <p:ph type="sldNum" sz="quarter" idx="12"/>
          </p:nvPr>
        </p:nvSpPr>
        <p:spPr/>
        <p:txBody>
          <a:bodyPr/>
          <a:lstStyle/>
          <a:p>
            <a:fld id="{20092462-9859-4223-AEDC-0764803AB50E}" type="slidenum">
              <a:rPr lang="en-US" smtClean="0"/>
              <a:pPr/>
              <a:t>1</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C30B-0E54-675F-A773-BD3C6FAF4C49}"/>
              </a:ext>
            </a:extLst>
          </p:cNvPr>
          <p:cNvSpPr>
            <a:spLocks noGrp="1"/>
          </p:cNvSpPr>
          <p:nvPr>
            <p:ph type="title"/>
          </p:nvPr>
        </p:nvSpPr>
        <p:spPr/>
        <p:txBody>
          <a:bodyPr/>
          <a:lstStyle/>
          <a:p>
            <a:r>
              <a:rPr lang="en-IN" dirty="0"/>
              <a:t>Two or more Base Stations with same configuration and Remote operating in Overlapped area</a:t>
            </a:r>
          </a:p>
        </p:txBody>
      </p:sp>
      <p:sp>
        <p:nvSpPr>
          <p:cNvPr id="4" name="Slide Number Placeholder 3">
            <a:extLst>
              <a:ext uri="{FF2B5EF4-FFF2-40B4-BE49-F238E27FC236}">
                <a16:creationId xmlns:a16="http://schemas.microsoft.com/office/drawing/2014/main" id="{1F4F24EE-C54B-436C-0ED6-44813EFCC2AD}"/>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a16="http://schemas.microsoft.com/office/drawing/2014/main" id="{C3305E4A-66E1-22A1-7F72-8D4AB547D983}"/>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CE29807B-76CC-0D60-3B5D-8C0FDF218986}"/>
              </a:ext>
            </a:extLst>
          </p:cNvPr>
          <p:cNvSpPr>
            <a:spLocks noGrp="1"/>
          </p:cNvSpPr>
          <p:nvPr>
            <p:ph type="dt" idx="15"/>
          </p:nvPr>
        </p:nvSpPr>
        <p:spPr/>
        <p:txBody>
          <a:bodyPr/>
          <a:lstStyle/>
          <a:p>
            <a:r>
              <a:rPr lang="en-US"/>
              <a:t>September 2025</a:t>
            </a:r>
            <a:endParaRPr lang="en-GB" dirty="0"/>
          </a:p>
        </p:txBody>
      </p:sp>
      <p:pic>
        <p:nvPicPr>
          <p:cNvPr id="10" name="Picture 9" descr="A diagram of a remote station&#10;&#10;AI-generated content may be incorrect.">
            <a:extLst>
              <a:ext uri="{FF2B5EF4-FFF2-40B4-BE49-F238E27FC236}">
                <a16:creationId xmlns:a16="http://schemas.microsoft.com/office/drawing/2014/main" id="{061AC89C-A3B4-A59A-DB84-EFBF01F3B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751014"/>
            <a:ext cx="10287000" cy="4421185"/>
          </a:xfrm>
          <a:prstGeom prst="rect">
            <a:avLst/>
          </a:prstGeom>
        </p:spPr>
      </p:pic>
    </p:spTree>
    <p:extLst>
      <p:ext uri="{BB962C8B-B14F-4D97-AF65-F5344CB8AC3E}">
        <p14:creationId xmlns:p14="http://schemas.microsoft.com/office/powerpoint/2010/main" val="2128851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9BA06-BA8A-2044-3701-8E11A2E276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62B7B-21DC-6482-C20A-9BE9E778CEC8}"/>
              </a:ext>
            </a:extLst>
          </p:cNvPr>
          <p:cNvSpPr>
            <a:spLocks noGrp="1"/>
          </p:cNvSpPr>
          <p:nvPr>
            <p:ph type="title"/>
          </p:nvPr>
        </p:nvSpPr>
        <p:spPr/>
        <p:txBody>
          <a:bodyPr/>
          <a:lstStyle/>
          <a:p>
            <a:r>
              <a:rPr lang="en-IN" dirty="0"/>
              <a:t>Two BS overlapped with Main BS is 10 dB higher power than the secondary BS</a:t>
            </a:r>
          </a:p>
        </p:txBody>
      </p:sp>
      <p:sp>
        <p:nvSpPr>
          <p:cNvPr id="4" name="Slide Number Placeholder 3">
            <a:extLst>
              <a:ext uri="{FF2B5EF4-FFF2-40B4-BE49-F238E27FC236}">
                <a16:creationId xmlns:a16="http://schemas.microsoft.com/office/drawing/2014/main" id="{4C3FEE50-EAD4-C093-4798-429964311182}"/>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9A09E8A4-9D57-F2AF-6CB4-00523F10553F}"/>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850B707A-0726-084E-399A-29B858C1CB51}"/>
              </a:ext>
            </a:extLst>
          </p:cNvPr>
          <p:cNvSpPr>
            <a:spLocks noGrp="1"/>
          </p:cNvSpPr>
          <p:nvPr>
            <p:ph type="dt" idx="15"/>
          </p:nvPr>
        </p:nvSpPr>
        <p:spPr/>
        <p:txBody>
          <a:bodyPr/>
          <a:lstStyle/>
          <a:p>
            <a:r>
              <a:rPr lang="en-US"/>
              <a:t>September 2025</a:t>
            </a:r>
            <a:endParaRPr lang="en-GB" dirty="0"/>
          </a:p>
        </p:txBody>
      </p:sp>
      <p:pic>
        <p:nvPicPr>
          <p:cNvPr id="3" name="Content Placeholder 4">
            <a:extLst>
              <a:ext uri="{FF2B5EF4-FFF2-40B4-BE49-F238E27FC236}">
                <a16:creationId xmlns:a16="http://schemas.microsoft.com/office/drawing/2014/main" id="{DB3E38A8-3461-4464-47CF-4B72CF1FB9C3}"/>
              </a:ext>
            </a:extLst>
          </p:cNvPr>
          <p:cNvPicPr>
            <a:picLocks noGrp="1" noChangeAspect="1"/>
          </p:cNvPicPr>
          <p:nvPr/>
        </p:nvPicPr>
        <p:blipFill>
          <a:blip r:embed="rId2">
            <a:extLst>
              <a:ext uri="{28A0092B-C50C-407E-A947-70E740481C1C}">
                <a14:useLocalDpi xmlns:a14="http://schemas.microsoft.com/office/drawing/2010/main" val="0"/>
              </a:ext>
            </a:extLst>
          </a:blip>
          <a:srcRect l="3795" r="-3" b="-3"/>
          <a:stretch>
            <a:fillRect/>
          </a:stretch>
        </p:blipFill>
        <p:spPr>
          <a:xfrm>
            <a:off x="5420097" y="1751014"/>
            <a:ext cx="5976664" cy="4478930"/>
          </a:xfrm>
          <a:prstGeom prst="rect">
            <a:avLst/>
          </a:prstGeom>
        </p:spPr>
      </p:pic>
      <p:sp>
        <p:nvSpPr>
          <p:cNvPr id="7" name="TextBox 6">
            <a:extLst>
              <a:ext uri="{FF2B5EF4-FFF2-40B4-BE49-F238E27FC236}">
                <a16:creationId xmlns:a16="http://schemas.microsoft.com/office/drawing/2014/main" id="{0FA1568C-C09A-BA43-C750-CEAD9748773E}"/>
              </a:ext>
            </a:extLst>
          </p:cNvPr>
          <p:cNvSpPr txBox="1"/>
          <p:nvPr/>
        </p:nvSpPr>
        <p:spPr>
          <a:xfrm>
            <a:off x="1055440" y="2060848"/>
            <a:ext cx="3888432" cy="2308324"/>
          </a:xfrm>
          <a:prstGeom prst="rect">
            <a:avLst/>
          </a:prstGeom>
          <a:noFill/>
        </p:spPr>
        <p:txBody>
          <a:bodyPr wrap="square" rtlCol="0">
            <a:spAutoFit/>
          </a:bodyPr>
          <a:lstStyle/>
          <a:p>
            <a:pPr marL="342900" indent="-342900">
              <a:buFont typeface="Arial" panose="020B0604020202020204" pitchFamily="34" charset="0"/>
              <a:buChar char="•"/>
            </a:pPr>
            <a:r>
              <a:rPr lang="en-IN" dirty="0">
                <a:solidFill>
                  <a:schemeClr val="tx1"/>
                </a:solidFill>
              </a:rPr>
              <a:t>Expected CINR: 10 dB</a:t>
            </a:r>
          </a:p>
          <a:p>
            <a:pPr marL="342900" indent="-342900">
              <a:buFont typeface="Arial" panose="020B0604020202020204" pitchFamily="34" charset="0"/>
              <a:buChar char="•"/>
            </a:pPr>
            <a:r>
              <a:rPr lang="en-IN" dirty="0">
                <a:solidFill>
                  <a:schemeClr val="tx1"/>
                </a:solidFill>
              </a:rPr>
              <a:t>Measured CINR: 5 to 6 dB</a:t>
            </a:r>
          </a:p>
          <a:p>
            <a:pPr marL="342900" indent="-342900">
              <a:buFont typeface="Arial" panose="020B0604020202020204" pitchFamily="34" charset="0"/>
              <a:buChar char="•"/>
            </a:pPr>
            <a:r>
              <a:rPr lang="en-IN" dirty="0">
                <a:solidFill>
                  <a:schemeClr val="tx1"/>
                </a:solidFill>
              </a:rPr>
              <a:t>Simulation done with residual CFO of 10 Hz.</a:t>
            </a:r>
          </a:p>
          <a:p>
            <a:pPr marL="342900" indent="-342900">
              <a:buFont typeface="Arial" panose="020B0604020202020204" pitchFamily="34" charset="0"/>
              <a:buChar char="•"/>
            </a:pPr>
            <a:r>
              <a:rPr lang="en-IN" dirty="0">
                <a:solidFill>
                  <a:schemeClr val="tx1"/>
                </a:solidFill>
              </a:rPr>
              <a:t>Both the BSs transmit same pilot pattern.</a:t>
            </a:r>
          </a:p>
        </p:txBody>
      </p:sp>
    </p:spTree>
    <p:extLst>
      <p:ext uri="{BB962C8B-B14F-4D97-AF65-F5344CB8AC3E}">
        <p14:creationId xmlns:p14="http://schemas.microsoft.com/office/powerpoint/2010/main" val="302908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CFD50-F66F-734F-97CD-B041F9361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4431CB-FD36-2341-0935-0E8732B9B9AF}"/>
              </a:ext>
            </a:extLst>
          </p:cNvPr>
          <p:cNvSpPr>
            <a:spLocks noGrp="1"/>
          </p:cNvSpPr>
          <p:nvPr>
            <p:ph type="title"/>
          </p:nvPr>
        </p:nvSpPr>
        <p:spPr/>
        <p:txBody>
          <a:bodyPr/>
          <a:lstStyle/>
          <a:p>
            <a:r>
              <a:rPr lang="en-IN" dirty="0"/>
              <a:t>IEEE 802.16s Slot Structure</a:t>
            </a:r>
          </a:p>
        </p:txBody>
      </p:sp>
      <p:sp>
        <p:nvSpPr>
          <p:cNvPr id="4" name="Slide Number Placeholder 3">
            <a:extLst>
              <a:ext uri="{FF2B5EF4-FFF2-40B4-BE49-F238E27FC236}">
                <a16:creationId xmlns:a16="http://schemas.microsoft.com/office/drawing/2014/main" id="{8015936F-629A-6EE0-10B8-DF9663CDC960}"/>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7D4DBE8E-DC9F-0EF0-1C43-86065EA859F6}"/>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568F31DA-E2BE-654C-7AA7-A0835550B41B}"/>
              </a:ext>
            </a:extLst>
          </p:cNvPr>
          <p:cNvSpPr>
            <a:spLocks noGrp="1"/>
          </p:cNvSpPr>
          <p:nvPr>
            <p:ph type="dt" idx="15"/>
          </p:nvPr>
        </p:nvSpPr>
        <p:spPr/>
        <p:txBody>
          <a:bodyPr/>
          <a:lstStyle/>
          <a:p>
            <a:r>
              <a:rPr lang="en-US"/>
              <a:t>September 2025</a:t>
            </a:r>
            <a:endParaRPr lang="en-GB" dirty="0"/>
          </a:p>
        </p:txBody>
      </p:sp>
      <p:sp>
        <p:nvSpPr>
          <p:cNvPr id="7" name="TextBox 6">
            <a:extLst>
              <a:ext uri="{FF2B5EF4-FFF2-40B4-BE49-F238E27FC236}">
                <a16:creationId xmlns:a16="http://schemas.microsoft.com/office/drawing/2014/main" id="{1C8EE3DE-57D0-7C55-7E72-302CF840BF62}"/>
              </a:ext>
            </a:extLst>
          </p:cNvPr>
          <p:cNvSpPr txBox="1"/>
          <p:nvPr/>
        </p:nvSpPr>
        <p:spPr>
          <a:xfrm>
            <a:off x="1055440" y="2060848"/>
            <a:ext cx="3888432" cy="1569660"/>
          </a:xfrm>
          <a:prstGeom prst="rect">
            <a:avLst/>
          </a:prstGeom>
          <a:noFill/>
        </p:spPr>
        <p:txBody>
          <a:bodyPr wrap="square" rtlCol="0">
            <a:spAutoFit/>
          </a:bodyPr>
          <a:lstStyle/>
          <a:p>
            <a:pPr marL="342900" indent="-342900">
              <a:buFont typeface="Arial" panose="020B0604020202020204" pitchFamily="34" charset="0"/>
              <a:buChar char="•"/>
            </a:pPr>
            <a:r>
              <a:rPr lang="en-IN" dirty="0">
                <a:solidFill>
                  <a:schemeClr val="tx1"/>
                </a:solidFill>
              </a:rPr>
              <a:t>Slot has 9 subcarriers over 6 symbols.</a:t>
            </a:r>
          </a:p>
          <a:p>
            <a:pPr marL="342900" indent="-342900">
              <a:buFont typeface="Arial" panose="020B0604020202020204" pitchFamily="34" charset="0"/>
              <a:buChar char="•"/>
            </a:pPr>
            <a:r>
              <a:rPr lang="en-IN" dirty="0">
                <a:solidFill>
                  <a:schemeClr val="tx1"/>
                </a:solidFill>
              </a:rPr>
              <a:t>Pilots are present on subcarrier index 2,5,8.</a:t>
            </a:r>
          </a:p>
        </p:txBody>
      </p:sp>
      <p:pic>
        <p:nvPicPr>
          <p:cNvPr id="8" name="Content Placeholder 7">
            <a:extLst>
              <a:ext uri="{FF2B5EF4-FFF2-40B4-BE49-F238E27FC236}">
                <a16:creationId xmlns:a16="http://schemas.microsoft.com/office/drawing/2014/main" id="{D834281F-15F5-CE17-A7CF-03BA2FF15D73}"/>
              </a:ext>
            </a:extLst>
          </p:cNvPr>
          <p:cNvPicPr>
            <a:picLocks noGrp="1" noChangeAspect="1"/>
          </p:cNvPicPr>
          <p:nvPr/>
        </p:nvPicPr>
        <p:blipFill>
          <a:blip r:embed="rId2"/>
          <a:stretch>
            <a:fillRect/>
          </a:stretch>
        </p:blipFill>
        <p:spPr>
          <a:xfrm>
            <a:off x="5159896" y="1830390"/>
            <a:ext cx="6894170" cy="3511847"/>
          </a:xfrm>
          <a:prstGeom prst="rect">
            <a:avLst/>
          </a:prstGeom>
        </p:spPr>
      </p:pic>
    </p:spTree>
    <p:extLst>
      <p:ext uri="{BB962C8B-B14F-4D97-AF65-F5344CB8AC3E}">
        <p14:creationId xmlns:p14="http://schemas.microsoft.com/office/powerpoint/2010/main" val="3743399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3C88B-0A11-7658-AED6-E83C89FA6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8DE5B-B0CB-5984-57FC-BE86391E8A60}"/>
              </a:ext>
            </a:extLst>
          </p:cNvPr>
          <p:cNvSpPr>
            <a:spLocks noGrp="1"/>
          </p:cNvSpPr>
          <p:nvPr>
            <p:ph type="title"/>
          </p:nvPr>
        </p:nvSpPr>
        <p:spPr/>
        <p:txBody>
          <a:bodyPr/>
          <a:lstStyle/>
          <a:p>
            <a:r>
              <a:rPr lang="en-IN" dirty="0"/>
              <a:t>Two BS overlapped with Main BS is 10 dB higher power than the secondary BS</a:t>
            </a:r>
          </a:p>
        </p:txBody>
      </p:sp>
      <p:sp>
        <p:nvSpPr>
          <p:cNvPr id="4" name="Slide Number Placeholder 3">
            <a:extLst>
              <a:ext uri="{FF2B5EF4-FFF2-40B4-BE49-F238E27FC236}">
                <a16:creationId xmlns:a16="http://schemas.microsoft.com/office/drawing/2014/main" id="{C551253B-3411-3700-6D1C-EA9744E5C59B}"/>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2CDA802C-9364-7F7B-A6BA-906B094BA1C3}"/>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CE30E793-9A3F-553D-51B7-FF5880CCB120}"/>
              </a:ext>
            </a:extLst>
          </p:cNvPr>
          <p:cNvSpPr>
            <a:spLocks noGrp="1"/>
          </p:cNvSpPr>
          <p:nvPr>
            <p:ph type="dt" idx="15"/>
          </p:nvPr>
        </p:nvSpPr>
        <p:spPr/>
        <p:txBody>
          <a:bodyPr/>
          <a:lstStyle/>
          <a:p>
            <a:r>
              <a:rPr lang="en-US"/>
              <a:t>September 2025</a:t>
            </a:r>
            <a:endParaRPr lang="en-GB" dirty="0"/>
          </a:p>
        </p:txBody>
      </p:sp>
      <p:sp>
        <p:nvSpPr>
          <p:cNvPr id="7" name="TextBox 6">
            <a:extLst>
              <a:ext uri="{FF2B5EF4-FFF2-40B4-BE49-F238E27FC236}">
                <a16:creationId xmlns:a16="http://schemas.microsoft.com/office/drawing/2014/main" id="{A84DED08-26D5-1B17-7CB4-6E9DF67E40E3}"/>
              </a:ext>
            </a:extLst>
          </p:cNvPr>
          <p:cNvSpPr txBox="1"/>
          <p:nvPr/>
        </p:nvSpPr>
        <p:spPr>
          <a:xfrm>
            <a:off x="1055440" y="2060848"/>
            <a:ext cx="4737878" cy="2308324"/>
          </a:xfrm>
          <a:prstGeom prst="rect">
            <a:avLst/>
          </a:prstGeom>
          <a:noFill/>
        </p:spPr>
        <p:txBody>
          <a:bodyPr wrap="square" rtlCol="0">
            <a:spAutoFit/>
          </a:bodyPr>
          <a:lstStyle/>
          <a:p>
            <a:pPr marL="342900" indent="-342900">
              <a:buFont typeface="Arial" panose="020B0604020202020204" pitchFamily="34" charset="0"/>
              <a:buChar char="•"/>
            </a:pPr>
            <a:r>
              <a:rPr lang="en-IN" dirty="0">
                <a:solidFill>
                  <a:schemeClr val="tx1"/>
                </a:solidFill>
              </a:rPr>
              <a:t>Expected CINR: 10 dB</a:t>
            </a:r>
          </a:p>
          <a:p>
            <a:pPr marL="342900" indent="-342900">
              <a:buFont typeface="Arial" panose="020B0604020202020204" pitchFamily="34" charset="0"/>
              <a:buChar char="•"/>
            </a:pPr>
            <a:r>
              <a:rPr lang="en-IN" dirty="0">
                <a:solidFill>
                  <a:schemeClr val="tx1"/>
                </a:solidFill>
              </a:rPr>
              <a:t>Measured CINR: 9 to 10 dB</a:t>
            </a:r>
          </a:p>
          <a:p>
            <a:pPr marL="342900" indent="-342900">
              <a:buFont typeface="Arial" panose="020B0604020202020204" pitchFamily="34" charset="0"/>
              <a:buChar char="•"/>
            </a:pPr>
            <a:r>
              <a:rPr lang="en-IN" dirty="0">
                <a:solidFill>
                  <a:schemeClr val="tx1"/>
                </a:solidFill>
              </a:rPr>
              <a:t>Simulation done with residual CFO of 10 Hz.</a:t>
            </a:r>
          </a:p>
          <a:p>
            <a:pPr marL="342900" indent="-342900">
              <a:buFont typeface="Arial" panose="020B0604020202020204" pitchFamily="34" charset="0"/>
              <a:buChar char="•"/>
            </a:pPr>
            <a:r>
              <a:rPr lang="en-IN" dirty="0">
                <a:solidFill>
                  <a:schemeClr val="tx1"/>
                </a:solidFill>
              </a:rPr>
              <a:t>Only Main BS transmits pilots, secondary BS only data No pilots.</a:t>
            </a:r>
          </a:p>
        </p:txBody>
      </p:sp>
      <p:pic>
        <p:nvPicPr>
          <p:cNvPr id="8" name="Content Placeholder 7" descr="A diagram of a scatter plot&#10;&#10;AI-generated content may be incorrect.">
            <a:extLst>
              <a:ext uri="{FF2B5EF4-FFF2-40B4-BE49-F238E27FC236}">
                <a16:creationId xmlns:a16="http://schemas.microsoft.com/office/drawing/2014/main" id="{F026EE90-6BEE-D3A6-D4D8-904F2E39DA22}"/>
              </a:ext>
            </a:extLst>
          </p:cNvPr>
          <p:cNvPicPr>
            <a:picLocks noGrp="1" noChangeAspect="1"/>
          </p:cNvPicPr>
          <p:nvPr/>
        </p:nvPicPr>
        <p:blipFill>
          <a:blip r:embed="rId2">
            <a:extLst>
              <a:ext uri="{28A0092B-C50C-407E-A947-70E740481C1C}">
                <a14:useLocalDpi xmlns:a14="http://schemas.microsoft.com/office/drawing/2010/main" val="0"/>
              </a:ext>
            </a:extLst>
          </a:blip>
          <a:srcRect l="3795" r="-3" b="-3"/>
          <a:stretch>
            <a:fillRect/>
          </a:stretch>
        </p:blipFill>
        <p:spPr>
          <a:xfrm>
            <a:off x="6179166" y="1764350"/>
            <a:ext cx="5226314" cy="4096512"/>
          </a:xfrm>
          <a:prstGeom prst="rect">
            <a:avLst/>
          </a:prstGeom>
        </p:spPr>
      </p:pic>
    </p:spTree>
    <p:extLst>
      <p:ext uri="{BB962C8B-B14F-4D97-AF65-F5344CB8AC3E}">
        <p14:creationId xmlns:p14="http://schemas.microsoft.com/office/powerpoint/2010/main" val="367507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8AA0E-6FED-5A3D-C16E-723476C38F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DA6D99-9ED0-4E3E-673C-FF9164E177BC}"/>
              </a:ext>
            </a:extLst>
          </p:cNvPr>
          <p:cNvSpPr>
            <a:spLocks noGrp="1"/>
          </p:cNvSpPr>
          <p:nvPr>
            <p:ph type="title"/>
          </p:nvPr>
        </p:nvSpPr>
        <p:spPr/>
        <p:txBody>
          <a:bodyPr/>
          <a:lstStyle/>
          <a:p>
            <a:r>
              <a:rPr lang="en-IN" dirty="0"/>
              <a:t>Proposed Solution: Mutually Exclusive Pilots</a:t>
            </a:r>
          </a:p>
        </p:txBody>
      </p:sp>
      <p:sp>
        <p:nvSpPr>
          <p:cNvPr id="4" name="Slide Number Placeholder 3">
            <a:extLst>
              <a:ext uri="{FF2B5EF4-FFF2-40B4-BE49-F238E27FC236}">
                <a16:creationId xmlns:a16="http://schemas.microsoft.com/office/drawing/2014/main" id="{2640B52B-CB8E-3B9C-52CF-9D162532E8C5}"/>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4C3002FE-3986-E966-B208-A0FF4EA3A8A3}"/>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A60E87CD-D821-5984-62DB-DFD3569E1BC3}"/>
              </a:ext>
            </a:extLst>
          </p:cNvPr>
          <p:cNvSpPr>
            <a:spLocks noGrp="1"/>
          </p:cNvSpPr>
          <p:nvPr>
            <p:ph type="dt" idx="15"/>
          </p:nvPr>
        </p:nvSpPr>
        <p:spPr/>
        <p:txBody>
          <a:bodyPr/>
          <a:lstStyle/>
          <a:p>
            <a:r>
              <a:rPr lang="en-US"/>
              <a:t>September 2025</a:t>
            </a:r>
            <a:endParaRPr lang="en-GB" dirty="0"/>
          </a:p>
        </p:txBody>
      </p:sp>
      <p:pic>
        <p:nvPicPr>
          <p:cNvPr id="3" name="Picture 2">
            <a:extLst>
              <a:ext uri="{FF2B5EF4-FFF2-40B4-BE49-F238E27FC236}">
                <a16:creationId xmlns:a16="http://schemas.microsoft.com/office/drawing/2014/main" id="{87BDEC23-D28D-D25D-2324-5CF21E3B153F}"/>
              </a:ext>
            </a:extLst>
          </p:cNvPr>
          <p:cNvPicPr>
            <a:picLocks noChangeAspect="1"/>
          </p:cNvPicPr>
          <p:nvPr/>
        </p:nvPicPr>
        <p:blipFill>
          <a:blip r:embed="rId2"/>
          <a:stretch>
            <a:fillRect/>
          </a:stretch>
        </p:blipFill>
        <p:spPr>
          <a:xfrm>
            <a:off x="3287688" y="1751014"/>
            <a:ext cx="8102096" cy="4724400"/>
          </a:xfrm>
          <a:prstGeom prst="rect">
            <a:avLst/>
          </a:prstGeom>
        </p:spPr>
      </p:pic>
      <p:sp>
        <p:nvSpPr>
          <p:cNvPr id="9" name="TextBox 8">
            <a:extLst>
              <a:ext uri="{FF2B5EF4-FFF2-40B4-BE49-F238E27FC236}">
                <a16:creationId xmlns:a16="http://schemas.microsoft.com/office/drawing/2014/main" id="{D2C37B58-B8EB-D15F-52A7-A9E1830221EF}"/>
              </a:ext>
            </a:extLst>
          </p:cNvPr>
          <p:cNvSpPr txBox="1"/>
          <p:nvPr/>
        </p:nvSpPr>
        <p:spPr>
          <a:xfrm>
            <a:off x="623392" y="1988840"/>
            <a:ext cx="2376264" cy="830997"/>
          </a:xfrm>
          <a:prstGeom prst="rect">
            <a:avLst/>
          </a:prstGeom>
          <a:noFill/>
        </p:spPr>
        <p:txBody>
          <a:bodyPr wrap="square" rtlCol="0">
            <a:spAutoFit/>
          </a:bodyPr>
          <a:lstStyle/>
          <a:p>
            <a:pPr marL="342900" indent="-342900">
              <a:buFont typeface="Arial" panose="020B0604020202020204" pitchFamily="34" charset="0"/>
              <a:buChar char="•"/>
            </a:pPr>
            <a:r>
              <a:rPr lang="en-IN" dirty="0">
                <a:solidFill>
                  <a:schemeClr val="tx1"/>
                </a:solidFill>
              </a:rPr>
              <a:t>Two Pilots per Slot Per BS</a:t>
            </a:r>
          </a:p>
        </p:txBody>
      </p:sp>
    </p:spTree>
    <p:extLst>
      <p:ext uri="{BB962C8B-B14F-4D97-AF65-F5344CB8AC3E}">
        <p14:creationId xmlns:p14="http://schemas.microsoft.com/office/powerpoint/2010/main" val="3796186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B8471-DE63-7611-4353-817F0FE9A0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1864A0-B502-0F50-813A-E15433ABFDE7}"/>
              </a:ext>
            </a:extLst>
          </p:cNvPr>
          <p:cNvSpPr>
            <a:spLocks noGrp="1"/>
          </p:cNvSpPr>
          <p:nvPr>
            <p:ph type="title"/>
          </p:nvPr>
        </p:nvSpPr>
        <p:spPr/>
        <p:txBody>
          <a:bodyPr/>
          <a:lstStyle/>
          <a:p>
            <a:r>
              <a:rPr lang="en-IN" dirty="0"/>
              <a:t>Two BS overlapped with Main BS is 10 dB higher power than the secondary BS</a:t>
            </a:r>
          </a:p>
        </p:txBody>
      </p:sp>
      <p:sp>
        <p:nvSpPr>
          <p:cNvPr id="4" name="Slide Number Placeholder 3">
            <a:extLst>
              <a:ext uri="{FF2B5EF4-FFF2-40B4-BE49-F238E27FC236}">
                <a16:creationId xmlns:a16="http://schemas.microsoft.com/office/drawing/2014/main" id="{E892961B-D931-1458-E148-079E6AD0CFCB}"/>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8E5A48C6-3AF8-DDD6-8D23-DC8664975336}"/>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B8EBAF5F-58F3-8B42-F3A1-650B088BD01A}"/>
              </a:ext>
            </a:extLst>
          </p:cNvPr>
          <p:cNvSpPr>
            <a:spLocks noGrp="1"/>
          </p:cNvSpPr>
          <p:nvPr>
            <p:ph type="dt" idx="15"/>
          </p:nvPr>
        </p:nvSpPr>
        <p:spPr/>
        <p:txBody>
          <a:bodyPr/>
          <a:lstStyle/>
          <a:p>
            <a:r>
              <a:rPr lang="en-US"/>
              <a:t>September 2025</a:t>
            </a:r>
            <a:endParaRPr lang="en-GB" dirty="0"/>
          </a:p>
        </p:txBody>
      </p:sp>
      <p:sp>
        <p:nvSpPr>
          <p:cNvPr id="7" name="TextBox 6">
            <a:extLst>
              <a:ext uri="{FF2B5EF4-FFF2-40B4-BE49-F238E27FC236}">
                <a16:creationId xmlns:a16="http://schemas.microsoft.com/office/drawing/2014/main" id="{46828A14-5767-F8D6-34C1-F85CD24D79A4}"/>
              </a:ext>
            </a:extLst>
          </p:cNvPr>
          <p:cNvSpPr txBox="1"/>
          <p:nvPr/>
        </p:nvSpPr>
        <p:spPr>
          <a:xfrm>
            <a:off x="1055440" y="2060848"/>
            <a:ext cx="4737878" cy="2308324"/>
          </a:xfrm>
          <a:prstGeom prst="rect">
            <a:avLst/>
          </a:prstGeom>
          <a:noFill/>
        </p:spPr>
        <p:txBody>
          <a:bodyPr wrap="square" rtlCol="0">
            <a:spAutoFit/>
          </a:bodyPr>
          <a:lstStyle/>
          <a:p>
            <a:pPr marL="342900" indent="-342900">
              <a:buFont typeface="Arial" panose="020B0604020202020204" pitchFamily="34" charset="0"/>
              <a:buChar char="•"/>
            </a:pPr>
            <a:r>
              <a:rPr lang="en-IN" dirty="0">
                <a:solidFill>
                  <a:schemeClr val="tx1"/>
                </a:solidFill>
              </a:rPr>
              <a:t>Expected CINR: 10 dB</a:t>
            </a:r>
          </a:p>
          <a:p>
            <a:pPr marL="342900" indent="-342900">
              <a:buFont typeface="Arial" panose="020B0604020202020204" pitchFamily="34" charset="0"/>
              <a:buChar char="•"/>
            </a:pPr>
            <a:r>
              <a:rPr lang="en-IN" dirty="0">
                <a:solidFill>
                  <a:schemeClr val="tx1"/>
                </a:solidFill>
              </a:rPr>
              <a:t>Measured CINR: 9 to 10 dB</a:t>
            </a:r>
          </a:p>
          <a:p>
            <a:pPr marL="342900" indent="-342900">
              <a:buFont typeface="Arial" panose="020B0604020202020204" pitchFamily="34" charset="0"/>
              <a:buChar char="•"/>
            </a:pPr>
            <a:r>
              <a:rPr lang="en-IN" dirty="0">
                <a:solidFill>
                  <a:schemeClr val="tx1"/>
                </a:solidFill>
              </a:rPr>
              <a:t>Simulation done with residual CFO of 10 Hz.</a:t>
            </a:r>
          </a:p>
          <a:p>
            <a:pPr marL="342900" indent="-342900">
              <a:buFont typeface="Arial" panose="020B0604020202020204" pitchFamily="34" charset="0"/>
              <a:buChar char="•"/>
            </a:pPr>
            <a:r>
              <a:rPr lang="en-IN" dirty="0">
                <a:solidFill>
                  <a:schemeClr val="tx1"/>
                </a:solidFill>
              </a:rPr>
              <a:t>Two Pilots Per BS with Mutually exclusive Pilots pattern.</a:t>
            </a:r>
          </a:p>
        </p:txBody>
      </p:sp>
      <p:pic>
        <p:nvPicPr>
          <p:cNvPr id="3" name="Content Placeholder 7">
            <a:extLst>
              <a:ext uri="{FF2B5EF4-FFF2-40B4-BE49-F238E27FC236}">
                <a16:creationId xmlns:a16="http://schemas.microsoft.com/office/drawing/2014/main" id="{D6BE8D34-AB5D-7D3A-FC89-CB875B3C3B7E}"/>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7134419" y="1732848"/>
            <a:ext cx="4737878" cy="4737878"/>
          </a:xfrm>
          <a:prstGeom prst="rect">
            <a:avLst/>
          </a:prstGeom>
        </p:spPr>
      </p:pic>
    </p:spTree>
    <p:extLst>
      <p:ext uri="{BB962C8B-B14F-4D97-AF65-F5344CB8AC3E}">
        <p14:creationId xmlns:p14="http://schemas.microsoft.com/office/powerpoint/2010/main" val="186108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0004-4902-D7E7-0194-C94CDE0694EE}"/>
              </a:ext>
            </a:extLst>
          </p:cNvPr>
          <p:cNvSpPr>
            <a:spLocks noGrp="1"/>
          </p:cNvSpPr>
          <p:nvPr>
            <p:ph type="title"/>
          </p:nvPr>
        </p:nvSpPr>
        <p:spPr/>
        <p:txBody>
          <a:bodyPr/>
          <a:lstStyle/>
          <a:p>
            <a:r>
              <a:rPr lang="en-IN" dirty="0"/>
              <a:t>Summary</a:t>
            </a:r>
          </a:p>
        </p:txBody>
      </p:sp>
      <p:sp>
        <p:nvSpPr>
          <p:cNvPr id="3" name="Content Placeholder 2">
            <a:extLst>
              <a:ext uri="{FF2B5EF4-FFF2-40B4-BE49-F238E27FC236}">
                <a16:creationId xmlns:a16="http://schemas.microsoft.com/office/drawing/2014/main" id="{8C6277E5-B9B7-46E6-E2E0-C03072738B82}"/>
              </a:ext>
            </a:extLst>
          </p:cNvPr>
          <p:cNvSpPr>
            <a:spLocks noGrp="1"/>
          </p:cNvSpPr>
          <p:nvPr>
            <p:ph idx="1"/>
          </p:nvPr>
        </p:nvSpPr>
        <p:spPr/>
        <p:txBody>
          <a:bodyPr/>
          <a:lstStyle/>
          <a:p>
            <a:pPr>
              <a:buFont typeface="Arial" panose="020B0604020202020204" pitchFamily="34" charset="0"/>
              <a:buChar char="•"/>
            </a:pPr>
            <a:r>
              <a:rPr lang="en-IN" dirty="0"/>
              <a:t>Problem with overlapping BSs with same configuration worsens with same pilot pattern due to channel estimation and corrections.</a:t>
            </a:r>
          </a:p>
          <a:p>
            <a:pPr>
              <a:buFont typeface="Arial" panose="020B0604020202020204" pitchFamily="34" charset="0"/>
              <a:buChar char="•"/>
            </a:pPr>
            <a:r>
              <a:rPr lang="en-IN" dirty="0"/>
              <a:t>Mutual Exclusive pilots scheme with minimum two pilots per BS is proposed and shown to help in achieving the expected CINR. </a:t>
            </a:r>
          </a:p>
          <a:p>
            <a:pPr>
              <a:buFont typeface="Arial" panose="020B0604020202020204" pitchFamily="34" charset="0"/>
              <a:buChar char="•"/>
            </a:pPr>
            <a:r>
              <a:rPr lang="en-IN" dirty="0"/>
              <a:t>With this only 3 overlapping BSs will be supported for more better solution to be found.</a:t>
            </a:r>
          </a:p>
        </p:txBody>
      </p:sp>
      <p:sp>
        <p:nvSpPr>
          <p:cNvPr id="4" name="Slide Number Placeholder 3">
            <a:extLst>
              <a:ext uri="{FF2B5EF4-FFF2-40B4-BE49-F238E27FC236}">
                <a16:creationId xmlns:a16="http://schemas.microsoft.com/office/drawing/2014/main" id="{F138A6FC-CAA4-C68F-4D01-1C0D7E6C78B6}"/>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09C27EE4-D4FC-B8EE-A565-C059F84C283C}"/>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7259F09B-47FE-32E6-2612-B5AC5FF82BB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650551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8344E-EAB4-C476-75AD-F55567F58B1D}"/>
              </a:ext>
            </a:extLst>
          </p:cNvPr>
          <p:cNvSpPr>
            <a:spLocks noGrp="1"/>
          </p:cNvSpPr>
          <p:nvPr>
            <p:ph type="title"/>
          </p:nvPr>
        </p:nvSpPr>
        <p:spPr>
          <a:xfrm>
            <a:off x="965200" y="2420888"/>
            <a:ext cx="10361084" cy="1065213"/>
          </a:xfrm>
        </p:spPr>
        <p:txBody>
          <a:bodyPr/>
          <a:lstStyle/>
          <a:p>
            <a:r>
              <a:rPr lang="en-IN" dirty="0"/>
              <a:t>Thank You</a:t>
            </a:r>
          </a:p>
        </p:txBody>
      </p:sp>
      <p:sp>
        <p:nvSpPr>
          <p:cNvPr id="4" name="Slide Number Placeholder 3">
            <a:extLst>
              <a:ext uri="{FF2B5EF4-FFF2-40B4-BE49-F238E27FC236}">
                <a16:creationId xmlns:a16="http://schemas.microsoft.com/office/drawing/2014/main" id="{D7F39245-64F8-91A5-FDB9-654BBA1D17D5}"/>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AC1816AC-3CDA-8F78-938F-7CA98673ACCF}"/>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6BA0DFDA-81AE-94EE-0892-14C1A7B4A54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29978533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6840</TotalTime>
  <Words>474</Words>
  <Application>Microsoft Office PowerPoint</Application>
  <PresentationFormat>Widescreen</PresentationFormat>
  <Paragraphs>63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Unicode MS</vt:lpstr>
      <vt:lpstr>Times New Roman</vt:lpstr>
      <vt:lpstr>Office Theme</vt:lpstr>
      <vt:lpstr>PowerPoint Presentation</vt:lpstr>
      <vt:lpstr>Two or more Base Stations with same configuration and Remote operating in Overlapped area</vt:lpstr>
      <vt:lpstr>Two BS overlapped with Main BS is 10 dB higher power than the secondary BS</vt:lpstr>
      <vt:lpstr>IEEE 802.16s Slot Structure</vt:lpstr>
      <vt:lpstr>Two BS overlapped with Main BS is 10 dB higher power than the secondary BS</vt:lpstr>
      <vt:lpstr>Proposed Solution: Mutually Exclusive Pilots</vt:lpstr>
      <vt:lpstr>Two BS overlapped with Main BS is 10 dB higher power than the secondary BS</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Vishal Kalkundrikar</dc:creator>
  <cp:keywords/>
  <cp:lastModifiedBy>Vishal Kalkundrikar</cp:lastModifiedBy>
  <cp:revision>48</cp:revision>
  <cp:lastPrinted>1601-01-01T00:00:00Z</cp:lastPrinted>
  <dcterms:created xsi:type="dcterms:W3CDTF">2025-07-28T08:10:40Z</dcterms:created>
  <dcterms:modified xsi:type="dcterms:W3CDTF">2025-09-16T23:10:05Z</dcterms:modified>
  <cp:category>Name, Affiliation</cp:category>
</cp:coreProperties>
</file>