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handoutMasterIdLst>
    <p:handoutMasterId r:id="rId13"/>
  </p:handoutMasterIdLst>
  <p:sldIdLst>
    <p:sldId id="346" r:id="rId3"/>
    <p:sldId id="311" r:id="rId4"/>
    <p:sldId id="371" r:id="rId5"/>
    <p:sldId id="372" r:id="rId6"/>
    <p:sldId id="381" r:id="rId7"/>
    <p:sldId id="382" r:id="rId8"/>
    <p:sldId id="365" r:id="rId9"/>
    <p:sldId id="383" r:id="rId10"/>
    <p:sldId id="366"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05" autoAdjust="0"/>
    <p:restoredTop sz="93548" autoAdjust="0"/>
  </p:normalViewPr>
  <p:slideViewPr>
    <p:cSldViewPr showGuides="1">
      <p:cViewPr varScale="1">
        <p:scale>
          <a:sx n="104" d="100"/>
          <a:sy n="104" d="100"/>
        </p:scale>
        <p:origin x="1686" y="114"/>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customXml" Target="../customXml/item3.xml"/><Relationship Id="rId18" Type="http://schemas.openxmlformats.org/officeDocument/2006/relationships/customXml" Target="../customXml/item2.xml"/><Relationship Id="rId17" Type="http://schemas.openxmlformats.org/officeDocument/2006/relationships/customXml" Target="../customXml/item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handoutMaster" Target="handoutMasters/handoutMaster1.xml"/><Relationship Id="rId12" Type="http://schemas.openxmlformats.org/officeDocument/2006/relationships/notesMaster" Target="notesMasters/notesMaster1.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fld>
            <a:endParaRPr lang="en-US"/>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fld>
            <a:endParaRPr lang="en-US"/>
          </a:p>
        </p:txBody>
      </p:sp>
    </p:spTree>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400110"/>
          </a:xfrm>
          <a:prstGeom prst="rect">
            <a:avLst/>
          </a:prstGeom>
          <a:noFill/>
        </p:spPr>
        <p:txBody>
          <a:bodyPr wrap="square" rtlCol="0">
            <a:spAutoFit/>
          </a:bodyPr>
          <a:lstStyle/>
          <a:p>
            <a:pPr algn="r"/>
            <a:r>
              <a:rPr lang="it-IT" altLang="ko-KR" sz="1800" b="0" i="0" kern="1200" dirty="0">
                <a:solidFill>
                  <a:schemeClr val="tx1"/>
                </a:solidFill>
                <a:effectLst/>
                <a:latin typeface="+mn-lt"/>
                <a:ea typeface="+mn-ea"/>
                <a:cs typeface="+mn-cs"/>
              </a:rPr>
              <a:t>DCN </a:t>
            </a:r>
            <a:r>
              <a:rPr lang="it-IT" altLang="ko-KR" sz="2000" b="1" i="0" kern="1200" dirty="0">
                <a:solidFill>
                  <a:schemeClr val="tx1"/>
                </a:solidFill>
                <a:effectLst/>
                <a:latin typeface="+mn-lt"/>
                <a:ea typeface="+mn-ea"/>
                <a:cs typeface="+mn-cs"/>
              </a:rPr>
              <a:t>15-25-0385-00-07ma</a:t>
            </a: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10" name="TextBox 9"/>
          <p:cNvSpPr txBox="1"/>
          <p:nvPr userDrawn="1"/>
        </p:nvSpPr>
        <p:spPr>
          <a:xfrm>
            <a:off x="457200" y="149423"/>
            <a:ext cx="1524000" cy="369332"/>
          </a:xfrm>
          <a:prstGeom prst="rect">
            <a:avLst/>
          </a:prstGeom>
          <a:noFill/>
        </p:spPr>
        <p:txBody>
          <a:bodyPr wrap="square" rtlCol="0">
            <a:spAutoFit/>
          </a:bodyPr>
          <a:lstStyle/>
          <a:p>
            <a:r>
              <a:rPr lang="it-IT" altLang="ko-KR" sz="1800" b="1" dirty="0">
                <a:latin typeface="Times New Roman" panose="02020603050405020304" pitchFamily="18" charset="0"/>
                <a:cs typeface="Times New Roman" panose="02020603050405020304" pitchFamily="18" charset="0"/>
              </a:rPr>
              <a:t>July</a:t>
            </a:r>
            <a:r>
              <a:rPr lang="ko-KR" altLang="en-US" sz="1800" b="1" dirty="0">
                <a:latin typeface="Times New Roman" panose="02020603050405020304" pitchFamily="18" charset="0"/>
                <a:cs typeface="Times New Roman" panose="02020603050405020304" pitchFamily="18" charset="0"/>
              </a:rPr>
              <a:t> </a:t>
            </a:r>
            <a:r>
              <a:rPr lang="en-US" altLang="ko-KR" sz="1800" b="1" dirty="0">
                <a:latin typeface="Times New Roman" panose="02020603050405020304" pitchFamily="18" charset="0"/>
                <a:cs typeface="Times New Roman" panose="02020603050405020304" pitchFamily="18" charset="0"/>
              </a:rPr>
              <a:t>2025</a:t>
            </a:r>
            <a:endParaRPr lang="en-US" sz="1800" b="1" dirty="0">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September 2025</a:t>
            </a:r>
            <a:endParaRPr lang="en-US" sz="1400" b="1" dirty="0">
              <a:latin typeface="Times New Roman" panose="02020603050405020304" pitchFamily="18" charset="0"/>
              <a:cs typeface="Times New Roman" panose="02020603050405020304" pitchFamily="18" charset="0"/>
            </a:endParaRPr>
          </a:p>
        </p:txBody>
      </p:sp>
      <p:sp>
        <p:nvSpPr>
          <p:cNvPr id="13"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9"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5" name="TextBox 14"/>
          <p:cNvSpPr txBox="1"/>
          <p:nvPr userDrawn="1"/>
        </p:nvSpPr>
        <p:spPr>
          <a:xfrm>
            <a:off x="5410200" y="152400"/>
            <a:ext cx="3276600" cy="306705"/>
          </a:xfrm>
          <a:prstGeom prst="rect">
            <a:avLst/>
          </a:prstGeom>
          <a:noFill/>
        </p:spPr>
        <p:txBody>
          <a:bodyPr wrap="square" rtlCol="0">
            <a:spAutoFit/>
          </a:bodyPr>
          <a:lstStyle/>
          <a:p>
            <a:pPr algn="r"/>
            <a:r>
              <a:rPr lang="en-US" altLang="en-US" sz="1400" b="1" dirty="0">
                <a:solidFill>
                  <a:schemeClr val="tx1"/>
                </a:solidFill>
                <a:latin typeface="Times New Roman" panose="02020603050405020304" pitchFamily="18" charset="0"/>
                <a:cs typeface="Times New Roman" panose="02020603050405020304" pitchFamily="18" charset="0"/>
              </a:rPr>
              <a:t>DCN 15-25-0470-00-07ma</a:t>
            </a:r>
            <a:endParaRPr lang="en-US" altLang="en-US" sz="1400" b="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0"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anose="02020603050405020304" pitchFamily="18" charset="0"/>
                <a:cs typeface="Times New Roman" panose="02020603050405020304" pitchFamily="18" charset="0"/>
              </a:rPr>
              <a:t>Slide</a:t>
            </a:r>
            <a:endParaRPr lang="en-US" sz="1400" dirty="0">
              <a:latin typeface="Times New Roman" panose="02020603050405020304" pitchFamily="18" charset="0"/>
              <a:cs typeface="Times New Roman" panose="02020603050405020304" pitchFamily="18" charset="0"/>
            </a:endParaRPr>
          </a:p>
        </p:txBody>
      </p:sp>
      <p:sp>
        <p:nvSpPr>
          <p:cNvPr id="12" name="Slide Number Placeholder 5"/>
          <p:cNvSpPr txBox="1"/>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
        <p:nvSpPr>
          <p:cNvPr id="13" name="Footer Placeholder 1"/>
          <p:cNvSpPr txBox="1"/>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algun Gothic"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algun Gothic" panose="020B0503020000020004" pitchFamily="34" charset="-127"/>
              <a:cs typeface="+mn-cs"/>
            </a:endParaRPr>
          </a:p>
        </p:txBody>
      </p:sp>
      <p:sp>
        <p:nvSpPr>
          <p:cNvPr id="14" name="Date Placeholder 1"/>
          <p:cNvSpPr txBox="1"/>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hyperlink" Target="https://doi.org/10.1109/TNSE.2019.2942266" TargetMode="External"/><Relationship Id="rId3" Type="http://schemas.openxmlformats.org/officeDocument/2006/relationships/hyperlink" Target="https://doi.org/10.1109/JSAC.2021.3088656" TargetMode="External"/><Relationship Id="rId2" Type="http://schemas.openxmlformats.org/officeDocument/2006/relationships/hyperlink" Target="https://doi.org/10.3390/photonics11100900" TargetMode="External"/><Relationship Id="rId1" Type="http://schemas.openxmlformats.org/officeDocument/2006/relationships/hyperlink" Target="https://doi.org/10.1109/GCWkshps56602.2022.1000861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10274" y="533400"/>
            <a:ext cx="8991600" cy="5570756"/>
          </a:xfrm>
          <a:prstGeom prst="rect">
            <a:avLst/>
          </a:prstGeom>
          <a:noFill/>
          <a:ln w="12700">
            <a:noFill/>
            <a:miter lim="800000"/>
            <a:headEnd type="none" w="sm" len="sm"/>
            <a:tailEnd type="none" w="sm" len="sm"/>
          </a:ln>
          <a:effectLst/>
        </p:spPr>
        <p:txBody>
          <a:bodyPr>
            <a:spAutoFit/>
          </a:bodyPr>
          <a:lstStyle/>
          <a:p>
            <a:pPr algn="ctr"/>
            <a:r>
              <a:rPr lang="en-US" altLang="ja-JP" b="1" u="sng" dirty="0">
                <a:effectLst>
                  <a:outerShdw blurRad="38100" dist="38100" dir="2700000" algn="tl">
                    <a:srgbClr val="C0C0C0"/>
                  </a:outerShdw>
                </a:effectLst>
                <a:latin typeface="Times New Roman" panose="02020603050405020304" pitchFamily="18" charset="0"/>
                <a:ea typeface="MS PGothic" panose="020B0600070205080204" charset="-128"/>
                <a:cs typeface="Times New Roman" panose="02020603050405020304" pitchFamily="18" charset="0"/>
              </a:rPr>
              <a:t>Project: IEEE P802.15 Working Group for Wireless Specialty Networks (WSNs)</a:t>
            </a:r>
            <a:endParaRPr lang="en-US" altLang="ja-JP" sz="1600" b="1" dirty="0">
              <a:latin typeface="Times New Roman" panose="02020603050405020304" pitchFamily="18" charset="0"/>
              <a:ea typeface="MS PGothic" panose="020B0600070205080204" charset="-128"/>
              <a:cs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Submission Title: </a:t>
            </a:r>
            <a:r>
              <a:rPr lang="en-US" altLang="ja-JP" sz="1600" dirty="0">
                <a:latin typeface="Times New Roman" panose="02020603050405020304" pitchFamily="18" charset="0"/>
                <a:ea typeface="MS PGothic" panose="020B0600070205080204" charset="-128"/>
                <a:cs typeface="Times New Roman" panose="02020603050405020304" pitchFamily="18" charset="0"/>
              </a:rPr>
              <a:t>Small Form-factor and Lightweight Construction for Fast-Mobility FSO UAV Communication System</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Date Submitted: </a:t>
            </a:r>
            <a:r>
              <a:rPr lang="en-US" altLang="ja-JP" sz="1600" dirty="0">
                <a:latin typeface="Times New Roman" panose="02020603050405020304" pitchFamily="18" charset="0"/>
                <a:ea typeface="MS PGothic" panose="020B0600070205080204" charset="-128"/>
                <a:cs typeface="Times New Roman" panose="02020603050405020304" pitchFamily="18" charset="0"/>
              </a:rPr>
              <a:t>September 17, 2025	</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Source:</a:t>
            </a:r>
            <a:r>
              <a:rPr lang="en-US" altLang="ja-JP" sz="1600" dirty="0">
                <a:latin typeface="Times New Roman" panose="02020603050405020304" pitchFamily="18" charset="0"/>
                <a:ea typeface="MS PGothic" panose="020B0600070205080204" charset="-128"/>
                <a:cs typeface="Times New Roman" panose="02020603050405020304" pitchFamily="18" charset="0"/>
              </a:rPr>
              <a:t> Irzal</a:t>
            </a:r>
            <a:r>
              <a:rPr lang="ko-KR" altLang="en-US" sz="1600" dirty="0">
                <a:latin typeface="Times New Roman" panose="02020603050405020304" pitchFamily="18" charset="0"/>
                <a:ea typeface="MS PGothic" panose="020B0600070205080204" charset="-128"/>
                <a:cs typeface="Times New Roman" panose="02020603050405020304" pitchFamily="18" charset="0"/>
              </a:rPr>
              <a:t> </a:t>
            </a:r>
            <a:r>
              <a:rPr lang="en-US" altLang="ko-KR" sz="1600" dirty="0">
                <a:latin typeface="Times New Roman" panose="02020603050405020304" pitchFamily="18" charset="0"/>
                <a:ea typeface="MS PGothic" panose="020B0600070205080204" charset="-128"/>
                <a:cs typeface="Times New Roman" panose="02020603050405020304" pitchFamily="18" charset="0"/>
              </a:rPr>
              <a:t>Zaini</a:t>
            </a:r>
            <a:r>
              <a:rPr lang="en-US" altLang="zh-CN" sz="1600" dirty="0">
                <a:latin typeface="Times New Roman" panose="02020603050405020304" pitchFamily="18" charset="0"/>
                <a:cs typeface="Times New Roman" panose="02020603050405020304" pitchFamily="18" charset="0"/>
              </a:rPr>
              <a:t>, </a:t>
            </a:r>
            <a:r>
              <a:rPr lang="sv-SE" sz="1600" dirty="0">
                <a:latin typeface="Times New Roman" panose="02020603050405020304" pitchFamily="18" charset="0"/>
                <a:cs typeface="Times New Roman" panose="02020603050405020304" pitchFamily="18" charset="0"/>
              </a:rPr>
              <a:t>Ida Bagus Krishna Yoga Utama, </a:t>
            </a:r>
            <a:r>
              <a:rPr lang="en-US" sz="1600" dirty="0">
                <a:latin typeface="Times New Roman" panose="02020603050405020304" pitchFamily="18" charset="0"/>
                <a:cs typeface="Times New Roman" panose="02020603050405020304" pitchFamily="18" charset="0"/>
              </a:rPr>
              <a:t>Md </a:t>
            </a:r>
            <a:r>
              <a:rPr lang="en-US" sz="1600" dirty="0" err="1">
                <a:latin typeface="Times New Roman" panose="02020603050405020304" pitchFamily="18" charset="0"/>
                <a:cs typeface="Times New Roman" panose="02020603050405020304" pitchFamily="18" charset="0"/>
              </a:rPr>
              <a:t>Minhazur</a:t>
            </a:r>
            <a:r>
              <a:rPr lang="en-US" sz="1600" dirty="0">
                <a:latin typeface="Times New Roman" panose="02020603050405020304" pitchFamily="18" charset="0"/>
                <a:cs typeface="Times New Roman" panose="02020603050405020304" pitchFamily="18" charset="0"/>
              </a:rPr>
              <a:t> Rahman, Huy Nguyen, </a:t>
            </a:r>
            <a:r>
              <a:rPr lang="en-US" altLang="zh-CN" sz="1600" dirty="0">
                <a:latin typeface="Times New Roman" panose="02020603050405020304" pitchFamily="18" charset="0"/>
                <a:cs typeface="Times New Roman" panose="02020603050405020304" pitchFamily="18" charset="0"/>
              </a:rPr>
              <a:t>Yeong Min Jang</a:t>
            </a:r>
            <a:r>
              <a:rPr lang="en-US" altLang="zh-CN" sz="1600" dirty="0">
                <a:latin typeface="Times New Roman" panose="02020603050405020304" pitchFamily="18" charset="0"/>
                <a:ea typeface="MS PGothic" panose="020B0600070205080204" charset="-128"/>
                <a:cs typeface="Times New Roman" panose="02020603050405020304" pitchFamily="18" charset="0"/>
              </a:rPr>
              <a:t> (</a:t>
            </a:r>
            <a:r>
              <a:rPr lang="en-US" altLang="ko-KR" sz="1600" dirty="0">
                <a:latin typeface="Times New Roman" panose="02020603050405020304" pitchFamily="18" charset="0"/>
                <a:ea typeface="Gulim" panose="020B0600000101010101" charset="-127"/>
                <a:cs typeface="Times New Roman" panose="02020603050405020304" pitchFamily="18" charset="0"/>
              </a:rPr>
              <a:t>Kookmin University)</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dirty="0">
                <a:latin typeface="Times New Roman" panose="02020603050405020304" pitchFamily="18" charset="0"/>
                <a:ea typeface="MS PGothic" panose="020B0600070205080204" charset="-128"/>
                <a:cs typeface="Times New Roman" panose="02020603050405020304" pitchFamily="18" charset="0"/>
              </a:rPr>
              <a:t>Address: Kookmin University, 77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Jeongneung</a:t>
            </a:r>
            <a:r>
              <a:rPr lang="en-US" altLang="ja-JP" sz="1600" dirty="0">
                <a:latin typeface="Times New Roman" panose="02020603050405020304" pitchFamily="18" charset="0"/>
                <a:ea typeface="MS PGothic" panose="020B0600070205080204" charset="-128"/>
                <a:cs typeface="Times New Roman" panose="02020603050405020304" pitchFamily="18" charset="0"/>
              </a:rPr>
              <a:t>-Ro,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Seongbuk</a:t>
            </a:r>
            <a:r>
              <a:rPr lang="en-US" altLang="ja-JP" sz="1600" dirty="0">
                <a:latin typeface="Times New Roman" panose="02020603050405020304" pitchFamily="18" charset="0"/>
                <a:ea typeface="MS PGothic" panose="020B0600070205080204" charset="-128"/>
                <a:cs typeface="Times New Roman" panose="02020603050405020304" pitchFamily="18" charset="0"/>
              </a:rPr>
              <a:t>-Gu, Seoul, 136702, Republic of Korea</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dirty="0">
                <a:latin typeface="Times New Roman" panose="02020603050405020304" pitchFamily="18" charset="0"/>
                <a:ea typeface="MS PGothic" panose="020B0600070205080204" charset="-128"/>
                <a:cs typeface="Times New Roman" panose="02020603050405020304" pitchFamily="18" charset="0"/>
              </a:rPr>
              <a:t>Voice: +82-2-910-5068  				E-Mail: yjang</a:t>
            </a:r>
            <a:r>
              <a:rPr lang="en-US" altLang="ko-KR" sz="1600" dirty="0">
                <a:latin typeface="Times New Roman" panose="02020603050405020304" pitchFamily="18" charset="0"/>
                <a:ea typeface="Gulim" panose="020B0600000101010101" charset="-127"/>
                <a:cs typeface="Times New Roman" panose="02020603050405020304" pitchFamily="18" charset="0"/>
              </a:rPr>
              <a:t>@kookmin.ac.kr</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Re: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ja-JP" dirty="0">
                <a:latin typeface="Times New Roman" panose="02020603050405020304" pitchFamily="18" charset="0"/>
                <a:ea typeface="MS PGothic" panose="020B0600070205080204" charset="-128"/>
                <a:cs typeface="Times New Roman" panose="02020603050405020304" pitchFamily="18" charset="0"/>
              </a:rPr>
              <a:t>	</a:t>
            </a:r>
            <a:endParaRPr lang="en-US" altLang="ja-JP"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Abstract:</a:t>
            </a:r>
            <a:r>
              <a:rPr lang="en-US" altLang="ja-JP" sz="1600" dirty="0">
                <a:latin typeface="Times New Roman" panose="02020603050405020304" pitchFamily="18" charset="0"/>
                <a:ea typeface="MS PGothic" panose="020B0600070205080204" charset="-128"/>
                <a:cs typeface="Times New Roman" panose="02020603050405020304" pitchFamily="18" charset="0"/>
              </a:rPr>
              <a:t>	Present the use case of Lightweight FSO UAV Design for Fast-Mobility Communication</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Purpose:</a:t>
            </a:r>
            <a:r>
              <a:rPr lang="en-US" altLang="ja-JP" sz="1600" dirty="0">
                <a:latin typeface="Times New Roman" panose="02020603050405020304" pitchFamily="18" charset="0"/>
                <a:ea typeface="MS PGothic" panose="020B0600070205080204" charset="-128"/>
                <a:cs typeface="Times New Roman" panose="02020603050405020304" pitchFamily="18" charset="0"/>
              </a:rPr>
              <a:t>	Presentation for contribution on IG NG-FSO</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lgn="just"/>
            <a:r>
              <a:rPr lang="en-US" altLang="ja-JP" sz="1600" b="1" dirty="0">
                <a:latin typeface="Times New Roman" panose="02020603050405020304" pitchFamily="18" charset="0"/>
                <a:ea typeface="MS PGothic" panose="020B0600070205080204" charset="-128"/>
                <a:cs typeface="Times New Roman" panose="02020603050405020304" pitchFamily="18" charset="0"/>
              </a:rPr>
              <a:t>Notice: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This document has been prepared to assist the IG NG-FSO.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lgn="just"/>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Release: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The contributor acknowledges and accepts that this contribution becomes the property of IEEE and may be made publicly available by IG NG-FSO.	</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85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latin typeface="Times New Roman" panose="02020603050405020304" pitchFamily="18" charset="0"/>
                <a:ea typeface="MS PGothic" panose="020B0600070205080204" charset="-128"/>
                <a:cs typeface="Times New Roman" panose="02020603050405020304" pitchFamily="18" charset="0"/>
              </a:rPr>
              <a:t>Small Form-factor and Lightweight Construction for Fast-Mobility FSO UAV Communication System</a:t>
            </a:r>
            <a:r>
              <a:rPr lang="en-GB" altLang="ja-JP" b="1" dirty="0">
                <a:latin typeface="Times New Roman" panose="02020603050405020304" pitchFamily="18" charset="0"/>
                <a:ea typeface="MS PGothic" panose="020B0600070205080204" charset="-128"/>
                <a:cs typeface="Times New Roman" panose="02020603050405020304" pitchFamily="18" charset="0"/>
              </a:rPr>
              <a:t> </a:t>
            </a:r>
            <a:br>
              <a:rPr lang="en-US" altLang="ja-JP" b="1" dirty="0">
                <a:latin typeface="Times New Roman" panose="02020603050405020304" pitchFamily="18" charset="0"/>
                <a:ea typeface="MS PGothic" panose="020B0600070205080204" charset="-128"/>
                <a:cs typeface="Times New Roman" panose="02020603050405020304" pitchFamily="18" charset="0"/>
              </a:rPr>
            </a:br>
            <a:r>
              <a:rPr lang="en-US" altLang="ja-JP" dirty="0">
                <a:latin typeface="Times New Roman" panose="02020603050405020304" pitchFamily="18" charset="0"/>
                <a:ea typeface="MS PGothic" panose="020B0600070205080204" charset="-128"/>
                <a:cs typeface="Times New Roman" panose="02020603050405020304" pitchFamily="18" charset="0"/>
              </a:rPr>
              <a:t>Contribution</a:t>
            </a:r>
            <a:br>
              <a:rPr lang="en-US" altLang="ja-JP" dirty="0">
                <a:latin typeface="Times New Roman" panose="02020603050405020304" pitchFamily="18" charset="0"/>
                <a:ea typeface="MS PGothic" panose="020B0600070205080204" charset="-128"/>
                <a:cs typeface="Times New Roman" panose="02020603050405020304" pitchFamily="18" charset="0"/>
              </a:rPr>
            </a:br>
            <a:br>
              <a:rPr lang="en-US" altLang="ja-JP" dirty="0">
                <a:latin typeface="Times New Roman" panose="02020603050405020304" pitchFamily="18" charset="0"/>
                <a:ea typeface="MS PGothic" panose="020B0600070205080204" charset="-128"/>
                <a:cs typeface="Times New Roman" panose="02020603050405020304" pitchFamily="18" charset="0"/>
              </a:rPr>
            </a:br>
            <a:r>
              <a:rPr lang="en-US" altLang="ja-JP" dirty="0">
                <a:latin typeface="Times New Roman" panose="02020603050405020304" pitchFamily="18" charset="0"/>
                <a:ea typeface="MS PGothic" panose="020B0600070205080204" charset="-128"/>
                <a:cs typeface="Times New Roman" panose="02020603050405020304" pitchFamily="18" charset="0"/>
              </a:rPr>
              <a:t> </a:t>
            </a:r>
            <a:br>
              <a:rPr lang="en-US" altLang="ja-JP" dirty="0">
                <a:latin typeface="Times New Roman" panose="02020603050405020304" pitchFamily="18" charset="0"/>
                <a:ea typeface="MS PGothic" panose="020B0600070205080204" charset="-128"/>
                <a:cs typeface="Times New Roman" panose="02020603050405020304" pitchFamily="18" charset="0"/>
              </a:rPr>
            </a:br>
            <a:r>
              <a:rPr lang="en-US" altLang="ja-JP" dirty="0">
                <a:latin typeface="Times New Roman" panose="02020603050405020304" pitchFamily="18" charset="0"/>
                <a:ea typeface="MS PGothic" panose="020B0600070205080204" charset="-128"/>
                <a:cs typeface="Times New Roman" panose="02020603050405020304" pitchFamily="18" charset="0"/>
              </a:rPr>
              <a:t>September 17, 2025</a:t>
            </a:r>
            <a:endParaRPr lang="ja-JP" altLang="ja-JP"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Contents</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457200" y="1417638"/>
            <a:ext cx="8599140" cy="4918464"/>
          </a:xfrm>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Background</a:t>
            </a:r>
            <a:endParaRPr lang="en-US" altLang="ja-JP" sz="2800" dirty="0">
              <a:latin typeface="Times New Roman" panose="02020603050405020304" pitchFamily="18" charset="0"/>
              <a:cs typeface="Times New Roman" panose="02020603050405020304" pitchFamily="18" charset="0"/>
            </a:endParaRPr>
          </a:p>
          <a:p>
            <a:pPr algn="just"/>
            <a:r>
              <a:rPr lang="en-US" altLang="ja-JP" sz="2800" dirty="0">
                <a:latin typeface="Times New Roman" panose="02020603050405020304" pitchFamily="18" charset="0"/>
                <a:cs typeface="Times New Roman" panose="02020603050405020304" pitchFamily="18" charset="0"/>
              </a:rPr>
              <a:t>FSO UAV Communication System</a:t>
            </a:r>
            <a:endParaRPr lang="en-US" altLang="ja-JP" sz="2800" dirty="0">
              <a:latin typeface="Times New Roman" panose="02020603050405020304" pitchFamily="18" charset="0"/>
              <a:cs typeface="Times New Roman" panose="02020603050405020304" pitchFamily="18" charset="0"/>
            </a:endParaRPr>
          </a:p>
          <a:p>
            <a:pPr algn="just"/>
            <a:r>
              <a:rPr lang="en-GB" altLang="ja-JP" sz="2800" dirty="0">
                <a:latin typeface="Times New Roman" panose="02020603050405020304" pitchFamily="18" charset="0"/>
                <a:cs typeface="Times New Roman" panose="02020603050405020304" pitchFamily="18" charset="0"/>
              </a:rPr>
              <a:t>Fast-Mobility FSO Communication</a:t>
            </a:r>
            <a:endParaRPr lang="en-GB" altLang="ja-JP" sz="2800" dirty="0">
              <a:latin typeface="Times New Roman" panose="02020603050405020304" pitchFamily="18" charset="0"/>
              <a:cs typeface="Times New Roman" panose="02020603050405020304" pitchFamily="18" charset="0"/>
            </a:endParaRPr>
          </a:p>
          <a:p>
            <a:pPr algn="just"/>
            <a:r>
              <a:rPr lang="en-GB" altLang="ja-JP" sz="2800" dirty="0">
                <a:latin typeface="Times New Roman" panose="02020603050405020304" pitchFamily="18" charset="0"/>
                <a:cs typeface="Times New Roman" panose="02020603050405020304" pitchFamily="18" charset="0"/>
              </a:rPr>
              <a:t>Proposed Lightweight FSO UAV Design</a:t>
            </a:r>
            <a:endParaRPr lang="en-GB" altLang="ja-JP" sz="2800" dirty="0">
              <a:latin typeface="Times New Roman" panose="02020603050405020304" pitchFamily="18" charset="0"/>
              <a:cs typeface="Times New Roman" panose="02020603050405020304" pitchFamily="18" charset="0"/>
            </a:endParaRPr>
          </a:p>
          <a:p>
            <a:pPr algn="just"/>
            <a:r>
              <a:rPr lang="en-US" altLang="ja-JP" sz="2800" dirty="0">
                <a:latin typeface="Times New Roman" panose="02020603050405020304" pitchFamily="18" charset="0"/>
                <a:cs typeface="Times New Roman" panose="02020603050405020304" pitchFamily="18" charset="0"/>
              </a:rPr>
              <a:t>Conclusion</a:t>
            </a:r>
            <a:endParaRPr lang="en-US" altLang="ja-JP" sz="2800" dirty="0">
              <a:latin typeface="Times New Roman" panose="02020603050405020304" pitchFamily="18" charset="0"/>
              <a:cs typeface="Times New Roman" panose="02020603050405020304" pitchFamily="18" charset="0"/>
            </a:endParaRPr>
          </a:p>
          <a:p>
            <a:pPr algn="just"/>
            <a:endParaRPr lang="en-US" altLang="ja-JP" sz="2800" dirty="0">
              <a:latin typeface="Times New Roman" panose="02020603050405020304" pitchFamily="18" charset="0"/>
              <a:cs typeface="Times New Roman" panose="02020603050405020304" pitchFamily="18" charset="0"/>
            </a:endParaRPr>
          </a:p>
          <a:p>
            <a:pPr marL="536575" lvl="0" indent="-536575" algn="just">
              <a:buNone/>
            </a:pPr>
            <a:endParaRPr lang="en-US" altLang="ja-JP" sz="28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Background</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457200" y="1219200"/>
            <a:ext cx="8382000" cy="4918464"/>
          </a:xfrm>
        </p:spPr>
        <p:txBody>
          <a:bodyPr>
            <a:normAutofit/>
          </a:bodyPr>
          <a:lstStyle/>
          <a:p>
            <a:pPr lvl="0" algn="just"/>
            <a:r>
              <a:rPr lang="en-US" altLang="ko-KR" sz="2400" dirty="0">
                <a:latin typeface="Times New Roman" panose="02020603050405020304" pitchFamily="18" charset="0"/>
                <a:cs typeface="Times New Roman" panose="02020603050405020304" pitchFamily="18" charset="0"/>
              </a:rPr>
              <a:t>Relay-assisted FSO communication systems are used to mitigate the effects of the atmospheric turbulence. However, conventional ground relays are fixed, so the optimal placement is not always achievable.</a:t>
            </a:r>
            <a:endParaRPr lang="en-US" altLang="ko-KR" sz="2400" dirty="0">
              <a:latin typeface="Times New Roman" panose="02020603050405020304" pitchFamily="18" charset="0"/>
              <a:cs typeface="Times New Roman" panose="02020603050405020304" pitchFamily="18" charset="0"/>
            </a:endParaRPr>
          </a:p>
          <a:p>
            <a:pPr lvl="0" algn="just"/>
            <a:r>
              <a:rPr lang="en-US" altLang="ko-KR" sz="2400" dirty="0">
                <a:latin typeface="Times New Roman" panose="02020603050405020304" pitchFamily="18" charset="0"/>
                <a:cs typeface="Times New Roman" panose="02020603050405020304" pitchFamily="18" charset="0"/>
              </a:rPr>
              <a:t>Due to their mobility and flexibility, Unmanned Aerial Vehicles (UAVs) provide solution for FSO relaying systems.</a:t>
            </a:r>
            <a:endParaRPr lang="en-US" altLang="ko-KR" sz="2400" dirty="0">
              <a:latin typeface="Times New Roman" panose="02020603050405020304" pitchFamily="18" charset="0"/>
              <a:cs typeface="Times New Roman" panose="02020603050405020304" pitchFamily="18" charset="0"/>
            </a:endParaRPr>
          </a:p>
          <a:p>
            <a:pPr lvl="0" algn="just"/>
            <a:r>
              <a:rPr lang="en-US" altLang="ko-KR" sz="2400" dirty="0">
                <a:latin typeface="Times New Roman" panose="02020603050405020304" pitchFamily="18" charset="0"/>
                <a:cs typeface="Times New Roman" panose="02020603050405020304" pitchFamily="18" charset="0"/>
              </a:rPr>
              <a:t>To allow efficient operations, it is highly recommended to have a lightweight construction of FSO UAV platform.</a:t>
            </a:r>
            <a:endParaRPr lang="en-US" altLang="ko-KR"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a:xfrm>
            <a:off x="260272" y="1861148"/>
            <a:ext cx="4311728" cy="4082452"/>
          </a:xfrm>
        </p:spPr>
        <p:txBody>
          <a:bodyPr>
            <a:normAutofit fontScale="92500" lnSpcReduction="10000"/>
          </a:bodyPr>
          <a:lstStyle/>
          <a:p>
            <a:pPr algn="just"/>
            <a:r>
              <a:rPr lang="en-US" altLang="ja-JP" sz="1600" dirty="0">
                <a:latin typeface="Times New Roman" panose="02020603050405020304" pitchFamily="18" charset="0"/>
                <a:cs typeface="Times New Roman" panose="02020603050405020304" pitchFamily="18" charset="0"/>
              </a:rPr>
              <a:t>In a UAV assisted wireless network, a UAV is deployed to relay traffic between the users and nearby wireless access point (WAP).</a:t>
            </a:r>
            <a:endParaRPr lang="en-US" altLang="ja-JP" sz="1600" dirty="0">
              <a:latin typeface="Times New Roman" panose="02020603050405020304" pitchFamily="18" charset="0"/>
              <a:cs typeface="Times New Roman" panose="02020603050405020304" pitchFamily="18" charset="0"/>
            </a:endParaRPr>
          </a:p>
          <a:p>
            <a:pPr algn="just"/>
            <a:r>
              <a:rPr lang="en-US" altLang="ja-JP" sz="1600" dirty="0">
                <a:latin typeface="Times New Roman" panose="02020603050405020304" pitchFamily="18" charset="0"/>
                <a:cs typeface="Times New Roman" panose="02020603050405020304" pitchFamily="18" charset="0"/>
              </a:rPr>
              <a:t>To alleviate the bottleneck in the fronthaul link between the UAV and the WAP, FSO is applied as the fronthaul communications solution.</a:t>
            </a:r>
            <a:endParaRPr lang="en-US" altLang="ja-JP" sz="1600" dirty="0">
              <a:latin typeface="Times New Roman" panose="02020603050405020304" pitchFamily="18" charset="0"/>
              <a:cs typeface="Times New Roman" panose="02020603050405020304" pitchFamily="18" charset="0"/>
            </a:endParaRPr>
          </a:p>
          <a:p>
            <a:pPr algn="just"/>
            <a:r>
              <a:rPr lang="en-US" altLang="ja-JP" sz="1600" dirty="0">
                <a:latin typeface="Times New Roman" panose="02020603050405020304" pitchFamily="18" charset="0"/>
                <a:cs typeface="Times New Roman" panose="02020603050405020304" pitchFamily="18" charset="0"/>
              </a:rPr>
              <a:t>However, due to the mobility of the UAV, a low cost and lightweight Acquisition, Tracking, and Pointing (ATP) system is required to ensure the low pointing loss for the FSO based fronthaul link. </a:t>
            </a:r>
            <a:endParaRPr lang="en-US" altLang="ja-JP" sz="1600" dirty="0">
              <a:latin typeface="Times New Roman" panose="02020603050405020304" pitchFamily="18" charset="0"/>
              <a:cs typeface="Times New Roman" panose="02020603050405020304" pitchFamily="18" charset="0"/>
            </a:endParaRPr>
          </a:p>
          <a:p>
            <a:pPr algn="just"/>
            <a:r>
              <a:rPr lang="en-US" altLang="ja-JP" sz="1600" dirty="0">
                <a:latin typeface="Times New Roman" panose="02020603050405020304" pitchFamily="18" charset="0"/>
                <a:cs typeface="Times New Roman" panose="02020603050405020304" pitchFamily="18" charset="0"/>
              </a:rPr>
              <a:t>Although many high-accurate ATP systems have been designed for the FSO system to achieve, for example, ground-to-satellite communications, these ATP systems have high weight and cost, and so may not be suitable to be applied in the UAV assisted wireless network, which may not require such high pointing accuracy.</a:t>
            </a:r>
            <a:endParaRPr lang="en-US" altLang="ja-JP" sz="1600" dirty="0">
              <a:latin typeface="Times New Roman" panose="02020603050405020304" pitchFamily="18" charset="0"/>
              <a:cs typeface="Times New Roman" panose="02020603050405020304" pitchFamily="18" charset="0"/>
            </a:endParaRPr>
          </a:p>
        </p:txBody>
      </p:sp>
      <p:sp>
        <p:nvSpPr>
          <p:cNvPr id="6" name="Title 5"/>
          <p:cNvSpPr>
            <a:spLocks noGrp="1"/>
          </p:cNvSpPr>
          <p:nvPr>
            <p:ph type="title"/>
          </p:nvPr>
        </p:nvSpPr>
        <p:spPr>
          <a:xfrm>
            <a:off x="457200" y="381000"/>
            <a:ext cx="8229600" cy="1295400"/>
          </a:xfrm>
        </p:spPr>
        <p:txBody>
          <a:bodyPr>
            <a:normAutofit/>
          </a:bodyPr>
          <a:lstStyle/>
          <a:p>
            <a:r>
              <a:rPr lang="en-GB" altLang="ja-JP" dirty="0">
                <a:latin typeface="Times New Roman" panose="02020603050405020304" pitchFamily="18" charset="0"/>
                <a:cs typeface="Times New Roman" panose="02020603050405020304" pitchFamily="18" charset="0"/>
              </a:rPr>
              <a:t>FSO UAV Communication System</a:t>
            </a:r>
            <a:endParaRPr lang="en-GB" altLang="ja-JP" dirty="0">
              <a:latin typeface="Times New Roman" panose="02020603050405020304" pitchFamily="18" charset="0"/>
              <a:cs typeface="Times New Roman" panose="02020603050405020304" pitchFamily="18" charset="0"/>
            </a:endParaRPr>
          </a:p>
        </p:txBody>
      </p:sp>
      <p:sp>
        <p:nvSpPr>
          <p:cNvPr id="8" name="TextBox 7"/>
          <p:cNvSpPr txBox="1"/>
          <p:nvPr/>
        </p:nvSpPr>
        <p:spPr>
          <a:xfrm>
            <a:off x="4873703" y="4563918"/>
            <a:ext cx="4010025" cy="276999"/>
          </a:xfrm>
          <a:prstGeom prst="rect">
            <a:avLst/>
          </a:prstGeom>
          <a:noFill/>
        </p:spPr>
        <p:txBody>
          <a:bodyPr wrap="square">
            <a:spAutoFit/>
          </a:bodyPr>
          <a:lstStyle/>
          <a:p>
            <a:pPr algn="ctr"/>
            <a:r>
              <a:rPr lang="en-US" sz="1200" dirty="0">
                <a:latin typeface="Times New Roman" panose="02020603050405020304" pitchFamily="18" charset="0"/>
                <a:cs typeface="Times New Roman" panose="02020603050405020304" pitchFamily="18" charset="0"/>
              </a:rPr>
              <a:t>&lt;Example of FSO UAV Communication Network&gt;</a:t>
            </a:r>
            <a:endParaRPr lang="en-US" sz="12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1"/>
          <a:stretch>
            <a:fillRect/>
          </a:stretch>
        </p:blipFill>
        <p:spPr>
          <a:xfrm>
            <a:off x="4759402" y="2438400"/>
            <a:ext cx="4238625" cy="172402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a:xfrm>
            <a:off x="260272" y="1861148"/>
            <a:ext cx="4540328" cy="4082452"/>
          </a:xfrm>
        </p:spPr>
        <p:txBody>
          <a:bodyPr>
            <a:normAutofit/>
          </a:bodyPr>
          <a:lstStyle/>
          <a:p>
            <a:pPr algn="just"/>
            <a:r>
              <a:rPr lang="en-US" altLang="ja-JP" sz="2000" dirty="0">
                <a:latin typeface="Times New Roman" panose="02020603050405020304" pitchFamily="18" charset="0"/>
                <a:cs typeface="Times New Roman" panose="02020603050405020304" pitchFamily="18" charset="0"/>
              </a:rPr>
              <a:t>Major challenge in FSO UAV Communication Link is the fast scanning, high-bandwidth Acquisition, Pointing, and Tracking (ATP) approach to achieve rapid link establishment and handover as well as to compensate for errors caused by vibrations of the aircraft platform.</a:t>
            </a:r>
            <a:endParaRPr lang="en-US" altLang="ja-JP" sz="2000" dirty="0">
              <a:latin typeface="Times New Roman" panose="02020603050405020304" pitchFamily="18" charset="0"/>
              <a:cs typeface="Times New Roman" panose="02020603050405020304" pitchFamily="18" charset="0"/>
            </a:endParaRPr>
          </a:p>
          <a:p>
            <a:pPr algn="just"/>
            <a:r>
              <a:rPr lang="en-US" altLang="ja-JP" sz="2000" dirty="0">
                <a:latin typeface="Times New Roman" panose="02020603050405020304" pitchFamily="18" charset="0"/>
                <a:cs typeface="Times New Roman" panose="02020603050405020304" pitchFamily="18" charset="0"/>
              </a:rPr>
              <a:t>The current standard for FSO system is quite heavy to implement in real UAV system, therefore a compact Small Form-factor Construction is necessary.</a:t>
            </a:r>
            <a:endParaRPr lang="en-US" altLang="ja-JP" sz="2000" dirty="0">
              <a:latin typeface="Times New Roman" panose="02020603050405020304" pitchFamily="18" charset="0"/>
              <a:cs typeface="Times New Roman" panose="02020603050405020304" pitchFamily="18" charset="0"/>
            </a:endParaRPr>
          </a:p>
        </p:txBody>
      </p:sp>
      <p:sp>
        <p:nvSpPr>
          <p:cNvPr id="6" name="Title 5"/>
          <p:cNvSpPr>
            <a:spLocks noGrp="1"/>
          </p:cNvSpPr>
          <p:nvPr>
            <p:ph type="title"/>
          </p:nvPr>
        </p:nvSpPr>
        <p:spPr>
          <a:xfrm>
            <a:off x="457200" y="381000"/>
            <a:ext cx="8229600" cy="1295400"/>
          </a:xfrm>
        </p:spPr>
        <p:txBody>
          <a:bodyPr>
            <a:normAutofit/>
          </a:bodyPr>
          <a:lstStyle/>
          <a:p>
            <a:pPr algn="just"/>
            <a:r>
              <a:rPr lang="en-GB" altLang="ja-JP" dirty="0">
                <a:latin typeface="Times New Roman" panose="02020603050405020304" pitchFamily="18" charset="0"/>
                <a:cs typeface="Times New Roman" panose="02020603050405020304" pitchFamily="18" charset="0"/>
              </a:rPr>
              <a:t>Fast-Mobility FSO Communication</a:t>
            </a:r>
            <a:endParaRPr lang="en-GB" altLang="ja-JP" dirty="0">
              <a:latin typeface="Times New Roman" panose="02020603050405020304" pitchFamily="18" charset="0"/>
              <a:cs typeface="Times New Roman" panose="02020603050405020304" pitchFamily="18" charset="0"/>
            </a:endParaRPr>
          </a:p>
        </p:txBody>
      </p:sp>
      <p:sp>
        <p:nvSpPr>
          <p:cNvPr id="5" name="TextBox 4"/>
          <p:cNvSpPr txBox="1"/>
          <p:nvPr/>
        </p:nvSpPr>
        <p:spPr>
          <a:xfrm>
            <a:off x="5181600" y="4540206"/>
            <a:ext cx="3657600" cy="276999"/>
          </a:xfrm>
          <a:prstGeom prst="rect">
            <a:avLst/>
          </a:prstGeom>
          <a:noFill/>
        </p:spPr>
        <p:txBody>
          <a:bodyPr wrap="square">
            <a:spAutoFit/>
          </a:bodyPr>
          <a:lstStyle/>
          <a:p>
            <a:pPr algn="ctr"/>
            <a:r>
              <a:rPr lang="en-US" sz="1200" dirty="0">
                <a:latin typeface="Times New Roman" panose="02020603050405020304" pitchFamily="18" charset="0"/>
                <a:cs typeface="Times New Roman" panose="02020603050405020304" pitchFamily="18" charset="0"/>
              </a:rPr>
              <a:t>&lt;Mobile UAV FSO Communication Environment&gt;</a:t>
            </a:r>
            <a:endParaRPr lang="en-US" sz="1200" dirty="0">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4800600" y="2317793"/>
            <a:ext cx="4038600" cy="2222413"/>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99074" y="533400"/>
            <a:ext cx="8545866" cy="707886"/>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just"/>
            <a:r>
              <a:rPr lang="en-GB" altLang="ja-JP" sz="4000" dirty="0">
                <a:cs typeface="Times New Roman" panose="02020603050405020304" pitchFamily="18" charset="0"/>
              </a:rPr>
              <a:t>Proposed Lightweight FSO UAV Design</a:t>
            </a:r>
            <a:endParaRPr lang="en-GB" altLang="ja-JP" sz="4000" dirty="0">
              <a:cs typeface="Times New Roman" panose="02020603050405020304" pitchFamily="18" charset="0"/>
            </a:endParaRPr>
          </a:p>
        </p:txBody>
      </p:sp>
      <p:sp>
        <p:nvSpPr>
          <p:cNvPr id="5" name="Rectangle 3"/>
          <p:cNvSpPr>
            <a:spLocks noGrp="1" noChangeArrowheads="1"/>
          </p:cNvSpPr>
          <p:nvPr>
            <p:ph idx="1"/>
          </p:nvPr>
        </p:nvSpPr>
        <p:spPr>
          <a:xfrm>
            <a:off x="260272" y="1861148"/>
            <a:ext cx="4311728" cy="4082452"/>
          </a:xfrm>
        </p:spPr>
        <p:txBody>
          <a:bodyPr>
            <a:normAutofit/>
          </a:bodyPr>
          <a:lstStyle/>
          <a:p>
            <a:pPr algn="just"/>
            <a:r>
              <a:rPr lang="en-US" altLang="ja-JP" sz="2000" dirty="0">
                <a:latin typeface="Times New Roman" panose="02020603050405020304" pitchFamily="18" charset="0"/>
                <a:cs typeface="Times New Roman" panose="02020603050405020304" pitchFamily="18" charset="0"/>
              </a:rPr>
              <a:t>Reducing the Payload of UAV device is a challenging task.</a:t>
            </a:r>
            <a:endParaRPr lang="en-US" altLang="ja-JP" sz="2000" dirty="0">
              <a:latin typeface="Times New Roman" panose="02020603050405020304" pitchFamily="18" charset="0"/>
              <a:cs typeface="Times New Roman" panose="02020603050405020304" pitchFamily="18" charset="0"/>
            </a:endParaRPr>
          </a:p>
          <a:p>
            <a:pPr algn="just"/>
            <a:r>
              <a:rPr lang="en-US" altLang="ja-JP" sz="2000" dirty="0">
                <a:latin typeface="Times New Roman" panose="02020603050405020304" pitchFamily="18" charset="0"/>
                <a:cs typeface="Times New Roman" panose="02020603050405020304" pitchFamily="18" charset="0"/>
              </a:rPr>
              <a:t>FSO with ATP system that include gimbals, mirrors and sensors must be designed in minimized structure.</a:t>
            </a:r>
            <a:endParaRPr lang="en-US" altLang="ja-JP" sz="2000" dirty="0">
              <a:latin typeface="Times New Roman" panose="02020603050405020304" pitchFamily="18" charset="0"/>
              <a:cs typeface="Times New Roman" panose="02020603050405020304" pitchFamily="18" charset="0"/>
            </a:endParaRPr>
          </a:p>
          <a:p>
            <a:pPr algn="just"/>
            <a:r>
              <a:rPr lang="en-US" altLang="ja-JP" sz="2000" dirty="0">
                <a:latin typeface="Times New Roman" panose="02020603050405020304" pitchFamily="18" charset="0"/>
                <a:cs typeface="Times New Roman" panose="02020603050405020304" pitchFamily="18" charset="0"/>
              </a:rPr>
              <a:t>A combination of polymer-based skeletons should be used as the base material.</a:t>
            </a:r>
            <a:endParaRPr lang="en-US" altLang="ja-JP" sz="2000" dirty="0">
              <a:latin typeface="Times New Roman" panose="02020603050405020304" pitchFamily="18" charset="0"/>
              <a:cs typeface="Times New Roman" panose="02020603050405020304" pitchFamily="18" charset="0"/>
            </a:endParaRPr>
          </a:p>
          <a:p>
            <a:pPr algn="just"/>
            <a:r>
              <a:rPr lang="en-US" altLang="ja-JP" sz="2000" dirty="0">
                <a:latin typeface="Times New Roman" panose="02020603050405020304" pitchFamily="18" charset="0"/>
                <a:cs typeface="Times New Roman" panose="02020603050405020304" pitchFamily="18" charset="0"/>
              </a:rPr>
              <a:t>A further study is required to find the optimized minimum size of the FSO system without sacrificing performance.</a:t>
            </a:r>
            <a:endParaRPr lang="en-US" altLang="ja-JP" sz="2000" dirty="0">
              <a:latin typeface="Times New Roman" panose="02020603050405020304" pitchFamily="18" charset="0"/>
              <a:cs typeface="Times New Roman" panose="02020603050405020304" pitchFamily="18" charset="0"/>
            </a:endParaRPr>
          </a:p>
          <a:p>
            <a:pPr algn="just"/>
            <a:endParaRPr lang="en-US" altLang="ja-JP" sz="20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5486400" y="4419600"/>
            <a:ext cx="2971800" cy="276999"/>
          </a:xfrm>
          <a:prstGeom prst="rect">
            <a:avLst/>
          </a:prstGeom>
          <a:noFill/>
        </p:spPr>
        <p:txBody>
          <a:bodyPr wrap="square">
            <a:spAutoFit/>
          </a:bodyPr>
          <a:lstStyle/>
          <a:p>
            <a:pPr algn="ctr"/>
            <a:r>
              <a:rPr lang="en-US" sz="1200" dirty="0">
                <a:latin typeface="Times New Roman" panose="02020603050405020304" pitchFamily="18" charset="0"/>
                <a:cs typeface="Times New Roman" panose="02020603050405020304" pitchFamily="18" charset="0"/>
              </a:rPr>
              <a:t>&lt;Small Form-factor FSO UAV Design&gt;</a:t>
            </a:r>
            <a:endParaRPr lang="en-US" sz="1200" dirty="0">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1"/>
          <a:stretch>
            <a:fillRect/>
          </a:stretch>
        </p:blipFill>
        <p:spPr>
          <a:xfrm>
            <a:off x="5029200" y="2743200"/>
            <a:ext cx="3667125" cy="156773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544317" y="533400"/>
            <a:ext cx="2055371"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Conclusion</a:t>
            </a:r>
            <a:endParaRPr lang="en-US" sz="2400" dirty="0"/>
          </a:p>
        </p:txBody>
      </p:sp>
      <p:sp>
        <p:nvSpPr>
          <p:cNvPr id="2" name="Rectangle 3"/>
          <p:cNvSpPr>
            <a:spLocks noGrp="1" noChangeArrowheads="1"/>
          </p:cNvSpPr>
          <p:nvPr>
            <p:ph idx="1"/>
          </p:nvPr>
        </p:nvSpPr>
        <p:spPr>
          <a:xfrm>
            <a:off x="457200" y="1417638"/>
            <a:ext cx="8229600" cy="4918464"/>
          </a:xfrm>
        </p:spPr>
        <p:txBody>
          <a:bodyPr>
            <a:normAutofit/>
          </a:bodyPr>
          <a:lstStyle/>
          <a:p>
            <a:pPr lvl="0" algn="just"/>
            <a:r>
              <a:rPr lang="en-US" altLang="ko-KR" sz="2400" dirty="0">
                <a:latin typeface="Times New Roman" panose="02020603050405020304" pitchFamily="18" charset="0"/>
                <a:cs typeface="Times New Roman" panose="02020603050405020304" pitchFamily="18" charset="0"/>
              </a:rPr>
              <a:t>Research and Development of </a:t>
            </a:r>
            <a:r>
              <a:rPr lang="en-US" altLang="ja-JP" sz="2400" dirty="0">
                <a:latin typeface="Times New Roman" panose="02020603050405020304" pitchFamily="18" charset="0"/>
                <a:ea typeface="MS PGothic" panose="020B0600070205080204" charset="-128"/>
                <a:cs typeface="Times New Roman" panose="02020603050405020304" pitchFamily="18" charset="0"/>
              </a:rPr>
              <a:t>Small Form-factor and Lightweight Construction for Fast-Mobility FSO UAV Communication System is necessary to employ real system with optimal efficiency.</a:t>
            </a:r>
            <a:endParaRPr lang="en-US" altLang="ja-JP" sz="2400" dirty="0">
              <a:latin typeface="Times New Roman" panose="02020603050405020304" pitchFamily="18" charset="0"/>
              <a:ea typeface="MS PGothic" panose="020B0600070205080204" charset="-128"/>
              <a:cs typeface="Times New Roman" panose="02020603050405020304" pitchFamily="18" charset="0"/>
            </a:endParaRPr>
          </a:p>
          <a:p>
            <a:pPr lvl="0" algn="just"/>
            <a:r>
              <a:rPr lang="en-US" altLang="ko-KR" sz="2400" dirty="0">
                <a:latin typeface="Times New Roman" panose="02020603050405020304" pitchFamily="18" charset="0"/>
                <a:ea typeface="MS PGothic" panose="020B0600070205080204" charset="-128"/>
                <a:cs typeface="Times New Roman" panose="02020603050405020304" pitchFamily="18" charset="0"/>
              </a:rPr>
              <a:t>A further study on polymer-based material is required to create compact FSO and ATP system, so that it can be deployed on UAV platforms.</a:t>
            </a:r>
            <a:endParaRPr lang="en-US" altLang="ko-KR"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646908" y="533400"/>
            <a:ext cx="185018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Reference</a:t>
            </a:r>
            <a:endParaRPr lang="en-US" sz="2400" dirty="0"/>
          </a:p>
        </p:txBody>
      </p:sp>
      <p:sp>
        <p:nvSpPr>
          <p:cNvPr id="2" name="TextBox 1"/>
          <p:cNvSpPr txBox="1"/>
          <p:nvPr/>
        </p:nvSpPr>
        <p:spPr>
          <a:xfrm>
            <a:off x="190498" y="1447800"/>
            <a:ext cx="8763000" cy="3046988"/>
          </a:xfrm>
          <a:prstGeom prst="rect">
            <a:avLst/>
          </a:prstGeom>
          <a:noFill/>
        </p:spPr>
        <p:txBody>
          <a:bodyPr wrap="square" rtlCol="0">
            <a:spAutoFit/>
          </a:bodyPr>
          <a:lstStyle/>
          <a:p>
            <a:pPr marL="342900" indent="-342900" algn="just" fontAlgn="base">
              <a:buFont typeface="+mj-lt"/>
              <a:buAutoNum type="arabicPeriod"/>
            </a:pPr>
            <a:r>
              <a:rPr lang="en-US" sz="1600" dirty="0">
                <a:latin typeface="Times New Roman" panose="02020603050405020304" pitchFamily="18" charset="0"/>
                <a:cs typeface="Times New Roman" panose="02020603050405020304" pitchFamily="18" charset="0"/>
              </a:rPr>
              <a:t>Sun, X., et al. (December 2021). </a:t>
            </a:r>
            <a:r>
              <a:rPr lang="en-US" altLang="ko-KR" sz="1600" dirty="0">
                <a:latin typeface="Times New Roman" panose="02020603050405020304" pitchFamily="18" charset="0"/>
                <a:cs typeface="Times New Roman" panose="02020603050405020304" pitchFamily="18" charset="0"/>
              </a:rPr>
              <a:t>Low Cost ATP System Design for Free Space Optics based Drone Assisted Wireless Networks. IEEE </a:t>
            </a:r>
            <a:r>
              <a:rPr lang="en-US" altLang="ko-KR" sz="1600" dirty="0" err="1">
                <a:latin typeface="Times New Roman" panose="02020603050405020304" pitchFamily="18" charset="0"/>
                <a:cs typeface="Times New Roman" panose="02020603050405020304" pitchFamily="18" charset="0"/>
              </a:rPr>
              <a:t>Globecom</a:t>
            </a:r>
            <a:r>
              <a:rPr lang="en-US" altLang="ko-KR" sz="1600" dirty="0">
                <a:latin typeface="Times New Roman" panose="02020603050405020304" pitchFamily="18" charset="0"/>
                <a:cs typeface="Times New Roman" panose="02020603050405020304" pitchFamily="18" charset="0"/>
              </a:rPr>
              <a:t> Workshops (GC </a:t>
            </a:r>
            <a:r>
              <a:rPr lang="en-US" altLang="ko-KR" sz="1600" dirty="0" err="1">
                <a:latin typeface="Times New Roman" panose="02020603050405020304" pitchFamily="18" charset="0"/>
                <a:cs typeface="Times New Roman" panose="02020603050405020304" pitchFamily="18" charset="0"/>
              </a:rPr>
              <a:t>Wkshps</a:t>
            </a:r>
            <a:r>
              <a:rPr lang="en-US" altLang="ko-KR" sz="1600" dirty="0">
                <a:latin typeface="Times New Roman" panose="02020603050405020304" pitchFamily="18" charset="0"/>
                <a:cs typeface="Times New Roman" panose="02020603050405020304" pitchFamily="18" charset="0"/>
              </a:rPr>
              <a:t>): Workshop on Cellular UAV and Satellite Communications. </a:t>
            </a:r>
            <a:r>
              <a:rPr lang="en-US" sz="1600" dirty="0">
                <a:latin typeface="Times New Roman" panose="02020603050405020304" pitchFamily="18" charset="0"/>
                <a:cs typeface="Times New Roman" panose="02020603050405020304" pitchFamily="18" charset="0"/>
                <a:hlinkClick r:id="rId1"/>
              </a:rPr>
              <a:t>10.1109/GCWkshps56602.2022.10008619</a:t>
            </a:r>
            <a:r>
              <a:rPr lang="en-US" sz="1600" dirty="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a:p>
            <a:pPr marL="342900" indent="-342900" algn="just" fontAlgn="base">
              <a:buFont typeface="+mj-lt"/>
              <a:buAutoNum type="arabicPeriod"/>
            </a:pPr>
            <a:r>
              <a:rPr lang="en-US" altLang="ko-KR" sz="1600" dirty="0">
                <a:latin typeface="Times New Roman" panose="02020603050405020304" pitchFamily="18" charset="0"/>
                <a:cs typeface="Times New Roman" panose="02020603050405020304" pitchFamily="18" charset="0"/>
              </a:rPr>
              <a:t>Sun. N., et al. (September 2024). </a:t>
            </a:r>
            <a:r>
              <a:rPr lang="en-US" sz="1600" dirty="0">
                <a:latin typeface="Times New Roman" panose="02020603050405020304" pitchFamily="18" charset="0"/>
                <a:cs typeface="Times New Roman" panose="02020603050405020304" pitchFamily="18" charset="0"/>
              </a:rPr>
              <a:t>High-Precision Tracking of Free-Space Optical Communication System on Mobile Platforms. Photonics 2024. </a:t>
            </a:r>
            <a:r>
              <a:rPr lang="en-US" sz="1600" dirty="0">
                <a:latin typeface="Times New Roman" panose="02020603050405020304" pitchFamily="18" charset="0"/>
                <a:cs typeface="Times New Roman" panose="02020603050405020304" pitchFamily="18" charset="0"/>
                <a:hlinkClick r:id="rId2"/>
              </a:rPr>
              <a:t>https://doi.org/10.3390/photonics11100900</a:t>
            </a:r>
            <a:r>
              <a:rPr lang="en-US" sz="1600" dirty="0">
                <a:latin typeface="Times New Roman" panose="02020603050405020304" pitchFamily="18" charset="0"/>
                <a:cs typeface="Times New Roman" panose="02020603050405020304" pitchFamily="18" charset="0"/>
              </a:rPr>
              <a:t>.</a:t>
            </a:r>
            <a:endParaRPr lang="en-US" sz="1600" i="0" dirty="0">
              <a:effectLst/>
              <a:latin typeface="Times New Roman" panose="02020603050405020304" pitchFamily="18" charset="0"/>
              <a:cs typeface="Times New Roman" panose="02020603050405020304" pitchFamily="18" charset="0"/>
            </a:endParaRPr>
          </a:p>
          <a:p>
            <a:pPr marL="342900" indent="-342900" algn="just" fontAlgn="base">
              <a:buFont typeface="+mj-lt"/>
              <a:buAutoNum type="arabicPeriod"/>
            </a:pPr>
            <a:r>
              <a:rPr lang="en-US" sz="1600" i="0" dirty="0">
                <a:effectLst/>
                <a:latin typeface="Times New Roman" panose="02020603050405020304" pitchFamily="18" charset="0"/>
                <a:cs typeface="Times New Roman" panose="02020603050405020304" pitchFamily="18" charset="0"/>
              </a:rPr>
              <a:t>Wang, J., et al. (October 2021). </a:t>
            </a:r>
            <a:r>
              <a:rPr lang="en-US" altLang="ko-KR" sz="1600" dirty="0">
                <a:latin typeface="Times New Roman" panose="02020603050405020304" pitchFamily="18" charset="0"/>
                <a:cs typeface="Times New Roman" panose="02020603050405020304" pitchFamily="18" charset="0"/>
              </a:rPr>
              <a:t>Hovering UAV-Based FSO Communications: Channel Modelling, Performance Analysis, and Parameter Optimization. IEEE Journal on Selected Areas in Communications. </a:t>
            </a:r>
            <a:r>
              <a:rPr lang="en-US" altLang="ko-KR" sz="1600" dirty="0">
                <a:latin typeface="Times New Roman" panose="02020603050405020304" pitchFamily="18" charset="0"/>
                <a:cs typeface="Times New Roman" panose="02020603050405020304" pitchFamily="18" charset="0"/>
                <a:hlinkClick r:id="rId3"/>
              </a:rPr>
              <a:t>10.1109/JSAC.2021.3088656</a:t>
            </a:r>
            <a:r>
              <a:rPr lang="en-US" altLang="ko-KR" sz="1600" dirty="0">
                <a:latin typeface="Times New Roman" panose="02020603050405020304" pitchFamily="18" charset="0"/>
                <a:cs typeface="Times New Roman" panose="02020603050405020304" pitchFamily="18" charset="0"/>
              </a:rPr>
              <a:t>.</a:t>
            </a:r>
            <a:endParaRPr lang="en-US" altLang="ko-KR" sz="1600" dirty="0">
              <a:latin typeface="Times New Roman" panose="02020603050405020304" pitchFamily="18" charset="0"/>
              <a:cs typeface="Times New Roman" panose="02020603050405020304" pitchFamily="18" charset="0"/>
            </a:endParaRPr>
          </a:p>
          <a:p>
            <a:pPr marL="342900" indent="-342900" algn="just" fontAlgn="base">
              <a:buFont typeface="+mj-lt"/>
              <a:buAutoNum type="arabicPeriod"/>
            </a:pPr>
            <a:r>
              <a:rPr lang="en-US" sz="1600" i="0" dirty="0">
                <a:effectLst/>
                <a:latin typeface="Times New Roman" panose="02020603050405020304" pitchFamily="18" charset="0"/>
                <a:cs typeface="Times New Roman" panose="02020603050405020304" pitchFamily="18" charset="0"/>
              </a:rPr>
              <a:t>Wu</a:t>
            </a:r>
            <a:r>
              <a:rPr lang="en-US" sz="1600" dirty="0">
                <a:latin typeface="Times New Roman" panose="02020603050405020304" pitchFamily="18" charset="0"/>
                <a:cs typeface="Times New Roman" panose="02020603050405020304" pitchFamily="18" charset="0"/>
              </a:rPr>
              <a:t>, D., et al. (September 2020). </a:t>
            </a:r>
            <a:r>
              <a:rPr lang="en-US" altLang="ko-KR" sz="1600" dirty="0">
                <a:latin typeface="Times New Roman" panose="02020603050405020304" pitchFamily="18" charset="0"/>
                <a:cs typeface="Times New Roman" panose="02020603050405020304" pitchFamily="18" charset="0"/>
              </a:rPr>
              <a:t>An FSO-Based Drone Assisted Mobile Access Network for Emergency Communications. IEEE Transactions on Network Science and Engineering. </a:t>
            </a:r>
            <a:r>
              <a:rPr lang="en-US" altLang="ko-KR" sz="1600" dirty="0">
                <a:latin typeface="Times New Roman" panose="02020603050405020304" pitchFamily="18" charset="0"/>
                <a:cs typeface="Times New Roman" panose="02020603050405020304" pitchFamily="18" charset="0"/>
                <a:hlinkClick r:id="rId4"/>
              </a:rPr>
              <a:t>10.1109/TNSE.2019.2942266</a:t>
            </a:r>
            <a:r>
              <a:rPr lang="en-US" altLang="ko-KR" sz="1600" dirty="0">
                <a:latin typeface="Times New Roman" panose="02020603050405020304" pitchFamily="18" charset="0"/>
                <a:cs typeface="Times New Roman" panose="02020603050405020304" pitchFamily="18" charset="0"/>
              </a:rPr>
              <a:t>.</a:t>
            </a:r>
            <a:endParaRPr lang="en-US" altLang="ko-KR" sz="1600" dirty="0">
              <a:latin typeface="Times New Roman" panose="02020603050405020304" pitchFamily="18" charset="0"/>
              <a:cs typeface="Times New Roman" panose="02020603050405020304" pitchFamily="18" charset="0"/>
            </a:endParaRPr>
          </a:p>
          <a:p>
            <a:pPr marL="342900" indent="-342900" algn="just" fontAlgn="base">
              <a:buFont typeface="+mj-lt"/>
              <a:buAutoNum type="arabicPeriod"/>
            </a:pPr>
            <a:endParaRPr lang="en-US" altLang="ko-KR" sz="16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d2d52638-a577-4146-8a61-edc88726ed70" xsi:nil="true"/>
  </documentManagement>
</p:properties>
</file>

<file path=customXml/item3.xml><?xml version="1.0" encoding="utf-8"?>
<ct:contentTypeSchema xmlns:ct="http://schemas.microsoft.com/office/2006/metadata/contentType" xmlns:ma="http://schemas.microsoft.com/office/2006/metadata/properties/metaAttributes" ct:_="" ma:_="" ma:contentTypeName="문서" ma:contentTypeID="0x0101003D7EAF2D49E7234BBA849E16D1839185" ma:contentTypeVersion="5" ma:contentTypeDescription="새 문서를 만듭니다." ma:contentTypeScope="" ma:versionID="9bfd601f2d94de75d397f3e717f76389">
  <xsd:schema xmlns:xsd="http://www.w3.org/2001/XMLSchema" xmlns:xs="http://www.w3.org/2001/XMLSchema" xmlns:p="http://schemas.microsoft.com/office/2006/metadata/properties" xmlns:ns3="d2d52638-a577-4146-8a61-edc88726ed70" targetNamespace="http://schemas.microsoft.com/office/2006/metadata/properties" ma:root="true" ma:fieldsID="0f6257f84a16dda1c6139f93f3d666ad" ns3:_="">
    <xsd:import namespace="d2d52638-a577-4146-8a61-edc88726ed70"/>
    <xsd:element name="properties">
      <xsd:complexType>
        <xsd:sequence>
          <xsd:element name="documentManagement">
            <xsd:complexType>
              <xsd:all>
                <xsd:element ref="ns3:MediaServiceMetadata" minOccurs="0"/>
                <xsd:element ref="ns3:MediaServiceFastMetadata" minOccurs="0"/>
                <xsd:element ref="ns3:MediaServiceObjectDetectorVersions" minOccurs="0"/>
                <xsd:element ref="ns3:_activity"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2d52638-a577-4146-8a61-edc88726ed7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_activity" ma:index="11" nillable="true" ma:displayName="_activity" ma:hidden="true" ma:internalName="_activity">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콘텐츠 형식"/>
        <xsd:element ref="dc:title" minOccurs="0" maxOccurs="1" ma:index="4" ma:displayName="제목"/>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2871DA1-9CBA-472A-82C5-D9821E1966FB}">
  <ds:schemaRefs/>
</ds:datastoreItem>
</file>

<file path=customXml/itemProps2.xml><?xml version="1.0" encoding="utf-8"?>
<ds:datastoreItem xmlns:ds="http://schemas.openxmlformats.org/officeDocument/2006/customXml" ds:itemID="{AF5FAF00-FDD2-4686-A310-7CE225436C39}">
  <ds:schemaRefs/>
</ds:datastoreItem>
</file>

<file path=customXml/itemProps3.xml><?xml version="1.0" encoding="utf-8"?>
<ds:datastoreItem xmlns:ds="http://schemas.openxmlformats.org/officeDocument/2006/customXml" ds:itemID="{8B3493AA-7B9F-4F47-A1EB-3C9C78A753DF}">
  <ds:schemaRefs/>
</ds:datastoreItem>
</file>

<file path=docProps/app.xml><?xml version="1.0" encoding="utf-8"?>
<Properties xmlns="http://schemas.openxmlformats.org/officeDocument/2006/extended-properties" xmlns:vt="http://schemas.openxmlformats.org/officeDocument/2006/docPropsVTypes">
  <TotalTime>0</TotalTime>
  <Words>4754</Words>
  <Application>WPS Presentation</Application>
  <PresentationFormat>On-screen Show (4:3)</PresentationFormat>
  <Paragraphs>72</Paragraphs>
  <Slides>9</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9</vt:i4>
      </vt:variant>
    </vt:vector>
  </HeadingPairs>
  <TitlesOfParts>
    <vt:vector size="20" baseType="lpstr">
      <vt:lpstr>Arial</vt:lpstr>
      <vt:lpstr>SimSun</vt:lpstr>
      <vt:lpstr>Wingdings</vt:lpstr>
      <vt:lpstr>Times New Roman</vt:lpstr>
      <vt:lpstr>Malgun Gothic</vt:lpstr>
      <vt:lpstr>MS PGothic</vt:lpstr>
      <vt:lpstr>Gulim</vt:lpstr>
      <vt:lpstr>Calibri</vt:lpstr>
      <vt:lpstr>Microsoft YaHei</vt:lpstr>
      <vt:lpstr>Arial Unicode MS</vt:lpstr>
      <vt:lpstr>Office Theme</vt:lpstr>
      <vt:lpstr>PowerPoint 演示文稿</vt:lpstr>
      <vt:lpstr>PowerPoint 演示文稿</vt:lpstr>
      <vt:lpstr>Contents</vt:lpstr>
      <vt:lpstr>Background</vt:lpstr>
      <vt:lpstr>FSO UAV Communication System</vt:lpstr>
      <vt:lpstr>Fast-Mobility FSO Communication</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Falak Niaz</cp:lastModifiedBy>
  <cp:revision>1073</cp:revision>
  <cp:lastPrinted>2017-05-07T15:48:00Z</cp:lastPrinted>
  <dcterms:created xsi:type="dcterms:W3CDTF">2010-05-15T17:50:00Z</dcterms:created>
  <dcterms:modified xsi:type="dcterms:W3CDTF">2025-09-16T09:51:51Z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C0997F085B1C44CA9028056F68ED347C_13</vt:lpwstr>
  </property>
  <property fmtid="{D5CDD505-2E9C-101B-9397-08002B2CF9AE}" pid="3" name="KSOProductBuildVer">
    <vt:lpwstr>1033-12.2.0.22549</vt:lpwstr>
  </property>
  <property fmtid="{D5CDD505-2E9C-101B-9397-08002B2CF9AE}" pid="4" name="ContentTypeId">
    <vt:lpwstr>0x0101003D7EAF2D49E7234BBA849E16D1839185</vt:lpwstr>
  </property>
</Properties>
</file>