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handoutMasterIdLst>
    <p:handoutMasterId r:id="rId14"/>
  </p:handoutMasterIdLst>
  <p:sldIdLst>
    <p:sldId id="346" r:id="rId3"/>
    <p:sldId id="311" r:id="rId4"/>
    <p:sldId id="371" r:id="rId5"/>
    <p:sldId id="372" r:id="rId6"/>
    <p:sldId id="381" r:id="rId7"/>
    <p:sldId id="384" r:id="rId8"/>
    <p:sldId id="382" r:id="rId9"/>
    <p:sldId id="385" r:id="rId10"/>
    <p:sldId id="365" r:id="rId11"/>
    <p:sldId id="366"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05" autoAdjust="0"/>
    <p:restoredTop sz="93548" autoAdjust="0"/>
  </p:normalViewPr>
  <p:slideViewPr>
    <p:cSldViewPr showGuides="1">
      <p:cViewPr varScale="1">
        <p:scale>
          <a:sx n="103" d="100"/>
          <a:sy n="103" d="100"/>
        </p:scale>
        <p:origin x="1716" y="114"/>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0" Type="http://schemas.openxmlformats.org/officeDocument/2006/relationships/customXml" Target="../customXml/item3.xml"/><Relationship Id="rId2" Type="http://schemas.openxmlformats.org/officeDocument/2006/relationships/theme" Target="theme/theme1.xml"/><Relationship Id="rId19" Type="http://schemas.openxmlformats.org/officeDocument/2006/relationships/customXml" Target="../customXml/item2.xml"/><Relationship Id="rId18" Type="http://schemas.openxmlformats.org/officeDocument/2006/relationships/customXml" Target="../customXml/item1.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handoutMaster" Target="handoutMasters/handoutMaster1.xml"/><Relationship Id="rId13" Type="http://schemas.openxmlformats.org/officeDocument/2006/relationships/notesMaster" Target="notesMasters/notesMaster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fld>
            <a:endParaRPr lang="en-US"/>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fld>
            <a:endParaRPr lang="en-US"/>
          </a:p>
        </p:txBody>
      </p:sp>
    </p:spTree>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400110"/>
          </a:xfrm>
          <a:prstGeom prst="rect">
            <a:avLst/>
          </a:prstGeom>
          <a:noFill/>
        </p:spPr>
        <p:txBody>
          <a:bodyPr wrap="square" rtlCol="0">
            <a:spAutoFit/>
          </a:bodyPr>
          <a:lstStyle/>
          <a:p>
            <a:pPr algn="r"/>
            <a:r>
              <a:rPr lang="it-IT" altLang="ko-KR" sz="1800" b="0" i="0" kern="1200" dirty="0">
                <a:solidFill>
                  <a:schemeClr val="tx1"/>
                </a:solidFill>
                <a:effectLst/>
                <a:latin typeface="+mn-lt"/>
                <a:ea typeface="+mn-ea"/>
                <a:cs typeface="+mn-cs"/>
              </a:rPr>
              <a:t>DCN </a:t>
            </a:r>
            <a:r>
              <a:rPr lang="it-IT" altLang="ko-KR" sz="2000" b="1" i="0" kern="1200" dirty="0">
                <a:solidFill>
                  <a:schemeClr val="tx1"/>
                </a:solidFill>
                <a:effectLst/>
                <a:latin typeface="+mn-lt"/>
                <a:ea typeface="+mn-ea"/>
                <a:cs typeface="+mn-cs"/>
              </a:rPr>
              <a:t>15-25-0385-00-07ma</a:t>
            </a:r>
            <a:endParaRPr lang="en-US" sz="2000" b="1" dirty="0">
              <a:solidFill>
                <a:srgbClr val="FF0000"/>
              </a:solidFill>
              <a:latin typeface="Times New Roman" panose="02020603050405020304" pitchFamily="18" charset="0"/>
              <a:cs typeface="Times New Roman" panose="02020603050405020304" pitchFamily="18" charset="0"/>
            </a:endParaRPr>
          </a:p>
        </p:txBody>
      </p:sp>
      <p:sp>
        <p:nvSpPr>
          <p:cNvPr id="10" name="TextBox 9"/>
          <p:cNvSpPr txBox="1"/>
          <p:nvPr userDrawn="1"/>
        </p:nvSpPr>
        <p:spPr>
          <a:xfrm>
            <a:off x="457200" y="149423"/>
            <a:ext cx="1524000" cy="369332"/>
          </a:xfrm>
          <a:prstGeom prst="rect">
            <a:avLst/>
          </a:prstGeom>
          <a:noFill/>
        </p:spPr>
        <p:txBody>
          <a:bodyPr wrap="square" rtlCol="0">
            <a:spAutoFit/>
          </a:bodyPr>
          <a:lstStyle/>
          <a:p>
            <a:r>
              <a:rPr lang="it-IT" altLang="ko-KR" sz="1800" b="1" dirty="0">
                <a:latin typeface="Times New Roman" panose="02020603050405020304" pitchFamily="18" charset="0"/>
                <a:cs typeface="Times New Roman" panose="02020603050405020304" pitchFamily="18" charset="0"/>
              </a:rPr>
              <a:t>July</a:t>
            </a:r>
            <a:r>
              <a:rPr lang="ko-KR" altLang="en-US" sz="1800" b="1" dirty="0">
                <a:latin typeface="Times New Roman" panose="02020603050405020304" pitchFamily="18" charset="0"/>
                <a:cs typeface="Times New Roman" panose="02020603050405020304" pitchFamily="18" charset="0"/>
              </a:rPr>
              <a:t> </a:t>
            </a:r>
            <a:r>
              <a:rPr lang="en-US" altLang="ko-KR" sz="1800" b="1" dirty="0">
                <a:latin typeface="Times New Roman" panose="02020603050405020304" pitchFamily="18" charset="0"/>
                <a:cs typeface="Times New Roman" panose="02020603050405020304" pitchFamily="18" charset="0"/>
              </a:rPr>
              <a:t>2025</a:t>
            </a:r>
            <a:endParaRPr lang="en-US" sz="1800" b="1" dirty="0">
              <a:latin typeface="Times New Roman" panose="02020603050405020304" pitchFamily="18" charset="0"/>
              <a:cs typeface="Times New Roman" panose="02020603050405020304"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September 2025</a:t>
            </a:r>
            <a:endParaRPr lang="en-US" sz="1400" b="1" dirty="0">
              <a:latin typeface="Times New Roman" panose="02020603050405020304" pitchFamily="18" charset="0"/>
              <a:cs typeface="Times New Roman" panose="02020603050405020304" pitchFamily="18" charset="0"/>
            </a:endParaRPr>
          </a:p>
        </p:txBody>
      </p:sp>
      <p:sp>
        <p:nvSpPr>
          <p:cNvPr id="13"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9"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5" name="TextBox 14"/>
          <p:cNvSpPr txBox="1"/>
          <p:nvPr userDrawn="1"/>
        </p:nvSpPr>
        <p:spPr>
          <a:xfrm>
            <a:off x="5410200" y="152400"/>
            <a:ext cx="3276600" cy="306705"/>
          </a:xfrm>
          <a:prstGeom prst="rect">
            <a:avLst/>
          </a:prstGeom>
          <a:noFill/>
        </p:spPr>
        <p:txBody>
          <a:bodyPr wrap="square" rtlCol="0">
            <a:spAutoFit/>
          </a:bodyPr>
          <a:lstStyle/>
          <a:p>
            <a:pPr algn="r"/>
            <a:r>
              <a:rPr lang="en-US" altLang="en-US" sz="1400" b="1" dirty="0">
                <a:solidFill>
                  <a:schemeClr val="tx1"/>
                </a:solidFill>
                <a:latin typeface="Times New Roman" panose="02020603050405020304" pitchFamily="18" charset="0"/>
                <a:cs typeface="Times New Roman" panose="02020603050405020304" pitchFamily="18" charset="0"/>
              </a:rPr>
              <a:t>DCN 15-25-0469-00-07ma</a:t>
            </a:r>
            <a:endParaRPr lang="en-US" altLang="en-US" sz="1400" b="1"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0"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anose="02020603050405020304" pitchFamily="18" charset="0"/>
                <a:cs typeface="Times New Roman" panose="02020603050405020304" pitchFamily="18" charset="0"/>
              </a:rPr>
              <a:t>Slide</a:t>
            </a:r>
            <a:endParaRPr lang="en-US" sz="1400" dirty="0">
              <a:latin typeface="Times New Roman" panose="02020603050405020304" pitchFamily="18" charset="0"/>
              <a:cs typeface="Times New Roman" panose="02020603050405020304" pitchFamily="18" charset="0"/>
            </a:endParaRPr>
          </a:p>
        </p:txBody>
      </p:sp>
      <p:sp>
        <p:nvSpPr>
          <p:cNvPr id="12" name="Slide Number Placeholder 5"/>
          <p:cNvSpPr txBox="1"/>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fld>
            <a:endParaRPr lang="en-US" dirty="0">
              <a:solidFill>
                <a:schemeClr val="tx1"/>
              </a:solidFill>
            </a:endParaRPr>
          </a:p>
        </p:txBody>
      </p:sp>
      <p:sp>
        <p:nvSpPr>
          <p:cNvPr id="13" name="Footer Placeholder 1"/>
          <p:cNvSpPr txBox="1"/>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algun Gothic"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algun Gothic" panose="020B0503020000020004" pitchFamily="34" charset="-127"/>
              <a:cs typeface="+mn-cs"/>
            </a:endParaRPr>
          </a:p>
        </p:txBody>
      </p:sp>
      <p:sp>
        <p:nvSpPr>
          <p:cNvPr id="14" name="Date Placeholder 1"/>
          <p:cNvSpPr txBox="1"/>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hyperlink" Target="mailto:swp@etri.re.kr" TargetMode="External"/><Relationship Id="rId1" Type="http://schemas.openxmlformats.org/officeDocument/2006/relationships/hyperlink" Target="mailto:yjang@kookmin.ac.kr" TargetMode="External"/></Relationships>
</file>

<file path=ppt/slides/_rels/slide10.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hyperlink" Target="https://doi.org/10.1109/twc.2022.3183632" TargetMode="External"/><Relationship Id="rId4" Type="http://schemas.openxmlformats.org/officeDocument/2006/relationships/hyperlink" Target="https://doi.org/10.1109/ants63515.2024.10898355" TargetMode="External"/><Relationship Id="rId3" Type="http://schemas.openxmlformats.org/officeDocument/2006/relationships/hyperlink" Target="https://doi.org/10.1016/j.physleta.2024.129550" TargetMode="External"/><Relationship Id="rId2" Type="http://schemas.openxmlformats.org/officeDocument/2006/relationships/hyperlink" Target="https://doi.org/10.1109/jsac.2021.3088656" TargetMode="External"/><Relationship Id="rId1" Type="http://schemas.openxmlformats.org/officeDocument/2006/relationships/hyperlink" Target="http://doi.org/10.3390/s22207770"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89;p13"/>
          <p:cNvSpPr/>
          <p:nvPr/>
        </p:nvSpPr>
        <p:spPr>
          <a:xfrm>
            <a:off x="76200" y="429769"/>
            <a:ext cx="8991600" cy="541324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800"/>
              <a:buFont typeface="Arial" panose="020B0604020202020204"/>
              <a:buNone/>
            </a:pPr>
            <a:r>
              <a:rPr lang="en-US" sz="1800" b="1" i="0" u="sng"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Project: IEEE P802.15 Working Group for Wireless Specialty Networks (WSNs)</a:t>
            </a:r>
            <a:endParaRPr sz="16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lvl="0">
              <a:buSzPts val="1600"/>
            </a:pPr>
            <a:r>
              <a:rPr lang="en-US" sz="1600" b="1"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Submission Title: </a:t>
            </a:r>
            <a:r>
              <a:rPr lang="en-US" sz="1600" dirty="0">
                <a:solidFill>
                  <a:schemeClr val="dk1"/>
                </a:solidFill>
                <a:latin typeface="Times New Roman" panose="02020603050405020304"/>
                <a:ea typeface="Times New Roman" panose="02020603050405020304"/>
                <a:cs typeface="Times New Roman" panose="02020603050405020304"/>
                <a:sym typeface="Times New Roman" panose="02020603050405020304"/>
              </a:rPr>
              <a:t>Adaptive Beamforming and QPD-Based ATP for UAV FSO Links: Physical and MAC Layer Perspectives</a:t>
            </a:r>
            <a:r>
              <a:rPr lang="en-US" sz="16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 </a:t>
            </a:r>
            <a:endParaRPr sz="16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0" marR="0" lvl="0" indent="0" algn="l" rtl="0">
              <a:lnSpc>
                <a:spcPct val="100000"/>
              </a:lnSpc>
              <a:spcBef>
                <a:spcPts val="0"/>
              </a:spcBef>
              <a:spcAft>
                <a:spcPts val="0"/>
              </a:spcAft>
              <a:buClr>
                <a:srgbClr val="000000"/>
              </a:buClr>
              <a:buSzPts val="1600"/>
              <a:buFont typeface="Arial" panose="020B0604020202020204"/>
              <a:buNone/>
            </a:pPr>
            <a:r>
              <a:rPr lang="en-US" sz="1600" b="1"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Date Submitted: </a:t>
            </a:r>
            <a:r>
              <a:rPr lang="en-US" sz="1600" dirty="0">
                <a:solidFill>
                  <a:schemeClr val="dk1"/>
                </a:solidFill>
                <a:latin typeface="Times New Roman" panose="02020603050405020304"/>
                <a:ea typeface="Times New Roman" panose="02020603050405020304"/>
                <a:cs typeface="Times New Roman" panose="02020603050405020304"/>
                <a:sym typeface="Times New Roman" panose="02020603050405020304"/>
              </a:rPr>
              <a:t>September</a:t>
            </a:r>
            <a:r>
              <a:rPr lang="en-US" sz="16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 17, 2025	</a:t>
            </a:r>
            <a:endParaRPr b="0" i="0" u="none" strike="noStrike" cap="none" dirty="0">
              <a:solidFill>
                <a:srgbClr val="000000"/>
              </a:solidFill>
              <a:latin typeface="Arial" panose="020B0604020202020204"/>
              <a:ea typeface="Arial" panose="020B0604020202020204"/>
              <a:cs typeface="Arial" panose="020B0604020202020204"/>
              <a:sym typeface="Arial" panose="020B0604020202020204"/>
            </a:endParaRPr>
          </a:p>
          <a:p>
            <a:pPr lvl="0">
              <a:buSzPts val="1600"/>
            </a:pPr>
            <a:r>
              <a:rPr lang="en-US" sz="1600" b="1"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Source:</a:t>
            </a:r>
            <a:r>
              <a:rPr lang="en-US" sz="16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 Fadhila Ahmad, </a:t>
            </a:r>
            <a:r>
              <a:rPr lang="en-US" sz="1600" dirty="0">
                <a:solidFill>
                  <a:schemeClr val="dk1"/>
                </a:solidFill>
                <a:latin typeface="Times New Roman" panose="02020603050405020304"/>
                <a:ea typeface="Times New Roman" panose="02020603050405020304"/>
                <a:cs typeface="Times New Roman" panose="02020603050405020304"/>
                <a:sym typeface="Times New Roman" panose="02020603050405020304"/>
              </a:rPr>
              <a:t>Ida Bagus Krishna Yoga Utama, Md </a:t>
            </a:r>
            <a:r>
              <a:rPr lang="en-US" sz="1600" dirty="0" err="1">
                <a:solidFill>
                  <a:schemeClr val="dk1"/>
                </a:solidFill>
                <a:latin typeface="Times New Roman" panose="02020603050405020304"/>
                <a:ea typeface="Times New Roman" panose="02020603050405020304"/>
                <a:cs typeface="Times New Roman" panose="02020603050405020304"/>
                <a:sym typeface="Times New Roman" panose="02020603050405020304"/>
              </a:rPr>
              <a:t>Minhazur</a:t>
            </a:r>
            <a:r>
              <a:rPr lang="en-US" sz="1600" dirty="0">
                <a:solidFill>
                  <a:schemeClr val="dk1"/>
                </a:solidFill>
                <a:latin typeface="Times New Roman" panose="02020603050405020304"/>
                <a:ea typeface="Times New Roman" panose="02020603050405020304"/>
                <a:cs typeface="Times New Roman" panose="02020603050405020304"/>
                <a:sym typeface="Times New Roman" panose="02020603050405020304"/>
              </a:rPr>
              <a:t> Rahman, Nguyen Ngoc Huy, </a:t>
            </a:r>
            <a:r>
              <a:rPr lang="en-US" sz="16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Yeong Min Jang(Kookmin University), Hyoung-Jun Park, Chan Il Yeo, </a:t>
            </a:r>
            <a:r>
              <a:rPr lang="en-US" sz="1600" b="0" i="0" u="none" strike="noStrike" cap="none" dirty="0" err="1">
                <a:solidFill>
                  <a:schemeClr val="dk1"/>
                </a:solidFill>
                <a:latin typeface="Times New Roman" panose="02020603050405020304"/>
                <a:ea typeface="Times New Roman" panose="02020603050405020304"/>
                <a:cs typeface="Times New Roman" panose="02020603050405020304"/>
                <a:sym typeface="Times New Roman" panose="02020603050405020304"/>
              </a:rPr>
              <a:t>Siwoong</a:t>
            </a:r>
            <a:r>
              <a:rPr lang="en-US" sz="16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 Park (ETRI)</a:t>
            </a:r>
            <a:endParaRPr lang="en-US" sz="16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lvl="0">
              <a:buSzPts val="1600"/>
            </a:pPr>
            <a:endParaRPr sz="16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0" marR="0" lvl="0" indent="0" algn="l" rtl="0">
              <a:lnSpc>
                <a:spcPct val="100000"/>
              </a:lnSpc>
              <a:spcBef>
                <a:spcPts val="0"/>
              </a:spcBef>
              <a:spcAft>
                <a:spcPts val="0"/>
              </a:spcAft>
              <a:buClr>
                <a:srgbClr val="000000"/>
              </a:buClr>
              <a:buSzPts val="1600"/>
              <a:buFont typeface="Arial" panose="020B0604020202020204"/>
              <a:buNone/>
            </a:pPr>
            <a:r>
              <a:rPr lang="en-US" sz="16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Address: Kookmin University, 77 </a:t>
            </a:r>
            <a:r>
              <a:rPr lang="en-US" sz="1600" b="0" i="0" u="none" strike="noStrike" cap="none" dirty="0" err="1">
                <a:solidFill>
                  <a:schemeClr val="dk1"/>
                </a:solidFill>
                <a:latin typeface="Times New Roman" panose="02020603050405020304"/>
                <a:ea typeface="Times New Roman" panose="02020603050405020304"/>
                <a:cs typeface="Times New Roman" panose="02020603050405020304"/>
                <a:sym typeface="Times New Roman" panose="02020603050405020304"/>
              </a:rPr>
              <a:t>Jeongneung</a:t>
            </a:r>
            <a:r>
              <a:rPr lang="en-US" sz="16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-Ro, </a:t>
            </a:r>
            <a:r>
              <a:rPr lang="en-US" sz="1600" b="0" i="0" u="none" strike="noStrike" cap="none" dirty="0" err="1">
                <a:solidFill>
                  <a:schemeClr val="dk1"/>
                </a:solidFill>
                <a:latin typeface="Times New Roman" panose="02020603050405020304"/>
                <a:ea typeface="Times New Roman" panose="02020603050405020304"/>
                <a:cs typeface="Times New Roman" panose="02020603050405020304"/>
                <a:sym typeface="Times New Roman" panose="02020603050405020304"/>
              </a:rPr>
              <a:t>Seongbuk</a:t>
            </a:r>
            <a:r>
              <a:rPr lang="en-US" sz="16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-Gu, Seoul, </a:t>
            </a:r>
            <a:r>
              <a:rPr lang="en-US" sz="1600" dirty="0">
                <a:solidFill>
                  <a:schemeClr val="dk1"/>
                </a:solidFill>
                <a:latin typeface="Times New Roman" panose="02020603050405020304"/>
                <a:ea typeface="Times New Roman" panose="02020603050405020304"/>
                <a:cs typeface="Times New Roman" panose="02020603050405020304"/>
                <a:sym typeface="Times New Roman" panose="02020603050405020304"/>
              </a:rPr>
              <a:t>02707</a:t>
            </a:r>
            <a:r>
              <a:rPr lang="en-US" sz="16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 Republic of Korea</a:t>
            </a:r>
            <a:endParaRPr b="0" i="0" u="none" strike="noStrike" cap="none" dirty="0">
              <a:solidFill>
                <a:srgbClr val="000000"/>
              </a:solidFill>
              <a:latin typeface="Arial" panose="020B0604020202020204"/>
              <a:ea typeface="Arial" panose="020B0604020202020204"/>
              <a:cs typeface="Arial" panose="020B0604020202020204"/>
              <a:sym typeface="Arial" panose="020B0604020202020204"/>
            </a:endParaRPr>
          </a:p>
          <a:p>
            <a:pPr marL="0" marR="0" lvl="0" indent="0" algn="l" rtl="0">
              <a:lnSpc>
                <a:spcPct val="100000"/>
              </a:lnSpc>
              <a:spcBef>
                <a:spcPts val="0"/>
              </a:spcBef>
              <a:spcAft>
                <a:spcPts val="0"/>
              </a:spcAft>
              <a:buClr>
                <a:srgbClr val="000000"/>
              </a:buClr>
              <a:buSzPts val="1600"/>
              <a:buFont typeface="Arial" panose="020B0604020202020204"/>
              <a:buNone/>
            </a:pPr>
            <a:r>
              <a:rPr lang="en-US" sz="16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Voice: +82-2-910-5068  				E-Mail: </a:t>
            </a:r>
            <a:r>
              <a:rPr lang="en-US" sz="1600" b="0" i="0" u="sng" strike="noStrike" cap="none" dirty="0">
                <a:solidFill>
                  <a:schemeClr val="hlink"/>
                </a:solidFill>
                <a:latin typeface="Times New Roman" panose="02020603050405020304"/>
                <a:ea typeface="Times New Roman" panose="02020603050405020304"/>
                <a:cs typeface="Times New Roman" panose="02020603050405020304"/>
                <a:sym typeface="Times New Roman" panose="02020603050405020304"/>
                <a:hlinkClick r:id="rId1"/>
              </a:rPr>
              <a:t>yjang@kookmin.ac.kr</a:t>
            </a:r>
            <a:endParaRPr sz="16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0" marR="0" lvl="0" indent="0" algn="l" rtl="0">
              <a:lnSpc>
                <a:spcPct val="100000"/>
              </a:lnSpc>
              <a:spcBef>
                <a:spcPts val="0"/>
              </a:spcBef>
              <a:spcAft>
                <a:spcPts val="0"/>
              </a:spcAft>
              <a:buClr>
                <a:srgbClr val="000000"/>
              </a:buClr>
              <a:buSzPts val="1600"/>
              <a:buFont typeface="Arial" panose="020B0604020202020204"/>
              <a:buNone/>
            </a:pPr>
            <a:r>
              <a:rPr lang="en-US" sz="1600" b="0" i="0" u="none" strike="noStrike" cap="none" dirty="0" err="1">
                <a:solidFill>
                  <a:schemeClr val="dk1"/>
                </a:solidFill>
                <a:latin typeface="Times New Roman" panose="02020603050405020304"/>
                <a:ea typeface="Times New Roman" panose="02020603050405020304"/>
                <a:cs typeface="Times New Roman" panose="02020603050405020304"/>
                <a:sym typeface="Times New Roman" panose="02020603050405020304"/>
              </a:rPr>
              <a:t>Honam</a:t>
            </a:r>
            <a:r>
              <a:rPr lang="en-US" sz="16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 Research Division/ Optical ICT Convergence Research Section, ETRI, Republic of Korea</a:t>
            </a:r>
            <a:endParaRPr sz="16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0" marR="0" lvl="0" indent="0" algn="l" rtl="0">
              <a:lnSpc>
                <a:spcPct val="100000"/>
              </a:lnSpc>
              <a:spcBef>
                <a:spcPts val="0"/>
              </a:spcBef>
              <a:spcAft>
                <a:spcPts val="0"/>
              </a:spcAft>
              <a:buClr>
                <a:schemeClr val="dk1"/>
              </a:buClr>
              <a:buSzPts val="1600"/>
              <a:buFont typeface="Arial" panose="020B0604020202020204"/>
              <a:buNone/>
            </a:pPr>
            <a:r>
              <a:rPr lang="en-US" sz="16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Voice: +82-62-970-6635  				E-Mail: </a:t>
            </a:r>
            <a:r>
              <a:rPr lang="en-US" sz="1600" b="0" i="0" u="sng" strike="noStrike" cap="none" dirty="0">
                <a:solidFill>
                  <a:schemeClr val="hlink"/>
                </a:solidFill>
                <a:latin typeface="Times New Roman" panose="02020603050405020304"/>
                <a:ea typeface="Times New Roman" panose="02020603050405020304"/>
                <a:cs typeface="Times New Roman" panose="02020603050405020304"/>
                <a:sym typeface="Times New Roman" panose="02020603050405020304"/>
                <a:hlinkClick r:id="rId2"/>
              </a:rPr>
              <a:t>swp@etri.re.kr</a:t>
            </a:r>
            <a:r>
              <a:rPr lang="en-US" sz="16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 </a:t>
            </a:r>
            <a:endParaRPr sz="16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0" marR="0" lvl="0" indent="0" algn="l" rtl="0">
              <a:lnSpc>
                <a:spcPct val="100000"/>
              </a:lnSpc>
              <a:spcBef>
                <a:spcPts val="600"/>
              </a:spcBef>
              <a:spcAft>
                <a:spcPts val="0"/>
              </a:spcAft>
              <a:buClr>
                <a:srgbClr val="000000"/>
              </a:buClr>
              <a:buSzPts val="1600"/>
              <a:buFont typeface="Arial" panose="020B0604020202020204"/>
              <a:buNone/>
            </a:pPr>
            <a:r>
              <a:rPr lang="en-US" sz="1600" b="1"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Re:</a:t>
            </a:r>
            <a:r>
              <a:rPr lang="en-US" sz="16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 </a:t>
            </a:r>
            <a:r>
              <a:rPr lang="en-US" sz="18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	</a:t>
            </a:r>
            <a:endParaRPr b="0" i="0" u="none" strike="noStrike" cap="none" dirty="0">
              <a:solidFill>
                <a:srgbClr val="000000"/>
              </a:solidFill>
              <a:latin typeface="Arial" panose="020B0604020202020204"/>
              <a:ea typeface="Arial" panose="020B0604020202020204"/>
              <a:cs typeface="Arial" panose="020B0604020202020204"/>
              <a:sym typeface="Arial" panose="020B0604020202020204"/>
            </a:endParaRPr>
          </a:p>
          <a:p>
            <a:pPr lvl="0">
              <a:spcBef>
                <a:spcPts val="1200"/>
              </a:spcBef>
              <a:buSzPts val="1600"/>
            </a:pPr>
            <a:r>
              <a:rPr lang="en-US" sz="1600" b="1"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Abstract:</a:t>
            </a:r>
            <a:r>
              <a:rPr lang="en-US" sz="16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	</a:t>
            </a:r>
            <a:r>
              <a:rPr lang="en-US" sz="1600" dirty="0">
                <a:solidFill>
                  <a:schemeClr val="dk1"/>
                </a:solidFill>
                <a:latin typeface="Times New Roman" panose="02020603050405020304"/>
                <a:ea typeface="Times New Roman" panose="02020603050405020304"/>
                <a:cs typeface="Times New Roman" panose="02020603050405020304"/>
                <a:sym typeface="Times New Roman" panose="02020603050405020304"/>
              </a:rPr>
              <a:t>Present advancements and future directions of adaptive beamforming and QPD-based ATP for UAV-to-UAV FSO communication at the physical and MAC layer.</a:t>
            </a:r>
            <a:endParaRPr b="0" i="0" u="none" strike="noStrike" cap="none" dirty="0">
              <a:solidFill>
                <a:srgbClr val="000000"/>
              </a:solidFill>
              <a:latin typeface="Arial" panose="020B0604020202020204"/>
              <a:ea typeface="Arial" panose="020B0604020202020204"/>
              <a:cs typeface="Arial" panose="020B0604020202020204"/>
              <a:sym typeface="Arial" panose="020B0604020202020204"/>
            </a:endParaRPr>
          </a:p>
          <a:p>
            <a:pPr marL="0" marR="0" lvl="0" indent="0" algn="l" rtl="0">
              <a:lnSpc>
                <a:spcPct val="100000"/>
              </a:lnSpc>
              <a:spcBef>
                <a:spcPts val="1200"/>
              </a:spcBef>
              <a:spcAft>
                <a:spcPts val="0"/>
              </a:spcAft>
              <a:buClr>
                <a:srgbClr val="000000"/>
              </a:buClr>
              <a:buSzPts val="1600"/>
              <a:buFont typeface="Arial" panose="020B0604020202020204"/>
              <a:buNone/>
            </a:pPr>
            <a:r>
              <a:rPr lang="en-US" sz="1600" b="1"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Purpose:</a:t>
            </a:r>
            <a:r>
              <a:rPr lang="en-US" sz="16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	Presentation for contribution on ATP</a:t>
            </a:r>
            <a:r>
              <a:rPr lang="en-US" sz="1600" dirty="0">
                <a:solidFill>
                  <a:schemeClr val="dk1"/>
                </a:solidFill>
                <a:latin typeface="Times New Roman" panose="02020603050405020304"/>
                <a:ea typeface="Times New Roman" panose="02020603050405020304"/>
                <a:cs typeface="Times New Roman" panose="02020603050405020304"/>
                <a:sym typeface="Times New Roman" panose="02020603050405020304"/>
              </a:rPr>
              <a:t> </a:t>
            </a:r>
            <a:r>
              <a:rPr lang="en-US" sz="16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for UAV-to-UAV FSO Communication</a:t>
            </a:r>
            <a:endParaRPr b="0" i="0" u="none" strike="noStrike" cap="none" dirty="0">
              <a:solidFill>
                <a:srgbClr val="000000"/>
              </a:solidFill>
              <a:latin typeface="Arial" panose="020B0604020202020204"/>
              <a:ea typeface="Arial" panose="020B0604020202020204"/>
              <a:cs typeface="Arial" panose="020B0604020202020204"/>
              <a:sym typeface="Arial" panose="020B0604020202020204"/>
            </a:endParaRPr>
          </a:p>
          <a:p>
            <a:pPr marL="0" marR="0" lvl="0" indent="0" algn="just" rtl="0">
              <a:lnSpc>
                <a:spcPct val="100000"/>
              </a:lnSpc>
              <a:spcBef>
                <a:spcPts val="600"/>
              </a:spcBef>
              <a:spcAft>
                <a:spcPts val="0"/>
              </a:spcAft>
              <a:buClr>
                <a:srgbClr val="000000"/>
              </a:buClr>
              <a:buSzPts val="1600"/>
              <a:buFont typeface="Arial" panose="020B0604020202020204"/>
              <a:buNone/>
            </a:pPr>
            <a:r>
              <a:rPr lang="en-US" sz="1600" b="1"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Notice:</a:t>
            </a:r>
            <a:r>
              <a:rPr lang="en-US" sz="16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	This document has been prepared to assist the IG NG-OCC.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i="0" u="none" strike="noStrike" cap="none" dirty="0">
              <a:solidFill>
                <a:srgbClr val="000000"/>
              </a:solidFill>
              <a:latin typeface="Arial" panose="020B0604020202020204"/>
              <a:ea typeface="Arial" panose="020B0604020202020204"/>
              <a:cs typeface="Arial" panose="020B0604020202020204"/>
              <a:sym typeface="Arial" panose="020B0604020202020204"/>
            </a:endParaRPr>
          </a:p>
          <a:p>
            <a:pPr marL="0" marR="0" lvl="0" indent="0" algn="just" rtl="0">
              <a:lnSpc>
                <a:spcPct val="100000"/>
              </a:lnSpc>
              <a:spcBef>
                <a:spcPts val="0"/>
              </a:spcBef>
              <a:spcAft>
                <a:spcPts val="0"/>
              </a:spcAft>
              <a:buClr>
                <a:srgbClr val="000000"/>
              </a:buClr>
              <a:buSzPts val="1600"/>
              <a:buFont typeface="Arial" panose="020B0604020202020204"/>
              <a:buNone/>
            </a:pPr>
            <a:endParaRPr sz="16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0" marR="0" lvl="0" indent="0" algn="l" rtl="0">
              <a:lnSpc>
                <a:spcPct val="100000"/>
              </a:lnSpc>
              <a:spcBef>
                <a:spcPts val="0"/>
              </a:spcBef>
              <a:spcAft>
                <a:spcPts val="0"/>
              </a:spcAft>
              <a:buClr>
                <a:srgbClr val="000000"/>
              </a:buClr>
              <a:buSzPts val="1600"/>
              <a:buFont typeface="Arial" panose="020B0604020202020204"/>
              <a:buNone/>
            </a:pPr>
            <a:r>
              <a:rPr lang="en-US" sz="1600" b="1"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Release:</a:t>
            </a:r>
            <a:r>
              <a:rPr lang="en-US" sz="16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	The contributor acknowledges and accepts that this contribution becomes the property of IEEE and may be made publicly available by IG NG-OWC	</a:t>
            </a:r>
            <a:endParaRPr b="0" i="0" u="none" strike="noStrike" cap="none" dirty="0">
              <a:solidFill>
                <a:srgbClr val="000000"/>
              </a:solidFill>
              <a:latin typeface="Arial" panose="020B0604020202020204"/>
              <a:ea typeface="Arial" panose="020B0604020202020204"/>
              <a:cs typeface="Arial" panose="020B0604020202020204"/>
              <a:sym typeface="Arial" panose="020B0604020202020204"/>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150;p23"/>
          <p:cNvSpPr txBox="1"/>
          <p:nvPr/>
        </p:nvSpPr>
        <p:spPr>
          <a:xfrm>
            <a:off x="3646908" y="533400"/>
            <a:ext cx="1850186" cy="58477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3200"/>
              <a:buFont typeface="Arial" panose="020B0604020202020204"/>
              <a:buNone/>
            </a:pPr>
            <a:r>
              <a:rPr lang="en-US" sz="32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Reference</a:t>
            </a:r>
            <a:endParaRPr sz="24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p:txBody>
      </p:sp>
      <p:sp>
        <p:nvSpPr>
          <p:cNvPr id="4" name="Google Shape;151;p23"/>
          <p:cNvSpPr txBox="1"/>
          <p:nvPr/>
        </p:nvSpPr>
        <p:spPr>
          <a:xfrm>
            <a:off x="190498" y="1447800"/>
            <a:ext cx="8763000" cy="4272900"/>
          </a:xfrm>
          <a:prstGeom prst="rect">
            <a:avLst/>
          </a:prstGeom>
          <a:noFill/>
          <a:ln>
            <a:noFill/>
          </a:ln>
        </p:spPr>
        <p:txBody>
          <a:bodyPr spcFirstLastPara="1" wrap="square" lIns="91425" tIns="45700" rIns="91425" bIns="45700" anchor="t" anchorCtr="0">
            <a:spAutoFit/>
          </a:bodyPr>
          <a:lstStyle/>
          <a:p>
            <a:pPr marL="342900" marR="0" lvl="0" indent="-342900" algn="just" rtl="0">
              <a:lnSpc>
                <a:spcPct val="115000"/>
              </a:lnSpc>
              <a:spcBef>
                <a:spcPts val="0"/>
              </a:spcBef>
              <a:spcAft>
                <a:spcPts val="0"/>
              </a:spcAft>
              <a:buClr>
                <a:schemeClr val="dk1"/>
              </a:buClr>
              <a:buSzPts val="1600"/>
              <a:buFont typeface="Calibri" panose="020F0502020204030204"/>
              <a:buAutoNum type="arabicPeriod"/>
            </a:pPr>
            <a:r>
              <a:rPr lang="en-US" sz="16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Park, S. et al. (2022) ‘Tracking Efficiency Improvement According to Incident Beam Size in QPD-Based PAT System for Common Path-Based Full-Duplex FSO Terminals’, Sensors, 22(20), pp. 7770–7770. </a:t>
            </a:r>
            <a:r>
              <a:rPr lang="en-US" sz="1600" b="0" i="0" u="sng" strike="noStrike" cap="none" dirty="0">
                <a:solidFill>
                  <a:schemeClr val="hlink"/>
                </a:solidFill>
                <a:latin typeface="Times New Roman" panose="02020603050405020304"/>
                <a:ea typeface="Times New Roman" panose="02020603050405020304"/>
                <a:cs typeface="Times New Roman" panose="02020603050405020304"/>
                <a:sym typeface="Times New Roman" panose="02020603050405020304"/>
                <a:hlinkClick r:id="rId1"/>
              </a:rPr>
              <a:t>doi.org/10.3390/s22207770</a:t>
            </a:r>
            <a:r>
              <a:rPr lang="en-US" sz="16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 </a:t>
            </a:r>
            <a:endParaRPr sz="1400" b="0" i="0" u="none" strike="noStrike" cap="none" dirty="0">
              <a:solidFill>
                <a:srgbClr val="000000"/>
              </a:solidFill>
              <a:latin typeface="Arial" panose="020B0604020202020204"/>
              <a:ea typeface="Arial" panose="020B0604020202020204"/>
              <a:cs typeface="Arial" panose="020B0604020202020204"/>
              <a:sym typeface="Arial" panose="020B0604020202020204"/>
            </a:endParaRPr>
          </a:p>
          <a:p>
            <a:pPr marL="342900" marR="0" lvl="0" indent="-342900" algn="just" rtl="0">
              <a:lnSpc>
                <a:spcPct val="115000"/>
              </a:lnSpc>
              <a:spcBef>
                <a:spcPts val="0"/>
              </a:spcBef>
              <a:spcAft>
                <a:spcPts val="0"/>
              </a:spcAft>
              <a:buClr>
                <a:schemeClr val="dk1"/>
              </a:buClr>
              <a:buSzPts val="1600"/>
              <a:buFont typeface="Calibri" panose="020F0502020204030204"/>
              <a:buAutoNum type="arabicPeriod"/>
            </a:pPr>
            <a:r>
              <a:rPr lang="en-US" sz="16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Wang, J. et al. (2021) ‘Hovering UAV-Based FSO Communications: Channel Modelling, Performance Analysis, and Parameter Optimization’, IEEE Journal on Selected Areas in Communications, 39(10), pp. 2946–2959. </a:t>
            </a:r>
            <a:r>
              <a:rPr lang="en-US" sz="1600" b="0" i="0" u="sng" strike="noStrike" cap="none" dirty="0">
                <a:solidFill>
                  <a:schemeClr val="hlink"/>
                </a:solidFill>
                <a:latin typeface="Times New Roman" panose="02020603050405020304"/>
                <a:ea typeface="Times New Roman" panose="02020603050405020304"/>
                <a:cs typeface="Times New Roman" panose="02020603050405020304"/>
                <a:sym typeface="Times New Roman" panose="02020603050405020304"/>
                <a:hlinkClick r:id="rId2"/>
              </a:rPr>
              <a:t>https://doi.org/10.1109/jsac.2021.3088656</a:t>
            </a:r>
            <a:r>
              <a:rPr lang="en-US" sz="16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 </a:t>
            </a:r>
            <a:endParaRPr sz="1400" b="0" i="0" u="none" strike="noStrike" cap="none" dirty="0">
              <a:solidFill>
                <a:srgbClr val="000000"/>
              </a:solidFill>
              <a:latin typeface="Arial" panose="020B0604020202020204"/>
              <a:ea typeface="Arial" panose="020B0604020202020204"/>
              <a:cs typeface="Arial" panose="020B0604020202020204"/>
              <a:sym typeface="Arial" panose="020B0604020202020204"/>
            </a:endParaRPr>
          </a:p>
          <a:p>
            <a:pPr marL="342900" lvl="0" indent="-342900" algn="just">
              <a:lnSpc>
                <a:spcPct val="115000"/>
              </a:lnSpc>
              <a:buClr>
                <a:schemeClr val="dk1"/>
              </a:buClr>
              <a:buSzPts val="1600"/>
              <a:buFont typeface="Calibri" panose="020F0502020204030204"/>
              <a:buAutoNum type="arabicPeriod"/>
            </a:pPr>
            <a:r>
              <a:rPr lang="en-US" sz="1600" dirty="0">
                <a:solidFill>
                  <a:schemeClr val="dk1"/>
                </a:solidFill>
                <a:latin typeface="Times New Roman" panose="02020603050405020304"/>
                <a:ea typeface="Times New Roman" panose="02020603050405020304"/>
                <a:cs typeface="Times New Roman" panose="02020603050405020304"/>
                <a:sym typeface="Times New Roman" panose="02020603050405020304"/>
              </a:rPr>
              <a:t>Li, Q. et al. (2024) ‘Optimized Neural-network-based Calibration Method for Quadrant Detector Array’, Physics Letters A, 510, pp. 129550–129550. Available at: </a:t>
            </a:r>
            <a:r>
              <a:rPr lang="en-US" sz="1600" dirty="0">
                <a:solidFill>
                  <a:schemeClr val="dk1"/>
                </a:solidFill>
                <a:latin typeface="Times New Roman" panose="02020603050405020304"/>
                <a:ea typeface="Times New Roman" panose="02020603050405020304"/>
                <a:cs typeface="Times New Roman" panose="02020603050405020304"/>
                <a:sym typeface="Times New Roman" panose="02020603050405020304"/>
                <a:hlinkClick r:id="rId3"/>
              </a:rPr>
              <a:t>https://doi.org/10.1016/j.physleta.2024.129550</a:t>
            </a:r>
            <a:r>
              <a:rPr lang="en-US" sz="1600" dirty="0">
                <a:solidFill>
                  <a:schemeClr val="dk1"/>
                </a:solidFill>
                <a:latin typeface="Times New Roman" panose="02020603050405020304"/>
                <a:ea typeface="Times New Roman" panose="02020603050405020304"/>
                <a:cs typeface="Times New Roman" panose="02020603050405020304"/>
                <a:sym typeface="Times New Roman" panose="02020603050405020304"/>
              </a:rPr>
              <a:t> </a:t>
            </a:r>
            <a:r>
              <a:rPr lang="en-US" sz="16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 </a:t>
            </a:r>
            <a:endParaRPr sz="16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342900" marR="0" lvl="0" indent="-342900" algn="just" rtl="0">
              <a:lnSpc>
                <a:spcPct val="115000"/>
              </a:lnSpc>
              <a:spcBef>
                <a:spcPts val="0"/>
              </a:spcBef>
              <a:spcAft>
                <a:spcPts val="0"/>
              </a:spcAft>
              <a:buClr>
                <a:schemeClr val="dk1"/>
              </a:buClr>
              <a:buSzPts val="1600"/>
              <a:buFont typeface="Times New Roman" panose="02020603050405020304"/>
              <a:buAutoNum type="arabicPeriod"/>
            </a:pPr>
            <a:r>
              <a:rPr lang="en-US" sz="16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Singh, N. et al. (2024) ‘Modelling and analysis of QPD based track sensor developed for inter-satellite optical communication’, pp. 1–6. </a:t>
            </a:r>
            <a:r>
              <a:rPr lang="en-US" sz="1600" b="0" i="0" u="sng" strike="noStrike" cap="none" dirty="0">
                <a:solidFill>
                  <a:schemeClr val="hlink"/>
                </a:solidFill>
                <a:latin typeface="Times New Roman" panose="02020603050405020304"/>
                <a:ea typeface="Times New Roman" panose="02020603050405020304"/>
                <a:cs typeface="Times New Roman" panose="02020603050405020304"/>
                <a:sym typeface="Times New Roman" panose="02020603050405020304"/>
                <a:hlinkClick r:id="rId4"/>
              </a:rPr>
              <a:t>https://doi.org/10.1109/ants63515.2024.10898355</a:t>
            </a:r>
            <a:r>
              <a:rPr lang="en-US" sz="16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 </a:t>
            </a:r>
            <a:endParaRPr sz="16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342900" marR="0" lvl="0" indent="-342900" algn="just" rtl="0">
              <a:lnSpc>
                <a:spcPct val="115000"/>
              </a:lnSpc>
              <a:spcBef>
                <a:spcPts val="0"/>
              </a:spcBef>
              <a:spcAft>
                <a:spcPts val="0"/>
              </a:spcAft>
              <a:buClr>
                <a:schemeClr val="dk1"/>
              </a:buClr>
              <a:buSzPts val="1600"/>
              <a:buFont typeface="Times New Roman" panose="02020603050405020304"/>
              <a:buAutoNum type="arabicPeriod"/>
            </a:pPr>
            <a:r>
              <a:rPr lang="en-US" sz="16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Shah, A. and Rangan, S. (2022) ‘Multi-Cell Multi-Beam Prediction Using Auto-Encoder LSTM for </a:t>
            </a:r>
            <a:r>
              <a:rPr lang="en-US" sz="1600" b="0" i="0" u="none" strike="noStrike" cap="none" dirty="0" err="1">
                <a:solidFill>
                  <a:schemeClr val="dk1"/>
                </a:solidFill>
                <a:latin typeface="Times New Roman" panose="02020603050405020304"/>
                <a:ea typeface="Times New Roman" panose="02020603050405020304"/>
                <a:cs typeface="Times New Roman" panose="02020603050405020304"/>
                <a:sym typeface="Times New Roman" panose="02020603050405020304"/>
              </a:rPr>
              <a:t>mmWave</a:t>
            </a:r>
            <a:r>
              <a:rPr lang="en-US" sz="16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 Systems’, IEEE Transactions on Wireless Communications, 21(12), pp. 10366–10380. </a:t>
            </a:r>
            <a:r>
              <a:rPr lang="en-US" sz="1600" b="0" i="0" u="sng" strike="noStrike" cap="none" dirty="0">
                <a:solidFill>
                  <a:schemeClr val="hlink"/>
                </a:solidFill>
                <a:latin typeface="Times New Roman" panose="02020603050405020304"/>
                <a:ea typeface="Times New Roman" panose="02020603050405020304"/>
                <a:cs typeface="Times New Roman" panose="02020603050405020304"/>
                <a:sym typeface="Times New Roman" panose="02020603050405020304"/>
                <a:hlinkClick r:id="rId5"/>
              </a:rPr>
              <a:t>https://doi.org/10.1109/twc.2022.3183632</a:t>
            </a:r>
            <a:endParaRPr sz="16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a:p>
            <a:pPr marL="0" marR="0" lvl="0" indent="0" algn="just" rtl="0">
              <a:lnSpc>
                <a:spcPct val="115000"/>
              </a:lnSpc>
              <a:spcBef>
                <a:spcPts val="0"/>
              </a:spcBef>
              <a:spcAft>
                <a:spcPts val="0"/>
              </a:spcAft>
              <a:buClr>
                <a:srgbClr val="000000"/>
              </a:buClr>
              <a:buSzPts val="1400"/>
              <a:buFont typeface="Arial" panose="020B0604020202020204"/>
              <a:buNone/>
            </a:pPr>
            <a:endParaRPr sz="1400" b="0" i="0" u="none" strike="noStrike" cap="none" dirty="0">
              <a:solidFill>
                <a:srgbClr val="000000"/>
              </a:solidFill>
              <a:latin typeface="Arial" panose="020B0604020202020204"/>
              <a:ea typeface="Arial" panose="020B0604020202020204"/>
              <a:cs typeface="Arial" panose="020B0604020202020204"/>
              <a:sym typeface="Arial" panose="020B0604020202020204"/>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94;p14"/>
          <p:cNvSpPr txBox="1"/>
          <p:nvPr/>
        </p:nvSpPr>
        <p:spPr>
          <a:xfrm>
            <a:off x="762000" y="1371600"/>
            <a:ext cx="7632848" cy="3816424"/>
          </a:xfrm>
          <a:prstGeom prst="rect">
            <a:avLst/>
          </a:prstGeom>
          <a:noFill/>
          <a:ln>
            <a:noFill/>
          </a:ln>
        </p:spPr>
        <p:txBody>
          <a:bodyPr spcFirstLastPara="1" wrap="square" lIns="91425" tIns="45700" rIns="91425" bIns="45700" anchor="ctr" anchorCtr="0">
            <a:normAutofit fontScale="85000" lnSpcReduction="20000"/>
          </a:bodyPr>
          <a:lstStyle/>
          <a:p>
            <a:pPr lvl="0" algn="ctr">
              <a:buClr>
                <a:schemeClr val="dk1"/>
              </a:buClr>
              <a:buSzPct val="100000"/>
            </a:pPr>
            <a:r>
              <a:rPr lang="en-US" sz="4400" b="1" dirty="0">
                <a:solidFill>
                  <a:schemeClr val="dk1"/>
                </a:solidFill>
                <a:latin typeface="Times New Roman" panose="02020603050405020304"/>
                <a:ea typeface="Times New Roman" panose="02020603050405020304"/>
                <a:cs typeface="Times New Roman" panose="02020603050405020304"/>
                <a:sym typeface="Times New Roman" panose="02020603050405020304"/>
              </a:rPr>
              <a:t>Adaptive Beamforming and QPD-Based ATP for UAV FSO Links: Physical and MAC Layer Perspectives</a:t>
            </a:r>
            <a:r>
              <a:rPr lang="en-US" sz="4400" b="1"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 </a:t>
            </a:r>
            <a:br>
              <a:rPr lang="en-US" sz="4400" b="1" i="0" u="none" strike="noStrike" cap="none" dirty="0">
                <a:solidFill>
                  <a:schemeClr val="dk1"/>
                </a:solidFill>
                <a:highlight>
                  <a:srgbClr val="FFFF00"/>
                </a:highlight>
                <a:latin typeface="Times New Roman" panose="02020603050405020304"/>
                <a:ea typeface="Times New Roman" panose="02020603050405020304"/>
                <a:cs typeface="Times New Roman" panose="02020603050405020304"/>
                <a:sym typeface="Times New Roman" panose="02020603050405020304"/>
              </a:rPr>
            </a:br>
            <a:r>
              <a:rPr lang="en-US" sz="44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Contribution</a:t>
            </a:r>
            <a:br>
              <a:rPr lang="en-US" sz="44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br>
            <a:br>
              <a:rPr lang="en-US" sz="44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br>
            <a:r>
              <a:rPr lang="en-US" sz="44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 </a:t>
            </a:r>
            <a:br>
              <a:rPr lang="en-US" sz="44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br>
            <a:r>
              <a:rPr lang="en-US" sz="4400" dirty="0">
                <a:solidFill>
                  <a:schemeClr val="dk1"/>
                </a:solidFill>
                <a:latin typeface="Times New Roman" panose="02020603050405020304"/>
                <a:ea typeface="Times New Roman" panose="02020603050405020304"/>
                <a:cs typeface="Times New Roman" panose="02020603050405020304"/>
                <a:sym typeface="Times New Roman" panose="02020603050405020304"/>
              </a:rPr>
              <a:t>September</a:t>
            </a:r>
            <a:r>
              <a:rPr lang="en-US" sz="44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 </a:t>
            </a:r>
            <a:r>
              <a:rPr lang="en-US" sz="4400" dirty="0">
                <a:solidFill>
                  <a:schemeClr val="dk1"/>
                </a:solidFill>
                <a:latin typeface="Times New Roman" panose="02020603050405020304"/>
                <a:ea typeface="Times New Roman" panose="02020603050405020304"/>
                <a:cs typeface="Times New Roman" panose="02020603050405020304"/>
                <a:sym typeface="Times New Roman" panose="02020603050405020304"/>
              </a:rPr>
              <a:t>17</a:t>
            </a:r>
            <a:r>
              <a:rPr lang="en-US" sz="44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rPr>
              <a:t>, 2025</a:t>
            </a:r>
            <a:endParaRPr sz="4400" b="0" i="0" u="none" strike="noStrike" cap="none" dirty="0">
              <a:solidFill>
                <a:schemeClr val="dk1"/>
              </a:solidFill>
              <a:latin typeface="Times New Roman" panose="02020603050405020304"/>
              <a:ea typeface="Times New Roman" panose="02020603050405020304"/>
              <a:cs typeface="Times New Roman" panose="02020603050405020304"/>
              <a:sym typeface="Times New Roman" panose="02020603050405020304"/>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Contents</a:t>
            </a:r>
            <a:endParaRPr lang="en-US" sz="4000" dirty="0">
              <a:latin typeface="Times New Roman" panose="02020603050405020304" pitchFamily="18" charset="0"/>
              <a:cs typeface="Times New Roman" panose="02020603050405020304" pitchFamily="18" charset="0"/>
            </a:endParaRPr>
          </a:p>
        </p:txBody>
      </p:sp>
      <p:sp>
        <p:nvSpPr>
          <p:cNvPr id="6" name="Google Shape;100;p15"/>
          <p:cNvSpPr txBox="1"/>
          <p:nvPr/>
        </p:nvSpPr>
        <p:spPr>
          <a:xfrm>
            <a:off x="457200" y="1417638"/>
            <a:ext cx="8599140" cy="4918464"/>
          </a:xfrm>
          <a:prstGeom prst="rect">
            <a:avLst/>
          </a:prstGeom>
          <a:noFill/>
          <a:ln>
            <a:noFill/>
          </a:ln>
        </p:spPr>
        <p:txBody>
          <a:bodyPr spcFirstLastPara="1" vert="horz" wrap="square" lIns="91425" tIns="45700" rIns="91425" bIns="45700" rtlCol="0" anchor="t" anchorCtr="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lnSpc>
                <a:spcPct val="115000"/>
              </a:lnSpc>
              <a:spcBef>
                <a:spcPts val="0"/>
              </a:spcBef>
              <a:buClr>
                <a:schemeClr val="dk1"/>
              </a:buClr>
              <a:buSzPts val="2800"/>
            </a:pPr>
            <a:r>
              <a:rPr lang="en-US" sz="2800" dirty="0">
                <a:latin typeface="Times New Roman" panose="02020603050405020304"/>
                <a:ea typeface="Times New Roman" panose="02020603050405020304"/>
                <a:cs typeface="Times New Roman" panose="02020603050405020304"/>
                <a:sym typeface="Times New Roman" panose="02020603050405020304"/>
              </a:rPr>
              <a:t>Introduction</a:t>
            </a:r>
            <a:endParaRPr lang="en-US" sz="2800" dirty="0">
              <a:latin typeface="Times New Roman" panose="02020603050405020304"/>
              <a:ea typeface="Times New Roman" panose="02020603050405020304"/>
              <a:cs typeface="Times New Roman" panose="02020603050405020304"/>
              <a:sym typeface="Times New Roman" panose="02020603050405020304"/>
            </a:endParaRPr>
          </a:p>
          <a:p>
            <a:pPr algn="just">
              <a:lnSpc>
                <a:spcPct val="115000"/>
              </a:lnSpc>
              <a:spcBef>
                <a:spcPts val="0"/>
              </a:spcBef>
              <a:buSzPts val="2800"/>
              <a:buFont typeface="Times New Roman" panose="02020603050405020304"/>
              <a:buChar char="•"/>
            </a:pPr>
            <a:r>
              <a:rPr lang="en-US" sz="2800" dirty="0">
                <a:latin typeface="Times New Roman" panose="02020603050405020304"/>
                <a:ea typeface="Times New Roman" panose="02020603050405020304"/>
                <a:cs typeface="Times New Roman" panose="02020603050405020304"/>
                <a:sym typeface="Times New Roman" panose="02020603050405020304"/>
              </a:rPr>
              <a:t>QPD-Based ATP Fundamentals</a:t>
            </a:r>
            <a:endParaRPr lang="en-US" sz="2800" dirty="0">
              <a:latin typeface="Times New Roman" panose="02020603050405020304"/>
              <a:ea typeface="Times New Roman" panose="02020603050405020304"/>
              <a:cs typeface="Times New Roman" panose="02020603050405020304"/>
              <a:sym typeface="Times New Roman" panose="02020603050405020304"/>
            </a:endParaRPr>
          </a:p>
          <a:p>
            <a:pPr algn="just">
              <a:lnSpc>
                <a:spcPct val="115000"/>
              </a:lnSpc>
              <a:spcBef>
                <a:spcPts val="560"/>
              </a:spcBef>
              <a:buSzPts val="2800"/>
            </a:pPr>
            <a:r>
              <a:rPr lang="en-US" sz="2800" dirty="0">
                <a:latin typeface="Times New Roman" panose="02020603050405020304"/>
                <a:ea typeface="Times New Roman" panose="02020603050405020304"/>
                <a:cs typeface="Times New Roman" panose="02020603050405020304"/>
                <a:sym typeface="Times New Roman" panose="02020603050405020304"/>
              </a:rPr>
              <a:t>Challenges in UAV FSO ATP</a:t>
            </a:r>
            <a:endParaRPr lang="en-US" sz="2800" dirty="0">
              <a:latin typeface="Times New Roman" panose="02020603050405020304"/>
              <a:ea typeface="Times New Roman" panose="02020603050405020304"/>
              <a:cs typeface="Times New Roman" panose="02020603050405020304"/>
              <a:sym typeface="Times New Roman" panose="02020603050405020304"/>
            </a:endParaRPr>
          </a:p>
          <a:p>
            <a:pPr algn="just">
              <a:lnSpc>
                <a:spcPct val="115000"/>
              </a:lnSpc>
              <a:spcBef>
                <a:spcPts val="560"/>
              </a:spcBef>
              <a:buSzPts val="2800"/>
            </a:pPr>
            <a:r>
              <a:rPr lang="en-US" sz="2800" dirty="0">
                <a:latin typeface="Times New Roman" panose="02020603050405020304"/>
                <a:ea typeface="Times New Roman" panose="02020603050405020304"/>
                <a:cs typeface="Times New Roman" panose="02020603050405020304"/>
                <a:sym typeface="Times New Roman" panose="02020603050405020304"/>
              </a:rPr>
              <a:t>AI-Enhanced ATP at Physical Layer</a:t>
            </a:r>
            <a:endParaRPr lang="en-US" sz="2800" dirty="0">
              <a:latin typeface="Times New Roman" panose="02020603050405020304"/>
              <a:ea typeface="Times New Roman" panose="02020603050405020304"/>
              <a:cs typeface="Times New Roman" panose="02020603050405020304"/>
              <a:sym typeface="Times New Roman" panose="02020603050405020304"/>
            </a:endParaRPr>
          </a:p>
          <a:p>
            <a:pPr algn="just">
              <a:lnSpc>
                <a:spcPct val="115000"/>
              </a:lnSpc>
              <a:spcBef>
                <a:spcPts val="560"/>
              </a:spcBef>
              <a:buSzPts val="2800"/>
            </a:pPr>
            <a:r>
              <a:rPr lang="en-US" sz="2800" dirty="0">
                <a:latin typeface="Times New Roman" panose="02020603050405020304"/>
                <a:ea typeface="Times New Roman" panose="02020603050405020304"/>
                <a:cs typeface="Times New Roman" panose="02020603050405020304"/>
                <a:sym typeface="Times New Roman" panose="02020603050405020304"/>
              </a:rPr>
              <a:t>MAC Layer Innovations</a:t>
            </a:r>
            <a:endParaRPr lang="en-US" dirty="0"/>
          </a:p>
          <a:p>
            <a:pPr algn="just">
              <a:lnSpc>
                <a:spcPct val="115000"/>
              </a:lnSpc>
              <a:spcBef>
                <a:spcPts val="560"/>
              </a:spcBef>
              <a:buSzPts val="2800"/>
            </a:pPr>
            <a:r>
              <a:rPr lang="en-US" sz="2800" dirty="0">
                <a:latin typeface="Times New Roman" panose="02020603050405020304"/>
                <a:ea typeface="Times New Roman" panose="02020603050405020304"/>
                <a:cs typeface="Times New Roman" panose="02020603050405020304"/>
                <a:sym typeface="Times New Roman" panose="02020603050405020304"/>
              </a:rPr>
              <a:t>Conclusion and Future Directions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Google Shape;105;p16"/>
          <p:cNvSpPr txBox="1">
            <a:spLocks noGrp="1"/>
          </p:cNvSpPr>
          <p:nvPr>
            <p:ph type="title"/>
          </p:nvPr>
        </p:nvSpPr>
        <p:spPr>
          <a:xfrm>
            <a:off x="457200" y="521209"/>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Clr>
                <a:schemeClr val="dk1"/>
              </a:buClr>
              <a:buSzPts val="4000"/>
              <a:buFont typeface="Times New Roman" panose="02020603050405020304"/>
              <a:buNone/>
            </a:pPr>
            <a:r>
              <a:rPr lang="en-US" sz="4000" dirty="0">
                <a:latin typeface="Times New Roman" panose="02020603050405020304"/>
                <a:cs typeface="Times New Roman" panose="02020603050405020304"/>
                <a:sym typeface="Times New Roman" panose="02020603050405020304"/>
              </a:rPr>
              <a:t>Introduction</a:t>
            </a:r>
            <a:endParaRPr dirty="0"/>
          </a:p>
        </p:txBody>
      </p:sp>
      <p:sp>
        <p:nvSpPr>
          <p:cNvPr id="9" name="Google Shape;106;p16"/>
          <p:cNvSpPr txBox="1"/>
          <p:nvPr/>
        </p:nvSpPr>
        <p:spPr>
          <a:xfrm>
            <a:off x="457200" y="1463040"/>
            <a:ext cx="8382000" cy="4873751"/>
          </a:xfrm>
          <a:prstGeom prst="rect">
            <a:avLst/>
          </a:prstGeom>
          <a:noFill/>
          <a:ln>
            <a:noFill/>
          </a:ln>
        </p:spPr>
        <p:txBody>
          <a:bodyPr spcFirstLastPara="1" wrap="square" lIns="91425" tIns="45700" rIns="91425" bIns="45700" anchor="t" anchorCtr="0">
            <a:normAutofit fontScale="77500" lnSpcReduction="20000"/>
          </a:bodyPr>
          <a:lstStyle/>
          <a:p>
            <a:pPr marL="342900" lvl="0" indent="-342900" algn="just" rtl="0">
              <a:lnSpc>
                <a:spcPct val="150000"/>
              </a:lnSpc>
              <a:spcBef>
                <a:spcPts val="0"/>
              </a:spcBef>
              <a:spcAft>
                <a:spcPts val="0"/>
              </a:spcAft>
              <a:buClr>
                <a:srgbClr val="000000"/>
              </a:buClr>
              <a:buSzPts val="2400"/>
              <a:buChar char="•"/>
            </a:pPr>
            <a:r>
              <a:rPr lang="en-US" sz="2400" dirty="0">
                <a:solidFill>
                  <a:srgbClr val="000000"/>
                </a:solidFill>
                <a:latin typeface="Times New Roman" panose="02020603050405020304"/>
                <a:ea typeface="Times New Roman" panose="02020603050405020304"/>
                <a:cs typeface="Times New Roman" panose="02020603050405020304"/>
                <a:sym typeface="Times New Roman" panose="02020603050405020304"/>
              </a:rPr>
              <a:t>A drone network (</a:t>
            </a:r>
            <a:r>
              <a:rPr lang="en-US" sz="2400" b="1" dirty="0">
                <a:solidFill>
                  <a:srgbClr val="000000"/>
                </a:solidFill>
                <a:latin typeface="Times New Roman" panose="02020603050405020304"/>
                <a:ea typeface="Times New Roman" panose="02020603050405020304"/>
                <a:cs typeface="Times New Roman" panose="02020603050405020304"/>
                <a:sym typeface="Times New Roman" panose="02020603050405020304"/>
              </a:rPr>
              <a:t>UAV-to-UAV</a:t>
            </a:r>
            <a:r>
              <a:rPr lang="en-US" sz="2400" dirty="0">
                <a:solidFill>
                  <a:srgbClr val="000000"/>
                </a:solidFill>
                <a:latin typeface="Times New Roman" panose="02020603050405020304"/>
                <a:ea typeface="Times New Roman" panose="02020603050405020304"/>
                <a:cs typeface="Times New Roman" panose="02020603050405020304"/>
                <a:sym typeface="Times New Roman" panose="02020603050405020304"/>
              </a:rPr>
              <a:t>) connects multiple drones to work together on specific missions.</a:t>
            </a:r>
            <a:endParaRPr sz="2400" dirty="0">
              <a:solidFill>
                <a:srgbClr val="000000"/>
              </a:solidFill>
              <a:latin typeface="Times New Roman" panose="02020603050405020304"/>
              <a:ea typeface="Times New Roman" panose="02020603050405020304"/>
              <a:cs typeface="Times New Roman" panose="02020603050405020304"/>
              <a:sym typeface="Times New Roman" panose="02020603050405020304"/>
            </a:endParaRPr>
          </a:p>
          <a:p>
            <a:pPr marL="342900" lvl="0" indent="-381000" algn="just">
              <a:lnSpc>
                <a:spcPct val="150000"/>
              </a:lnSpc>
              <a:buSzPts val="2400"/>
              <a:buChar char="•"/>
            </a:pPr>
            <a:r>
              <a:rPr lang="en-US" sz="2400" b="1" dirty="0">
                <a:latin typeface="Times New Roman" panose="02020603050405020304"/>
                <a:ea typeface="Times New Roman" panose="02020603050405020304"/>
                <a:cs typeface="Times New Roman" panose="02020603050405020304"/>
                <a:sym typeface="Times New Roman" panose="02020603050405020304"/>
              </a:rPr>
              <a:t>Free-Space Optical (FSO) </a:t>
            </a:r>
            <a:r>
              <a:rPr lang="en-US" sz="2400" dirty="0">
                <a:latin typeface="Times New Roman" panose="02020603050405020304"/>
                <a:ea typeface="Times New Roman" panose="02020603050405020304"/>
                <a:cs typeface="Times New Roman" panose="02020603050405020304"/>
                <a:sym typeface="Times New Roman" panose="02020603050405020304"/>
              </a:rPr>
              <a:t>communication offers high data rates and secure links using laser beams but requires very accurate alignment due to narrow optical beams.</a:t>
            </a:r>
            <a:endParaRPr sz="2400" dirty="0">
              <a:solidFill>
                <a:srgbClr val="000000"/>
              </a:solidFill>
              <a:latin typeface="Times New Roman" panose="02020603050405020304"/>
              <a:ea typeface="Times New Roman" panose="02020603050405020304"/>
              <a:cs typeface="Times New Roman" panose="02020603050405020304"/>
              <a:sym typeface="Times New Roman" panose="02020603050405020304"/>
            </a:endParaRPr>
          </a:p>
          <a:p>
            <a:pPr marL="342900" lvl="0" indent="-381000" algn="just" rtl="0">
              <a:lnSpc>
                <a:spcPct val="150000"/>
              </a:lnSpc>
              <a:spcBef>
                <a:spcPts val="0"/>
              </a:spcBef>
              <a:spcAft>
                <a:spcPts val="0"/>
              </a:spcAft>
              <a:buClr>
                <a:srgbClr val="000000"/>
              </a:buClr>
              <a:buSzPts val="2400"/>
              <a:buChar char="•"/>
            </a:pPr>
            <a:r>
              <a:rPr lang="en-US" sz="2400" dirty="0">
                <a:solidFill>
                  <a:srgbClr val="000000"/>
                </a:solidFill>
                <a:latin typeface="Times New Roman" panose="02020603050405020304"/>
                <a:ea typeface="Times New Roman" panose="02020603050405020304"/>
                <a:cs typeface="Times New Roman" panose="02020603050405020304"/>
                <a:sym typeface="Times New Roman" panose="02020603050405020304"/>
              </a:rPr>
              <a:t>Small UAVs can’t carry heavy gimbals, so using a </a:t>
            </a:r>
            <a:r>
              <a:rPr lang="en-US" sz="2400" b="1" dirty="0">
                <a:solidFill>
                  <a:srgbClr val="000000"/>
                </a:solidFill>
                <a:latin typeface="Times New Roman" panose="02020603050405020304"/>
                <a:ea typeface="Times New Roman" panose="02020603050405020304"/>
                <a:cs typeface="Times New Roman" panose="02020603050405020304"/>
                <a:sym typeface="Times New Roman" panose="02020603050405020304"/>
              </a:rPr>
              <a:t>QPD </a:t>
            </a:r>
            <a:r>
              <a:rPr lang="en-US" sz="2400" dirty="0">
                <a:solidFill>
                  <a:srgbClr val="000000"/>
                </a:solidFill>
                <a:latin typeface="Times New Roman" panose="02020603050405020304"/>
                <a:ea typeface="Times New Roman" panose="02020603050405020304"/>
                <a:cs typeface="Times New Roman" panose="02020603050405020304"/>
                <a:sym typeface="Times New Roman" panose="02020603050405020304"/>
              </a:rPr>
              <a:t>helps widen the field of view and allows fine pointing to be handled by other UAVs or a ground station.</a:t>
            </a:r>
            <a:endParaRPr lang="en-US" sz="2400" dirty="0">
              <a:solidFill>
                <a:srgbClr val="000000"/>
              </a:solidFill>
              <a:latin typeface="Times New Roman" panose="02020603050405020304"/>
              <a:ea typeface="Times New Roman" panose="02020603050405020304"/>
              <a:cs typeface="Times New Roman" panose="02020603050405020304"/>
              <a:sym typeface="Times New Roman" panose="02020603050405020304"/>
            </a:endParaRPr>
          </a:p>
          <a:p>
            <a:pPr marL="342900" lvl="0" indent="-381000" algn="just">
              <a:lnSpc>
                <a:spcPct val="150000"/>
              </a:lnSpc>
              <a:buSzPts val="2400"/>
              <a:buChar char="•"/>
            </a:pPr>
            <a:r>
              <a:rPr lang="en-US" sz="2400" dirty="0">
                <a:latin typeface="Times New Roman" panose="02020603050405020304"/>
                <a:ea typeface="Times New Roman" panose="02020603050405020304"/>
                <a:cs typeface="Times New Roman" panose="02020603050405020304"/>
                <a:sym typeface="Times New Roman" panose="02020603050405020304"/>
              </a:rPr>
              <a:t>Recent advances include the use of </a:t>
            </a:r>
            <a:r>
              <a:rPr lang="en-US" sz="2400" b="1" dirty="0">
                <a:latin typeface="Times New Roman" panose="02020603050405020304"/>
                <a:ea typeface="Times New Roman" panose="02020603050405020304"/>
                <a:cs typeface="Times New Roman" panose="02020603050405020304"/>
                <a:sym typeface="Times New Roman" panose="02020603050405020304"/>
              </a:rPr>
              <a:t>artificial intelligence (AI) </a:t>
            </a:r>
            <a:r>
              <a:rPr lang="en-US" sz="2400" dirty="0">
                <a:latin typeface="Times New Roman" panose="02020603050405020304"/>
                <a:ea typeface="Times New Roman" panose="02020603050405020304"/>
                <a:cs typeface="Times New Roman" panose="02020603050405020304"/>
                <a:sym typeface="Times New Roman" panose="02020603050405020304"/>
              </a:rPr>
              <a:t>to improve tracking accuracy and hybrid systems combining different pointing methods.</a:t>
            </a:r>
            <a:endParaRPr lang="en-US" sz="2400" dirty="0">
              <a:latin typeface="Times New Roman" panose="02020603050405020304"/>
              <a:ea typeface="Times New Roman" panose="02020603050405020304"/>
              <a:cs typeface="Times New Roman" panose="02020603050405020304"/>
              <a:sym typeface="Times New Roman" panose="02020603050405020304"/>
            </a:endParaRPr>
          </a:p>
          <a:p>
            <a:pPr marL="342900" lvl="0" indent="-381000" algn="just">
              <a:lnSpc>
                <a:spcPct val="170000"/>
              </a:lnSpc>
              <a:buSzPts val="2400"/>
              <a:buChar char="•"/>
            </a:pPr>
            <a:r>
              <a:rPr lang="en-US" sz="2400" dirty="0">
                <a:latin typeface="Times New Roman" panose="02020603050405020304"/>
                <a:ea typeface="Times New Roman" panose="02020603050405020304"/>
                <a:cs typeface="Times New Roman" panose="02020603050405020304"/>
                <a:sym typeface="Times New Roman" panose="02020603050405020304"/>
              </a:rPr>
              <a:t>These improvements aim to support </a:t>
            </a:r>
            <a:r>
              <a:rPr lang="en-US" sz="2400" b="1" dirty="0">
                <a:latin typeface="Times New Roman" panose="02020603050405020304"/>
                <a:ea typeface="Times New Roman" panose="02020603050405020304"/>
                <a:cs typeface="Times New Roman" panose="02020603050405020304"/>
                <a:sym typeface="Times New Roman" panose="02020603050405020304"/>
              </a:rPr>
              <a:t>reliable, fast, and efficient UAV </a:t>
            </a:r>
            <a:r>
              <a:rPr lang="en-US" sz="2400" dirty="0">
                <a:latin typeface="Times New Roman" panose="02020603050405020304"/>
                <a:ea typeface="Times New Roman" panose="02020603050405020304"/>
                <a:cs typeface="Times New Roman" panose="02020603050405020304"/>
                <a:sym typeface="Times New Roman" panose="02020603050405020304"/>
              </a:rPr>
              <a:t>optical links.</a:t>
            </a:r>
            <a:endParaRPr sz="2400" dirty="0">
              <a:solidFill>
                <a:srgbClr val="000000"/>
              </a:solidFill>
              <a:latin typeface="Times New Roman" panose="02020603050405020304"/>
              <a:ea typeface="Times New Roman" panose="02020603050405020304"/>
              <a:cs typeface="Times New Roman" panose="02020603050405020304"/>
              <a:sym typeface="Times New Roman" panose="02020603050405020304"/>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111;p17"/>
          <p:cNvSpPr txBox="1"/>
          <p:nvPr/>
        </p:nvSpPr>
        <p:spPr>
          <a:xfrm>
            <a:off x="2953512" y="1833831"/>
            <a:ext cx="5733288" cy="4187633"/>
          </a:xfrm>
          <a:prstGeom prst="rect">
            <a:avLst/>
          </a:prstGeom>
          <a:noFill/>
          <a:ln>
            <a:noFill/>
          </a:ln>
        </p:spPr>
        <p:txBody>
          <a:bodyPr spcFirstLastPara="1" wrap="square" lIns="91425" tIns="45700" rIns="91425" bIns="45700" anchor="t" anchorCtr="0">
            <a:normAutofit lnSpcReduction="10000"/>
          </a:bodyPr>
          <a:lstStyle/>
          <a:p>
            <a:pPr marL="342900" lvl="0" indent="-342900" algn="just">
              <a:lnSpc>
                <a:spcPct val="115000"/>
              </a:lnSpc>
              <a:buSzPts val="2400"/>
              <a:buChar char="•"/>
            </a:pPr>
            <a:r>
              <a:rPr lang="en-US" sz="2400" b="1" dirty="0">
                <a:latin typeface="Times New Roman" panose="02020603050405020304"/>
                <a:ea typeface="Times New Roman" panose="02020603050405020304"/>
                <a:cs typeface="Times New Roman" panose="02020603050405020304"/>
                <a:sym typeface="Times New Roman" panose="02020603050405020304"/>
              </a:rPr>
              <a:t>Quadrant Photodiode (QPD) </a:t>
            </a:r>
            <a:r>
              <a:rPr lang="en-US" sz="2400" dirty="0">
                <a:latin typeface="Times New Roman" panose="02020603050405020304"/>
                <a:ea typeface="Times New Roman" panose="02020603050405020304"/>
                <a:cs typeface="Times New Roman" panose="02020603050405020304"/>
                <a:sym typeface="Times New Roman" panose="02020603050405020304"/>
              </a:rPr>
              <a:t>has 4 photodiode segments detect laser spot position in X and Y directions.</a:t>
            </a:r>
            <a:endParaRPr lang="en-US" sz="2400" dirty="0">
              <a:latin typeface="Times New Roman" panose="02020603050405020304"/>
              <a:ea typeface="Times New Roman" panose="02020603050405020304"/>
              <a:cs typeface="Times New Roman" panose="02020603050405020304"/>
              <a:sym typeface="Times New Roman" panose="02020603050405020304"/>
            </a:endParaRPr>
          </a:p>
          <a:p>
            <a:pPr marL="342900" lvl="0" indent="-342900" algn="just">
              <a:lnSpc>
                <a:spcPct val="150000"/>
              </a:lnSpc>
              <a:buSzPts val="2400"/>
              <a:buChar char="•"/>
            </a:pPr>
            <a:r>
              <a:rPr lang="en-US" sz="2400" b="1" dirty="0">
                <a:latin typeface="Times New Roman" panose="02020603050405020304"/>
                <a:ea typeface="Times New Roman" panose="02020603050405020304"/>
                <a:cs typeface="Times New Roman" panose="02020603050405020304"/>
                <a:sym typeface="Times New Roman" panose="02020603050405020304"/>
              </a:rPr>
              <a:t>Advantages</a:t>
            </a:r>
            <a:r>
              <a:rPr lang="en-US" sz="2400" dirty="0">
                <a:latin typeface="Times New Roman" panose="02020603050405020304"/>
                <a:ea typeface="Times New Roman" panose="02020603050405020304"/>
                <a:cs typeface="Times New Roman" panose="02020603050405020304"/>
                <a:sym typeface="Times New Roman" panose="02020603050405020304"/>
              </a:rPr>
              <a:t> using QPD is lightweight design, fast and accurate tracking ideal for small UAVs.</a:t>
            </a:r>
            <a:endParaRPr lang="en-US" sz="2400" dirty="0">
              <a:latin typeface="Times New Roman" panose="02020603050405020304"/>
              <a:ea typeface="Times New Roman" panose="02020603050405020304"/>
              <a:cs typeface="Times New Roman" panose="02020603050405020304"/>
              <a:sym typeface="Times New Roman" panose="02020603050405020304"/>
            </a:endParaRPr>
          </a:p>
          <a:p>
            <a:pPr marL="342900" lvl="0" indent="-342900" algn="just">
              <a:lnSpc>
                <a:spcPct val="110000"/>
              </a:lnSpc>
              <a:buSzPts val="2400"/>
              <a:buChar char="•"/>
            </a:pPr>
            <a:r>
              <a:rPr lang="en-US" sz="2400" b="1" dirty="0">
                <a:latin typeface="Times New Roman" panose="02020603050405020304"/>
                <a:ea typeface="Times New Roman" panose="02020603050405020304"/>
                <a:cs typeface="Times New Roman" panose="02020603050405020304"/>
                <a:sym typeface="Times New Roman" panose="02020603050405020304"/>
              </a:rPr>
              <a:t>Previous ETRI Project: </a:t>
            </a:r>
            <a:r>
              <a:rPr lang="en-US" sz="2400" dirty="0">
                <a:latin typeface="Times New Roman" panose="02020603050405020304"/>
                <a:ea typeface="Times New Roman" panose="02020603050405020304"/>
                <a:cs typeface="Times New Roman" panose="02020603050405020304"/>
                <a:sym typeface="Times New Roman" panose="02020603050405020304"/>
              </a:rPr>
              <a:t>Prototype system achieved 1.25 Gbps full-duplex communication with 4.25× faster tracking.</a:t>
            </a:r>
            <a:endParaRPr sz="2400" dirty="0">
              <a:solidFill>
                <a:srgbClr val="000000"/>
              </a:solidFill>
              <a:latin typeface="Times New Roman" panose="02020603050405020304"/>
              <a:ea typeface="Times New Roman" panose="02020603050405020304"/>
              <a:cs typeface="Times New Roman" panose="02020603050405020304"/>
              <a:sym typeface="Times New Roman" panose="02020603050405020304"/>
            </a:endParaRPr>
          </a:p>
        </p:txBody>
      </p:sp>
      <p:sp>
        <p:nvSpPr>
          <p:cNvPr id="11" name="Google Shape;113;p17"/>
          <p:cNvSpPr txBox="1">
            <a:spLocks noGrp="1"/>
          </p:cNvSpPr>
          <p:nvPr>
            <p:ph type="title"/>
          </p:nvPr>
        </p:nvSpPr>
        <p:spPr>
          <a:xfrm>
            <a:off x="457200" y="535382"/>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Clr>
                <a:schemeClr val="dk1"/>
              </a:buClr>
              <a:buSzPts val="4000"/>
              <a:buFont typeface="Times New Roman" panose="02020603050405020304"/>
              <a:buNone/>
            </a:pPr>
            <a:r>
              <a:rPr lang="en-US" sz="4000" dirty="0">
                <a:latin typeface="Times New Roman" panose="02020603050405020304"/>
                <a:ea typeface="Times New Roman" panose="02020603050405020304"/>
                <a:cs typeface="Times New Roman" panose="02020603050405020304"/>
                <a:sym typeface="Times New Roman" panose="02020603050405020304"/>
              </a:rPr>
              <a:t>QPD-Based ATP Fundamentals</a:t>
            </a:r>
            <a:endParaRPr dirty="0"/>
          </a:p>
        </p:txBody>
      </p:sp>
      <p:pic>
        <p:nvPicPr>
          <p:cNvPr id="12" name="Picture 11"/>
          <p:cNvPicPr>
            <a:picLocks noChangeAspect="1"/>
          </p:cNvPicPr>
          <p:nvPr/>
        </p:nvPicPr>
        <p:blipFill>
          <a:blip r:embed="rId1"/>
          <a:stretch>
            <a:fillRect/>
          </a:stretch>
        </p:blipFill>
        <p:spPr>
          <a:xfrm>
            <a:off x="790048" y="1734365"/>
            <a:ext cx="1780897" cy="3998924"/>
          </a:xfrm>
          <a:prstGeom prst="rect">
            <a:avLst/>
          </a:prstGeom>
        </p:spPr>
      </p:pic>
      <p:sp>
        <p:nvSpPr>
          <p:cNvPr id="13" name="TextBox 12"/>
          <p:cNvSpPr txBox="1"/>
          <p:nvPr/>
        </p:nvSpPr>
        <p:spPr>
          <a:xfrm>
            <a:off x="667512" y="5891731"/>
            <a:ext cx="3328416" cy="430887"/>
          </a:xfrm>
          <a:prstGeom prst="rect">
            <a:avLst/>
          </a:prstGeom>
          <a:noFill/>
        </p:spPr>
        <p:txBody>
          <a:bodyPr wrap="square">
            <a:spAutoFit/>
          </a:bodyPr>
          <a:lstStyle/>
          <a:p>
            <a:r>
              <a:rPr lang="en-US" sz="1100" dirty="0">
                <a:latin typeface="Times New Roman" panose="02020603050405020304" pitchFamily="18" charset="0"/>
                <a:cs typeface="Times New Roman" panose="02020603050405020304" pitchFamily="18" charset="0"/>
              </a:rPr>
              <a:t>Fig [1] Custom-designed QPD sensor board and main board for precision PAT by ETRI</a:t>
            </a:r>
            <a:endParaRPr lang="en-US" sz="11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Google Shape;132;p20"/>
          <p:cNvSpPr txBox="1">
            <a:spLocks noGrp="1"/>
          </p:cNvSpPr>
          <p:nvPr>
            <p:ph type="title"/>
          </p:nvPr>
        </p:nvSpPr>
        <p:spPr>
          <a:xfrm>
            <a:off x="457200" y="565816"/>
            <a:ext cx="8229600" cy="1295400"/>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100000"/>
              </a:lnSpc>
              <a:spcBef>
                <a:spcPts val="0"/>
              </a:spcBef>
              <a:spcAft>
                <a:spcPts val="0"/>
              </a:spcAft>
              <a:buClr>
                <a:schemeClr val="dk1"/>
              </a:buClr>
              <a:buSzPct val="100000"/>
              <a:buFont typeface="Times New Roman" panose="02020603050405020304"/>
              <a:buNone/>
            </a:pPr>
            <a:r>
              <a:rPr lang="en-US" dirty="0">
                <a:latin typeface="Times New Roman" panose="02020603050405020304"/>
                <a:ea typeface="Times New Roman" panose="02020603050405020304"/>
                <a:cs typeface="Times New Roman" panose="02020603050405020304"/>
                <a:sym typeface="Times New Roman" panose="02020603050405020304"/>
              </a:rPr>
              <a:t>Current Challenges in ATP for UAV-to-UAV FSO</a:t>
            </a:r>
            <a:endParaRPr dirty="0"/>
          </a:p>
        </p:txBody>
      </p:sp>
      <p:sp>
        <p:nvSpPr>
          <p:cNvPr id="11" name="Google Shape;133;p20"/>
          <p:cNvSpPr txBox="1"/>
          <p:nvPr/>
        </p:nvSpPr>
        <p:spPr>
          <a:xfrm>
            <a:off x="306900" y="1961800"/>
            <a:ext cx="8530200" cy="4363200"/>
          </a:xfrm>
          <a:prstGeom prst="rect">
            <a:avLst/>
          </a:prstGeom>
          <a:noFill/>
          <a:ln>
            <a:noFill/>
          </a:ln>
        </p:spPr>
        <p:txBody>
          <a:bodyPr spcFirstLastPara="1" wrap="square" lIns="91425" tIns="45700" rIns="91425" bIns="45700" anchor="t" anchorCtr="0">
            <a:normAutofit lnSpcReduction="10000"/>
          </a:bodyPr>
          <a:lstStyle/>
          <a:p>
            <a:pPr marL="457200" lvl="0" indent="-355600" algn="just">
              <a:lnSpc>
                <a:spcPct val="150000"/>
              </a:lnSpc>
              <a:spcBef>
                <a:spcPts val="400"/>
              </a:spcBef>
              <a:buSzPts val="2000"/>
              <a:buFont typeface="Times New Roman" panose="02020603050405020304"/>
              <a:buChar char="•"/>
            </a:pPr>
            <a:r>
              <a:rPr lang="en-US" sz="2000" b="1" dirty="0">
                <a:latin typeface="Times New Roman" panose="02020603050405020304"/>
                <a:ea typeface="Times New Roman" panose="02020603050405020304"/>
                <a:cs typeface="Times New Roman" panose="02020603050405020304"/>
                <a:sym typeface="Times New Roman" panose="02020603050405020304"/>
              </a:rPr>
              <a:t>Dual mobility: </a:t>
            </a:r>
            <a:r>
              <a:rPr lang="en-US" sz="2000" dirty="0">
                <a:latin typeface="Times New Roman" panose="02020603050405020304"/>
                <a:ea typeface="Times New Roman" panose="02020603050405020304"/>
                <a:cs typeface="Times New Roman" panose="02020603050405020304"/>
                <a:sym typeface="Times New Roman" panose="02020603050405020304"/>
              </a:rPr>
              <a:t>Both UAVs move independently in 3D space, causing rapid and complex beam misalignment.</a:t>
            </a:r>
            <a:endParaRPr lang="en-US" sz="2000" dirty="0">
              <a:latin typeface="Times New Roman" panose="02020603050405020304"/>
              <a:ea typeface="Times New Roman" panose="02020603050405020304"/>
              <a:cs typeface="Times New Roman" panose="02020603050405020304"/>
              <a:sym typeface="Times New Roman" panose="02020603050405020304"/>
            </a:endParaRPr>
          </a:p>
          <a:p>
            <a:pPr marL="457200" lvl="0" indent="-355600" algn="just">
              <a:lnSpc>
                <a:spcPct val="150000"/>
              </a:lnSpc>
              <a:spcBef>
                <a:spcPts val="400"/>
              </a:spcBef>
              <a:buSzPts val="2000"/>
              <a:buFont typeface="Times New Roman" panose="02020603050405020304"/>
              <a:buChar char="•"/>
            </a:pPr>
            <a:r>
              <a:rPr lang="en-US" sz="2000" b="1" dirty="0">
                <a:latin typeface="Times New Roman" panose="02020603050405020304"/>
                <a:ea typeface="Times New Roman" panose="02020603050405020304"/>
                <a:cs typeface="Times New Roman" panose="02020603050405020304"/>
                <a:sym typeface="Times New Roman" panose="02020603050405020304"/>
              </a:rPr>
              <a:t>QPD limitations: </a:t>
            </a:r>
            <a:r>
              <a:rPr lang="en-US" sz="2000" dirty="0">
                <a:latin typeface="Times New Roman" panose="02020603050405020304"/>
                <a:ea typeface="Times New Roman" panose="02020603050405020304"/>
                <a:cs typeface="Times New Roman" panose="02020603050405020304"/>
                <a:sym typeface="Times New Roman" panose="02020603050405020304"/>
              </a:rPr>
              <a:t>The sensor’s response varies with beam spot size and position, resulting in nonlinearity and sensitivity issues.</a:t>
            </a:r>
            <a:endParaRPr lang="en-US" sz="2000" dirty="0">
              <a:latin typeface="Times New Roman" panose="02020603050405020304"/>
              <a:ea typeface="Times New Roman" panose="02020603050405020304"/>
              <a:cs typeface="Times New Roman" panose="02020603050405020304"/>
              <a:sym typeface="Times New Roman" panose="02020603050405020304"/>
            </a:endParaRPr>
          </a:p>
          <a:p>
            <a:pPr marL="457200" lvl="0" indent="-355600" algn="just">
              <a:lnSpc>
                <a:spcPct val="150000"/>
              </a:lnSpc>
              <a:spcBef>
                <a:spcPts val="400"/>
              </a:spcBef>
              <a:buSzPts val="2000"/>
              <a:buFont typeface="Times New Roman" panose="02020603050405020304"/>
              <a:buChar char="•"/>
            </a:pPr>
            <a:r>
              <a:rPr lang="en-US" sz="2000" b="1" dirty="0">
                <a:latin typeface="Times New Roman" panose="02020603050405020304"/>
                <a:ea typeface="Times New Roman" panose="02020603050405020304"/>
                <a:cs typeface="Times New Roman" panose="02020603050405020304"/>
                <a:sym typeface="Times New Roman" panose="02020603050405020304"/>
              </a:rPr>
              <a:t>Environmental factors: </a:t>
            </a:r>
            <a:r>
              <a:rPr lang="en-US" sz="2000" dirty="0">
                <a:latin typeface="Times New Roman" panose="02020603050405020304"/>
                <a:ea typeface="Times New Roman" panose="02020603050405020304"/>
                <a:cs typeface="Times New Roman" panose="02020603050405020304"/>
                <a:sym typeface="Times New Roman" panose="02020603050405020304"/>
              </a:rPr>
              <a:t>Atmospheric turbulence, vibration, and UAV motion cause beam distortion and jitter affecting tracking accuracy.</a:t>
            </a:r>
            <a:endParaRPr lang="en-US" sz="2000" dirty="0">
              <a:latin typeface="Times New Roman" panose="02020603050405020304"/>
              <a:ea typeface="Times New Roman" panose="02020603050405020304"/>
              <a:cs typeface="Times New Roman" panose="02020603050405020304"/>
              <a:sym typeface="Times New Roman" panose="02020603050405020304"/>
            </a:endParaRPr>
          </a:p>
          <a:p>
            <a:pPr marL="457200" lvl="0" indent="-355600" algn="just">
              <a:lnSpc>
                <a:spcPct val="150000"/>
              </a:lnSpc>
              <a:spcBef>
                <a:spcPts val="400"/>
              </a:spcBef>
              <a:buSzPts val="2000"/>
              <a:buFont typeface="Times New Roman" panose="02020603050405020304"/>
              <a:buChar char="•"/>
            </a:pPr>
            <a:r>
              <a:rPr lang="en-US" sz="2000" b="1" dirty="0">
                <a:latin typeface="Times New Roman" panose="02020603050405020304"/>
                <a:ea typeface="Times New Roman" panose="02020603050405020304"/>
                <a:cs typeface="Times New Roman" panose="02020603050405020304"/>
                <a:sym typeface="Times New Roman" panose="02020603050405020304"/>
              </a:rPr>
              <a:t>Symmetric link complexity: </a:t>
            </a:r>
            <a:r>
              <a:rPr lang="en-US" sz="2000" dirty="0">
                <a:latin typeface="Times New Roman" panose="02020603050405020304"/>
                <a:ea typeface="Times New Roman" panose="02020603050405020304"/>
                <a:cs typeface="Times New Roman" panose="02020603050405020304"/>
                <a:sym typeface="Times New Roman" panose="02020603050405020304"/>
              </a:rPr>
              <a:t>UAV transceivers must serve as both transmitter and receiver, increasing system complexity and requiring tight coordination.</a:t>
            </a:r>
            <a:endParaRPr sz="2000" dirty="0">
              <a:solidFill>
                <a:srgbClr val="000000"/>
              </a:solidFill>
              <a:latin typeface="Times New Roman" panose="02020603050405020304"/>
              <a:ea typeface="Times New Roman" panose="02020603050405020304"/>
              <a:cs typeface="Times New Roman" panose="02020603050405020304"/>
              <a:sym typeface="Times New Roman" panose="02020603050405020304"/>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Google Shape;132;p20"/>
          <p:cNvSpPr txBox="1">
            <a:spLocks noGrp="1"/>
          </p:cNvSpPr>
          <p:nvPr>
            <p:ph type="title"/>
          </p:nvPr>
        </p:nvSpPr>
        <p:spPr>
          <a:xfrm>
            <a:off x="457200" y="446092"/>
            <a:ext cx="8229600" cy="1295400"/>
          </a:xfrm>
          <a:prstGeom prst="rect">
            <a:avLst/>
          </a:prstGeom>
          <a:noFill/>
          <a:ln>
            <a:noFill/>
          </a:ln>
        </p:spPr>
        <p:txBody>
          <a:bodyPr spcFirstLastPara="1" wrap="square" lIns="91425" tIns="45700" rIns="91425" bIns="45700" anchor="ctr" anchorCtr="0">
            <a:normAutofit fontScale="90000"/>
          </a:bodyPr>
          <a:lstStyle/>
          <a:p>
            <a:pPr lvl="0">
              <a:buSzPct val="100000"/>
            </a:pPr>
            <a:r>
              <a:rPr lang="en-US" dirty="0">
                <a:latin typeface="Times New Roman" panose="02020603050405020304"/>
                <a:ea typeface="Times New Roman" panose="02020603050405020304"/>
                <a:cs typeface="Times New Roman" panose="02020603050405020304"/>
                <a:sym typeface="Times New Roman" panose="02020603050405020304"/>
              </a:rPr>
              <a:t>AI-Enhanced ATP at Physical Layer</a:t>
            </a:r>
            <a:endParaRPr dirty="0"/>
          </a:p>
        </p:txBody>
      </p:sp>
      <p:sp>
        <p:nvSpPr>
          <p:cNvPr id="15" name="Google Shape;133;p20"/>
          <p:cNvSpPr txBox="1"/>
          <p:nvPr/>
        </p:nvSpPr>
        <p:spPr>
          <a:xfrm>
            <a:off x="306900" y="3773848"/>
            <a:ext cx="8306748" cy="2551151"/>
          </a:xfrm>
          <a:prstGeom prst="rect">
            <a:avLst/>
          </a:prstGeom>
          <a:noFill/>
          <a:ln>
            <a:noFill/>
          </a:ln>
        </p:spPr>
        <p:txBody>
          <a:bodyPr spcFirstLastPara="1" wrap="square" lIns="91425" tIns="45700" rIns="91425" bIns="45700" anchor="t" anchorCtr="0">
            <a:normAutofit fontScale="92500" lnSpcReduction="20000"/>
          </a:bodyPr>
          <a:lstStyle/>
          <a:p>
            <a:pPr marL="457200" lvl="0" indent="-355600" algn="just">
              <a:lnSpc>
                <a:spcPct val="150000"/>
              </a:lnSpc>
              <a:spcBef>
                <a:spcPts val="400"/>
              </a:spcBef>
              <a:buSzPts val="2000"/>
              <a:buFont typeface="Times New Roman" panose="02020603050405020304"/>
              <a:buChar char="•"/>
            </a:pPr>
            <a:r>
              <a:rPr lang="en-US" sz="2000" b="1" dirty="0">
                <a:latin typeface="Times New Roman" panose="02020603050405020304"/>
                <a:ea typeface="Times New Roman" panose="02020603050405020304"/>
                <a:cs typeface="Times New Roman" panose="02020603050405020304"/>
                <a:sym typeface="Times New Roman" panose="02020603050405020304"/>
              </a:rPr>
              <a:t>Neural networks and LSTM</a:t>
            </a:r>
            <a:r>
              <a:rPr lang="en-US" sz="2000" dirty="0">
                <a:latin typeface="Times New Roman" panose="02020603050405020304"/>
                <a:ea typeface="Times New Roman" panose="02020603050405020304"/>
                <a:cs typeface="Times New Roman" panose="02020603050405020304"/>
                <a:sym typeface="Times New Roman" panose="02020603050405020304"/>
              </a:rPr>
              <a:t> models are used to </a:t>
            </a:r>
            <a:r>
              <a:rPr lang="en-US" sz="2000" b="1" dirty="0">
                <a:latin typeface="Times New Roman" panose="02020603050405020304"/>
                <a:ea typeface="Times New Roman" panose="02020603050405020304"/>
                <a:cs typeface="Times New Roman" panose="02020603050405020304"/>
                <a:sym typeface="Times New Roman" panose="02020603050405020304"/>
              </a:rPr>
              <a:t>predict QPD error signals </a:t>
            </a:r>
            <a:r>
              <a:rPr lang="en-US" sz="2000" dirty="0">
                <a:latin typeface="Times New Roman" panose="02020603050405020304"/>
                <a:ea typeface="Times New Roman" panose="02020603050405020304"/>
                <a:cs typeface="Times New Roman" panose="02020603050405020304"/>
                <a:sym typeface="Times New Roman" panose="02020603050405020304"/>
              </a:rPr>
              <a:t>caused by UAV motion and noise.</a:t>
            </a:r>
            <a:endParaRPr lang="en-US" sz="2000" dirty="0">
              <a:latin typeface="Times New Roman" panose="02020603050405020304"/>
              <a:ea typeface="Times New Roman" panose="02020603050405020304"/>
              <a:cs typeface="Times New Roman" panose="02020603050405020304"/>
              <a:sym typeface="Times New Roman" panose="02020603050405020304"/>
            </a:endParaRPr>
          </a:p>
          <a:p>
            <a:pPr marL="457200" lvl="0" indent="-355600" algn="just">
              <a:lnSpc>
                <a:spcPct val="150000"/>
              </a:lnSpc>
              <a:spcBef>
                <a:spcPts val="400"/>
              </a:spcBef>
              <a:buSzPts val="2000"/>
              <a:buFont typeface="Times New Roman" panose="02020603050405020304"/>
              <a:buChar char="•"/>
            </a:pPr>
            <a:r>
              <a:rPr lang="en-US" sz="2000" dirty="0">
                <a:latin typeface="Times New Roman" panose="02020603050405020304"/>
                <a:ea typeface="Times New Roman" panose="02020603050405020304"/>
                <a:cs typeface="Times New Roman" panose="02020603050405020304"/>
                <a:sym typeface="Times New Roman" panose="02020603050405020304"/>
              </a:rPr>
              <a:t>AI helps adaptively calibrate QPD sensors, making </a:t>
            </a:r>
            <a:r>
              <a:rPr lang="en-US" sz="2000" b="1" dirty="0">
                <a:latin typeface="Times New Roman" panose="02020603050405020304"/>
                <a:ea typeface="Times New Roman" panose="02020603050405020304"/>
                <a:cs typeface="Times New Roman" panose="02020603050405020304"/>
                <a:sym typeface="Times New Roman" panose="02020603050405020304"/>
              </a:rPr>
              <a:t>tracking more accurate </a:t>
            </a:r>
            <a:r>
              <a:rPr lang="en-US" sz="2000" dirty="0">
                <a:latin typeface="Times New Roman" panose="02020603050405020304"/>
                <a:ea typeface="Times New Roman" panose="02020603050405020304"/>
                <a:cs typeface="Times New Roman" panose="02020603050405020304"/>
                <a:sym typeface="Times New Roman" panose="02020603050405020304"/>
              </a:rPr>
              <a:t>in changing conditions. </a:t>
            </a:r>
            <a:endParaRPr lang="en-US" sz="2000" dirty="0">
              <a:latin typeface="Times New Roman" panose="02020603050405020304"/>
              <a:ea typeface="Times New Roman" panose="02020603050405020304"/>
              <a:cs typeface="Times New Roman" panose="02020603050405020304"/>
              <a:sym typeface="Times New Roman" panose="02020603050405020304"/>
            </a:endParaRPr>
          </a:p>
          <a:p>
            <a:pPr marL="457200" lvl="0" indent="-355600" algn="just">
              <a:lnSpc>
                <a:spcPct val="150000"/>
              </a:lnSpc>
              <a:spcBef>
                <a:spcPts val="400"/>
              </a:spcBef>
              <a:buSzPts val="2000"/>
              <a:buFont typeface="Times New Roman" panose="02020603050405020304"/>
              <a:buChar char="•"/>
            </a:pPr>
            <a:r>
              <a:rPr lang="en-US" sz="2000" dirty="0">
                <a:latin typeface="Times New Roman" panose="02020603050405020304"/>
                <a:ea typeface="Times New Roman" panose="02020603050405020304"/>
                <a:cs typeface="Times New Roman" panose="02020603050405020304"/>
                <a:sym typeface="Times New Roman" panose="02020603050405020304"/>
              </a:rPr>
              <a:t>Hybrid systems combine AI-enhanced QPD sensing </a:t>
            </a:r>
            <a:r>
              <a:rPr lang="en-US" sz="2000" b="1" dirty="0">
                <a:latin typeface="Times New Roman" panose="02020603050405020304"/>
                <a:ea typeface="Times New Roman" panose="02020603050405020304"/>
                <a:cs typeface="Times New Roman" panose="02020603050405020304"/>
                <a:sym typeface="Times New Roman" panose="02020603050405020304"/>
              </a:rPr>
              <a:t>with fast steering mirrors (FSM) </a:t>
            </a:r>
            <a:r>
              <a:rPr lang="en-US" sz="2000" dirty="0">
                <a:latin typeface="Times New Roman" panose="02020603050405020304"/>
                <a:ea typeface="Times New Roman" panose="02020603050405020304"/>
                <a:cs typeface="Times New Roman" panose="02020603050405020304"/>
                <a:sym typeface="Times New Roman" panose="02020603050405020304"/>
              </a:rPr>
              <a:t>or </a:t>
            </a:r>
            <a:r>
              <a:rPr lang="en-US" sz="2000" b="1" dirty="0">
                <a:latin typeface="Times New Roman" panose="02020603050405020304"/>
                <a:ea typeface="Times New Roman" panose="02020603050405020304"/>
                <a:cs typeface="Times New Roman" panose="02020603050405020304"/>
                <a:sym typeface="Times New Roman" panose="02020603050405020304"/>
              </a:rPr>
              <a:t>MEMS actuators </a:t>
            </a:r>
            <a:r>
              <a:rPr lang="en-US" sz="2000" dirty="0">
                <a:latin typeface="Times New Roman" panose="02020603050405020304"/>
                <a:ea typeface="Times New Roman" panose="02020603050405020304"/>
                <a:cs typeface="Times New Roman" panose="02020603050405020304"/>
                <a:sym typeface="Times New Roman" panose="02020603050405020304"/>
              </a:rPr>
              <a:t>for better beam control.</a:t>
            </a:r>
            <a:endParaRPr lang="en-US" sz="2000" dirty="0">
              <a:latin typeface="Times New Roman" panose="02020603050405020304"/>
              <a:ea typeface="Times New Roman" panose="02020603050405020304"/>
              <a:cs typeface="Times New Roman" panose="02020603050405020304"/>
              <a:sym typeface="Times New Roman" panose="02020603050405020304"/>
            </a:endParaRPr>
          </a:p>
        </p:txBody>
      </p:sp>
      <p:pic>
        <p:nvPicPr>
          <p:cNvPr id="16" name="Picture 15"/>
          <p:cNvPicPr>
            <a:picLocks noChangeAspect="1"/>
          </p:cNvPicPr>
          <p:nvPr/>
        </p:nvPicPr>
        <p:blipFill>
          <a:blip r:embed="rId1"/>
          <a:stretch>
            <a:fillRect/>
          </a:stretch>
        </p:blipFill>
        <p:spPr>
          <a:xfrm>
            <a:off x="2325006" y="1426245"/>
            <a:ext cx="4493988" cy="2002755"/>
          </a:xfrm>
          <a:prstGeom prst="rect">
            <a:avLst/>
          </a:prstGeom>
        </p:spPr>
      </p:pic>
      <p:sp>
        <p:nvSpPr>
          <p:cNvPr id="17" name="TextBox 16"/>
          <p:cNvSpPr txBox="1"/>
          <p:nvPr/>
        </p:nvSpPr>
        <p:spPr>
          <a:xfrm>
            <a:off x="2939652" y="3470619"/>
            <a:ext cx="3264696" cy="261610"/>
          </a:xfrm>
          <a:prstGeom prst="rect">
            <a:avLst/>
          </a:prstGeom>
          <a:noFill/>
        </p:spPr>
        <p:txBody>
          <a:bodyPr wrap="square">
            <a:spAutoFit/>
          </a:bodyPr>
          <a:lstStyle/>
          <a:p>
            <a:r>
              <a:rPr lang="en-US" sz="1100" dirty="0">
                <a:latin typeface="Times New Roman" panose="02020603050405020304" pitchFamily="18" charset="0"/>
                <a:cs typeface="Times New Roman" panose="02020603050405020304" pitchFamily="18" charset="0"/>
              </a:rPr>
              <a:t>Fig [2] The training structure of BP neural network. </a:t>
            </a:r>
            <a:endParaRPr lang="en-US" sz="11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132;p20"/>
          <p:cNvSpPr txBox="1">
            <a:spLocks noGrp="1"/>
          </p:cNvSpPr>
          <p:nvPr>
            <p:ph type="title"/>
          </p:nvPr>
        </p:nvSpPr>
        <p:spPr>
          <a:xfrm>
            <a:off x="457200" y="446092"/>
            <a:ext cx="8229600" cy="1295400"/>
          </a:xfrm>
          <a:prstGeom prst="rect">
            <a:avLst/>
          </a:prstGeom>
          <a:noFill/>
          <a:ln>
            <a:noFill/>
          </a:ln>
        </p:spPr>
        <p:txBody>
          <a:bodyPr spcFirstLastPara="1" wrap="square" lIns="91425" tIns="45700" rIns="91425" bIns="45700" anchor="ctr" anchorCtr="0">
            <a:normAutofit/>
          </a:bodyPr>
          <a:lstStyle/>
          <a:p>
            <a:pPr lvl="0">
              <a:buSzPct val="100000"/>
            </a:pPr>
            <a:r>
              <a:rPr lang="en-US" dirty="0">
                <a:latin typeface="Times New Roman" panose="02020603050405020304"/>
                <a:ea typeface="Times New Roman" panose="02020603050405020304"/>
                <a:cs typeface="Times New Roman" panose="02020603050405020304"/>
                <a:sym typeface="Times New Roman" panose="02020603050405020304"/>
              </a:rPr>
              <a:t>MAC Layer Innovations</a:t>
            </a:r>
            <a:endParaRPr dirty="0"/>
          </a:p>
        </p:txBody>
      </p:sp>
      <p:sp>
        <p:nvSpPr>
          <p:cNvPr id="3" name="Google Shape;133;p20"/>
          <p:cNvSpPr txBox="1"/>
          <p:nvPr/>
        </p:nvSpPr>
        <p:spPr>
          <a:xfrm>
            <a:off x="380052" y="1546814"/>
            <a:ext cx="8306748" cy="2867090"/>
          </a:xfrm>
          <a:prstGeom prst="rect">
            <a:avLst/>
          </a:prstGeom>
          <a:noFill/>
          <a:ln>
            <a:noFill/>
          </a:ln>
        </p:spPr>
        <p:txBody>
          <a:bodyPr spcFirstLastPara="1" wrap="square" lIns="91425" tIns="45700" rIns="91425" bIns="45700" anchor="t" anchorCtr="0">
            <a:normAutofit fontScale="77500" lnSpcReduction="20000"/>
          </a:bodyPr>
          <a:lstStyle/>
          <a:p>
            <a:pPr marL="457200" lvl="0" indent="-355600" algn="just">
              <a:lnSpc>
                <a:spcPct val="150000"/>
              </a:lnSpc>
              <a:spcBef>
                <a:spcPts val="400"/>
              </a:spcBef>
              <a:buSzPts val="2000"/>
              <a:buFont typeface="Times New Roman" panose="02020603050405020304"/>
              <a:buChar char="•"/>
            </a:pPr>
            <a:r>
              <a:rPr lang="en-US" sz="2000" b="1" dirty="0">
                <a:latin typeface="Times New Roman" panose="02020603050405020304"/>
                <a:ea typeface="Times New Roman" panose="02020603050405020304"/>
                <a:cs typeface="Times New Roman" panose="02020603050405020304"/>
                <a:sym typeface="Times New Roman" panose="02020603050405020304"/>
              </a:rPr>
              <a:t>ETRI previous system </a:t>
            </a:r>
            <a:r>
              <a:rPr lang="en-US" sz="2000" dirty="0">
                <a:latin typeface="Times New Roman" panose="02020603050405020304"/>
                <a:ea typeface="Times New Roman" panose="02020603050405020304"/>
                <a:cs typeface="Times New Roman" panose="02020603050405020304"/>
                <a:sym typeface="Times New Roman" panose="02020603050405020304"/>
              </a:rPr>
              <a:t>uses a </a:t>
            </a:r>
            <a:r>
              <a:rPr lang="en-US" sz="2000" b="1" dirty="0">
                <a:latin typeface="Times New Roman" panose="02020603050405020304"/>
                <a:ea typeface="Times New Roman" panose="02020603050405020304"/>
                <a:cs typeface="Times New Roman" panose="02020603050405020304"/>
                <a:sym typeface="Times New Roman" panose="02020603050405020304"/>
              </a:rPr>
              <a:t>Gigabit Ethernet interface </a:t>
            </a:r>
            <a:r>
              <a:rPr lang="en-US" sz="2000" dirty="0">
                <a:latin typeface="Times New Roman" panose="02020603050405020304"/>
                <a:ea typeface="Times New Roman" panose="02020603050405020304"/>
                <a:cs typeface="Times New Roman" panose="02020603050405020304"/>
                <a:sym typeface="Times New Roman" panose="02020603050405020304"/>
              </a:rPr>
              <a:t>as the core data link and MAC framing mechanism.</a:t>
            </a:r>
            <a:endParaRPr lang="en-US" sz="2000" dirty="0">
              <a:latin typeface="Times New Roman" panose="02020603050405020304"/>
              <a:ea typeface="Times New Roman" panose="02020603050405020304"/>
              <a:cs typeface="Times New Roman" panose="02020603050405020304"/>
              <a:sym typeface="Times New Roman" panose="02020603050405020304"/>
            </a:endParaRPr>
          </a:p>
          <a:p>
            <a:pPr marL="457200" lvl="0" indent="-355600" algn="just">
              <a:lnSpc>
                <a:spcPct val="150000"/>
              </a:lnSpc>
              <a:spcBef>
                <a:spcPts val="400"/>
              </a:spcBef>
              <a:buSzPts val="2000"/>
              <a:buFont typeface="Times New Roman" panose="02020603050405020304"/>
              <a:buChar char="•"/>
            </a:pPr>
            <a:r>
              <a:rPr lang="en-US" sz="2000" b="1" dirty="0">
                <a:latin typeface="Times New Roman" panose="02020603050405020304"/>
                <a:ea typeface="Times New Roman" panose="02020603050405020304"/>
                <a:cs typeface="Times New Roman" panose="02020603050405020304"/>
                <a:sym typeface="Times New Roman" panose="02020603050405020304"/>
              </a:rPr>
              <a:t>Adaptive beamforming</a:t>
            </a:r>
            <a:r>
              <a:rPr lang="en-US" sz="2000" dirty="0">
                <a:latin typeface="Times New Roman" panose="02020603050405020304"/>
                <a:ea typeface="Times New Roman" panose="02020603050405020304"/>
                <a:cs typeface="Times New Roman" panose="02020603050405020304"/>
                <a:sym typeface="Times New Roman" panose="02020603050405020304"/>
              </a:rPr>
              <a:t> works with MAC protocols to manage resources efficiently in UAV FSO networks. </a:t>
            </a:r>
            <a:endParaRPr lang="en-US" sz="2000" dirty="0">
              <a:latin typeface="Times New Roman" panose="02020603050405020304"/>
              <a:ea typeface="Times New Roman" panose="02020603050405020304"/>
              <a:cs typeface="Times New Roman" panose="02020603050405020304"/>
              <a:sym typeface="Times New Roman" panose="02020603050405020304"/>
            </a:endParaRPr>
          </a:p>
          <a:p>
            <a:pPr marL="457200" lvl="0" indent="-355600" algn="just">
              <a:lnSpc>
                <a:spcPct val="150000"/>
              </a:lnSpc>
              <a:spcBef>
                <a:spcPts val="400"/>
              </a:spcBef>
              <a:buSzPts val="2000"/>
              <a:buFont typeface="Times New Roman" panose="02020603050405020304"/>
              <a:buChar char="•"/>
            </a:pPr>
            <a:r>
              <a:rPr lang="en-US" sz="2000" dirty="0">
                <a:latin typeface="Times New Roman" panose="02020603050405020304"/>
                <a:ea typeface="Times New Roman" panose="02020603050405020304"/>
                <a:cs typeface="Times New Roman" panose="02020603050405020304"/>
                <a:sym typeface="Times New Roman" panose="02020603050405020304"/>
              </a:rPr>
              <a:t>Directional communication through beamforming </a:t>
            </a:r>
            <a:r>
              <a:rPr lang="en-US" sz="2000" b="1" dirty="0">
                <a:latin typeface="Times New Roman" panose="02020603050405020304"/>
                <a:ea typeface="Times New Roman" panose="02020603050405020304"/>
                <a:cs typeface="Times New Roman" panose="02020603050405020304"/>
                <a:sym typeface="Times New Roman" panose="02020603050405020304"/>
              </a:rPr>
              <a:t>reduces interference </a:t>
            </a:r>
            <a:r>
              <a:rPr lang="en-US" sz="2000" dirty="0">
                <a:latin typeface="Times New Roman" panose="02020603050405020304"/>
                <a:ea typeface="Times New Roman" panose="02020603050405020304"/>
                <a:cs typeface="Times New Roman" panose="02020603050405020304"/>
                <a:sym typeface="Times New Roman" panose="02020603050405020304"/>
              </a:rPr>
              <a:t>and </a:t>
            </a:r>
            <a:r>
              <a:rPr lang="en-US" sz="2000" b="1" dirty="0">
                <a:latin typeface="Times New Roman" panose="02020603050405020304"/>
                <a:ea typeface="Times New Roman" panose="02020603050405020304"/>
                <a:cs typeface="Times New Roman" panose="02020603050405020304"/>
                <a:sym typeface="Times New Roman" panose="02020603050405020304"/>
              </a:rPr>
              <a:t>increases data rates</a:t>
            </a:r>
            <a:r>
              <a:rPr lang="en-US" sz="2000" dirty="0">
                <a:latin typeface="Times New Roman" panose="02020603050405020304"/>
                <a:ea typeface="Times New Roman" panose="02020603050405020304"/>
                <a:cs typeface="Times New Roman" panose="02020603050405020304"/>
                <a:sym typeface="Times New Roman" panose="02020603050405020304"/>
              </a:rPr>
              <a:t>.</a:t>
            </a:r>
            <a:endParaRPr lang="en-US" sz="2000" dirty="0">
              <a:latin typeface="Times New Roman" panose="02020603050405020304"/>
              <a:ea typeface="Times New Roman" panose="02020603050405020304"/>
              <a:cs typeface="Times New Roman" panose="02020603050405020304"/>
              <a:sym typeface="Times New Roman" panose="02020603050405020304"/>
            </a:endParaRPr>
          </a:p>
          <a:p>
            <a:pPr marL="457200" lvl="0" indent="-355600" algn="just">
              <a:lnSpc>
                <a:spcPct val="150000"/>
              </a:lnSpc>
              <a:spcBef>
                <a:spcPts val="400"/>
              </a:spcBef>
              <a:buSzPts val="2000"/>
              <a:buFont typeface="Times New Roman" panose="02020603050405020304"/>
              <a:buChar char="•"/>
            </a:pPr>
            <a:r>
              <a:rPr lang="en-US" sz="2000" dirty="0">
                <a:latin typeface="Times New Roman" panose="02020603050405020304"/>
                <a:ea typeface="Times New Roman" panose="02020603050405020304"/>
                <a:cs typeface="Times New Roman" panose="02020603050405020304"/>
                <a:sym typeface="Times New Roman" panose="02020603050405020304"/>
              </a:rPr>
              <a:t>Integrating MAC with physical layer ATP improves </a:t>
            </a:r>
            <a:r>
              <a:rPr lang="en-US" sz="2000" b="1" dirty="0">
                <a:latin typeface="Times New Roman" panose="02020603050405020304"/>
                <a:ea typeface="Times New Roman" panose="02020603050405020304"/>
                <a:cs typeface="Times New Roman" panose="02020603050405020304"/>
                <a:sym typeface="Times New Roman" panose="02020603050405020304"/>
              </a:rPr>
              <a:t>link stability </a:t>
            </a:r>
            <a:r>
              <a:rPr lang="en-US" sz="2000" dirty="0">
                <a:latin typeface="Times New Roman" panose="02020603050405020304"/>
                <a:ea typeface="Times New Roman" panose="02020603050405020304"/>
                <a:cs typeface="Times New Roman" panose="02020603050405020304"/>
                <a:sym typeface="Times New Roman" panose="02020603050405020304"/>
              </a:rPr>
              <a:t>and </a:t>
            </a:r>
            <a:r>
              <a:rPr lang="en-US" sz="2000" b="1" dirty="0">
                <a:latin typeface="Times New Roman" panose="02020603050405020304"/>
                <a:ea typeface="Times New Roman" panose="02020603050405020304"/>
                <a:cs typeface="Times New Roman" panose="02020603050405020304"/>
                <a:sym typeface="Times New Roman" panose="02020603050405020304"/>
              </a:rPr>
              <a:t>network performance.</a:t>
            </a:r>
            <a:endParaRPr lang="en-US" sz="2000" b="1" dirty="0">
              <a:latin typeface="Times New Roman" panose="02020603050405020304"/>
              <a:ea typeface="Times New Roman" panose="02020603050405020304"/>
              <a:cs typeface="Times New Roman" panose="02020603050405020304"/>
              <a:sym typeface="Times New Roman" panose="02020603050405020304"/>
            </a:endParaRPr>
          </a:p>
        </p:txBody>
      </p:sp>
      <p:sp>
        <p:nvSpPr>
          <p:cNvPr id="4" name="TextBox 3"/>
          <p:cNvSpPr txBox="1"/>
          <p:nvPr/>
        </p:nvSpPr>
        <p:spPr>
          <a:xfrm>
            <a:off x="2939652" y="6058371"/>
            <a:ext cx="3927492" cy="261610"/>
          </a:xfrm>
          <a:prstGeom prst="rect">
            <a:avLst/>
          </a:prstGeom>
          <a:noFill/>
        </p:spPr>
        <p:txBody>
          <a:bodyPr wrap="square">
            <a:spAutoFit/>
          </a:bodyPr>
          <a:lstStyle/>
          <a:p>
            <a:r>
              <a:rPr lang="en-US" sz="1100" dirty="0">
                <a:latin typeface="Times New Roman" panose="02020603050405020304" pitchFamily="18" charset="0"/>
                <a:cs typeface="Times New Roman" panose="02020603050405020304" pitchFamily="18" charset="0"/>
              </a:rPr>
              <a:t>Fig [3] Schematic diagram of the mobile FSO terminal for UAV</a:t>
            </a:r>
            <a:endParaRPr lang="en-US" sz="1100" dirty="0">
              <a:latin typeface="Times New Roman" panose="02020603050405020304" pitchFamily="18" charset="0"/>
              <a:cs typeface="Times New Roman" panose="02020603050405020304" pitchFamily="18" charset="0"/>
            </a:endParaRPr>
          </a:p>
        </p:txBody>
      </p:sp>
      <p:grpSp>
        <p:nvGrpSpPr>
          <p:cNvPr id="5" name="Group 4"/>
          <p:cNvGrpSpPr/>
          <p:nvPr/>
        </p:nvGrpSpPr>
        <p:grpSpPr>
          <a:xfrm>
            <a:off x="3473449" y="4132422"/>
            <a:ext cx="2398269" cy="1974458"/>
            <a:chOff x="3473449" y="4132422"/>
            <a:chExt cx="2398269" cy="1974458"/>
          </a:xfrm>
        </p:grpSpPr>
        <p:pic>
          <p:nvPicPr>
            <p:cNvPr id="6" name="Picture 5"/>
            <p:cNvPicPr>
              <a:picLocks noChangeAspect="1"/>
            </p:cNvPicPr>
            <p:nvPr/>
          </p:nvPicPr>
          <p:blipFill>
            <a:blip r:embed="rId1"/>
            <a:stretch>
              <a:fillRect/>
            </a:stretch>
          </p:blipFill>
          <p:spPr>
            <a:xfrm>
              <a:off x="3473449" y="4132422"/>
              <a:ext cx="2398269" cy="1974458"/>
            </a:xfrm>
            <a:prstGeom prst="rect">
              <a:avLst/>
            </a:prstGeom>
          </p:spPr>
        </p:pic>
        <p:sp>
          <p:nvSpPr>
            <p:cNvPr id="7" name="Rectangle 6"/>
            <p:cNvSpPr/>
            <p:nvPr/>
          </p:nvSpPr>
          <p:spPr>
            <a:xfrm>
              <a:off x="3473449" y="4132422"/>
              <a:ext cx="220727" cy="19269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Google Shape;145;p22"/>
          <p:cNvSpPr txBox="1"/>
          <p:nvPr/>
        </p:nvSpPr>
        <p:spPr>
          <a:xfrm>
            <a:off x="457200" y="1517903"/>
            <a:ext cx="8229600" cy="4795475"/>
          </a:xfrm>
          <a:prstGeom prst="rect">
            <a:avLst/>
          </a:prstGeom>
          <a:noFill/>
          <a:ln>
            <a:noFill/>
          </a:ln>
        </p:spPr>
        <p:txBody>
          <a:bodyPr spcFirstLastPara="1" wrap="square" lIns="91425" tIns="45700" rIns="91425" bIns="45700" anchor="t" anchorCtr="0">
            <a:normAutofit/>
          </a:bodyPr>
          <a:lstStyle/>
          <a:p>
            <a:pPr marL="457200" marR="0" lvl="0" indent="-369570" algn="just" rtl="0">
              <a:lnSpc>
                <a:spcPct val="150000"/>
              </a:lnSpc>
              <a:spcBef>
                <a:spcPts val="0"/>
              </a:spcBef>
              <a:spcAft>
                <a:spcPts val="0"/>
              </a:spcAft>
              <a:buClr>
                <a:srgbClr val="000000"/>
              </a:buClr>
              <a:buSzPct val="100000"/>
              <a:buFont typeface="Times New Roman" panose="02020603050405020304"/>
              <a:buChar char="•"/>
            </a:pPr>
            <a:r>
              <a:rPr lang="en-US" sz="2400" b="0" i="0" u="none" strike="noStrike" cap="none" dirty="0">
                <a:solidFill>
                  <a:srgbClr val="000000"/>
                </a:solidFill>
                <a:latin typeface="Times New Roman" panose="02020603050405020304"/>
                <a:ea typeface="Times New Roman" panose="02020603050405020304"/>
                <a:cs typeface="Times New Roman" panose="02020603050405020304"/>
                <a:sym typeface="Times New Roman" panose="02020603050405020304"/>
              </a:rPr>
              <a:t>QPD-based ATP with adaptive beamforming enables </a:t>
            </a:r>
            <a:r>
              <a:rPr lang="en-US" sz="2400" b="1" i="0" u="none" strike="noStrike" cap="none" dirty="0">
                <a:solidFill>
                  <a:srgbClr val="000000"/>
                </a:solidFill>
                <a:latin typeface="Times New Roman" panose="02020603050405020304"/>
                <a:ea typeface="Times New Roman" panose="02020603050405020304"/>
                <a:cs typeface="Times New Roman" panose="02020603050405020304"/>
                <a:sym typeface="Times New Roman" panose="02020603050405020304"/>
              </a:rPr>
              <a:t>fast</a:t>
            </a:r>
            <a:r>
              <a:rPr lang="en-US" sz="2400" b="0" i="0" u="none" strike="noStrike" cap="none" dirty="0">
                <a:solidFill>
                  <a:srgbClr val="000000"/>
                </a:solidFill>
                <a:latin typeface="Times New Roman" panose="02020603050405020304"/>
                <a:ea typeface="Times New Roman" panose="02020603050405020304"/>
                <a:cs typeface="Times New Roman" panose="02020603050405020304"/>
                <a:sym typeface="Times New Roman" panose="02020603050405020304"/>
              </a:rPr>
              <a:t>, </a:t>
            </a:r>
            <a:r>
              <a:rPr lang="en-US" sz="2400" b="1" i="0" u="none" strike="noStrike" cap="none" dirty="0">
                <a:solidFill>
                  <a:srgbClr val="000000"/>
                </a:solidFill>
                <a:latin typeface="Times New Roman" panose="02020603050405020304"/>
                <a:ea typeface="Times New Roman" panose="02020603050405020304"/>
                <a:cs typeface="Times New Roman" panose="02020603050405020304"/>
                <a:sym typeface="Times New Roman" panose="02020603050405020304"/>
              </a:rPr>
              <a:t>accurate UAV FSO links</a:t>
            </a:r>
            <a:r>
              <a:rPr lang="en-US" sz="2400" b="0" i="0" u="none" strike="noStrike" cap="none" dirty="0">
                <a:solidFill>
                  <a:srgbClr val="000000"/>
                </a:solidFill>
                <a:latin typeface="Times New Roman" panose="02020603050405020304"/>
                <a:ea typeface="Times New Roman" panose="02020603050405020304"/>
                <a:cs typeface="Times New Roman" panose="02020603050405020304"/>
                <a:sym typeface="Times New Roman" panose="02020603050405020304"/>
              </a:rPr>
              <a:t>.</a:t>
            </a:r>
            <a:endParaRPr lang="en-US" sz="2400" b="0" i="0" u="none" strike="noStrike" cap="none" dirty="0">
              <a:solidFill>
                <a:srgbClr val="000000"/>
              </a:solidFill>
              <a:latin typeface="Times New Roman" panose="02020603050405020304"/>
              <a:ea typeface="Times New Roman" panose="02020603050405020304"/>
              <a:cs typeface="Times New Roman" panose="02020603050405020304"/>
              <a:sym typeface="Times New Roman" panose="02020603050405020304"/>
            </a:endParaRPr>
          </a:p>
          <a:p>
            <a:pPr marL="457200" marR="0" lvl="0" indent="-369570" algn="just" rtl="0">
              <a:lnSpc>
                <a:spcPct val="150000"/>
              </a:lnSpc>
              <a:spcBef>
                <a:spcPts val="0"/>
              </a:spcBef>
              <a:spcAft>
                <a:spcPts val="0"/>
              </a:spcAft>
              <a:buClr>
                <a:srgbClr val="000000"/>
              </a:buClr>
              <a:buSzPct val="100000"/>
              <a:buFont typeface="Times New Roman" panose="02020603050405020304"/>
              <a:buChar char="•"/>
            </a:pPr>
            <a:r>
              <a:rPr lang="en-US" sz="2400" b="1" i="0" u="none" strike="noStrike" cap="none" dirty="0">
                <a:solidFill>
                  <a:srgbClr val="000000"/>
                </a:solidFill>
                <a:latin typeface="Times New Roman" panose="02020603050405020304"/>
                <a:ea typeface="Times New Roman" panose="02020603050405020304"/>
                <a:cs typeface="Times New Roman" panose="02020603050405020304"/>
                <a:sym typeface="Times New Roman" panose="02020603050405020304"/>
              </a:rPr>
              <a:t>AI enhances tracking </a:t>
            </a:r>
            <a:r>
              <a:rPr lang="en-US" sz="2400" b="0" i="0" u="none" strike="noStrike" cap="none" dirty="0">
                <a:solidFill>
                  <a:srgbClr val="000000"/>
                </a:solidFill>
                <a:latin typeface="Times New Roman" panose="02020603050405020304"/>
                <a:ea typeface="Times New Roman" panose="02020603050405020304"/>
                <a:cs typeface="Times New Roman" panose="02020603050405020304"/>
                <a:sym typeface="Times New Roman" panose="02020603050405020304"/>
              </a:rPr>
              <a:t>performance at the physical layer.</a:t>
            </a:r>
            <a:endParaRPr lang="en-US" sz="2400" b="0" i="0" u="none" strike="noStrike" cap="none" dirty="0">
              <a:solidFill>
                <a:srgbClr val="000000"/>
              </a:solidFill>
              <a:latin typeface="Times New Roman" panose="02020603050405020304"/>
              <a:ea typeface="Times New Roman" panose="02020603050405020304"/>
              <a:cs typeface="Times New Roman" panose="02020603050405020304"/>
              <a:sym typeface="Times New Roman" panose="02020603050405020304"/>
            </a:endParaRPr>
          </a:p>
          <a:p>
            <a:pPr marL="457200" marR="0" lvl="0" indent="-369570" algn="just" rtl="0">
              <a:lnSpc>
                <a:spcPct val="150000"/>
              </a:lnSpc>
              <a:spcBef>
                <a:spcPts val="0"/>
              </a:spcBef>
              <a:spcAft>
                <a:spcPts val="0"/>
              </a:spcAft>
              <a:buClr>
                <a:srgbClr val="000000"/>
              </a:buClr>
              <a:buSzPct val="100000"/>
              <a:buFont typeface="Times New Roman" panose="02020603050405020304"/>
              <a:buChar char="•"/>
            </a:pPr>
            <a:r>
              <a:rPr lang="en-US" sz="2400" b="1" i="0" u="none" strike="noStrike" cap="none" dirty="0">
                <a:solidFill>
                  <a:srgbClr val="000000"/>
                </a:solidFill>
                <a:latin typeface="Times New Roman" panose="02020603050405020304"/>
                <a:ea typeface="Times New Roman" panose="02020603050405020304"/>
                <a:cs typeface="Times New Roman" panose="02020603050405020304"/>
                <a:sym typeface="Times New Roman" panose="02020603050405020304"/>
              </a:rPr>
              <a:t>MAC layer innovations </a:t>
            </a:r>
            <a:r>
              <a:rPr lang="en-US" sz="2400" b="0" i="0" u="none" strike="noStrike" cap="none" dirty="0">
                <a:solidFill>
                  <a:srgbClr val="000000"/>
                </a:solidFill>
                <a:latin typeface="Times New Roman" panose="02020603050405020304"/>
                <a:ea typeface="Times New Roman" panose="02020603050405020304"/>
                <a:cs typeface="Times New Roman" panose="02020603050405020304"/>
                <a:sym typeface="Times New Roman" panose="02020603050405020304"/>
              </a:rPr>
              <a:t>optimize resource use for stable, high-speed communication.</a:t>
            </a:r>
            <a:endParaRPr lang="en-US" sz="2400" b="0" i="0" u="none" strike="noStrike" cap="none" dirty="0">
              <a:solidFill>
                <a:srgbClr val="000000"/>
              </a:solidFill>
              <a:latin typeface="Times New Roman" panose="02020603050405020304"/>
              <a:ea typeface="Times New Roman" panose="02020603050405020304"/>
              <a:cs typeface="Times New Roman" panose="02020603050405020304"/>
              <a:sym typeface="Times New Roman" panose="02020603050405020304"/>
            </a:endParaRPr>
          </a:p>
          <a:p>
            <a:pPr marL="457200" marR="0" lvl="0" indent="-369570" algn="just" rtl="0">
              <a:lnSpc>
                <a:spcPct val="150000"/>
              </a:lnSpc>
              <a:spcBef>
                <a:spcPts val="0"/>
              </a:spcBef>
              <a:spcAft>
                <a:spcPts val="0"/>
              </a:spcAft>
              <a:buClr>
                <a:srgbClr val="000000"/>
              </a:buClr>
              <a:buSzPct val="100000"/>
              <a:buFont typeface="Times New Roman" panose="02020603050405020304"/>
              <a:buChar char="•"/>
            </a:pPr>
            <a:r>
              <a:rPr lang="en-US" sz="2400" b="1" i="0" u="none" strike="noStrike" cap="none" dirty="0">
                <a:solidFill>
                  <a:srgbClr val="000000"/>
                </a:solidFill>
                <a:latin typeface="Times New Roman" panose="02020603050405020304"/>
                <a:ea typeface="Times New Roman" panose="02020603050405020304"/>
                <a:cs typeface="Times New Roman" panose="02020603050405020304"/>
                <a:sym typeface="Times New Roman" panose="02020603050405020304"/>
              </a:rPr>
              <a:t>Future work: </a:t>
            </a:r>
            <a:r>
              <a:rPr lang="en-US" sz="2400" b="0" i="0" u="none" strike="noStrike" cap="none" dirty="0">
                <a:solidFill>
                  <a:srgbClr val="000000"/>
                </a:solidFill>
                <a:latin typeface="Times New Roman" panose="02020603050405020304"/>
                <a:ea typeface="Times New Roman" panose="02020603050405020304"/>
                <a:cs typeface="Times New Roman" panose="02020603050405020304"/>
                <a:sym typeface="Times New Roman" panose="02020603050405020304"/>
              </a:rPr>
              <a:t>deeper AI integration, hybrid ATP systems, and scalable network protocols for broader UAV FSO deployment.</a:t>
            </a:r>
            <a:endParaRPr sz="2400" b="0" i="0" u="none" strike="noStrike" cap="none" dirty="0">
              <a:solidFill>
                <a:srgbClr val="000000"/>
              </a:solidFill>
              <a:latin typeface="Times New Roman" panose="02020603050405020304"/>
              <a:ea typeface="Times New Roman" panose="02020603050405020304"/>
              <a:cs typeface="Times New Roman" panose="02020603050405020304"/>
              <a:sym typeface="Times New Roman" panose="02020603050405020304"/>
            </a:endParaRPr>
          </a:p>
        </p:txBody>
      </p:sp>
      <p:sp>
        <p:nvSpPr>
          <p:cNvPr id="8" name="Google Shape;138;p21"/>
          <p:cNvSpPr txBox="1">
            <a:spLocks noGrp="1"/>
          </p:cNvSpPr>
          <p:nvPr>
            <p:ph type="title"/>
          </p:nvPr>
        </p:nvSpPr>
        <p:spPr>
          <a:xfrm>
            <a:off x="457200" y="435864"/>
            <a:ext cx="8229600" cy="1295400"/>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Clr>
                <a:schemeClr val="dk1"/>
              </a:buClr>
              <a:buSzPts val="4400"/>
              <a:buFont typeface="Times New Roman" panose="02020603050405020304"/>
              <a:buNone/>
            </a:pPr>
            <a:r>
              <a:rPr lang="en-US" dirty="0">
                <a:latin typeface="Times New Roman" panose="02020603050405020304"/>
                <a:ea typeface="Times New Roman" panose="02020603050405020304"/>
                <a:cs typeface="Times New Roman" panose="02020603050405020304"/>
                <a:sym typeface="Times New Roman" panose="02020603050405020304"/>
              </a:rPr>
              <a:t>Conclusion and Future Directions</a:t>
            </a:r>
            <a:endParaRP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d2d52638-a577-4146-8a61-edc88726ed7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문서" ma:contentTypeID="0x0101003D7EAF2D49E7234BBA849E16D1839185" ma:contentTypeVersion="5" ma:contentTypeDescription="새 문서를 만듭니다." ma:contentTypeScope="" ma:versionID="9bfd601f2d94de75d397f3e717f76389">
  <xsd:schema xmlns:xsd="http://www.w3.org/2001/XMLSchema" xmlns:xs="http://www.w3.org/2001/XMLSchema" xmlns:p="http://schemas.microsoft.com/office/2006/metadata/properties" xmlns:ns3="d2d52638-a577-4146-8a61-edc88726ed70" targetNamespace="http://schemas.microsoft.com/office/2006/metadata/properties" ma:root="true" ma:fieldsID="0f6257f84a16dda1c6139f93f3d666ad" ns3:_="">
    <xsd:import namespace="d2d52638-a577-4146-8a61-edc88726ed70"/>
    <xsd:element name="properties">
      <xsd:complexType>
        <xsd:sequence>
          <xsd:element name="documentManagement">
            <xsd:complexType>
              <xsd:all>
                <xsd:element ref="ns3:MediaServiceMetadata" minOccurs="0"/>
                <xsd:element ref="ns3:MediaServiceFastMetadata" minOccurs="0"/>
                <xsd:element ref="ns3:MediaServiceObjectDetectorVersions" minOccurs="0"/>
                <xsd:element ref="ns3:_activity"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2d52638-a577-4146-8a61-edc88726ed7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_activity" ma:index="11" nillable="true" ma:displayName="_activity" ma:hidden="true" ma:internalName="_activity">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콘텐츠 형식"/>
        <xsd:element ref="dc:title" minOccurs="0" maxOccurs="1" ma:index="4" ma:displayName="제목"/>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F5FAF00-FDD2-4686-A310-7CE225436C39}">
  <ds:schemaRefs/>
</ds:datastoreItem>
</file>

<file path=customXml/itemProps2.xml><?xml version="1.0" encoding="utf-8"?>
<ds:datastoreItem xmlns:ds="http://schemas.openxmlformats.org/officeDocument/2006/customXml" ds:itemID="{62871DA1-9CBA-472A-82C5-D9821E1966FB}">
  <ds:schemaRefs/>
</ds:datastoreItem>
</file>

<file path=customXml/itemProps3.xml><?xml version="1.0" encoding="utf-8"?>
<ds:datastoreItem xmlns:ds="http://schemas.openxmlformats.org/officeDocument/2006/customXml" ds:itemID="{8B3493AA-7B9F-4F47-A1EB-3C9C78A753DF}">
  <ds:schemaRefs/>
</ds:datastoreItem>
</file>

<file path=docProps/app.xml><?xml version="1.0" encoding="utf-8"?>
<Properties xmlns="http://schemas.openxmlformats.org/officeDocument/2006/extended-properties" xmlns:vt="http://schemas.openxmlformats.org/officeDocument/2006/docPropsVTypes">
  <TotalTime>0</TotalTime>
  <Words>5668</Words>
  <Application>WPS Presentation</Application>
  <PresentationFormat>On-screen Show (4:3)</PresentationFormat>
  <Paragraphs>83</Paragraphs>
  <Slides>10</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10</vt:i4>
      </vt:variant>
    </vt:vector>
  </HeadingPairs>
  <TitlesOfParts>
    <vt:vector size="22" baseType="lpstr">
      <vt:lpstr>Arial</vt:lpstr>
      <vt:lpstr>SimSun</vt:lpstr>
      <vt:lpstr>Wingdings</vt:lpstr>
      <vt:lpstr>Times New Roman</vt:lpstr>
      <vt:lpstr>Malgun Gothic</vt:lpstr>
      <vt:lpstr>Arial</vt:lpstr>
      <vt:lpstr>Times New Roman</vt:lpstr>
      <vt:lpstr>Calibri</vt:lpstr>
      <vt:lpstr>Microsoft YaHei</vt:lpstr>
      <vt:lpstr>Arial Unicode MS</vt:lpstr>
      <vt:lpstr>Calibri</vt:lpstr>
      <vt:lpstr>Office Theme</vt:lpstr>
      <vt:lpstr>PowerPoint 演示文稿</vt:lpstr>
      <vt:lpstr>PowerPoint 演示文稿</vt:lpstr>
      <vt:lpstr>Contents</vt:lpstr>
      <vt:lpstr>Introduction</vt:lpstr>
      <vt:lpstr>QPD-Based ATP Fundamentals</vt:lpstr>
      <vt:lpstr>Current Challenges in ATP for UAV-to-UAV FSO</vt:lpstr>
      <vt:lpstr>AI-Enhanced ATP at Physical Layer</vt:lpstr>
      <vt:lpstr>MAC Layer Innovations</vt:lpstr>
      <vt:lpstr>Conclusion and Future Directions</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Falak Niaz</cp:lastModifiedBy>
  <cp:revision>1074</cp:revision>
  <cp:lastPrinted>2017-05-07T15:48:00Z</cp:lastPrinted>
  <dcterms:created xsi:type="dcterms:W3CDTF">2010-05-15T17:50:00Z</dcterms:created>
  <dcterms:modified xsi:type="dcterms:W3CDTF">2025-09-16T09:49:09Z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EA68E297C1D64579BD02D87E0E4C1D2C_13</vt:lpwstr>
  </property>
  <property fmtid="{D5CDD505-2E9C-101B-9397-08002B2CF9AE}" pid="3" name="KSOProductBuildVer">
    <vt:lpwstr>1033-12.2.0.22549</vt:lpwstr>
  </property>
  <property fmtid="{D5CDD505-2E9C-101B-9397-08002B2CF9AE}" pid="4" name="ContentTypeId">
    <vt:lpwstr>0x0101003D7EAF2D49E7234BBA849E16D1839185</vt:lpwstr>
  </property>
</Properties>
</file>