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2.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Lst>
  <p:notesMasterIdLst>
    <p:notesMasterId r:id="rId5"/>
  </p:notesMasterIdLst>
  <p:handoutMasterIdLst>
    <p:handoutMasterId r:id="rId16"/>
  </p:handoutMasterIdLst>
  <p:sldIdLst>
    <p:sldId id="346" r:id="rId4"/>
    <p:sldId id="311" r:id="rId6"/>
    <p:sldId id="371" r:id="rId7"/>
    <p:sldId id="405" r:id="rId8"/>
    <p:sldId id="392" r:id="rId9"/>
    <p:sldId id="396" r:id="rId10"/>
    <p:sldId id="408" r:id="rId11"/>
    <p:sldId id="411" r:id="rId12"/>
    <p:sldId id="410" r:id="rId13"/>
    <p:sldId id="400" r:id="rId14"/>
    <p:sldId id="366"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9E8"/>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3488" autoAdjust="0"/>
  </p:normalViewPr>
  <p:slideViewPr>
    <p:cSldViewPr showGuides="1">
      <p:cViewPr varScale="1">
        <p:scale>
          <a:sx n="111" d="100"/>
          <a:sy n="111" d="100"/>
        </p:scale>
        <p:origin x="1362"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388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fld>
            <a:endParaRPr lang="en-US"/>
          </a:p>
        </p:txBody>
      </p:sp>
    </p:spTree>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January 2022</a:t>
            </a:r>
            <a:endParaRPr lang="en-US" dirty="0"/>
          </a:p>
        </p:txBody>
      </p:sp>
      <p:sp>
        <p:nvSpPr>
          <p:cNvPr id="5" name="Footer Placeholder 4"/>
          <p:cNvSpPr>
            <a:spLocks noGrp="1"/>
          </p:cNvSpPr>
          <p:nvPr>
            <p:ph type="ftr" sz="quarter" idx="4"/>
          </p:nvPr>
        </p:nvSpPr>
        <p:spPr/>
        <p:txBody>
          <a:bodyPr/>
          <a:lstStyle/>
          <a:p>
            <a:r>
              <a:rPr lang="en-US"/>
              <a:t>Submission</a:t>
            </a:r>
            <a:endParaRPr lang="en-US"/>
          </a:p>
        </p:txBody>
      </p:sp>
      <p:sp>
        <p:nvSpPr>
          <p:cNvPr id="6" name="Slide Number Placeholder 5"/>
          <p:cNvSpPr>
            <a:spLocks noGrp="1"/>
          </p:cNvSpPr>
          <p:nvPr>
            <p:ph type="sldNum" sz="quarter" idx="5"/>
          </p:nvPr>
        </p:nvSpPr>
        <p:spPr/>
        <p:txBody>
          <a:bodyPr/>
          <a:lstStyle/>
          <a:p>
            <a:fld id="{15234A02-7D3B-CD49-A0E0-CACF1D6BF2B3}"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2025</a:t>
            </a:r>
            <a:endParaRPr lang="en-US" sz="1400" b="1" dirty="0">
              <a:latin typeface="Times New Roman" panose="02020603050405020304" pitchFamily="18" charset="0"/>
              <a:cs typeface="Times New Roman" panose="02020603050405020304" pitchFamily="18" charset="0"/>
            </a:endParaRPr>
          </a:p>
        </p:txBody>
      </p:sp>
      <p:sp>
        <p:nvSpPr>
          <p:cNvPr id="13" name="Date Placeholder 3"/>
          <p:cNvSpPr txBox="1"/>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9"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userDrawn="1"/>
        </p:nvSpPr>
        <p:spPr>
          <a:xfrm>
            <a:off x="5410200" y="152400"/>
            <a:ext cx="3276600" cy="306705"/>
          </a:xfrm>
          <a:prstGeom prst="rect">
            <a:avLst/>
          </a:prstGeom>
          <a:noFill/>
        </p:spPr>
        <p:txBody>
          <a:bodyPr wrap="square" rtlCol="0">
            <a:spAutoFit/>
          </a:bodyPr>
          <a:lstStyle/>
          <a:p>
            <a:pPr algn="r"/>
            <a:r>
              <a:rPr lang="en-US" altLang="en-US" sz="1400" b="1" dirty="0">
                <a:solidFill>
                  <a:schemeClr val="tx1"/>
                </a:solidFill>
                <a:latin typeface="Times New Roman" panose="02020603050405020304" pitchFamily="18" charset="0"/>
                <a:cs typeface="Times New Roman" panose="02020603050405020304" pitchFamily="18" charset="0"/>
              </a:rPr>
              <a:t>DCN 15-25-0468-00-07ma</a:t>
            </a:r>
            <a:endParaRPr lang="en-US" altLang="en-US" sz="1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7538B00-63C7-43D8-91F6-254C3BAFA21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B555D-2F65-4009-A83C-3E0C4667DD2F}" type="slidenum">
              <a:rPr lang="en-US" smtClean="0"/>
            </a:fld>
            <a:endParaRPr lang="en-US"/>
          </a:p>
        </p:txBody>
      </p:sp>
      <p:sp>
        <p:nvSpPr>
          <p:cNvPr id="8" name="TextBox 7"/>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2025</a:t>
            </a:r>
            <a:endParaRPr lang="en-US" sz="1400" b="1" dirty="0">
              <a:latin typeface="Times New Roman" panose="02020603050405020304" pitchFamily="18" charset="0"/>
              <a:cs typeface="Times New Roman" panose="02020603050405020304"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it-IT" altLang="ko-KR" sz="1400" b="1" i="0" dirty="0">
                <a:solidFill>
                  <a:srgbClr val="000000"/>
                </a:solidFill>
                <a:effectLst/>
                <a:latin typeface="Verdana" panose="020B0604030504040204" pitchFamily="34" charset="0"/>
              </a:rPr>
              <a:t>DCN 15-25-0463-00-07ma</a:t>
            </a:r>
            <a:endParaRPr lang="en-US" sz="1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7538B00-63C7-43D8-91F6-254C3BAFA21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B555D-2F65-4009-A83C-3E0C4667DD2F}" type="slidenum">
              <a:rPr lang="en-US" smtClean="0"/>
            </a:fld>
            <a:endParaRPr lang="en-US"/>
          </a:p>
        </p:txBody>
      </p:sp>
      <p:sp>
        <p:nvSpPr>
          <p:cNvPr id="7" name="TextBox 6"/>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2025</a:t>
            </a:r>
            <a:endParaRPr lang="en-US" sz="1400" b="1" dirty="0">
              <a:latin typeface="Times New Roman" panose="02020603050405020304" pitchFamily="18" charset="0"/>
              <a:cs typeface="Times New Roman" panose="02020603050405020304" pitchFamily="18" charset="0"/>
            </a:endParaRPr>
          </a:p>
        </p:txBody>
      </p: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it-IT" altLang="ko-KR" sz="1400" b="1" i="0" dirty="0">
                <a:solidFill>
                  <a:srgbClr val="000000"/>
                </a:solidFill>
                <a:effectLst/>
                <a:latin typeface="Verdana" panose="020B0604030504040204" pitchFamily="34" charset="0"/>
              </a:rPr>
              <a:t>DCN 15-25-0463-00-07ma</a:t>
            </a:r>
            <a:endParaRPr lang="en-US" sz="1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7538B00-63C7-43D8-91F6-254C3BAFA21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B555D-2F65-4009-A83C-3E0C4667DD2F}" type="slidenum">
              <a:rPr lang="en-US" smtClean="0"/>
            </a:fld>
            <a:endParaRPr lang="en-US"/>
          </a:p>
        </p:txBody>
      </p:sp>
      <p:sp>
        <p:nvSpPr>
          <p:cNvPr id="7" name="TextBox 6"/>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2025</a:t>
            </a:r>
            <a:endParaRPr lang="en-US" sz="1400" b="1" dirty="0">
              <a:latin typeface="Times New Roman" panose="02020603050405020304" pitchFamily="18" charset="0"/>
              <a:cs typeface="Times New Roman" panose="02020603050405020304" pitchFamily="18" charset="0"/>
            </a:endParaRPr>
          </a:p>
        </p:txBody>
      </p: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it-IT" altLang="ko-KR" sz="1400" b="1" i="0" dirty="0">
                <a:solidFill>
                  <a:srgbClr val="000000"/>
                </a:solidFill>
                <a:effectLst/>
                <a:latin typeface="Verdana" panose="020B0604030504040204" pitchFamily="34" charset="0"/>
              </a:rPr>
              <a:t>DCN 15-25-0463-00-07ma</a:t>
            </a:r>
            <a:endParaRPr lang="en-US" sz="1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7538B00-63C7-43D8-91F6-254C3BAFA21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B555D-2F65-4009-A83C-3E0C4667DD2F}" type="slidenum">
              <a:rPr lang="en-US" smtClean="0"/>
            </a:fld>
            <a:endParaRPr lang="en-US"/>
          </a:p>
        </p:txBody>
      </p:sp>
      <p:sp>
        <p:nvSpPr>
          <p:cNvPr id="7" name="TextBox 6"/>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2025</a:t>
            </a:r>
            <a:endParaRPr lang="en-US" sz="1400" b="1" dirty="0">
              <a:latin typeface="Times New Roman" panose="02020603050405020304" pitchFamily="18" charset="0"/>
              <a:cs typeface="Times New Roman" panose="02020603050405020304" pitchFamily="18" charset="0"/>
            </a:endParaRPr>
          </a:p>
        </p:txBody>
      </p: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it-IT" altLang="ko-KR" sz="1400" b="1" i="0" dirty="0">
                <a:solidFill>
                  <a:srgbClr val="000000"/>
                </a:solidFill>
                <a:effectLst/>
                <a:latin typeface="Verdana" panose="020B0604030504040204" pitchFamily="34" charset="0"/>
              </a:rPr>
              <a:t>DCN 15-25-0463-00-07ma</a:t>
            </a:r>
            <a:endParaRPr lang="en-US" sz="1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7538B00-63C7-43D8-91F6-254C3BAFA21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B555D-2F65-4009-A83C-3E0C4667DD2F}" type="slidenum">
              <a:rPr lang="en-US" smtClean="0"/>
            </a:fld>
            <a:endParaRPr lang="en-US"/>
          </a:p>
        </p:txBody>
      </p:sp>
      <p:sp>
        <p:nvSpPr>
          <p:cNvPr id="7" name="TextBox 6"/>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2025</a:t>
            </a:r>
            <a:endParaRPr lang="en-US" sz="1400" b="1" dirty="0">
              <a:latin typeface="Times New Roman" panose="02020603050405020304" pitchFamily="18" charset="0"/>
              <a:cs typeface="Times New Roman" panose="02020603050405020304" pitchFamily="18" charset="0"/>
            </a:endParaRPr>
          </a:p>
        </p:txBody>
      </p: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it-IT" altLang="ko-KR" sz="1400" b="1" i="0" dirty="0">
                <a:solidFill>
                  <a:srgbClr val="000000"/>
                </a:solidFill>
                <a:effectLst/>
                <a:latin typeface="Verdana" panose="020B0604030504040204" pitchFamily="34" charset="0"/>
              </a:rPr>
              <a:t>DCN 15-25-0463-00-07ma</a:t>
            </a:r>
            <a:endParaRPr lang="en-US" sz="1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07538B00-63C7-43D8-91F6-254C3BAFA21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1B555D-2F65-4009-A83C-3E0C4667DD2F}" type="slidenum">
              <a:rPr lang="en-US" smtClean="0"/>
            </a:fld>
            <a:endParaRPr lang="en-US"/>
          </a:p>
        </p:txBody>
      </p:sp>
      <p:sp>
        <p:nvSpPr>
          <p:cNvPr id="7" name="TextBox 6"/>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2025</a:t>
            </a:r>
            <a:endParaRPr lang="en-US" sz="1400" b="1" dirty="0">
              <a:latin typeface="Times New Roman" panose="02020603050405020304" pitchFamily="18" charset="0"/>
              <a:cs typeface="Times New Roman" panose="02020603050405020304" pitchFamily="18" charset="0"/>
            </a:endParaRPr>
          </a:p>
        </p:txBody>
      </p: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it-IT" altLang="ko-KR" sz="1400" b="1" i="0" dirty="0">
                <a:solidFill>
                  <a:srgbClr val="000000"/>
                </a:solidFill>
                <a:effectLst/>
                <a:latin typeface="Verdana" panose="020B0604030504040204" pitchFamily="34" charset="0"/>
              </a:rPr>
              <a:t>DCN 15-25-0463-00-07ma</a:t>
            </a:r>
            <a:endParaRPr lang="en-US" sz="1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7538B00-63C7-43D8-91F6-254C3BAFA21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B555D-2F65-4009-A83C-3E0C4667DD2F}" type="slidenum">
              <a:rPr lang="en-US" smtClean="0"/>
            </a:fld>
            <a:endParaRPr lang="en-US"/>
          </a:p>
        </p:txBody>
      </p:sp>
      <p:sp>
        <p:nvSpPr>
          <p:cNvPr id="8" name="TextBox 7"/>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2025</a:t>
            </a:r>
            <a:endParaRPr lang="en-US" sz="1400" b="1" dirty="0">
              <a:latin typeface="Times New Roman" panose="02020603050405020304" pitchFamily="18" charset="0"/>
              <a:cs typeface="Times New Roman" panose="02020603050405020304"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it-IT" altLang="ko-KR" sz="1400" b="1" i="0" dirty="0">
                <a:solidFill>
                  <a:srgbClr val="000000"/>
                </a:solidFill>
                <a:effectLst/>
                <a:latin typeface="Verdana" panose="020B0604030504040204" pitchFamily="34" charset="0"/>
              </a:rPr>
              <a:t>DCN 15-25-0463-00-07ma</a:t>
            </a:r>
            <a:endParaRPr lang="en-US" sz="1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7538B00-63C7-43D8-91F6-254C3BAFA21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1B555D-2F65-4009-A83C-3E0C4667DD2F}" type="slidenum">
              <a:rPr lang="en-US" smtClean="0"/>
            </a:fld>
            <a:endParaRPr lang="en-US"/>
          </a:p>
        </p:txBody>
      </p:sp>
      <p:sp>
        <p:nvSpPr>
          <p:cNvPr id="10" name="TextBox 9"/>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2025</a:t>
            </a:r>
            <a:endParaRPr lang="en-US" sz="1400" b="1" dirty="0">
              <a:latin typeface="Times New Roman" panose="02020603050405020304" pitchFamily="18" charset="0"/>
              <a:cs typeface="Times New Roman" panose="02020603050405020304" pitchFamily="18" charset="0"/>
            </a:endParaRPr>
          </a:p>
        </p:txBody>
      </p:sp>
      <p:sp>
        <p:nvSpPr>
          <p:cNvPr id="11" name="TextBox 10"/>
          <p:cNvSpPr txBox="1"/>
          <p:nvPr userDrawn="1"/>
        </p:nvSpPr>
        <p:spPr>
          <a:xfrm>
            <a:off x="5410200" y="152400"/>
            <a:ext cx="3276600" cy="307777"/>
          </a:xfrm>
          <a:prstGeom prst="rect">
            <a:avLst/>
          </a:prstGeom>
          <a:noFill/>
        </p:spPr>
        <p:txBody>
          <a:bodyPr wrap="square" rtlCol="0">
            <a:spAutoFit/>
          </a:bodyPr>
          <a:lstStyle/>
          <a:p>
            <a:pPr algn="r"/>
            <a:r>
              <a:rPr lang="it-IT" altLang="ko-KR" sz="1400" b="1" i="0" dirty="0">
                <a:solidFill>
                  <a:srgbClr val="000000"/>
                </a:solidFill>
                <a:effectLst/>
                <a:latin typeface="Verdana" panose="020B0604030504040204" pitchFamily="34" charset="0"/>
              </a:rPr>
              <a:t>DCN 15-25-0463-00-07ma</a:t>
            </a:r>
            <a:endParaRPr lang="en-US" sz="1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7538B00-63C7-43D8-91F6-254C3BAFA21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1B555D-2F65-4009-A83C-3E0C4667DD2F}" type="slidenum">
              <a:rPr lang="en-US" smtClean="0"/>
            </a:fld>
            <a:endParaRPr lang="en-US"/>
          </a:p>
        </p:txBody>
      </p:sp>
      <p:sp>
        <p:nvSpPr>
          <p:cNvPr id="6" name="TextBox 5"/>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2025</a:t>
            </a:r>
            <a:endParaRPr lang="en-US" sz="1400" b="1" dirty="0">
              <a:latin typeface="Times New Roman" panose="02020603050405020304" pitchFamily="18" charset="0"/>
              <a:cs typeface="Times New Roman" panose="02020603050405020304" pitchFamily="18" charset="0"/>
            </a:endParaRPr>
          </a:p>
        </p:txBody>
      </p:sp>
      <p:sp>
        <p:nvSpPr>
          <p:cNvPr id="7" name="TextBox 6"/>
          <p:cNvSpPr txBox="1"/>
          <p:nvPr userDrawn="1"/>
        </p:nvSpPr>
        <p:spPr>
          <a:xfrm>
            <a:off x="5410200" y="152400"/>
            <a:ext cx="3276600" cy="307777"/>
          </a:xfrm>
          <a:prstGeom prst="rect">
            <a:avLst/>
          </a:prstGeom>
          <a:noFill/>
        </p:spPr>
        <p:txBody>
          <a:bodyPr wrap="square" rtlCol="0">
            <a:spAutoFit/>
          </a:bodyPr>
          <a:lstStyle/>
          <a:p>
            <a:pPr algn="r"/>
            <a:r>
              <a:rPr lang="it-IT" altLang="ko-KR" sz="1400" b="1" i="0" dirty="0">
                <a:solidFill>
                  <a:srgbClr val="000000"/>
                </a:solidFill>
                <a:effectLst/>
                <a:latin typeface="Verdana" panose="020B0604030504040204" pitchFamily="34" charset="0"/>
              </a:rPr>
              <a:t>DCN 15-25-0463-00-07ma</a:t>
            </a:r>
            <a:endParaRPr lang="en-US" sz="1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38B00-63C7-43D8-91F6-254C3BAFA21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1B555D-2F65-4009-A83C-3E0C4667DD2F}" type="slidenum">
              <a:rPr lang="en-US" smtClean="0"/>
            </a:fld>
            <a:endParaRPr lang="en-US"/>
          </a:p>
        </p:txBody>
      </p:sp>
      <p:sp>
        <p:nvSpPr>
          <p:cNvPr id="5" name="TextBox 4"/>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2025</a:t>
            </a:r>
            <a:endParaRPr lang="en-US" sz="1400" b="1" dirty="0">
              <a:latin typeface="Times New Roman" panose="02020603050405020304" pitchFamily="18" charset="0"/>
              <a:cs typeface="Times New Roman" panose="02020603050405020304" pitchFamily="18" charset="0"/>
            </a:endParaRPr>
          </a:p>
        </p:txBody>
      </p:sp>
      <p:sp>
        <p:nvSpPr>
          <p:cNvPr id="6" name="TextBox 5"/>
          <p:cNvSpPr txBox="1"/>
          <p:nvPr userDrawn="1"/>
        </p:nvSpPr>
        <p:spPr>
          <a:xfrm>
            <a:off x="5410200" y="152400"/>
            <a:ext cx="3276600" cy="307777"/>
          </a:xfrm>
          <a:prstGeom prst="rect">
            <a:avLst/>
          </a:prstGeom>
          <a:noFill/>
        </p:spPr>
        <p:txBody>
          <a:bodyPr wrap="square" rtlCol="0">
            <a:spAutoFit/>
          </a:bodyPr>
          <a:lstStyle/>
          <a:p>
            <a:pPr algn="r"/>
            <a:r>
              <a:rPr lang="it-IT" altLang="ko-KR" sz="1400" b="1" i="0" dirty="0">
                <a:solidFill>
                  <a:srgbClr val="000000"/>
                </a:solidFill>
                <a:effectLst/>
                <a:latin typeface="Verdana" panose="020B0604030504040204" pitchFamily="34" charset="0"/>
              </a:rPr>
              <a:t>DCN 15-25-0463-00-07ma</a:t>
            </a:r>
            <a:endParaRPr lang="en-US" sz="1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7538B00-63C7-43D8-91F6-254C3BAFA21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1B555D-2F65-4009-A83C-3E0C4667DD2F}" type="slidenum">
              <a:rPr lang="en-US" smtClean="0"/>
            </a:fld>
            <a:endParaRPr lang="en-US"/>
          </a:p>
        </p:txBody>
      </p:sp>
      <p:sp>
        <p:nvSpPr>
          <p:cNvPr id="8" name="TextBox 7"/>
          <p:cNvSpPr txBox="1"/>
          <p:nvPr userDrawn="1"/>
        </p:nvSpPr>
        <p:spPr>
          <a:xfrm>
            <a:off x="457200" y="152400"/>
            <a:ext cx="15240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September 2025</a:t>
            </a:r>
            <a:endParaRPr lang="en-US" sz="1400" b="1" dirty="0">
              <a:latin typeface="Times New Roman" panose="02020603050405020304" pitchFamily="18" charset="0"/>
              <a:cs typeface="Times New Roman" panose="02020603050405020304"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it-IT" altLang="ko-KR" sz="1400" b="1" i="0" dirty="0">
                <a:solidFill>
                  <a:srgbClr val="000000"/>
                </a:solidFill>
                <a:effectLst/>
                <a:latin typeface="Verdana" panose="020B0604030504040204" pitchFamily="34" charset="0"/>
              </a:rPr>
              <a:t>DCN 15-25-0463-00-07ma</a:t>
            </a:r>
            <a:endParaRPr lang="en-US" sz="1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slideLayout" Target="../slideLayouts/slideLayout9.xml"/><Relationship Id="rId7" Type="http://schemas.openxmlformats.org/officeDocument/2006/relationships/slideLayout" Target="../slideLayouts/slideLayout8.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2" Type="http://schemas.openxmlformats.org/officeDocument/2006/relationships/theme" Target="../theme/theme2.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0" name="Date Placeholder 3"/>
          <p:cNvSpPr txBox="1"/>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anose="02020603050405020304" pitchFamily="18" charset="0"/>
                <a:cs typeface="Times New Roman" panose="02020603050405020304"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Slide</a:t>
            </a:r>
            <a:endParaRPr lang="en-US" sz="1400" dirty="0">
              <a:latin typeface="Times New Roman" panose="02020603050405020304" pitchFamily="18" charset="0"/>
              <a:cs typeface="Times New Roman" panose="02020603050405020304" pitchFamily="18" charset="0"/>
            </a:endParaRPr>
          </a:p>
        </p:txBody>
      </p:sp>
      <p:sp>
        <p:nvSpPr>
          <p:cNvPr id="12" name="Slide Number Placeholder 5"/>
          <p:cNvSpPr txBox="1"/>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fld>
            <a:endParaRPr lang="en-US" dirty="0">
              <a:solidFill>
                <a:schemeClr val="tx1"/>
              </a:solidFill>
            </a:endParaRPr>
          </a:p>
        </p:txBody>
      </p:sp>
      <p:sp>
        <p:nvSpPr>
          <p:cNvPr id="13" name="Footer Placeholder 1"/>
          <p:cNvSpPr txBox="1"/>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Malgun Gothic" panose="020B0503020000020004" pitchFamily="34" charset="-127"/>
              <a:cs typeface="+mn-cs"/>
            </a:endParaRPr>
          </a:p>
        </p:txBody>
      </p:sp>
      <p:sp>
        <p:nvSpPr>
          <p:cNvPr id="14" name="Date Placeholder 1"/>
          <p:cNvSpPr txBox="1"/>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endPar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538B00-63C7-43D8-91F6-254C3BAFA211}" type="datetimeFigureOut">
              <a:rPr lang="en-US" smtClean="0"/>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1B555D-2F65-4009-A83C-3E0C4667DD2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hyperlink" Target="https://doi.org/10.1109/access.2024.3453918" TargetMode="External"/><Relationship Id="rId4" Type="http://schemas.openxmlformats.org/officeDocument/2006/relationships/hyperlink" Target="https://doi.org/10.3390/computation7030034" TargetMode="External"/><Relationship Id="rId3" Type="http://schemas.openxmlformats.org/officeDocument/2006/relationships/hyperlink" Target="https://doi.org/10.1109/jiot.2023.3297857" TargetMode="External"/><Relationship Id="rId2" Type="http://schemas.openxmlformats.org/officeDocument/2006/relationships/hyperlink" Target="https://doi.org/10.1109/tcomm.2022.3204830" TargetMode="External"/><Relationship Id="rId1" Type="http://schemas.openxmlformats.org/officeDocument/2006/relationships/hyperlink" Target="https://doi.org/10.1109/comp-sif65618.2025.1096987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14300" y="609600"/>
            <a:ext cx="8991600" cy="5539978"/>
          </a:xfrm>
          <a:prstGeom prst="rect">
            <a:avLst/>
          </a:prstGeom>
          <a:noFill/>
          <a:ln w="12700">
            <a:noFill/>
            <a:miter lim="800000"/>
            <a:headEnd type="none" w="sm" len="sm"/>
            <a:tailEnd type="none" w="sm" len="sm"/>
          </a:ln>
          <a:effectLst/>
        </p:spPr>
        <p:txBody>
          <a:bodyPr>
            <a:spAutoFit/>
          </a:bodyPr>
          <a:lstStyle/>
          <a:p>
            <a:pPr algn="ctr" eaLnBrk="0" fontAlgn="base" hangingPunct="0">
              <a:spcBef>
                <a:spcPct val="0"/>
              </a:spcBef>
              <a:spcAft>
                <a:spcPct val="0"/>
              </a:spcAft>
            </a:pPr>
            <a:r>
              <a:rPr lang="en-US" altLang="en-US" b="1" u="sng" dirty="0">
                <a:solidFill>
                  <a:prstClr val="black"/>
                </a:solidFill>
                <a:effectLst>
                  <a:outerShdw blurRad="38100" dist="38100" dir="2700000" algn="tl">
                    <a:srgbClr val="C0C0C0"/>
                  </a:outerShdw>
                </a:effectLst>
                <a:latin typeface="Times New Roman" panose="02020603050405020304" pitchFamily="18" charset="0"/>
              </a:rPr>
              <a:t>Project: IEEE P802.15 Working Group for Wireless Specialty Networks (WSNs)</a:t>
            </a:r>
            <a:endParaRPr lang="en-US" altLang="en-US" sz="1600" b="1" dirty="0">
              <a:solidFill>
                <a:prstClr val="black"/>
              </a:solidFill>
              <a:latin typeface="Times New Roman" panose="02020603050405020304" pitchFamily="18" charset="0"/>
            </a:endParaRPr>
          </a:p>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Submission Title:</a:t>
            </a:r>
            <a:r>
              <a:rPr lang="en-US" altLang="ja-JP" sz="1600" dirty="0">
                <a:latin typeface="Times New Roman" panose="02020603050405020304" pitchFamily="18" charset="0"/>
                <a:ea typeface="MS PGothic" panose="020B0600070205080204" charset="-128"/>
                <a:cs typeface="Times New Roman" panose="02020603050405020304" pitchFamily="18" charset="0"/>
              </a:rPr>
              <a:t> Future Directions for UAV FSO Link Pointing Error Optimization.	</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Date Submitted: </a:t>
            </a:r>
            <a:r>
              <a:rPr lang="en-US" altLang="ja-JP" sz="1600">
                <a:latin typeface="Times New Roman" panose="02020603050405020304" pitchFamily="18" charset="0"/>
                <a:ea typeface="MS PGothic" panose="020B0600070205080204" charset="-128"/>
                <a:cs typeface="Times New Roman" panose="02020603050405020304" pitchFamily="18" charset="0"/>
              </a:rPr>
              <a:t>September 16, </a:t>
            </a:r>
            <a:r>
              <a:rPr lang="en-US" altLang="ja-JP" sz="1600" dirty="0">
                <a:latin typeface="Times New Roman" panose="02020603050405020304" pitchFamily="18" charset="0"/>
                <a:ea typeface="MS PGothic" panose="020B0600070205080204" charset="-128"/>
                <a:cs typeface="Times New Roman" panose="02020603050405020304" pitchFamily="18" charset="0"/>
              </a:rPr>
              <a:t>2025	</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Source:</a:t>
            </a:r>
            <a:r>
              <a:rPr lang="en-US" altLang="ja-JP" sz="1600" dirty="0">
                <a:latin typeface="Times New Roman" panose="02020603050405020304" pitchFamily="18" charset="0"/>
                <a:ea typeface="MS PGothic" panose="020B0600070205080204" charset="-128"/>
                <a:cs typeface="Times New Roman" panose="02020603050405020304" pitchFamily="18" charset="0"/>
              </a:rPr>
              <a:t> Rafat Bin Mofidul</a:t>
            </a:r>
            <a:r>
              <a:rPr lang="en-US" altLang="zh-CN" sz="1600" dirty="0">
                <a:latin typeface="Times New Roman" panose="02020603050405020304" pitchFamily="18" charset="0"/>
                <a:cs typeface="Times New Roman" panose="02020603050405020304" pitchFamily="18" charset="0"/>
              </a:rPr>
              <a:t>, </a:t>
            </a:r>
            <a:r>
              <a:rPr lang="sv-SE" sz="1600" dirty="0">
                <a:latin typeface="Times New Roman" panose="02020603050405020304" pitchFamily="18" charset="0"/>
                <a:cs typeface="Times New Roman" panose="02020603050405020304" pitchFamily="18" charset="0"/>
              </a:rPr>
              <a:t>Ida Bagus Krishna Yoga Utama, </a:t>
            </a:r>
            <a:r>
              <a:rPr lang="en-US" sz="1600" dirty="0">
                <a:latin typeface="Times New Roman" panose="02020603050405020304" pitchFamily="18" charset="0"/>
                <a:cs typeface="Times New Roman" panose="02020603050405020304" pitchFamily="18" charset="0"/>
              </a:rPr>
              <a:t>Md </a:t>
            </a:r>
            <a:r>
              <a:rPr lang="en-US" sz="1600" dirty="0" err="1">
                <a:latin typeface="Times New Roman" panose="02020603050405020304" pitchFamily="18" charset="0"/>
                <a:cs typeface="Times New Roman" panose="02020603050405020304" pitchFamily="18" charset="0"/>
              </a:rPr>
              <a:t>Minhazur</a:t>
            </a:r>
            <a:r>
              <a:rPr lang="en-US" sz="1600" dirty="0">
                <a:latin typeface="Times New Roman" panose="02020603050405020304" pitchFamily="18" charset="0"/>
                <a:cs typeface="Times New Roman" panose="02020603050405020304" pitchFamily="18" charset="0"/>
              </a:rPr>
              <a:t> Rahman, Huy Nguyen,</a:t>
            </a:r>
            <a:r>
              <a:rPr lang="en-US" altLang="zh-CN" sz="1600" dirty="0">
                <a:latin typeface="Times New Roman" panose="02020603050405020304" pitchFamily="18" charset="0"/>
                <a:cs typeface="Times New Roman" panose="02020603050405020304" pitchFamily="18" charset="0"/>
              </a:rPr>
              <a:t> Yeong Min Jang</a:t>
            </a:r>
            <a:r>
              <a:rPr lang="en-US" altLang="zh-CN" sz="1600" dirty="0">
                <a:latin typeface="Times New Roman" panose="02020603050405020304" pitchFamily="18" charset="0"/>
                <a:ea typeface="MS PGothic" panose="020B0600070205080204" charset="-128"/>
                <a:cs typeface="Times New Roman" panose="02020603050405020304" pitchFamily="18" charset="0"/>
              </a:rPr>
              <a:t> (</a:t>
            </a:r>
            <a:r>
              <a:rPr lang="en-US" altLang="ko-KR" sz="1600" dirty="0">
                <a:latin typeface="Times New Roman" panose="02020603050405020304" pitchFamily="18" charset="0"/>
                <a:ea typeface="Gulim" panose="020B0600000101010101" charset="-127"/>
                <a:cs typeface="Times New Roman" panose="02020603050405020304" pitchFamily="18" charset="0"/>
              </a:rPr>
              <a:t>Kookmin University)</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dirty="0">
                <a:latin typeface="Times New Roman" panose="02020603050405020304" pitchFamily="18" charset="0"/>
                <a:ea typeface="MS PGothic" panose="020B0600070205080204" charset="-128"/>
                <a:cs typeface="Times New Roman" panose="02020603050405020304" pitchFamily="18" charset="0"/>
              </a:rPr>
              <a:t>Address: Room #603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Mirae</a:t>
            </a:r>
            <a:r>
              <a:rPr lang="en-US" altLang="ja-JP" sz="1600" dirty="0">
                <a:latin typeface="Times New Roman" panose="02020603050405020304" pitchFamily="18" charset="0"/>
                <a:ea typeface="MS PGothic" panose="020B0600070205080204" charset="-128"/>
                <a:cs typeface="Times New Roman" panose="02020603050405020304" pitchFamily="18" charset="0"/>
              </a:rPr>
              <a:t> Building,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Kookmin</a:t>
            </a:r>
            <a:r>
              <a:rPr lang="en-US" altLang="ja-JP" sz="1600" dirty="0">
                <a:latin typeface="Times New Roman" panose="02020603050405020304" pitchFamily="18" charset="0"/>
                <a:ea typeface="MS PGothic" panose="020B0600070205080204" charset="-128"/>
                <a:cs typeface="Times New Roman" panose="02020603050405020304" pitchFamily="18" charset="0"/>
              </a:rPr>
              <a:t> University, 77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Jeongneung</a:t>
            </a:r>
            <a:r>
              <a:rPr lang="en-US" altLang="ja-JP" sz="1600" dirty="0">
                <a:latin typeface="Times New Roman" panose="02020603050405020304" pitchFamily="18" charset="0"/>
                <a:ea typeface="MS PGothic" panose="020B0600070205080204" charset="-128"/>
                <a:cs typeface="Times New Roman" panose="02020603050405020304" pitchFamily="18" charset="0"/>
              </a:rPr>
              <a:t>-Ro, </a:t>
            </a:r>
            <a:r>
              <a:rPr lang="en-US" altLang="ja-JP" sz="1600" dirty="0" err="1">
                <a:latin typeface="Times New Roman" panose="02020603050405020304" pitchFamily="18" charset="0"/>
                <a:ea typeface="MS PGothic" panose="020B0600070205080204" charset="-128"/>
                <a:cs typeface="Times New Roman" panose="02020603050405020304" pitchFamily="18" charset="0"/>
              </a:rPr>
              <a:t>Seongbuk</a:t>
            </a:r>
            <a:r>
              <a:rPr lang="en-US" altLang="ja-JP" sz="1600" dirty="0">
                <a:latin typeface="Times New Roman" panose="02020603050405020304" pitchFamily="18" charset="0"/>
                <a:ea typeface="MS PGothic" panose="020B0600070205080204" charset="-128"/>
                <a:cs typeface="Times New Roman" panose="02020603050405020304" pitchFamily="18" charset="0"/>
              </a:rPr>
              <a:t>-Gu, Seoul, 136702, Republic of Korea</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dirty="0">
                <a:latin typeface="Times New Roman" panose="02020603050405020304" pitchFamily="18" charset="0"/>
                <a:ea typeface="MS PGothic" panose="020B0600070205080204" charset="-128"/>
                <a:cs typeface="Times New Roman" panose="02020603050405020304" pitchFamily="18" charset="0"/>
              </a:rPr>
              <a:t>Voice: +82-2-910-5068  				E-Mail: yjang</a:t>
            </a:r>
            <a:r>
              <a:rPr lang="en-US" altLang="ko-KR" sz="1600" dirty="0">
                <a:latin typeface="Times New Roman" panose="02020603050405020304" pitchFamily="18" charset="0"/>
                <a:ea typeface="Gulim" panose="020B0600000101010101" charset="-127"/>
                <a:cs typeface="Times New Roman" panose="02020603050405020304" pitchFamily="18" charset="0"/>
              </a:rPr>
              <a:t>@kookmin.ac.kr</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Re:</a:t>
            </a:r>
            <a:r>
              <a:rPr lang="en-US" altLang="ja-JP" sz="1600" dirty="0">
                <a:latin typeface="Times New Roman" panose="02020603050405020304" pitchFamily="18" charset="0"/>
                <a:ea typeface="MS PGothic" panose="020B0600070205080204" charset="-128"/>
                <a:cs typeface="Times New Roman" panose="02020603050405020304" pitchFamily="18" charset="0"/>
              </a:rPr>
              <a:t> </a:t>
            </a:r>
            <a:r>
              <a:rPr lang="en-US" altLang="ja-JP" dirty="0">
                <a:latin typeface="Times New Roman" panose="02020603050405020304" pitchFamily="18" charset="0"/>
                <a:ea typeface="MS PGothic" panose="020B0600070205080204" charset="-128"/>
                <a:cs typeface="Times New Roman" panose="02020603050405020304" pitchFamily="18" charset="0"/>
              </a:rPr>
              <a:t>	</a:t>
            </a:r>
            <a:endParaRPr lang="en-US" altLang="ja-JP" dirty="0">
              <a:latin typeface="Times New Roman" panose="02020603050405020304" pitchFamily="18" charset="0"/>
              <a:ea typeface="MS PGothic" panose="020B0600070205080204"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Abstract:</a:t>
            </a:r>
            <a:r>
              <a:rPr lang="en-US" altLang="ja-JP" sz="1600" dirty="0">
                <a:latin typeface="Times New Roman" panose="02020603050405020304" pitchFamily="18" charset="0"/>
                <a:ea typeface="MS PGothic" panose="020B0600070205080204" charset="-128"/>
                <a:cs typeface="Times New Roman" panose="02020603050405020304" pitchFamily="18" charset="0"/>
              </a:rPr>
              <a:t>	Present the future directions for advancing FSO technologies for drone applications.</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MS PGothic" panose="020B0600070205080204" charset="-128"/>
                <a:cs typeface="Times New Roman" panose="02020603050405020304" pitchFamily="18" charset="0"/>
              </a:rPr>
              <a:t>Purpose:</a:t>
            </a:r>
            <a:r>
              <a:rPr lang="en-US" altLang="ja-JP" sz="1600" dirty="0">
                <a:latin typeface="Times New Roman" panose="02020603050405020304" pitchFamily="18" charset="0"/>
                <a:ea typeface="MS PGothic" panose="020B0600070205080204" charset="-128"/>
                <a:cs typeface="Times New Roman" panose="02020603050405020304" pitchFamily="18" charset="0"/>
              </a:rPr>
              <a:t>	Presentation for contribution on IG NG-OWC.</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lgn="just"/>
            <a:r>
              <a:rPr lang="en-US" altLang="ja-JP" sz="1600" b="1" dirty="0">
                <a:latin typeface="Times New Roman" panose="02020603050405020304" pitchFamily="18" charset="0"/>
                <a:ea typeface="MS PGothic" panose="020B0600070205080204" charset="-128"/>
                <a:cs typeface="Times New Roman" panose="02020603050405020304" pitchFamily="18" charset="0"/>
              </a:rPr>
              <a:t>Notice: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This document has been prepared to assist the IG NG-OWC.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pPr algn="just"/>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a:p>
            <a:r>
              <a:rPr lang="en-US" altLang="ja-JP" sz="1600" b="1" dirty="0">
                <a:latin typeface="Times New Roman" panose="02020603050405020304" pitchFamily="18" charset="0"/>
                <a:ea typeface="MS PGothic" panose="020B0600070205080204" charset="-128"/>
                <a:cs typeface="Times New Roman" panose="02020603050405020304" pitchFamily="18" charset="0"/>
              </a:rPr>
              <a:t>Release:</a:t>
            </a:r>
            <a:r>
              <a:rPr lang="en-US" altLang="ja-JP" sz="1600" dirty="0">
                <a:latin typeface="Times New Roman" panose="02020603050405020304" pitchFamily="18" charset="0"/>
                <a:ea typeface="MS PGothic" panose="020B0600070205080204" charset="-128"/>
                <a:cs typeface="Times New Roman" panose="02020603050405020304" pitchFamily="18" charset="0"/>
              </a:rPr>
              <a:t>	The contributor acknowledges and accepts that this contribution becomes the property of IEEE and may be made publicly available by IG NG-OWC.	</a:t>
            </a:r>
            <a:endParaRPr lang="en-US" altLang="ja-JP" sz="1600" dirty="0">
              <a:latin typeface="Times New Roman" panose="02020603050405020304" pitchFamily="18" charset="0"/>
              <a:ea typeface="MS PGothic" panose="020B0600070205080204"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0" y="609600"/>
            <a:ext cx="2743200"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Conclusion</a:t>
            </a:r>
            <a:endParaRPr lang="en-US" sz="2800" b="1" dirty="0">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380999" y="1586299"/>
            <a:ext cx="838200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UAV-based FSO links </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offer strong potential for next-generation wireless backhaul and emergency connectivity, leveraging high data rates and rapid deployment capabilities.</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Pointing errors remain the primary limitation</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representing the most significant performance bottleneck that must be carefully mitigated in practical deployments.</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Advancements in channel modeling, relay design, adaptive modulation, and AI-assisted pointing, acquisition, and tracking (PAT) </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are driving steady improvements in link reliability and efficiency.</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8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Future research should emphasize cross-layer approaches </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that integrate control, network-level optimizations, and security mechanisms to develop robust and resilient UAV-FSO systems for real-world applications.</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6908" y="533400"/>
            <a:ext cx="185018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Reference</a:t>
            </a:r>
            <a:endParaRPr lang="en-US" sz="2400" dirty="0"/>
          </a:p>
        </p:txBody>
      </p:sp>
      <p:sp>
        <p:nvSpPr>
          <p:cNvPr id="2" name="TextBox 1"/>
          <p:cNvSpPr txBox="1"/>
          <p:nvPr/>
        </p:nvSpPr>
        <p:spPr>
          <a:xfrm>
            <a:off x="190498" y="1489770"/>
            <a:ext cx="8648702" cy="3539430"/>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[1]R. Rajkumar, Likitha R, S. Acharya, M. Ramesh, and N. M. Kedlaya, “From Sky to Spectrum: Unveiling the Potential of 6G for UAV Communication,” pp. 1–9, Mar. 2025, </a:t>
            </a:r>
            <a:r>
              <a:rPr lang="en-US" sz="1400" dirty="0" err="1">
                <a:latin typeface="Times New Roman" panose="02020603050405020304" pitchFamily="18" charset="0"/>
                <a:cs typeface="Times New Roman" panose="02020603050405020304" pitchFamily="18" charset="0"/>
              </a:rPr>
              <a:t>doi</a:t>
            </a:r>
            <a:r>
              <a:rPr lang="en-US"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hlinkClick r:id="rId1"/>
              </a:rPr>
              <a:t>https://doi.org/10.1109/comp-sif65618.2025.10969874</a:t>
            </a:r>
            <a:r>
              <a:rPr lang="en-US"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[2] M. S. Bashir and Mohamed-Slim </a:t>
            </a:r>
            <a:r>
              <a:rPr lang="en-US" sz="1400" dirty="0" err="1">
                <a:latin typeface="Times New Roman" panose="02020603050405020304" pitchFamily="18" charset="0"/>
                <a:cs typeface="Times New Roman" panose="02020603050405020304" pitchFamily="18" charset="0"/>
              </a:rPr>
              <a:t>Alouini</a:t>
            </a:r>
            <a:r>
              <a:rPr lang="en-US" sz="1400" dirty="0">
                <a:latin typeface="Times New Roman" panose="02020603050405020304" pitchFamily="18" charset="0"/>
                <a:cs typeface="Times New Roman" panose="02020603050405020304" pitchFamily="18" charset="0"/>
              </a:rPr>
              <a:t>, “Optimal Positioning of Hovering UAV Relays for Mitigation of Pointing Error in Free-Space Optical Communications,” IEEE Transactions on Communications, vol. 70, no. 11, pp. 7477–7490, Sep. 2022, </a:t>
            </a:r>
            <a:r>
              <a:rPr lang="en-US" sz="1400" dirty="0" err="1">
                <a:latin typeface="Times New Roman" panose="02020603050405020304" pitchFamily="18" charset="0"/>
                <a:cs typeface="Times New Roman" panose="02020603050405020304" pitchFamily="18" charset="0"/>
              </a:rPr>
              <a:t>doi</a:t>
            </a:r>
            <a:r>
              <a:rPr lang="en-US"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hlinkClick r:id="rId2"/>
              </a:rPr>
              <a:t>https://doi.org/10.1109/tcomm.2022.3204830</a:t>
            </a:r>
            <a:r>
              <a:rPr lang="en-US"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[3]H. S. </a:t>
            </a:r>
            <a:r>
              <a:rPr lang="en-US" sz="1400" dirty="0" err="1">
                <a:latin typeface="Times New Roman" panose="02020603050405020304" pitchFamily="18" charset="0"/>
                <a:cs typeface="Times New Roman" panose="02020603050405020304" pitchFamily="18" charset="0"/>
              </a:rPr>
              <a:t>Khallaf</a:t>
            </a:r>
            <a:r>
              <a:rPr lang="en-US" sz="1400" dirty="0">
                <a:latin typeface="Times New Roman" panose="02020603050405020304" pitchFamily="18" charset="0"/>
                <a:cs typeface="Times New Roman" panose="02020603050405020304" pitchFamily="18" charset="0"/>
              </a:rPr>
              <a:t>, Sherief </a:t>
            </a:r>
            <a:r>
              <a:rPr lang="en-US" sz="1400" dirty="0" err="1">
                <a:latin typeface="Times New Roman" panose="02020603050405020304" pitchFamily="18" charset="0"/>
                <a:cs typeface="Times New Roman" panose="02020603050405020304" pitchFamily="18" charset="0"/>
              </a:rPr>
              <a:t>Hashima</a:t>
            </a:r>
            <a:r>
              <a:rPr lang="en-US" sz="1400" dirty="0">
                <a:latin typeface="Times New Roman" panose="02020603050405020304" pitchFamily="18" charset="0"/>
                <a:cs typeface="Times New Roman" panose="02020603050405020304" pitchFamily="18" charset="0"/>
              </a:rPr>
              <a:t>, M. Rihan, E. M. Mohamed, and H. M. Kasem, “Quantifying Impact of Pointing Errors on Secrecy Performance of UAV-Based Relay-Assisted FSO Links,” IEEE Internet of Things Journal, vol. 11, no. 2, pp. 2979–2989, Jul. 2023, </a:t>
            </a:r>
            <a:r>
              <a:rPr lang="en-US" sz="1400" dirty="0" err="1">
                <a:latin typeface="Times New Roman" panose="02020603050405020304" pitchFamily="18" charset="0"/>
                <a:cs typeface="Times New Roman" panose="02020603050405020304" pitchFamily="18" charset="0"/>
              </a:rPr>
              <a:t>doi</a:t>
            </a:r>
            <a:r>
              <a:rPr lang="en-US"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hlinkClick r:id="rId3"/>
              </a:rPr>
              <a:t>https://doi.org/10.1109/jiot.2023.3297857</a:t>
            </a:r>
            <a:r>
              <a:rPr lang="en-US"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[4]N. A. </a:t>
            </a:r>
            <a:r>
              <a:rPr lang="en-US" sz="1400" dirty="0" err="1">
                <a:latin typeface="Times New Roman" panose="02020603050405020304" pitchFamily="18" charset="0"/>
                <a:cs typeface="Times New Roman" panose="02020603050405020304" pitchFamily="18" charset="0"/>
              </a:rPr>
              <a:t>Androutsos</a:t>
            </a:r>
            <a:r>
              <a:rPr lang="en-US" sz="1400" dirty="0">
                <a:latin typeface="Times New Roman" panose="02020603050405020304" pitchFamily="18" charset="0"/>
                <a:cs typeface="Times New Roman" panose="02020603050405020304" pitchFamily="18" charset="0"/>
              </a:rPr>
              <a:t>, H. E. </a:t>
            </a:r>
            <a:r>
              <a:rPr lang="en-US" sz="1400" dirty="0" err="1">
                <a:latin typeface="Times New Roman" panose="02020603050405020304" pitchFamily="18" charset="0"/>
                <a:cs typeface="Times New Roman" panose="02020603050405020304" pitchFamily="18" charset="0"/>
              </a:rPr>
              <a:t>Nistazakis</a:t>
            </a:r>
            <a:r>
              <a:rPr lang="en-US" sz="1400" dirty="0">
                <a:latin typeface="Times New Roman" panose="02020603050405020304" pitchFamily="18" charset="0"/>
                <a:cs typeface="Times New Roman" panose="02020603050405020304" pitchFamily="18" charset="0"/>
              </a:rPr>
              <a:t>, H. Khalid, S. S. Muhammad, and G. S. Tombras, “Serial DF Relayed FSO Links over Mixture Gamma Turbulence Channels and Nonzero Boresight Spatial Jitter,” Computation, vol. 7, no. 3, pp. 34–34, Jul. 2019, </a:t>
            </a:r>
            <a:r>
              <a:rPr lang="en-US" sz="1400" dirty="0" err="1">
                <a:latin typeface="Times New Roman" panose="02020603050405020304" pitchFamily="18" charset="0"/>
                <a:cs typeface="Times New Roman" panose="02020603050405020304" pitchFamily="18" charset="0"/>
              </a:rPr>
              <a:t>doi</a:t>
            </a:r>
            <a:r>
              <a:rPr lang="en-US"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hlinkClick r:id="rId4"/>
              </a:rPr>
              <a:t>https://doi.org/10.3390/computation7030034</a:t>
            </a:r>
            <a:r>
              <a:rPr lang="en-US"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‌[5]Y. </a:t>
            </a:r>
            <a:r>
              <a:rPr lang="en-US" sz="1400" dirty="0" err="1">
                <a:latin typeface="Times New Roman" panose="02020603050405020304" pitchFamily="18" charset="0"/>
                <a:cs typeface="Times New Roman" panose="02020603050405020304" pitchFamily="18" charset="0"/>
              </a:rPr>
              <a:t>Tumma</a:t>
            </a:r>
            <a:r>
              <a:rPr lang="en-US" sz="1400" dirty="0">
                <a:latin typeface="Times New Roman" panose="02020603050405020304" pitchFamily="18" charset="0"/>
                <a:cs typeface="Times New Roman" panose="02020603050405020304" pitchFamily="18" charset="0"/>
              </a:rPr>
              <a:t> and V. K. </a:t>
            </a:r>
            <a:r>
              <a:rPr lang="en-US" sz="1400" dirty="0" err="1">
                <a:latin typeface="Times New Roman" panose="02020603050405020304" pitchFamily="18" charset="0"/>
                <a:cs typeface="Times New Roman" panose="02020603050405020304" pitchFamily="18" charset="0"/>
              </a:rPr>
              <a:t>Kappala</a:t>
            </a:r>
            <a:r>
              <a:rPr lang="en-US" sz="1400" dirty="0">
                <a:latin typeface="Times New Roman" panose="02020603050405020304" pitchFamily="18" charset="0"/>
                <a:cs typeface="Times New Roman" panose="02020603050405020304" pitchFamily="18" charset="0"/>
              </a:rPr>
              <a:t>, “A Review on Deployment of UAV-FSO System for High-Speed Communication,” IEEE Access, vol. 12, pp. 124915–124930, 2024, </a:t>
            </a:r>
            <a:r>
              <a:rPr lang="en-US" sz="1400" dirty="0" err="1">
                <a:latin typeface="Times New Roman" panose="02020603050405020304" pitchFamily="18" charset="0"/>
                <a:cs typeface="Times New Roman" panose="02020603050405020304" pitchFamily="18" charset="0"/>
              </a:rPr>
              <a:t>doi</a:t>
            </a:r>
            <a:r>
              <a:rPr lang="en-US"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hlinkClick r:id="rId5"/>
              </a:rPr>
              <a:t>https://doi.org/10.1109/access.2024.3453918</a:t>
            </a:r>
            <a:r>
              <a:rPr lang="en-US"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a:t>
            </a:r>
            <a:endParaRPr lang="en-US" altLang="ko-KR"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3200" b="1" dirty="0">
                <a:latin typeface="Times New Roman" panose="02020603050405020304" pitchFamily="18" charset="0"/>
                <a:ea typeface="MS PGothic" panose="020B0600070205080204" charset="-128"/>
                <a:cs typeface="Times New Roman" panose="02020603050405020304" pitchFamily="18" charset="0"/>
              </a:rPr>
              <a:t>Future Directions for UAV FSO Link Pointing Error Optimization.	</a:t>
            </a:r>
            <a:endParaRPr lang="en-US" altLang="ja-JP" sz="3200" b="1" dirty="0">
              <a:latin typeface="Times New Roman" panose="02020603050405020304" pitchFamily="18" charset="0"/>
              <a:ea typeface="MS PGothic" panose="020B0600070205080204" charset="-128"/>
              <a:cs typeface="Times New Roman" panose="02020603050405020304" pitchFamily="18" charset="0"/>
            </a:endParaRPr>
          </a:p>
          <a:p>
            <a:br>
              <a:rPr lang="en-US" altLang="ja-JP" sz="3200" dirty="0">
                <a:latin typeface="Times New Roman" panose="02020603050405020304" pitchFamily="18" charset="0"/>
                <a:ea typeface="MS PGothic" panose="020B0600070205080204" charset="-128"/>
                <a:cs typeface="Times New Roman" panose="02020603050405020304" pitchFamily="18" charset="0"/>
              </a:rPr>
            </a:br>
            <a:r>
              <a:rPr lang="en-US" altLang="ja-JP" dirty="0">
                <a:latin typeface="Times New Roman" panose="02020603050405020304" pitchFamily="18" charset="0"/>
                <a:ea typeface="MS PGothic" panose="020B0600070205080204" charset="-128"/>
                <a:cs typeface="Times New Roman" panose="02020603050405020304" pitchFamily="18" charset="0"/>
              </a:rPr>
              <a:t> </a:t>
            </a:r>
            <a:r>
              <a:rPr lang="en-US" altLang="ja-JP" sz="3200" dirty="0">
                <a:latin typeface="Times New Roman" panose="02020603050405020304" pitchFamily="18" charset="0"/>
                <a:ea typeface="MS PGothic" panose="020B0600070205080204" charset="-128"/>
                <a:cs typeface="Times New Roman" panose="02020603050405020304" pitchFamily="18" charset="0"/>
              </a:rPr>
              <a:t>September 2025</a:t>
            </a:r>
            <a:endParaRPr lang="ja-JP" altLang="ja-JP"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Contents</a:t>
            </a:r>
            <a:endParaRPr lang="en-US" sz="2800" b="1" dirty="0">
              <a:latin typeface="Times New Roman" panose="02020603050405020304" pitchFamily="18" charset="0"/>
              <a:cs typeface="Times New Roman" panose="02020603050405020304" pitchFamily="18" charset="0"/>
            </a:endParaRPr>
          </a:p>
        </p:txBody>
      </p:sp>
      <p:sp>
        <p:nvSpPr>
          <p:cNvPr id="3" name="Content Placeholder 2"/>
          <p:cNvSpPr txBox="1"/>
          <p:nvPr/>
        </p:nvSpPr>
        <p:spPr>
          <a:xfrm>
            <a:off x="827417" y="1143000"/>
            <a:ext cx="7886700" cy="48006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Introduction &amp; Motivation</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Current Challenges in FSO</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Emerging Solutions (Currently)</a:t>
            </a:r>
            <a:endParaRPr 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Future Direction 1 – </a:t>
            </a:r>
            <a:r>
              <a:rPr lang="en-US" sz="2400" kern="0" dirty="0">
                <a:latin typeface="Times New Roman" panose="02020603050405020304" pitchFamily="18" charset="0"/>
                <a:cs typeface="Times New Roman" panose="02020603050405020304" pitchFamily="18" charset="0"/>
              </a:rPr>
              <a:t>Intelligent Control</a:t>
            </a:r>
            <a:endParaRPr lang="en-US" sz="2400" kern="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Future Direction 2 – </a:t>
            </a:r>
            <a:r>
              <a:rPr lang="en-US" sz="2400" kern="0" dirty="0">
                <a:latin typeface="Times New Roman" panose="02020603050405020304" pitchFamily="18" charset="0"/>
                <a:cs typeface="Times New Roman" panose="02020603050405020304" pitchFamily="18" charset="0"/>
              </a:rPr>
              <a:t>Network-Level Optimization</a:t>
            </a:r>
            <a:endParaRPr lang="en-US" sz="2400" kern="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Future Direction 3 – </a:t>
            </a:r>
            <a:r>
              <a:rPr lang="en-US" sz="2400" kern="0" dirty="0">
                <a:latin typeface="Times New Roman" panose="02020603050405020304" pitchFamily="18" charset="0"/>
                <a:cs typeface="Times New Roman" panose="02020603050405020304" pitchFamily="18" charset="0"/>
              </a:rPr>
              <a:t>Security &amp; Reliability</a:t>
            </a:r>
            <a:endParaRPr lang="en-US" sz="2400" kern="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altLang="en-US" sz="2400" dirty="0">
                <a:latin typeface="Times New Roman" panose="02020603050405020304" pitchFamily="18" charset="0"/>
                <a:cs typeface="Times New Roman" panose="02020603050405020304" pitchFamily="18" charset="0"/>
              </a:rPr>
              <a:t>Conclusion</a:t>
            </a:r>
            <a:endParaRPr lang="en-US" altLang="en-US"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a:buFont typeface="Wingdings" panose="05000000000000000000" pitchFamily="2" charset="2"/>
              <a:buChar char="Ø"/>
            </a:pPr>
            <a:endParaRPr kumimoji="0" lang="en-US" altLang="en-US" sz="2400" b="1" i="0" u="none" strike="noStrike" cap="none" normalizeH="0" baseline="0" dirty="0">
              <a:ln>
                <a:noFill/>
              </a:ln>
              <a:solidFill>
                <a:schemeClr val="tx1"/>
              </a:solidFill>
              <a:effectLst/>
              <a:latin typeface="Arial" panose="020B0604020202020204" pitchFamily="34" charset="0"/>
            </a:endParaRPr>
          </a:p>
          <a:p>
            <a:pPr>
              <a:buFont typeface="Wingdings" panose="05000000000000000000" pitchFamily="2" charset="2"/>
              <a:buChar char="Ø"/>
            </a:pPr>
            <a:endParaRPr lang="en-US" sz="2400" u="sng"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Introduction</a:t>
            </a:r>
            <a:endParaRPr lang="en-US" sz="2800" b="1" dirty="0">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533400" y="1119188"/>
            <a:ext cx="8229600"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algn="just"/>
            <a:r>
              <a:rPr lang="en-US" sz="1600" dirty="0">
                <a:latin typeface="Times New Roman" panose="02020603050405020304" pitchFamily="18" charset="0"/>
                <a:cs typeface="Times New Roman" panose="02020603050405020304" pitchFamily="18" charset="0"/>
              </a:rPr>
              <a:t>Unmanned aerial vehicles (UAVs) paired with free-space optical (FSO) communications provide a high-speed, secure solution for 6G backhaul, targeting applications such as disaster recovery and IoT connectivity.</a:t>
            </a:r>
            <a:endParaRPr lang="en-US" sz="1600" dirty="0">
              <a:latin typeface="Times New Roman" panose="02020603050405020304" pitchFamily="18" charset="0"/>
              <a:cs typeface="Times New Roman" panose="02020603050405020304" pitchFamily="18" charset="0"/>
            </a:endParaRPr>
          </a:p>
          <a:p>
            <a:pPr algn="just"/>
            <a:r>
              <a:rPr lang="en-US" sz="1600" dirty="0">
                <a:latin typeface="Times New Roman" panose="02020603050405020304" pitchFamily="18" charset="0"/>
                <a:cs typeface="Times New Roman" panose="02020603050405020304" pitchFamily="18" charset="0"/>
              </a:rPr>
              <a:t>However, pointing errors from UAV instability and atmospheric turbulence pose significant challenges, with milliradian deviations far exceeding space FSO’s microradian precision. Motivated by the need for lightweight, cost-effective mitigations, drawing on relay optimization and secrecy analyses, this work proposes intelligent, network-level strategies to enhance FSO reliability for wireless specialty networks (WSNs).</a:t>
            </a:r>
            <a:endParaRPr lang="en-US" sz="1600" dirty="0">
              <a:latin typeface="Times New Roman" panose="02020603050405020304" pitchFamily="18" charset="0"/>
              <a:cs typeface="Times New Roman" panose="02020603050405020304" pitchFamily="18" charset="0"/>
            </a:endParaRPr>
          </a:p>
          <a:p>
            <a:pPr algn="just"/>
            <a:endParaRPr lang="en-US" dirty="0">
              <a:effectLst/>
              <a:latin typeface="Times New Roman" panose="02020603050405020304" pitchFamily="18" charset="0"/>
              <a:cs typeface="Times New Roman" panose="02020603050405020304" pitchFamily="18" charset="0"/>
            </a:endParaRPr>
          </a:p>
        </p:txBody>
      </p:sp>
      <p:sp>
        <p:nvSpPr>
          <p:cNvPr id="3" name="Rectangle 1"/>
          <p:cNvSpPr>
            <a:spLocks noChangeArrowheads="1"/>
          </p:cNvSpPr>
          <p:nvPr/>
        </p:nvSpPr>
        <p:spPr bwMode="auto">
          <a:xfrm>
            <a:off x="457200" y="3352800"/>
            <a:ext cx="80772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UAV-FSO Potential for 6G:</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Delivers Gbps rates and security via narrow beams, ideal for remote backhaul, supported by 25% SNR gains from relay optimization. Jitter challenges limit deployment, driving the need for software-based fixes[1]. </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Pointing Error Challenge:</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UAV wobble and turbulence cause </a:t>
            </a:r>
            <a:r>
              <a:rPr kumimoji="0" lang="en-US" altLang="en-US" sz="1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mrad</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-scale misalignments, cutting link reliability by 30-50%, necessitating innovative over hardware solutions[2]. </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Security and Scalability Push:</a:t>
            </a: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Beam divergence risks eavesdropping, urging adaptive security for scalable 6G WSNs[3]. </a:t>
            </a:r>
            <a:endPar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descr="Aquarius outlin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18967211">
            <a:off x="2172051" y="4791549"/>
            <a:ext cx="577449" cy="439430"/>
          </a:xfrm>
          <a:prstGeom prst="rect">
            <a:avLst/>
          </a:prstGeom>
        </p:spPr>
      </p:pic>
      <p:sp>
        <p:nvSpPr>
          <p:cNvPr id="10" name="Title 1"/>
          <p:cNvSpPr txBox="1"/>
          <p:nvPr/>
        </p:nvSpPr>
        <p:spPr bwMode="auto">
          <a:xfrm>
            <a:off x="609600" y="609600"/>
            <a:ext cx="7717022" cy="5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l" rtl="0" eaLnBrk="0" fontAlgn="base" latinLnBrk="1" hangingPunct="0">
              <a:spcBef>
                <a:spcPct val="0"/>
              </a:spcBef>
              <a:spcAft>
                <a:spcPct val="0"/>
              </a:spcAft>
              <a:defRPr kumimoji="1" sz="2800" b="1">
                <a:solidFill>
                  <a:srgbClr val="0000FF"/>
                </a:solidFill>
                <a:latin typeface="+mj-lt"/>
                <a:ea typeface="+mj-ea"/>
                <a:cs typeface="+mj-cs"/>
              </a:defRPr>
            </a:lvl1pPr>
            <a:lvl2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2pPr>
            <a:lvl3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3pPr>
            <a:lvl4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4pPr>
            <a:lvl5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5pPr>
            <a:lvl6pPr marL="4572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6pPr>
            <a:lvl7pPr marL="9144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7pPr>
            <a:lvl8pPr marL="13716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8pPr>
            <a:lvl9pPr marL="18288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9pPr>
          </a:lstStyle>
          <a:p>
            <a:pPr algn="ctr"/>
            <a:r>
              <a:rPr lang="en-US" kern="0" dirty="0">
                <a:solidFill>
                  <a:schemeClr val="tx1"/>
                </a:solidFill>
                <a:latin typeface="Times New Roman" panose="02020603050405020304" pitchFamily="18" charset="0"/>
                <a:cs typeface="Times New Roman" panose="02020603050405020304" pitchFamily="18" charset="0"/>
              </a:rPr>
              <a:t>Current Challenges in FSO</a:t>
            </a:r>
            <a:endParaRPr lang="en-US" kern="0" dirty="0">
              <a:solidFill>
                <a:schemeClr val="tx1"/>
              </a:solidFill>
              <a:latin typeface="Times New Roman" panose="02020603050405020304" pitchFamily="18" charset="0"/>
              <a:cs typeface="Times New Roman" panose="02020603050405020304" pitchFamily="18" charset="0"/>
            </a:endParaRPr>
          </a:p>
        </p:txBody>
      </p:sp>
      <p:sp>
        <p:nvSpPr>
          <p:cNvPr id="14" name="Isosceles Triangle 13"/>
          <p:cNvSpPr/>
          <p:nvPr/>
        </p:nvSpPr>
        <p:spPr>
          <a:xfrm rot="4607214">
            <a:off x="4633872" y="2466516"/>
            <a:ext cx="862824" cy="4407671"/>
          </a:xfrm>
          <a:prstGeom prst="triangle">
            <a:avLst>
              <a:gd name="adj" fmla="val 56703"/>
            </a:avLst>
          </a:prstGeom>
          <a:solidFill>
            <a:schemeClr val="accent2">
              <a:alpha val="50000"/>
            </a:schemeClr>
          </a:solidFill>
          <a:ln>
            <a:noFill/>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9" name="Picture 8" descr="A white drone with propellers&#10;&#10;AI-generated content may be incorre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7065" y="4722825"/>
            <a:ext cx="1905000" cy="1070895"/>
          </a:xfrm>
          <a:prstGeom prst="rect">
            <a:avLst/>
          </a:prstGeom>
        </p:spPr>
      </p:pic>
      <p:sp>
        <p:nvSpPr>
          <p:cNvPr id="16" name="Isosceles Triangle 15"/>
          <p:cNvSpPr/>
          <p:nvPr/>
        </p:nvSpPr>
        <p:spPr>
          <a:xfrm rot="15416000">
            <a:off x="4895581" y="2735879"/>
            <a:ext cx="856036" cy="3974857"/>
          </a:xfrm>
          <a:prstGeom prst="triangle">
            <a:avLst>
              <a:gd name="adj" fmla="val 56703"/>
            </a:avLst>
          </a:prstGeom>
          <a:solidFill>
            <a:schemeClr val="accent2">
              <a:alpha val="50000"/>
            </a:schemeClr>
          </a:solidFill>
          <a:ln>
            <a:noFill/>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Cloud 14"/>
          <p:cNvSpPr/>
          <p:nvPr/>
        </p:nvSpPr>
        <p:spPr>
          <a:xfrm>
            <a:off x="4038600" y="4014406"/>
            <a:ext cx="2590800" cy="1471994"/>
          </a:xfrm>
          <a:prstGeom prst="cloud">
            <a:avLst/>
          </a:prstGeom>
          <a:solidFill>
            <a:schemeClr val="accent1">
              <a:alpha val="50000"/>
            </a:schemeClr>
          </a:solidFill>
          <a:ln>
            <a:noFill/>
          </a:ln>
          <a:effectLst>
            <a:softEdge rad="127000"/>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fog</a:t>
            </a:r>
            <a:endParaRPr lang="en-US" dirty="0">
              <a:latin typeface="Times New Roman" panose="02020603050405020304" pitchFamily="18" charset="0"/>
              <a:cs typeface="Times New Roman" panose="02020603050405020304" pitchFamily="18" charset="0"/>
            </a:endParaRPr>
          </a:p>
        </p:txBody>
      </p:sp>
      <p:pic>
        <p:nvPicPr>
          <p:cNvPr id="7" name="Picture 6" descr="A white drone with propellers&#10;&#10;AI-generated content may be incorrec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580033"/>
            <a:ext cx="1905000" cy="1070895"/>
          </a:xfrm>
          <a:prstGeom prst="rect">
            <a:avLst/>
          </a:prstGeom>
        </p:spPr>
      </p:pic>
      <p:sp>
        <p:nvSpPr>
          <p:cNvPr id="17" name="TextBox 16"/>
          <p:cNvSpPr txBox="1"/>
          <p:nvPr/>
        </p:nvSpPr>
        <p:spPr>
          <a:xfrm>
            <a:off x="3505200" y="5589571"/>
            <a:ext cx="5456208" cy="400110"/>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Figure 1: </a:t>
            </a:r>
            <a:r>
              <a:rPr lang="en-US" sz="1000" dirty="0">
                <a:latin typeface="Times New Roman" panose="02020603050405020304" pitchFamily="18" charset="0"/>
                <a:cs typeface="Times New Roman" panose="02020603050405020304" pitchFamily="18" charset="0"/>
              </a:rPr>
              <a:t>Drone FSO communication affected by fog, experiencing beam turbulence and pointing errors.</a:t>
            </a:r>
            <a:endParaRPr lang="en-US" sz="1000" dirty="0">
              <a:latin typeface="Times New Roman" panose="02020603050405020304" pitchFamily="18" charset="0"/>
              <a:cs typeface="Times New Roman" panose="02020603050405020304" pitchFamily="18" charset="0"/>
            </a:endParaRPr>
          </a:p>
        </p:txBody>
      </p:sp>
      <p:pic>
        <p:nvPicPr>
          <p:cNvPr id="20" name="Graphic 19" descr="Aquarius outlin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18967211">
            <a:off x="3168216" y="5362449"/>
            <a:ext cx="596806" cy="357276"/>
          </a:xfrm>
          <a:prstGeom prst="rect">
            <a:avLst/>
          </a:prstGeom>
        </p:spPr>
      </p:pic>
      <p:sp>
        <p:nvSpPr>
          <p:cNvPr id="6" name="Rectangle 1"/>
          <p:cNvSpPr>
            <a:spLocks noChangeArrowheads="1"/>
          </p:cNvSpPr>
          <p:nvPr/>
        </p:nvSpPr>
        <p:spPr bwMode="auto">
          <a:xfrm>
            <a:off x="533400" y="1113985"/>
            <a:ext cx="82296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Boresight errors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fixed misalignment between Tx–Rx optical axes.</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Orientation fluctuations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UAV vibrations cause angle-of-arrival deviations.</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Atmospheric effects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turbulence + beam wander further degrade SNR.</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Secrecy risks</a:t>
            </a: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beam divergence exposes vulnerability to eavesdropping.</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Power, payload, and computational limitations of UAVs restrict heavy stabilization.</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bwMode="auto">
          <a:xfrm>
            <a:off x="644191" y="685800"/>
            <a:ext cx="7717022" cy="5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l" rtl="0" eaLnBrk="0" fontAlgn="base" latinLnBrk="1" hangingPunct="0">
              <a:spcBef>
                <a:spcPct val="0"/>
              </a:spcBef>
              <a:spcAft>
                <a:spcPct val="0"/>
              </a:spcAft>
              <a:defRPr kumimoji="1" sz="2800" b="1">
                <a:solidFill>
                  <a:srgbClr val="0000FF"/>
                </a:solidFill>
                <a:latin typeface="+mj-lt"/>
                <a:ea typeface="+mj-ea"/>
                <a:cs typeface="+mj-cs"/>
              </a:defRPr>
            </a:lvl1pPr>
            <a:lvl2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2pPr>
            <a:lvl3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3pPr>
            <a:lvl4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4pPr>
            <a:lvl5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5pPr>
            <a:lvl6pPr marL="4572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6pPr>
            <a:lvl7pPr marL="9144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7pPr>
            <a:lvl8pPr marL="13716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8pPr>
            <a:lvl9pPr marL="18288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9pPr>
          </a:lstStyle>
          <a:p>
            <a:pPr algn="ctr"/>
            <a:r>
              <a:rPr lang="en-US" kern="0" dirty="0">
                <a:solidFill>
                  <a:schemeClr val="tx1"/>
                </a:solidFill>
                <a:latin typeface="Times New Roman" panose="02020603050405020304" pitchFamily="18" charset="0"/>
                <a:cs typeface="Times New Roman" panose="02020603050405020304" pitchFamily="18" charset="0"/>
              </a:rPr>
              <a:t>Emerging Solutions (Current Time)</a:t>
            </a:r>
            <a:endParaRPr lang="en-US" kern="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81000" y="1590893"/>
            <a:ext cx="83820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lvl="0" indent="-285750" eaLnBrk="0" fontAlgn="base" hangingPunct="0">
              <a:spcBef>
                <a:spcPct val="0"/>
              </a:spcBef>
              <a:spcAft>
                <a:spcPct val="0"/>
              </a:spcAft>
              <a:buFont typeface="Wingdings" panose="05000000000000000000" pitchFamily="2" charset="2"/>
              <a:buChar char="v"/>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Relay Positioning Optimization:</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Use convex optimization algorithms to dynamically adjust multi-hop UAV spacing, minimizing cumulative angle-of-arrival variance in serial or parallel configurations. This reduces end-to-end pointing losses, </a:t>
            </a:r>
            <a:r>
              <a:rPr lang="en-US" altLang="en-US" sz="1400" dirty="0">
                <a:latin typeface="Times New Roman" panose="02020603050405020304" pitchFamily="18" charset="0"/>
                <a:cs typeface="Times New Roman" panose="02020603050405020304" pitchFamily="18" charset="0"/>
              </a:rPr>
              <a:t>thereby enhancing SNR and coverage in 6G backhaul scenarios[2]</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v"/>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Advanced Modulation: </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Implement adaptive L-</a:t>
            </a:r>
            <a:r>
              <a:rPr kumimoji="0" lang="en-US" altLang="en-US" sz="1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ary</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1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multipulse</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position modulation (L-MPPM) with decision thresholds like ODT or DDT to handle fluctuations, encoding data resiliently against misalignment. This boosts spectral efficiency and </a:t>
            </a:r>
            <a:r>
              <a:rPr lang="en-US" altLang="en-US" sz="1400" dirty="0">
                <a:latin typeface="Times New Roman" panose="02020603050405020304" pitchFamily="18" charset="0"/>
                <a:cs typeface="Times New Roman" panose="02020603050405020304" pitchFamily="18" charset="0"/>
              </a:rPr>
              <a:t>reduces SER in turbulent channels, supporting high-rate UAV relays[3]</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indent="-285750" eaLnBrk="0" fontAlgn="base" hangingPunct="0">
              <a:spcBef>
                <a:spcPct val="0"/>
              </a:spcBef>
              <a:spcAft>
                <a:spcPct val="0"/>
              </a:spcAft>
              <a:buFont typeface="Wingdings" panose="05000000000000000000" pitchFamily="2" charset="2"/>
              <a:buChar char="v"/>
            </a:pPr>
            <a:r>
              <a:rPr lang="en-US" altLang="en-US" sz="1400" b="1" dirty="0">
                <a:latin typeface="Times New Roman" panose="02020603050405020304" pitchFamily="18" charset="0"/>
                <a:cs typeface="Times New Roman" panose="02020603050405020304" pitchFamily="18" charset="0"/>
              </a:rPr>
              <a:t>Channel Modeling Improvements (Log-Normal, Gamma-Gamma with Boresight Errors):</a:t>
            </a:r>
            <a:r>
              <a:rPr lang="en-US" altLang="en-US" sz="1400" dirty="0">
                <a:latin typeface="Times New Roman" panose="02020603050405020304" pitchFamily="18" charset="0"/>
                <a:cs typeface="Times New Roman" panose="02020603050405020304" pitchFamily="18" charset="0"/>
              </a:rPr>
              <a:t> Employ log-normal or Gamma-Gamma distributions integrated with nonzero boresight models to statistically characterize UAV jitter and turbulence effects in FSO channels. This enables accurate outage probability predictions, improving link reliability for multi-hop deployments in varying weather[4].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v"/>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Low-Cost Stabilization (Servo-Based PAT):</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Integrate servo actuators in pointing-acquisition-tracking (PAT) systems, such as Volz or </a:t>
            </a:r>
            <a:r>
              <a:rPr kumimoji="0" lang="en-US" altLang="en-US" sz="1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Hitec</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models, for real-time beam alignment without heavy gimbals. This achieves sub-</a:t>
            </a:r>
            <a:r>
              <a:rPr kumimoji="0" lang="en-US" altLang="en-US" sz="1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mrad</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corrections at </a:t>
            </a:r>
            <a:r>
              <a:rPr lang="en-US" altLang="en-US" sz="1400" dirty="0">
                <a:latin typeface="Times New Roman" panose="02020603050405020304" pitchFamily="18" charset="0"/>
                <a:cs typeface="Times New Roman" panose="02020603050405020304" pitchFamily="18" charset="0"/>
              </a:rPr>
              <a:t>a low payload cost, enabling stable FSO links in lightweight drones for disaster response[5]</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bwMode="auto">
          <a:xfrm>
            <a:off x="713489" y="532104"/>
            <a:ext cx="7717022" cy="5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l" rtl="0" eaLnBrk="0" fontAlgn="base" latinLnBrk="1" hangingPunct="0">
              <a:spcBef>
                <a:spcPct val="0"/>
              </a:spcBef>
              <a:spcAft>
                <a:spcPct val="0"/>
              </a:spcAft>
              <a:defRPr kumimoji="1" sz="2800" b="1">
                <a:solidFill>
                  <a:srgbClr val="0000FF"/>
                </a:solidFill>
                <a:latin typeface="+mj-lt"/>
                <a:ea typeface="+mj-ea"/>
                <a:cs typeface="+mj-cs"/>
              </a:defRPr>
            </a:lvl1pPr>
            <a:lvl2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2pPr>
            <a:lvl3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3pPr>
            <a:lvl4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4pPr>
            <a:lvl5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5pPr>
            <a:lvl6pPr marL="4572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6pPr>
            <a:lvl7pPr marL="9144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7pPr>
            <a:lvl8pPr marL="13716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8pPr>
            <a:lvl9pPr marL="18288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9pPr>
          </a:lstStyle>
          <a:p>
            <a:pPr algn="ctr"/>
            <a:r>
              <a:rPr lang="en-US" kern="0" dirty="0">
                <a:solidFill>
                  <a:schemeClr val="tx1"/>
                </a:solidFill>
                <a:latin typeface="Times New Roman" panose="02020603050405020304" pitchFamily="18" charset="0"/>
                <a:cs typeface="Times New Roman" panose="02020603050405020304" pitchFamily="18" charset="0"/>
              </a:rPr>
              <a:t>Future Direction 1 – Intelligent Control</a:t>
            </a:r>
            <a:endParaRPr lang="en-US" kern="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2133600" y="3210769"/>
            <a:ext cx="4139220" cy="2507938"/>
          </a:xfrm>
          <a:prstGeom prst="rect">
            <a:avLst/>
          </a:prstGeom>
        </p:spPr>
      </p:pic>
      <p:sp>
        <p:nvSpPr>
          <p:cNvPr id="4" name="TextBox 3"/>
          <p:cNvSpPr txBox="1"/>
          <p:nvPr/>
        </p:nvSpPr>
        <p:spPr>
          <a:xfrm>
            <a:off x="1843896" y="5718707"/>
            <a:ext cx="5456208" cy="246221"/>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Figure 2: intelligently controlling the pointing with the communication link.</a:t>
            </a:r>
            <a:endParaRPr lang="en-US" sz="1000" dirty="0">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380999" y="1169486"/>
            <a:ext cx="836762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Edge Federated Learning for PAT:</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Use federated learning to enable UAVs to collaboratively train PAT models with real-time, privacy-preserving updates from local jitter data. This reduces alignment errors and supports scalable, secure FSO deployment in resource-constrained swarms.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Sensor Fusion (IMU + GPS + LiDAR/Vision):</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Integrate IMU, GPS, and LiDAR/vision data with predictive algorithms to fuse sensor inputs for sub-</a:t>
            </a:r>
            <a:r>
              <a:rPr kumimoji="0" lang="en-US" altLang="en-US" sz="1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mrad</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orientation corrections. This enhances link reliability in turbulent conditions, minimizing outage risks for 6G backhaul.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Predictive Alignment:</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Apply machine learning to anticipate UAV drift and proactively adjust beam steering based on forecasted environmental changes. This ensures consistent link stability, particularly in dynamic settings like disaster response scenarios.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bwMode="auto">
          <a:xfrm>
            <a:off x="644191" y="685800"/>
            <a:ext cx="7717022" cy="5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l" rtl="0" eaLnBrk="0" fontAlgn="base" latinLnBrk="1" hangingPunct="0">
              <a:spcBef>
                <a:spcPct val="0"/>
              </a:spcBef>
              <a:spcAft>
                <a:spcPct val="0"/>
              </a:spcAft>
              <a:defRPr kumimoji="1" sz="2800" b="1">
                <a:solidFill>
                  <a:srgbClr val="0000FF"/>
                </a:solidFill>
                <a:latin typeface="+mj-lt"/>
                <a:ea typeface="+mj-ea"/>
                <a:cs typeface="+mj-cs"/>
              </a:defRPr>
            </a:lvl1pPr>
            <a:lvl2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2pPr>
            <a:lvl3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3pPr>
            <a:lvl4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4pPr>
            <a:lvl5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5pPr>
            <a:lvl6pPr marL="4572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6pPr>
            <a:lvl7pPr marL="9144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7pPr>
            <a:lvl8pPr marL="13716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8pPr>
            <a:lvl9pPr marL="18288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9pPr>
          </a:lstStyle>
          <a:p>
            <a:pPr algn="ctr"/>
            <a:r>
              <a:rPr lang="en-US" kern="0" dirty="0">
                <a:solidFill>
                  <a:schemeClr val="tx1"/>
                </a:solidFill>
                <a:latin typeface="Times New Roman" panose="02020603050405020304" pitchFamily="18" charset="0"/>
                <a:cs typeface="Times New Roman" panose="02020603050405020304" pitchFamily="18" charset="0"/>
              </a:rPr>
              <a:t>Future Direction 2 – Network-Level Optimization</a:t>
            </a:r>
            <a:endParaRPr lang="en-US" kern="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512613" y="1486046"/>
            <a:ext cx="78486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Graph Neural Networks for Dynamic Hop Optimization:</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This facilitates self-reconfiguration in response to channel variations, reducing outage risks in low-SNR conditions. It is particularly useful for disaster-response deployments where topology must evolve rapidly.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Reinforcement Learning for Hybrid FSO-RF Switching:</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Leverage reinforcement learning agents to trigger seamless switches between FSO and RF during misalignment events, integrating with multi-hop parallel hybrids for weather-resilient performance, which ensures uninterrupted connectivity by preempting pointing errors in time-varying channels.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Trajectory Optimization for Energy-Efficient Paths:</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Apply particle swarm optimization and proximal policy optimization to co-design fixed-wing UAV routes with FSO constraints, minimizing exposure to high-turbulence altitudes and jitter-prone directions. It enhances sustainability for long-mission wireless specialty networks in remote areas.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Swarm Cooperation with PAT-Enhanced Relaying:</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This fosters robust coverage by combining coarse-to-fine alignment techniques across nodes. It is essential for scalable 6G applications, such as surveillance or IoT backhaul, where the dynamics of behavioral UAVs influence link stability.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bwMode="auto">
          <a:xfrm>
            <a:off x="644191" y="685800"/>
            <a:ext cx="7717022" cy="54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algn="l" rtl="0" eaLnBrk="0" fontAlgn="base" latinLnBrk="1" hangingPunct="0">
              <a:spcBef>
                <a:spcPct val="0"/>
              </a:spcBef>
              <a:spcAft>
                <a:spcPct val="0"/>
              </a:spcAft>
              <a:defRPr kumimoji="1" sz="2800" b="1">
                <a:solidFill>
                  <a:srgbClr val="0000FF"/>
                </a:solidFill>
                <a:latin typeface="+mj-lt"/>
                <a:ea typeface="+mj-ea"/>
                <a:cs typeface="+mj-cs"/>
              </a:defRPr>
            </a:lvl1pPr>
            <a:lvl2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2pPr>
            <a:lvl3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3pPr>
            <a:lvl4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4pPr>
            <a:lvl5pPr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5pPr>
            <a:lvl6pPr marL="4572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6pPr>
            <a:lvl7pPr marL="9144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7pPr>
            <a:lvl8pPr marL="13716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8pPr>
            <a:lvl9pPr marL="1828800" algn="l" rtl="0" eaLnBrk="0" fontAlgn="base" latinLnBrk="1" hangingPunct="0">
              <a:spcBef>
                <a:spcPct val="0"/>
              </a:spcBef>
              <a:spcAft>
                <a:spcPct val="0"/>
              </a:spcAft>
              <a:defRPr kumimoji="1" sz="2800" b="1">
                <a:solidFill>
                  <a:srgbClr val="0000FF"/>
                </a:solidFill>
                <a:latin typeface="Gulim" panose="020B0600000101010101" charset="-127"/>
                <a:ea typeface="Gulim" panose="020B0600000101010101" charset="-127"/>
              </a:defRPr>
            </a:lvl9pPr>
          </a:lstStyle>
          <a:p>
            <a:pPr algn="ctr"/>
            <a:r>
              <a:rPr lang="en-US" sz="2400" kern="0" dirty="0">
                <a:solidFill>
                  <a:schemeClr val="tx1"/>
                </a:solidFill>
                <a:latin typeface="Times New Roman" panose="02020603050405020304" pitchFamily="18" charset="0"/>
                <a:cs typeface="Times New Roman" panose="02020603050405020304" pitchFamily="18" charset="0"/>
              </a:rPr>
              <a:t>Future Direction 3 – Security &amp; Reliability</a:t>
            </a:r>
            <a:endParaRPr lang="en-US" sz="2400" kern="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416943" y="1229645"/>
            <a:ext cx="8305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Physical-Layer Security:</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Use adaptive beam divergence techniques to dynamically narrow optical beams, reducing eavesdropping exposure in relay-assisted links. This enhances confidentiality, particularly in military or sensitive 6G applications where jitter might otherwise expose data.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v"/>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Blockchain-Enabled UAV Coordination:</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Implement blockchain to coordinate UAVs and detect malicious node misalignments through distributed consensus, preventing intentional jitter disruptions. This </a:t>
            </a:r>
            <a:r>
              <a:rPr lang="en-US" altLang="en-US" sz="1400" dirty="0">
                <a:latin typeface="Times New Roman" panose="02020603050405020304" pitchFamily="18" charset="0"/>
                <a:cs typeface="Times New Roman" panose="02020603050405020304" pitchFamily="18" charset="0"/>
              </a:rPr>
              <a:t>enhances trust and reliability in swarm-based FSO networks, which are </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crucial for autonomous operations.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v"/>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Resilient Coding + Error Correction:</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Develop jitter-integrated error correction codes, leveraging pointing error models, </a:t>
            </a:r>
            <a:r>
              <a:rPr lang="en-US" altLang="en-US" sz="1400" dirty="0">
                <a:latin typeface="Times New Roman" panose="02020603050405020304" pitchFamily="18" charset="0"/>
                <a:cs typeface="Times New Roman" panose="02020603050405020304" pitchFamily="18" charset="0"/>
              </a:rPr>
              <a:t>to address beam wander effects preemptively</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This ensures high availability and data integrity, supporting robust performance in turbulent environments.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pPr>
            <a:r>
              <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Adaptive Jitter Compensation with Redundancy:</a:t>
            </a: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Employ real-time jitter compensation algorithms combined with redundant relay paths to maintain link stability during misalignment events. This enhances system resilience, minimizing outages in dynamic 6G wireless specialty networks. </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7" name="Graphic 6" descr="Quadcopter with solid fill"/>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2097659" y="4655857"/>
            <a:ext cx="914400" cy="914400"/>
          </a:xfrm>
          <a:prstGeom prst="rect">
            <a:avLst/>
          </a:prstGeom>
        </p:spPr>
      </p:pic>
      <p:pic>
        <p:nvPicPr>
          <p:cNvPr id="12" name="Graphic 11" descr="Quadcopter outlin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0201" y="3896751"/>
            <a:ext cx="914400" cy="914400"/>
          </a:xfrm>
          <a:prstGeom prst="rect">
            <a:avLst/>
          </a:prstGeom>
        </p:spPr>
      </p:pic>
      <p:sp>
        <p:nvSpPr>
          <p:cNvPr id="13" name="Isosceles Triangle 12"/>
          <p:cNvSpPr/>
          <p:nvPr/>
        </p:nvSpPr>
        <p:spPr>
          <a:xfrm rot="15416000">
            <a:off x="3996512" y="3221151"/>
            <a:ext cx="446928" cy="3278698"/>
          </a:xfrm>
          <a:prstGeom prst="triangle">
            <a:avLst>
              <a:gd name="adj" fmla="val 56703"/>
            </a:avLst>
          </a:prstGeom>
          <a:solidFill>
            <a:schemeClr val="accent2">
              <a:alpha val="50000"/>
            </a:schemeClr>
          </a:solidFill>
          <a:ln>
            <a:noFill/>
          </a:ln>
          <a:effectLst>
            <a:glow rad="63500">
              <a:schemeClr val="accent2">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9" name="Graphic 8" descr="Quadcopter outlin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3400" y="4114800"/>
            <a:ext cx="914400" cy="914400"/>
          </a:xfrm>
          <a:prstGeom prst="rect">
            <a:avLst/>
          </a:prstGeom>
        </p:spPr>
      </p:pic>
      <p:cxnSp>
        <p:nvCxnSpPr>
          <p:cNvPr id="15" name="Straight Arrow Connector 14"/>
          <p:cNvCxnSpPr/>
          <p:nvPr/>
        </p:nvCxnSpPr>
        <p:spPr>
          <a:xfrm flipV="1">
            <a:off x="2572551" y="4655857"/>
            <a:ext cx="2075649" cy="601943"/>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6" name="TextBox 15"/>
          <p:cNvSpPr txBox="1"/>
          <p:nvPr/>
        </p:nvSpPr>
        <p:spPr>
          <a:xfrm>
            <a:off x="4486954" y="4906089"/>
            <a:ext cx="779692"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Receiver</a:t>
            </a:r>
            <a:endParaRPr lang="en-US" sz="1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2149857" y="5325699"/>
            <a:ext cx="1242287"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Transmitter </a:t>
            </a:r>
            <a:endParaRPr lang="en-US" sz="1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5452335" y="4655857"/>
            <a:ext cx="914400"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Eavesdropper</a:t>
            </a:r>
            <a:endParaRPr lang="en-US" sz="1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843896" y="5718707"/>
            <a:ext cx="5456208" cy="246221"/>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Figure 3: UAV FSO communication system with the potential risk of an eavesdropper.</a:t>
            </a:r>
            <a:endParaRPr lang="en-US" sz="10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10030</Words>
  <Application>WPS Presentation</Application>
  <PresentationFormat>On-screen Show (4:3)</PresentationFormat>
  <Paragraphs>108</Paragraphs>
  <Slides>11</Slides>
  <Notes>1</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11</vt:i4>
      </vt:variant>
    </vt:vector>
  </HeadingPairs>
  <TitlesOfParts>
    <vt:vector size="27" baseType="lpstr">
      <vt:lpstr>Arial</vt:lpstr>
      <vt:lpstr>SimSun</vt:lpstr>
      <vt:lpstr>Wingdings</vt:lpstr>
      <vt:lpstr>Times New Roman</vt:lpstr>
      <vt:lpstr>Malgun Gothic</vt:lpstr>
      <vt:lpstr>Verdana</vt:lpstr>
      <vt:lpstr>MS PGothic</vt:lpstr>
      <vt:lpstr>Gulim</vt:lpstr>
      <vt:lpstr>Microsoft YaHei</vt:lpstr>
      <vt:lpstr>Arial Unicode MS</vt:lpstr>
      <vt:lpstr>Calibri</vt:lpstr>
      <vt:lpstr>Aptos Display</vt:lpstr>
      <vt:lpstr>Segoe UI</vt:lpstr>
      <vt:lpstr>Aptos</vt:lpstr>
      <vt:lpstr>Office Theme</vt:lpstr>
      <vt:lpstr>Custom Design</vt:lpstr>
      <vt:lpstr>PowerPoint 演示文稿</vt:lpstr>
      <vt:lpstr>PowerPoint 演示文稿</vt:lpstr>
      <vt:lpstr>Contents</vt:lpstr>
      <vt:lpstr>Introduction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Falak Niaz</cp:lastModifiedBy>
  <cp:revision>999</cp:revision>
  <cp:lastPrinted>2017-05-07T15:48:00Z</cp:lastPrinted>
  <dcterms:created xsi:type="dcterms:W3CDTF">2010-05-15T17:50:00Z</dcterms:created>
  <dcterms:modified xsi:type="dcterms:W3CDTF">2025-09-16T09:41:45Z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AF43C639CF0245C8B22F2B6F0142E105_13</vt:lpwstr>
  </property>
  <property fmtid="{D5CDD505-2E9C-101B-9397-08002B2CF9AE}" pid="3" name="KSOProductBuildVer">
    <vt:lpwstr>1033-12.2.0.22549</vt:lpwstr>
  </property>
</Properties>
</file>