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5"/>
  </p:notesMasterIdLst>
  <p:handoutMasterIdLst>
    <p:handoutMasterId r:id="rId16"/>
  </p:handoutMasterIdLst>
  <p:sldIdLst>
    <p:sldId id="346" r:id="rId4"/>
    <p:sldId id="311" r:id="rId6"/>
    <p:sldId id="339" r:id="rId7"/>
    <p:sldId id="405" r:id="rId8"/>
    <p:sldId id="417" r:id="rId9"/>
    <p:sldId id="415" r:id="rId10"/>
    <p:sldId id="416" r:id="rId11"/>
    <p:sldId id="418" r:id="rId12"/>
    <p:sldId id="413" r:id="rId13"/>
    <p:sldId id="409" r:id="rId14"/>
    <p:sldId id="366"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9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244" autoAdjust="0"/>
    <p:restoredTop sz="95775" autoAdjust="0"/>
  </p:normalViewPr>
  <p:slideViewPr>
    <p:cSldViewPr showGuides="1">
      <p:cViewPr varScale="1">
        <p:scale>
          <a:sx n="111" d="100"/>
          <a:sy n="111" d="100"/>
        </p:scale>
        <p:origin x="1212" y="96"/>
      </p:cViewPr>
      <p:guideLst>
        <p:guide orient="horz" pos="219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08" d="100"/>
          <a:sy n="108" d="100"/>
        </p:scale>
        <p:origin x="1158" y="114"/>
      </p:cViewPr>
      <p:guideLst>
        <p:guide orient="horz" pos="2969"/>
        <p:guide pos="2208"/>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handoutMaster" Target="handoutMasters/handoutMaster1.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fld>
            <a:endParaRPr lang="en-US"/>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endParaRPr lang="en-US"/>
          </a:p>
        </p:txBody>
      </p:sp>
      <p:sp>
        <p:nvSpPr>
          <p:cNvPr id="6" name="Slide Number Placeholder 5"/>
          <p:cNvSpPr>
            <a:spLocks noGrp="1"/>
          </p:cNvSpPr>
          <p:nvPr>
            <p:ph type="sldNum" sz="quarter" idx="5"/>
          </p:nvPr>
        </p:nvSpPr>
        <p:spPr/>
        <p:txBody>
          <a:bodyPr/>
          <a:lstStyle/>
          <a:p>
            <a:fld id="{15234A02-7D3B-CD49-A0E0-CACF1D6BF2B3}" type="slidenum">
              <a:rPr 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p>
        </p:txBody>
      </p:sp>
      <p:sp>
        <p:nvSpPr>
          <p:cNvPr id="4" name="Header Placeholder 3"/>
          <p:cNvSpPr>
            <a:spLocks noGrp="1"/>
          </p:cNvSpPr>
          <p:nvPr>
            <p:ph type="hdr" sz="quarter"/>
          </p:nvPr>
        </p:nvSpPr>
        <p:spPr/>
        <p:txBody>
          <a:bodyPr/>
          <a:lstStyle/>
          <a:p>
            <a:r>
              <a:rPr lang="en-US" dirty="0"/>
              <a:t>January 2022</a:t>
            </a:r>
            <a:endParaRPr lang="en-US" dirty="0"/>
          </a:p>
        </p:txBody>
      </p:sp>
      <p:sp>
        <p:nvSpPr>
          <p:cNvPr id="5" name="Footer Placeholder 4"/>
          <p:cNvSpPr>
            <a:spLocks noGrp="1"/>
          </p:cNvSpPr>
          <p:nvPr>
            <p:ph type="ftr" sz="quarter" idx="4"/>
          </p:nvPr>
        </p:nvSpPr>
        <p:spPr/>
        <p:txBody>
          <a:bodyPr/>
          <a:lstStyle/>
          <a:p>
            <a:r>
              <a:rPr lang="en-US"/>
              <a:t>Submission</a:t>
            </a:r>
            <a:endParaRPr lang="en-US"/>
          </a:p>
        </p:txBody>
      </p:sp>
      <p:sp>
        <p:nvSpPr>
          <p:cNvPr id="6" name="Slide Number Placeholder 5"/>
          <p:cNvSpPr>
            <a:spLocks noGrp="1"/>
          </p:cNvSpPr>
          <p:nvPr>
            <p:ph type="sldNum" sz="quarter" idx="5"/>
          </p:nvPr>
        </p:nvSpPr>
        <p:spPr/>
        <p:txBody>
          <a:bodyPr/>
          <a:lstStyle/>
          <a:p>
            <a:fld id="{15234A02-7D3B-CD49-A0E0-CACF1D6BF2B3}" type="slidenum">
              <a:rPr lang="en-US" smtClean="0"/>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pPr lvl="0" algn="just">
              <a:lnSpc>
                <a:spcPct val="150000"/>
              </a:lnSpc>
            </a:pPr>
            <a:endParaRPr lang="en-US" altLang="en-US" dirty="0"/>
          </a:p>
        </p:txBody>
      </p:sp>
      <p:sp>
        <p:nvSpPr>
          <p:cNvPr id="4" name="Header Placeholder 3"/>
          <p:cNvSpPr>
            <a:spLocks noGrp="1"/>
          </p:cNvSpPr>
          <p:nvPr>
            <p:ph type="hdr" sz="quarter"/>
          </p:nvPr>
        </p:nvSpPr>
        <p:spPr/>
        <p:txBody>
          <a:bodyPr/>
          <a:lstStyle/>
          <a:p>
            <a:r>
              <a:rPr lang="en-US" dirty="0"/>
              <a:t>January 2022</a:t>
            </a:r>
            <a:endParaRPr lang="en-US" dirty="0"/>
          </a:p>
        </p:txBody>
      </p:sp>
      <p:sp>
        <p:nvSpPr>
          <p:cNvPr id="5" name="Footer Placeholder 4"/>
          <p:cNvSpPr>
            <a:spLocks noGrp="1"/>
          </p:cNvSpPr>
          <p:nvPr>
            <p:ph type="ftr" sz="quarter" idx="4"/>
          </p:nvPr>
        </p:nvSpPr>
        <p:spPr/>
        <p:txBody>
          <a:bodyPr/>
          <a:lstStyle/>
          <a:p>
            <a:r>
              <a:rPr lang="en-US"/>
              <a:t>Submission</a:t>
            </a:r>
            <a:endParaRPr lang="en-US"/>
          </a:p>
        </p:txBody>
      </p:sp>
      <p:sp>
        <p:nvSpPr>
          <p:cNvPr id="6" name="Slide Number Placeholder 5"/>
          <p:cNvSpPr>
            <a:spLocks noGrp="1"/>
          </p:cNvSpPr>
          <p:nvPr>
            <p:ph type="sldNum" sz="quarter" idx="5"/>
          </p:nvPr>
        </p:nvSpPr>
        <p:spPr/>
        <p:txBody>
          <a:bodyPr/>
          <a:lstStyle/>
          <a:p>
            <a:fld id="{15234A02-7D3B-CD49-A0E0-CACF1D6BF2B3}" type="slidenum">
              <a:rPr lang="en-US" smtClean="0"/>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ltLang="en-US"/>
          </a:p>
        </p:txBody>
      </p:sp>
      <p:sp>
        <p:nvSpPr>
          <p:cNvPr id="4" name="Header Placeholder 3"/>
          <p:cNvSpPr>
            <a:spLocks noGrp="1"/>
          </p:cNvSpPr>
          <p:nvPr>
            <p:ph type="hdr" sz="quarter"/>
          </p:nvPr>
        </p:nvSpPr>
        <p:spPr/>
        <p:txBody>
          <a:bodyPr/>
          <a:lstStyle/>
          <a:p>
            <a:r>
              <a:rPr lang="en-US" dirty="0"/>
              <a:t>January 2022</a:t>
            </a:r>
            <a:endParaRPr lang="en-US" dirty="0"/>
          </a:p>
        </p:txBody>
      </p:sp>
      <p:sp>
        <p:nvSpPr>
          <p:cNvPr id="5" name="Footer Placeholder 4"/>
          <p:cNvSpPr>
            <a:spLocks noGrp="1"/>
          </p:cNvSpPr>
          <p:nvPr>
            <p:ph type="ftr" sz="quarter" idx="4"/>
          </p:nvPr>
        </p:nvSpPr>
        <p:spPr/>
        <p:txBody>
          <a:bodyPr/>
          <a:lstStyle/>
          <a:p>
            <a:r>
              <a:rPr lang="en-US"/>
              <a:t>Submission</a:t>
            </a:r>
            <a:endParaRPr lang="en-US"/>
          </a:p>
        </p:txBody>
      </p:sp>
      <p:sp>
        <p:nvSpPr>
          <p:cNvPr id="6" name="Slide Number Placeholder 5"/>
          <p:cNvSpPr>
            <a:spLocks noGrp="1"/>
          </p:cNvSpPr>
          <p:nvPr>
            <p:ph type="sldNum" sz="quarter" idx="5"/>
          </p:nvPr>
        </p:nvSpPr>
        <p:spPr/>
        <p:txBody>
          <a:bodyPr/>
          <a:lstStyle/>
          <a:p>
            <a:fld id="{15234A02-7D3B-CD49-A0E0-CACF1D6BF2B3}" type="slidenum">
              <a:rPr lang="en-US" smtClean="0"/>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ltLang="en-US" dirty="0"/>
          </a:p>
        </p:txBody>
      </p:sp>
      <p:sp>
        <p:nvSpPr>
          <p:cNvPr id="4" name="Header Placeholder 3"/>
          <p:cNvSpPr>
            <a:spLocks noGrp="1"/>
          </p:cNvSpPr>
          <p:nvPr>
            <p:ph type="hdr" sz="quarter"/>
          </p:nvPr>
        </p:nvSpPr>
        <p:spPr/>
        <p:txBody>
          <a:bodyPr/>
          <a:lstStyle/>
          <a:p>
            <a:r>
              <a:rPr lang="en-US" dirty="0"/>
              <a:t>January 2022</a:t>
            </a:r>
            <a:endParaRPr lang="en-US" dirty="0"/>
          </a:p>
        </p:txBody>
      </p:sp>
      <p:sp>
        <p:nvSpPr>
          <p:cNvPr id="5" name="Footer Placeholder 4"/>
          <p:cNvSpPr>
            <a:spLocks noGrp="1"/>
          </p:cNvSpPr>
          <p:nvPr>
            <p:ph type="ftr" sz="quarter" idx="4"/>
          </p:nvPr>
        </p:nvSpPr>
        <p:spPr/>
        <p:txBody>
          <a:bodyPr/>
          <a:lstStyle/>
          <a:p>
            <a:r>
              <a:rPr lang="en-US"/>
              <a:t>Submission</a:t>
            </a:r>
            <a:endParaRPr lang="en-US"/>
          </a:p>
        </p:txBody>
      </p:sp>
      <p:sp>
        <p:nvSpPr>
          <p:cNvPr id="6" name="Slide Number Placeholder 5"/>
          <p:cNvSpPr>
            <a:spLocks noGrp="1"/>
          </p:cNvSpPr>
          <p:nvPr>
            <p:ph type="sldNum" sz="quarter" idx="5"/>
          </p:nvPr>
        </p:nvSpPr>
        <p:spPr/>
        <p:txBody>
          <a:bodyPr/>
          <a:lstStyle/>
          <a:p>
            <a:fld id="{15234A02-7D3B-CD49-A0E0-CACF1D6BF2B3}" type="slidenum">
              <a:rPr lang="en-US" smtClean="0"/>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ltLang="en-US" dirty="0"/>
          </a:p>
        </p:txBody>
      </p:sp>
      <p:sp>
        <p:nvSpPr>
          <p:cNvPr id="4" name="Header Placeholder 3"/>
          <p:cNvSpPr>
            <a:spLocks noGrp="1"/>
          </p:cNvSpPr>
          <p:nvPr>
            <p:ph type="hdr" sz="quarter"/>
          </p:nvPr>
        </p:nvSpPr>
        <p:spPr/>
        <p:txBody>
          <a:bodyPr/>
          <a:lstStyle/>
          <a:p>
            <a:r>
              <a:rPr lang="en-US" dirty="0"/>
              <a:t>January 2022</a:t>
            </a:r>
            <a:endParaRPr lang="en-US" dirty="0"/>
          </a:p>
        </p:txBody>
      </p:sp>
      <p:sp>
        <p:nvSpPr>
          <p:cNvPr id="5" name="Footer Placeholder 4"/>
          <p:cNvSpPr>
            <a:spLocks noGrp="1"/>
          </p:cNvSpPr>
          <p:nvPr>
            <p:ph type="ftr" sz="quarter" idx="4"/>
          </p:nvPr>
        </p:nvSpPr>
        <p:spPr/>
        <p:txBody>
          <a:bodyPr/>
          <a:lstStyle/>
          <a:p>
            <a:r>
              <a:rPr lang="en-US"/>
              <a:t>Submission</a:t>
            </a:r>
            <a:endParaRPr lang="en-US"/>
          </a:p>
        </p:txBody>
      </p:sp>
      <p:sp>
        <p:nvSpPr>
          <p:cNvPr id="6" name="Slide Number Placeholder 5"/>
          <p:cNvSpPr>
            <a:spLocks noGrp="1"/>
          </p:cNvSpPr>
          <p:nvPr>
            <p:ph type="sldNum" sz="quarter" idx="5"/>
          </p:nvPr>
        </p:nvSpPr>
        <p:spPr/>
        <p:txBody>
          <a:bodyPr/>
          <a:lstStyle/>
          <a:p>
            <a:fld id="{15234A02-7D3B-CD49-A0E0-CACF1D6BF2B3}" type="slidenum">
              <a:rPr lang="en-US" smtClean="0"/>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ltLang="en-US" dirty="0"/>
          </a:p>
        </p:txBody>
      </p:sp>
      <p:sp>
        <p:nvSpPr>
          <p:cNvPr id="4" name="Header Placeholder 3"/>
          <p:cNvSpPr>
            <a:spLocks noGrp="1"/>
          </p:cNvSpPr>
          <p:nvPr>
            <p:ph type="hdr" sz="quarter"/>
          </p:nvPr>
        </p:nvSpPr>
        <p:spPr/>
        <p:txBody>
          <a:bodyPr/>
          <a:lstStyle/>
          <a:p>
            <a:r>
              <a:rPr lang="en-US" dirty="0"/>
              <a:t>January 2022</a:t>
            </a:r>
            <a:endParaRPr lang="en-US" dirty="0"/>
          </a:p>
        </p:txBody>
      </p:sp>
      <p:sp>
        <p:nvSpPr>
          <p:cNvPr id="5" name="Footer Placeholder 4"/>
          <p:cNvSpPr>
            <a:spLocks noGrp="1"/>
          </p:cNvSpPr>
          <p:nvPr>
            <p:ph type="ftr" sz="quarter" idx="4"/>
          </p:nvPr>
        </p:nvSpPr>
        <p:spPr/>
        <p:txBody>
          <a:bodyPr/>
          <a:lstStyle/>
          <a:p>
            <a:r>
              <a:rPr lang="en-US"/>
              <a:t>Submission</a:t>
            </a:r>
            <a:endParaRPr lang="en-US"/>
          </a:p>
        </p:txBody>
      </p:sp>
      <p:sp>
        <p:nvSpPr>
          <p:cNvPr id="6" name="Slide Number Placeholder 5"/>
          <p:cNvSpPr>
            <a:spLocks noGrp="1"/>
          </p:cNvSpPr>
          <p:nvPr>
            <p:ph type="sldNum" sz="quarter" idx="5"/>
          </p:nvPr>
        </p:nvSpPr>
        <p:spPr/>
        <p:txBody>
          <a:bodyPr/>
          <a:lstStyle/>
          <a:p>
            <a:fld id="{15234A02-7D3B-CD49-A0E0-CACF1D6BF2B3}" type="slidenum">
              <a:rPr lang="en-US" smtClean="0"/>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ltLang="en-US" dirty="0"/>
          </a:p>
        </p:txBody>
      </p:sp>
      <p:sp>
        <p:nvSpPr>
          <p:cNvPr id="4" name="Header Placeholder 3"/>
          <p:cNvSpPr>
            <a:spLocks noGrp="1"/>
          </p:cNvSpPr>
          <p:nvPr>
            <p:ph type="hdr" sz="quarter"/>
          </p:nvPr>
        </p:nvSpPr>
        <p:spPr/>
        <p:txBody>
          <a:bodyPr/>
          <a:lstStyle/>
          <a:p>
            <a:r>
              <a:rPr lang="en-US" dirty="0"/>
              <a:t>January 2022</a:t>
            </a:r>
            <a:endParaRPr lang="en-US" dirty="0"/>
          </a:p>
        </p:txBody>
      </p:sp>
      <p:sp>
        <p:nvSpPr>
          <p:cNvPr id="5" name="Footer Placeholder 4"/>
          <p:cNvSpPr>
            <a:spLocks noGrp="1"/>
          </p:cNvSpPr>
          <p:nvPr>
            <p:ph type="ftr" sz="quarter" idx="4"/>
          </p:nvPr>
        </p:nvSpPr>
        <p:spPr/>
        <p:txBody>
          <a:bodyPr/>
          <a:lstStyle/>
          <a:p>
            <a:r>
              <a:rPr lang="en-US"/>
              <a:t>Submission</a:t>
            </a:r>
            <a:endParaRPr lang="en-US"/>
          </a:p>
        </p:txBody>
      </p:sp>
      <p:sp>
        <p:nvSpPr>
          <p:cNvPr id="6" name="Slide Number Placeholder 5"/>
          <p:cNvSpPr>
            <a:spLocks noGrp="1"/>
          </p:cNvSpPr>
          <p:nvPr>
            <p:ph type="sldNum" sz="quarter" idx="5"/>
          </p:nvPr>
        </p:nvSpPr>
        <p:spPr/>
        <p:txBody>
          <a:bodyPr/>
          <a:lstStyle/>
          <a:p>
            <a:fld id="{15234A02-7D3B-CD49-A0E0-CACF1D6BF2B3}" type="slidenum">
              <a:rPr lang="en-US" smtClean="0"/>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ltLang="en-US" dirty="0"/>
          </a:p>
        </p:txBody>
      </p:sp>
      <p:sp>
        <p:nvSpPr>
          <p:cNvPr id="4" name="Header Placeholder 3"/>
          <p:cNvSpPr>
            <a:spLocks noGrp="1"/>
          </p:cNvSpPr>
          <p:nvPr>
            <p:ph type="hdr" sz="quarter"/>
          </p:nvPr>
        </p:nvSpPr>
        <p:spPr/>
        <p:txBody>
          <a:bodyPr/>
          <a:lstStyle/>
          <a:p>
            <a:r>
              <a:rPr lang="en-US" dirty="0"/>
              <a:t>January 2022</a:t>
            </a:r>
            <a:endParaRPr lang="en-US" dirty="0"/>
          </a:p>
        </p:txBody>
      </p:sp>
      <p:sp>
        <p:nvSpPr>
          <p:cNvPr id="5" name="Footer Placeholder 4"/>
          <p:cNvSpPr>
            <a:spLocks noGrp="1"/>
          </p:cNvSpPr>
          <p:nvPr>
            <p:ph type="ftr" sz="quarter" idx="4"/>
          </p:nvPr>
        </p:nvSpPr>
        <p:spPr/>
        <p:txBody>
          <a:bodyPr/>
          <a:lstStyle/>
          <a:p>
            <a:r>
              <a:rPr lang="en-US"/>
              <a:t>Submission</a:t>
            </a:r>
            <a:endParaRPr lang="en-US"/>
          </a:p>
        </p:txBody>
      </p:sp>
      <p:sp>
        <p:nvSpPr>
          <p:cNvPr id="6" name="Slide Number Placeholder 5"/>
          <p:cNvSpPr>
            <a:spLocks noGrp="1"/>
          </p:cNvSpPr>
          <p:nvPr>
            <p:ph type="sldNum" sz="quarter" idx="5"/>
          </p:nvPr>
        </p:nvSpPr>
        <p:spPr/>
        <p:txBody>
          <a:bodyPr/>
          <a:lstStyle/>
          <a:p>
            <a:fld id="{15234A02-7D3B-CD49-A0E0-CACF1D6BF2B3}"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anose="02020603050405020304" pitchFamily="18" charset="0"/>
                <a:cs typeface="Times New Roman" panose="02020603050405020304" pitchFamily="18" charset="0"/>
              </a:rPr>
              <a:t>DCN 15-19-0551-00-0vat</a:t>
            </a:r>
            <a:endParaRPr lang="en-US" sz="1400" b="1" dirty="0">
              <a:solidFill>
                <a:schemeClr val="tx1"/>
              </a:solidFill>
              <a:latin typeface="Times New Roman" panose="02020603050405020304" pitchFamily="18" charset="0"/>
              <a:cs typeface="Times New Roman" panose="02020603050405020304"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2020</a:t>
            </a:r>
            <a:endParaRPr lang="en-US" sz="1400" b="1" dirty="0">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CA54B844-0726-49DB-BC34-926EF0784B3B}"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84A44-4C11-43EB-90B5-0A5C2EF7C827}" type="slidenum">
              <a:rPr lang="en-US" smtClean="0"/>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CA54B844-0726-49DB-BC34-926EF0784B3B}"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84A44-4C11-43EB-90B5-0A5C2EF7C827}" type="slidenum">
              <a:rPr lang="en-US" smtClean="0"/>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CA54B844-0726-49DB-BC34-926EF0784B3B}"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84A44-4C11-43EB-90B5-0A5C2EF7C827}" type="slidenum">
              <a:rPr lang="en-US" smtClean="0"/>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CA54B844-0726-49DB-BC34-926EF0784B3B}"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F84A44-4C11-43EB-90B5-0A5C2EF7C827}" type="slidenum">
              <a:rPr lang="en-US" smtClean="0"/>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CA54B844-0726-49DB-BC34-926EF0784B3B}"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F84A44-4C11-43EB-90B5-0A5C2EF7C827}" type="slidenum">
              <a:rPr lang="en-US" smtClean="0"/>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CA54B844-0726-49DB-BC34-926EF0784B3B}"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F84A44-4C11-43EB-90B5-0A5C2EF7C827}" type="slidenum">
              <a:rPr lang="en-US" smtClean="0"/>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54B844-0726-49DB-BC34-926EF0784B3B}"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F84A44-4C11-43EB-90B5-0A5C2EF7C827}" type="slidenum">
              <a:rPr lang="en-US" smtClean="0"/>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CA54B844-0726-49DB-BC34-926EF0784B3B}"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F84A44-4C11-43EB-90B5-0A5C2EF7C827}"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6705"/>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2025</a:t>
            </a:r>
            <a:endParaRPr lang="en-US" sz="1400" b="1" dirty="0">
              <a:latin typeface="Times New Roman" panose="02020603050405020304" pitchFamily="18" charset="0"/>
              <a:cs typeface="Times New Roman" panose="02020603050405020304" pitchFamily="18" charset="0"/>
            </a:endParaRPr>
          </a:p>
        </p:txBody>
      </p:sp>
      <p:sp>
        <p:nvSpPr>
          <p:cNvPr id="13" name="Date Placeholder 3"/>
          <p:cNvSpPr txBox="1"/>
          <p:nvPr userDrawn="1"/>
        </p:nvSpPr>
        <p:spPr>
          <a:xfrm>
            <a:off x="474134" y="6340475"/>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5410200" y="168275"/>
            <a:ext cx="3276600" cy="30670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altLang="en-US" sz="1400" b="1" dirty="0">
                <a:solidFill>
                  <a:schemeClr val="tx1"/>
                </a:solidFill>
                <a:latin typeface="Times New Roman" panose="02020603050405020304" pitchFamily="18" charset="0"/>
                <a:cs typeface="Times New Roman" panose="02020603050405020304" pitchFamily="18" charset="0"/>
              </a:rPr>
              <a:t>DCN 15-25-0467-00-07ma</a:t>
            </a:r>
            <a:endParaRPr lang="en-US" altLang="en-US" sz="14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CA54B844-0726-49DB-BC34-926EF0784B3B}"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F84A44-4C11-43EB-90B5-0A5C2EF7C827}" type="slidenum">
              <a:rPr lang="en-US" smtClean="0"/>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CA54B844-0726-49DB-BC34-926EF0784B3B}"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84A44-4C11-43EB-90B5-0A5C2EF7C827}" type="slidenum">
              <a:rPr lang="en-US" smtClean="0"/>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CA54B844-0726-49DB-BC34-926EF0784B3B}"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84A44-4C11-43EB-90B5-0A5C2EF7C827}"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fld>
            <a:endParaRPr lang="en-US"/>
          </a:p>
        </p:txBody>
      </p:sp>
      <p:sp>
        <p:nvSpPr>
          <p:cNvPr id="7"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fld>
            <a:endParaRPr lang="en-US"/>
          </a:p>
        </p:txBody>
      </p:sp>
      <p:sp>
        <p:nvSpPr>
          <p:cNvPr id="10"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fld>
            <a:endParaRPr lang="en-US"/>
          </a:p>
        </p:txBody>
      </p:sp>
      <p:sp>
        <p:nvSpPr>
          <p:cNvPr id="6"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fld>
            <a:endParaRPr lang="en-US"/>
          </a:p>
        </p:txBody>
      </p:sp>
      <p:sp>
        <p:nvSpPr>
          <p:cNvPr id="5"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Slide</a:t>
            </a:r>
            <a:endParaRPr lang="en-US" sz="1400" dirty="0">
              <a:latin typeface="Times New Roman" panose="02020603050405020304" pitchFamily="18" charset="0"/>
              <a:cs typeface="Times New Roman" panose="02020603050405020304" pitchFamily="18" charset="0"/>
            </a:endParaRP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algun Gothic"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algun Gothic"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A54B844-0726-49DB-BC34-926EF0784B3B}" type="datetimeFigureOut">
              <a:rPr lang="en-US" smtClean="0"/>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2F84A44-4C11-43EB-90B5-0A5C2EF7C827}"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https://csrc.nist.gov/projects/lightweight-cryptography" TargetMode="External"/><Relationship Id="rId1" Type="http://schemas.openxmlformats.org/officeDocument/2006/relationships/hyperlink" Target="https://arxiv.org/pdf/2504.04063"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76200" y="838200"/>
            <a:ext cx="8991600" cy="5293757"/>
          </a:xfrm>
          <a:prstGeom prst="rect">
            <a:avLst/>
          </a:prstGeom>
          <a:noFill/>
          <a:ln w="12700">
            <a:noFill/>
            <a:miter lim="800000"/>
            <a:headEnd type="none" w="sm" len="sm"/>
            <a:tailEnd type="none" w="sm" len="sm"/>
          </a:ln>
          <a:effectLst/>
        </p:spPr>
        <p:txBody>
          <a:bodyPr>
            <a:spAutoFit/>
          </a:bodyPr>
          <a:lstStyle/>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en-US" sz="1600" dirty="0">
                <a:latin typeface="Times New Roman" panose="02020603050405020304" pitchFamily="18" charset="0"/>
                <a:ea typeface="MS PGothic" panose="020B0600070205080204" charset="-128"/>
                <a:cs typeface="Times New Roman" panose="02020603050405020304" pitchFamily="18" charset="0"/>
              </a:rPr>
              <a:t>Lightweight Cryptographic Algorithm for Drone-to-Drone Communication</a:t>
            </a:r>
            <a:endParaRPr lang="en-US" altLang="en-US"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Date Submitted: </a:t>
            </a:r>
            <a:r>
              <a:rPr lang="en-US" altLang="ja-JP" sz="1600" dirty="0">
                <a:latin typeface="Times New Roman" panose="02020603050405020304" pitchFamily="18" charset="0"/>
                <a:ea typeface="MS PGothic" panose="020B0600070205080204" charset="-128"/>
                <a:cs typeface="Times New Roman" panose="02020603050405020304" pitchFamily="18" charset="0"/>
              </a:rPr>
              <a:t>Sep 16, 2025	</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Source:</a:t>
            </a:r>
            <a:r>
              <a:rPr lang="en-US" altLang="ja-JP" sz="1600" dirty="0">
                <a:latin typeface="Times New Roman" panose="02020603050405020304" pitchFamily="18" charset="0"/>
                <a:ea typeface="MS PGothic" panose="020B0600070205080204" charset="-128"/>
                <a:cs typeface="Times New Roman" panose="02020603050405020304" pitchFamily="18" charset="0"/>
              </a:rPr>
              <a:t> Lai Yi Aung,</a:t>
            </a:r>
            <a:r>
              <a:rPr lang="en-US" altLang="zh-CN" sz="1600" dirty="0">
                <a:latin typeface="Times New Roman" panose="02020603050405020304" pitchFamily="18" charset="0"/>
                <a:cs typeface="Times New Roman" panose="02020603050405020304" pitchFamily="18" charset="0"/>
              </a:rPr>
              <a:t> Ida Bagus Krishna Yoga Utama, Nguyen Ngoc Huy</a:t>
            </a:r>
            <a:r>
              <a:rPr lang="en-US"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Yeong Min Jang</a:t>
            </a:r>
            <a:r>
              <a:rPr lang="en-US" altLang="zh-CN" sz="1600" dirty="0">
                <a:latin typeface="Times New Roman" panose="02020603050405020304" pitchFamily="18" charset="0"/>
                <a:ea typeface="MS PGothic" panose="020B0600070205080204" charset="-128"/>
                <a:cs typeface="Times New Roman" panose="02020603050405020304" pitchFamily="18" charset="0"/>
              </a:rPr>
              <a:t> (</a:t>
            </a:r>
            <a:r>
              <a:rPr lang="en-US" altLang="ko-KR" sz="1600" dirty="0">
                <a:latin typeface="Times New Roman" panose="02020603050405020304" pitchFamily="18" charset="0"/>
                <a:ea typeface="Gulim" panose="020B0600000101010101" charset="-127"/>
                <a:cs typeface="Times New Roman" panose="02020603050405020304" pitchFamily="18" charset="0"/>
              </a:rPr>
              <a:t>Kookmin University)</a:t>
            </a:r>
            <a:endParaRPr lang="en-US" altLang="ko-KR" sz="1600" dirty="0">
              <a:latin typeface="Times New Roman" panose="02020603050405020304" pitchFamily="18" charset="0"/>
              <a:ea typeface="Gulim" panose="020B0600000101010101" charset="-127"/>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Address: Room #603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Mirae</a:t>
            </a:r>
            <a:r>
              <a:rPr lang="en-US" altLang="ja-JP" sz="1600" dirty="0">
                <a:latin typeface="Times New Roman" panose="02020603050405020304" pitchFamily="18" charset="0"/>
                <a:ea typeface="MS PGothic" panose="020B0600070205080204" charset="-128"/>
                <a:cs typeface="Times New Roman" panose="02020603050405020304" pitchFamily="18" charset="0"/>
              </a:rPr>
              <a:t> Building,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Kookmin</a:t>
            </a:r>
            <a:r>
              <a:rPr lang="en-US" altLang="ja-JP" sz="1600" dirty="0">
                <a:latin typeface="Times New Roman" panose="02020603050405020304" pitchFamily="18" charset="0"/>
                <a:ea typeface="MS PGothic" panose="020B0600070205080204" charset="-128"/>
                <a:cs typeface="Times New Roman" panose="02020603050405020304" pitchFamily="18" charset="0"/>
              </a:rPr>
              <a:t> University, 77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Jeongneung</a:t>
            </a:r>
            <a:r>
              <a:rPr lang="en-US" altLang="ja-JP" sz="1600" dirty="0">
                <a:latin typeface="Times New Roman" panose="02020603050405020304" pitchFamily="18" charset="0"/>
                <a:ea typeface="MS PGothic" panose="020B0600070205080204" charset="-128"/>
                <a:cs typeface="Times New Roman" panose="02020603050405020304" pitchFamily="18" charset="0"/>
              </a:rPr>
              <a:t>-Ro,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Seongbuk</a:t>
            </a:r>
            <a:r>
              <a:rPr lang="en-US" altLang="ja-JP" sz="1600" dirty="0">
                <a:latin typeface="Times New Roman" panose="02020603050405020304" pitchFamily="18" charset="0"/>
                <a:ea typeface="MS PGothic" panose="020B0600070205080204" charset="-128"/>
                <a:cs typeface="Times New Roman" panose="02020603050405020304" pitchFamily="18" charset="0"/>
              </a:rPr>
              <a:t>-Gu, Seoul, 136702, Republic of Korea</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Gulim" panose="020B0600000101010101" charset="-127"/>
                <a:cs typeface="Times New Roman" panose="02020603050405020304" pitchFamily="18" charset="0"/>
              </a:rPr>
              <a:t>@kookmin.ac.kr</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endParaRPr lang="en-US" altLang="ja-JP"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Abstract:</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Present </a:t>
            </a:r>
            <a:r>
              <a:rPr lang="en-US" altLang="en-US" sz="1600" dirty="0">
                <a:latin typeface="Times New Roman" panose="02020603050405020304" pitchFamily="18" charset="0"/>
                <a:ea typeface="MS PGothic" panose="020B0600070205080204" charset="-128"/>
                <a:cs typeface="Times New Roman" panose="02020603050405020304" pitchFamily="18" charset="0"/>
              </a:rPr>
              <a:t>Lightweight Cryptographic Algorithm for Drone-to-Drone Communication</a:t>
            </a:r>
            <a:endParaRPr lang="en-US" altLang="en-US"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Presentation for contribution on IG NG-OWC</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IG NG-OWC.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b="1"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IG NG-OWC.	</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p:txBody>
      </p:sp>
      <p:sp>
        <p:nvSpPr>
          <p:cNvPr id="2" name="Text Box 1"/>
          <p:cNvSpPr txBox="1"/>
          <p:nvPr/>
        </p:nvSpPr>
        <p:spPr>
          <a:xfrm>
            <a:off x="381000" y="469900"/>
            <a:ext cx="8573770" cy="368300"/>
          </a:xfrm>
          <a:prstGeom prst="rect">
            <a:avLst/>
          </a:prstGeom>
          <a:noFill/>
        </p:spPr>
        <p:txBody>
          <a:bodyPr wrap="square" rtlCol="0" anchor="t">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sym typeface="+mn-ea"/>
              </a:rPr>
              <a:t>Project: IEEE P802.15 Working Group for Wireless Specialty Networks (WSNs)</a:t>
            </a:r>
            <a:endParaRPr lang="en-US" altLang="en-US" b="1" u="sng" dirty="0">
              <a:solidFill>
                <a:prstClr val="black"/>
              </a:solidFill>
              <a:effectLst>
                <a:outerShdw blurRad="38100" dist="38100" dir="2700000" algn="tl">
                  <a:srgbClr val="C0C0C0"/>
                </a:outerShdw>
              </a:effectLst>
              <a:latin typeface="Times New Roman" panose="02020603050405020304" pitchFamily="18" charset="0"/>
              <a:sym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1819"/>
            <a:ext cx="8229600" cy="823913"/>
          </a:xfrm>
        </p:spPr>
        <p:txBody>
          <a:bodyPr>
            <a:normAutofit/>
          </a:bodyPr>
          <a:lstStyle/>
          <a:p>
            <a:r>
              <a:rPr lang="en-US" altLang="ja-JP" sz="4000" b="1" dirty="0">
                <a:latin typeface="Times New Roman" panose="02020603050405020304" pitchFamily="18" charset="0"/>
                <a:cs typeface="Times New Roman" panose="02020603050405020304" pitchFamily="18" charset="0"/>
              </a:rPr>
              <a:t>Conclusion &amp; Future Work</a:t>
            </a:r>
            <a:endParaRPr lang="en-US" altLang="ja-JP" sz="4000" b="1"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533400" y="1600200"/>
            <a:ext cx="7895590" cy="4665980"/>
          </a:xfrm>
        </p:spPr>
        <p:txBody>
          <a:bodyPr>
            <a:noAutofit/>
          </a:bodyPr>
          <a:lstStyle/>
          <a:p>
            <a:pPr lvl="0" algn="just">
              <a:lnSpc>
                <a:spcPct val="150000"/>
              </a:lnSpc>
            </a:pPr>
            <a:r>
              <a:rPr lang="en-US" altLang="en-US" sz="1800" dirty="0">
                <a:latin typeface="Times New Roman" panose="02020603050405020304" pitchFamily="18" charset="0"/>
                <a:cs typeface="Times New Roman" panose="02020603050405020304" pitchFamily="18" charset="0"/>
              </a:rPr>
              <a:t>This presentation proposed a lightweight cryptographic algorithm combining </a:t>
            </a:r>
            <a:r>
              <a:rPr lang="en-US" altLang="en-US" sz="1800" b="1" dirty="0">
                <a:latin typeface="Times New Roman" panose="02020603050405020304" pitchFamily="18" charset="0"/>
                <a:cs typeface="Times New Roman" panose="02020603050405020304" pitchFamily="18" charset="0"/>
              </a:rPr>
              <a:t>ECDH</a:t>
            </a:r>
            <a:r>
              <a:rPr lang="en-US" altLang="en-US" sz="1800" dirty="0">
                <a:latin typeface="Times New Roman" panose="02020603050405020304" pitchFamily="18" charset="0"/>
                <a:cs typeface="Times New Roman" panose="02020603050405020304" pitchFamily="18" charset="0"/>
              </a:rPr>
              <a:t> and </a:t>
            </a:r>
            <a:r>
              <a:rPr lang="en-US" altLang="en-US" sz="1800" b="1" dirty="0">
                <a:latin typeface="Times New Roman" panose="02020603050405020304" pitchFamily="18" charset="0"/>
                <a:cs typeface="Times New Roman" panose="02020603050405020304" pitchFamily="18" charset="0"/>
              </a:rPr>
              <a:t>XOR</a:t>
            </a:r>
            <a:r>
              <a:rPr lang="en-US" altLang="en-US" sz="1800" dirty="0">
                <a:latin typeface="Times New Roman" panose="02020603050405020304" pitchFamily="18" charset="0"/>
                <a:cs typeface="Times New Roman" panose="02020603050405020304" pitchFamily="18" charset="0"/>
              </a:rPr>
              <a:t> for secure drone-to-drone communication. </a:t>
            </a:r>
            <a:endParaRPr lang="en-US" altLang="en-US" sz="1800" dirty="0">
              <a:latin typeface="Times New Roman" panose="02020603050405020304" pitchFamily="18" charset="0"/>
              <a:cs typeface="Times New Roman" panose="02020603050405020304" pitchFamily="18" charset="0"/>
            </a:endParaRPr>
          </a:p>
          <a:p>
            <a:pPr lvl="0" algn="just">
              <a:lnSpc>
                <a:spcPct val="150000"/>
              </a:lnSpc>
            </a:pPr>
            <a:r>
              <a:rPr lang="en-US" altLang="en-US" sz="1800" dirty="0">
                <a:latin typeface="Times New Roman" panose="02020603050405020304" pitchFamily="18" charset="0"/>
                <a:cs typeface="Times New Roman" panose="02020603050405020304" pitchFamily="18" charset="0"/>
              </a:rPr>
              <a:t>The system demonstrated improved energy efficiency and speed while maintaining a secure communication channel. </a:t>
            </a:r>
            <a:endParaRPr lang="en-US" altLang="en-US" sz="1800" dirty="0">
              <a:latin typeface="Times New Roman" panose="02020603050405020304" pitchFamily="18" charset="0"/>
              <a:cs typeface="Times New Roman" panose="02020603050405020304" pitchFamily="18" charset="0"/>
            </a:endParaRPr>
          </a:p>
          <a:p>
            <a:pPr lvl="0" algn="just">
              <a:lnSpc>
                <a:spcPct val="150000"/>
              </a:lnSpc>
            </a:pPr>
            <a:r>
              <a:rPr lang="en-US" altLang="en-US" sz="1800" dirty="0">
                <a:latin typeface="Times New Roman" panose="02020603050405020304" pitchFamily="18" charset="0"/>
                <a:cs typeface="Times New Roman" panose="02020603050405020304" pitchFamily="18" charset="0"/>
              </a:rPr>
              <a:t>Future work will focus on integrating </a:t>
            </a:r>
            <a:r>
              <a:rPr lang="en-US" altLang="en-US" sz="1800" b="1" dirty="0">
                <a:latin typeface="Times New Roman" panose="02020603050405020304" pitchFamily="18" charset="0"/>
                <a:cs typeface="Times New Roman" panose="02020603050405020304" pitchFamily="18" charset="0"/>
              </a:rPr>
              <a:t>AI</a:t>
            </a:r>
            <a:r>
              <a:rPr lang="en-US" altLang="en-US" sz="1800" dirty="0">
                <a:latin typeface="Times New Roman" panose="02020603050405020304" pitchFamily="18" charset="0"/>
                <a:cs typeface="Times New Roman" panose="02020603050405020304" pitchFamily="18" charset="0"/>
              </a:rPr>
              <a:t>-based intrusion detection and testing the algorithm on large </a:t>
            </a:r>
            <a:r>
              <a:rPr lang="en-US" altLang="en-US" sz="1800" b="1" dirty="0">
                <a:latin typeface="Times New Roman" panose="02020603050405020304" pitchFamily="18" charset="0"/>
                <a:cs typeface="Times New Roman" panose="02020603050405020304" pitchFamily="18" charset="0"/>
              </a:rPr>
              <a:t>UAV</a:t>
            </a:r>
            <a:r>
              <a:rPr lang="en-US" altLang="en-US" sz="1800" dirty="0">
                <a:latin typeface="Times New Roman" panose="02020603050405020304" pitchFamily="18" charset="0"/>
                <a:cs typeface="Times New Roman" panose="02020603050405020304" pitchFamily="18" charset="0"/>
              </a:rPr>
              <a:t> swarms [2].</a:t>
            </a:r>
            <a:endParaRPr lang="en-US" altLang="en-US" sz="1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524568" y="381000"/>
            <a:ext cx="2101215" cy="61404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400" dirty="0"/>
              <a:t>References</a:t>
            </a:r>
            <a:endParaRPr lang="en-US" sz="3400" dirty="0"/>
          </a:p>
        </p:txBody>
      </p:sp>
      <p:sp>
        <p:nvSpPr>
          <p:cNvPr id="3" name="TextBox 2"/>
          <p:cNvSpPr txBox="1"/>
          <p:nvPr/>
        </p:nvSpPr>
        <p:spPr>
          <a:xfrm>
            <a:off x="437197" y="1447800"/>
            <a:ext cx="8269605" cy="4377930"/>
          </a:xfrm>
          <a:prstGeom prst="rect">
            <a:avLst/>
          </a:prstGeom>
          <a:noFill/>
        </p:spPr>
        <p:txBody>
          <a:bodyPr wrap="square" rtlCol="0">
            <a:spAutoFit/>
          </a:bodyPr>
          <a:lstStyle/>
          <a:p>
            <a:pPr marL="342900" indent="-342900" algn="just" fontAlgn="base">
              <a:lnSpc>
                <a:spcPct val="150000"/>
              </a:lnSpc>
              <a:spcBef>
                <a:spcPts val="0"/>
              </a:spcBef>
              <a:spcAft>
                <a:spcPts val="1500"/>
              </a:spcAft>
              <a:buFont typeface="+mj-lt"/>
              <a:buAutoNum type="arabicPeriod"/>
            </a:pPr>
            <a:r>
              <a:rPr lang="en-US" altLang="en-US" sz="1400" b="0" i="0" u="none" strike="noStrike" dirty="0">
                <a:solidFill>
                  <a:srgbClr val="000000"/>
                </a:solidFill>
                <a:effectLst/>
                <a:latin typeface="Times New Roman" panose="02020603050405020304" pitchFamily="18" charset="0"/>
                <a:cs typeface="Times New Roman" panose="02020603050405020304" pitchFamily="18" charset="0"/>
              </a:rPr>
              <a:t>A. Bogdanov et al., “PRESENT: An ultra-lightweight block cipher,” in Proc. Cryptographic Hardware and Embedded Systems (CHES 2007), Vienna, Austria, 2007, pp. 450–466. </a:t>
            </a:r>
            <a:r>
              <a:rPr lang="en-US" altLang="en-US" sz="1400" b="0" i="0" u="none" strike="noStrike" dirty="0" err="1">
                <a:solidFill>
                  <a:srgbClr val="000000"/>
                </a:solidFill>
                <a:effectLst/>
                <a:latin typeface="Times New Roman" panose="02020603050405020304" pitchFamily="18" charset="0"/>
                <a:cs typeface="Times New Roman" panose="02020603050405020304" pitchFamily="18" charset="0"/>
              </a:rPr>
              <a:t>doi</a:t>
            </a:r>
            <a:r>
              <a:rPr lang="en-US" altLang="en-US" sz="1400" b="0" i="0" u="none" strike="noStrike" dirty="0">
                <a:solidFill>
                  <a:srgbClr val="000000"/>
                </a:solidFill>
                <a:effectLst/>
                <a:latin typeface="Times New Roman" panose="02020603050405020304" pitchFamily="18" charset="0"/>
                <a:cs typeface="Times New Roman" panose="02020603050405020304" pitchFamily="18" charset="0"/>
              </a:rPr>
              <a:t>: 10.1007/978-3-540-74735-2_31.</a:t>
            </a:r>
            <a:endParaRPr lang="en-US" altLang="en-US" sz="1400" b="0" i="0" u="none" strike="noStrike" dirty="0">
              <a:solidFill>
                <a:srgbClr val="000000"/>
              </a:solidFill>
              <a:effectLst/>
              <a:latin typeface="Times New Roman" panose="02020603050405020304" pitchFamily="18" charset="0"/>
              <a:cs typeface="Times New Roman" panose="02020603050405020304" pitchFamily="18" charset="0"/>
            </a:endParaRPr>
          </a:p>
          <a:p>
            <a:pPr marL="342900" indent="-342900" algn="just" fontAlgn="base">
              <a:lnSpc>
                <a:spcPct val="150000"/>
              </a:lnSpc>
              <a:spcBef>
                <a:spcPts val="0"/>
              </a:spcBef>
              <a:spcAft>
                <a:spcPts val="1500"/>
              </a:spcAft>
              <a:buFont typeface="+mj-lt"/>
              <a:buAutoNum type="arabicPeriod"/>
            </a:pPr>
            <a:r>
              <a:rPr lang="en-US" altLang="en-US" sz="1400" b="0" i="0" u="none" strike="noStrike" dirty="0">
                <a:solidFill>
                  <a:srgbClr val="000000"/>
                </a:solidFill>
                <a:effectLst/>
                <a:latin typeface="Times New Roman" panose="02020603050405020304" pitchFamily="18" charset="0"/>
                <a:cs typeface="Times New Roman" panose="02020603050405020304" pitchFamily="18" charset="0"/>
              </a:rPr>
              <a:t>M. H. </a:t>
            </a:r>
            <a:r>
              <a:rPr lang="en-US" altLang="en-US" sz="1400" b="0" i="0" u="none" strike="noStrike" dirty="0" err="1">
                <a:solidFill>
                  <a:srgbClr val="000000"/>
                </a:solidFill>
                <a:effectLst/>
                <a:latin typeface="Times New Roman" panose="02020603050405020304" pitchFamily="18" charset="0"/>
                <a:cs typeface="Times New Roman" panose="02020603050405020304" pitchFamily="18" charset="0"/>
              </a:rPr>
              <a:t>Eldefrawy</a:t>
            </a:r>
            <a:r>
              <a:rPr lang="en-US" altLang="en-US" sz="1400" b="0" i="0" u="none" strike="noStrike" dirty="0">
                <a:solidFill>
                  <a:srgbClr val="000000"/>
                </a:solidFill>
                <a:effectLst/>
                <a:latin typeface="Times New Roman" panose="02020603050405020304" pitchFamily="18" charset="0"/>
                <a:cs typeface="Times New Roman" panose="02020603050405020304" pitchFamily="18" charset="0"/>
              </a:rPr>
              <a:t>, F. Al-</a:t>
            </a:r>
            <a:r>
              <a:rPr lang="en-US" altLang="en-US" sz="1400" b="0" i="0" u="none" strike="noStrike" dirty="0" err="1">
                <a:solidFill>
                  <a:srgbClr val="000000"/>
                </a:solidFill>
                <a:effectLst/>
                <a:latin typeface="Times New Roman" panose="02020603050405020304" pitchFamily="18" charset="0"/>
                <a:cs typeface="Times New Roman" panose="02020603050405020304" pitchFamily="18" charset="0"/>
              </a:rPr>
              <a:t>Turjman</a:t>
            </a:r>
            <a:r>
              <a:rPr lang="en-US" altLang="en-US" sz="1400" b="0" i="0" u="none" strike="noStrike" dirty="0">
                <a:solidFill>
                  <a:srgbClr val="000000"/>
                </a:solidFill>
                <a:effectLst/>
                <a:latin typeface="Times New Roman" panose="02020603050405020304" pitchFamily="18" charset="0"/>
                <a:cs typeface="Times New Roman" panose="02020603050405020304" pitchFamily="18" charset="0"/>
              </a:rPr>
              <a:t>, and R. Steinke, “Lightweight cryptographic protocol for UAVs,” IEEE Access, vol. 11, pp. 74533–74546, 2023. </a:t>
            </a:r>
            <a:r>
              <a:rPr lang="en-US" altLang="en-US" sz="1400" b="0" i="0" u="none" strike="noStrike" dirty="0" err="1">
                <a:solidFill>
                  <a:srgbClr val="000000"/>
                </a:solidFill>
                <a:effectLst/>
                <a:latin typeface="Times New Roman" panose="02020603050405020304" pitchFamily="18" charset="0"/>
                <a:cs typeface="Times New Roman" panose="02020603050405020304" pitchFamily="18" charset="0"/>
              </a:rPr>
              <a:t>doi</a:t>
            </a:r>
            <a:r>
              <a:rPr lang="en-US" altLang="en-US" sz="1400" b="0" i="0" u="none" strike="noStrike" dirty="0">
                <a:solidFill>
                  <a:srgbClr val="000000"/>
                </a:solidFill>
                <a:effectLst/>
                <a:latin typeface="Times New Roman" panose="02020603050405020304" pitchFamily="18" charset="0"/>
                <a:cs typeface="Times New Roman" panose="02020603050405020304" pitchFamily="18" charset="0"/>
              </a:rPr>
              <a:t>: 10.1109/ACCESS.2023.3256700.</a:t>
            </a:r>
            <a:endParaRPr lang="en-US" altLang="en-US" sz="1400" b="0" i="0" u="none" strike="noStrike" dirty="0">
              <a:solidFill>
                <a:srgbClr val="000000"/>
              </a:solidFill>
              <a:effectLst/>
              <a:latin typeface="Times New Roman" panose="02020603050405020304" pitchFamily="18" charset="0"/>
              <a:cs typeface="Times New Roman" panose="02020603050405020304" pitchFamily="18" charset="0"/>
            </a:endParaRPr>
          </a:p>
          <a:p>
            <a:pPr marL="342900" indent="-342900" algn="just" fontAlgn="base">
              <a:lnSpc>
                <a:spcPct val="150000"/>
              </a:lnSpc>
              <a:spcBef>
                <a:spcPts val="0"/>
              </a:spcBef>
              <a:spcAft>
                <a:spcPts val="1500"/>
              </a:spcAft>
              <a:buFont typeface="+mj-lt"/>
              <a:buAutoNum type="arabicPeriod"/>
            </a:pPr>
            <a:r>
              <a:rPr lang="en-US" altLang="en-US" sz="1400" b="0" i="0" u="none" strike="noStrike" dirty="0">
                <a:solidFill>
                  <a:srgbClr val="000000"/>
                </a:solidFill>
                <a:effectLst/>
                <a:latin typeface="Times New Roman" panose="02020603050405020304" pitchFamily="18" charset="0"/>
                <a:cs typeface="Times New Roman" panose="02020603050405020304" pitchFamily="18" charset="0"/>
              </a:rPr>
              <a:t>A. Patel, M. Singh, and R. Sharma, “Analysis of lightweight cryptography algorithms for UAV networks,” </a:t>
            </a:r>
            <a:r>
              <a:rPr lang="en-US" altLang="en-US" sz="1400" b="0" i="0" u="none" strike="noStrike" dirty="0" err="1">
                <a:solidFill>
                  <a:srgbClr val="000000"/>
                </a:solidFill>
                <a:effectLst/>
                <a:latin typeface="Times New Roman" panose="02020603050405020304" pitchFamily="18" charset="0"/>
                <a:cs typeface="Times New Roman" panose="02020603050405020304" pitchFamily="18" charset="0"/>
              </a:rPr>
              <a:t>arXiv</a:t>
            </a:r>
            <a:r>
              <a:rPr lang="en-US" altLang="en-US" sz="1400" b="0" i="0" u="none" strike="noStrike" dirty="0">
                <a:solidFill>
                  <a:srgbClr val="000000"/>
                </a:solidFill>
                <a:effectLst/>
                <a:latin typeface="Times New Roman" panose="02020603050405020304" pitchFamily="18" charset="0"/>
                <a:cs typeface="Times New Roman" panose="02020603050405020304" pitchFamily="18" charset="0"/>
              </a:rPr>
              <a:t> preprint, arXiv:2504.04063, Apr. 2025. </a:t>
            </a:r>
            <a:r>
              <a:rPr lang="en-US" altLang="en-US" sz="1400" b="0" i="0" u="none" strike="noStrike" dirty="0">
                <a:solidFill>
                  <a:srgbClr val="000000"/>
                </a:solidFill>
                <a:effectLst/>
                <a:latin typeface="Times New Roman" panose="02020603050405020304" pitchFamily="18" charset="0"/>
                <a:cs typeface="Times New Roman" panose="02020603050405020304" pitchFamily="18" charset="0"/>
                <a:hlinkClick r:id="rId1"/>
              </a:rPr>
              <a:t>https://arxiv.org/pdf/2504.04063</a:t>
            </a:r>
            <a:r>
              <a:rPr lang="en-US" altLang="en-US" sz="1400" b="0" i="0" u="none" strike="noStrike" dirty="0">
                <a:solidFill>
                  <a:srgbClr val="000000"/>
                </a:solidFill>
                <a:effectLst/>
                <a:latin typeface="Times New Roman" panose="02020603050405020304" pitchFamily="18" charset="0"/>
                <a:cs typeface="Times New Roman" panose="02020603050405020304" pitchFamily="18" charset="0"/>
              </a:rPr>
              <a:t>.</a:t>
            </a:r>
            <a:endParaRPr lang="en-US" altLang="en-US" sz="1400" b="0" i="0" u="none" strike="noStrike" dirty="0">
              <a:solidFill>
                <a:srgbClr val="000000"/>
              </a:solidFill>
              <a:effectLst/>
              <a:latin typeface="Times New Roman" panose="02020603050405020304" pitchFamily="18" charset="0"/>
              <a:cs typeface="Times New Roman" panose="02020603050405020304" pitchFamily="18" charset="0"/>
            </a:endParaRPr>
          </a:p>
          <a:p>
            <a:pPr marL="342900" indent="-342900" algn="just" fontAlgn="base">
              <a:lnSpc>
                <a:spcPct val="150000"/>
              </a:lnSpc>
              <a:spcBef>
                <a:spcPts val="0"/>
              </a:spcBef>
              <a:spcAft>
                <a:spcPts val="1500"/>
              </a:spcAft>
              <a:buFont typeface="+mj-lt"/>
              <a:buAutoNum type="arabicPeriod"/>
            </a:pPr>
            <a:r>
              <a:rPr lang="en-US" altLang="en-US" sz="1400" b="0" i="0" u="none" strike="noStrike" dirty="0">
                <a:solidFill>
                  <a:srgbClr val="000000"/>
                </a:solidFill>
                <a:effectLst/>
                <a:latin typeface="Times New Roman" panose="02020603050405020304" pitchFamily="18" charset="0"/>
                <a:cs typeface="Times New Roman" panose="02020603050405020304" pitchFamily="18" charset="0"/>
              </a:rPr>
              <a:t>National Institute of Standards and Technology (NIST), “Lightweight cryptography project,” NIST, Gaithersburg, MD, USA, 2025. </a:t>
            </a:r>
            <a:r>
              <a:rPr lang="en-US" altLang="en-US" sz="1400" b="0" i="0" u="none" strike="noStrike" dirty="0">
                <a:solidFill>
                  <a:srgbClr val="000000"/>
                </a:solidFill>
                <a:effectLst/>
                <a:latin typeface="Times New Roman" panose="02020603050405020304" pitchFamily="18" charset="0"/>
                <a:cs typeface="Times New Roman" panose="02020603050405020304" pitchFamily="18" charset="0"/>
                <a:hlinkClick r:id="rId2"/>
              </a:rPr>
              <a:t>https://csrc.nist.gov/projects/lightweight-cryptography</a:t>
            </a:r>
            <a:r>
              <a:rPr lang="en-US" altLang="en-US" sz="1400" b="0" i="0" u="none" strike="noStrike" dirty="0">
                <a:solidFill>
                  <a:srgbClr val="000000"/>
                </a:solidFill>
                <a:effectLst/>
                <a:latin typeface="Times New Roman" panose="02020603050405020304" pitchFamily="18" charset="0"/>
                <a:cs typeface="Times New Roman" panose="02020603050405020304" pitchFamily="18" charset="0"/>
              </a:rPr>
              <a:t>.</a:t>
            </a:r>
            <a:endParaRPr lang="en-US" altLang="en-US" sz="1400" b="0" i="0" u="none" strike="noStrike" dirty="0">
              <a:solidFill>
                <a:srgbClr val="000000"/>
              </a:solidFill>
              <a:effectLst/>
              <a:latin typeface="Times New Roman" panose="02020603050405020304" pitchFamily="18" charset="0"/>
              <a:cs typeface="Times New Roman" panose="02020603050405020304" pitchFamily="18" charset="0"/>
            </a:endParaRPr>
          </a:p>
          <a:p>
            <a:pPr marL="342900" indent="-342900" algn="just" fontAlgn="base">
              <a:lnSpc>
                <a:spcPct val="150000"/>
              </a:lnSpc>
              <a:spcBef>
                <a:spcPts val="0"/>
              </a:spcBef>
              <a:spcAft>
                <a:spcPts val="1500"/>
              </a:spcAft>
              <a:buFont typeface="+mj-lt"/>
              <a:buAutoNum type="arabicPeriod"/>
            </a:pPr>
            <a:r>
              <a:rPr lang="en-US" altLang="en-US" sz="1400" b="0" i="0" u="none" strike="noStrike" dirty="0">
                <a:solidFill>
                  <a:srgbClr val="000000"/>
                </a:solidFill>
                <a:effectLst/>
                <a:latin typeface="Times New Roman" panose="02020603050405020304" pitchFamily="18" charset="0"/>
                <a:cs typeface="Times New Roman" panose="02020603050405020304" pitchFamily="18" charset="0"/>
              </a:rPr>
              <a:t>J. Kim, J. Park, and H. Kim, “Securing the </a:t>
            </a:r>
            <a:r>
              <a:rPr lang="en-US" altLang="en-US" sz="1400" b="0" i="0" u="none" strike="noStrike" dirty="0" err="1">
                <a:solidFill>
                  <a:srgbClr val="000000"/>
                </a:solidFill>
                <a:effectLst/>
                <a:latin typeface="Times New Roman" panose="02020603050405020304" pitchFamily="18" charset="0"/>
                <a:cs typeface="Times New Roman" panose="02020603050405020304" pitchFamily="18" charset="0"/>
              </a:rPr>
              <a:t>MAVLink</a:t>
            </a:r>
            <a:r>
              <a:rPr lang="en-US" altLang="en-US" sz="1400" b="0" i="0" u="none" strike="noStrike" dirty="0">
                <a:solidFill>
                  <a:srgbClr val="000000"/>
                </a:solidFill>
                <a:effectLst/>
                <a:latin typeface="Times New Roman" panose="02020603050405020304" pitchFamily="18" charset="0"/>
                <a:cs typeface="Times New Roman" panose="02020603050405020304" pitchFamily="18" charset="0"/>
              </a:rPr>
              <a:t> protocol for UAV systems,” </a:t>
            </a:r>
            <a:r>
              <a:rPr lang="en-US" altLang="en-US" sz="1400" b="0" i="0" u="none" strike="noStrike" dirty="0" err="1">
                <a:solidFill>
                  <a:srgbClr val="000000"/>
                </a:solidFill>
                <a:effectLst/>
                <a:latin typeface="Times New Roman" panose="02020603050405020304" pitchFamily="18" charset="0"/>
                <a:cs typeface="Times New Roman" panose="02020603050405020304" pitchFamily="18" charset="0"/>
              </a:rPr>
              <a:t>arXiv</a:t>
            </a:r>
            <a:r>
              <a:rPr lang="en-US" altLang="en-US" sz="1400" b="0" i="0" u="none" strike="noStrike" dirty="0">
                <a:solidFill>
                  <a:srgbClr val="000000"/>
                </a:solidFill>
                <a:effectLst/>
                <a:latin typeface="Times New Roman" panose="02020603050405020304" pitchFamily="18" charset="0"/>
                <a:cs typeface="Times New Roman" panose="02020603050405020304" pitchFamily="18" charset="0"/>
              </a:rPr>
              <a:t> preprint, arXiv:1905.00265, May 2019. https://arxiv.org/pdf/1905.00265.pdf</a:t>
            </a:r>
            <a:endParaRPr lang="en-US" altLang="en-US" sz="1400" b="0" i="0" u="none" strike="noStrike" dirty="0">
              <a:solidFill>
                <a:srgbClr val="000000"/>
              </a:solidFill>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982980"/>
            <a:ext cx="7930515" cy="4863465"/>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50000"/>
              </a:lnSpc>
            </a:pPr>
            <a:r>
              <a:rPr lang="en-US" altLang="en-US" sz="4000" b="1" dirty="0">
                <a:latin typeface="Times New Roman" panose="02020603050405020304" pitchFamily="18" charset="0"/>
                <a:ea typeface="MS PGothic" panose="020B0600070205080204" charset="-128"/>
                <a:cs typeface="Times New Roman" panose="02020603050405020304" pitchFamily="18" charset="0"/>
              </a:rPr>
              <a:t>Lightweight Cryptographic Algorithm for Drone-to-Drone Communication</a:t>
            </a:r>
            <a:endParaRPr lang="en-US" altLang="en-US" sz="4000" b="1" dirty="0">
              <a:latin typeface="Times New Roman" panose="02020603050405020304" pitchFamily="18" charset="0"/>
              <a:ea typeface="MS PGothic" panose="020B0600070205080204" charset="-128"/>
              <a:cs typeface="Times New Roman" panose="02020603050405020304" pitchFamily="18" charset="0"/>
            </a:endParaRPr>
          </a:p>
          <a:p>
            <a:pPr>
              <a:lnSpc>
                <a:spcPct val="150000"/>
              </a:lnSpc>
            </a:pPr>
            <a:endParaRPr lang="en-US" altLang="ja-JP" b="1" dirty="0">
              <a:latin typeface="Times New Roman" panose="02020603050405020304" pitchFamily="18" charset="0"/>
              <a:ea typeface="MS PGothic" panose="020B0600070205080204" charset="-128"/>
              <a:cs typeface="Times New Roman" panose="02020603050405020304" pitchFamily="18" charset="0"/>
            </a:endParaRPr>
          </a:p>
          <a:p>
            <a:r>
              <a:rPr lang="en-US" altLang="ja-JP" sz="4000" dirty="0">
                <a:latin typeface="Times New Roman" panose="02020603050405020304" pitchFamily="18" charset="0"/>
                <a:ea typeface="MS PGothic" panose="020B0600070205080204" charset="-128"/>
                <a:cs typeface="Times New Roman" panose="02020603050405020304" pitchFamily="18" charset="0"/>
              </a:rPr>
              <a:t>Contribution</a:t>
            </a:r>
            <a:br>
              <a:rPr lang="en-US" altLang="ja-JP" sz="4000" dirty="0">
                <a:latin typeface="Times New Roman" panose="02020603050405020304" pitchFamily="18" charset="0"/>
                <a:ea typeface="MS PGothic" panose="020B0600070205080204" charset="-128"/>
                <a:cs typeface="Times New Roman" panose="02020603050405020304" pitchFamily="18" charset="0"/>
              </a:rPr>
            </a:br>
            <a:br>
              <a:rPr lang="en-US" altLang="ja-JP" dirty="0">
                <a:latin typeface="Times New Roman" panose="02020603050405020304" pitchFamily="18" charset="0"/>
                <a:ea typeface="MS PGothic" panose="020B0600070205080204" charset="-128"/>
                <a:cs typeface="Times New Roman" panose="02020603050405020304" pitchFamily="18" charset="0"/>
              </a:rPr>
            </a:br>
            <a:r>
              <a:rPr lang="en-US" altLang="ja-JP" dirty="0">
                <a:latin typeface="Times New Roman" panose="02020603050405020304" pitchFamily="18" charset="0"/>
                <a:ea typeface="MS PGothic" panose="020B0600070205080204" charset="-128"/>
                <a:cs typeface="Times New Roman" panose="02020603050405020304" pitchFamily="18" charset="0"/>
              </a:rPr>
              <a:t> </a:t>
            </a:r>
            <a:r>
              <a:rPr lang="en-US" altLang="ja-JP" sz="3555" dirty="0">
                <a:latin typeface="Times New Roman" panose="02020603050405020304" pitchFamily="18" charset="0"/>
                <a:ea typeface="MS PGothic" panose="020B0600070205080204" charset="-128"/>
                <a:cs typeface="Times New Roman" panose="02020603050405020304" pitchFamily="18" charset="0"/>
              </a:rPr>
              <a:t>Sep 16, 2025</a:t>
            </a:r>
            <a:endParaRPr lang="ja-JP" altLang="ja-JP" sz="3555"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anose="02020603050405020304" pitchFamily="18" charset="0"/>
                <a:cs typeface="Times New Roman" panose="02020603050405020304" pitchFamily="18" charset="0"/>
              </a:rPr>
              <a:t>Contents</a:t>
            </a:r>
            <a:endParaRPr lang="en-US" sz="4000" b="1"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1066800" y="1447800"/>
            <a:ext cx="7136765" cy="4443730"/>
          </a:xfrm>
        </p:spPr>
        <p:txBody>
          <a:bodyPr>
            <a:normAutofit/>
          </a:bodyPr>
          <a:lstStyle/>
          <a:p>
            <a:pPr algn="just">
              <a:lnSpc>
                <a:spcPct val="150000"/>
              </a:lnSpc>
            </a:pPr>
            <a:r>
              <a:rPr lang="en-US" altLang="ja-JP" sz="2000" dirty="0">
                <a:latin typeface="Times New Roman" panose="02020603050405020304" pitchFamily="18" charset="0"/>
                <a:cs typeface="Times New Roman" panose="02020603050405020304" pitchFamily="18" charset="0"/>
              </a:rPr>
              <a:t>Introduction</a:t>
            </a:r>
            <a:endParaRPr lang="en-US" altLang="ja-JP" sz="2000" dirty="0">
              <a:latin typeface="Times New Roman" panose="02020603050405020304" pitchFamily="18" charset="0"/>
              <a:cs typeface="Times New Roman" panose="02020603050405020304" pitchFamily="18" charset="0"/>
            </a:endParaRPr>
          </a:p>
          <a:p>
            <a:pPr lvl="0" algn="just">
              <a:lnSpc>
                <a:spcPct val="150000"/>
              </a:lnSpc>
            </a:pPr>
            <a:r>
              <a:rPr lang="en-US" altLang="en-US" sz="2000" dirty="0">
                <a:latin typeface="Times New Roman" panose="02020603050405020304" pitchFamily="18" charset="0"/>
                <a:cs typeface="Times New Roman" panose="02020603050405020304" pitchFamily="18" charset="0"/>
              </a:rPr>
              <a:t>Research Motivation</a:t>
            </a:r>
            <a:endParaRPr lang="en-US" altLang="en-US" sz="2000" dirty="0">
              <a:latin typeface="Times New Roman" panose="02020603050405020304" pitchFamily="18" charset="0"/>
              <a:cs typeface="Times New Roman" panose="02020603050405020304" pitchFamily="18" charset="0"/>
            </a:endParaRPr>
          </a:p>
          <a:p>
            <a:pPr lvl="0" algn="just">
              <a:lnSpc>
                <a:spcPct val="150000"/>
              </a:lnSpc>
            </a:pPr>
            <a:r>
              <a:rPr lang="en-US" altLang="en-US" sz="2000" dirty="0">
                <a:latin typeface="Times New Roman" panose="02020603050405020304" pitchFamily="18" charset="0"/>
                <a:cs typeface="Times New Roman" panose="02020603050405020304" pitchFamily="18" charset="0"/>
              </a:rPr>
              <a:t>Challenges</a:t>
            </a:r>
            <a:endParaRPr lang="en-US" altLang="en-US" sz="2000" dirty="0">
              <a:latin typeface="Times New Roman" panose="02020603050405020304" pitchFamily="18" charset="0"/>
              <a:cs typeface="Times New Roman" panose="02020603050405020304" pitchFamily="18" charset="0"/>
            </a:endParaRPr>
          </a:p>
          <a:p>
            <a:pPr lvl="0" algn="just">
              <a:lnSpc>
                <a:spcPct val="150000"/>
              </a:lnSpc>
            </a:pPr>
            <a:r>
              <a:rPr lang="en-US" altLang="en-US" sz="2000" dirty="0">
                <a:latin typeface="Times New Roman" panose="02020603050405020304" pitchFamily="18" charset="0"/>
                <a:cs typeface="Times New Roman" panose="02020603050405020304" pitchFamily="18" charset="0"/>
              </a:rPr>
              <a:t>Existing Solution</a:t>
            </a:r>
            <a:endParaRPr lang="en-US" altLang="en-US" sz="2000" dirty="0">
              <a:latin typeface="Times New Roman" panose="02020603050405020304" pitchFamily="18" charset="0"/>
              <a:cs typeface="Times New Roman" panose="02020603050405020304" pitchFamily="18" charset="0"/>
            </a:endParaRPr>
          </a:p>
          <a:p>
            <a:pPr lvl="0" algn="just">
              <a:lnSpc>
                <a:spcPct val="150000"/>
              </a:lnSpc>
            </a:pPr>
            <a:r>
              <a:rPr lang="en-US" altLang="en-US" sz="2000" dirty="0">
                <a:latin typeface="Times New Roman" panose="02020603050405020304" pitchFamily="18" charset="0"/>
                <a:cs typeface="Times New Roman" panose="02020603050405020304" pitchFamily="18" charset="0"/>
              </a:rPr>
              <a:t>Proposed System</a:t>
            </a:r>
            <a:endParaRPr lang="en-US" altLang="en-US" sz="2000" dirty="0">
              <a:latin typeface="Times New Roman" panose="02020603050405020304" pitchFamily="18" charset="0"/>
              <a:cs typeface="Times New Roman" panose="02020603050405020304" pitchFamily="18" charset="0"/>
            </a:endParaRPr>
          </a:p>
          <a:p>
            <a:pPr lvl="0" algn="just">
              <a:lnSpc>
                <a:spcPct val="150000"/>
              </a:lnSpc>
            </a:pPr>
            <a:r>
              <a:rPr lang="en-US" altLang="en-US" sz="2000" dirty="0">
                <a:latin typeface="Times New Roman" panose="02020603050405020304" pitchFamily="18" charset="0"/>
                <a:cs typeface="Times New Roman" panose="02020603050405020304" pitchFamily="18" charset="0"/>
              </a:rPr>
              <a:t>Advantages and Disadvantages</a:t>
            </a:r>
            <a:endParaRPr lang="en-US" altLang="en-US" sz="2000" dirty="0">
              <a:latin typeface="Times New Roman" panose="02020603050405020304" pitchFamily="18" charset="0"/>
              <a:cs typeface="Times New Roman" panose="02020603050405020304" pitchFamily="18" charset="0"/>
            </a:endParaRPr>
          </a:p>
          <a:p>
            <a:pPr algn="just">
              <a:lnSpc>
                <a:spcPct val="150000"/>
              </a:lnSpc>
            </a:pPr>
            <a:r>
              <a:rPr lang="en-US" altLang="ja-JP" sz="2000" dirty="0">
                <a:latin typeface="Times New Roman" panose="02020603050405020304" pitchFamily="18" charset="0"/>
                <a:cs typeface="Times New Roman" panose="02020603050405020304" pitchFamily="18" charset="0"/>
              </a:rPr>
              <a:t>Conclusion</a:t>
            </a:r>
            <a:endParaRPr lang="en-US" altLang="ja-JP" sz="2000" dirty="0">
              <a:latin typeface="Times New Roman" panose="02020603050405020304" pitchFamily="18" charset="0"/>
              <a:cs typeface="Times New Roman" panose="02020603050405020304" pitchFamily="18" charset="0"/>
            </a:endParaRPr>
          </a:p>
          <a:p>
            <a:pPr algn="just">
              <a:lnSpc>
                <a:spcPct val="150000"/>
              </a:lnSpc>
            </a:pPr>
            <a:r>
              <a:rPr lang="en-US" altLang="ja-JP" sz="2000" dirty="0">
                <a:latin typeface="Times New Roman" panose="02020603050405020304" pitchFamily="18" charset="0"/>
                <a:cs typeface="Times New Roman" panose="02020603050405020304" pitchFamily="18" charset="0"/>
              </a:rPr>
              <a:t>References</a:t>
            </a:r>
            <a:endParaRPr lang="en-US" altLang="ja-JP" sz="2000" dirty="0">
              <a:latin typeface="Times New Roman" panose="02020603050405020304" pitchFamily="18" charset="0"/>
              <a:cs typeface="Times New Roman" panose="02020603050405020304" pitchFamily="18" charset="0"/>
            </a:endParaRPr>
          </a:p>
          <a:p>
            <a:pPr marL="0" indent="0" algn="just">
              <a:buNone/>
            </a:pPr>
            <a:endParaRPr lang="en-US" altLang="ja-JP" sz="2000" dirty="0">
              <a:latin typeface="Times New Roman" panose="02020603050405020304" pitchFamily="18" charset="0"/>
              <a:cs typeface="Times New Roman" panose="02020603050405020304" pitchFamily="18" charset="0"/>
            </a:endParaRPr>
          </a:p>
          <a:p>
            <a:pPr algn="just"/>
            <a:endParaRPr lang="en-US" altLang="ja-JP" sz="2000" dirty="0">
              <a:latin typeface="Times New Roman" panose="02020603050405020304" pitchFamily="18" charset="0"/>
              <a:cs typeface="Times New Roman" panose="02020603050405020304" pitchFamily="18" charset="0"/>
            </a:endParaRPr>
          </a:p>
          <a:p>
            <a:pPr marL="536575" lvl="0" indent="-536575" algn="just">
              <a:buNone/>
            </a:pPr>
            <a:endParaRPr lang="en-US" altLang="ja-JP" sz="20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250"/>
            <a:ext cx="8229600" cy="849630"/>
          </a:xfrm>
        </p:spPr>
        <p:txBody>
          <a:bodyPr>
            <a:normAutofit/>
          </a:bodyPr>
          <a:lstStyle/>
          <a:p>
            <a:r>
              <a:rPr lang="en-US" sz="3400" b="1" dirty="0">
                <a:latin typeface="Times New Roman" panose="02020603050405020304" pitchFamily="18" charset="0"/>
                <a:cs typeface="Times New Roman" panose="02020603050405020304" pitchFamily="18" charset="0"/>
              </a:rPr>
              <a:t>Introduction</a:t>
            </a:r>
            <a:endParaRPr lang="en-US" sz="3400" b="1"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304800" y="1371600"/>
            <a:ext cx="8467090" cy="4696460"/>
          </a:xfrm>
        </p:spPr>
        <p:txBody>
          <a:bodyPr>
            <a:noAutofit/>
          </a:bodyPr>
          <a:lstStyle/>
          <a:p>
            <a:pPr lvl="0" algn="just">
              <a:lnSpc>
                <a:spcPct val="150000"/>
              </a:lnSpc>
            </a:pPr>
            <a:r>
              <a:rPr lang="en-US" altLang="en-US" sz="1800" dirty="0">
                <a:latin typeface="Times New Roman" panose="02020603050405020304" pitchFamily="18" charset="0"/>
                <a:cs typeface="Times New Roman" panose="02020603050405020304" pitchFamily="18" charset="0"/>
              </a:rPr>
              <a:t>Unmanned Aerial Vehicles (</a:t>
            </a:r>
            <a:r>
              <a:rPr lang="en-US" altLang="en-US" sz="1800" b="1" dirty="0">
                <a:latin typeface="Times New Roman" panose="02020603050405020304" pitchFamily="18" charset="0"/>
                <a:cs typeface="Times New Roman" panose="02020603050405020304" pitchFamily="18" charset="0"/>
              </a:rPr>
              <a:t>UAVs</a:t>
            </a:r>
            <a:r>
              <a:rPr lang="en-US" altLang="en-US" sz="1800" dirty="0">
                <a:latin typeface="Times New Roman" panose="02020603050405020304" pitchFamily="18" charset="0"/>
                <a:cs typeface="Times New Roman" panose="02020603050405020304" pitchFamily="18" charset="0"/>
              </a:rPr>
              <a:t>) are increasingly used in defense, logistics, surveillance, and disaster response. </a:t>
            </a:r>
            <a:endParaRPr lang="en-US" altLang="en-US" sz="1800" dirty="0">
              <a:latin typeface="Times New Roman" panose="02020603050405020304" pitchFamily="18" charset="0"/>
              <a:cs typeface="Times New Roman" panose="02020603050405020304" pitchFamily="18" charset="0"/>
            </a:endParaRPr>
          </a:p>
          <a:p>
            <a:pPr lvl="0" algn="just">
              <a:lnSpc>
                <a:spcPct val="150000"/>
              </a:lnSpc>
            </a:pPr>
            <a:r>
              <a:rPr lang="en-US" altLang="en-US" sz="1800" dirty="0">
                <a:latin typeface="Times New Roman" panose="02020603050405020304" pitchFamily="18" charset="0"/>
                <a:cs typeface="Times New Roman" panose="02020603050405020304" pitchFamily="18" charset="0"/>
              </a:rPr>
              <a:t>Secure communication between drones is critical to prevent unauthorized access and data tampering. </a:t>
            </a:r>
            <a:endParaRPr lang="en-US" altLang="en-US" sz="1800" dirty="0">
              <a:latin typeface="Times New Roman" panose="02020603050405020304" pitchFamily="18" charset="0"/>
              <a:cs typeface="Times New Roman" panose="02020603050405020304" pitchFamily="18" charset="0"/>
            </a:endParaRPr>
          </a:p>
          <a:p>
            <a:pPr lvl="0" algn="just">
              <a:lnSpc>
                <a:spcPct val="150000"/>
              </a:lnSpc>
            </a:pPr>
            <a:r>
              <a:rPr lang="en-US" altLang="en-US" sz="1800" dirty="0">
                <a:latin typeface="Times New Roman" panose="02020603050405020304" pitchFamily="18" charset="0"/>
                <a:cs typeface="Times New Roman" panose="02020603050405020304" pitchFamily="18" charset="0"/>
              </a:rPr>
              <a:t>However, </a:t>
            </a:r>
            <a:r>
              <a:rPr lang="en-US" altLang="en-US" sz="1800" b="1" dirty="0">
                <a:latin typeface="Times New Roman" panose="02020603050405020304" pitchFamily="18" charset="0"/>
                <a:cs typeface="Times New Roman" panose="02020603050405020304" pitchFamily="18" charset="0"/>
              </a:rPr>
              <a:t>UAVs</a:t>
            </a:r>
            <a:r>
              <a:rPr lang="en-US" altLang="en-US" sz="1800" dirty="0">
                <a:latin typeface="Times New Roman" panose="02020603050405020304" pitchFamily="18" charset="0"/>
                <a:cs typeface="Times New Roman" panose="02020603050405020304" pitchFamily="18" charset="0"/>
              </a:rPr>
              <a:t> are limited by battery power and computational resources, making traditional cryptographic algorithms inefficient for real-time operations [2].</a:t>
            </a:r>
            <a:endParaRPr lang="en-US" altLang="en-US" sz="1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nvSpPr>
        <p:spPr>
          <a:xfrm>
            <a:off x="457200" y="476250"/>
            <a:ext cx="8229600" cy="84963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3400" b="1" dirty="0">
                <a:latin typeface="Times New Roman" panose="02020603050405020304" pitchFamily="18" charset="0"/>
                <a:cs typeface="Times New Roman" panose="02020603050405020304" pitchFamily="18" charset="0"/>
              </a:rPr>
              <a:t>Research Motivation</a:t>
            </a:r>
            <a:endParaRPr lang="en-US" altLang="en-US" sz="3400" b="1" dirty="0">
              <a:latin typeface="Times New Roman" panose="02020603050405020304" pitchFamily="18" charset="0"/>
              <a:cs typeface="Times New Roman" panose="02020603050405020304" pitchFamily="18" charset="0"/>
            </a:endParaRPr>
          </a:p>
        </p:txBody>
      </p:sp>
      <p:sp>
        <p:nvSpPr>
          <p:cNvPr id="3" name="TextBox 2"/>
          <p:cNvSpPr txBox="1"/>
          <p:nvPr/>
        </p:nvSpPr>
        <p:spPr>
          <a:xfrm>
            <a:off x="609600" y="1447800"/>
            <a:ext cx="3886200" cy="4613058"/>
          </a:xfrm>
          <a:prstGeom prst="rect">
            <a:avLst/>
          </a:prstGeom>
          <a:noFill/>
        </p:spPr>
        <p:txBody>
          <a:bodyPr wrap="square">
            <a:spAutoFit/>
          </a:bodyPr>
          <a:lstStyle/>
          <a:p>
            <a:pPr marL="285750" indent="-285750" algn="just">
              <a:lnSpc>
                <a:spcPct val="150000"/>
              </a:lnSpc>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UAV</a:t>
            </a:r>
            <a:r>
              <a:rPr lang="en-US" dirty="0">
                <a:latin typeface="Times New Roman" panose="02020603050405020304" pitchFamily="18" charset="0"/>
                <a:cs typeface="Times New Roman" panose="02020603050405020304" pitchFamily="18" charset="0"/>
              </a:rPr>
              <a:t> networks are vulnerable to several cyber threats, including eavesdropping, spoofing attacks, and replay attacks. </a:t>
            </a:r>
            <a:endParaRPr lang="en-US"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These vulnerabilities can lead to mission failure or compromised safety.</a:t>
            </a:r>
            <a:endParaRPr lang="en-US"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 A lightweight cryptographic algorithm is required to provide real-time secure communication while conserving battery life [3].</a:t>
            </a:r>
            <a:endParaRPr lang="en-US"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1"/>
          <a:stretch>
            <a:fillRect/>
          </a:stretch>
        </p:blipFill>
        <p:spPr>
          <a:xfrm>
            <a:off x="4800600" y="1371600"/>
            <a:ext cx="4124864" cy="4410019"/>
          </a:xfrm>
          <a:prstGeom prst="rect">
            <a:avLst/>
          </a:prstGeom>
        </p:spPr>
      </p:pic>
      <p:sp>
        <p:nvSpPr>
          <p:cNvPr id="8" name="TextBox 7"/>
          <p:cNvSpPr txBox="1"/>
          <p:nvPr/>
        </p:nvSpPr>
        <p:spPr>
          <a:xfrm>
            <a:off x="5029200" y="5906969"/>
            <a:ext cx="3936590"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&lt;Intrusion Within UAV Network by External UAV&gt;</a:t>
            </a:r>
            <a:endParaRPr lang="en-US" sz="1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000" b="1" dirty="0">
                <a:latin typeface="Times New Roman" panose="02020603050405020304" pitchFamily="18" charset="0"/>
                <a:ea typeface="MS PGothic" panose="020B0600070205080204" charset="-128"/>
                <a:cs typeface="Times New Roman" panose="02020603050405020304" pitchFamily="18" charset="0"/>
                <a:sym typeface="+mn-ea"/>
              </a:rPr>
              <a:t>Challenges</a:t>
            </a:r>
            <a:endParaRPr lang="en-US" altLang="en-US" sz="4000" b="1" dirty="0">
              <a:latin typeface="Times New Roman" panose="02020603050405020304" pitchFamily="18" charset="0"/>
              <a:ea typeface="MS PGothic" panose="020B0600070205080204" charset="-128"/>
              <a:cs typeface="Times New Roman" panose="02020603050405020304" pitchFamily="18" charset="0"/>
              <a:sym typeface="+mn-ea"/>
            </a:endParaRPr>
          </a:p>
        </p:txBody>
      </p:sp>
      <p:sp>
        <p:nvSpPr>
          <p:cNvPr id="8" name="Content Placeholder 7"/>
          <p:cNvSpPr>
            <a:spLocks noGrp="1"/>
          </p:cNvSpPr>
          <p:nvPr>
            <p:ph idx="1"/>
          </p:nvPr>
        </p:nvSpPr>
        <p:spPr>
          <a:xfrm>
            <a:off x="381000" y="1417638"/>
            <a:ext cx="8229600" cy="4525963"/>
          </a:xfrm>
        </p:spPr>
        <p:txBody>
          <a:bodyPr>
            <a:normAutofit/>
          </a:bodyPr>
          <a:lstStyle/>
          <a:p>
            <a:pPr algn="just">
              <a:lnSpc>
                <a:spcPct val="150000"/>
              </a:lnSpc>
            </a:pPr>
            <a:r>
              <a:rPr lang="en-US" sz="1800" dirty="0">
                <a:latin typeface="Times New Roman" panose="02020603050405020304" pitchFamily="18" charset="0"/>
                <a:cs typeface="Times New Roman" panose="02020603050405020304" pitchFamily="18" charset="0"/>
              </a:rPr>
              <a:t>The development of secure drone communication faces multiple challenges. </a:t>
            </a:r>
            <a:endParaRPr lang="en-US" sz="1800" dirty="0">
              <a:latin typeface="Times New Roman" panose="02020603050405020304" pitchFamily="18" charset="0"/>
              <a:cs typeface="Times New Roman" panose="02020603050405020304" pitchFamily="18" charset="0"/>
            </a:endParaRPr>
          </a:p>
          <a:p>
            <a:pPr algn="just">
              <a:lnSpc>
                <a:spcPct val="150000"/>
              </a:lnSpc>
            </a:pPr>
            <a:r>
              <a:rPr lang="en-US" sz="1800" dirty="0">
                <a:latin typeface="Times New Roman" panose="02020603050405020304" pitchFamily="18" charset="0"/>
                <a:cs typeface="Times New Roman" panose="02020603050405020304" pitchFamily="18" charset="0"/>
              </a:rPr>
              <a:t>First, </a:t>
            </a:r>
            <a:r>
              <a:rPr lang="en-US" sz="1800" b="1" dirty="0">
                <a:latin typeface="Times New Roman" panose="02020603050405020304" pitchFamily="18" charset="0"/>
                <a:cs typeface="Times New Roman" panose="02020603050405020304" pitchFamily="18" charset="0"/>
              </a:rPr>
              <a:t>UAVs</a:t>
            </a:r>
            <a:r>
              <a:rPr lang="en-US" sz="1800" dirty="0">
                <a:latin typeface="Times New Roman" panose="02020603050405020304" pitchFamily="18" charset="0"/>
                <a:cs typeface="Times New Roman" panose="02020603050405020304" pitchFamily="18" charset="0"/>
              </a:rPr>
              <a:t> have limited power and energy resources, which restrict complex cryptographic computations. </a:t>
            </a:r>
            <a:endParaRPr lang="en-US" sz="1800" dirty="0">
              <a:latin typeface="Times New Roman" panose="02020603050405020304" pitchFamily="18" charset="0"/>
              <a:cs typeface="Times New Roman" panose="02020603050405020304" pitchFamily="18" charset="0"/>
            </a:endParaRPr>
          </a:p>
          <a:p>
            <a:pPr algn="just">
              <a:lnSpc>
                <a:spcPct val="150000"/>
              </a:lnSpc>
            </a:pPr>
            <a:r>
              <a:rPr lang="en-US" sz="1800" dirty="0">
                <a:latin typeface="Times New Roman" panose="02020603050405020304" pitchFamily="18" charset="0"/>
                <a:cs typeface="Times New Roman" panose="02020603050405020304" pitchFamily="18" charset="0"/>
              </a:rPr>
              <a:t>Second, drones possess low processing capacity and memory, limiting the complexity of algorithms they can run. </a:t>
            </a:r>
            <a:endParaRPr lang="en-US" sz="1800" dirty="0">
              <a:latin typeface="Times New Roman" panose="02020603050405020304" pitchFamily="18" charset="0"/>
              <a:cs typeface="Times New Roman" panose="02020603050405020304" pitchFamily="18" charset="0"/>
            </a:endParaRPr>
          </a:p>
          <a:p>
            <a:pPr algn="just">
              <a:lnSpc>
                <a:spcPct val="150000"/>
              </a:lnSpc>
            </a:pPr>
            <a:r>
              <a:rPr lang="en-US" sz="1800" dirty="0">
                <a:latin typeface="Times New Roman" panose="02020603050405020304" pitchFamily="18" charset="0"/>
                <a:cs typeface="Times New Roman" panose="02020603050405020304" pitchFamily="18" charset="0"/>
              </a:rPr>
              <a:t>Third, </a:t>
            </a:r>
            <a:r>
              <a:rPr lang="en-US" sz="1800" b="1" dirty="0">
                <a:latin typeface="Times New Roman" panose="02020603050405020304" pitchFamily="18" charset="0"/>
                <a:cs typeface="Times New Roman" panose="02020603050405020304" pitchFamily="18" charset="0"/>
              </a:rPr>
              <a:t>UAV</a:t>
            </a:r>
            <a:r>
              <a:rPr lang="en-US" sz="1800" dirty="0">
                <a:latin typeface="Times New Roman" panose="02020603050405020304" pitchFamily="18" charset="0"/>
                <a:cs typeface="Times New Roman" panose="02020603050405020304" pitchFamily="18" charset="0"/>
              </a:rPr>
              <a:t> networks require real-time data exchange for navigation and control.</a:t>
            </a:r>
            <a:endParaRPr lang="en-US" sz="1800" dirty="0">
              <a:latin typeface="Times New Roman" panose="02020603050405020304" pitchFamily="18" charset="0"/>
              <a:cs typeface="Times New Roman" panose="02020603050405020304" pitchFamily="18" charset="0"/>
            </a:endParaRPr>
          </a:p>
          <a:p>
            <a:pPr algn="just">
              <a:lnSpc>
                <a:spcPct val="150000"/>
              </a:lnSpc>
            </a:pPr>
            <a:r>
              <a:rPr lang="en-US" sz="1800" dirty="0">
                <a:latin typeface="Times New Roman" panose="02020603050405020304" pitchFamily="18" charset="0"/>
                <a:cs typeface="Times New Roman" panose="02020603050405020304" pitchFamily="18" charset="0"/>
              </a:rPr>
              <a:t>Finally, dynamic swarm topology leads to frequent connection changes, increasing the complexity of maintaining secure connections [4].</a:t>
            </a:r>
            <a:endParaRPr lang="en-US" sz="1800" dirty="0">
              <a:latin typeface="Times New Roman" panose="02020603050405020304" pitchFamily="18" charset="0"/>
              <a:cs typeface="Times New Roman" panose="02020603050405020304" pitchFamily="18" charset="0"/>
            </a:endParaRPr>
          </a:p>
          <a:p>
            <a:pPr marL="0" indent="0" algn="just">
              <a:lnSpc>
                <a:spcPct val="150000"/>
              </a:lnSpc>
              <a:buNone/>
            </a:pPr>
            <a:endParaRPr lang="en-US" sz="1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94690"/>
          </a:xfrm>
        </p:spPr>
        <p:txBody>
          <a:bodyPr>
            <a:normAutofit fontScale="90000"/>
          </a:bodyPr>
          <a:lstStyle/>
          <a:p>
            <a:r>
              <a:rPr lang="en-US" altLang="en-US" sz="4000" b="1" dirty="0">
                <a:latin typeface="Times New Roman" panose="02020603050405020304" pitchFamily="18" charset="0"/>
                <a:cs typeface="Times New Roman" panose="02020603050405020304" pitchFamily="18" charset="0"/>
              </a:rPr>
              <a:t>Existing Solutions</a:t>
            </a:r>
            <a:endParaRPr lang="en-US" altLang="en-US" sz="4000" b="1"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609600" y="1447800"/>
            <a:ext cx="8229600" cy="4525963"/>
          </a:xfrm>
        </p:spPr>
        <p:txBody>
          <a:bodyPr>
            <a:normAutofit/>
          </a:bodyPr>
          <a:lstStyle/>
          <a:p>
            <a:pPr algn="just">
              <a:lnSpc>
                <a:spcPct val="150000"/>
              </a:lnSpc>
            </a:pPr>
            <a:r>
              <a:rPr lang="en-US" sz="1800" dirty="0">
                <a:latin typeface="Times New Roman" panose="02020603050405020304" pitchFamily="18" charset="0"/>
                <a:cs typeface="Times New Roman" panose="02020603050405020304" pitchFamily="18" charset="0"/>
              </a:rPr>
              <a:t>Traditional cryptographic algorithms such as </a:t>
            </a:r>
            <a:r>
              <a:rPr lang="en-US" sz="1800" b="1" dirty="0">
                <a:latin typeface="Times New Roman" panose="02020603050405020304" pitchFamily="18" charset="0"/>
                <a:cs typeface="Times New Roman" panose="02020603050405020304" pitchFamily="18" charset="0"/>
              </a:rPr>
              <a:t>AES</a:t>
            </a:r>
            <a:r>
              <a:rPr lang="en-US" sz="1800" dirty="0">
                <a:latin typeface="Times New Roman" panose="02020603050405020304" pitchFamily="18" charset="0"/>
                <a:cs typeface="Times New Roman" panose="02020603050405020304" pitchFamily="18" charset="0"/>
              </a:rPr>
              <a:t> and </a:t>
            </a:r>
            <a:r>
              <a:rPr lang="en-US" sz="1800" b="1" dirty="0">
                <a:latin typeface="Times New Roman" panose="02020603050405020304" pitchFamily="18" charset="0"/>
                <a:cs typeface="Times New Roman" panose="02020603050405020304" pitchFamily="18" charset="0"/>
              </a:rPr>
              <a:t>RSA </a:t>
            </a:r>
            <a:r>
              <a:rPr lang="en-US" sz="1800" dirty="0">
                <a:latin typeface="Times New Roman" panose="02020603050405020304" pitchFamily="18" charset="0"/>
                <a:cs typeface="Times New Roman" panose="02020603050405020304" pitchFamily="18" charset="0"/>
              </a:rPr>
              <a:t>provide strong security but consume excessive energy and processing power. </a:t>
            </a:r>
            <a:endParaRPr lang="en-US" sz="1800" dirty="0">
              <a:latin typeface="Times New Roman" panose="02020603050405020304" pitchFamily="18" charset="0"/>
              <a:cs typeface="Times New Roman" panose="02020603050405020304" pitchFamily="18" charset="0"/>
            </a:endParaRPr>
          </a:p>
          <a:p>
            <a:pPr algn="just">
              <a:lnSpc>
                <a:spcPct val="150000"/>
              </a:lnSpc>
            </a:pPr>
            <a:r>
              <a:rPr lang="en-US" sz="1800" dirty="0">
                <a:latin typeface="Times New Roman" panose="02020603050405020304" pitchFamily="18" charset="0"/>
                <a:cs typeface="Times New Roman" panose="02020603050405020304" pitchFamily="18" charset="0"/>
              </a:rPr>
              <a:t>On the other hand, lightweight algorithms like </a:t>
            </a:r>
            <a:r>
              <a:rPr lang="en-US" sz="1800" b="1" dirty="0">
                <a:latin typeface="Times New Roman" panose="02020603050405020304" pitchFamily="18" charset="0"/>
                <a:cs typeface="Times New Roman" panose="02020603050405020304" pitchFamily="18" charset="0"/>
              </a:rPr>
              <a:t>PRESENT, SPECK</a:t>
            </a:r>
            <a:r>
              <a:rPr lang="en-US" sz="1800" dirty="0">
                <a:latin typeface="Times New Roman" panose="02020603050405020304" pitchFamily="18" charset="0"/>
                <a:cs typeface="Times New Roman" panose="02020603050405020304" pitchFamily="18" charset="0"/>
              </a:rPr>
              <a:t>, and </a:t>
            </a:r>
            <a:r>
              <a:rPr lang="en-US" sz="1800" b="1" dirty="0">
                <a:latin typeface="Times New Roman" panose="02020603050405020304" pitchFamily="18" charset="0"/>
                <a:cs typeface="Times New Roman" panose="02020603050405020304" pitchFamily="18" charset="0"/>
              </a:rPr>
              <a:t>SIMON</a:t>
            </a:r>
            <a:r>
              <a:rPr lang="en-US" sz="1800" dirty="0">
                <a:latin typeface="Times New Roman" panose="02020603050405020304" pitchFamily="18" charset="0"/>
                <a:cs typeface="Times New Roman" panose="02020603050405020304" pitchFamily="18" charset="0"/>
              </a:rPr>
              <a:t> are optimized for constrained devices but often lack the highest level of security [1]. </a:t>
            </a:r>
            <a:endParaRPr lang="en-US" sz="1800" dirty="0">
              <a:latin typeface="Times New Roman" panose="02020603050405020304" pitchFamily="18" charset="0"/>
              <a:cs typeface="Times New Roman" panose="02020603050405020304" pitchFamily="18" charset="0"/>
            </a:endParaRPr>
          </a:p>
          <a:p>
            <a:pPr algn="just">
              <a:lnSpc>
                <a:spcPct val="150000"/>
              </a:lnSpc>
            </a:pPr>
            <a:r>
              <a:rPr lang="en-US" sz="1800" dirty="0">
                <a:latin typeface="Times New Roman" panose="02020603050405020304" pitchFamily="18" charset="0"/>
                <a:cs typeface="Times New Roman" panose="02020603050405020304" pitchFamily="18" charset="0"/>
              </a:rPr>
              <a:t>A balance must be achieved between performance and security to ensure feasibility in </a:t>
            </a:r>
            <a:r>
              <a:rPr lang="en-US" sz="1800" b="1" dirty="0">
                <a:latin typeface="Times New Roman" panose="02020603050405020304" pitchFamily="18" charset="0"/>
                <a:cs typeface="Times New Roman" panose="02020603050405020304" pitchFamily="18" charset="0"/>
              </a:rPr>
              <a:t>UAV</a:t>
            </a:r>
            <a:r>
              <a:rPr lang="en-US" sz="1800" dirty="0">
                <a:latin typeface="Times New Roman" panose="02020603050405020304" pitchFamily="18" charset="0"/>
                <a:cs typeface="Times New Roman" panose="02020603050405020304" pitchFamily="18" charset="0"/>
              </a:rPr>
              <a:t> networks [4].</a:t>
            </a:r>
            <a:endParaRPr lang="en-US" sz="1800" dirty="0">
              <a:latin typeface="Times New Roman" panose="02020603050405020304" pitchFamily="18" charset="0"/>
              <a:cs typeface="Times New Roman" panose="02020603050405020304" pitchFamily="18" charset="0"/>
            </a:endParaRPr>
          </a:p>
          <a:p>
            <a:pPr marL="0" indent="0" algn="just">
              <a:lnSpc>
                <a:spcPct val="150000"/>
              </a:lnSpc>
              <a:buNone/>
            </a:pPr>
            <a:endParaRPr lang="en-US" sz="1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sz="4000" dirty="0">
                <a:latin typeface="Times New Roman" panose="02020603050405020304" pitchFamily="18" charset="0"/>
                <a:cs typeface="Times New Roman" panose="02020603050405020304" pitchFamily="18" charset="0"/>
                <a:sym typeface="+mn-ea"/>
              </a:rPr>
              <a:t>Proposed System</a:t>
            </a:r>
            <a:endParaRPr lang="en-US" sz="4000" dirty="0">
              <a:latin typeface="Times New Roman" panose="02020603050405020304" pitchFamily="18" charset="0"/>
              <a:cs typeface="Times New Roman" panose="02020603050405020304" pitchFamily="18" charset="0"/>
              <a:sym typeface="+mn-ea"/>
            </a:endParaRPr>
          </a:p>
        </p:txBody>
      </p:sp>
      <p:sp>
        <p:nvSpPr>
          <p:cNvPr id="7" name="Content Placeholder 6"/>
          <p:cNvSpPr>
            <a:spLocks noGrp="1"/>
          </p:cNvSpPr>
          <p:nvPr>
            <p:ph idx="1"/>
          </p:nvPr>
        </p:nvSpPr>
        <p:spPr>
          <a:xfrm>
            <a:off x="457200" y="1600200"/>
            <a:ext cx="4114800" cy="4525963"/>
          </a:xfrm>
        </p:spPr>
        <p:txBody>
          <a:bodyPr>
            <a:normAutofit/>
          </a:bodyPr>
          <a:lstStyle/>
          <a:p>
            <a:pPr algn="just">
              <a:lnSpc>
                <a:spcPct val="150000"/>
              </a:lnSpc>
            </a:pPr>
            <a:r>
              <a:rPr lang="en-US" sz="1800" dirty="0">
                <a:latin typeface="Times New Roman" panose="02020603050405020304" pitchFamily="18" charset="0"/>
                <a:cs typeface="Times New Roman" panose="02020603050405020304" pitchFamily="18" charset="0"/>
              </a:rPr>
              <a:t>The proposed hybrid cryptographic system combines Elliptic Curve Diffie-Hellman (</a:t>
            </a:r>
            <a:r>
              <a:rPr lang="en-US" sz="1800" b="1" dirty="0">
                <a:latin typeface="Times New Roman" panose="02020603050405020304" pitchFamily="18" charset="0"/>
                <a:cs typeface="Times New Roman" panose="02020603050405020304" pitchFamily="18" charset="0"/>
              </a:rPr>
              <a:t>ECDH</a:t>
            </a:r>
            <a:r>
              <a:rPr lang="en-US" sz="1800" dirty="0">
                <a:latin typeface="Times New Roman" panose="02020603050405020304" pitchFamily="18" charset="0"/>
                <a:cs typeface="Times New Roman" panose="02020603050405020304" pitchFamily="18" charset="0"/>
              </a:rPr>
              <a:t>) for secure key exchange with a lightweight XOR stream cipher for data encryption.</a:t>
            </a:r>
            <a:endParaRPr lang="en-US" sz="1800" dirty="0">
              <a:latin typeface="Times New Roman" panose="02020603050405020304" pitchFamily="18" charset="0"/>
              <a:cs typeface="Times New Roman" panose="02020603050405020304" pitchFamily="18" charset="0"/>
            </a:endParaRPr>
          </a:p>
          <a:p>
            <a:pPr algn="just">
              <a:lnSpc>
                <a:spcPct val="150000"/>
              </a:lnSpc>
            </a:pPr>
            <a:r>
              <a:rPr lang="en-US" sz="1800" b="1" dirty="0">
                <a:latin typeface="Times New Roman" panose="02020603050405020304" pitchFamily="18" charset="0"/>
                <a:cs typeface="Times New Roman" panose="02020603050405020304" pitchFamily="18" charset="0"/>
              </a:rPr>
              <a:t>ECDH</a:t>
            </a:r>
            <a:r>
              <a:rPr lang="en-US" sz="1800" dirty="0">
                <a:latin typeface="Times New Roman" panose="02020603050405020304" pitchFamily="18" charset="0"/>
                <a:cs typeface="Times New Roman" panose="02020603050405020304" pitchFamily="18" charset="0"/>
              </a:rPr>
              <a:t> provides a secure handshake to generate session keys, while the </a:t>
            </a:r>
            <a:r>
              <a:rPr lang="en-US" sz="1800" b="1" dirty="0">
                <a:latin typeface="Times New Roman" panose="02020603050405020304" pitchFamily="18" charset="0"/>
                <a:cs typeface="Times New Roman" panose="02020603050405020304" pitchFamily="18" charset="0"/>
              </a:rPr>
              <a:t>XOR</a:t>
            </a:r>
            <a:r>
              <a:rPr lang="en-US" sz="1800" dirty="0">
                <a:latin typeface="Times New Roman" panose="02020603050405020304" pitchFamily="18" charset="0"/>
                <a:cs typeface="Times New Roman" panose="02020603050405020304" pitchFamily="18" charset="0"/>
              </a:rPr>
              <a:t> cipher ensures fast and energy-efficient message encryption [2].</a:t>
            </a:r>
            <a:endParaRPr lang="en-US" sz="1800" dirty="0">
              <a:latin typeface="Times New Roman" panose="02020603050405020304" pitchFamily="18" charset="0"/>
              <a:cs typeface="Times New Roman" panose="02020603050405020304" pitchFamily="18" charset="0"/>
            </a:endParaRPr>
          </a:p>
          <a:p>
            <a:pPr marL="0" indent="0" algn="just">
              <a:lnSpc>
                <a:spcPct val="150000"/>
              </a:lnSpc>
              <a:buNone/>
            </a:pPr>
            <a:endParaRPr lang="en-US" sz="1800" dirty="0">
              <a:latin typeface="Times New Roman" panose="02020603050405020304" pitchFamily="18" charset="0"/>
              <a:cs typeface="Times New Roman" panose="02020603050405020304" pitchFamily="18" charset="0"/>
            </a:endParaRPr>
          </a:p>
        </p:txBody>
      </p:sp>
      <p:pic>
        <p:nvPicPr>
          <p:cNvPr id="12" name="Picture 11"/>
          <p:cNvPicPr>
            <a:picLocks noChangeAspect="1"/>
          </p:cNvPicPr>
          <p:nvPr/>
        </p:nvPicPr>
        <p:blipFill>
          <a:blip r:embed="rId1"/>
          <a:stretch>
            <a:fillRect/>
          </a:stretch>
        </p:blipFill>
        <p:spPr>
          <a:xfrm>
            <a:off x="4648200" y="1406137"/>
            <a:ext cx="4342478" cy="4308864"/>
          </a:xfrm>
          <a:prstGeom prst="rect">
            <a:avLst/>
          </a:prstGeom>
        </p:spPr>
      </p:pic>
      <p:sp>
        <p:nvSpPr>
          <p:cNvPr id="13" name="TextBox 12"/>
          <p:cNvSpPr txBox="1"/>
          <p:nvPr/>
        </p:nvSpPr>
        <p:spPr>
          <a:xfrm>
            <a:off x="5257800" y="5867400"/>
            <a:ext cx="3500510"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&lt;Data transmission in secured UAV network&gt;</a:t>
            </a:r>
            <a:endParaRPr lang="en-US" sz="1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nvSpPr>
        <p:spPr>
          <a:xfrm>
            <a:off x="454152" y="609661"/>
            <a:ext cx="8229600" cy="6431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4000" b="1" dirty="0">
                <a:latin typeface="Times New Roman" panose="02020603050405020304" pitchFamily="18" charset="0"/>
                <a:ea typeface="MS PGothic" panose="020B0600070205080204" charset="-128"/>
                <a:cs typeface="Times New Roman" panose="02020603050405020304" pitchFamily="18" charset="0"/>
              </a:rPr>
              <a:t>Advantages vs. Disadvantages</a:t>
            </a:r>
            <a:endParaRPr lang="en-US" altLang="en-US" sz="4000" b="1" dirty="0">
              <a:latin typeface="Times New Roman" panose="02020603050405020304" pitchFamily="18" charset="0"/>
              <a:ea typeface="MS PGothic" panose="020B0600070205080204" charset="-128"/>
              <a:cs typeface="Times New Roman" panose="02020603050405020304" pitchFamily="18" charset="0"/>
            </a:endParaRPr>
          </a:p>
        </p:txBody>
      </p:sp>
      <p:sp>
        <p:nvSpPr>
          <p:cNvPr id="2" name="Text Box 1"/>
          <p:cNvSpPr txBox="1"/>
          <p:nvPr/>
        </p:nvSpPr>
        <p:spPr>
          <a:xfrm>
            <a:off x="533400" y="1407160"/>
            <a:ext cx="8279130" cy="4652010"/>
          </a:xfrm>
          <a:prstGeom prst="rect">
            <a:avLst/>
          </a:prstGeom>
          <a:noFill/>
        </p:spPr>
        <p:txBody>
          <a:bodyPr wrap="square" rtlCol="0" anchor="t">
            <a:noAutofit/>
          </a:bodyPr>
          <a:lstStyle/>
          <a:p>
            <a:pPr lvl="1" indent="0" algn="just">
              <a:lnSpc>
                <a:spcPct val="150000"/>
              </a:lnSpc>
              <a:buFont typeface="Arial" panose="020B0604020202020204" pitchFamily="34" charset="0"/>
              <a:buNone/>
            </a:pPr>
            <a:endParaRPr lang="en-US" altLang="en-US" sz="200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endParaRPr lang="en-US" sz="2000">
              <a:latin typeface="Times New Roman" panose="02020603050405020304" pitchFamily="18" charset="0"/>
              <a:cs typeface="Times New Roman" panose="02020603050405020304" pitchFamily="18" charset="0"/>
            </a:endParaRPr>
          </a:p>
        </p:txBody>
      </p:sp>
      <p:sp>
        <p:nvSpPr>
          <p:cNvPr id="10" name="TextBox 9"/>
          <p:cNvSpPr txBox="1"/>
          <p:nvPr/>
        </p:nvSpPr>
        <p:spPr>
          <a:xfrm>
            <a:off x="838200" y="1371600"/>
            <a:ext cx="7772400" cy="4652010"/>
          </a:xfrm>
          <a:prstGeom prst="rect">
            <a:avLst/>
          </a:prstGeom>
          <a:noFill/>
        </p:spPr>
        <p:txBody>
          <a:bodyPr wrap="square">
            <a:spAutoFit/>
          </a:bodyPr>
          <a:lstStyle/>
          <a:p>
            <a:pPr>
              <a:lnSpc>
                <a:spcPct val="150000"/>
              </a:lnSpc>
            </a:pPr>
            <a:r>
              <a:rPr lang="en-US" b="1" dirty="0">
                <a:latin typeface="Times New Roman" panose="02020603050405020304" pitchFamily="18" charset="0"/>
                <a:cs typeface="Times New Roman" panose="02020603050405020304" pitchFamily="18" charset="0"/>
              </a:rPr>
              <a:t>Advantages</a:t>
            </a:r>
            <a:r>
              <a:rPr lang="en-US"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nSpc>
                <a:spcPct val="150000"/>
              </a:lnSpc>
            </a:pPr>
            <a:r>
              <a:rPr lang="en-US" dirty="0">
                <a:latin typeface="Times New Roman" panose="02020603050405020304" pitchFamily="18" charset="0"/>
                <a:cs typeface="Times New Roman" panose="02020603050405020304" pitchFamily="18" charset="0"/>
              </a:rPr>
              <a:t>1. The system reduces computational, and energy requirements compared to traditional cryptographic algorithms.</a:t>
            </a:r>
            <a:endParaRPr lang="en-US" dirty="0">
              <a:latin typeface="Times New Roman" panose="02020603050405020304" pitchFamily="18" charset="0"/>
              <a:cs typeface="Times New Roman" panose="02020603050405020304" pitchFamily="18" charset="0"/>
            </a:endParaRPr>
          </a:p>
          <a:p>
            <a:pPr>
              <a:lnSpc>
                <a:spcPct val="150000"/>
              </a:lnSpc>
            </a:pPr>
            <a:r>
              <a:rPr lang="en-US" dirty="0">
                <a:latin typeface="Times New Roman" panose="02020603050405020304" pitchFamily="18" charset="0"/>
                <a:cs typeface="Times New Roman" panose="02020603050405020304" pitchFamily="18" charset="0"/>
              </a:rPr>
              <a:t>2. It supports real-time </a:t>
            </a:r>
            <a:r>
              <a:rPr lang="en-US" b="1" dirty="0">
                <a:latin typeface="Times New Roman" panose="02020603050405020304" pitchFamily="18" charset="0"/>
                <a:cs typeface="Times New Roman" panose="02020603050405020304" pitchFamily="18" charset="0"/>
              </a:rPr>
              <a:t>UAV</a:t>
            </a:r>
            <a:r>
              <a:rPr lang="en-US" dirty="0">
                <a:latin typeface="Times New Roman" panose="02020603050405020304" pitchFamily="18" charset="0"/>
                <a:cs typeface="Times New Roman" panose="02020603050405020304" pitchFamily="18" charset="0"/>
              </a:rPr>
              <a:t> operations with minimal latency.</a:t>
            </a:r>
            <a:endParaRPr lang="en-US" dirty="0">
              <a:latin typeface="Times New Roman" panose="02020603050405020304" pitchFamily="18" charset="0"/>
              <a:cs typeface="Times New Roman" panose="02020603050405020304" pitchFamily="18" charset="0"/>
            </a:endParaRPr>
          </a:p>
          <a:p>
            <a:pPr>
              <a:lnSpc>
                <a:spcPct val="150000"/>
              </a:lnSpc>
            </a:pPr>
            <a:r>
              <a:rPr lang="en-US" dirty="0">
                <a:latin typeface="Times New Roman" panose="02020603050405020304" pitchFamily="18" charset="0"/>
                <a:cs typeface="Times New Roman" panose="02020603050405020304" pitchFamily="18" charset="0"/>
              </a:rPr>
              <a:t>3. It provides secure key exchange and fast encryption suitable for </a:t>
            </a:r>
            <a:r>
              <a:rPr lang="en-US" b="1" dirty="0">
                <a:latin typeface="Times New Roman" panose="02020603050405020304" pitchFamily="18" charset="0"/>
                <a:cs typeface="Times New Roman" panose="02020603050405020304" pitchFamily="18" charset="0"/>
              </a:rPr>
              <a:t>UAV</a:t>
            </a:r>
            <a:r>
              <a:rPr lang="en-US" dirty="0">
                <a:latin typeface="Times New Roman" panose="02020603050405020304" pitchFamily="18" charset="0"/>
                <a:cs typeface="Times New Roman" panose="02020603050405020304" pitchFamily="18" charset="0"/>
              </a:rPr>
              <a:t> swarm communication [3].</a:t>
            </a:r>
            <a:endParaRPr lang="en-US" dirty="0">
              <a:latin typeface="Times New Roman" panose="02020603050405020304" pitchFamily="18" charset="0"/>
              <a:cs typeface="Times New Roman" panose="02020603050405020304" pitchFamily="18" charset="0"/>
            </a:endParaRPr>
          </a:p>
          <a:p>
            <a:pPr>
              <a:lnSpc>
                <a:spcPct val="150000"/>
              </a:lnSpc>
            </a:pPr>
            <a:endParaRPr lang="en-US" dirty="0">
              <a:latin typeface="Times New Roman" panose="02020603050405020304" pitchFamily="18" charset="0"/>
              <a:cs typeface="Times New Roman" panose="02020603050405020304" pitchFamily="18" charset="0"/>
            </a:endParaRPr>
          </a:p>
          <a:p>
            <a:pPr>
              <a:lnSpc>
                <a:spcPct val="150000"/>
              </a:lnSpc>
            </a:pPr>
            <a:r>
              <a:rPr lang="en-US" b="1" dirty="0">
                <a:latin typeface="Times New Roman" panose="02020603050405020304" pitchFamily="18" charset="0"/>
                <a:cs typeface="Times New Roman" panose="02020603050405020304" pitchFamily="18" charset="0"/>
              </a:rPr>
              <a:t>Disadvantages:</a:t>
            </a:r>
            <a:endParaRPr lang="en-US" b="1" dirty="0">
              <a:latin typeface="Times New Roman" panose="02020603050405020304" pitchFamily="18" charset="0"/>
              <a:cs typeface="Times New Roman" panose="02020603050405020304" pitchFamily="18" charset="0"/>
            </a:endParaRPr>
          </a:p>
          <a:p>
            <a:pPr>
              <a:lnSpc>
                <a:spcPct val="150000"/>
              </a:lnSpc>
            </a:pPr>
            <a:r>
              <a:rPr lang="en-US" dirty="0">
                <a:latin typeface="Times New Roman" panose="02020603050405020304" pitchFamily="18" charset="0"/>
                <a:cs typeface="Times New Roman" panose="02020603050405020304" pitchFamily="18" charset="0"/>
              </a:rPr>
              <a:t>1. The </a:t>
            </a:r>
            <a:r>
              <a:rPr lang="en-US" b="1" dirty="0">
                <a:latin typeface="Times New Roman" panose="02020603050405020304" pitchFamily="18" charset="0"/>
                <a:cs typeface="Times New Roman" panose="02020603050405020304" pitchFamily="18" charset="0"/>
              </a:rPr>
              <a:t>XOR</a:t>
            </a:r>
            <a:r>
              <a:rPr lang="en-US" dirty="0">
                <a:latin typeface="Times New Roman" panose="02020603050405020304" pitchFamily="18" charset="0"/>
                <a:cs typeface="Times New Roman" panose="02020603050405020304" pitchFamily="18" charset="0"/>
              </a:rPr>
              <a:t> cipher alone is weak if the key is compromised.</a:t>
            </a:r>
            <a:endParaRPr lang="en-US" dirty="0">
              <a:latin typeface="Times New Roman" panose="02020603050405020304" pitchFamily="18" charset="0"/>
              <a:cs typeface="Times New Roman" panose="02020603050405020304" pitchFamily="18" charset="0"/>
            </a:endParaRPr>
          </a:p>
          <a:p>
            <a:pPr>
              <a:lnSpc>
                <a:spcPct val="150000"/>
              </a:lnSpc>
            </a:pPr>
            <a:r>
              <a:rPr lang="en-US" dirty="0">
                <a:latin typeface="Times New Roman" panose="02020603050405020304" pitchFamily="18" charset="0"/>
                <a:cs typeface="Times New Roman" panose="02020603050405020304" pitchFamily="18" charset="0"/>
              </a:rPr>
              <a:t>2. A secure initial handshake is critical to overall safety.</a:t>
            </a:r>
            <a:endParaRPr lang="en-US" dirty="0">
              <a:latin typeface="Times New Roman" panose="02020603050405020304" pitchFamily="18" charset="0"/>
              <a:cs typeface="Times New Roman" panose="02020603050405020304" pitchFamily="18" charset="0"/>
            </a:endParaRPr>
          </a:p>
          <a:p>
            <a:pPr>
              <a:lnSpc>
                <a:spcPct val="150000"/>
              </a:lnSpc>
            </a:pPr>
            <a:r>
              <a:rPr lang="en-US" dirty="0">
                <a:latin typeface="Times New Roman" panose="02020603050405020304" pitchFamily="18" charset="0"/>
                <a:cs typeface="Times New Roman" panose="02020603050405020304" pitchFamily="18" charset="0"/>
              </a:rPr>
              <a:t>3. The system may not defend against advanced persistent threats [5].</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5189</Words>
  <Application>WPS Presentation</Application>
  <PresentationFormat>On-screen Show (4:3)</PresentationFormat>
  <Paragraphs>99</Paragraphs>
  <Slides>11</Slides>
  <Notes>9</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11</vt:i4>
      </vt:variant>
    </vt:vector>
  </HeadingPairs>
  <TitlesOfParts>
    <vt:vector size="27" baseType="lpstr">
      <vt:lpstr>Arial</vt:lpstr>
      <vt:lpstr>SimSun</vt:lpstr>
      <vt:lpstr>Wingdings</vt:lpstr>
      <vt:lpstr>Times New Roman</vt:lpstr>
      <vt:lpstr>Malgun Gothic</vt:lpstr>
      <vt:lpstr>Verdana</vt:lpstr>
      <vt:lpstr>MS PGothic</vt:lpstr>
      <vt:lpstr>Gulim</vt:lpstr>
      <vt:lpstr>Microsoft YaHei</vt:lpstr>
      <vt:lpstr>Arial Unicode MS</vt:lpstr>
      <vt:lpstr>Calibri</vt:lpstr>
      <vt:lpstr>Aptos Display</vt:lpstr>
      <vt:lpstr>Segoe UI</vt:lpstr>
      <vt:lpstr>Aptos</vt:lpstr>
      <vt:lpstr>Office Theme</vt:lpstr>
      <vt:lpstr>Custom Design</vt:lpstr>
      <vt:lpstr>PowerPoint 演示文稿</vt:lpstr>
      <vt:lpstr>PowerPoint 演示文稿</vt:lpstr>
      <vt:lpstr>Contents</vt:lpstr>
      <vt:lpstr>Introduction</vt:lpstr>
      <vt:lpstr>PowerPoint 演示文稿</vt:lpstr>
      <vt:lpstr>Challenges</vt:lpstr>
      <vt:lpstr>Existing Solutions</vt:lpstr>
      <vt:lpstr>Proposed System</vt:lpstr>
      <vt:lpstr>PowerPoint 演示文稿</vt:lpstr>
      <vt:lpstr>Conclusion &amp; Future Work</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Falak Niaz</cp:lastModifiedBy>
  <cp:revision>1236</cp:revision>
  <cp:lastPrinted>2017-05-07T15:48:00Z</cp:lastPrinted>
  <dcterms:created xsi:type="dcterms:W3CDTF">2010-05-15T17:50:00Z</dcterms:created>
  <dcterms:modified xsi:type="dcterms:W3CDTF">2025-09-16T09:37:12Z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F6F545155A024A4DBED99E90EE819FB6_13</vt:lpwstr>
  </property>
  <property fmtid="{D5CDD505-2E9C-101B-9397-08002B2CF9AE}" pid="3" name="KSOProductBuildVer">
    <vt:lpwstr>1033-12.2.0.22549</vt:lpwstr>
  </property>
</Properties>
</file>