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handoutMasterIdLst>
    <p:handoutMasterId r:id="rId16"/>
  </p:handoutMasterIdLst>
  <p:sldIdLst>
    <p:sldId id="346" r:id="rId3"/>
    <p:sldId id="311" r:id="rId4"/>
    <p:sldId id="371" r:id="rId5"/>
    <p:sldId id="372" r:id="rId6"/>
    <p:sldId id="398" r:id="rId7"/>
    <p:sldId id="411" r:id="rId8"/>
    <p:sldId id="412" r:id="rId9"/>
    <p:sldId id="413" r:id="rId10"/>
    <p:sldId id="414" r:id="rId11"/>
    <p:sldId id="415" r:id="rId12"/>
    <p:sldId id="400" r:id="rId13"/>
    <p:sldId id="407"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5" userDrawn="1">
          <p15:clr>
            <a:srgbClr val="A4A3A4"/>
          </p15:clr>
        </p15:guide>
        <p15:guide id="2" pos="291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3488" autoAdjust="0"/>
  </p:normalViewPr>
  <p:slideViewPr>
    <p:cSldViewPr showGuides="1">
      <p:cViewPr varScale="1">
        <p:scale>
          <a:sx n="107" d="100"/>
          <a:sy n="107" d="100"/>
        </p:scale>
        <p:origin x="1518" y="102"/>
      </p:cViewPr>
      <p:guideLst>
        <p:guide orient="horz" pos="2165"/>
        <p:guide pos="2915"/>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35"/>
        <p:guide pos="2235"/>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notesMaster" Target="notesMasters/notesMaster1.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anose="02020603050405020304" pitchFamily="18" charset="0"/>
                <a:cs typeface="Times New Roman" panose="02020603050405020304" pitchFamily="18" charset="0"/>
              </a:rPr>
              <a:t>DCN 15-19-0551-00-0vat</a:t>
            </a:r>
            <a:endParaRPr lang="en-US" sz="1400" b="1"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endParaRPr lang="en-US" sz="1400" b="1" dirty="0">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6705"/>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2025</a:t>
            </a:r>
            <a:endParaRPr lang="en-US" sz="1400" b="1" dirty="0">
              <a:latin typeface="Times New Roman" panose="02020603050405020304" pitchFamily="18" charset="0"/>
              <a:cs typeface="Times New Roman" panose="02020603050405020304" pitchFamily="18" charset="0"/>
            </a:endParaRP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029200" y="152400"/>
            <a:ext cx="3657600" cy="306705"/>
          </a:xfrm>
          <a:prstGeom prst="rect">
            <a:avLst/>
          </a:prstGeom>
          <a:noFill/>
        </p:spPr>
        <p:txBody>
          <a:bodyPr wrap="square" rtlCol="0">
            <a:spAutoFit/>
          </a:bodyPr>
          <a:lstStyle/>
          <a:p>
            <a:pPr algn="r"/>
            <a:r>
              <a:rPr lang="en-US" altLang="en-US" sz="1400" b="1" dirty="0">
                <a:solidFill>
                  <a:schemeClr val="tx1"/>
                </a:solidFill>
                <a:latin typeface="Times New Roman" panose="02020603050405020304" pitchFamily="18" charset="0"/>
                <a:cs typeface="Times New Roman" panose="02020603050405020304" pitchFamily="18" charset="0"/>
              </a:rPr>
              <a:t>DCN 15-25-0466-00-07ma.</a:t>
            </a:r>
            <a:endParaRPr lang="en-US" altLang="en-US" sz="1400" b="1" dirty="0">
              <a:solidFill>
                <a:schemeClr val="tx1"/>
              </a:solidFill>
              <a:latin typeface="Times New Roman" panose="02020603050405020304" pitchFamily="18" charset="0"/>
              <a:cs typeface="Times New Roman" panose="02020603050405020304" pitchFamily="18" charset="0"/>
            </a:endParaRPr>
          </a:p>
        </p:txBody>
      </p:sp>
      <p:sp>
        <p:nvSpPr>
          <p:cNvPr id="4" name="Text Box 3"/>
          <p:cNvSpPr txBox="1"/>
          <p:nvPr userDrawn="1"/>
        </p:nvSpPr>
        <p:spPr>
          <a:xfrm>
            <a:off x="278130" y="1593850"/>
            <a:ext cx="3048000" cy="368300"/>
          </a:xfrm>
          <a:prstGeom prst="rect">
            <a:avLst/>
          </a:prstGeom>
          <a:noFill/>
        </p:spPr>
        <p:txBody>
          <a:bodyPr wrap="square" rtlCol="0">
            <a:spAutoFit/>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endParaRPr lang="en-US" sz="1400" dirty="0">
              <a:latin typeface="Times New Roman" panose="02020603050405020304" pitchFamily="18" charset="0"/>
              <a:cs typeface="Times New Roman" panose="02020603050405020304" pitchFamily="18" charset="0"/>
            </a:endParaRP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533400" y="533400"/>
            <a:ext cx="8447926" cy="5785485"/>
          </a:xfrm>
          <a:prstGeom prst="rect">
            <a:avLst/>
          </a:prstGeom>
          <a:noFill/>
          <a:ln w="12700">
            <a:noFill/>
            <a:miter lim="800000"/>
            <a:headEnd type="none" w="sm" len="sm"/>
            <a:tailEnd type="none" w="sm" len="sm"/>
          </a:ln>
          <a:effectLst/>
        </p:spPr>
        <p:txBody>
          <a:bodyPr wrap="square">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Specialty Networks (WSNs)</a:t>
            </a:r>
            <a:endParaRPr lang="en-US" altLang="en-US" sz="1600" b="1" dirty="0">
              <a:solidFill>
                <a:prstClr val="black"/>
              </a:solidFill>
              <a:latin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en-US" sz="1600" dirty="0">
                <a:latin typeface="Times New Roman" panose="02020603050405020304" pitchFamily="18" charset="0"/>
                <a:ea typeface="MS PGothic" panose="020B0600070205080204" charset="-128"/>
                <a:cs typeface="Times New Roman" panose="02020603050405020304" pitchFamily="18" charset="0"/>
              </a:rPr>
              <a:t>Standardization Framework for Object Tracking in Optical Camera Communication Systems</a:t>
            </a:r>
            <a:endParaRPr lang="en-US" altLang="en-US"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September</a:t>
            </a:r>
            <a:r>
              <a:rPr lang="en-US" altLang="ja-JP" sz="1600" dirty="0">
                <a:latin typeface="Times New Roman" panose="02020603050405020304" pitchFamily="18" charset="0"/>
                <a:ea typeface="MS PGothic" panose="020B0600070205080204" charset="-128"/>
                <a:cs typeface="Times New Roman" panose="02020603050405020304" pitchFamily="18" charset="0"/>
              </a:rPr>
              <a:t> 16, 2025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sz="1600" dirty="0">
                <a:solidFill>
                  <a:prstClr val="black"/>
                </a:solidFill>
                <a:latin typeface="Times New Roman" panose="02020603050405020304" pitchFamily="18" charset="0"/>
                <a:ea typeface="MS PGothic" panose="020B0600070205080204" charset="-128"/>
                <a:cs typeface="Times New Roman" panose="02020603050405020304" pitchFamily="18" charset="0"/>
                <a:sym typeface="+mn-ea"/>
              </a:rPr>
              <a:t>Afdhal Kurniawan</a:t>
            </a:r>
            <a:r>
              <a:rPr lang="en-US" altLang="zh-CN" sz="1600" dirty="0">
                <a:latin typeface="Times New Roman" panose="02020603050405020304" pitchFamily="18" charset="0"/>
                <a:cs typeface="Times New Roman" panose="02020603050405020304" pitchFamily="18" charset="0"/>
              </a:rPr>
              <a:t>, </a:t>
            </a:r>
            <a:r>
              <a:rPr lang="sv-SE" altLang="zh-CN" sz="1600" dirty="0">
                <a:latin typeface="Times New Roman" panose="02020603050405020304" pitchFamily="18" charset="0"/>
                <a:cs typeface="Times New Roman" panose="02020603050405020304" pitchFamily="18" charset="0"/>
              </a:rPr>
              <a:t>Ida Bagus Krishna Yoga Utama, </a:t>
            </a:r>
            <a:r>
              <a:rPr lang="en-US" sz="1600" dirty="0">
                <a:latin typeface="Times New Roman" panose="02020603050405020304" pitchFamily="18" charset="0"/>
                <a:cs typeface="Times New Roman" panose="02020603050405020304" pitchFamily="18" charset="0"/>
              </a:rPr>
              <a:t>Md </a:t>
            </a:r>
            <a:r>
              <a:rPr lang="en-US" sz="1600" dirty="0" err="1">
                <a:latin typeface="Times New Roman" panose="02020603050405020304" pitchFamily="18" charset="0"/>
                <a:cs typeface="Times New Roman" panose="02020603050405020304" pitchFamily="18" charset="0"/>
              </a:rPr>
              <a:t>Minhazur</a:t>
            </a:r>
            <a:r>
              <a:rPr lang="en-US" sz="1600" dirty="0">
                <a:latin typeface="Times New Roman" panose="02020603050405020304" pitchFamily="18" charset="0"/>
                <a:cs typeface="Times New Roman" panose="02020603050405020304" pitchFamily="18" charset="0"/>
              </a:rPr>
              <a:t> Rahman, Huy Nguyen,</a:t>
            </a:r>
            <a:r>
              <a:rPr lang="en-US" altLang="zh-CN" sz="1600" dirty="0">
                <a:latin typeface="Times New Roman" panose="02020603050405020304" pitchFamily="18" charset="0"/>
                <a:cs typeface="Times New Roman" panose="02020603050405020304" pitchFamily="18" charset="0"/>
              </a:rPr>
              <a:t> Yeong Min 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a:latin typeface="Times New Roman" panose="02020603050405020304" pitchFamily="18" charset="0"/>
                <a:ea typeface="Gulim" panose="020B0600000101010101" charset="-127"/>
                <a:cs typeface="Times New Roman" panose="02020603050405020304" pitchFamily="18" charset="0"/>
              </a:rPr>
              <a:t>Kookmin University)</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Room #603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Mirae</a:t>
            </a:r>
            <a:r>
              <a:rPr lang="en-US" altLang="ja-JP" sz="1600" dirty="0">
                <a:latin typeface="Times New Roman" panose="02020603050405020304" pitchFamily="18" charset="0"/>
                <a:ea typeface="MS PGothic" panose="020B0600070205080204" charset="-128"/>
                <a:cs typeface="Times New Roman" panose="02020603050405020304" pitchFamily="18" charset="0"/>
              </a:rPr>
              <a:t> Building,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Kookmin</a:t>
            </a:r>
            <a:r>
              <a:rPr lang="en-US" altLang="ja-JP" sz="1600" dirty="0">
                <a:latin typeface="Times New Roman" panose="02020603050405020304" pitchFamily="18" charset="0"/>
                <a:ea typeface="MS PGothic" panose="020B0600070205080204" charset="-128"/>
                <a:cs typeface="Times New Roman" panose="02020603050405020304" pitchFamily="18" charset="0"/>
              </a:rPr>
              <a:t>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Gulim"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endParaRPr lang="en-US" altLang="ja-JP"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en-US" sz="1600" dirty="0">
                <a:latin typeface="Times New Roman" panose="02020603050405020304" pitchFamily="18" charset="0"/>
                <a:ea typeface="MS PGothic" panose="020B0600070205080204" charset="-128"/>
                <a:cs typeface="Times New Roman" panose="02020603050405020304" pitchFamily="18" charset="0"/>
                <a:sym typeface="+mn-ea"/>
              </a:rPr>
              <a:t>Standardization Framework for Object Tracking in Optical Camera Communication Systems</a:t>
            </a:r>
            <a:endParaRPr lang="en-US" altLang="en-US" sz="1600" dirty="0">
              <a:latin typeface="Times New Roman" panose="02020603050405020304" pitchFamily="18" charset="0"/>
              <a:ea typeface="MS PGothic" panose="020B0600070205080204" charset="-128"/>
              <a:cs typeface="Times New Roman" panose="02020603050405020304" pitchFamily="18" charset="0"/>
              <a:sym typeface="+mn-ea"/>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NG-OWC</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NG-OWC.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NG-OWC.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11210" cy="701675"/>
          </a:xfrm>
        </p:spPr>
        <p:txBody>
          <a:bodyPr>
            <a:normAutofit/>
          </a:bodyPr>
          <a:lstStyle/>
          <a:p>
            <a:r>
              <a:rPr lang="en-US" altLang="en-US" sz="2800" dirty="0">
                <a:latin typeface="Times New Roman" panose="02020603050405020304" pitchFamily="18" charset="0"/>
                <a:cs typeface="Times New Roman" panose="02020603050405020304" pitchFamily="18" charset="0"/>
                <a:sym typeface="+mn-ea"/>
              </a:rPr>
              <a:t>Future Directions in OCC Object Tracking</a:t>
            </a:r>
            <a:endParaRPr lang="en-US" altLang="en-US" sz="2800" dirty="0">
              <a:latin typeface="Times New Roman" panose="02020603050405020304" pitchFamily="18" charset="0"/>
              <a:cs typeface="Times New Roman" panose="02020603050405020304" pitchFamily="18" charset="0"/>
              <a:sym typeface="+mn-ea"/>
            </a:endParaRPr>
          </a:p>
        </p:txBody>
      </p:sp>
      <p:sp>
        <p:nvSpPr>
          <p:cNvPr id="6" name="Content Placeholder 5"/>
          <p:cNvSpPr>
            <a:spLocks noGrp="1"/>
          </p:cNvSpPr>
          <p:nvPr>
            <p:ph idx="1"/>
          </p:nvPr>
        </p:nvSpPr>
        <p:spPr>
          <a:xfrm>
            <a:off x="457200" y="1143000"/>
            <a:ext cx="8229600" cy="4953000"/>
          </a:xfrm>
        </p:spPr>
        <p:txBody>
          <a:bodyPr>
            <a:normAutofit fontScale="92500" lnSpcReduction="10000"/>
          </a:bodyPr>
          <a:lstStyle/>
          <a:p>
            <a:pPr algn="just" eaLnBrk="0" fontAlgn="base" hangingPunct="0">
              <a:spcBef>
                <a:spcPct val="0"/>
              </a:spcBef>
              <a:spcAft>
                <a:spcPct val="0"/>
              </a:spcAft>
            </a:pPr>
            <a:r>
              <a:rPr lang="en-US" altLang="en-US" sz="2400" b="1" dirty="0">
                <a:latin typeface="Times New Roman" panose="02020603050405020304" pitchFamily="18" charset="0"/>
                <a:cs typeface="Times New Roman" panose="02020603050405020304" pitchFamily="18" charset="0"/>
              </a:rPr>
              <a:t>Integration with AI/ML for Adaptive Tracking</a:t>
            </a:r>
            <a:endParaRPr lang="en-US" altLang="en-US" sz="24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Use deep learning models to predict motion, occlusion, and lighting changes.</a:t>
            </a:r>
            <a:endParaRPr lang="en-US" altLang="en-US" sz="18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Adaptive trackers can adjust bounding boxes dynamically, improving reliability under unpredictable movement.</a:t>
            </a:r>
            <a:endParaRPr lang="en-US" altLang="en-US" sz="18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Example: YOLO + </a:t>
            </a:r>
            <a:r>
              <a:rPr lang="en-US" altLang="en-US" sz="1800" dirty="0" err="1">
                <a:latin typeface="Times New Roman" panose="02020603050405020304" pitchFamily="18" charset="0"/>
                <a:cs typeface="Times New Roman" panose="02020603050405020304" pitchFamily="18" charset="0"/>
              </a:rPr>
              <a:t>DeepSORT</a:t>
            </a:r>
            <a:r>
              <a:rPr lang="en-US" altLang="en-US" sz="1800" dirty="0">
                <a:latin typeface="Times New Roman" panose="02020603050405020304" pitchFamily="18" charset="0"/>
                <a:cs typeface="Times New Roman" panose="02020603050405020304" pitchFamily="18" charset="0"/>
              </a:rPr>
              <a:t> or </a:t>
            </a:r>
            <a:r>
              <a:rPr lang="en-US" altLang="en-US" sz="1800" dirty="0" err="1">
                <a:latin typeface="Times New Roman" panose="02020603050405020304" pitchFamily="18" charset="0"/>
                <a:cs typeface="Times New Roman" panose="02020603050405020304" pitchFamily="18" charset="0"/>
              </a:rPr>
              <a:t>ByteTrack</a:t>
            </a:r>
            <a:r>
              <a:rPr lang="en-US" altLang="en-US" sz="1800" dirty="0">
                <a:latin typeface="Times New Roman" panose="02020603050405020304" pitchFamily="18" charset="0"/>
                <a:cs typeface="Times New Roman" panose="02020603050405020304" pitchFamily="18" charset="0"/>
              </a:rPr>
              <a:t> adapted for OCC signals.[1]</a:t>
            </a:r>
            <a:endParaRPr lang="en-US" altLang="en-US" sz="1800" dirty="0">
              <a:latin typeface="Times New Roman" panose="02020603050405020304" pitchFamily="18" charset="0"/>
              <a:cs typeface="Times New Roman" panose="02020603050405020304" pitchFamily="18" charset="0"/>
            </a:endParaRPr>
          </a:p>
          <a:p>
            <a:pPr algn="just" eaLnBrk="0" fontAlgn="base" hangingPunct="0">
              <a:spcBef>
                <a:spcPct val="0"/>
              </a:spcBef>
              <a:spcAft>
                <a:spcPct val="0"/>
              </a:spcAft>
            </a:pPr>
            <a:r>
              <a:rPr lang="en-US" altLang="en-US" sz="2400" b="1" dirty="0">
                <a:latin typeface="Times New Roman" panose="02020603050405020304" pitchFamily="18" charset="0"/>
                <a:cs typeface="Times New Roman" panose="02020603050405020304" pitchFamily="18" charset="0"/>
              </a:rPr>
              <a:t>Event-Driven / High-Speed Sensors</a:t>
            </a:r>
            <a:endParaRPr lang="en-US" altLang="en-US" sz="24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Event cameras capture intensity changes asynchronously → reduce motion blur.</a:t>
            </a:r>
            <a:endParaRPr lang="en-US" altLang="en-US" sz="18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Allows tracking at microsecond precision for fast-moving objects (vehicles, drones).</a:t>
            </a:r>
            <a:endParaRPr lang="en-US" altLang="en-US" sz="18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Reduces computational load because only “events” are processed, not full frames.[1]</a:t>
            </a:r>
            <a:endParaRPr lang="en-US" altLang="en-US" sz="1800" dirty="0">
              <a:latin typeface="Times New Roman" panose="02020603050405020304" pitchFamily="18" charset="0"/>
              <a:cs typeface="Times New Roman" panose="02020603050405020304" pitchFamily="18" charset="0"/>
            </a:endParaRPr>
          </a:p>
          <a:p>
            <a:pPr algn="just" eaLnBrk="0" fontAlgn="base" hangingPunct="0">
              <a:spcBef>
                <a:spcPct val="0"/>
              </a:spcBef>
              <a:spcAft>
                <a:spcPct val="0"/>
              </a:spcAft>
            </a:pPr>
            <a:r>
              <a:rPr lang="en-US" altLang="en-US" sz="2400" b="1" dirty="0">
                <a:latin typeface="Times New Roman" panose="02020603050405020304" pitchFamily="18" charset="0"/>
                <a:cs typeface="Times New Roman" panose="02020603050405020304" pitchFamily="18" charset="0"/>
              </a:rPr>
              <a:t>Standardized Benchmark Datasets &amp; Testbeds</a:t>
            </a:r>
            <a:endParaRPr lang="en-US" altLang="en-US" sz="24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Need public datasets with annotated object tracks in varied OCC conditions (motion, illumination, occlusion).</a:t>
            </a:r>
            <a:endParaRPr lang="en-US" altLang="en-US" sz="18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Enables fair evaluation and comparison of tracking methods.</a:t>
            </a:r>
            <a:endParaRPr lang="en-US" altLang="en-US" sz="18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Encourages reproducibility and faster research adoption.[3]</a:t>
            </a:r>
            <a:endParaRPr lang="en-US" altLang="en-US" sz="1800" dirty="0">
              <a:latin typeface="Times New Roman" panose="02020603050405020304" pitchFamily="18" charset="0"/>
              <a:cs typeface="Times New Roman" panose="02020603050405020304" pitchFamily="18" charset="0"/>
            </a:endParaRPr>
          </a:p>
          <a:p>
            <a:pPr algn="just" eaLnBrk="0" fontAlgn="base" hangingPunct="0">
              <a:spcBef>
                <a:spcPct val="0"/>
              </a:spcBef>
              <a:spcAft>
                <a:spcPct val="0"/>
              </a:spcAft>
            </a:pPr>
            <a:r>
              <a:rPr lang="en-US" altLang="en-US" sz="2400" b="1" dirty="0">
                <a:latin typeface="Times New Roman" panose="02020603050405020304" pitchFamily="18" charset="0"/>
                <a:cs typeface="Times New Roman" panose="02020603050405020304" pitchFamily="18" charset="0"/>
              </a:rPr>
              <a:t>Application-Specific Optimizations</a:t>
            </a:r>
            <a:endParaRPr lang="en-US" altLang="en-US" sz="24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b="1" dirty="0">
                <a:latin typeface="Times New Roman" panose="02020603050405020304" pitchFamily="18" charset="0"/>
                <a:cs typeface="Times New Roman" panose="02020603050405020304" pitchFamily="18" charset="0"/>
              </a:rPr>
              <a:t>Automotive:</a:t>
            </a:r>
            <a:r>
              <a:rPr lang="en-US" altLang="en-US" sz="1800" dirty="0">
                <a:latin typeface="Times New Roman" panose="02020603050405020304" pitchFamily="18" charset="0"/>
                <a:cs typeface="Times New Roman" panose="02020603050405020304" pitchFamily="18" charset="0"/>
              </a:rPr>
              <a:t> predict trajectories in V2V / V2I scenarios.</a:t>
            </a:r>
            <a:endParaRPr lang="en-US" altLang="en-US" sz="18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b="1" dirty="0">
                <a:latin typeface="Times New Roman" panose="02020603050405020304" pitchFamily="18" charset="0"/>
                <a:cs typeface="Times New Roman" panose="02020603050405020304" pitchFamily="18" charset="0"/>
              </a:rPr>
              <a:t>Drone/robotics:</a:t>
            </a:r>
            <a:r>
              <a:rPr lang="en-US" altLang="en-US" sz="1800" dirty="0">
                <a:latin typeface="Times New Roman" panose="02020603050405020304" pitchFamily="18" charset="0"/>
                <a:cs typeface="Times New Roman" panose="02020603050405020304" pitchFamily="18" charset="0"/>
              </a:rPr>
              <a:t> maintain link in 3D space under fast motion.</a:t>
            </a:r>
            <a:endParaRPr lang="en-US" altLang="en-US" sz="18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b="1" dirty="0">
                <a:latin typeface="Times New Roman" panose="02020603050405020304" pitchFamily="18" charset="0"/>
                <a:cs typeface="Times New Roman" panose="02020603050405020304" pitchFamily="18" charset="0"/>
              </a:rPr>
              <a:t>AR/Consumer devices:</a:t>
            </a:r>
            <a:r>
              <a:rPr lang="en-US" altLang="en-US" sz="1800" dirty="0">
                <a:latin typeface="Times New Roman" panose="02020603050405020304" pitchFamily="18" charset="0"/>
                <a:cs typeface="Times New Roman" panose="02020603050405020304" pitchFamily="18" charset="0"/>
              </a:rPr>
              <a:t> reduce energy consumption via region-of-interest tracking.[1]</a:t>
            </a:r>
            <a:endParaRPr lang="en-US" altLang="en-US"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381000" y="1295400"/>
            <a:ext cx="8459470" cy="5562600"/>
          </a:xfrm>
        </p:spPr>
        <p:txBody>
          <a:bodyPr>
            <a:normAutofit fontScale="92500" lnSpcReduction="20000"/>
          </a:bodyPr>
          <a:lstStyle/>
          <a:p>
            <a:pPr algn="just" eaLnBrk="0" fontAlgn="base" hangingPunct="0">
              <a:spcBef>
                <a:spcPct val="0"/>
              </a:spcBef>
              <a:spcAft>
                <a:spcPct val="0"/>
              </a:spcAft>
            </a:pPr>
            <a:r>
              <a:rPr lang="en-US" altLang="en-US" sz="2400" b="1" dirty="0">
                <a:latin typeface="Times New Roman" panose="02020603050405020304" pitchFamily="18" charset="0"/>
                <a:cs typeface="Times New Roman" panose="02020603050405020304" pitchFamily="18" charset="0"/>
              </a:rPr>
              <a:t>Object Tracking is Central to OCC Reliability</a:t>
            </a:r>
            <a:endParaRPr lang="en-US" altLang="en-US" sz="24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Ensures the transmitter (LED, screen, taillight) remains in the camera’s view.</a:t>
            </a:r>
            <a:endParaRPr lang="en-US" altLang="en-US" sz="18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Maintains </a:t>
            </a:r>
            <a:r>
              <a:rPr lang="en-US" altLang="en-US" sz="1800" b="1" dirty="0">
                <a:latin typeface="Times New Roman" panose="02020603050405020304" pitchFamily="18" charset="0"/>
                <a:cs typeface="Times New Roman" panose="02020603050405020304" pitchFamily="18" charset="0"/>
              </a:rPr>
              <a:t>link continuity</a:t>
            </a:r>
            <a:r>
              <a:rPr lang="en-US" altLang="en-US" sz="1800" dirty="0">
                <a:latin typeface="Times New Roman" panose="02020603050405020304" pitchFamily="18" charset="0"/>
                <a:cs typeface="Times New Roman" panose="02020603050405020304" pitchFamily="18" charset="0"/>
              </a:rPr>
              <a:t> even under motion, occlusion, or lighting changes.</a:t>
            </a:r>
            <a:endParaRPr lang="en-US" altLang="en-US" sz="1800" dirty="0">
              <a:latin typeface="Times New Roman" panose="02020603050405020304" pitchFamily="18" charset="0"/>
              <a:cs typeface="Times New Roman" panose="02020603050405020304" pitchFamily="18" charset="0"/>
            </a:endParaRPr>
          </a:p>
          <a:p>
            <a:pPr algn="just" eaLnBrk="0" fontAlgn="base" hangingPunct="0">
              <a:spcBef>
                <a:spcPct val="0"/>
              </a:spcBef>
              <a:spcAft>
                <a:spcPct val="0"/>
              </a:spcAft>
            </a:pPr>
            <a:r>
              <a:rPr lang="en-US" altLang="en-US" sz="2400" b="1" dirty="0">
                <a:latin typeface="Times New Roman" panose="02020603050405020304" pitchFamily="18" charset="0"/>
                <a:cs typeface="Times New Roman" panose="02020603050405020304" pitchFamily="18" charset="0"/>
              </a:rPr>
              <a:t>Direct Impact on Performance</a:t>
            </a:r>
            <a:endParaRPr lang="en-US" altLang="en-US" sz="24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Improves </a:t>
            </a:r>
            <a:r>
              <a:rPr lang="en-US" altLang="en-US" sz="1800" b="1" dirty="0">
                <a:latin typeface="Times New Roman" panose="02020603050405020304" pitchFamily="18" charset="0"/>
                <a:cs typeface="Times New Roman" panose="02020603050405020304" pitchFamily="18" charset="0"/>
              </a:rPr>
              <a:t>data throughput</a:t>
            </a:r>
            <a:r>
              <a:rPr lang="en-US" altLang="en-US" sz="1800" dirty="0">
                <a:latin typeface="Times New Roman" panose="02020603050405020304" pitchFamily="18" charset="0"/>
                <a:cs typeface="Times New Roman" panose="02020603050405020304" pitchFamily="18" charset="0"/>
              </a:rPr>
              <a:t> and reduces </a:t>
            </a:r>
            <a:r>
              <a:rPr lang="en-US" altLang="en-US" sz="1800" b="1" dirty="0">
                <a:latin typeface="Times New Roman" panose="02020603050405020304" pitchFamily="18" charset="0"/>
                <a:cs typeface="Times New Roman" panose="02020603050405020304" pitchFamily="18" charset="0"/>
              </a:rPr>
              <a:t>bit error rate (BER)</a:t>
            </a:r>
            <a:r>
              <a:rPr lang="en-US" altLang="en-US" sz="1800" dirty="0">
                <a:latin typeface="Times New Roman" panose="02020603050405020304" pitchFamily="18" charset="0"/>
                <a:cs typeface="Times New Roman" panose="02020603050405020304" pitchFamily="18" charset="0"/>
              </a:rPr>
              <a:t> by focusing on a stable region of interest (ROI).</a:t>
            </a:r>
            <a:endParaRPr lang="en-US" altLang="en-US" sz="18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Enables </a:t>
            </a:r>
            <a:r>
              <a:rPr lang="en-US" altLang="en-US" sz="1800" b="1" dirty="0">
                <a:latin typeface="Times New Roman" panose="02020603050405020304" pitchFamily="18" charset="0"/>
                <a:cs typeface="Times New Roman" panose="02020603050405020304" pitchFamily="18" charset="0"/>
              </a:rPr>
              <a:t>adaptive communication</a:t>
            </a:r>
            <a:r>
              <a:rPr lang="en-US" altLang="en-US" sz="1800" dirty="0">
                <a:latin typeface="Times New Roman" panose="02020603050405020304" pitchFamily="18" charset="0"/>
                <a:cs typeface="Times New Roman" panose="02020603050405020304" pitchFamily="18" charset="0"/>
              </a:rPr>
              <a:t>: tracker feedback can adjust camera exposure, frame rate, or decoding parameters.</a:t>
            </a:r>
            <a:endParaRPr lang="en-US" altLang="en-US" sz="1800" dirty="0">
              <a:latin typeface="Times New Roman" panose="02020603050405020304" pitchFamily="18" charset="0"/>
              <a:cs typeface="Times New Roman" panose="02020603050405020304" pitchFamily="18" charset="0"/>
            </a:endParaRPr>
          </a:p>
          <a:p>
            <a:pPr algn="just" eaLnBrk="0" fontAlgn="base" hangingPunct="0">
              <a:spcBef>
                <a:spcPct val="0"/>
              </a:spcBef>
              <a:spcAft>
                <a:spcPct val="0"/>
              </a:spcAft>
            </a:pPr>
            <a:r>
              <a:rPr lang="en-US" altLang="en-US" sz="2400" b="1" dirty="0">
                <a:latin typeface="Times New Roman" panose="02020603050405020304" pitchFamily="18" charset="0"/>
                <a:cs typeface="Times New Roman" panose="02020603050405020304" pitchFamily="18" charset="0"/>
              </a:rPr>
              <a:t>Supports Mobility and Dynamic Scenarios</a:t>
            </a:r>
            <a:endParaRPr lang="en-US" altLang="en-US" sz="24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Critical for </a:t>
            </a:r>
            <a:r>
              <a:rPr lang="en-US" altLang="en-US" sz="1800" b="1" dirty="0">
                <a:latin typeface="Times New Roman" panose="02020603050405020304" pitchFamily="18" charset="0"/>
                <a:cs typeface="Times New Roman" panose="02020603050405020304" pitchFamily="18" charset="0"/>
              </a:rPr>
              <a:t>V2V/V2I vehicular communication</a:t>
            </a:r>
            <a:r>
              <a:rPr lang="en-US" altLang="en-US" sz="1800" dirty="0">
                <a:latin typeface="Times New Roman" panose="02020603050405020304" pitchFamily="18" charset="0"/>
                <a:cs typeface="Times New Roman" panose="02020603050405020304" pitchFamily="18" charset="0"/>
              </a:rPr>
              <a:t>, drones, AR/robotics, and consumer devices.</a:t>
            </a:r>
            <a:endParaRPr lang="en-US" altLang="en-US" sz="18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Handles fast motion, rolling shutter effects, and environmental variability.</a:t>
            </a:r>
            <a:endParaRPr lang="en-US" altLang="en-US" sz="1800" dirty="0">
              <a:latin typeface="Times New Roman" panose="02020603050405020304" pitchFamily="18" charset="0"/>
              <a:cs typeface="Times New Roman" panose="02020603050405020304" pitchFamily="18" charset="0"/>
            </a:endParaRPr>
          </a:p>
          <a:p>
            <a:pPr algn="just" eaLnBrk="0" fontAlgn="base" hangingPunct="0">
              <a:spcBef>
                <a:spcPct val="0"/>
              </a:spcBef>
              <a:spcAft>
                <a:spcPct val="0"/>
              </a:spcAft>
            </a:pPr>
            <a:r>
              <a:rPr lang="en-US" altLang="en-US" sz="2400" b="1" dirty="0">
                <a:latin typeface="Times New Roman" panose="02020603050405020304" pitchFamily="18" charset="0"/>
                <a:cs typeface="Times New Roman" panose="02020603050405020304" pitchFamily="18" charset="0"/>
              </a:rPr>
              <a:t>Efficiency and Practicality</a:t>
            </a:r>
            <a:endParaRPr lang="en-US" altLang="en-US" sz="24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Reduces computational load and energy consumption by tracking only the relevant ROI.</a:t>
            </a:r>
            <a:endParaRPr lang="en-US" altLang="en-US" sz="18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Facilitates deployment on battery-powered devices like smartphones, AR glasses, or drones.</a:t>
            </a:r>
            <a:endParaRPr lang="en-US" altLang="en-US" sz="1800" dirty="0">
              <a:latin typeface="Times New Roman" panose="02020603050405020304" pitchFamily="18" charset="0"/>
              <a:cs typeface="Times New Roman" panose="02020603050405020304" pitchFamily="18" charset="0"/>
            </a:endParaRPr>
          </a:p>
          <a:p>
            <a:pPr algn="just" eaLnBrk="0" fontAlgn="base" hangingPunct="0">
              <a:spcBef>
                <a:spcPct val="0"/>
              </a:spcBef>
              <a:spcAft>
                <a:spcPct val="0"/>
              </a:spcAft>
            </a:pPr>
            <a:r>
              <a:rPr lang="en-US" altLang="en-US" sz="2400" b="1" dirty="0">
                <a:latin typeface="Times New Roman" panose="02020603050405020304" pitchFamily="18" charset="0"/>
                <a:cs typeface="Times New Roman" panose="02020603050405020304" pitchFamily="18" charset="0"/>
              </a:rPr>
              <a:t>Future Outlook</a:t>
            </a:r>
            <a:endParaRPr lang="en-US" altLang="en-US" sz="24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Integration with </a:t>
            </a:r>
            <a:r>
              <a:rPr lang="en-US" altLang="en-US" sz="1800" b="1" dirty="0">
                <a:latin typeface="Times New Roman" panose="02020603050405020304" pitchFamily="18" charset="0"/>
                <a:cs typeface="Times New Roman" panose="02020603050405020304" pitchFamily="18" charset="0"/>
              </a:rPr>
              <a:t>AI/ML</a:t>
            </a:r>
            <a:r>
              <a:rPr lang="en-US" altLang="en-US" sz="1800" dirty="0">
                <a:latin typeface="Times New Roman" panose="02020603050405020304" pitchFamily="18" charset="0"/>
                <a:cs typeface="Times New Roman" panose="02020603050405020304" pitchFamily="18" charset="0"/>
              </a:rPr>
              <a:t>: adaptive bounding boxes, motion prediction.</a:t>
            </a:r>
            <a:endParaRPr lang="en-US" altLang="en-US" sz="18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b="1" dirty="0">
                <a:latin typeface="Times New Roman" panose="02020603050405020304" pitchFamily="18" charset="0"/>
                <a:cs typeface="Times New Roman" panose="02020603050405020304" pitchFamily="18" charset="0"/>
              </a:rPr>
              <a:t>Event-driven sensors</a:t>
            </a:r>
            <a:r>
              <a:rPr lang="en-US" altLang="en-US" sz="1800" dirty="0">
                <a:latin typeface="Times New Roman" panose="02020603050405020304" pitchFamily="18" charset="0"/>
                <a:cs typeface="Times New Roman" panose="02020603050405020304" pitchFamily="18" charset="0"/>
              </a:rPr>
              <a:t> for ultra-fast tracking with minimal blur.</a:t>
            </a:r>
            <a:endParaRPr lang="en-US" altLang="en-US" sz="18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b="1" dirty="0">
                <a:latin typeface="Times New Roman" panose="02020603050405020304" pitchFamily="18" charset="0"/>
                <a:cs typeface="Times New Roman" panose="02020603050405020304" pitchFamily="18" charset="0"/>
              </a:rPr>
              <a:t>Benchmark datasets &amp; testbeds</a:t>
            </a:r>
            <a:r>
              <a:rPr lang="en-US" altLang="en-US" sz="1800" dirty="0">
                <a:latin typeface="Times New Roman" panose="02020603050405020304" pitchFamily="18" charset="0"/>
                <a:cs typeface="Times New Roman" panose="02020603050405020304" pitchFamily="18" charset="0"/>
              </a:rPr>
              <a:t> for fair evaluation and reproducibility.</a:t>
            </a:r>
            <a:endParaRPr lang="en-US" altLang="en-US" sz="1800" dirty="0">
              <a:latin typeface="Times New Roman" panose="02020603050405020304" pitchFamily="18" charset="0"/>
              <a:cs typeface="Times New Roman" panose="02020603050405020304" pitchFamily="18" charset="0"/>
            </a:endParaRPr>
          </a:p>
          <a:p>
            <a:pPr marL="685800"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Application-specific optimizations for automotive, drones, and AR/consumer use cases.</a:t>
            </a:r>
            <a:endParaRPr lang="en-US" altLang="en-US" sz="1800" dirty="0">
              <a:latin typeface="Times New Roman" panose="02020603050405020304" pitchFamily="18" charset="0"/>
              <a:cs typeface="Times New Roman" panose="02020603050405020304" pitchFamily="18" charset="0"/>
            </a:endParaRPr>
          </a:p>
        </p:txBody>
      </p:sp>
      <p:sp>
        <p:nvSpPr>
          <p:cNvPr id="4" name="Title 3"/>
          <p:cNvSpPr>
            <a:spLocks noGrp="1"/>
          </p:cNvSpPr>
          <p:nvPr>
            <p:ph type="title"/>
            <p:custDataLst>
              <p:tags r:id="rId1"/>
            </p:custDataLst>
          </p:nvPr>
        </p:nvSpPr>
        <p:spPr>
          <a:xfrm>
            <a:off x="533400" y="457200"/>
            <a:ext cx="8229600" cy="850900"/>
          </a:xfrm>
        </p:spPr>
        <p:txBody>
          <a:bodyPr>
            <a:normAutofit/>
          </a:bodyPr>
          <a:lstStyle/>
          <a:p>
            <a:r>
              <a:rPr lang="en-US" altLang="ja-JP" sz="3110" dirty="0">
                <a:latin typeface="Times New Roman" panose="02020603050405020304" pitchFamily="18" charset="0"/>
                <a:ea typeface="MS PGothic" panose="020B0600070205080204" charset="-128"/>
                <a:cs typeface="Times New Roman" panose="02020603050405020304" pitchFamily="18" charset="0"/>
                <a:sym typeface="+mn-ea"/>
              </a:rPr>
              <a:t>Conclusion</a:t>
            </a:r>
            <a:endParaRPr lang="en-US" sz="4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352803" y="533400"/>
            <a:ext cx="2438400" cy="70675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altLang="ja-JP" sz="4000" dirty="0">
                <a:ea typeface="MS PGothic" panose="020B0600070205080204" charset="-128"/>
                <a:cs typeface="Times New Roman" panose="02020603050405020304" pitchFamily="18" charset="0"/>
              </a:rPr>
              <a:t>References</a:t>
            </a:r>
            <a:endParaRPr lang="en-US" altLang="ja-JP" sz="4000" dirty="0">
              <a:ea typeface="MS PGothic" panose="020B0600070205080204" charset="-128"/>
              <a:cs typeface="Times New Roman" panose="02020603050405020304" pitchFamily="18" charset="0"/>
            </a:endParaRPr>
          </a:p>
        </p:txBody>
      </p:sp>
      <p:sp>
        <p:nvSpPr>
          <p:cNvPr id="2" name="Rectangle 3"/>
          <p:cNvSpPr>
            <a:spLocks noGrp="1" noChangeArrowheads="1"/>
          </p:cNvSpPr>
          <p:nvPr>
            <p:ph idx="1"/>
          </p:nvPr>
        </p:nvSpPr>
        <p:spPr>
          <a:xfrm>
            <a:off x="457200" y="1227455"/>
            <a:ext cx="8229600" cy="5109210"/>
          </a:xfrm>
        </p:spPr>
        <p:txBody>
          <a:bodyPr>
            <a:normAutofit fontScale="55000" lnSpcReduction="20000"/>
          </a:bodyPr>
          <a:lstStyle/>
          <a:p>
            <a:pPr marL="0" lvl="0" indent="0" algn="just">
              <a:buClrTx/>
              <a:buSzTx/>
              <a:buNone/>
            </a:pPr>
            <a:endParaRPr lang="en-US" altLang="en-US" sz="1200" dirty="0">
              <a:latin typeface="Times New Roman" panose="02020603050405020304" pitchFamily="18" charset="0"/>
              <a:cs typeface="Times New Roman" panose="02020603050405020304" pitchFamily="18" charset="0"/>
              <a:sym typeface="+mn-ea"/>
            </a:endParaRPr>
          </a:p>
          <a:p>
            <a:pPr marL="231775" indent="-231775" algn="just">
              <a:buNone/>
            </a:pPr>
            <a:r>
              <a:rPr lang="en-US" dirty="0"/>
              <a:t>[1]R. Xiao, L. Zhao, F. Qian, L. Yang, and J. Han, “Practical Optical Camera Communication behind Unseen and Complex Backgrounds,” in </a:t>
            </a:r>
            <a:r>
              <a:rPr lang="en-US" i="1" dirty="0"/>
              <a:t>MOBISYS 2024 - Proceedings of the 2024 22nd Annual International Conference on Mobile Systems, Applications and Services</a:t>
            </a:r>
            <a:r>
              <a:rPr lang="en-US" dirty="0"/>
              <a:t>, Association for Computing Machinery, Inc, Jun. 2024, pp. 113–126. </a:t>
            </a:r>
            <a:r>
              <a:rPr lang="en-US" dirty="0" err="1"/>
              <a:t>doi</a:t>
            </a:r>
            <a:r>
              <a:rPr lang="en-US" dirty="0"/>
              <a:t>: 10.1145/3643832.3661866.</a:t>
            </a:r>
            <a:endParaRPr lang="en-US" dirty="0"/>
          </a:p>
          <a:p>
            <a:pPr marL="231775" indent="-231775" algn="just">
              <a:buNone/>
            </a:pPr>
            <a:r>
              <a:rPr lang="en-US" dirty="0"/>
              <a:t>[2]H. Su, L. Gao, T. Liu, and L. Kneip, “Motion-Aware Optical Camera Communication with Event Cameras,” Dec. 2024, </a:t>
            </a:r>
            <a:r>
              <a:rPr lang="en-US" dirty="0" err="1"/>
              <a:t>doi</a:t>
            </a:r>
            <a:r>
              <a:rPr lang="en-US" dirty="0"/>
              <a:t>: 10.1109/LRA.2024.3517292.</a:t>
            </a:r>
            <a:endParaRPr lang="en-US" dirty="0"/>
          </a:p>
          <a:p>
            <a:pPr marL="231775" indent="-231775" algn="just">
              <a:buNone/>
            </a:pPr>
            <a:r>
              <a:rPr lang="en-US" dirty="0"/>
              <a:t>[3]A. Mederos-Barrera, C. Jurado-Verdu, V. Guerra, J. Rabadan, and R. Perez-Jimenez, “Design and experimental characterization of a discovery and tracking system for optical camera communications,” </a:t>
            </a:r>
            <a:r>
              <a:rPr lang="en-US" i="1" dirty="0"/>
              <a:t>Sensors</a:t>
            </a:r>
            <a:r>
              <a:rPr lang="en-US" dirty="0"/>
              <a:t>, vol. 21, no. 9, May 2021, </a:t>
            </a:r>
            <a:r>
              <a:rPr lang="en-US" dirty="0" err="1"/>
              <a:t>doi</a:t>
            </a:r>
            <a:r>
              <a:rPr lang="en-US" dirty="0"/>
              <a:t>: 10.3390/s21092925.</a:t>
            </a:r>
            <a:endParaRPr lang="en-US" dirty="0"/>
          </a:p>
          <a:p>
            <a:pPr marL="231775" indent="-231775" algn="just">
              <a:buNone/>
            </a:pPr>
            <a:r>
              <a:rPr lang="en-US" dirty="0"/>
              <a:t>[4]N. Saeed, S. Guo, K. H. Park, T. Y. Al-</a:t>
            </a:r>
            <a:r>
              <a:rPr lang="en-US" dirty="0" err="1"/>
              <a:t>Naffouri</a:t>
            </a:r>
            <a:r>
              <a:rPr lang="en-US" dirty="0"/>
              <a:t>, and M. S. </a:t>
            </a:r>
            <a:r>
              <a:rPr lang="en-US" dirty="0" err="1"/>
              <a:t>Alouini</a:t>
            </a:r>
            <a:r>
              <a:rPr lang="en-US" dirty="0"/>
              <a:t>, “Optical camera communications: Survey, use cases, challenges, and future trends,” </a:t>
            </a:r>
            <a:r>
              <a:rPr lang="en-US" i="1" dirty="0"/>
              <a:t>Physical Communication</a:t>
            </a:r>
            <a:r>
              <a:rPr lang="en-US" dirty="0"/>
              <a:t>, vol. 37, Dec. 2019, </a:t>
            </a:r>
            <a:r>
              <a:rPr lang="en-US" dirty="0" err="1"/>
              <a:t>doi</a:t>
            </a:r>
            <a:r>
              <a:rPr lang="en-US" dirty="0"/>
              <a:t>: 10.1016/j.phycom.2019.100900.</a:t>
            </a:r>
            <a:endParaRPr lang="en-US" dirty="0"/>
          </a:p>
          <a:p>
            <a:pPr marL="231775" indent="-231775" algn="just">
              <a:buNone/>
            </a:pPr>
            <a:r>
              <a:rPr lang="en-US" dirty="0"/>
              <a:t>[5]W. A. Cahyadi, Y. H. Chung, Z. </a:t>
            </a:r>
            <a:r>
              <a:rPr lang="en-US" dirty="0" err="1"/>
              <a:t>Ghassemlooy</a:t>
            </a:r>
            <a:r>
              <a:rPr lang="en-US" dirty="0"/>
              <a:t>, and N. B. Hassan, “Optical camera communications: Principles, modulations, potential and challenges,” Sep. 01, 2020, </a:t>
            </a:r>
            <a:r>
              <a:rPr lang="en-US" i="1" dirty="0"/>
              <a:t>MDPI AG</a:t>
            </a:r>
            <a:r>
              <a:rPr lang="en-US" dirty="0"/>
              <a:t>. </a:t>
            </a:r>
            <a:r>
              <a:rPr lang="en-US" dirty="0" err="1"/>
              <a:t>doi</a:t>
            </a:r>
            <a:r>
              <a:rPr lang="en-US" dirty="0"/>
              <a:t>: 10.3390/electronics9091339.</a:t>
            </a:r>
            <a:endParaRPr lang="en-US" dirty="0"/>
          </a:p>
          <a:p>
            <a:pPr marL="0" lvl="0" indent="0" algn="just">
              <a:buClrTx/>
              <a:buSzTx/>
              <a:buNone/>
            </a:pPr>
            <a:endParaRPr lang="en-US" altLang="en-US" sz="1200" dirty="0">
              <a:latin typeface="Times New Roman" panose="02020603050405020304" pitchFamily="18" charset="0"/>
              <a:cs typeface="Times New Roman" panose="02020603050405020304" pitchFamily="18" charset="0"/>
              <a:sym typeface="+mn-ea"/>
            </a:endParaRPr>
          </a:p>
          <a:p>
            <a:pPr marL="0" lvl="0" indent="0" algn="just">
              <a:buClrTx/>
              <a:buSzTx/>
              <a:buNone/>
            </a:pPr>
            <a:endParaRPr lang="en-US" altLang="en-US" sz="1000" dirty="0">
              <a:latin typeface="Times New Roman" panose="02020603050405020304" pitchFamily="18" charset="0"/>
              <a:cs typeface="Times New Roman" panose="02020603050405020304" pitchFamily="18" charset="0"/>
              <a:sym typeface="+mn-ea"/>
            </a:endParaRPr>
          </a:p>
          <a:p>
            <a:pPr marL="0" lvl="0" indent="0" algn="just">
              <a:buClrTx/>
              <a:buSzTx/>
              <a:buNone/>
            </a:pPr>
            <a:endParaRPr lang="en-US" altLang="en-US" sz="1000" dirty="0">
              <a:latin typeface="Times New Roman" panose="02020603050405020304" pitchFamily="18" charset="0"/>
              <a:cs typeface="Times New Roman" panose="02020603050405020304" pitchFamily="18" charset="0"/>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3555" dirty="0">
                <a:solidFill>
                  <a:prstClr val="black"/>
                </a:solidFill>
                <a:latin typeface="Times New Roman" panose="02020603050405020304" pitchFamily="18" charset="0"/>
                <a:sym typeface="+mn-ea"/>
              </a:rPr>
              <a:t>Standardization Framework for Object Tracking in Optical Camera Communication Systems</a:t>
            </a:r>
            <a:br>
              <a:rPr lang="en-US" altLang="ja-JP" dirty="0">
                <a:ea typeface="MS PGothic" panose="020B0600070205080204" charset="-128"/>
              </a:rPr>
            </a:br>
            <a:r>
              <a:rPr lang="en-US" altLang="ja-JP" dirty="0">
                <a:ea typeface="MS PGothic" panose="020B0600070205080204" charset="-128"/>
              </a:rPr>
              <a:t> </a:t>
            </a:r>
            <a:br>
              <a:rPr lang="en-US" altLang="ja-JP" dirty="0">
                <a:ea typeface="MS PGothic" panose="020B0600070205080204" charset="-128"/>
              </a:rPr>
            </a:br>
            <a:r>
              <a:rPr lang="en-US" altLang="ja-JP" sz="3200" dirty="0">
                <a:latin typeface="Times New Roman Regular" panose="02020603050405020304" charset="0"/>
                <a:ea typeface="MS PGothic" panose="020B0600070205080204" charset="-128"/>
                <a:cs typeface="Times New Roman Regular" panose="02020603050405020304" charset="0"/>
              </a:rPr>
              <a:t>September 16, 2025</a:t>
            </a:r>
            <a:endParaRPr lang="ja-JP" altLang="ja-JP" sz="3200" dirty="0">
              <a:latin typeface="Times New Roman Regular" panose="02020603050405020304" charset="0"/>
              <a:cs typeface="Times New Roman Regular"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417638"/>
            <a:ext cx="8599140" cy="4918464"/>
          </a:xfrm>
        </p:spPr>
        <p:txBody>
          <a:bodyPr>
            <a:normAutofit/>
          </a:bodyPr>
          <a:lstStyle/>
          <a:p>
            <a:pPr algn="just">
              <a:lnSpc>
                <a:spcPct val="110000"/>
              </a:lnSpc>
              <a:buFont typeface="Wingdings" panose="05000000000000000000" charset="0"/>
              <a:buChar char=""/>
            </a:pPr>
            <a:r>
              <a:rPr lang="en-US" altLang="en-US" sz="2000" dirty="0">
                <a:latin typeface="Times New Roman" panose="02020603050405020304" pitchFamily="18" charset="0"/>
                <a:cs typeface="Times New Roman" panose="02020603050405020304" pitchFamily="18" charset="0"/>
                <a:sym typeface="+mn-ea"/>
              </a:rPr>
              <a:t>Introduction</a:t>
            </a:r>
            <a:endParaRPr lang="en-US" altLang="en-US" sz="2000" dirty="0">
              <a:latin typeface="Times New Roman" panose="02020603050405020304" pitchFamily="18" charset="0"/>
              <a:cs typeface="Times New Roman" panose="02020603050405020304" pitchFamily="18" charset="0"/>
              <a:sym typeface="+mn-ea"/>
            </a:endParaRPr>
          </a:p>
          <a:p>
            <a:pPr algn="just">
              <a:lnSpc>
                <a:spcPct val="110000"/>
              </a:lnSpc>
              <a:buFont typeface="Wingdings" panose="05000000000000000000" charset="0"/>
              <a:buChar char=""/>
            </a:pPr>
            <a:r>
              <a:rPr lang="en-US" altLang="en-US" sz="2000" dirty="0">
                <a:latin typeface="Times New Roman" panose="02020603050405020304" pitchFamily="18" charset="0"/>
                <a:cs typeface="Times New Roman" panose="02020603050405020304" pitchFamily="18" charset="0"/>
                <a:sym typeface="+mn-ea"/>
              </a:rPr>
              <a:t>Challenges in OCC Tracking</a:t>
            </a:r>
            <a:endParaRPr lang="en-US" altLang="en-US" sz="2000" dirty="0">
              <a:latin typeface="Times New Roman" panose="02020603050405020304" pitchFamily="18" charset="0"/>
              <a:cs typeface="Times New Roman" panose="02020603050405020304" pitchFamily="18" charset="0"/>
              <a:sym typeface="+mn-ea"/>
            </a:endParaRPr>
          </a:p>
          <a:p>
            <a:pPr algn="just">
              <a:lnSpc>
                <a:spcPct val="110000"/>
              </a:lnSpc>
              <a:buFont typeface="Wingdings" panose="05000000000000000000" charset="0"/>
              <a:buChar char=""/>
            </a:pPr>
            <a:r>
              <a:rPr lang="en-US" altLang="en-US" sz="2000" dirty="0">
                <a:latin typeface="Times New Roman" panose="02020603050405020304" pitchFamily="18" charset="0"/>
                <a:cs typeface="Times New Roman" panose="02020603050405020304" pitchFamily="18" charset="0"/>
                <a:sym typeface="+mn-ea"/>
              </a:rPr>
              <a:t>Role of Object Tracking in the OCC Pipeline</a:t>
            </a:r>
            <a:endParaRPr lang="en-US" altLang="en-US" sz="2000" dirty="0">
              <a:latin typeface="Times New Roman" panose="02020603050405020304" pitchFamily="18" charset="0"/>
              <a:cs typeface="Times New Roman" panose="02020603050405020304" pitchFamily="18" charset="0"/>
              <a:sym typeface="+mn-ea"/>
            </a:endParaRPr>
          </a:p>
          <a:p>
            <a:pPr algn="just">
              <a:lnSpc>
                <a:spcPct val="110000"/>
              </a:lnSpc>
              <a:buFont typeface="Wingdings" panose="05000000000000000000" charset="0"/>
              <a:buChar char=""/>
            </a:pPr>
            <a:r>
              <a:rPr lang="en-US" altLang="en-US" sz="2000" dirty="0">
                <a:latin typeface="Times New Roman" panose="02020603050405020304" pitchFamily="18" charset="0"/>
                <a:cs typeface="Times New Roman" panose="02020603050405020304" pitchFamily="18" charset="0"/>
                <a:sym typeface="+mn-ea"/>
              </a:rPr>
              <a:t>Tracking Methods Applied in OCC</a:t>
            </a:r>
            <a:endParaRPr lang="en-US" altLang="en-US" sz="2000" dirty="0">
              <a:latin typeface="Times New Roman" panose="02020603050405020304" pitchFamily="18" charset="0"/>
              <a:cs typeface="Times New Roman" panose="02020603050405020304" pitchFamily="18" charset="0"/>
              <a:sym typeface="+mn-ea"/>
            </a:endParaRPr>
          </a:p>
          <a:p>
            <a:pPr algn="just">
              <a:lnSpc>
                <a:spcPct val="110000"/>
              </a:lnSpc>
              <a:buFont typeface="Wingdings" panose="05000000000000000000" charset="0"/>
              <a:buChar char=""/>
            </a:pPr>
            <a:r>
              <a:rPr lang="en-US" altLang="en-US" sz="2000" dirty="0">
                <a:latin typeface="Times New Roman" panose="02020603050405020304" pitchFamily="18" charset="0"/>
                <a:cs typeface="Times New Roman" panose="02020603050405020304" pitchFamily="18" charset="0"/>
                <a:sym typeface="+mn-ea"/>
              </a:rPr>
              <a:t>Benefits of Robust Object Tracking</a:t>
            </a:r>
            <a:endParaRPr lang="en-US" altLang="en-US" sz="2000" dirty="0">
              <a:latin typeface="Times New Roman" panose="02020603050405020304" pitchFamily="18" charset="0"/>
              <a:cs typeface="Times New Roman" panose="02020603050405020304" pitchFamily="18" charset="0"/>
              <a:sym typeface="+mn-ea"/>
            </a:endParaRPr>
          </a:p>
          <a:p>
            <a:pPr algn="just">
              <a:lnSpc>
                <a:spcPct val="110000"/>
              </a:lnSpc>
              <a:buFont typeface="Wingdings" panose="05000000000000000000" charset="0"/>
              <a:buChar char=""/>
            </a:pPr>
            <a:r>
              <a:rPr lang="en-US" altLang="en-US" sz="2000" dirty="0">
                <a:latin typeface="Times New Roman" panose="02020603050405020304" pitchFamily="18" charset="0"/>
                <a:cs typeface="Times New Roman" panose="02020603050405020304" pitchFamily="18" charset="0"/>
                <a:sym typeface="+mn-ea"/>
              </a:rPr>
              <a:t>Future Directions in OCC Object Tracking</a:t>
            </a:r>
            <a:endParaRPr lang="en-US" altLang="en-US" sz="2000" dirty="0">
              <a:latin typeface="Times New Roman" panose="02020603050405020304" pitchFamily="18" charset="0"/>
              <a:cs typeface="Times New Roman" panose="02020603050405020304" pitchFamily="18" charset="0"/>
              <a:sym typeface="+mn-ea"/>
            </a:endParaRPr>
          </a:p>
          <a:p>
            <a:pPr algn="just">
              <a:lnSpc>
                <a:spcPct val="110000"/>
              </a:lnSpc>
              <a:buFont typeface="Wingdings" panose="05000000000000000000" charset="0"/>
              <a:buChar char=""/>
            </a:pPr>
            <a:r>
              <a:rPr lang="en-US" altLang="en-US" sz="2000" dirty="0">
                <a:latin typeface="Times New Roman" panose="02020603050405020304" pitchFamily="18" charset="0"/>
                <a:cs typeface="Times New Roman" panose="02020603050405020304" pitchFamily="18" charset="0"/>
                <a:sym typeface="+mn-ea"/>
              </a:rPr>
              <a:t>Conclusion</a:t>
            </a:r>
            <a:endParaRPr lang="en-US" altLang="en-US" sz="2000" dirty="0">
              <a:latin typeface="Times New Roman" panose="02020603050405020304" pitchFamily="18" charset="0"/>
              <a:cs typeface="Times New Roman" panose="02020603050405020304" pitchFamily="18" charset="0"/>
              <a:sym typeface="+mn-ea"/>
            </a:endParaRPr>
          </a:p>
          <a:p>
            <a:pPr algn="just">
              <a:lnSpc>
                <a:spcPct val="110000"/>
              </a:lnSpc>
              <a:buFont typeface="Wingdings" panose="05000000000000000000" charset="0"/>
              <a:buChar char=""/>
            </a:pPr>
            <a:r>
              <a:rPr lang="en-US" altLang="en-US" sz="2000" dirty="0">
                <a:latin typeface="Times New Roman" panose="02020603050405020304" pitchFamily="18" charset="0"/>
                <a:cs typeface="Times New Roman" panose="02020603050405020304" pitchFamily="18" charset="0"/>
                <a:sym typeface="+mn-ea"/>
              </a:rPr>
              <a:t>References</a:t>
            </a:r>
            <a:endParaRPr lang="en-US" altLang="en-US" sz="2000" dirty="0">
              <a:latin typeface="Times New Roman" panose="02020603050405020304" pitchFamily="18" charset="0"/>
              <a:cs typeface="Times New Roman" panose="02020603050405020304" pitchFamily="18" charset="0"/>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01675"/>
          </a:xfrm>
        </p:spPr>
        <p:txBody>
          <a:bodyPr>
            <a:normAutofit/>
          </a:bodyPr>
          <a:lstStyle/>
          <a:p>
            <a:r>
              <a:rPr lang="en-US" altLang="en-US" sz="3110" dirty="0">
                <a:latin typeface="Times New Roman" panose="02020603050405020304" pitchFamily="18" charset="0"/>
                <a:cs typeface="Times New Roman" panose="02020603050405020304" pitchFamily="18" charset="0"/>
                <a:sym typeface="+mn-ea"/>
              </a:rPr>
              <a:t>Introduction</a:t>
            </a:r>
            <a:endParaRPr lang="en-US" altLang="ja-JP" sz="3110" dirty="0">
              <a:latin typeface="Times New Roman" panose="02020603050405020304" pitchFamily="18" charset="0"/>
              <a:ea typeface="MS PGothic" panose="020B0600070205080204" charset="-128"/>
              <a:cs typeface="Times New Roman" panose="02020603050405020304" pitchFamily="18" charset="0"/>
            </a:endParaRPr>
          </a:p>
        </p:txBody>
      </p:sp>
      <p:sp>
        <p:nvSpPr>
          <p:cNvPr id="7" name="Rectangle 3"/>
          <p:cNvSpPr>
            <a:spLocks noGrp="1" noChangeArrowheads="1"/>
          </p:cNvSpPr>
          <p:nvPr>
            <p:ph idx="1"/>
          </p:nvPr>
        </p:nvSpPr>
        <p:spPr>
          <a:xfrm>
            <a:off x="381000" y="1600200"/>
            <a:ext cx="8343900" cy="4812665"/>
          </a:xfrm>
        </p:spPr>
        <p:txBody>
          <a:bodyPr>
            <a:normAutofit/>
          </a:bodyPr>
          <a:lstStyle/>
          <a:p>
            <a:pPr algn="just"/>
            <a:r>
              <a:rPr lang="en-US" sz="2000" dirty="0">
                <a:latin typeface="Times New Roman" panose="02020603050405020304" pitchFamily="18" charset="0"/>
                <a:cs typeface="Times New Roman" panose="02020603050405020304" pitchFamily="18" charset="0"/>
              </a:rPr>
              <a:t>OCC uses </a:t>
            </a:r>
            <a:r>
              <a:rPr lang="en-US" sz="2000" b="1" dirty="0">
                <a:latin typeface="Times New Roman" panose="02020603050405020304" pitchFamily="18" charset="0"/>
                <a:cs typeface="Times New Roman" panose="02020603050405020304" pitchFamily="18" charset="0"/>
              </a:rPr>
              <a:t>cameras as receivers</a:t>
            </a:r>
            <a:r>
              <a:rPr lang="en-US" sz="2000" dirty="0">
                <a:latin typeface="Times New Roman" panose="02020603050405020304" pitchFamily="18" charset="0"/>
                <a:cs typeface="Times New Roman" panose="02020603050405020304" pitchFamily="18" charset="0"/>
              </a:rPr>
              <a:t> of modulated light sources (LEDs, screens, headlights, taillights).</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In </a:t>
            </a:r>
            <a:r>
              <a:rPr lang="en-US" sz="2000" b="1" dirty="0">
                <a:latin typeface="Times New Roman" panose="02020603050405020304" pitchFamily="18" charset="0"/>
                <a:cs typeface="Times New Roman" panose="02020603050405020304" pitchFamily="18" charset="0"/>
              </a:rPr>
              <a:t>real-world environments</a:t>
            </a:r>
            <a:r>
              <a:rPr lang="en-US" sz="2000" dirty="0">
                <a:latin typeface="Times New Roman" panose="02020603050405020304" pitchFamily="18" charset="0"/>
                <a:cs typeface="Times New Roman" panose="02020603050405020304" pitchFamily="18" charset="0"/>
              </a:rPr>
              <a:t>, transmitters and receivers are rarely static → mobility is the norm.</a:t>
            </a:r>
            <a:endParaRPr lang="en-US" sz="20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Object tracking maintains alignment</a:t>
            </a:r>
            <a:r>
              <a:rPr lang="en-US" sz="2000" dirty="0">
                <a:latin typeface="Times New Roman" panose="02020603050405020304" pitchFamily="18" charset="0"/>
                <a:cs typeface="Times New Roman" panose="02020603050405020304" pitchFamily="18" charset="0"/>
              </a:rPr>
              <a:t> between the light source and the camera field of view.</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Without tracking → high risk of </a:t>
            </a:r>
            <a:r>
              <a:rPr lang="en-US" sz="2000" b="1" dirty="0">
                <a:latin typeface="Times New Roman" panose="02020603050405020304" pitchFamily="18" charset="0"/>
                <a:cs typeface="Times New Roman" panose="02020603050405020304" pitchFamily="18" charset="0"/>
              </a:rPr>
              <a:t>link interruptions</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loss of data throughput</a:t>
            </a:r>
            <a:r>
              <a:rPr lang="en-US" sz="2000" dirty="0">
                <a:latin typeface="Times New Roman" panose="02020603050405020304" pitchFamily="18" charset="0"/>
                <a:cs typeface="Times New Roman" panose="02020603050405020304" pitchFamily="18" charset="0"/>
              </a:rPr>
              <a:t>, and </a:t>
            </a:r>
            <a:r>
              <a:rPr lang="en-US" sz="2000" b="1" dirty="0">
                <a:latin typeface="Times New Roman" panose="02020603050405020304" pitchFamily="18" charset="0"/>
                <a:cs typeface="Times New Roman" panose="02020603050405020304" pitchFamily="18" charset="0"/>
              </a:rPr>
              <a:t>increased BER</a:t>
            </a:r>
            <a:r>
              <a:rPr lang="en-US"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Tracking is therefore a </a:t>
            </a:r>
            <a:r>
              <a:rPr lang="en-US" sz="2000" b="1" dirty="0">
                <a:latin typeface="Times New Roman" panose="02020603050405020304" pitchFamily="18" charset="0"/>
                <a:cs typeface="Times New Roman" panose="02020603050405020304" pitchFamily="18" charset="0"/>
              </a:rPr>
              <a:t>core enabler</a:t>
            </a:r>
            <a:r>
              <a:rPr lang="en-US" sz="2000" dirty="0">
                <a:latin typeface="Times New Roman" panose="02020603050405020304" pitchFamily="18" charset="0"/>
                <a:cs typeface="Times New Roman" panose="02020603050405020304" pitchFamily="18" charset="0"/>
              </a:rPr>
              <a:t> of reliable OCC, especially for </a:t>
            </a:r>
            <a:r>
              <a:rPr lang="en-US" sz="2000" b="1" dirty="0">
                <a:latin typeface="Times New Roman" panose="02020603050405020304" pitchFamily="18" charset="0"/>
                <a:cs typeface="Times New Roman" panose="02020603050405020304" pitchFamily="18" charset="0"/>
              </a:rPr>
              <a:t>vehicular, drone, and AR/robotics</a:t>
            </a:r>
            <a:r>
              <a:rPr lang="en-US" sz="2000" dirty="0">
                <a:latin typeface="Times New Roman" panose="02020603050405020304" pitchFamily="18" charset="0"/>
                <a:cs typeface="Times New Roman" panose="02020603050405020304" pitchFamily="18" charset="0"/>
              </a:rPr>
              <a:t> use cases.[</a:t>
            </a:r>
            <a:r>
              <a:rPr lang="en-US" altLang="en-US" sz="1900" dirty="0">
                <a:solidFill>
                  <a:srgbClr val="000000"/>
                </a:solidFill>
                <a:latin typeface="Times New Roman" panose="02020603050405020304" pitchFamily="18" charset="0"/>
                <a:cs typeface="Times New Roman" panose="02020603050405020304" pitchFamily="18" charset="0"/>
                <a:sym typeface="+mn-ea"/>
              </a:rPr>
              <a:t>1]</a:t>
            </a:r>
            <a:endParaRPr lang="en-US" altLang="en-US" sz="1900" dirty="0">
              <a:solidFill>
                <a:srgbClr val="000000"/>
              </a:solidFill>
              <a:latin typeface="Times New Roman" panose="02020603050405020304" pitchFamily="18" charset="0"/>
              <a:cs typeface="Times New Roman" panose="02020603050405020304" pitchFamily="18" charset="0"/>
              <a:sym typeface="+mn-ea"/>
            </a:endParaRPr>
          </a:p>
        </p:txBody>
      </p:sp>
      <p:sp>
        <p:nvSpPr>
          <p:cNvPr id="4" name="Rectangle 3"/>
          <p:cNvSpPr>
            <a:spLocks noGrp="1" noChangeArrowheads="1"/>
          </p:cNvSpPr>
          <p:nvPr/>
        </p:nvSpPr>
        <p:spPr>
          <a:xfrm>
            <a:off x="4852670" y="1082675"/>
            <a:ext cx="4015740" cy="535114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buClrTx/>
              <a:buSzTx/>
              <a:buFont typeface="Wingdings" panose="05000000000000000000" charset="0"/>
              <a:buChar char="Ø"/>
            </a:pPr>
            <a:endParaRPr lang="en-US" altLang="ja-JP" sz="1555" dirty="0">
              <a:latin typeface="Times New Roman" panose="02020603050405020304" pitchFamily="18" charset="0"/>
              <a:cs typeface="Times New Roman" panose="02020603050405020304" pitchFamily="18" charset="0"/>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11210" cy="701675"/>
          </a:xfrm>
        </p:spPr>
        <p:txBody>
          <a:bodyPr>
            <a:normAutofit/>
          </a:bodyPr>
          <a:lstStyle/>
          <a:p>
            <a:r>
              <a:rPr lang="en-US" altLang="en-US" sz="2800" dirty="0">
                <a:latin typeface="Times New Roman" panose="02020603050405020304" pitchFamily="18" charset="0"/>
                <a:cs typeface="Times New Roman" panose="02020603050405020304" pitchFamily="18" charset="0"/>
                <a:sym typeface="+mn-ea"/>
              </a:rPr>
              <a:t>Challenges in OCC Tracking</a:t>
            </a:r>
            <a:endParaRPr lang="en-US" altLang="en-US" sz="2800" dirty="0">
              <a:latin typeface="Times New Roman" panose="02020603050405020304" pitchFamily="18" charset="0"/>
              <a:cs typeface="Times New Roman" panose="02020603050405020304" pitchFamily="18" charset="0"/>
              <a:sym typeface="+mn-ea"/>
            </a:endParaRPr>
          </a:p>
        </p:txBody>
      </p:sp>
      <p:sp>
        <p:nvSpPr>
          <p:cNvPr id="7" name="Rectangle 3"/>
          <p:cNvSpPr>
            <a:spLocks noGrp="1" noChangeArrowheads="1"/>
          </p:cNvSpPr>
          <p:nvPr>
            <p:ph idx="1"/>
          </p:nvPr>
        </p:nvSpPr>
        <p:spPr>
          <a:xfrm>
            <a:off x="381000" y="1061720"/>
            <a:ext cx="8487410" cy="5351145"/>
          </a:xfrm>
        </p:spPr>
        <p:txBody>
          <a:bodyPr>
            <a:normAutofit fontScale="92500"/>
          </a:bodyPr>
          <a:lstStyle/>
          <a:p>
            <a:pPr marL="0" indent="0" algn="just">
              <a:buNone/>
            </a:pPr>
            <a:r>
              <a:rPr lang="en-US" sz="2000" b="1" dirty="0">
                <a:latin typeface="Times New Roman" panose="02020603050405020304" pitchFamily="18" charset="0"/>
                <a:cs typeface="Times New Roman" panose="02020603050405020304" pitchFamily="18" charset="0"/>
              </a:rPr>
              <a:t>1. Physical Constraints</a:t>
            </a:r>
            <a:endParaRPr lang="en-US" sz="2000" b="1"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Rolling shutter effect:</a:t>
            </a:r>
            <a:r>
              <a:rPr lang="en-US" sz="2000" dirty="0">
                <a:latin typeface="Times New Roman" panose="02020603050405020304" pitchFamily="18" charset="0"/>
                <a:cs typeface="Times New Roman" panose="02020603050405020304" pitchFamily="18" charset="0"/>
              </a:rPr>
              <a:t> Most CMOS cameras capture images line by line, not all at once.</a:t>
            </a:r>
            <a:endParaRPr lang="en-US" sz="2000" dirty="0">
              <a:latin typeface="Times New Roman" panose="02020603050405020304" pitchFamily="18" charset="0"/>
              <a:cs typeface="Times New Roman" panose="02020603050405020304" pitchFamily="18" charset="0"/>
            </a:endParaRPr>
          </a:p>
          <a:p>
            <a:pPr lvl="1" algn="just"/>
            <a:r>
              <a:rPr lang="en-US" sz="1600" dirty="0">
                <a:latin typeface="Times New Roman" panose="02020603050405020304" pitchFamily="18" charset="0"/>
                <a:cs typeface="Times New Roman" panose="02020603050405020304" pitchFamily="18" charset="0"/>
              </a:rPr>
              <a:t>Fast-moving LEDs or markers can appear distorted → tracking algorithms may fail.</a:t>
            </a:r>
            <a:endParaRPr lang="en-US" sz="1600" dirty="0">
              <a:latin typeface="Times New Roman" panose="02020603050405020304" pitchFamily="18" charset="0"/>
              <a:cs typeface="Times New Roman" panose="02020603050405020304" pitchFamily="18" charset="0"/>
            </a:endParaRPr>
          </a:p>
          <a:p>
            <a:pPr lvl="1" algn="just"/>
            <a:r>
              <a:rPr lang="en-US" sz="1600" dirty="0">
                <a:latin typeface="Times New Roman" panose="02020603050405020304" pitchFamily="18" charset="0"/>
                <a:cs typeface="Times New Roman" panose="02020603050405020304" pitchFamily="18" charset="0"/>
              </a:rPr>
              <a:t>Example: A car taillight moving quickly appears stretched across frames.</a:t>
            </a:r>
            <a:endParaRPr lang="en-US" sz="16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Frame rate &amp; exposure mismatch:</a:t>
            </a:r>
            <a:endParaRPr lang="en-US" sz="2000" dirty="0">
              <a:latin typeface="Times New Roman" panose="02020603050405020304" pitchFamily="18" charset="0"/>
              <a:cs typeface="Times New Roman" panose="02020603050405020304" pitchFamily="18" charset="0"/>
            </a:endParaRPr>
          </a:p>
          <a:p>
            <a:pPr lvl="1" algn="just"/>
            <a:r>
              <a:rPr lang="en-US" sz="1600" dirty="0">
                <a:latin typeface="Times New Roman" panose="02020603050405020304" pitchFamily="18" charset="0"/>
                <a:cs typeface="Times New Roman" panose="02020603050405020304" pitchFamily="18" charset="0"/>
              </a:rPr>
              <a:t>If LED modulation is faster than camera frame rate → flickering or missed frames.</a:t>
            </a:r>
            <a:endParaRPr lang="en-US" sz="1600" dirty="0">
              <a:latin typeface="Times New Roman" panose="02020603050405020304" pitchFamily="18" charset="0"/>
              <a:cs typeface="Times New Roman" panose="02020603050405020304" pitchFamily="18" charset="0"/>
            </a:endParaRPr>
          </a:p>
          <a:p>
            <a:pPr lvl="1" algn="just"/>
            <a:r>
              <a:rPr lang="en-US" sz="1600" dirty="0">
                <a:latin typeface="Times New Roman" panose="02020603050405020304" pitchFamily="18" charset="0"/>
                <a:cs typeface="Times New Roman" panose="02020603050405020304" pitchFamily="18" charset="0"/>
              </a:rPr>
              <a:t>Exposure changes can make the signal too dim or overexposed for detection.</a:t>
            </a:r>
            <a:endParaRPr lang="en-US" sz="16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Impact:</a:t>
            </a:r>
            <a:r>
              <a:rPr lang="en-US" sz="2000" dirty="0">
                <a:latin typeface="Times New Roman" panose="02020603050405020304" pitchFamily="18" charset="0"/>
                <a:cs typeface="Times New Roman" panose="02020603050405020304" pitchFamily="18" charset="0"/>
              </a:rPr>
              <a:t> The tracker must handle partial, distorted, or intermittent signals.[2]</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a:p>
            <a:pPr marL="0" indent="0" algn="just">
              <a:buNone/>
            </a:pPr>
            <a:r>
              <a:rPr lang="en-US" sz="2000" b="1" dirty="0">
                <a:latin typeface="Times New Roman" panose="02020603050405020304" pitchFamily="18" charset="0"/>
                <a:cs typeface="Times New Roman" panose="02020603050405020304" pitchFamily="18" charset="0"/>
              </a:rPr>
              <a:t>2. Environmental Factors</a:t>
            </a:r>
            <a:endParaRPr lang="en-US" sz="2000" b="1"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Ambient lighting:</a:t>
            </a:r>
            <a:r>
              <a:rPr lang="en-US" sz="2000" dirty="0">
                <a:latin typeface="Times New Roman" panose="02020603050405020304" pitchFamily="18" charset="0"/>
                <a:cs typeface="Times New Roman" panose="02020603050405020304" pitchFamily="18" charset="0"/>
              </a:rPr>
              <a:t> Sunlight, street lights, reflections, or indoor lighting can obscure the LED signal.</a:t>
            </a:r>
            <a:endParaRPr lang="en-US" sz="20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Occlusions:</a:t>
            </a:r>
            <a:r>
              <a:rPr lang="en-US" sz="2000" dirty="0">
                <a:latin typeface="Times New Roman" panose="02020603050405020304" pitchFamily="18" charset="0"/>
                <a:cs typeface="Times New Roman" panose="02020603050405020304" pitchFamily="18" charset="0"/>
              </a:rPr>
              <a:t> Objects (people, cars, branches) may partially block the transmitter.</a:t>
            </a:r>
            <a:endParaRPr lang="en-US" sz="20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Motion blur:</a:t>
            </a:r>
            <a:r>
              <a:rPr lang="en-US" sz="2000" dirty="0">
                <a:latin typeface="Times New Roman" panose="02020603050405020304" pitchFamily="18" charset="0"/>
                <a:cs typeface="Times New Roman" panose="02020603050405020304" pitchFamily="18" charset="0"/>
              </a:rPr>
              <a:t> Fast movement of transmitter or camera produces blurry images.</a:t>
            </a:r>
            <a:endParaRPr lang="en-US" sz="20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Impact:</a:t>
            </a:r>
            <a:r>
              <a:rPr lang="en-US" sz="2000" dirty="0">
                <a:latin typeface="Times New Roman" panose="02020603050405020304" pitchFamily="18" charset="0"/>
                <a:cs typeface="Times New Roman" panose="02020603050405020304" pitchFamily="18" charset="0"/>
              </a:rPr>
              <a:t> Tracker must predict or interpolate object position to maintain link.[1]</a:t>
            </a:r>
            <a:endParaRPr 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11210" cy="701675"/>
          </a:xfrm>
        </p:spPr>
        <p:txBody>
          <a:bodyPr>
            <a:normAutofit/>
          </a:bodyPr>
          <a:lstStyle/>
          <a:p>
            <a:r>
              <a:rPr lang="en-US" altLang="en-US" sz="2800" dirty="0">
                <a:latin typeface="Times New Roman" panose="02020603050405020304" pitchFamily="18" charset="0"/>
                <a:cs typeface="Times New Roman" panose="02020603050405020304" pitchFamily="18" charset="0"/>
                <a:sym typeface="+mn-ea"/>
              </a:rPr>
              <a:t>Challenges in OCC Tracking(cont.)</a:t>
            </a:r>
            <a:endParaRPr lang="en-US" altLang="en-US" sz="2800" dirty="0">
              <a:latin typeface="Times New Roman" panose="02020603050405020304" pitchFamily="18" charset="0"/>
              <a:cs typeface="Times New Roman" panose="02020603050405020304" pitchFamily="18" charset="0"/>
              <a:sym typeface="+mn-ea"/>
            </a:endParaRPr>
          </a:p>
        </p:txBody>
      </p:sp>
      <p:sp>
        <p:nvSpPr>
          <p:cNvPr id="7" name="Rectangle 3"/>
          <p:cNvSpPr>
            <a:spLocks noGrp="1" noChangeArrowheads="1"/>
          </p:cNvSpPr>
          <p:nvPr>
            <p:ph idx="1"/>
          </p:nvPr>
        </p:nvSpPr>
        <p:spPr>
          <a:xfrm>
            <a:off x="381000" y="1371600"/>
            <a:ext cx="8487410" cy="5041265"/>
          </a:xfrm>
        </p:spPr>
        <p:txBody>
          <a:bodyPr>
            <a:normAutofit lnSpcReduction="10000"/>
          </a:bodyPr>
          <a:lstStyle/>
          <a:p>
            <a:pPr marL="0" indent="0" algn="just">
              <a:buNone/>
            </a:pPr>
            <a:r>
              <a:rPr lang="en-US" sz="2000" b="1" dirty="0">
                <a:latin typeface="Times New Roman" panose="02020603050405020304" pitchFamily="18" charset="0"/>
                <a:cs typeface="Times New Roman" panose="02020603050405020304" pitchFamily="18" charset="0"/>
              </a:rPr>
              <a:t>3. System Diversity</a:t>
            </a:r>
            <a:endParaRPr lang="en-US" sz="2000" b="1"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Camera heterogeneity:</a:t>
            </a:r>
            <a:r>
              <a:rPr lang="en-US" sz="2000" dirty="0">
                <a:latin typeface="Times New Roman" panose="02020603050405020304" pitchFamily="18" charset="0"/>
                <a:cs typeface="Times New Roman" panose="02020603050405020304" pitchFamily="18" charset="0"/>
              </a:rPr>
              <a:t> Different devices (smartphone, automotive camera, drone camera) have different fields of view (FOV), resolution, frame rate, and rolling shutter characteristics.</a:t>
            </a:r>
            <a:endParaRPr lang="en-US" sz="20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Transmitter diversity:</a:t>
            </a:r>
            <a:r>
              <a:rPr lang="en-US" sz="2000" dirty="0">
                <a:latin typeface="Times New Roman" panose="02020603050405020304" pitchFamily="18" charset="0"/>
                <a:cs typeface="Times New Roman" panose="02020603050405020304" pitchFamily="18" charset="0"/>
              </a:rPr>
              <a:t> LEDs, screens, taillights — different sizes, colors, brightness.</a:t>
            </a:r>
            <a:endParaRPr lang="en-US" sz="20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Impact:</a:t>
            </a:r>
            <a:r>
              <a:rPr lang="en-US" sz="2000" dirty="0">
                <a:latin typeface="Times New Roman" panose="02020603050405020304" pitchFamily="18" charset="0"/>
                <a:cs typeface="Times New Roman" panose="02020603050405020304" pitchFamily="18" charset="0"/>
              </a:rPr>
              <a:t> One-size-fits-all tracking algorithm often fails; adaptive methods are needed.[3]</a:t>
            </a:r>
            <a:endParaRPr lang="en-US" sz="2000"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a:p>
            <a:pPr marL="0" indent="0" algn="just">
              <a:buNone/>
            </a:pPr>
            <a:r>
              <a:rPr lang="en-US" sz="2000" b="1" dirty="0">
                <a:latin typeface="Times New Roman" panose="02020603050405020304" pitchFamily="18" charset="0"/>
                <a:cs typeface="Times New Roman" panose="02020603050405020304" pitchFamily="18" charset="0"/>
              </a:rPr>
              <a:t>4. Communication Performance Requirements</a:t>
            </a:r>
            <a:endParaRPr lang="en-US" sz="2000" b="1"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Object tracking is tightly coupled with data decoding:</a:t>
            </a:r>
            <a:endParaRPr lang="en-US" sz="2000" dirty="0">
              <a:latin typeface="Times New Roman" panose="02020603050405020304" pitchFamily="18" charset="0"/>
              <a:cs typeface="Times New Roman" panose="02020603050405020304" pitchFamily="18" charset="0"/>
            </a:endParaRPr>
          </a:p>
          <a:p>
            <a:pPr lvl="1" algn="just"/>
            <a:r>
              <a:rPr lang="en-US" sz="1800" dirty="0">
                <a:latin typeface="Times New Roman" panose="02020603050405020304" pitchFamily="18" charset="0"/>
                <a:cs typeface="Times New Roman" panose="02020603050405020304" pitchFamily="18" charset="0"/>
              </a:rPr>
              <a:t>Poor tracking → unstable ROI → higher bit error rate (BER).</a:t>
            </a:r>
            <a:endParaRPr lang="en-US" sz="1800" dirty="0">
              <a:latin typeface="Times New Roman" panose="02020603050405020304" pitchFamily="18" charset="0"/>
              <a:cs typeface="Times New Roman" panose="02020603050405020304" pitchFamily="18" charset="0"/>
            </a:endParaRPr>
          </a:p>
          <a:p>
            <a:pPr lvl="1" algn="just"/>
            <a:r>
              <a:rPr lang="en-US" sz="1800" dirty="0">
                <a:latin typeface="Times New Roman" panose="02020603050405020304" pitchFamily="18" charset="0"/>
                <a:cs typeface="Times New Roman" panose="02020603050405020304" pitchFamily="18" charset="0"/>
              </a:rPr>
              <a:t>Delay in tracking → lower throughput or missed packets.</a:t>
            </a:r>
            <a:endParaRPr lang="en-US" sz="18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Impact:</a:t>
            </a:r>
            <a:r>
              <a:rPr lang="en-US" sz="2000" dirty="0">
                <a:latin typeface="Times New Roman" panose="02020603050405020304" pitchFamily="18" charset="0"/>
                <a:cs typeface="Times New Roman" panose="02020603050405020304" pitchFamily="18" charset="0"/>
              </a:rPr>
              <a:t> The tracker must maintain high reliability under dynamic motion while minimizing latency.[4]</a:t>
            </a:r>
            <a:endParaRPr 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11210" cy="701675"/>
          </a:xfrm>
        </p:spPr>
        <p:txBody>
          <a:bodyPr>
            <a:normAutofit/>
          </a:bodyPr>
          <a:lstStyle/>
          <a:p>
            <a:r>
              <a:rPr lang="en-US" altLang="en-US" sz="2800" dirty="0">
                <a:latin typeface="Times New Roman" panose="02020603050405020304" pitchFamily="18" charset="0"/>
                <a:cs typeface="Times New Roman" panose="02020603050405020304" pitchFamily="18" charset="0"/>
                <a:sym typeface="+mn-ea"/>
              </a:rPr>
              <a:t>Role of Object Tracking in the OCC Pipeline</a:t>
            </a:r>
            <a:endParaRPr lang="en-US" altLang="en-US" sz="2800" dirty="0">
              <a:latin typeface="Times New Roman" panose="02020603050405020304" pitchFamily="18" charset="0"/>
              <a:cs typeface="Times New Roman" panose="02020603050405020304" pitchFamily="18" charset="0"/>
              <a:sym typeface="+mn-ea"/>
            </a:endParaRPr>
          </a:p>
        </p:txBody>
      </p:sp>
      <p:sp>
        <p:nvSpPr>
          <p:cNvPr id="7" name="Rectangle 3"/>
          <p:cNvSpPr>
            <a:spLocks noGrp="1" noChangeArrowheads="1"/>
          </p:cNvSpPr>
          <p:nvPr>
            <p:ph idx="1"/>
          </p:nvPr>
        </p:nvSpPr>
        <p:spPr>
          <a:xfrm>
            <a:off x="381000" y="3048000"/>
            <a:ext cx="8487410" cy="3429000"/>
          </a:xfrm>
        </p:spPr>
        <p:txBody>
          <a:bodyPr>
            <a:normAutofit fontScale="55000" lnSpcReduction="20000"/>
          </a:bodyPr>
          <a:lstStyle/>
          <a:p>
            <a:pPr algn="just"/>
            <a:r>
              <a:rPr lang="en-US" b="1" dirty="0">
                <a:latin typeface="Times New Roman" panose="02020603050405020304" pitchFamily="18" charset="0"/>
                <a:cs typeface="Times New Roman" panose="02020603050405020304" pitchFamily="18" charset="0"/>
              </a:rPr>
              <a:t>Transmitter emits optical signals:</a:t>
            </a:r>
            <a:r>
              <a:rPr lang="en-US" dirty="0">
                <a:latin typeface="Times New Roman" panose="02020603050405020304" pitchFamily="18" charset="0"/>
                <a:cs typeface="Times New Roman" panose="02020603050405020304" pitchFamily="18" charset="0"/>
              </a:rPr>
              <a:t> LEDs, screens, taillights, or custom markers.</a:t>
            </a:r>
            <a:endParaRPr lang="en-US"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Camera receiver captures frames:</a:t>
            </a:r>
            <a:r>
              <a:rPr lang="en-US" dirty="0">
                <a:latin typeface="Times New Roman" panose="02020603050405020304" pitchFamily="18" charset="0"/>
                <a:cs typeface="Times New Roman" panose="02020603050405020304" pitchFamily="18" charset="0"/>
              </a:rPr>
              <a:t> Rolling shutter or global shutter; may be moving.</a:t>
            </a:r>
            <a:endParaRPr lang="en-US"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Detection &amp; Tracking Module:</a:t>
            </a:r>
            <a:endParaRPr lang="en-US" b="1" dirty="0">
              <a:latin typeface="Times New Roman" panose="02020603050405020304" pitchFamily="18" charset="0"/>
              <a:cs typeface="Times New Roman" panose="02020603050405020304" pitchFamily="18" charset="0"/>
            </a:endParaRPr>
          </a:p>
          <a:p>
            <a:pPr lvl="1" algn="just"/>
            <a:r>
              <a:rPr lang="en-US" dirty="0">
                <a:latin typeface="Times New Roman" panose="02020603050405020304" pitchFamily="18" charset="0"/>
                <a:cs typeface="Times New Roman" panose="02020603050405020304" pitchFamily="18" charset="0"/>
              </a:rPr>
              <a:t>Detects signal source in each frame.</a:t>
            </a:r>
            <a:endParaRPr lang="en-US" dirty="0">
              <a:latin typeface="Times New Roman" panose="02020603050405020304" pitchFamily="18" charset="0"/>
              <a:cs typeface="Times New Roman" panose="02020603050405020304" pitchFamily="18" charset="0"/>
            </a:endParaRPr>
          </a:p>
          <a:p>
            <a:pPr lvl="1" algn="just"/>
            <a:r>
              <a:rPr lang="en-US" dirty="0">
                <a:latin typeface="Times New Roman" panose="02020603050405020304" pitchFamily="18" charset="0"/>
                <a:cs typeface="Times New Roman" panose="02020603050405020304" pitchFamily="18" charset="0"/>
              </a:rPr>
              <a:t>Tracks object position over time → provides bounding box, ID, and confidence.</a:t>
            </a:r>
            <a:endParaRPr lang="en-US"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Decoder / Demodulator:</a:t>
            </a:r>
            <a:endParaRPr lang="en-US" b="1" dirty="0">
              <a:latin typeface="Times New Roman" panose="02020603050405020304" pitchFamily="18" charset="0"/>
              <a:cs typeface="Times New Roman" panose="02020603050405020304" pitchFamily="18" charset="0"/>
            </a:endParaRPr>
          </a:p>
          <a:p>
            <a:pPr lvl="1" algn="just"/>
            <a:r>
              <a:rPr lang="en-US" dirty="0">
                <a:latin typeface="Times New Roman" panose="02020603050405020304" pitchFamily="18" charset="0"/>
                <a:cs typeface="Times New Roman" panose="02020603050405020304" pitchFamily="18" charset="0"/>
              </a:rPr>
              <a:t>Uses tracked ROI to recover transmitted data accurately.</a:t>
            </a:r>
            <a:endParaRPr lang="en-US" dirty="0">
              <a:latin typeface="Times New Roman" panose="02020603050405020304" pitchFamily="18" charset="0"/>
              <a:cs typeface="Times New Roman" panose="02020603050405020304" pitchFamily="18" charset="0"/>
            </a:endParaRPr>
          </a:p>
          <a:p>
            <a:pPr lvl="1" algn="just"/>
            <a:r>
              <a:rPr lang="en-US" dirty="0">
                <a:latin typeface="Times New Roman" panose="02020603050405020304" pitchFamily="18" charset="0"/>
                <a:cs typeface="Times New Roman" panose="02020603050405020304" pitchFamily="18" charset="0"/>
              </a:rPr>
              <a:t>Reduces errors caused by motion, blur, or partial occlusion.</a:t>
            </a:r>
            <a:endParaRPr lang="en-US"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Key role of tracking:</a:t>
            </a:r>
            <a:endParaRPr lang="en-US" b="1" dirty="0">
              <a:latin typeface="Times New Roman" panose="02020603050405020304" pitchFamily="18" charset="0"/>
              <a:cs typeface="Times New Roman" panose="02020603050405020304" pitchFamily="18" charset="0"/>
            </a:endParaRPr>
          </a:p>
          <a:p>
            <a:pPr lvl="1" algn="just"/>
            <a:r>
              <a:rPr lang="en-US" dirty="0">
                <a:latin typeface="Times New Roman" panose="02020603050405020304" pitchFamily="18" charset="0"/>
                <a:cs typeface="Times New Roman" panose="02020603050405020304" pitchFamily="18" charset="0"/>
              </a:rPr>
              <a:t>Maintains continuous link between transmitter and receiver.</a:t>
            </a:r>
            <a:endParaRPr lang="en-US" dirty="0">
              <a:latin typeface="Times New Roman" panose="02020603050405020304" pitchFamily="18" charset="0"/>
              <a:cs typeface="Times New Roman" panose="02020603050405020304" pitchFamily="18" charset="0"/>
            </a:endParaRPr>
          </a:p>
          <a:p>
            <a:pPr lvl="1" algn="just"/>
            <a:r>
              <a:rPr lang="en-US" dirty="0">
                <a:latin typeface="Times New Roman" panose="02020603050405020304" pitchFamily="18" charset="0"/>
                <a:cs typeface="Times New Roman" panose="02020603050405020304" pitchFamily="18" charset="0"/>
              </a:rPr>
              <a:t>Enables high throughput and low latency.</a:t>
            </a:r>
            <a:endParaRPr lang="en-US" dirty="0">
              <a:latin typeface="Times New Roman" panose="02020603050405020304" pitchFamily="18" charset="0"/>
              <a:cs typeface="Times New Roman" panose="02020603050405020304" pitchFamily="18" charset="0"/>
            </a:endParaRPr>
          </a:p>
          <a:p>
            <a:pPr lvl="1" algn="just"/>
            <a:r>
              <a:rPr lang="en-US" dirty="0">
                <a:latin typeface="Times New Roman" panose="02020603050405020304" pitchFamily="18" charset="0"/>
                <a:cs typeface="Times New Roman" panose="02020603050405020304" pitchFamily="18" charset="0"/>
              </a:rPr>
              <a:t>Minimizes wasted computation by focusing decoding on ROI.[2]</a:t>
            </a:r>
            <a:endParaRPr lang="en-US" dirty="0">
              <a:latin typeface="Times New Roman" panose="02020603050405020304" pitchFamily="18" charset="0"/>
              <a:cs typeface="Times New Roman" panose="02020603050405020304" pitchFamily="18" charset="0"/>
            </a:endParaRPr>
          </a:p>
        </p:txBody>
      </p:sp>
      <p:pic>
        <p:nvPicPr>
          <p:cNvPr id="17" name="Picture 16"/>
          <p:cNvPicPr>
            <a:picLocks noChangeAspect="1"/>
          </p:cNvPicPr>
          <p:nvPr/>
        </p:nvPicPr>
        <p:blipFill>
          <a:blip r:embed="rId1"/>
          <a:stretch>
            <a:fillRect/>
          </a:stretch>
        </p:blipFill>
        <p:spPr>
          <a:xfrm>
            <a:off x="152400" y="1143000"/>
            <a:ext cx="8915400" cy="1691426"/>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11210" cy="701675"/>
          </a:xfrm>
        </p:spPr>
        <p:txBody>
          <a:bodyPr>
            <a:normAutofit/>
          </a:bodyPr>
          <a:lstStyle/>
          <a:p>
            <a:r>
              <a:rPr lang="en-US" altLang="en-US" sz="2800" dirty="0">
                <a:latin typeface="Times New Roman" panose="02020603050405020304" pitchFamily="18" charset="0"/>
                <a:cs typeface="Times New Roman" panose="02020603050405020304" pitchFamily="18" charset="0"/>
                <a:sym typeface="+mn-ea"/>
              </a:rPr>
              <a:t>Tracking Methods Applied in OCC</a:t>
            </a:r>
            <a:endParaRPr lang="en-US" altLang="en-US" sz="2800" dirty="0">
              <a:latin typeface="Times New Roman" panose="02020603050405020304" pitchFamily="18" charset="0"/>
              <a:cs typeface="Times New Roman" panose="02020603050405020304" pitchFamily="18" charset="0"/>
              <a:sym typeface="+mn-ea"/>
            </a:endParaRPr>
          </a:p>
        </p:txBody>
      </p:sp>
      <p:sp>
        <p:nvSpPr>
          <p:cNvPr id="6" name="Content Placeholder 5"/>
          <p:cNvSpPr>
            <a:spLocks noGrp="1"/>
          </p:cNvSpPr>
          <p:nvPr>
            <p:ph idx="1"/>
          </p:nvPr>
        </p:nvSpPr>
        <p:spPr>
          <a:xfrm>
            <a:off x="457200" y="1143000"/>
            <a:ext cx="8229600" cy="5105400"/>
          </a:xfrm>
        </p:spPr>
        <p:txBody>
          <a:bodyPr>
            <a:normAutofit fontScale="92500" lnSpcReduction="20000"/>
          </a:bodyPr>
          <a:lstStyle/>
          <a:p>
            <a:pPr marL="0" lvl="0" indent="0" algn="just" eaLnBrk="0" fontAlgn="base" hangingPunct="0">
              <a:spcBef>
                <a:spcPct val="0"/>
              </a:spcBef>
              <a:spcAft>
                <a:spcPct val="0"/>
              </a:spcAft>
              <a:buNone/>
            </a:pPr>
            <a:r>
              <a:rPr lang="en-US" altLang="en-US" sz="2200" b="1" dirty="0">
                <a:latin typeface="Times New Roman" panose="02020603050405020304" pitchFamily="18" charset="0"/>
                <a:cs typeface="Times New Roman" panose="02020603050405020304" pitchFamily="18" charset="0"/>
              </a:rPr>
              <a:t>Traditional / Classical Tracking</a:t>
            </a:r>
            <a:endParaRPr lang="en-US" altLang="en-US" sz="2200" dirty="0">
              <a:latin typeface="Times New Roman" panose="02020603050405020304" pitchFamily="18" charset="0"/>
              <a:cs typeface="Times New Roman" panose="02020603050405020304" pitchFamily="18" charset="0"/>
            </a:endParaRPr>
          </a:p>
          <a:p>
            <a:pPr algn="just" eaLnBrk="0" fontAlgn="base" hangingPunct="0">
              <a:spcBef>
                <a:spcPct val="0"/>
              </a:spcBef>
              <a:spcAft>
                <a:spcPct val="0"/>
              </a:spcAft>
            </a:pPr>
            <a:r>
              <a:rPr lang="en-US" altLang="en-US" sz="1800" b="1" dirty="0">
                <a:latin typeface="Times New Roman" panose="02020603050405020304" pitchFamily="18" charset="0"/>
                <a:cs typeface="Times New Roman" panose="02020603050405020304" pitchFamily="18" charset="0"/>
              </a:rPr>
              <a:t>Optical Flow:</a:t>
            </a:r>
            <a:r>
              <a:rPr lang="en-US" altLang="en-US" sz="1800" dirty="0">
                <a:latin typeface="Times New Roman" panose="02020603050405020304" pitchFamily="18" charset="0"/>
                <a:cs typeface="Times New Roman" panose="02020603050405020304" pitchFamily="18" charset="0"/>
              </a:rPr>
              <a:t> estimates motion between consecutive frames by tracking pixel intensity changes.</a:t>
            </a:r>
            <a:endParaRPr lang="en-US" altLang="en-US" sz="1800" dirty="0">
              <a:latin typeface="Times New Roman" panose="02020603050405020304" pitchFamily="18" charset="0"/>
              <a:cs typeface="Times New Roman" panose="02020603050405020304" pitchFamily="18" charset="0"/>
            </a:endParaRPr>
          </a:p>
          <a:p>
            <a:pPr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Pros: lightweight, works on low-end devices.</a:t>
            </a:r>
            <a:endParaRPr lang="en-US" altLang="en-US" sz="1800" dirty="0">
              <a:latin typeface="Times New Roman" panose="02020603050405020304" pitchFamily="18" charset="0"/>
              <a:cs typeface="Times New Roman" panose="02020603050405020304" pitchFamily="18" charset="0"/>
            </a:endParaRPr>
          </a:p>
          <a:p>
            <a:pPr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Cons: sensitive to motion blur and lighting changes.</a:t>
            </a:r>
            <a:endParaRPr lang="en-US" altLang="en-US" sz="1800" dirty="0">
              <a:latin typeface="Times New Roman" panose="02020603050405020304" pitchFamily="18" charset="0"/>
              <a:cs typeface="Times New Roman" panose="02020603050405020304" pitchFamily="18" charset="0"/>
            </a:endParaRPr>
          </a:p>
          <a:p>
            <a:pPr algn="just" eaLnBrk="0" fontAlgn="base" hangingPunct="0">
              <a:spcBef>
                <a:spcPct val="0"/>
              </a:spcBef>
              <a:spcAft>
                <a:spcPct val="0"/>
              </a:spcAft>
            </a:pPr>
            <a:r>
              <a:rPr lang="en-US" altLang="en-US" sz="1800" b="1" dirty="0">
                <a:latin typeface="Times New Roman" panose="02020603050405020304" pitchFamily="18" charset="0"/>
                <a:cs typeface="Times New Roman" panose="02020603050405020304" pitchFamily="18" charset="0"/>
              </a:rPr>
              <a:t>Template Matching / Correlation Filters:</a:t>
            </a:r>
            <a:r>
              <a:rPr lang="en-US" altLang="en-US" sz="1800" dirty="0">
                <a:latin typeface="Times New Roman" panose="02020603050405020304" pitchFamily="18" charset="0"/>
                <a:cs typeface="Times New Roman" panose="02020603050405020304" pitchFamily="18" charset="0"/>
              </a:rPr>
              <a:t> track a fixed pattern or region across frames.</a:t>
            </a:r>
            <a:endParaRPr lang="en-US" altLang="en-US" sz="1800" dirty="0">
              <a:latin typeface="Times New Roman" panose="02020603050405020304" pitchFamily="18" charset="0"/>
              <a:cs typeface="Times New Roman" panose="02020603050405020304" pitchFamily="18" charset="0"/>
            </a:endParaRPr>
          </a:p>
          <a:p>
            <a:pPr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Pros: simple, interpretable.</a:t>
            </a:r>
            <a:endParaRPr lang="en-US" altLang="en-US" sz="1800" dirty="0">
              <a:latin typeface="Times New Roman" panose="02020603050405020304" pitchFamily="18" charset="0"/>
              <a:cs typeface="Times New Roman" panose="02020603050405020304" pitchFamily="18" charset="0"/>
            </a:endParaRPr>
          </a:p>
          <a:p>
            <a:pPr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Cons: poor under occlusion or scale changes.</a:t>
            </a:r>
            <a:endParaRPr lang="en-US" altLang="en-US" sz="1800" dirty="0">
              <a:latin typeface="Times New Roman" panose="02020603050405020304" pitchFamily="18" charset="0"/>
              <a:cs typeface="Times New Roman" panose="02020603050405020304" pitchFamily="18" charset="0"/>
            </a:endParaRPr>
          </a:p>
          <a:p>
            <a:pPr marL="0" lvl="0" indent="0" algn="just" eaLnBrk="0" fontAlgn="base" hangingPunct="0">
              <a:spcBef>
                <a:spcPct val="0"/>
              </a:spcBef>
              <a:spcAft>
                <a:spcPct val="0"/>
              </a:spcAft>
              <a:buNone/>
            </a:pPr>
            <a:endParaRPr lang="en-US" altLang="en-US" sz="1900" b="1" dirty="0">
              <a:latin typeface="Times New Roman" panose="02020603050405020304" pitchFamily="18" charset="0"/>
              <a:cs typeface="Times New Roman" panose="02020603050405020304" pitchFamily="18" charset="0"/>
            </a:endParaRPr>
          </a:p>
          <a:p>
            <a:pPr marL="0" lvl="0" indent="0" algn="just" eaLnBrk="0" fontAlgn="base" hangingPunct="0">
              <a:spcBef>
                <a:spcPct val="0"/>
              </a:spcBef>
              <a:spcAft>
                <a:spcPct val="0"/>
              </a:spcAft>
              <a:buNone/>
            </a:pPr>
            <a:r>
              <a:rPr lang="en-US" altLang="en-US" sz="2200" b="1" dirty="0">
                <a:latin typeface="Times New Roman" panose="02020603050405020304" pitchFamily="18" charset="0"/>
                <a:cs typeface="Times New Roman" panose="02020603050405020304" pitchFamily="18" charset="0"/>
              </a:rPr>
              <a:t>Deep Learning-Based Tracking</a:t>
            </a:r>
            <a:endParaRPr lang="en-US" altLang="en-US" sz="2200" dirty="0">
              <a:latin typeface="Times New Roman" panose="02020603050405020304" pitchFamily="18" charset="0"/>
              <a:cs typeface="Times New Roman" panose="02020603050405020304" pitchFamily="18" charset="0"/>
            </a:endParaRPr>
          </a:p>
          <a:p>
            <a:pPr algn="just" eaLnBrk="0" fontAlgn="base" hangingPunct="0">
              <a:spcBef>
                <a:spcPct val="0"/>
              </a:spcBef>
              <a:spcAft>
                <a:spcPct val="0"/>
              </a:spcAft>
            </a:pPr>
            <a:r>
              <a:rPr lang="en-US" altLang="en-US" sz="1800" b="1" dirty="0">
                <a:latin typeface="Times New Roman" panose="02020603050405020304" pitchFamily="18" charset="0"/>
                <a:cs typeface="Times New Roman" panose="02020603050405020304" pitchFamily="18" charset="0"/>
              </a:rPr>
              <a:t>YOLO + </a:t>
            </a:r>
            <a:r>
              <a:rPr lang="en-US" altLang="en-US" sz="1800" b="1" dirty="0" err="1">
                <a:latin typeface="Times New Roman" panose="02020603050405020304" pitchFamily="18" charset="0"/>
                <a:cs typeface="Times New Roman" panose="02020603050405020304" pitchFamily="18" charset="0"/>
              </a:rPr>
              <a:t>DeepSORT</a:t>
            </a:r>
            <a:r>
              <a:rPr lang="en-US" altLang="en-US" sz="1800" b="1" dirty="0">
                <a:latin typeface="Times New Roman" panose="02020603050405020304" pitchFamily="18" charset="0"/>
                <a:cs typeface="Times New Roman" panose="02020603050405020304" pitchFamily="18" charset="0"/>
              </a:rPr>
              <a:t> / </a:t>
            </a:r>
            <a:r>
              <a:rPr lang="en-US" altLang="en-US" sz="1800" b="1" dirty="0" err="1">
                <a:latin typeface="Times New Roman" panose="02020603050405020304" pitchFamily="18" charset="0"/>
                <a:cs typeface="Times New Roman" panose="02020603050405020304" pitchFamily="18" charset="0"/>
              </a:rPr>
              <a:t>ByteTrack</a:t>
            </a:r>
            <a:r>
              <a:rPr lang="en-US" altLang="en-US" sz="1800" b="1" dirty="0">
                <a:latin typeface="Times New Roman" panose="02020603050405020304" pitchFamily="18" charset="0"/>
                <a:cs typeface="Times New Roman" panose="02020603050405020304" pitchFamily="18" charset="0"/>
              </a:rPr>
              <a:t>: </a:t>
            </a:r>
            <a:r>
              <a:rPr lang="en-US" altLang="en-US" sz="1800" dirty="0">
                <a:latin typeface="Times New Roman" panose="02020603050405020304" pitchFamily="18" charset="0"/>
                <a:cs typeface="Times New Roman" panose="02020603050405020304" pitchFamily="18" charset="0"/>
              </a:rPr>
              <a:t>object detector + multi-object tracker.</a:t>
            </a:r>
            <a:endParaRPr lang="en-US" altLang="en-US" sz="1800" dirty="0">
              <a:latin typeface="Times New Roman" panose="02020603050405020304" pitchFamily="18" charset="0"/>
              <a:cs typeface="Times New Roman" panose="02020603050405020304" pitchFamily="18" charset="0"/>
            </a:endParaRPr>
          </a:p>
          <a:p>
            <a:pPr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Pros: real-time, handles multiple objects, robust to partial occlusion.</a:t>
            </a:r>
            <a:endParaRPr lang="en-US" altLang="en-US" sz="1800" dirty="0">
              <a:latin typeface="Times New Roman" panose="02020603050405020304" pitchFamily="18" charset="0"/>
              <a:cs typeface="Times New Roman" panose="02020603050405020304" pitchFamily="18" charset="0"/>
            </a:endParaRPr>
          </a:p>
          <a:p>
            <a:pPr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Cons: requires GPU/processing power.</a:t>
            </a:r>
            <a:endParaRPr lang="en-US" altLang="en-US" sz="1800" dirty="0">
              <a:latin typeface="Times New Roman" panose="02020603050405020304" pitchFamily="18" charset="0"/>
              <a:cs typeface="Times New Roman" panose="02020603050405020304" pitchFamily="18" charset="0"/>
            </a:endParaRPr>
          </a:p>
          <a:p>
            <a:pPr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Detect → Track paradigm: detector runs intermittently, tracker maintains object between detections.</a:t>
            </a:r>
            <a:endParaRPr lang="en-US" altLang="en-US" sz="1800" dirty="0">
              <a:latin typeface="Times New Roman" panose="02020603050405020304" pitchFamily="18" charset="0"/>
              <a:cs typeface="Times New Roman" panose="02020603050405020304" pitchFamily="18" charset="0"/>
            </a:endParaRPr>
          </a:p>
          <a:p>
            <a:pPr marL="0" lvl="0" indent="0" algn="just" eaLnBrk="0" fontAlgn="base" hangingPunct="0">
              <a:spcBef>
                <a:spcPct val="0"/>
              </a:spcBef>
              <a:spcAft>
                <a:spcPct val="0"/>
              </a:spcAft>
              <a:buNone/>
            </a:pPr>
            <a:endParaRPr lang="en-US" altLang="en-US" sz="2200" b="1" dirty="0">
              <a:latin typeface="Times New Roman" panose="02020603050405020304" pitchFamily="18" charset="0"/>
              <a:cs typeface="Times New Roman" panose="02020603050405020304" pitchFamily="18" charset="0"/>
            </a:endParaRPr>
          </a:p>
          <a:p>
            <a:pPr marL="0" lvl="0" indent="0" algn="just" eaLnBrk="0" fontAlgn="base" hangingPunct="0">
              <a:spcBef>
                <a:spcPct val="0"/>
              </a:spcBef>
              <a:spcAft>
                <a:spcPct val="0"/>
              </a:spcAft>
              <a:buNone/>
            </a:pPr>
            <a:r>
              <a:rPr lang="en-US" altLang="en-US" sz="2200" b="1" dirty="0">
                <a:latin typeface="Times New Roman" panose="02020603050405020304" pitchFamily="18" charset="0"/>
                <a:cs typeface="Times New Roman" panose="02020603050405020304" pitchFamily="18" charset="0"/>
              </a:rPr>
              <a:t>Specialized OCC Tracking Approaches</a:t>
            </a:r>
            <a:endParaRPr lang="en-US" altLang="en-US" sz="2200" dirty="0">
              <a:latin typeface="Times New Roman" panose="02020603050405020304" pitchFamily="18" charset="0"/>
              <a:cs typeface="Times New Roman" panose="02020603050405020304" pitchFamily="18" charset="0"/>
            </a:endParaRPr>
          </a:p>
          <a:p>
            <a:pPr algn="just" eaLnBrk="0" fontAlgn="base" hangingPunct="0">
              <a:spcBef>
                <a:spcPct val="0"/>
              </a:spcBef>
              <a:spcAft>
                <a:spcPct val="0"/>
              </a:spcAft>
            </a:pPr>
            <a:r>
              <a:rPr lang="en-US" altLang="en-US" sz="1800" b="1" dirty="0">
                <a:latin typeface="Times New Roman" panose="02020603050405020304" pitchFamily="18" charset="0"/>
                <a:cs typeface="Times New Roman" panose="02020603050405020304" pitchFamily="18" charset="0"/>
              </a:rPr>
              <a:t>Event Cameras / High-Speed Cameras:</a:t>
            </a:r>
            <a:r>
              <a:rPr lang="en-US" altLang="en-US" sz="1800" dirty="0">
                <a:latin typeface="Times New Roman" panose="02020603050405020304" pitchFamily="18" charset="0"/>
                <a:cs typeface="Times New Roman" panose="02020603050405020304" pitchFamily="18" charset="0"/>
              </a:rPr>
              <a:t> track fast-moving light sources with low latency.</a:t>
            </a:r>
            <a:endParaRPr lang="en-US" altLang="en-US" sz="1800" dirty="0">
              <a:latin typeface="Times New Roman" panose="02020603050405020304" pitchFamily="18" charset="0"/>
              <a:cs typeface="Times New Roman" panose="02020603050405020304" pitchFamily="18" charset="0"/>
            </a:endParaRPr>
          </a:p>
          <a:p>
            <a:pPr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Pros: extremely low motion blur, high temporal resolution.</a:t>
            </a:r>
            <a:endParaRPr lang="en-US" altLang="en-US" sz="1800" dirty="0">
              <a:latin typeface="Times New Roman" panose="02020603050405020304" pitchFamily="18" charset="0"/>
              <a:cs typeface="Times New Roman" panose="02020603050405020304" pitchFamily="18" charset="0"/>
            </a:endParaRPr>
          </a:p>
          <a:p>
            <a:pPr lvl="1" algn="just" eaLnBrk="0" fontAlgn="base" hangingPunct="0">
              <a:spcBef>
                <a:spcPct val="0"/>
              </a:spcBef>
              <a:spcAft>
                <a:spcPct val="0"/>
              </a:spcAft>
            </a:pPr>
            <a:r>
              <a:rPr lang="en-US" altLang="en-US" sz="1800" dirty="0">
                <a:latin typeface="Times New Roman" panose="02020603050405020304" pitchFamily="18" charset="0"/>
                <a:cs typeface="Times New Roman" panose="02020603050405020304" pitchFamily="18" charset="0"/>
              </a:rPr>
              <a:t>Cons: less common hardware, higher cost.</a:t>
            </a:r>
            <a:endParaRPr lang="en-US" altLang="en-US" sz="1800" dirty="0">
              <a:latin typeface="Times New Roman" panose="02020603050405020304" pitchFamily="18" charset="0"/>
              <a:cs typeface="Times New Roman" panose="02020603050405020304" pitchFamily="18" charset="0"/>
            </a:endParaRPr>
          </a:p>
          <a:p>
            <a:pPr algn="just" eaLnBrk="0" fontAlgn="base" hangingPunct="0">
              <a:spcBef>
                <a:spcPct val="0"/>
              </a:spcBef>
              <a:spcAft>
                <a:spcPct val="0"/>
              </a:spcAft>
            </a:pPr>
            <a:r>
              <a:rPr lang="en-US" altLang="en-US" sz="1800" b="1" dirty="0">
                <a:latin typeface="Times New Roman" panose="02020603050405020304" pitchFamily="18" charset="0"/>
                <a:cs typeface="Times New Roman" panose="02020603050405020304" pitchFamily="18" charset="0"/>
              </a:rPr>
              <a:t>Hybrid Methods:</a:t>
            </a:r>
            <a:r>
              <a:rPr lang="en-US" altLang="en-US" sz="1800" dirty="0">
                <a:latin typeface="Times New Roman" panose="02020603050405020304" pitchFamily="18" charset="0"/>
                <a:cs typeface="Times New Roman" panose="02020603050405020304" pitchFamily="18" charset="0"/>
              </a:rPr>
              <a:t> combine conventional camera + event camera or use adaptive ROI to reduce computation.</a:t>
            </a:r>
            <a:endParaRPr lang="en-US" altLang="en-US"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11210" cy="701675"/>
          </a:xfrm>
        </p:spPr>
        <p:txBody>
          <a:bodyPr>
            <a:normAutofit/>
          </a:bodyPr>
          <a:lstStyle/>
          <a:p>
            <a:r>
              <a:rPr lang="en-US" altLang="en-US" sz="2800" dirty="0">
                <a:latin typeface="Times New Roman" panose="02020603050405020304" pitchFamily="18" charset="0"/>
                <a:cs typeface="Times New Roman" panose="02020603050405020304" pitchFamily="18" charset="0"/>
                <a:sym typeface="+mn-ea"/>
              </a:rPr>
              <a:t>Benefits of Robust Object Tracking in OCC</a:t>
            </a:r>
            <a:endParaRPr lang="en-US" altLang="en-US" sz="2800" dirty="0">
              <a:latin typeface="Times New Roman" panose="02020603050405020304" pitchFamily="18" charset="0"/>
              <a:cs typeface="Times New Roman" panose="02020603050405020304" pitchFamily="18" charset="0"/>
              <a:sym typeface="+mn-ea"/>
            </a:endParaRPr>
          </a:p>
        </p:txBody>
      </p:sp>
      <p:sp>
        <p:nvSpPr>
          <p:cNvPr id="6" name="Content Placeholder 5"/>
          <p:cNvSpPr>
            <a:spLocks noGrp="1"/>
          </p:cNvSpPr>
          <p:nvPr>
            <p:ph idx="1"/>
          </p:nvPr>
        </p:nvSpPr>
        <p:spPr>
          <a:xfrm>
            <a:off x="457200" y="1143000"/>
            <a:ext cx="8229600" cy="5105400"/>
          </a:xfrm>
        </p:spPr>
        <p:txBody>
          <a:bodyPr>
            <a:normAutofit fontScale="92500" lnSpcReduction="10000"/>
          </a:bodyPr>
          <a:lstStyle/>
          <a:p>
            <a:pPr algn="just"/>
            <a:r>
              <a:rPr lang="en-US" sz="2400" b="1" dirty="0">
                <a:latin typeface="Times New Roman" panose="02020603050405020304" pitchFamily="18" charset="0"/>
                <a:cs typeface="Times New Roman" panose="02020603050405020304" pitchFamily="18" charset="0"/>
              </a:rPr>
              <a:t>Maintains Link Continuity: </a:t>
            </a:r>
            <a:r>
              <a:rPr lang="en-US" sz="2400" dirty="0">
                <a:latin typeface="Times New Roman" panose="02020603050405020304" pitchFamily="18" charset="0"/>
                <a:cs typeface="Times New Roman" panose="02020603050405020304" pitchFamily="18" charset="0"/>
              </a:rPr>
              <a:t>Tracks the light source across frames even when the camera or transmitter is moving, reducing link interruptions.</a:t>
            </a:r>
            <a:endParaRPr lang="en-US" sz="2400"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Improves Data Throughput: </a:t>
            </a:r>
            <a:r>
              <a:rPr lang="en-US" sz="2400" dirty="0">
                <a:latin typeface="Times New Roman" panose="02020603050405020304" pitchFamily="18" charset="0"/>
                <a:cs typeface="Times New Roman" panose="02020603050405020304" pitchFamily="18" charset="0"/>
              </a:rPr>
              <a:t>Accurate tracking keeps the region-of-interest (ROI) aligned with the light source, which reduces decoding errors and bit error rate (BER).</a:t>
            </a:r>
            <a:endParaRPr lang="en-US" sz="2400"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Enables Mobility Scenarios: </a:t>
            </a:r>
            <a:r>
              <a:rPr lang="en-US" sz="2400" dirty="0">
                <a:latin typeface="Times New Roman" panose="02020603050405020304" pitchFamily="18" charset="0"/>
                <a:cs typeface="Times New Roman" panose="02020603050405020304" pitchFamily="18" charset="0"/>
              </a:rPr>
              <a:t>Supports use cases where either the transmitter or receiver is moving, such as vehicles, drones, and robots.</a:t>
            </a:r>
            <a:endParaRPr lang="en-US" sz="2400"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Reduces Energy and Computation Load: </a:t>
            </a:r>
            <a:r>
              <a:rPr lang="en-US" sz="2400" dirty="0">
                <a:latin typeface="Times New Roman" panose="02020603050405020304" pitchFamily="18" charset="0"/>
                <a:cs typeface="Times New Roman" panose="02020603050405020304" pitchFamily="18" charset="0"/>
              </a:rPr>
              <a:t>Tracking allows decoding only within a small ROI instead of processing the full frame, saving computation and energy.</a:t>
            </a:r>
            <a:endParaRPr lang="en-US" sz="2400"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Facilitates Adaptive Communication: </a:t>
            </a:r>
            <a:r>
              <a:rPr lang="en-US" sz="2400" dirty="0">
                <a:latin typeface="Times New Roman" panose="02020603050405020304" pitchFamily="18" charset="0"/>
                <a:cs typeface="Times New Roman" panose="02020603050405020304" pitchFamily="18" charset="0"/>
              </a:rPr>
              <a:t>Tracking data can be fed back to the modulation or PHY layer to adjust exposure, frame rate, or coding, enhancing performance under dynamic conditions. [5]</a:t>
            </a:r>
            <a:endParaRPr lang="en-US" sz="2400" dirty="0">
              <a:latin typeface="Times New Roman" panose="02020603050405020304" pitchFamily="18" charset="0"/>
              <a:cs typeface="Times New Roman" panose="02020603050405020304" pitchFamily="18" charset="0"/>
            </a:endParaRPr>
          </a:p>
          <a:p>
            <a:pPr algn="just" eaLnBrk="0" fontAlgn="base" hangingPunct="0">
              <a:spcBef>
                <a:spcPct val="0"/>
              </a:spcBef>
              <a:spcAft>
                <a:spcPct val="0"/>
              </a:spcAft>
            </a:pPr>
            <a:endParaRPr lang="en-US" alt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KSO_WM_BEAUTIFY_FLAG" va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9627</Words>
  <Application>WPS Presentation</Application>
  <PresentationFormat>On-screen Show (4:3)</PresentationFormat>
  <Paragraphs>160</Paragraphs>
  <Slides>12</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12</vt:i4>
      </vt:variant>
    </vt:vector>
  </HeadingPairs>
  <TitlesOfParts>
    <vt:vector size="26" baseType="lpstr">
      <vt:lpstr>Arial</vt:lpstr>
      <vt:lpstr>SimSun</vt:lpstr>
      <vt:lpstr>Wingdings</vt:lpstr>
      <vt:lpstr>Times New Roman</vt:lpstr>
      <vt:lpstr>Malgun Gothic</vt:lpstr>
      <vt:lpstr>Verdana</vt:lpstr>
      <vt:lpstr>MS PGothic</vt:lpstr>
      <vt:lpstr>Gulim</vt:lpstr>
      <vt:lpstr>Times New Roman Regular</vt:lpstr>
      <vt:lpstr>Wingdings</vt:lpstr>
      <vt:lpstr>Calibri</vt:lpstr>
      <vt:lpstr>Microsoft YaHei</vt:lpstr>
      <vt:lpstr>Arial Unicode MS</vt:lpstr>
      <vt:lpstr>Office Theme</vt:lpstr>
      <vt:lpstr>PowerPoint 演示文稿</vt:lpstr>
      <vt:lpstr>PowerPoint 演示文稿</vt:lpstr>
      <vt:lpstr>Contents</vt:lpstr>
      <vt:lpstr>Introduction</vt:lpstr>
      <vt:lpstr>Challenges in OCC Tracking</vt:lpstr>
      <vt:lpstr>Challenges in OCC Tracking(cont.)</vt:lpstr>
      <vt:lpstr>Role of Object Tracking in the OCC Pipeline</vt:lpstr>
      <vt:lpstr>Tracking Methods Applied in OCC</vt:lpstr>
      <vt:lpstr>Benefits of Robust Object Tracking in OCC</vt:lpstr>
      <vt:lpstr>Future Directions in OCC Object Tracking</vt:lpstr>
      <vt:lpstr>Conclusion</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Falak Niaz</cp:lastModifiedBy>
  <cp:revision>1077</cp:revision>
  <cp:lastPrinted>2025-03-09T21:10:00Z</cp:lastPrinted>
  <dcterms:created xsi:type="dcterms:W3CDTF">2025-03-09T21:10:00Z</dcterms:created>
  <dcterms:modified xsi:type="dcterms:W3CDTF">2025-09-16T09:31:11Z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77D8F78B64444C74B876F0BA91E8329F_13</vt:lpwstr>
  </property>
  <property fmtid="{D5CDD505-2E9C-101B-9397-08002B2CF9AE}" pid="3" name="KSOProductBuildVer">
    <vt:lpwstr>1033-12.2.0.22549</vt:lpwstr>
  </property>
</Properties>
</file>