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handoutMasterIdLst>
    <p:handoutMasterId r:id="rId17"/>
  </p:handoutMasterIdLst>
  <p:sldIdLst>
    <p:sldId id="390" r:id="rId4"/>
    <p:sldId id="311" r:id="rId5"/>
    <p:sldId id="371" r:id="rId6"/>
    <p:sldId id="372" r:id="rId7"/>
    <p:sldId id="404" r:id="rId8"/>
    <p:sldId id="407" r:id="rId9"/>
    <p:sldId id="398" r:id="rId10"/>
    <p:sldId id="399" r:id="rId11"/>
    <p:sldId id="402" r:id="rId12"/>
    <p:sldId id="411" r:id="rId13"/>
    <p:sldId id="409" r:id="rId14"/>
    <p:sldId id="36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showGuides="1">
      <p:cViewPr varScale="1">
        <p:scale>
          <a:sx n="82" d="100"/>
          <a:sy n="82" d="100"/>
        </p:scale>
        <p:origin x="1363" y="72"/>
      </p:cViewPr>
      <p:guideLst>
        <p:guide orient="horz" pos="2169"/>
        <p:guide pos="2880"/>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40"/>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fld>
            <a:endParaRPr lang="en-US"/>
          </a:p>
        </p:txBody>
      </p:sp>
    </p:spTree>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6705"/>
          </a:xfrm>
          <a:prstGeom prst="rect">
            <a:avLst/>
          </a:prstGeom>
          <a:noFill/>
        </p:spPr>
        <p:txBody>
          <a:bodyPr wrap="square" rtlCol="0">
            <a:spAutoFit/>
          </a:bodyPr>
          <a:lstStyle/>
          <a:p>
            <a:pPr algn="r"/>
            <a:r>
              <a:rPr lang="en-US" altLang="en-US" sz="1400" dirty="0">
                <a:effectLst/>
                <a:sym typeface="+mn-ea"/>
              </a:rPr>
              <a:t>DCN 15-25-0465-00-07ma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2020</a:t>
            </a:r>
            <a:endParaRPr lang="en-US" sz="1400" b="1"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6705"/>
          </a:xfrm>
          <a:prstGeom prst="rect">
            <a:avLst/>
          </a:prstGeom>
          <a:noFill/>
        </p:spPr>
        <p:txBody>
          <a:bodyPr wrap="square" rtlCol="0">
            <a:spAutoFit/>
          </a:bodyPr>
          <a:lstStyle/>
          <a:p>
            <a:pPr algn="r"/>
            <a:r>
              <a:rPr lang="en-US" altLang="en-US" sz="1400" dirty="0">
                <a:effectLst/>
                <a:sym typeface="+mn-ea"/>
              </a:rPr>
              <a:t>DCN 15-25-0465-00-07ma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2020</a:t>
            </a:r>
            <a:endParaRPr lang="en-US" sz="1400" b="1"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68300"/>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Sept 2025</a:t>
            </a:r>
            <a:endParaRPr lang="en-US" sz="1800" b="1" dirty="0">
              <a:latin typeface="Times New Roman" panose="02020603050405020304" pitchFamily="18" charset="0"/>
              <a:cs typeface="Times New Roman" panose="02020603050405020304" pitchFamily="18" charset="0"/>
            </a:endParaRPr>
          </a:p>
        </p:txBody>
      </p:sp>
      <p:sp>
        <p:nvSpPr>
          <p:cNvPr id="13"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userDrawn="1"/>
        </p:nvSpPr>
        <p:spPr>
          <a:xfrm>
            <a:off x="5410200" y="152400"/>
            <a:ext cx="3276600" cy="368300"/>
          </a:xfrm>
          <a:prstGeom prst="rect">
            <a:avLst/>
          </a:prstGeom>
          <a:noFill/>
        </p:spPr>
        <p:txBody>
          <a:bodyPr wrap="square" rtlCol="0">
            <a:spAutoFit/>
          </a:bodyPr>
          <a:lstStyle/>
          <a:p>
            <a:pPr algn="r"/>
            <a:r>
              <a:rPr lang="en-US" altLang="en-US" dirty="0">
                <a:effectLst/>
                <a:sym typeface="+mn-ea"/>
              </a:rPr>
              <a:t>DCN 15-25-0465-00-07ma </a:t>
            </a:r>
            <a:endParaRPr lang="en-US" altLang="it-IT" sz="1800" b="0" i="0" kern="1200" dirty="0">
              <a:solidFill>
                <a:schemeClr val="tx1"/>
              </a:solidFill>
              <a:effectLst/>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fld>
            <a:endParaRPr lang="en-US"/>
          </a:p>
        </p:txBody>
      </p:sp>
      <p:sp>
        <p:nvSpPr>
          <p:cNvPr id="7"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fld>
            <a:endParaRPr lang="en-US"/>
          </a:p>
        </p:txBody>
      </p:sp>
      <p:sp>
        <p:nvSpPr>
          <p:cNvPr id="10"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fld>
            <a:endParaRPr lang="en-US"/>
          </a:p>
        </p:txBody>
      </p:sp>
      <p:sp>
        <p:nvSpPr>
          <p:cNvPr id="6"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fld>
            <a:endParaRPr lang="en-US"/>
          </a:p>
        </p:txBody>
      </p:sp>
      <p:sp>
        <p:nvSpPr>
          <p:cNvPr id="5"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68300"/>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Sept 16, 2025</a:t>
            </a:r>
            <a:endParaRPr lang="en-US" sz="1800" b="1" dirty="0">
              <a:latin typeface="Times New Roman" panose="02020603050405020304" pitchFamily="18" charset="0"/>
              <a:cs typeface="Times New Roman" panose="02020603050405020304" pitchFamily="18" charset="0"/>
            </a:endParaRPr>
          </a:p>
        </p:txBody>
      </p:sp>
      <p:sp>
        <p:nvSpPr>
          <p:cNvPr id="13"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userDrawn="1"/>
        </p:nvSpPr>
        <p:spPr>
          <a:xfrm>
            <a:off x="5410200" y="152400"/>
            <a:ext cx="3276600" cy="368300"/>
          </a:xfrm>
          <a:prstGeom prst="rect">
            <a:avLst/>
          </a:prstGeom>
          <a:noFill/>
        </p:spPr>
        <p:txBody>
          <a:bodyPr wrap="square" rtlCol="0">
            <a:spAutoFit/>
          </a:bodyPr>
          <a:lstStyle/>
          <a:p>
            <a:pPr algn="r"/>
            <a:r>
              <a:rPr lang="en-US" altLang="en-US" sz="1800" b="0" i="0" kern="1200" dirty="0">
                <a:solidFill>
                  <a:schemeClr val="tx1"/>
                </a:solidFill>
                <a:effectLst/>
                <a:latin typeface="+mn-lt"/>
                <a:ea typeface="+mn-ea"/>
                <a:cs typeface="+mn-cs"/>
              </a:rPr>
              <a:t>DCN 15-25-0465-00-07ma </a:t>
            </a:r>
            <a:endParaRPr lang="en-US" altLang="en-US" sz="1800" b="0" i="0" kern="1200" dirty="0">
              <a:solidFill>
                <a:schemeClr val="tx1"/>
              </a:solidFill>
              <a:effectLst/>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fld>
            <a:endParaRPr lang="en-US"/>
          </a:p>
        </p:txBody>
      </p:sp>
      <p:sp>
        <p:nvSpPr>
          <p:cNvPr id="7"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fld>
            <a:endParaRPr lang="en-US"/>
          </a:p>
        </p:txBody>
      </p:sp>
      <p:sp>
        <p:nvSpPr>
          <p:cNvPr id="10"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fld>
            <a:endParaRPr lang="en-US"/>
          </a:p>
        </p:txBody>
      </p:sp>
      <p:sp>
        <p:nvSpPr>
          <p:cNvPr id="6"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fld>
            <a:endParaRPr lang="en-US"/>
          </a:p>
        </p:txBody>
      </p:sp>
      <p:sp>
        <p:nvSpPr>
          <p:cNvPr id="5"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Slide</a:t>
            </a:r>
            <a:endParaRPr lang="en-US" sz="1400" dirty="0">
              <a:latin typeface="Times New Roman" panose="02020603050405020304" pitchFamily="18" charset="0"/>
              <a:cs typeface="Times New Roman" panose="02020603050405020304" pitchFamily="18" charset="0"/>
            </a:endParaRPr>
          </a:p>
        </p:txBody>
      </p:sp>
      <p:sp>
        <p:nvSpPr>
          <p:cNvPr id="12" name="Slide Number Placeholder 5"/>
          <p:cNvSpPr txBox="1"/>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
        <p:nvSpPr>
          <p:cNvPr id="13" name="Footer Placeholder 1"/>
          <p:cNvSpPr txBox="1"/>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endParaRPr>
          </a:p>
        </p:txBody>
      </p:sp>
      <p:sp>
        <p:nvSpPr>
          <p:cNvPr id="14" name="Date Placeholder 1"/>
          <p:cNvSpPr txBox="1"/>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Slide</a:t>
            </a:r>
            <a:endParaRPr lang="en-US" sz="1400" dirty="0">
              <a:latin typeface="Times New Roman" panose="02020603050405020304" pitchFamily="18" charset="0"/>
              <a:cs typeface="Times New Roman" panose="02020603050405020304" pitchFamily="18" charset="0"/>
            </a:endParaRPr>
          </a:p>
        </p:txBody>
      </p:sp>
      <p:sp>
        <p:nvSpPr>
          <p:cNvPr id="12" name="Slide Number Placeholder 5"/>
          <p:cNvSpPr txBox="1"/>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
        <p:nvSpPr>
          <p:cNvPr id="13" name="Footer Placeholder 1"/>
          <p:cNvSpPr txBox="1"/>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endParaRPr>
          </a:p>
        </p:txBody>
      </p:sp>
      <p:sp>
        <p:nvSpPr>
          <p:cNvPr id="14" name="Date Placeholder 1"/>
          <p:cNvSpPr txBox="1"/>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33400" y="533400"/>
            <a:ext cx="8447926" cy="5539105"/>
          </a:xfrm>
          <a:prstGeom prst="rect">
            <a:avLst/>
          </a:prstGeom>
          <a:noFill/>
          <a:ln w="12700">
            <a:noFill/>
            <a:miter lim="800000"/>
            <a:headEnd type="none" w="sm" len="sm"/>
            <a:tailEnd type="none" w="sm" len="sm"/>
          </a:ln>
          <a:effectLst/>
        </p:spPr>
        <p:txBody>
          <a:bodyPr wrap="square" lIns="91440" tIns="45720" rIns="91440" bIns="45720" anchor="t">
            <a:spAutoFit/>
          </a:bodyPr>
          <a:lstStyle/>
          <a:p>
            <a:pPr algn="ctr" eaLnBrk="0" fontAlgn="base" hangingPunct="0">
              <a:spcBef>
                <a:spcPct val="0"/>
              </a:spcBef>
              <a:spcAft>
                <a:spcPct val="0"/>
              </a:spcAft>
            </a:pPr>
            <a:r>
              <a:rPr lang="en-US" altLang="en-US" b="1" u="sng" dirty="0">
                <a:effectLst>
                  <a:outerShdw blurRad="38100" dist="38100" dir="2700000" algn="tl">
                    <a:srgbClr val="C0C0C0"/>
                  </a:outerShdw>
                </a:effectLst>
                <a:latin typeface="Times New Roman" panose="02020603050405020304" pitchFamily="18" charset="0"/>
              </a:rPr>
              <a:t>Project: IEEE P802.15 Working Group for Wireless Specialty Networks (WSNs)</a:t>
            </a:r>
            <a:endParaRPr lang="en-US" altLang="en-US" sz="1600" b="1" dirty="0">
              <a:latin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a:ea typeface="MS PGothic" panose="020B0600070205080204" charset="-128"/>
                <a:cs typeface="Times New Roman" panose="02020603050405020304"/>
              </a:rPr>
              <a:t>Submission Title:</a:t>
            </a:r>
            <a:r>
              <a:rPr lang="en-US" altLang="ja-JP" sz="1600" dirty="0">
                <a:latin typeface="Times New Roman" panose="02020603050405020304"/>
                <a:ea typeface="MS PGothic" panose="020B0600070205080204" charset="-128"/>
                <a:cs typeface="Times New Roman" panose="02020603050405020304"/>
              </a:rPr>
              <a:t> </a:t>
            </a:r>
            <a:r>
              <a:rPr lang="en-US" altLang="en-US" sz="1600" dirty="0">
                <a:latin typeface="Times New Roman" panose="02020603050405020304"/>
                <a:ea typeface="MS PGothic" panose="020B0600070205080204" charset="-128"/>
                <a:cs typeface="Times New Roman" panose="02020603050405020304"/>
              </a:rPr>
              <a:t>Mobility-Aware MAC Protocol for Next-Generation OWC Systems</a:t>
            </a:r>
            <a:endParaRPr lang="en-US" altLang="en-US" sz="1600" dirty="0">
              <a:latin typeface="Times New Roman" panose="02020603050405020304"/>
              <a:ea typeface="MS PGothic" panose="020B0600070205080204" charset="-128"/>
              <a:cs typeface="Times New Roman" panose="02020603050405020304"/>
            </a:endParaRPr>
          </a:p>
          <a:p>
            <a:r>
              <a:rPr lang="en-US" altLang="ja-JP" sz="1600" b="1" dirty="0">
                <a:latin typeface="Times New Roman" panose="02020603050405020304"/>
                <a:ea typeface="MS PGothic" panose="020B0600070205080204" charset="-128"/>
                <a:cs typeface="Times New Roman" panose="02020603050405020304"/>
              </a:rPr>
              <a:t>Date Submitted: </a:t>
            </a:r>
            <a:r>
              <a:rPr lang="en-US" altLang="ja-JP" sz="1600" dirty="0">
                <a:latin typeface="Times New Roman" panose="02020603050405020304"/>
                <a:ea typeface="MS PGothic" panose="020B0600070205080204" charset="-128"/>
                <a:cs typeface="Times New Roman" panose="02020603050405020304"/>
              </a:rPr>
              <a:t>Sept 16, 2025	</a:t>
            </a:r>
            <a:endParaRPr lang="en-US" altLang="ja-JP" sz="1600" dirty="0">
              <a:latin typeface="Times New Roman" panose="02020603050405020304"/>
              <a:ea typeface="MS PGothic" panose="020B0600070205080204" charset="-128"/>
              <a:cs typeface="Times New Roman" panose="02020603050405020304"/>
            </a:endParaRPr>
          </a:p>
          <a:p>
            <a:r>
              <a:rPr lang="en-US" altLang="ja-JP" sz="1600" b="1" dirty="0">
                <a:latin typeface="Times New Roman" panose="02020603050405020304"/>
                <a:ea typeface="MS PGothic" panose="020B0600070205080204" charset="-128"/>
                <a:cs typeface="Times New Roman" panose="02020603050405020304"/>
              </a:rPr>
              <a:t>Source:</a:t>
            </a:r>
            <a:r>
              <a:rPr lang="en-US" altLang="ja-JP" sz="1600" dirty="0">
                <a:latin typeface="Times New Roman" panose="02020603050405020304"/>
                <a:ea typeface="MS PGothic" panose="020B0600070205080204" charset="-128"/>
                <a:cs typeface="Times New Roman" panose="02020603050405020304"/>
              </a:rPr>
              <a:t> Muhammad Ayaz</a:t>
            </a:r>
            <a:r>
              <a:rPr lang="en-US" altLang="zh-CN" sz="1600" dirty="0">
                <a:latin typeface="Times New Roman" panose="02020603050405020304"/>
                <a:ea typeface="SimSun" panose="02010600030101010101" pitchFamily="2" charset="-122"/>
                <a:cs typeface="Times New Roman" panose="02020603050405020304"/>
              </a:rPr>
              <a:t>, </a:t>
            </a:r>
            <a:r>
              <a:rPr lang="en-US" altLang="zh-CN" sz="1600" dirty="0">
                <a:latin typeface="Times New Roman" panose="02020603050405020304" pitchFamily="18" charset="0"/>
                <a:cs typeface="Times New Roman" panose="02020603050405020304" pitchFamily="18" charset="0"/>
                <a:sym typeface="+mn-ea"/>
              </a:rPr>
              <a:t>Ida Bagus Krishna Yoga Utama, Nguyen Ngoc Huy</a:t>
            </a:r>
            <a:r>
              <a:rPr lang="en-US" altLang="zh-CN" sz="1600" dirty="0">
                <a:latin typeface="Times New Roman" panose="02020603050405020304"/>
                <a:ea typeface="SimSun" panose="02010600030101010101" pitchFamily="2" charset="-122"/>
                <a:cs typeface="Times New Roman" panose="02020603050405020304"/>
              </a:rPr>
              <a:t>, Yeong Min Jang</a:t>
            </a:r>
            <a:r>
              <a:rPr lang="en-US" altLang="zh-CN" sz="1600" dirty="0">
                <a:latin typeface="Times New Roman" panose="02020603050405020304"/>
                <a:ea typeface="MS PGothic" panose="020B0600070205080204" charset="-128"/>
                <a:cs typeface="Times New Roman" panose="02020603050405020304"/>
              </a:rPr>
              <a:t> (</a:t>
            </a:r>
            <a:r>
              <a:rPr lang="en-US" altLang="ko-KR" sz="1600" dirty="0">
                <a:latin typeface="Times New Roman" panose="02020603050405020304"/>
                <a:ea typeface="Gulim" panose="020B0600000101010101" charset="-127"/>
                <a:cs typeface="Times New Roman" panose="02020603050405020304"/>
              </a:rPr>
              <a:t>Kookmin University)</a:t>
            </a:r>
            <a:endParaRPr lang="en-US" altLang="ja-JP" sz="1600" dirty="0">
              <a:latin typeface="Times New Roman" panose="02020603050405020304"/>
              <a:ea typeface="Gulim" panose="020B0600000101010101" charset="-127"/>
              <a:cs typeface="Times New Roman" panose="02020603050405020304"/>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a:ea typeface="MS PGothic" panose="020B0600070205080204" charset="-128"/>
                <a:cs typeface="Times New Roman" panose="02020603050405020304"/>
              </a:rPr>
              <a:t>Address: Room #603 Mirae Building, Kookmin University, 77 </a:t>
            </a:r>
            <a:r>
              <a:rPr lang="en-US" altLang="ja-JP" sz="1600" dirty="0" err="1">
                <a:latin typeface="Times New Roman" panose="02020603050405020304"/>
                <a:ea typeface="MS PGothic" panose="020B0600070205080204" charset="-128"/>
                <a:cs typeface="Times New Roman" panose="02020603050405020304"/>
              </a:rPr>
              <a:t>Jeongneung</a:t>
            </a:r>
            <a:r>
              <a:rPr lang="en-US" altLang="ja-JP" sz="1600" dirty="0">
                <a:latin typeface="Times New Roman" panose="02020603050405020304"/>
                <a:ea typeface="MS PGothic" panose="020B0600070205080204" charset="-128"/>
                <a:cs typeface="Times New Roman" panose="02020603050405020304"/>
              </a:rPr>
              <a:t>-Ro, </a:t>
            </a:r>
            <a:r>
              <a:rPr lang="en-US" altLang="ja-JP" sz="1600" dirty="0" err="1">
                <a:latin typeface="Times New Roman" panose="02020603050405020304"/>
                <a:ea typeface="MS PGothic" panose="020B0600070205080204" charset="-128"/>
                <a:cs typeface="Times New Roman" panose="02020603050405020304"/>
              </a:rPr>
              <a:t>Seongbuk</a:t>
            </a:r>
            <a:r>
              <a:rPr lang="en-US" altLang="ja-JP" sz="1600" dirty="0">
                <a:latin typeface="Times New Roman" panose="02020603050405020304"/>
                <a:ea typeface="MS PGothic" panose="020B0600070205080204" charset="-128"/>
                <a:cs typeface="Times New Roman" panose="02020603050405020304"/>
              </a:rPr>
              <a:t>-Gu, Seoul, 136702, Republic of Korea</a:t>
            </a:r>
            <a:endParaRPr lang="en-US" altLang="ja-JP" sz="1600" dirty="0">
              <a:latin typeface="Times New Roman" panose="02020603050405020304"/>
              <a:ea typeface="MS PGothic" panose="020B0600070205080204" charset="-128"/>
              <a:cs typeface="Times New Roman" panose="02020603050405020304"/>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Voice: +82-2-910-5068  				E-Mail: yjang</a:t>
            </a:r>
            <a:r>
              <a:rPr lang="en-US" altLang="ko-KR" sz="1600" dirty="0">
                <a:latin typeface="Times New Roman" panose="02020603050405020304" pitchFamily="18" charset="0"/>
                <a:ea typeface="Gulim" panose="020B0600000101010101" charset="-127"/>
                <a:cs typeface="Times New Roman" panose="02020603050405020304" pitchFamily="18" charset="0"/>
              </a:rPr>
              <a:t>@kookmin.ac.kr</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Re: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ja-JP" dirty="0">
                <a:latin typeface="Times New Roman" panose="02020603050405020304" pitchFamily="18" charset="0"/>
                <a:ea typeface="MS PGothic" panose="020B0600070205080204" charset="-128"/>
                <a:cs typeface="Times New Roman" panose="02020603050405020304" pitchFamily="18" charset="0"/>
              </a:rPr>
              <a:t>	</a:t>
            </a:r>
            <a:endParaRPr lang="en-US" altLang="ja-JP"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a:ea typeface="MS PGothic" panose="020B0600070205080204" charset="-128"/>
                <a:cs typeface="Times New Roman" panose="02020603050405020304"/>
              </a:rPr>
              <a:t>Abstract:</a:t>
            </a:r>
            <a:r>
              <a:rPr lang="en-US" altLang="ja-JP" sz="1600" dirty="0">
                <a:latin typeface="Times New Roman" panose="02020603050405020304"/>
                <a:ea typeface="MS PGothic" panose="020B0600070205080204" charset="-128"/>
                <a:cs typeface="Times New Roman" panose="02020603050405020304"/>
              </a:rPr>
              <a:t>	Present the </a:t>
            </a:r>
            <a:r>
              <a:rPr lang="en-US" altLang="en-US" sz="1600" dirty="0">
                <a:latin typeface="Times New Roman" panose="02020603050405020304"/>
                <a:ea typeface="MS PGothic" panose="020B0600070205080204" charset="-128"/>
                <a:cs typeface="Times New Roman" panose="02020603050405020304"/>
              </a:rPr>
              <a:t>Mobility-Aware MAC Protocol for Next-Generation OWC Systems</a:t>
            </a:r>
            <a:endParaRPr lang="en-US" altLang="en-US" sz="1600" dirty="0">
              <a:latin typeface="Times New Roman" panose="02020603050405020304"/>
              <a:ea typeface="MS PGothic" panose="020B0600070205080204" charset="-128"/>
              <a:cs typeface="Times New Roman" panose="02020603050405020304"/>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Purpose:</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Presentation for contribution on IG NG-OWC</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lgn="just"/>
            <a:r>
              <a:rPr lang="en-US" altLang="ja-JP" sz="1600" b="1" dirty="0">
                <a:latin typeface="Times New Roman" panose="02020603050405020304" pitchFamily="18" charset="0"/>
                <a:ea typeface="MS PGothic" panose="020B0600070205080204" charset="-128"/>
                <a:cs typeface="Times New Roman" panose="02020603050405020304" pitchFamily="18" charset="0"/>
              </a:rPr>
              <a:t>Notice: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lgn="just"/>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Release: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The contributor acknowledges and accepts that this contribution becomes the property of IEEE and may be made publicly available by IG NG-OWC.	</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81000"/>
          </a:xfrm>
        </p:spPr>
        <p:txBody>
          <a:bodyPr>
            <a:normAutofit fontScale="90000"/>
          </a:bodyPr>
          <a:lstStyle/>
          <a:p>
            <a:r>
              <a:rPr lang="en-US" altLang="en-US" sz="4000" dirty="0">
                <a:latin typeface="Times New Roman" panose="02020603050405020304" pitchFamily="18" charset="0"/>
                <a:cs typeface="Times New Roman" panose="02020603050405020304" pitchFamily="18" charset="0"/>
              </a:rPr>
              <a:t>Future Directions</a:t>
            </a:r>
            <a:endParaRPr lang="en-US" alt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1295559"/>
            <a:ext cx="8229600" cy="4525962"/>
          </a:xfrm>
        </p:spPr>
        <p:txBody>
          <a:bodyPr vert="horz" lIns="91440" tIns="45720" rIns="91440" bIns="45720" rtlCol="0" anchor="t">
            <a:noAutofit/>
          </a:bodyPr>
          <a:lstStyle/>
          <a:p>
            <a:pPr algn="just">
              <a:lnSpc>
                <a:spcPct val="220000"/>
              </a:lnSpc>
            </a:pPr>
            <a:r>
              <a:rPr lang="en-US" altLang="en-US" sz="1400" dirty="0">
                <a:latin typeface="Times New Roman" panose="02020603050405020304"/>
                <a:ea typeface="MS PGothic" panose="020B0600070205080204" charset="-128"/>
                <a:cs typeface="Times New Roman" panose="02020603050405020304"/>
              </a:rPr>
              <a:t>Integration of deep reinforcement learning for adaptive MAC decision-making.</a:t>
            </a:r>
            <a:endParaRPr lang="en-US" altLang="en-US" sz="1400" dirty="0">
              <a:latin typeface="Times New Roman" panose="02020603050405020304"/>
              <a:ea typeface="MS PGothic" panose="020B0600070205080204" charset="-128"/>
              <a:cs typeface="Times New Roman" panose="02020603050405020304"/>
            </a:endParaRPr>
          </a:p>
          <a:p>
            <a:pPr algn="just">
              <a:lnSpc>
                <a:spcPct val="220000"/>
              </a:lnSpc>
            </a:pPr>
            <a:r>
              <a:rPr lang="en-US" altLang="en-US" sz="1400" dirty="0">
                <a:latin typeface="Times New Roman" panose="02020603050405020304"/>
                <a:ea typeface="MS PGothic" panose="020B0600070205080204" charset="-128"/>
                <a:cs typeface="Times New Roman" panose="02020603050405020304"/>
              </a:rPr>
              <a:t>Development of cross-layer optimization strategies linking PHY, MAC, and mobility management.</a:t>
            </a:r>
            <a:endParaRPr lang="en-US" altLang="en-US" sz="1400" dirty="0">
              <a:latin typeface="Times New Roman" panose="02020603050405020304"/>
              <a:ea typeface="MS PGothic" panose="020B0600070205080204" charset="-128"/>
              <a:cs typeface="Times New Roman" panose="02020603050405020304"/>
            </a:endParaRPr>
          </a:p>
          <a:p>
            <a:pPr algn="just">
              <a:lnSpc>
                <a:spcPct val="220000"/>
              </a:lnSpc>
            </a:pPr>
            <a:r>
              <a:rPr lang="en-US" altLang="en-US" sz="1400" dirty="0">
                <a:latin typeface="Times New Roman" panose="02020603050405020304"/>
                <a:ea typeface="MS PGothic" panose="020B0600070205080204" charset="-128"/>
                <a:cs typeface="Times New Roman" panose="02020603050405020304"/>
              </a:rPr>
              <a:t>Energy-efficient MAC protocols tailored for real-time mobility-aware OWC systems</a:t>
            </a:r>
            <a:endParaRPr lang="en-US" altLang="en-US" sz="1400" dirty="0">
              <a:latin typeface="Times New Roman" panose="02020603050405020304"/>
              <a:ea typeface="MS PGothic" panose="020B0600070205080204" charset="-128"/>
              <a:cs typeface="Times New Roman" panose="02020603050405020304"/>
            </a:endParaRPr>
          </a:p>
          <a:p>
            <a:pPr algn="just">
              <a:lnSpc>
                <a:spcPct val="220000"/>
              </a:lnSpc>
            </a:pPr>
            <a:r>
              <a:rPr lang="en-US" altLang="en-US" sz="1400" dirty="0">
                <a:latin typeface="Times New Roman" panose="02020603050405020304"/>
                <a:ea typeface="MS PGothic" panose="020B0600070205080204" charset="-128"/>
                <a:cs typeface="Times New Roman" panose="02020603050405020304"/>
              </a:rPr>
              <a:t>Exploration of hybrid tracking methods combining YOLOv8, ByteTrack, and sensor fusion</a:t>
            </a:r>
            <a:endParaRPr lang="en-US" altLang="en-US" sz="1400" dirty="0">
              <a:latin typeface="Times New Roman" panose="02020603050405020304"/>
              <a:ea typeface="MS PGothic" panose="020B0600070205080204" charset="-128"/>
              <a:cs typeface="Times New Roman" panose="02020603050405020304"/>
            </a:endParaRPr>
          </a:p>
          <a:p>
            <a:pPr algn="just">
              <a:lnSpc>
                <a:spcPct val="220000"/>
              </a:lnSpc>
            </a:pPr>
            <a:r>
              <a:rPr lang="en-US" altLang="en-US" sz="1400" dirty="0">
                <a:latin typeface="Times New Roman" panose="02020603050405020304"/>
                <a:ea typeface="MS PGothic" panose="020B0600070205080204" charset="-128"/>
                <a:cs typeface="Times New Roman" panose="02020603050405020304"/>
              </a:rPr>
              <a:t>Support for ultra-dense and large-scale OWC networks with scalable MAC mechanisms</a:t>
            </a:r>
            <a:endParaRPr lang="en-US" altLang="en-US" sz="1400" dirty="0">
              <a:latin typeface="Times New Roman" panose="02020603050405020304"/>
              <a:ea typeface="MS PGothic" panose="020B0600070205080204" charset="-128"/>
              <a:cs typeface="Times New Roman" panose="02020603050405020304"/>
            </a:endParaRPr>
          </a:p>
          <a:p>
            <a:pPr algn="just">
              <a:lnSpc>
                <a:spcPct val="220000"/>
              </a:lnSpc>
            </a:pPr>
            <a:r>
              <a:rPr lang="en-US" altLang="en-US" sz="1400" dirty="0">
                <a:latin typeface="Times New Roman" panose="02020603050405020304"/>
                <a:ea typeface="MS PGothic" panose="020B0600070205080204" charset="-128"/>
                <a:cs typeface="Times New Roman" panose="02020603050405020304"/>
              </a:rPr>
              <a:t>Implementation of predictive mobility management to minimize handover delays.</a:t>
            </a:r>
            <a:endParaRPr lang="en-US" altLang="en-US" sz="1400" dirty="0">
              <a:latin typeface="Times New Roman" panose="02020603050405020304"/>
              <a:ea typeface="MS PGothic" panose="020B0600070205080204" charset="-128"/>
              <a:cs typeface="Times New Roman" panose="02020603050405020304"/>
            </a:endParaRPr>
          </a:p>
          <a:p>
            <a:pPr algn="just">
              <a:lnSpc>
                <a:spcPct val="220000"/>
              </a:lnSpc>
            </a:pPr>
            <a:r>
              <a:rPr lang="en-US" altLang="en-US" sz="1400" dirty="0">
                <a:latin typeface="Times New Roman" panose="02020603050405020304"/>
                <a:ea typeface="MS PGothic" panose="020B0600070205080204" charset="-128"/>
                <a:cs typeface="Times New Roman" panose="02020603050405020304"/>
              </a:rPr>
              <a:t>Standardization efforts for next-generation OWC protocols integrating mobility-aware designs.</a:t>
            </a:r>
            <a:endParaRPr lang="en-US" altLang="en-US" sz="1400" dirty="0">
              <a:latin typeface="Times New Roman" panose="02020603050405020304"/>
              <a:ea typeface="MS PGothic" panose="020B0600070205080204" charset="-128"/>
              <a:cs typeface="Times New Roman" panose="020206030504050203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81000"/>
          </a:xfrm>
        </p:spPr>
        <p:txBody>
          <a:bodyPr>
            <a:normAutofit fontScale="90000"/>
          </a:bodyPr>
          <a:lstStyle/>
          <a:p>
            <a:r>
              <a:rPr lang="en-US" sz="4000" dirty="0">
                <a:latin typeface="Times New Roman" panose="02020603050405020304" pitchFamily="18" charset="0"/>
                <a:cs typeface="Times New Roman" panose="02020603050405020304" pitchFamily="18" charset="0"/>
              </a:rPr>
              <a:t>Conclusion</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1295559"/>
            <a:ext cx="8229600" cy="4525962"/>
          </a:xfrm>
        </p:spPr>
        <p:txBody>
          <a:bodyPr vert="horz" lIns="91440" tIns="45720" rIns="91440" bIns="45720" rtlCol="0" anchor="t">
            <a:noAutofit/>
          </a:bodyPr>
          <a:lstStyle/>
          <a:p>
            <a:pPr algn="just">
              <a:lnSpc>
                <a:spcPct val="200000"/>
              </a:lnSpc>
            </a:pPr>
            <a:r>
              <a:rPr lang="en-US" altLang="en-US" sz="1400" dirty="0">
                <a:latin typeface="Times New Roman" panose="02020603050405020304"/>
                <a:ea typeface="MS PGothic" panose="020B0600070205080204" charset="-128"/>
                <a:cs typeface="Times New Roman" panose="02020603050405020304"/>
              </a:rPr>
              <a:t>Proposed MAC layer design ensures reliable and synchronized data transfer in OWC systems.</a:t>
            </a:r>
            <a:endParaRPr lang="en-US" altLang="en-US" sz="1400" dirty="0">
              <a:latin typeface="Times New Roman" panose="02020603050405020304"/>
              <a:ea typeface="MS PGothic" panose="020B0600070205080204" charset="-128"/>
              <a:cs typeface="Times New Roman" panose="02020603050405020304"/>
            </a:endParaRPr>
          </a:p>
          <a:p>
            <a:pPr algn="just">
              <a:lnSpc>
                <a:spcPct val="200000"/>
              </a:lnSpc>
            </a:pPr>
            <a:r>
              <a:rPr lang="en-US" altLang="en-US" sz="1400" dirty="0">
                <a:latin typeface="Times New Roman" panose="02020603050405020304"/>
                <a:ea typeface="MS PGothic" panose="020B0600070205080204" charset="-128"/>
                <a:cs typeface="Times New Roman" panose="02020603050405020304"/>
              </a:rPr>
              <a:t>Integration of YOLOv8 enables accurate real-time detection of mobile users/devices.</a:t>
            </a:r>
            <a:endParaRPr lang="en-US" altLang="en-US" sz="1400" dirty="0">
              <a:latin typeface="Times New Roman" panose="02020603050405020304"/>
              <a:ea typeface="MS PGothic" panose="020B0600070205080204" charset="-128"/>
              <a:cs typeface="Times New Roman" panose="02020603050405020304"/>
            </a:endParaRPr>
          </a:p>
          <a:p>
            <a:pPr algn="just">
              <a:lnSpc>
                <a:spcPct val="200000"/>
              </a:lnSpc>
            </a:pPr>
            <a:r>
              <a:rPr lang="en-US" altLang="en-US" sz="1400" dirty="0">
                <a:latin typeface="Times New Roman" panose="02020603050405020304"/>
                <a:ea typeface="MS PGothic" panose="020B0600070205080204" charset="-128"/>
                <a:cs typeface="Times New Roman" panose="02020603050405020304"/>
              </a:rPr>
              <a:t>ByteTrack provides robust multi-object tracking, even in dynamic and crowded environments.</a:t>
            </a:r>
            <a:endParaRPr lang="en-US" altLang="en-US" sz="1400" dirty="0">
              <a:latin typeface="Times New Roman" panose="02020603050405020304"/>
              <a:ea typeface="MS PGothic" panose="020B0600070205080204" charset="-128"/>
              <a:cs typeface="Times New Roman" panose="02020603050405020304"/>
            </a:endParaRPr>
          </a:p>
          <a:p>
            <a:pPr algn="just">
              <a:lnSpc>
                <a:spcPct val="200000"/>
              </a:lnSpc>
            </a:pPr>
            <a:r>
              <a:rPr lang="en-US" altLang="en-US" sz="1400" dirty="0">
                <a:latin typeface="Times New Roman" panose="02020603050405020304"/>
                <a:ea typeface="MS PGothic" panose="020B0600070205080204" charset="-128"/>
                <a:cs typeface="Times New Roman" panose="02020603050405020304"/>
              </a:rPr>
              <a:t>Real-time mobility information allows the MAC layer to perform adaptive resource allocation.</a:t>
            </a:r>
            <a:endParaRPr lang="en-US" altLang="en-US" sz="1400" dirty="0">
              <a:latin typeface="Times New Roman" panose="02020603050405020304"/>
              <a:ea typeface="MS PGothic" panose="020B0600070205080204" charset="-128"/>
              <a:cs typeface="Times New Roman" panose="02020603050405020304"/>
            </a:endParaRPr>
          </a:p>
          <a:p>
            <a:pPr algn="just">
              <a:lnSpc>
                <a:spcPct val="200000"/>
              </a:lnSpc>
            </a:pPr>
            <a:r>
              <a:rPr lang="en-US" altLang="en-US" sz="1400" dirty="0">
                <a:latin typeface="Times New Roman" panose="02020603050405020304"/>
                <a:ea typeface="MS PGothic" panose="020B0600070205080204" charset="-128"/>
                <a:cs typeface="Times New Roman" panose="02020603050405020304"/>
              </a:rPr>
              <a:t>Supports seamless handover and improves link quality management.</a:t>
            </a:r>
            <a:endParaRPr lang="en-US" altLang="en-US" sz="1400" dirty="0">
              <a:latin typeface="Times New Roman" panose="02020603050405020304"/>
              <a:ea typeface="MS PGothic" panose="020B0600070205080204" charset="-128"/>
              <a:cs typeface="Times New Roman" panose="02020603050405020304"/>
            </a:endParaRPr>
          </a:p>
          <a:p>
            <a:pPr algn="just">
              <a:lnSpc>
                <a:spcPct val="200000"/>
              </a:lnSpc>
            </a:pPr>
            <a:r>
              <a:rPr lang="en-US" altLang="en-US" sz="1400" dirty="0">
                <a:latin typeface="Times New Roman" panose="02020603050405020304"/>
                <a:ea typeface="MS PGothic" panose="020B0600070205080204" charset="-128"/>
                <a:cs typeface="Times New Roman" panose="02020603050405020304"/>
              </a:rPr>
              <a:t>Reduces handover latency and enhances overall system reliability.</a:t>
            </a:r>
            <a:endParaRPr lang="en-US" altLang="en-US" sz="1400" dirty="0">
              <a:latin typeface="Times New Roman" panose="02020603050405020304"/>
              <a:ea typeface="MS PGothic" panose="020B0600070205080204" charset="-128"/>
              <a:cs typeface="Times New Roman" panose="02020603050405020304"/>
            </a:endParaRPr>
          </a:p>
          <a:p>
            <a:pPr algn="just"/>
            <a:endParaRPr lang="en-US" altLang="en-US" sz="1400" dirty="0">
              <a:latin typeface="Times New Roman" panose="02020603050405020304"/>
              <a:ea typeface="MS PGothic" panose="020B0600070205080204" charset="-128"/>
              <a:cs typeface="Times New Roman" panose="020206030504050203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66758" y="533400"/>
            <a:ext cx="2010487" cy="584775"/>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latin typeface="Times New Roman" panose="02020603050405020304"/>
                <a:cs typeface="Times New Roman" panose="02020603050405020304"/>
              </a:rPr>
              <a:t>References</a:t>
            </a:r>
            <a:endParaRPr lang="en-US" sz="2400" dirty="0"/>
          </a:p>
        </p:txBody>
      </p:sp>
      <p:sp>
        <p:nvSpPr>
          <p:cNvPr id="2" name="TextBox 1"/>
          <p:cNvSpPr txBox="1"/>
          <p:nvPr/>
        </p:nvSpPr>
        <p:spPr>
          <a:xfrm>
            <a:off x="273685" y="1169035"/>
            <a:ext cx="8763000" cy="4999990"/>
          </a:xfrm>
          <a:prstGeom prst="rect">
            <a:avLst/>
          </a:prstGeom>
          <a:noFill/>
        </p:spPr>
        <p:txBody>
          <a:bodyPr wrap="square" lIns="91440" tIns="45720" rIns="91440" bIns="45720" rtlCol="0" anchor="t">
            <a:noAutofit/>
          </a:bodyPr>
          <a:lstStyle/>
          <a:p>
            <a:pPr marL="342900" indent="-342900">
              <a:buAutoNum type="arabicPeriod"/>
            </a:pPr>
            <a:r>
              <a:rPr lang="en-US" altLang="en-US" sz="1500" dirty="0">
                <a:solidFill>
                  <a:srgbClr val="000000"/>
                </a:solidFill>
                <a:latin typeface="Times New Roman" panose="02020603050405020304"/>
                <a:ea typeface="+mn-lt"/>
                <a:cs typeface="Calibri" panose="020F0502020204030204"/>
              </a:rPr>
              <a:t>Faridh, M. M., Herfandi, H., Sitanggang, O. S., Nasution, M. R. A., Nguyen, H., &amp; Jang, Y. M. (2025). Implementation of CSMA/CA-based MAC protocol for optical camera communication. IEEE Access, 1. https://doi.org/10.1109/access.2025.3531198</a:t>
            </a:r>
            <a:r>
              <a:rPr lang="en-GB" sz="1500" dirty="0">
                <a:solidFill>
                  <a:srgbClr val="000000"/>
                </a:solidFill>
                <a:latin typeface="Times New Roman" panose="02020603050405020304"/>
                <a:ea typeface="+mn-lt"/>
                <a:cs typeface="Calibri" panose="020F0502020204030204"/>
              </a:rPr>
              <a:t>.</a:t>
            </a:r>
            <a:endParaRPr lang="en-GB" sz="1500" dirty="0">
              <a:solidFill>
                <a:srgbClr val="000000"/>
              </a:solidFill>
              <a:latin typeface="Times New Roman" panose="02020603050405020304"/>
              <a:ea typeface="+mn-lt"/>
              <a:cs typeface="Calibri" panose="020F0502020204030204"/>
            </a:endParaRPr>
          </a:p>
          <a:p>
            <a:pPr marL="342900" indent="-342900">
              <a:buAutoNum type="arabicPeriod"/>
            </a:pPr>
            <a:r>
              <a:rPr lang="en-US" altLang="en-US" sz="1500" dirty="0">
                <a:solidFill>
                  <a:srgbClr val="000000"/>
                </a:solidFill>
                <a:latin typeface="Times New Roman" panose="02020603050405020304"/>
                <a:ea typeface="+mn-lt"/>
                <a:cs typeface="Calibri" panose="020F0502020204030204"/>
              </a:rPr>
              <a:t>Bhutani, M., Lall, B., &amp; Agrawal, M. (2022). Optical Wireless Communications: Research challenges for MAC Layer. IEEE Access, 10, 126969–126989. https://doi.org/10.1109/access.2022.3225913</a:t>
            </a:r>
            <a:endParaRPr lang="en-US" altLang="en-US" sz="1500" dirty="0">
              <a:solidFill>
                <a:srgbClr val="000000"/>
              </a:solidFill>
              <a:latin typeface="Times New Roman" panose="02020603050405020304"/>
              <a:ea typeface="+mn-lt"/>
              <a:cs typeface="Calibri" panose="020F0502020204030204"/>
            </a:endParaRPr>
          </a:p>
          <a:p>
            <a:pPr marL="342900" indent="-342900">
              <a:buAutoNum type="arabicPeriod"/>
            </a:pPr>
            <a:r>
              <a:rPr lang="en-GB" sz="1500" dirty="0">
                <a:solidFill>
                  <a:srgbClr val="000000"/>
                </a:solidFill>
                <a:latin typeface="Times New Roman" panose="02020603050405020304"/>
                <a:ea typeface="+mn-lt"/>
                <a:cs typeface="Calibri" panose="020F0502020204030204"/>
              </a:rPr>
              <a:t> </a:t>
            </a:r>
            <a:r>
              <a:rPr lang="en-US" altLang="en-US" sz="1500" dirty="0">
                <a:solidFill>
                  <a:srgbClr val="000000"/>
                </a:solidFill>
                <a:latin typeface="Times New Roman" panose="02020603050405020304"/>
                <a:ea typeface="+mn-lt"/>
                <a:cs typeface="Calibri" panose="020F0502020204030204"/>
              </a:rPr>
              <a:t>Herfandi, H., Sitanggang, O. S., Nasution, M. R. A., Utama, I. B. K. Y., Rahman, M. M., Nguyen, H., Ko, S. M., &amp; Jang, Y. M. (2025). Implementation of a Multiple-Transmitter RS-OFDM based OCC system with advanced ByteTrack for mobility environments. IEEE Access, 13, 119411–119426. https://doi.org/10.1109/access.2025.3587140</a:t>
            </a:r>
            <a:endParaRPr lang="en-US" altLang="en-US" sz="1500" dirty="0">
              <a:solidFill>
                <a:srgbClr val="000000"/>
              </a:solidFill>
              <a:latin typeface="Times New Roman" panose="02020603050405020304"/>
              <a:ea typeface="+mn-lt"/>
              <a:cs typeface="Calibri" panose="020F0502020204030204"/>
            </a:endParaRPr>
          </a:p>
          <a:p>
            <a:pPr marL="342900" indent="-342900">
              <a:buAutoNum type="arabicPeriod"/>
            </a:pPr>
            <a:r>
              <a:rPr lang="en-US" altLang="en-US" sz="1500" dirty="0">
                <a:solidFill>
                  <a:srgbClr val="000000"/>
                </a:solidFill>
                <a:latin typeface="Times New Roman" panose="02020603050405020304"/>
                <a:ea typeface="+mn-lt"/>
                <a:cs typeface="Calibri" panose="020F0502020204030204"/>
              </a:rPr>
              <a:t>Edirisinghe, S., Ranaweera, C., Wong, E., Lim, C., &amp; Nirmalathas, A. (2021). An adaptable contention-free MAC protocol for full-duplex split-plane optical wireless network. ICC 2022 - IEEE International Conference on Communications, 1–7. https://doi.org/10.1109/icc42927.2021.9500719</a:t>
            </a:r>
            <a:endParaRPr lang="en-US" altLang="en-US" sz="1500" dirty="0">
              <a:solidFill>
                <a:srgbClr val="000000"/>
              </a:solidFill>
              <a:latin typeface="Times New Roman" panose="02020603050405020304"/>
              <a:ea typeface="+mn-lt"/>
              <a:cs typeface="Calibri" panose="020F0502020204030204"/>
            </a:endParaRPr>
          </a:p>
          <a:p>
            <a:pPr marL="342900" indent="-342900">
              <a:buAutoNum type="arabicPeriod"/>
            </a:pPr>
            <a:r>
              <a:rPr lang="en-US" altLang="en-US" sz="1500" dirty="0">
                <a:solidFill>
                  <a:srgbClr val="000000"/>
                </a:solidFill>
                <a:latin typeface="Times New Roman" panose="02020603050405020304"/>
                <a:ea typeface="+mn-lt"/>
                <a:cs typeface="Calibri" panose="020F0502020204030204"/>
              </a:rPr>
              <a:t>Torres-Zapata, E., Guerra, V., Rabadan, J., Luna-Rivera, M., &amp; Perez-Jimenez, R. (2021). VLC network design for high mobility users in urban tunnels. Sensors, 22(1), 88. https://doi.org/10.3390/s22010088</a:t>
            </a:r>
            <a:endParaRPr lang="en-US" altLang="en-US" sz="1500" dirty="0">
              <a:solidFill>
                <a:srgbClr val="000000"/>
              </a:solidFill>
              <a:latin typeface="Times New Roman" panose="02020603050405020304"/>
              <a:ea typeface="+mn-lt"/>
              <a:cs typeface="Calibri" panose="020F0502020204030204"/>
            </a:endParaRPr>
          </a:p>
          <a:p>
            <a:pPr marL="342900" indent="-342900">
              <a:buAutoNum type="arabicPeriod"/>
            </a:pPr>
            <a:r>
              <a:rPr lang="en-US" altLang="en-US" sz="1500" dirty="0">
                <a:solidFill>
                  <a:srgbClr val="000000"/>
                </a:solidFill>
                <a:latin typeface="Times New Roman" panose="02020603050405020304"/>
                <a:ea typeface="+mn-lt"/>
                <a:cs typeface="Calibri" panose="020F0502020204030204"/>
              </a:rPr>
              <a:t>Liu, J., Xie, Y., Zhang, Y., &amp; Li, H. (2024). Vehicle flow detection and tracking based on an improved YOLOV8N and ByteTrack framework. World Electric Vehicle Journal, 16(1), 13. https://doi.org/10.3390/wevj16010013</a:t>
            </a:r>
            <a:endParaRPr lang="en-US" altLang="en-US" sz="1500" dirty="0">
              <a:solidFill>
                <a:srgbClr val="000000"/>
              </a:solidFill>
              <a:latin typeface="Times New Roman" panose="02020603050405020304"/>
              <a:ea typeface="+mn-lt"/>
              <a:cs typeface="Calibri" panose="020F0502020204030204"/>
            </a:endParaRPr>
          </a:p>
          <a:p>
            <a:pPr marL="342900" indent="-342900">
              <a:buAutoNum type="arabicPeriod"/>
            </a:pPr>
            <a:endParaRPr lang="en-US" altLang="en-US" sz="1500" dirty="0">
              <a:solidFill>
                <a:srgbClr val="000000"/>
              </a:solidFill>
              <a:latin typeface="Times New Roman" panose="02020603050405020304"/>
              <a:ea typeface="+mn-lt"/>
              <a:cs typeface="Calibri" panose="020F0502020204030204"/>
            </a:endParaRPr>
          </a:p>
          <a:p>
            <a:pPr marL="342900" indent="-342900">
              <a:buAutoNum type="arabicPeriod"/>
            </a:pPr>
            <a:endParaRPr lang="en-US" altLang="en-US" sz="1500" dirty="0">
              <a:solidFill>
                <a:srgbClr val="000000"/>
              </a:solidFill>
              <a:latin typeface="Times New Roman" panose="02020603050405020304"/>
              <a:ea typeface="+mn-lt"/>
              <a:cs typeface="Calibri" panose="020F0502020204030204"/>
            </a:endParaRPr>
          </a:p>
          <a:p>
            <a:pPr marL="342900" indent="-342900">
              <a:buAutoNum type="arabicPeriod"/>
            </a:pPr>
            <a:endParaRPr lang="en-GB" sz="1500" dirty="0">
              <a:solidFill>
                <a:srgbClr val="000000"/>
              </a:solidFill>
              <a:latin typeface="Times New Roman" panose="02020603050405020304"/>
              <a:ea typeface="+mn-lt"/>
              <a:cs typeface="Calibri" panose="020F0502020204030204"/>
            </a:endParaRPr>
          </a:p>
          <a:p>
            <a:pPr marL="342900" indent="-342900">
              <a:buAutoNum type="arabicPeriod"/>
            </a:pPr>
            <a:endParaRPr lang="en-GB" sz="1500" dirty="0">
              <a:solidFill>
                <a:srgbClr val="000000"/>
              </a:solidFill>
              <a:latin typeface="Times New Roman" panose="02020603050405020304"/>
              <a:ea typeface="+mn-lt"/>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665" b="1" dirty="0">
                <a:ea typeface="MS PGothic" panose="020B0600070205080204" charset="-128"/>
              </a:rPr>
              <a:t>Mobility-Aware MAC Protocol for Next-Generation OWC Systems</a:t>
            </a:r>
            <a:br>
              <a:rPr lang="en-US" altLang="ja-JP" b="1" dirty="0">
                <a:ea typeface="MS PGothic" panose="020B0600070205080204" charset="-128"/>
              </a:rPr>
            </a:br>
            <a:br>
              <a:rPr lang="en-US" altLang="ja-JP" dirty="0">
                <a:ea typeface="MS PGothic" panose="020B0600070205080204" charset="-128"/>
              </a:rPr>
            </a:br>
            <a:br>
              <a:rPr lang="en-US" altLang="ja-JP" dirty="0">
                <a:ea typeface="MS PGothic" panose="020B0600070205080204" charset="-128"/>
              </a:rPr>
            </a:br>
            <a:r>
              <a:rPr lang="en-US" altLang="ja-JP" dirty="0">
                <a:ea typeface="MS PGothic" panose="020B0600070205080204" charset="-128"/>
              </a:rPr>
              <a:t> </a:t>
            </a:r>
            <a:br>
              <a:rPr lang="en-US" altLang="ja-JP" dirty="0">
                <a:ea typeface="MS PGothic" panose="020B0600070205080204" charset="-128"/>
              </a:rPr>
            </a:br>
            <a:r>
              <a:rPr lang="en-US" altLang="ja-JP" dirty="0">
                <a:ea typeface="MS PGothic" panose="020B0600070205080204" charset="-128"/>
              </a:rPr>
              <a:t>Sept 16</a:t>
            </a:r>
            <a:r>
              <a:rPr lang="en-US" altLang="ja-JP" dirty="0">
                <a:ea typeface="MS PGothic" panose="020B0600070205080204" charset="-128"/>
              </a:rPr>
              <a:t>, 2025</a:t>
            </a:r>
            <a:endParaRPr lang="ja-JP" altLang="ja-JP" dirty="0">
              <a:ea typeface="MS PGothic" panose="020B060007020508020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1417638"/>
            <a:ext cx="8599140" cy="4918464"/>
          </a:xfrm>
        </p:spPr>
        <p:txBody>
          <a:bodyPr vert="horz" lIns="91440" tIns="45720" rIns="91440" bIns="45720" rtlCol="0" anchor="t">
            <a:normAutofit/>
          </a:bodyPr>
          <a:lstStyle/>
          <a:p>
            <a:pPr algn="just"/>
            <a:r>
              <a:rPr lang="en-US" altLang="ja-JP" sz="2400" dirty="0">
                <a:latin typeface="Times New Roman" panose="02020603050405020304"/>
                <a:ea typeface="MS PGothic" panose="020B0600070205080204" charset="-128"/>
                <a:cs typeface="Times New Roman" panose="02020603050405020304"/>
              </a:rPr>
              <a:t>Background</a:t>
            </a:r>
            <a:endParaRPr lang="en-US" altLang="ja-JP" sz="2400" dirty="0">
              <a:latin typeface="Times New Roman" panose="02020603050405020304"/>
              <a:ea typeface="MS PGothic" panose="020B0600070205080204" charset="-128"/>
              <a:cs typeface="Times New Roman" panose="02020603050405020304"/>
            </a:endParaRPr>
          </a:p>
          <a:p>
            <a:pPr algn="just"/>
            <a:r>
              <a:rPr lang="en-US" altLang="en-US" sz="2400" dirty="0">
                <a:latin typeface="Times New Roman" panose="02020603050405020304"/>
                <a:ea typeface="MS PGothic" panose="020B0600070205080204" charset="-128"/>
                <a:cs typeface="Times New Roman" panose="02020603050405020304"/>
              </a:rPr>
              <a:t>Challenges of Mobility in OWC MAC</a:t>
            </a:r>
            <a:endParaRPr lang="en-US" altLang="en-US" sz="2400" dirty="0">
              <a:latin typeface="Times New Roman" panose="02020603050405020304"/>
              <a:ea typeface="MS PGothic" panose="020B0600070205080204" charset="-128"/>
              <a:cs typeface="Times New Roman" panose="02020603050405020304"/>
            </a:endParaRPr>
          </a:p>
          <a:p>
            <a:pPr algn="just"/>
            <a:r>
              <a:rPr lang="en-US" altLang="ja-JP" sz="2400" dirty="0">
                <a:latin typeface="Times New Roman" panose="02020603050405020304"/>
                <a:ea typeface="MS PGothic" panose="020B0600070205080204" charset="-128"/>
                <a:cs typeface="Times New Roman" panose="02020603050405020304"/>
                <a:sym typeface="+mn-ea"/>
              </a:rPr>
              <a:t>Limitations of Existing MAC Protocols</a:t>
            </a:r>
            <a:endParaRPr lang="en-US" altLang="en-US" sz="2400" dirty="0">
              <a:latin typeface="Times New Roman" panose="02020603050405020304"/>
              <a:ea typeface="MS PGothic" panose="020B0600070205080204" charset="-128"/>
              <a:cs typeface="Times New Roman" panose="02020603050405020304"/>
            </a:endParaRPr>
          </a:p>
          <a:p>
            <a:pPr algn="just"/>
            <a:r>
              <a:rPr lang="en-US" altLang="en-US" sz="2400" dirty="0">
                <a:latin typeface="Times New Roman" panose="02020603050405020304"/>
                <a:ea typeface="MS PGothic" panose="020B0600070205080204" charset="-128"/>
                <a:cs typeface="Times New Roman" panose="02020603050405020304"/>
              </a:rPr>
              <a:t>Proposed Mobility-Aware MAC Protocol</a:t>
            </a:r>
            <a:endParaRPr lang="en-US" altLang="en-US" sz="2400" dirty="0">
              <a:latin typeface="Times New Roman" panose="02020603050405020304"/>
              <a:ea typeface="MS PGothic" panose="020B0600070205080204" charset="-128"/>
              <a:cs typeface="Times New Roman" panose="02020603050405020304"/>
            </a:endParaRPr>
          </a:p>
          <a:p>
            <a:pPr algn="just"/>
            <a:r>
              <a:rPr lang="en-US" altLang="ja-JP" sz="2400" dirty="0">
                <a:latin typeface="Times New Roman" panose="02020603050405020304"/>
                <a:ea typeface="MS PGothic" panose="020B0600070205080204" charset="-128"/>
                <a:cs typeface="Times New Roman" panose="02020603050405020304"/>
              </a:rPr>
              <a:t>Future Directions</a:t>
            </a:r>
            <a:endParaRPr lang="en-US" altLang="ja-JP" sz="2400" dirty="0">
              <a:latin typeface="Times New Roman" panose="02020603050405020304"/>
              <a:ea typeface="MS PGothic" panose="020B0600070205080204" charset="-128"/>
              <a:cs typeface="Times New Roman" panose="02020603050405020304"/>
            </a:endParaRPr>
          </a:p>
          <a:p>
            <a:pPr algn="just"/>
            <a:r>
              <a:rPr lang="en-US" altLang="ja-JP" sz="2400">
                <a:latin typeface="Times New Roman" panose="02020603050405020304" pitchFamily="18" charset="0"/>
                <a:cs typeface="Times New Roman" panose="02020603050405020304" pitchFamily="18" charset="0"/>
              </a:rPr>
              <a:t>Conclusion</a:t>
            </a:r>
            <a:endParaRPr lang="en-US" altLang="ja-JP" sz="2400" dirty="0">
              <a:latin typeface="Times New Roman" panose="02020603050405020304" pitchFamily="18" charset="0"/>
              <a:cs typeface="Times New Roman" panose="02020603050405020304" pitchFamily="18" charset="0"/>
            </a:endParaRPr>
          </a:p>
          <a:p>
            <a:pPr algn="just"/>
            <a:endParaRPr lang="en-US" altLang="ja-JP" sz="2800" dirty="0">
              <a:latin typeface="Times New Roman" panose="02020603050405020304" pitchFamily="18" charset="0"/>
              <a:cs typeface="Times New Roman" panose="02020603050405020304" pitchFamily="18" charset="0"/>
            </a:endParaRPr>
          </a:p>
          <a:p>
            <a:pPr marL="536575" lvl="0" indent="-536575" algn="just">
              <a:buNone/>
            </a:pPr>
            <a:endParaRPr lang="en-US" altLang="ja-JP"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 </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1282700"/>
            <a:ext cx="8229600" cy="4940300"/>
          </a:xfrm>
        </p:spPr>
        <p:txBody>
          <a:bodyPr vert="horz" lIns="91440" tIns="45720" rIns="91440" bIns="45720" rtlCol="0" anchor="t">
            <a:noAutofit/>
          </a:bodyPr>
          <a:lstStyle/>
          <a:p>
            <a:pPr marL="0" indent="0" algn="just">
              <a:buNone/>
            </a:pPr>
            <a:r>
              <a:rPr lang="en-US" altLang="en-US" sz="1400" b="1" dirty="0">
                <a:latin typeface="Times New Roman" panose="02020603050405020304"/>
                <a:ea typeface="MS PGothic" panose="020B0600070205080204" charset="-128"/>
                <a:cs typeface="Times New Roman" panose="02020603050405020304"/>
              </a:rPr>
              <a:t>OWC (Optical Wireless Communication)</a:t>
            </a:r>
            <a:endParaRPr lang="en-US" altLang="en-US" sz="1400" b="1"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Optical Wireless Communication utilizes optical frequencies (visible, infrared, ultraviolet) to transfer data, offering higher bandwidth and lower electromagnetic interference than conventional RF systems.</a:t>
            </a:r>
            <a:endParaRPr lang="en-US" altLang="en-US" sz="1400" dirty="0">
              <a:latin typeface="Times New Roman" panose="02020603050405020304"/>
              <a:ea typeface="MS PGothic" panose="020B0600070205080204" charset="-128"/>
              <a:cs typeface="Times New Roman" panose="02020603050405020304"/>
            </a:endParaRPr>
          </a:p>
          <a:p>
            <a:pPr algn="just"/>
            <a:r>
              <a:rPr lang="en-US" altLang="en-US" sz="1400" dirty="0">
                <a:latin typeface="Times New Roman" panose="02020603050405020304"/>
                <a:ea typeface="MS PGothic" panose="020B0600070205080204" charset="-128"/>
                <a:cs typeface="Times New Roman" panose="02020603050405020304"/>
              </a:rPr>
              <a:t>OWC is crucial for environments needing secure, fast communication (e.g., hospitals, industrial plants, vehicular systems), but suffers from alignment and obstruction sensitivity, which is aggravated in mobile scenarios.</a:t>
            </a:r>
            <a:endParaRPr lang="en-US" altLang="en-US" sz="1400" dirty="0">
              <a:latin typeface="Times New Roman" panose="02020603050405020304"/>
              <a:ea typeface="MS PGothic" panose="020B0600070205080204" charset="-128"/>
              <a:cs typeface="Times New Roman" panose="02020603050405020304"/>
            </a:endParaRPr>
          </a:p>
          <a:p>
            <a:pPr marL="0" indent="0" algn="just">
              <a:buNone/>
            </a:pPr>
            <a:r>
              <a:rPr lang="en-US" altLang="en-US" sz="1400" b="1" dirty="0">
                <a:latin typeface="Times New Roman" panose="02020603050405020304"/>
                <a:ea typeface="MS PGothic" panose="020B0600070205080204" charset="-128"/>
                <a:cs typeface="Times New Roman" panose="02020603050405020304"/>
              </a:rPr>
              <a:t>MAC Protocol</a:t>
            </a:r>
            <a:endParaRPr lang="en-US" altLang="en-US" sz="1400" b="1"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MAC (Medium Access Control) protocol coordinates how multiple devices share a communication medium, balancing throughput, delay, fairness, and energy efficiency in wireless networks.</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MAC protocols for OWC include contention-based, schedule-based (e.g., TDMA), and hybrid approaches; future trends include multi-channel support and full-duplex schemes to boost efficiency for next-gen systems</a:t>
            </a:r>
            <a:endParaRPr lang="en-US" altLang="en-US" sz="1400" dirty="0">
              <a:latin typeface="Times New Roman" panose="02020603050405020304"/>
              <a:ea typeface="MS PGothic" panose="020B0600070205080204" charset="-128"/>
              <a:cs typeface="Times New Roman" panose="02020603050405020304"/>
            </a:endParaRPr>
          </a:p>
          <a:p>
            <a:pPr marL="0" indent="0" algn="just">
              <a:buFont typeface="Arial" panose="020B0604020202020204" pitchFamily="34" charset="0"/>
              <a:buNone/>
            </a:pPr>
            <a:r>
              <a:rPr lang="en-US" altLang="en-US" sz="1400" b="1" dirty="0">
                <a:latin typeface="Times New Roman" panose="02020603050405020304"/>
                <a:ea typeface="MS PGothic" panose="020B0600070205080204" charset="-128"/>
                <a:cs typeface="Times New Roman" panose="02020603050405020304"/>
              </a:rPr>
              <a:t>Mobility</a:t>
            </a:r>
            <a:endParaRPr lang="en-US" altLang="en-US" sz="1400" b="1"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Mobility introduces dynamic network topology changes, affecting packet delivery, latency, and energy usage—thus requiring special MAC designs to maintain reliability and minimize overhead</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Mobility-aware MAC protocols incorporate models (like, GPS-based detection) to adapt duty cycles and scheduling in real-time as devices move, essential for drones, vehicles, and mobile sensors in OWC environments</a:t>
            </a:r>
            <a:endParaRPr lang="en-US" altLang="en-US" sz="1400" dirty="0">
              <a:latin typeface="Times New Roman" panose="02020603050405020304"/>
              <a:ea typeface="MS PGothic" panose="020B0600070205080204" charset="-128"/>
              <a:cs typeface="Times New Roman" panose="020206030504050203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 </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1319530"/>
            <a:ext cx="8229600" cy="4903470"/>
          </a:xfrm>
        </p:spPr>
        <p:txBody>
          <a:bodyPr vert="horz" lIns="91440" tIns="45720" rIns="91440" bIns="45720" rtlCol="0" anchor="t">
            <a:noAutofit/>
          </a:bodyPr>
          <a:lstStyle/>
          <a:p>
            <a:pPr marL="0" indent="0" algn="just">
              <a:buNone/>
            </a:pPr>
            <a:r>
              <a:rPr lang="en-US" altLang="en-US" sz="1400" b="1" dirty="0">
                <a:latin typeface="Times New Roman" panose="02020603050405020304"/>
                <a:ea typeface="MS PGothic" panose="020B0600070205080204" charset="-128"/>
                <a:cs typeface="Times New Roman" panose="02020603050405020304"/>
              </a:rPr>
              <a:t>Mobility-Aware MAC Protocols</a:t>
            </a:r>
            <a:endParaRPr lang="en-US" altLang="en-US" sz="1400" b="1"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Design Approaches: Protocols dynamically adjust channel access and synchronization to optimize energy and delay under mobile conditions.</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Limitations: While mobility-aware MACs reduce delay and improve throughput, they may suffer increased communication overhead, energy consumption, and adaptability challenges as mobility intensity rises.</a:t>
            </a:r>
            <a:endParaRPr lang="en-US" altLang="en-US" sz="1400" dirty="0">
              <a:latin typeface="Times New Roman" panose="02020603050405020304"/>
              <a:ea typeface="MS PGothic" panose="020B0600070205080204" charset="-128"/>
              <a:cs typeface="Times New Roman" panose="02020603050405020304"/>
            </a:endParaRPr>
          </a:p>
          <a:p>
            <a:pPr marL="0" indent="0" algn="just">
              <a:buFont typeface="Arial" panose="020B0604020202020204" pitchFamily="34" charset="0"/>
              <a:buNone/>
            </a:pPr>
            <a:r>
              <a:rPr lang="en-US" altLang="en-US" sz="1400" b="1" dirty="0">
                <a:latin typeface="Times New Roman" panose="02020603050405020304"/>
                <a:ea typeface="MS PGothic" panose="020B0600070205080204" charset="-128"/>
                <a:cs typeface="Times New Roman" panose="02020603050405020304"/>
              </a:rPr>
              <a:t>Next-Generation Systems</a:t>
            </a:r>
            <a:endParaRPr lang="en-US" altLang="en-US" sz="1400" b="1"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Next-gen OWC systems target integration with IoT, 6G, and smart infrastructure, requiring MAC protocols with flexible, scalable access, enhanced by AI for mobility prediction</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Open Research Directions: Key areas include real-time mobility management, multi-user interference mitigation, and energy-efficient scheduling for high-throughput, low-latency OWC networks under dynamic scenarios</a:t>
            </a:r>
            <a:endParaRPr lang="en-US" altLang="en-US" sz="1400" dirty="0">
              <a:latin typeface="Times New Roman" panose="02020603050405020304"/>
              <a:ea typeface="MS PGothic" panose="020B0600070205080204" charset="-128"/>
              <a:cs typeface="Times New Roman" panose="02020603050405020304"/>
            </a:endParaRPr>
          </a:p>
          <a:p>
            <a:pPr marL="0" indent="0" algn="just">
              <a:buFont typeface="Arial" panose="020B0604020202020204" pitchFamily="34" charset="0"/>
              <a:buNone/>
            </a:pPr>
            <a:r>
              <a:rPr lang="en-US" altLang="en-US" sz="1400" b="1" dirty="0">
                <a:latin typeface="Times New Roman" panose="02020603050405020304"/>
                <a:ea typeface="MS PGothic" panose="020B0600070205080204" charset="-128"/>
                <a:cs typeface="Times New Roman" panose="02020603050405020304"/>
              </a:rPr>
              <a:t>CSMA/CA-based MAC for OCC</a:t>
            </a:r>
            <a:endParaRPr lang="en-US" altLang="en-US" sz="1400" b="1"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The author [1] implemented CSMA/CA MAC with MIMO-OOK modulation and introduced transform alignment for better BER and throughput. this article provides efficient channel access management, Collision avoidance &amp; reduced packet drops and  Low latency compared to ALOHA-based protocols.</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Limitation: The design assumes stationary or low-mobility users. Tracking and mobility management are missing.</a:t>
            </a:r>
            <a:endParaRPr lang="en-US" altLang="en-US" sz="1400" dirty="0">
              <a:latin typeface="Times New Roman" panose="02020603050405020304"/>
              <a:ea typeface="MS PGothic" panose="020B0600070205080204" charset="-128"/>
              <a:cs typeface="Times New Roman" panose="020206030504050203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latin typeface="Times New Roman" panose="02020603050405020304" pitchFamily="18" charset="0"/>
                <a:cs typeface="Times New Roman" panose="02020603050405020304" pitchFamily="18" charset="0"/>
              </a:rPr>
              <a:t>Challenges of Mobility in OWC MAC</a:t>
            </a:r>
            <a:endParaRPr lang="en-US" altLang="en-US" sz="32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381000" y="1216660"/>
            <a:ext cx="8229600" cy="4947285"/>
          </a:xfrm>
        </p:spPr>
        <p:txBody>
          <a:bodyPr vert="horz" lIns="91440" tIns="45720" rIns="91440" bIns="45720" rtlCol="0" anchor="t">
            <a:noAutofit/>
          </a:bodyPr>
          <a:lstStyle/>
          <a:p>
            <a:pPr marL="0" indent="0" algn="just">
              <a:buNone/>
            </a:pPr>
            <a:r>
              <a:rPr lang="en-US" altLang="en-US" sz="1400" b="1" dirty="0">
                <a:latin typeface="Times New Roman" panose="02020603050405020304"/>
                <a:ea typeface="MS PGothic" panose="020B0600070205080204" charset="-128"/>
                <a:cs typeface="Times New Roman" panose="02020603050405020304"/>
              </a:rPr>
              <a:t>Mobility Handling</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Existing MAC schemes struggle to maintain reliable performance under high mobility, as frequent network topology changes cause synchronization issues and packet loss, resulting in increased delay and reduced throughput</a:t>
            </a:r>
            <a:endParaRPr lang="en-US" altLang="en-US" sz="1400" dirty="0">
              <a:latin typeface="Times New Roman" panose="02020603050405020304"/>
              <a:ea typeface="MS PGothic" panose="020B0600070205080204" charset="-128"/>
              <a:cs typeface="Times New Roman" panose="02020603050405020304"/>
            </a:endParaRPr>
          </a:p>
          <a:p>
            <a:pPr marL="0" indent="0" algn="just">
              <a:buNone/>
            </a:pPr>
            <a:r>
              <a:rPr lang="en-US" altLang="en-US" sz="1400" b="1" dirty="0">
                <a:latin typeface="Times New Roman" panose="02020603050405020304"/>
                <a:ea typeface="MS PGothic" panose="020B0600070205080204" charset="-128"/>
                <a:cs typeface="Times New Roman" panose="02020603050405020304"/>
              </a:rPr>
              <a:t>Limited Scalability and Flexibility</a:t>
            </a:r>
            <a:r>
              <a:rPr lang="en-US" altLang="en-US" sz="1400" dirty="0">
                <a:latin typeface="Times New Roman" panose="02020603050405020304"/>
                <a:ea typeface="MS PGothic" panose="020B0600070205080204" charset="-128"/>
                <a:cs typeface="Times New Roman" panose="02020603050405020304"/>
              </a:rPr>
              <a:t> </a:t>
            </a:r>
            <a:endParaRPr lang="en-US" altLang="en-US" sz="1400" dirty="0">
              <a:latin typeface="Times New Roman" panose="02020603050405020304"/>
              <a:ea typeface="MS PGothic" panose="020B0600070205080204" charset="-128"/>
              <a:cs typeface="Times New Roman" panose="02020603050405020304"/>
            </a:endParaRPr>
          </a:p>
          <a:p>
            <a:pPr algn="just"/>
            <a:r>
              <a:rPr lang="en-US" altLang="en-US" sz="1400" dirty="0">
                <a:latin typeface="Times New Roman" panose="02020603050405020304"/>
                <a:ea typeface="MS PGothic" panose="020B0600070205080204" charset="-128"/>
                <a:cs typeface="Times New Roman" panose="02020603050405020304"/>
              </a:rPr>
              <a:t>Many MAC protocols are designed for static or low-mobility scenarios, leading to poor scalability when the number of devices or data demands increases, especially in dynamic OWC environments. Contention-based methods often suffer from congestion and inefficient resource usage as user density grows.</a:t>
            </a:r>
            <a:endParaRPr lang="en-US" altLang="en-US" sz="1400" dirty="0">
              <a:latin typeface="Times New Roman" panose="02020603050405020304"/>
              <a:ea typeface="MS PGothic" panose="020B0600070205080204" charset="-128"/>
              <a:cs typeface="Times New Roman" panose="02020603050405020304"/>
            </a:endParaRPr>
          </a:p>
          <a:p>
            <a:pPr marL="0" indent="0" algn="just">
              <a:buNone/>
            </a:pPr>
            <a:r>
              <a:rPr lang="en-US" altLang="en-US" sz="1400" b="1" dirty="0">
                <a:latin typeface="Times New Roman" panose="02020603050405020304"/>
                <a:ea typeface="MS PGothic" panose="020B0600070205080204" charset="-128"/>
                <a:cs typeface="Times New Roman" panose="02020603050405020304"/>
              </a:rPr>
              <a:t>High Collision and Overhead</a:t>
            </a:r>
            <a:endParaRPr lang="en-US" altLang="en-US" sz="1400" dirty="0">
              <a:latin typeface="Times New Roman" panose="02020603050405020304"/>
              <a:ea typeface="MS PGothic" panose="020B0600070205080204" charset="-128"/>
              <a:cs typeface="Times New Roman" panose="02020603050405020304"/>
            </a:endParaRPr>
          </a:p>
          <a:p>
            <a:pPr algn="just"/>
            <a:r>
              <a:rPr lang="en-US" altLang="en-US" sz="1400" dirty="0">
                <a:latin typeface="Times New Roman" panose="02020603050405020304"/>
                <a:ea typeface="MS PGothic" panose="020B0600070205080204" charset="-128"/>
                <a:cs typeface="Times New Roman" panose="02020603050405020304"/>
              </a:rPr>
              <a:t>Protocols such as traditional CSMA/CA encounter collisions and retransmissions, especially in environments with hidden node problems or multiple access, increasing communication overhead and power consumption.</a:t>
            </a:r>
            <a:endParaRPr lang="en-US" altLang="en-US" sz="1400" dirty="0">
              <a:latin typeface="Times New Roman" panose="02020603050405020304"/>
              <a:ea typeface="MS PGothic" panose="020B0600070205080204" charset="-128"/>
              <a:cs typeface="Times New Roman" panose="02020603050405020304"/>
            </a:endParaRPr>
          </a:p>
          <a:p>
            <a:pPr marL="0" indent="0" algn="just">
              <a:buNone/>
            </a:pPr>
            <a:r>
              <a:rPr lang="en-US" altLang="en-US" sz="1400" b="1" dirty="0">
                <a:latin typeface="Times New Roman" panose="02020603050405020304"/>
                <a:ea typeface="MS PGothic" panose="020B0600070205080204" charset="-128"/>
                <a:cs typeface="Times New Roman" panose="02020603050405020304"/>
              </a:rPr>
              <a:t>Latency and Throughput Constraints</a:t>
            </a:r>
            <a:r>
              <a:rPr lang="en-US" altLang="en-US" sz="1400" dirty="0">
                <a:latin typeface="Times New Roman" panose="02020603050405020304"/>
                <a:ea typeface="MS PGothic" panose="020B0600070205080204" charset="-128"/>
                <a:cs typeface="Times New Roman" panose="02020603050405020304"/>
              </a:rPr>
              <a:t> </a:t>
            </a:r>
            <a:endParaRPr lang="en-US" altLang="en-US" sz="1400" dirty="0">
              <a:latin typeface="Times New Roman" panose="02020603050405020304"/>
              <a:ea typeface="MS PGothic" panose="020B0600070205080204" charset="-128"/>
              <a:cs typeface="Times New Roman" panose="02020603050405020304"/>
            </a:endParaRPr>
          </a:p>
          <a:p>
            <a:pPr algn="just"/>
            <a:r>
              <a:rPr lang="en-US" altLang="en-US" sz="1400" dirty="0">
                <a:latin typeface="Times New Roman" panose="02020603050405020304"/>
                <a:ea typeface="MS PGothic" panose="020B0600070205080204" charset="-128"/>
                <a:cs typeface="Times New Roman" panose="02020603050405020304"/>
              </a:rPr>
              <a:t>Delay-sensitive applications suffer as legacy MACs cannot efficiently prioritize traffic types or adapt to varying data rates, limiting real-time performance.</a:t>
            </a:r>
            <a:endParaRPr lang="en-US" altLang="en-US" sz="1400" dirty="0">
              <a:latin typeface="Times New Roman" panose="02020603050405020304"/>
              <a:ea typeface="MS PGothic" panose="020B0600070205080204" charset="-128"/>
              <a:cs typeface="Times New Roman" panose="02020603050405020304"/>
            </a:endParaRPr>
          </a:p>
          <a:p>
            <a:pPr marL="0" indent="0" algn="just">
              <a:buNone/>
            </a:pPr>
            <a:r>
              <a:rPr lang="en-US" altLang="en-US" sz="1400" b="1" dirty="0">
                <a:latin typeface="Times New Roman" panose="02020603050405020304"/>
                <a:ea typeface="MS PGothic" panose="020B0600070205080204" charset="-128"/>
                <a:cs typeface="Times New Roman" panose="02020603050405020304"/>
              </a:rPr>
              <a:t>Spectrum Efficiency Issues</a:t>
            </a:r>
            <a:endParaRPr lang="en-US" altLang="en-US" sz="1400" dirty="0">
              <a:latin typeface="Times New Roman" panose="02020603050405020304"/>
              <a:ea typeface="MS PGothic" panose="020B0600070205080204" charset="-128"/>
              <a:cs typeface="Times New Roman" panose="02020603050405020304"/>
            </a:endParaRPr>
          </a:p>
          <a:p>
            <a:pPr algn="just"/>
            <a:r>
              <a:rPr lang="en-US" altLang="en-US" sz="1400" dirty="0">
                <a:latin typeface="Times New Roman" panose="02020603050405020304"/>
                <a:ea typeface="MS PGothic" panose="020B0600070205080204" charset="-128"/>
                <a:cs typeface="Times New Roman" panose="02020603050405020304"/>
              </a:rPr>
              <a:t>The use of fixed channel allocation and lack of dynamic scheduling reduces spectral efficiency, particularly in scenarios requiring high data rates like IoT or vehicular networks.</a:t>
            </a:r>
            <a:endParaRPr lang="en-US" altLang="en-US" sz="1400" dirty="0">
              <a:latin typeface="Times New Roman" panose="02020603050405020304"/>
              <a:ea typeface="MS PGothic" panose="020B0600070205080204" charset="-128"/>
              <a:cs typeface="Times New Roman" panose="02020603050405020304"/>
            </a:endParaRPr>
          </a:p>
          <a:p>
            <a:pPr marL="0" indent="0" algn="just">
              <a:buNone/>
            </a:pPr>
            <a:r>
              <a:rPr lang="en-US" altLang="en-US" sz="1400" b="1" dirty="0">
                <a:latin typeface="Times New Roman" panose="02020603050405020304"/>
                <a:ea typeface="MS PGothic" panose="020B0600070205080204" charset="-128"/>
                <a:cs typeface="Times New Roman" panose="02020603050405020304"/>
              </a:rPr>
              <a:t>Energy Consumption</a:t>
            </a:r>
            <a:r>
              <a:rPr lang="en-US" altLang="en-US" sz="1400" dirty="0">
                <a:latin typeface="Times New Roman" panose="02020603050405020304"/>
                <a:ea typeface="MS PGothic" panose="020B0600070205080204" charset="-128"/>
                <a:cs typeface="Times New Roman" panose="02020603050405020304"/>
              </a:rPr>
              <a:t> </a:t>
            </a:r>
            <a:endParaRPr lang="en-US" altLang="en-US" sz="1400" dirty="0">
              <a:latin typeface="Times New Roman" panose="02020603050405020304"/>
              <a:ea typeface="MS PGothic" panose="020B0600070205080204" charset="-128"/>
              <a:cs typeface="Times New Roman" panose="02020603050405020304"/>
            </a:endParaRPr>
          </a:p>
          <a:p>
            <a:pPr algn="just"/>
            <a:r>
              <a:rPr lang="en-US" altLang="en-US" sz="1400" dirty="0">
                <a:latin typeface="Times New Roman" panose="02020603050405020304"/>
                <a:ea typeface="MS PGothic" panose="020B0600070205080204" charset="-128"/>
                <a:cs typeface="Times New Roman" panose="02020603050405020304"/>
              </a:rPr>
              <a:t>Existing protocols do not adequately optimize energy usage in mobility-heavy situations, increasing battery drain and reducing lifespan in sensor or IoT devices.</a:t>
            </a:r>
            <a:endParaRPr lang="en-US" altLang="en-US" sz="1400" dirty="0">
              <a:latin typeface="Times New Roman" panose="02020603050405020304"/>
              <a:ea typeface="MS PGothic" panose="020B0600070205080204" charset="-128"/>
              <a:cs typeface="Times New Roman"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Times New Roman" panose="02020603050405020304" pitchFamily="18" charset="0"/>
                <a:cs typeface="Times New Roman" panose="02020603050405020304" pitchFamily="18" charset="0"/>
              </a:rPr>
              <a:t>Limitations of Existing MAC Protocols</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331470" y="1216660"/>
            <a:ext cx="8355330" cy="4726940"/>
          </a:xfrm>
        </p:spPr>
        <p:txBody>
          <a:bodyPr vert="horz" lIns="91440" tIns="45720" rIns="91440" bIns="45720" rtlCol="0" anchor="t">
            <a:noAutofit/>
          </a:bodyPr>
          <a:lstStyle/>
          <a:p>
            <a:pPr algn="just">
              <a:buFont typeface="Wingdings" panose="05000000000000000000" charset="0"/>
              <a:buChar char="v"/>
            </a:pPr>
            <a:r>
              <a:rPr lang="en-US" altLang="en-US" sz="1400" b="1" dirty="0">
                <a:latin typeface="Times New Roman" panose="02020603050405020304"/>
                <a:ea typeface="MS PGothic" panose="020B0600070205080204" charset="-128"/>
                <a:cs typeface="Times New Roman" panose="02020603050405020304"/>
              </a:rPr>
              <a:t>Existing MAC Protocols</a:t>
            </a:r>
            <a:endParaRPr lang="en-US" altLang="en-US" sz="1400" b="1"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Existing MAC protocols for Optical Camera Communication (OCC) are insufficient for its specific needs.</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Standards: Standards like IEEE 802.15.7-2011 and 802.15.7-2018 define mechanisms like slotted and unslotted CSMA/CA, but they were designed for traditional, photodiode-based Visible Light Communication (VLC).</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High Collision Rates: These protocols are not optimized for camera-based receivers, leading to poor user coordination and high collision rates in OCC environments.</a:t>
            </a:r>
            <a:endParaRPr lang="en-US" altLang="en-US" sz="1400" dirty="0">
              <a:latin typeface="Times New Roman" panose="02020603050405020304"/>
              <a:ea typeface="MS PGothic" panose="020B0600070205080204" charset="-128"/>
              <a:cs typeface="Times New Roman" panose="02020603050405020304"/>
            </a:endParaRPr>
          </a:p>
          <a:p>
            <a:pPr algn="just">
              <a:buFont typeface="Wingdings" panose="05000000000000000000" charset="0"/>
              <a:buChar char="v"/>
            </a:pPr>
            <a:r>
              <a:rPr lang="en-US" altLang="en-US" sz="1400" b="1" dirty="0">
                <a:latin typeface="Times New Roman" panose="02020603050405020304"/>
                <a:ea typeface="MS PGothic" panose="020B0600070205080204" charset="-128"/>
                <a:cs typeface="Times New Roman" panose="02020603050405020304"/>
              </a:rPr>
              <a:t>Limitations </a:t>
            </a:r>
            <a:endParaRPr lang="en-US" altLang="en-US" sz="1400" b="1"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IEEE 802.15.7a-2024: This recent update improves data rates, communication range, and security. Inadequate Multi-User Support: Despite these enhancements, the protocol still lacks full support for real-time multi-user access.</a:t>
            </a:r>
            <a:endParaRPr lang="en-US" altLang="en-US" sz="1400" dirty="0">
              <a:latin typeface="Times New Roman" panose="02020603050405020304"/>
              <a:ea typeface="MS PGothic" panose="020B0600070205080204" charset="-128"/>
              <a:cs typeface="Times New Roman" panose="02020603050405020304"/>
            </a:endParaRPr>
          </a:p>
          <a:p>
            <a:pPr algn="just">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Performance Risk: This limitation risks reduced performance in dynamic or crowded settings where multiple users are present.</a:t>
            </a:r>
            <a:endParaRPr lang="en-US" altLang="en-US" sz="1400" dirty="0">
              <a:latin typeface="Times New Roman" panose="02020603050405020304"/>
              <a:ea typeface="MS PGothic" panose="020B0600070205080204" charset="-128"/>
              <a:cs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a:latin typeface="Times New Roman" panose="02020603050405020304"/>
                <a:ea typeface="MS PGothic" panose="020B0600070205080204" charset="-128"/>
                <a:cs typeface="Times New Roman" panose="02020603050405020304"/>
                <a:sym typeface="+mn-ea"/>
              </a:rPr>
              <a:t>Proposed Mobility-Aware MAC Protocol</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164465" y="1264285"/>
            <a:ext cx="3793490" cy="4800600"/>
          </a:xfrm>
        </p:spPr>
        <p:txBody>
          <a:bodyPr vert="horz" lIns="91440" tIns="45720" rIns="91440" bIns="45720" rtlCol="0" anchor="t">
            <a:noAutofit/>
          </a:bodyPr>
          <a:lstStyle/>
          <a:p>
            <a:pPr algn="just">
              <a:lnSpc>
                <a:spcPct val="120000"/>
              </a:lnSpc>
              <a:buFont typeface="Wingdings" panose="05000000000000000000" charset="0"/>
              <a:buChar char="v"/>
            </a:pPr>
            <a:r>
              <a:rPr lang="en-US" altLang="en-US" sz="1600" b="1" dirty="0">
                <a:latin typeface="Times New Roman" panose="02020603050405020304"/>
                <a:ea typeface="MS PGothic" panose="020B0600070205080204" charset="-128"/>
                <a:cs typeface="Times New Roman" panose="02020603050405020304"/>
              </a:rPr>
              <a:t>MAC Layer Architecture for OWC Systems</a:t>
            </a:r>
            <a:endParaRPr lang="en-US" altLang="en-US" sz="1600" b="1" dirty="0">
              <a:latin typeface="Times New Roman" panose="02020603050405020304"/>
              <a:ea typeface="MS PGothic" panose="020B0600070205080204" charset="-128"/>
              <a:cs typeface="Times New Roman" panose="02020603050405020304"/>
            </a:endParaRPr>
          </a:p>
          <a:p>
            <a:pPr algn="just">
              <a:lnSpc>
                <a:spcPct val="120000"/>
              </a:lnSpc>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Transmitter uses LED array; receiver uses camera.</a:t>
            </a:r>
            <a:endParaRPr lang="en-US" altLang="en-US" sz="1400" dirty="0">
              <a:latin typeface="Times New Roman" panose="02020603050405020304"/>
              <a:ea typeface="MS PGothic" panose="020B0600070205080204" charset="-128"/>
              <a:cs typeface="Times New Roman" panose="02020603050405020304"/>
            </a:endParaRPr>
          </a:p>
          <a:p>
            <a:pPr algn="just">
              <a:lnSpc>
                <a:spcPct val="120000"/>
              </a:lnSpc>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Data processing at transmitter:</a:t>
            </a:r>
            <a:endParaRPr lang="en-US" altLang="en-US" sz="1400" dirty="0">
              <a:latin typeface="Times New Roman" panose="02020603050405020304"/>
              <a:ea typeface="MS PGothic" panose="020B0600070205080204" charset="-128"/>
              <a:cs typeface="Times New Roman" panose="02020603050405020304"/>
            </a:endParaRPr>
          </a:p>
          <a:p>
            <a:pPr lvl="1" algn="just">
              <a:lnSpc>
                <a:spcPct val="120000"/>
              </a:lnSpc>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Encoding → Preamble insertion → MIMO OOK mapping → Transmission via LED array.</a:t>
            </a:r>
            <a:endParaRPr lang="en-US" altLang="en-US" sz="1400" dirty="0">
              <a:latin typeface="Times New Roman" panose="02020603050405020304"/>
              <a:ea typeface="MS PGothic" panose="020B0600070205080204" charset="-128"/>
              <a:cs typeface="Times New Roman" panose="02020603050405020304"/>
            </a:endParaRPr>
          </a:p>
          <a:p>
            <a:pPr algn="just">
              <a:lnSpc>
                <a:spcPct val="120000"/>
              </a:lnSpc>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Data processing at receiver:</a:t>
            </a:r>
            <a:endParaRPr lang="en-US" altLang="en-US" sz="1400" dirty="0">
              <a:latin typeface="Times New Roman" panose="02020603050405020304"/>
              <a:ea typeface="MS PGothic" panose="020B0600070205080204" charset="-128"/>
              <a:cs typeface="Times New Roman" panose="02020603050405020304"/>
            </a:endParaRPr>
          </a:p>
          <a:p>
            <a:pPr algn="just">
              <a:lnSpc>
                <a:spcPct val="120000"/>
              </a:lnSpc>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Optical signal capture → Preamble detection → Demodulation → Data merging</a:t>
            </a:r>
            <a:endParaRPr lang="en-US" altLang="en-US" sz="1400" dirty="0">
              <a:latin typeface="Times New Roman" panose="02020603050405020304"/>
              <a:ea typeface="MS PGothic" panose="020B0600070205080204" charset="-128"/>
              <a:cs typeface="Times New Roman" panose="02020603050405020304"/>
            </a:endParaRPr>
          </a:p>
          <a:p>
            <a:pPr algn="just">
              <a:lnSpc>
                <a:spcPct val="120000"/>
              </a:lnSpc>
              <a:buFont typeface="Arial" panose="020B0604020202020204" pitchFamily="34" charset="0"/>
              <a:buChar char="•"/>
            </a:pPr>
            <a:r>
              <a:rPr lang="en-US" altLang="en-US" sz="1400" dirty="0">
                <a:latin typeface="Times New Roman" panose="02020603050405020304"/>
                <a:ea typeface="MS PGothic" panose="020B0600070205080204" charset="-128"/>
                <a:cs typeface="Times New Roman" panose="02020603050405020304"/>
              </a:rPr>
              <a:t>Ensures synchronization, error correction, and reliable data transfer</a:t>
            </a:r>
            <a:endParaRPr lang="en-US" altLang="en-US" sz="1400" dirty="0">
              <a:latin typeface="Times New Roman" panose="02020603050405020304"/>
              <a:ea typeface="MS PGothic" panose="020B0600070205080204" charset="-128"/>
              <a:cs typeface="Times New Roman" panose="02020603050405020304"/>
            </a:endParaRPr>
          </a:p>
        </p:txBody>
      </p:sp>
      <p:sp>
        <p:nvSpPr>
          <p:cNvPr id="6" name="TextBox 5"/>
          <p:cNvSpPr txBox="1"/>
          <p:nvPr/>
        </p:nvSpPr>
        <p:spPr>
          <a:xfrm>
            <a:off x="4049395" y="5947410"/>
            <a:ext cx="4454525" cy="260350"/>
          </a:xfrm>
          <a:prstGeom prst="rect">
            <a:avLst/>
          </a:prstGeom>
          <a:noFill/>
        </p:spPr>
        <p:txBody>
          <a:bodyPr wrap="square">
            <a:spAutoFit/>
          </a:bodyPr>
          <a:lstStyle/>
          <a:p>
            <a:pPr algn="ctr"/>
            <a:r>
              <a:rPr lang="en-US" altLang="ja-JP" sz="1100" dirty="0">
                <a:latin typeface="Times New Roman" panose="02020603050405020304"/>
                <a:ea typeface="MS PGothic" panose="020B0600070205080204" charset="-128"/>
                <a:cs typeface="Times New Roman" panose="02020603050405020304"/>
              </a:rPr>
              <a:t> &lt; (a) </a:t>
            </a:r>
            <a:r>
              <a:rPr lang="en-US" altLang="en-US" sz="1100" dirty="0">
                <a:latin typeface="Times New Roman" panose="02020603050405020304"/>
                <a:ea typeface="MS PGothic" panose="020B0600070205080204" charset="-128"/>
                <a:cs typeface="Times New Roman" panose="02020603050405020304"/>
              </a:rPr>
              <a:t>OCC Physical layer architecture.</a:t>
            </a:r>
            <a:r>
              <a:rPr lang="en-US" altLang="ja-JP" sz="1100" dirty="0">
                <a:latin typeface="Times New Roman" panose="02020603050405020304"/>
                <a:ea typeface="MS PGothic" panose="020B0600070205080204" charset="-128"/>
                <a:cs typeface="Times New Roman" panose="02020603050405020304"/>
              </a:rPr>
              <a:t>[1] (b) D</a:t>
            </a:r>
            <a:r>
              <a:rPr lang="en-US" altLang="en-US" sz="1100" dirty="0">
                <a:latin typeface="Times New Roman" panose="02020603050405020304"/>
                <a:ea typeface="MS PGothic" panose="020B0600070205080204" charset="-128"/>
                <a:cs typeface="Times New Roman" panose="02020603050405020304"/>
              </a:rPr>
              <a:t>etection and tracking</a:t>
            </a:r>
            <a:r>
              <a:rPr lang="en-US" altLang="ja-JP" sz="1100" dirty="0">
                <a:latin typeface="Times New Roman" panose="02020603050405020304"/>
                <a:ea typeface="MS PGothic" panose="020B0600070205080204" charset="-128"/>
                <a:cs typeface="Times New Roman" panose="02020603050405020304"/>
              </a:rPr>
              <a:t> [6]&gt;</a:t>
            </a:r>
            <a:endParaRPr lang="en-US" sz="1100" dirty="0"/>
          </a:p>
        </p:txBody>
      </p:sp>
      <p:pic>
        <p:nvPicPr>
          <p:cNvPr id="3" name="Picture 1"/>
          <p:cNvPicPr>
            <a:picLocks noChangeAspect="1"/>
          </p:cNvPicPr>
          <p:nvPr/>
        </p:nvPicPr>
        <p:blipFill>
          <a:blip r:embed="rId1"/>
          <a:stretch>
            <a:fillRect/>
          </a:stretch>
        </p:blipFill>
        <p:spPr>
          <a:xfrm>
            <a:off x="4114800" y="1371600"/>
            <a:ext cx="4389120" cy="2147570"/>
          </a:xfrm>
          <a:prstGeom prst="rect">
            <a:avLst/>
          </a:prstGeom>
          <a:noFill/>
          <a:ln>
            <a:noFill/>
          </a:ln>
        </p:spPr>
      </p:pic>
      <p:pic>
        <p:nvPicPr>
          <p:cNvPr id="5" name="Picture 4" descr="ChatGPT Image Sep 11, 2025, 05_16_37 PM"/>
          <p:cNvPicPr>
            <a:picLocks noChangeAspect="1"/>
          </p:cNvPicPr>
          <p:nvPr/>
        </p:nvPicPr>
        <p:blipFill>
          <a:blip r:embed="rId2"/>
          <a:stretch>
            <a:fillRect/>
          </a:stretch>
        </p:blipFill>
        <p:spPr>
          <a:xfrm>
            <a:off x="4283710" y="3581400"/>
            <a:ext cx="4096385" cy="20091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a:latin typeface="Times New Roman" panose="02020603050405020304"/>
                <a:ea typeface="MS PGothic" panose="020B0600070205080204" charset="-128"/>
                <a:cs typeface="Times New Roman" panose="02020603050405020304"/>
                <a:sym typeface="+mn-ea"/>
              </a:rPr>
              <a:t>Proposed Mobility-Aware MAC Protocol</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p:nvPr>
            <p:ph idx="1"/>
          </p:nvPr>
        </p:nvSpPr>
        <p:spPr>
          <a:xfrm>
            <a:off x="457200" y="1417955"/>
            <a:ext cx="8229600" cy="4708525"/>
          </a:xfrm>
        </p:spPr>
        <p:txBody>
          <a:bodyPr/>
          <a:p>
            <a:r>
              <a:rPr lang="en-US" altLang="en-US" sz="1600" b="1">
                <a:latin typeface="Times New Roman" panose="02020603050405020304" pitchFamily="18" charset="0"/>
                <a:cs typeface="Times New Roman" panose="02020603050405020304" pitchFamily="18" charset="0"/>
              </a:rPr>
              <a:t>YOLOv8 (Object Detection)</a:t>
            </a:r>
            <a:endParaRPr lang="en-US" altLang="en-US" sz="1600" b="1">
              <a:latin typeface="Times New Roman" panose="02020603050405020304" pitchFamily="18" charset="0"/>
              <a:cs typeface="Times New Roman" panose="02020603050405020304" pitchFamily="18" charset="0"/>
            </a:endParaRPr>
          </a:p>
          <a:p>
            <a:r>
              <a:rPr lang="en-US" altLang="en-US" sz="1400">
                <a:latin typeface="Times New Roman" panose="02020603050405020304" pitchFamily="18" charset="0"/>
                <a:cs typeface="Times New Roman" panose="02020603050405020304" pitchFamily="18" charset="0"/>
              </a:rPr>
              <a:t>This model uses CNNs with improved architecture for higher accuracy and speed.</a:t>
            </a:r>
            <a:endParaRPr lang="en-US" altLang="en-US" sz="1400">
              <a:latin typeface="Times New Roman" panose="02020603050405020304" pitchFamily="18" charset="0"/>
              <a:cs typeface="Times New Roman" panose="02020603050405020304" pitchFamily="18" charset="0"/>
            </a:endParaRPr>
          </a:p>
          <a:p>
            <a:r>
              <a:rPr lang="en-US" altLang="en-US" sz="1400">
                <a:latin typeface="Times New Roman" panose="02020603050405020304" pitchFamily="18" charset="0"/>
                <a:cs typeface="Times New Roman" panose="02020603050405020304" pitchFamily="18" charset="0"/>
              </a:rPr>
              <a:t>Detects multiple objects simultaneously with bounding boxes and confidence scores.</a:t>
            </a:r>
            <a:endParaRPr lang="en-US" altLang="en-US" sz="1400">
              <a:latin typeface="Times New Roman" panose="02020603050405020304" pitchFamily="18" charset="0"/>
              <a:cs typeface="Times New Roman" panose="02020603050405020304" pitchFamily="18" charset="0"/>
            </a:endParaRPr>
          </a:p>
          <a:p>
            <a:r>
              <a:rPr lang="en-US" altLang="en-US" sz="1400">
                <a:latin typeface="Times New Roman" panose="02020603050405020304" pitchFamily="18" charset="0"/>
                <a:cs typeface="Times New Roman" panose="02020603050405020304" pitchFamily="18" charset="0"/>
              </a:rPr>
              <a:t>Lightweight and efficient; suitable for real-time, mobility-aware OWC applications.</a:t>
            </a:r>
            <a:endParaRPr lang="en-US" altLang="en-US" sz="1400">
              <a:latin typeface="Times New Roman" panose="02020603050405020304" pitchFamily="18" charset="0"/>
              <a:cs typeface="Times New Roman" panose="02020603050405020304" pitchFamily="18" charset="0"/>
            </a:endParaRPr>
          </a:p>
          <a:p>
            <a:endParaRPr lang="en-US" altLang="en-US" sz="1400" b="1">
              <a:latin typeface="Times New Roman" panose="02020603050405020304" pitchFamily="18" charset="0"/>
              <a:cs typeface="Times New Roman" panose="02020603050405020304" pitchFamily="18" charset="0"/>
            </a:endParaRPr>
          </a:p>
          <a:p>
            <a:r>
              <a:rPr lang="en-US" altLang="en-US" sz="1600" b="1">
                <a:latin typeface="Times New Roman" panose="02020603050405020304" pitchFamily="18" charset="0"/>
                <a:cs typeface="Times New Roman" panose="02020603050405020304" pitchFamily="18" charset="0"/>
              </a:rPr>
              <a:t>ByteTrack (Object Tracking)</a:t>
            </a:r>
            <a:endParaRPr lang="en-US" altLang="en-US" sz="1600" b="1">
              <a:latin typeface="Times New Roman" panose="02020603050405020304" pitchFamily="18" charset="0"/>
              <a:cs typeface="Times New Roman" panose="02020603050405020304" pitchFamily="18" charset="0"/>
            </a:endParaRPr>
          </a:p>
          <a:p>
            <a:r>
              <a:rPr lang="en-US" altLang="en-US" sz="1400">
                <a:latin typeface="Times New Roman" panose="02020603050405020304" pitchFamily="18" charset="0"/>
                <a:cs typeface="Times New Roman" panose="02020603050405020304" pitchFamily="18" charset="0"/>
              </a:rPr>
              <a:t>State-of-the-art multi-object tracking algorithm.</a:t>
            </a:r>
            <a:endParaRPr lang="en-US" altLang="en-US" sz="1400">
              <a:latin typeface="Times New Roman" panose="02020603050405020304" pitchFamily="18" charset="0"/>
              <a:cs typeface="Times New Roman" panose="02020603050405020304" pitchFamily="18" charset="0"/>
            </a:endParaRPr>
          </a:p>
          <a:p>
            <a:r>
              <a:rPr lang="en-US" altLang="en-US" sz="1400">
                <a:latin typeface="Times New Roman" panose="02020603050405020304" pitchFamily="18" charset="0"/>
                <a:cs typeface="Times New Roman" panose="02020603050405020304" pitchFamily="18" charset="0"/>
              </a:rPr>
              <a:t>Associates detected objects across frames using both high- and low-confidence detections.</a:t>
            </a:r>
            <a:endParaRPr lang="en-US" altLang="en-US" sz="1400">
              <a:latin typeface="Times New Roman" panose="02020603050405020304" pitchFamily="18" charset="0"/>
              <a:cs typeface="Times New Roman" panose="02020603050405020304" pitchFamily="18" charset="0"/>
            </a:endParaRPr>
          </a:p>
          <a:p>
            <a:r>
              <a:rPr lang="en-US" altLang="en-US" sz="1400">
                <a:latin typeface="Times New Roman" panose="02020603050405020304" pitchFamily="18" charset="0"/>
                <a:cs typeface="Times New Roman" panose="02020603050405020304" pitchFamily="18" charset="0"/>
              </a:rPr>
              <a:t>Robust in crowded or dynamic environments.</a:t>
            </a:r>
            <a:endParaRPr lang="en-US" altLang="en-US" sz="1400">
              <a:latin typeface="Times New Roman" panose="02020603050405020304" pitchFamily="18" charset="0"/>
              <a:cs typeface="Times New Roman" panose="02020603050405020304" pitchFamily="18" charset="0"/>
            </a:endParaRPr>
          </a:p>
          <a:p>
            <a:r>
              <a:rPr lang="en-US" altLang="en-US" sz="1400">
                <a:latin typeface="Times New Roman" panose="02020603050405020304" pitchFamily="18" charset="0"/>
                <a:cs typeface="Times New Roman" panose="02020603050405020304" pitchFamily="18" charset="0"/>
              </a:rPr>
              <a:t>Highly efficient and accurate for tracking moving devices/users in OWC systems.</a:t>
            </a:r>
            <a:endParaRPr lang="en-US" altLang="en-US" sz="140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9759</Words>
  <Application>WPS Presentation</Application>
  <PresentationFormat>화면 슬라이드 쇼(4:3)</PresentationFormat>
  <Paragraphs>135</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vt:i4>
      </vt:variant>
    </vt:vector>
  </HeadingPairs>
  <TitlesOfParts>
    <vt:vector size="27" baseType="lpstr">
      <vt:lpstr>Arial</vt:lpstr>
      <vt:lpstr>SimSun</vt:lpstr>
      <vt:lpstr>Wingdings</vt:lpstr>
      <vt:lpstr>Times New Roman</vt:lpstr>
      <vt:lpstr>Malgun Gothic</vt:lpstr>
      <vt:lpstr>MS PGothic</vt:lpstr>
      <vt:lpstr>Times New Roman</vt:lpstr>
      <vt:lpstr>Gulim</vt:lpstr>
      <vt:lpstr>Wingdings</vt:lpstr>
      <vt:lpstr>Calibri</vt:lpstr>
      <vt:lpstr>Microsoft YaHei</vt:lpstr>
      <vt:lpstr>Arial Unicode MS</vt:lpstr>
      <vt:lpstr>Calibri</vt:lpstr>
      <vt:lpstr>Office Theme</vt:lpstr>
      <vt:lpstr>1_Office Theme</vt:lpstr>
      <vt:lpstr>PowerPoint 演示文稿</vt:lpstr>
      <vt:lpstr>PowerPoint 演示文稿</vt:lpstr>
      <vt:lpstr>Contents</vt:lpstr>
      <vt:lpstr>Background </vt:lpstr>
      <vt:lpstr>Background </vt:lpstr>
      <vt:lpstr>Challenges of Mobility in OWC MAC</vt:lpstr>
      <vt:lpstr>Limitations of Existing MAC Protocols</vt:lpstr>
      <vt:lpstr>Proposed Mobility-Aware MAC Protocol</vt:lpstr>
      <vt:lpstr>Proposed Mobility-Aware MAC Protocol</vt:lpstr>
      <vt:lpstr>Future Directions</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Falak Niaz</cp:lastModifiedBy>
  <cp:revision>1327</cp:revision>
  <cp:lastPrinted>2025-09-16T06:36:00Z</cp:lastPrinted>
  <dcterms:created xsi:type="dcterms:W3CDTF">2025-09-16T06:36:00Z</dcterms:created>
  <dcterms:modified xsi:type="dcterms:W3CDTF">2025-09-18T01:46:44Z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4100169B37B846BF866EAE57F708AD15_13</vt:lpwstr>
  </property>
  <property fmtid="{D5CDD505-2E9C-101B-9397-08002B2CF9AE}" pid="3" name="KSOProductBuildVer">
    <vt:lpwstr>1033-12.2.0.22549</vt:lpwstr>
  </property>
</Properties>
</file>