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handoutMasterIdLst>
    <p:handoutMasterId r:id="rId15"/>
  </p:handoutMasterIdLst>
  <p:sldIdLst>
    <p:sldId id="346" r:id="rId3"/>
    <p:sldId id="311" r:id="rId4"/>
    <p:sldId id="371" r:id="rId5"/>
    <p:sldId id="372" r:id="rId6"/>
    <p:sldId id="398" r:id="rId7"/>
    <p:sldId id="399" r:id="rId8"/>
    <p:sldId id="409" r:id="rId9"/>
    <p:sldId id="410" r:id="rId10"/>
    <p:sldId id="401" r:id="rId11"/>
    <p:sldId id="400" r:id="rId12"/>
    <p:sldId id="407"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5" userDrawn="1">
          <p15:clr>
            <a:srgbClr val="A4A3A4"/>
          </p15:clr>
        </p15:guide>
        <p15:guide id="2" pos="291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9BFF"/>
    <a:srgbClr val="4CFF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5" autoAdjust="0"/>
    <p:restoredTop sz="93488" autoAdjust="0"/>
  </p:normalViewPr>
  <p:slideViewPr>
    <p:cSldViewPr showGuides="1">
      <p:cViewPr varScale="1">
        <p:scale>
          <a:sx n="82" d="100"/>
          <a:sy n="82" d="100"/>
        </p:scale>
        <p:origin x="1363" y="72"/>
      </p:cViewPr>
      <p:guideLst>
        <p:guide orient="horz" pos="2165"/>
        <p:guide pos="2915"/>
      </p:guideLst>
    </p:cSldViewPr>
  </p:slideViewPr>
  <p:notesTextViewPr>
    <p:cViewPr>
      <p:scale>
        <a:sx n="100" d="100"/>
        <a:sy n="100" d="100"/>
      </p:scale>
      <p:origin x="0" y="0"/>
    </p:cViewPr>
  </p:notesTextViewPr>
  <p:notesViewPr>
    <p:cSldViewPr>
      <p:cViewPr varScale="1">
        <p:scale>
          <a:sx n="84" d="100"/>
          <a:sy n="84" d="100"/>
        </p:scale>
        <p:origin x="3792" y="78"/>
      </p:cViewPr>
      <p:guideLst>
        <p:guide orient="horz" pos="2935"/>
        <p:guide pos="2235"/>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handoutMaster" Target="handoutMasters/handoutMaster1.xml"/><Relationship Id="rId14" Type="http://schemas.openxmlformats.org/officeDocument/2006/relationships/notesMaster" Target="notesMasters/notesMaster1.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a:t>March 2017</a:t>
            </a: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ED5AFC9-7AB8-5B40-A4AD-2D01B55EE979}" type="datetime1">
              <a:rPr lang="en-US" smtClean="0"/>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a:t>Submission</a:t>
            </a: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CA4752B-70B9-0544-8D79-25A28646B0BC}" type="slidenum">
              <a:rPr lang="en-US" smtClean="0"/>
            </a:fld>
            <a:endParaRPr lang="en-US"/>
          </a:p>
        </p:txBody>
      </p:sp>
    </p:spTree>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a:t>January 2022</a:t>
            </a: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03C4BF-C31F-4E46-8E72-4609933140BC}" type="datetime1">
              <a:rPr lang="en-US" smtClean="0"/>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a:t>Submission</a:t>
            </a: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5234A02-7D3B-CD49-A0E0-CACF1D6BF2B3}" type="slidenum">
              <a:rPr lang="en-US" smtClean="0"/>
            </a:fld>
            <a:endParaRPr lang="en-US"/>
          </a:p>
        </p:txBody>
      </p:sp>
    </p:spTree>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5410200" y="152400"/>
            <a:ext cx="3276600" cy="307777"/>
          </a:xfrm>
          <a:prstGeom prst="rect">
            <a:avLst/>
          </a:prstGeom>
          <a:noFill/>
        </p:spPr>
        <p:txBody>
          <a:bodyPr wrap="square" rtlCol="0">
            <a:spAutoFit/>
          </a:bodyPr>
          <a:lstStyle/>
          <a:p>
            <a:pPr algn="r"/>
            <a:r>
              <a:rPr lang="en-US" sz="1400" b="1" dirty="0">
                <a:solidFill>
                  <a:srgbClr val="FF0000"/>
                </a:solidFill>
                <a:latin typeface="Times New Roman" panose="02020603050405020304" pitchFamily="18" charset="0"/>
                <a:cs typeface="Times New Roman" panose="02020603050405020304" pitchFamily="18" charset="0"/>
              </a:rPr>
              <a:t>DCN 15-19-0551-00-0vat</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userDrawn="1"/>
        </p:nvSpPr>
        <p:spPr>
          <a:xfrm>
            <a:off x="457200" y="303311"/>
            <a:ext cx="1524000" cy="307777"/>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September 2020</a:t>
            </a:r>
            <a:endParaRPr lang="en-US" sz="1400" b="1" dirty="0">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B968935-F7C2-2943-A84E-BC9132FE84FE}" type="datetime1">
              <a:rPr lang="en-US" smtClean="0"/>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4724400" y="6356350"/>
            <a:ext cx="228600" cy="365125"/>
          </a:xfrm>
          <a:prstGeom prst="rect">
            <a:avLst/>
          </a:prstGeom>
        </p:spPr>
        <p:txBody>
          <a:bodyPr/>
          <a:lstStyle/>
          <a:p>
            <a:fld id="{1613948B-9904-4F55-AB85-19EFE6CFA19B}" type="slidenum">
              <a:rPr lang="en-US" smtClean="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A8EE152-3E99-7342-B6D8-9F040714AC7D}" type="datetime1">
              <a:rPr lang="en-US" smtClean="0"/>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724400" y="6356350"/>
            <a:ext cx="228600" cy="365125"/>
          </a:xfrm>
          <a:prstGeom prst="rect">
            <a:avLst/>
          </a:prstGeom>
        </p:spPr>
        <p:txBody>
          <a:bodyPr/>
          <a:lstStyle/>
          <a:p>
            <a:fld id="{1613948B-9904-4F55-AB85-19EFE6CFA19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cxnSp>
        <p:nvCxnSpPr>
          <p:cNvPr id="8" name="Straight Connector 7"/>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524000" cy="306705"/>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September 2025</a:t>
            </a:r>
            <a:endParaRPr lang="en-US" sz="1400" b="1" dirty="0">
              <a:latin typeface="Times New Roman" panose="02020603050405020304" pitchFamily="18" charset="0"/>
              <a:cs typeface="Times New Roman" panose="02020603050405020304" pitchFamily="18" charset="0"/>
            </a:endParaRPr>
          </a:p>
        </p:txBody>
      </p:sp>
      <p:sp>
        <p:nvSpPr>
          <p:cNvPr id="13" name="Date Placeholder 3"/>
          <p:cNvSpPr txBox="1"/>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anose="02020603050405020304" pitchFamily="18" charset="0"/>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19" name="Date Placeholder 3"/>
          <p:cNvSpPr txBox="1"/>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anose="02020603050405020304" pitchFamily="18" charset="0"/>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15" name="TextBox 14"/>
          <p:cNvSpPr txBox="1"/>
          <p:nvPr userDrawn="1"/>
        </p:nvSpPr>
        <p:spPr>
          <a:xfrm>
            <a:off x="5029200" y="152400"/>
            <a:ext cx="3657600" cy="306705"/>
          </a:xfrm>
          <a:prstGeom prst="rect">
            <a:avLst/>
          </a:prstGeom>
          <a:noFill/>
        </p:spPr>
        <p:txBody>
          <a:bodyPr wrap="square" rtlCol="0">
            <a:spAutoFit/>
          </a:bodyPr>
          <a:lstStyle/>
          <a:p>
            <a:pPr algn="r"/>
            <a:r>
              <a:rPr lang="en-US" altLang="en-US" sz="1400" b="1" dirty="0">
                <a:solidFill>
                  <a:schemeClr val="tx1"/>
                </a:solidFill>
                <a:latin typeface="Times New Roman" panose="02020603050405020304" pitchFamily="18" charset="0"/>
                <a:cs typeface="Times New Roman" panose="02020603050405020304" pitchFamily="18" charset="0"/>
              </a:rPr>
              <a:t> DCN 15-25-0464-00-07ma.</a:t>
            </a:r>
            <a:endParaRPr lang="en-US" altLang="en-US" sz="1400" b="1" dirty="0">
              <a:solidFill>
                <a:schemeClr val="tx1"/>
              </a:solidFill>
              <a:latin typeface="Times New Roman" panose="02020603050405020304" pitchFamily="18" charset="0"/>
              <a:cs typeface="Times New Roman" panose="02020603050405020304" pitchFamily="18" charset="0"/>
            </a:endParaRPr>
          </a:p>
        </p:txBody>
      </p:sp>
      <p:sp>
        <p:nvSpPr>
          <p:cNvPr id="4" name="Text Box 3"/>
          <p:cNvSpPr txBox="1"/>
          <p:nvPr userDrawn="1"/>
        </p:nvSpPr>
        <p:spPr>
          <a:xfrm>
            <a:off x="278130" y="1593850"/>
            <a:ext cx="3048000" cy="368300"/>
          </a:xfrm>
          <a:prstGeom prst="rect">
            <a:avLst/>
          </a:prstGeom>
          <a:noFill/>
        </p:spPr>
        <p:txBody>
          <a:bodyPr wrap="square" rtlCol="0">
            <a:spAutoFit/>
          </a:bodyPr>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25A640E-46A6-FE4D-ABF4-0D518D60FBB9}" type="datetime1">
              <a:rPr lang="en-US" smtClean="0"/>
            </a:fld>
            <a:endParaRPr lang="en-US"/>
          </a:p>
        </p:txBody>
      </p:sp>
      <p:sp>
        <p:nvSpPr>
          <p:cNvPr id="7" name="Slide Number Placeholder 5"/>
          <p:cNvSpPr txBox="1"/>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fld>
            <a:endParaRPr lang="en-US" dirty="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12879A4-D9B4-F64D-A058-EF37CC0DC8FD}" type="datetime1">
              <a:rPr lang="en-US" smtClean="0"/>
            </a:fld>
            <a:endParaRPr lang="en-US"/>
          </a:p>
        </p:txBody>
      </p:sp>
      <p:sp>
        <p:nvSpPr>
          <p:cNvPr id="8" name="Slide Number Placeholder 5"/>
          <p:cNvSpPr txBox="1"/>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fld>
            <a:endParaRPr lang="en-US" dirty="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62B5D2A-4D6C-8143-8602-4163F4B50C71}" type="datetime1">
              <a:rPr lang="en-US" smtClean="0"/>
            </a:fld>
            <a:endParaRPr lang="en-US"/>
          </a:p>
        </p:txBody>
      </p:sp>
      <p:sp>
        <p:nvSpPr>
          <p:cNvPr id="10" name="Slide Number Placeholder 5"/>
          <p:cNvSpPr txBox="1"/>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fld>
            <a:endParaRPr lang="en-US" dirty="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83D3F40-E048-474A-9262-361127BB8570}" type="datetime1">
              <a:rPr lang="en-US" smtClean="0"/>
            </a:fld>
            <a:endParaRPr lang="en-US"/>
          </a:p>
        </p:txBody>
      </p:sp>
      <p:sp>
        <p:nvSpPr>
          <p:cNvPr id="6" name="Slide Number Placeholder 5"/>
          <p:cNvSpPr txBox="1"/>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fld>
            <a:endParaRPr lang="en-US" dirty="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4854423-2E0A-6547-B4E9-1F109BABAE57}" type="datetime1">
              <a:rPr lang="en-US" smtClean="0"/>
            </a:fld>
            <a:endParaRPr lang="en-US"/>
          </a:p>
        </p:txBody>
      </p:sp>
      <p:sp>
        <p:nvSpPr>
          <p:cNvPr id="5" name="Slide Number Placeholder 5"/>
          <p:cNvSpPr txBox="1"/>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fld>
            <a:endParaRPr lang="en-US" dirty="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2580BF7-1EF4-924D-A091-E1142F83A0ED}" type="datetime1">
              <a:rPr lang="en-US" smtClean="0"/>
            </a:fld>
            <a:endParaRPr lang="en-US"/>
          </a:p>
        </p:txBody>
      </p:sp>
      <p:sp>
        <p:nvSpPr>
          <p:cNvPr id="8" name="Slide Number Placeholder 5"/>
          <p:cNvSpPr txBox="1"/>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fld>
            <a:endParaRPr lang="en-US" dirty="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A8B32AF-F286-2345-A16E-116F901FEE7B}" type="datetime1">
              <a:rPr lang="en-US" smtClean="0"/>
            </a:fld>
            <a:endParaRPr lang="en-US"/>
          </a:p>
        </p:txBody>
      </p:sp>
      <p:sp>
        <p:nvSpPr>
          <p:cNvPr id="8" name="Slide Number Placeholder 5"/>
          <p:cNvSpPr txBox="1"/>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fld>
            <a:endParaRPr lang="en-US" dirty="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cxnSp>
        <p:nvCxnSpPr>
          <p:cNvPr id="8" name="Straight Connector 7"/>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ate Placeholder 3"/>
          <p:cNvSpPr txBox="1"/>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anose="02020603050405020304" pitchFamily="18" charset="0"/>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10" name="Date Placeholder 3"/>
          <p:cNvSpPr txBox="1"/>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anose="02020603050405020304" pitchFamily="18" charset="0"/>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11" name="TextBox 10"/>
          <p:cNvSpPr txBox="1"/>
          <p:nvPr userDrawn="1"/>
        </p:nvSpPr>
        <p:spPr>
          <a:xfrm>
            <a:off x="8001000" y="6381948"/>
            <a:ext cx="553357"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Slide</a:t>
            </a:r>
            <a:endParaRPr lang="en-US" sz="1400" dirty="0">
              <a:latin typeface="Times New Roman" panose="02020603050405020304" pitchFamily="18" charset="0"/>
              <a:cs typeface="Times New Roman" panose="02020603050405020304" pitchFamily="18" charset="0"/>
            </a:endParaRPr>
          </a:p>
        </p:txBody>
      </p:sp>
      <p:sp>
        <p:nvSpPr>
          <p:cNvPr id="12" name="Slide Number Placeholder 5"/>
          <p:cNvSpPr txBox="1"/>
          <p:nvPr userDrawn="1"/>
        </p:nvSpPr>
        <p:spPr>
          <a:xfrm>
            <a:off x="8305801" y="6353273"/>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fld>
            <a:endParaRPr lang="en-US" dirty="0">
              <a:solidFill>
                <a:schemeClr val="tx1"/>
              </a:solidFill>
            </a:endParaRPr>
          </a:p>
        </p:txBody>
      </p:sp>
      <p:sp>
        <p:nvSpPr>
          <p:cNvPr id="13" name="Footer Placeholder 1"/>
          <p:cNvSpPr txBox="1"/>
          <p:nvPr userDrawn="1"/>
        </p:nvSpPr>
        <p:spPr>
          <a:xfrm>
            <a:off x="3028950" y="6356350"/>
            <a:ext cx="30861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12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ko-KR"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algun Gothic" panose="020B0503020000020004" pitchFamily="34" charset="-127"/>
                <a:cs typeface="+mn-cs"/>
              </a:rPr>
              <a:t>Yeong Min Jang</a:t>
            </a:r>
            <a:endParaRPr kumimoji="0" lang="ko-KR" alt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algun Gothic" panose="020B0503020000020004" pitchFamily="34" charset="-127"/>
              <a:cs typeface="+mn-cs"/>
            </a:endParaRPr>
          </a:p>
        </p:txBody>
      </p:sp>
      <p:sp>
        <p:nvSpPr>
          <p:cNvPr id="14" name="Date Placeholder 1"/>
          <p:cNvSpPr txBox="1"/>
          <p:nvPr userDrawn="1"/>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533400" y="533400"/>
            <a:ext cx="8447926" cy="5539105"/>
          </a:xfrm>
          <a:prstGeom prst="rect">
            <a:avLst/>
          </a:prstGeom>
          <a:noFill/>
          <a:ln w="12700">
            <a:noFill/>
            <a:miter lim="800000"/>
            <a:headEnd type="none" w="sm" len="sm"/>
            <a:tailEnd type="none" w="sm" len="sm"/>
          </a:ln>
          <a:effectLst/>
        </p:spPr>
        <p:txBody>
          <a:bodyPr wrap="square">
            <a:spAutoFit/>
          </a:bodyPr>
          <a:lstStyle/>
          <a:p>
            <a:pPr algn="ctr" eaLnBrk="0" fontAlgn="base" hangingPunct="0">
              <a:spcBef>
                <a:spcPct val="0"/>
              </a:spcBef>
              <a:spcAft>
                <a:spcPct val="0"/>
              </a:spcAft>
            </a:pPr>
            <a:r>
              <a:rPr lang="en-US" altLang="en-US" b="1" u="sng" dirty="0">
                <a:solidFill>
                  <a:prstClr val="black"/>
                </a:solidFill>
                <a:effectLst>
                  <a:outerShdw blurRad="38100" dist="38100" dir="2700000" algn="tl">
                    <a:srgbClr val="C0C0C0"/>
                  </a:outerShdw>
                </a:effectLst>
                <a:latin typeface="Times New Roman" panose="02020603050405020304" pitchFamily="18" charset="0"/>
              </a:rPr>
              <a:t>Project: IEEE P802.15 Working Group for Wireless Specialty Networks (WSNs)</a:t>
            </a:r>
            <a:endParaRPr lang="en-US" altLang="en-US" sz="1600" b="1" dirty="0">
              <a:solidFill>
                <a:prstClr val="black"/>
              </a:solidFill>
              <a:latin typeface="Times New Roman" panose="02020603050405020304" pitchFamily="18" charset="0"/>
            </a:endParaRPr>
          </a:p>
          <a:p>
            <a:endParaRPr lang="en-US" altLang="ja-JP" sz="1600" dirty="0">
              <a:latin typeface="Times New Roman" panose="02020603050405020304" pitchFamily="18" charset="0"/>
              <a:ea typeface="MS PGothic" panose="020B0600070205080204" charset="-128"/>
              <a:cs typeface="Times New Roman" panose="02020603050405020304" pitchFamily="18" charset="0"/>
            </a:endParaRPr>
          </a:p>
          <a:p>
            <a:r>
              <a:rPr lang="en-US" altLang="ja-JP" sz="1600" b="1" dirty="0">
                <a:latin typeface="Times New Roman" panose="02020603050405020304" pitchFamily="18" charset="0"/>
                <a:ea typeface="MS PGothic" panose="020B0600070205080204" charset="-128"/>
                <a:cs typeface="Times New Roman" panose="02020603050405020304" pitchFamily="18" charset="0"/>
              </a:rPr>
              <a:t>Submission Title:</a:t>
            </a:r>
            <a:r>
              <a:rPr lang="en-US" altLang="ja-JP" sz="1600" dirty="0">
                <a:latin typeface="Times New Roman" panose="02020603050405020304" pitchFamily="18" charset="0"/>
                <a:ea typeface="MS PGothic" panose="020B0600070205080204" charset="-128"/>
                <a:cs typeface="Times New Roman" panose="02020603050405020304" pitchFamily="18" charset="0"/>
              </a:rPr>
              <a:t> </a:t>
            </a:r>
            <a:r>
              <a:rPr lang="en-US" altLang="en-US" sz="1600" dirty="0">
                <a:latin typeface="Times New Roman" panose="02020603050405020304" pitchFamily="18" charset="0"/>
                <a:ea typeface="MS PGothic" panose="020B0600070205080204" charset="-128"/>
                <a:cs typeface="Times New Roman" panose="02020603050405020304" pitchFamily="18" charset="0"/>
              </a:rPr>
              <a:t>UAV Swarm Localization and Synchronization via OCC</a:t>
            </a:r>
            <a:endParaRPr lang="en-US" altLang="en-US" sz="1600" dirty="0">
              <a:latin typeface="Times New Roman" panose="02020603050405020304" pitchFamily="18" charset="0"/>
              <a:ea typeface="MS PGothic" panose="020B0600070205080204" charset="-128"/>
              <a:cs typeface="Times New Roman" panose="02020603050405020304" pitchFamily="18" charset="0"/>
            </a:endParaRPr>
          </a:p>
          <a:p>
            <a:r>
              <a:rPr lang="en-US" altLang="ja-JP" sz="1600" b="1" dirty="0">
                <a:latin typeface="Times New Roman" panose="02020603050405020304" pitchFamily="18" charset="0"/>
                <a:ea typeface="MS PGothic" panose="020B0600070205080204" charset="-128"/>
                <a:cs typeface="Times New Roman" panose="02020603050405020304" pitchFamily="18" charset="0"/>
              </a:rPr>
              <a:t>Date Submitted: September</a:t>
            </a:r>
            <a:r>
              <a:rPr lang="en-US" altLang="ja-JP" sz="1600" dirty="0">
                <a:latin typeface="Times New Roman" panose="02020603050405020304" pitchFamily="18" charset="0"/>
                <a:ea typeface="MS PGothic" panose="020B0600070205080204" charset="-128"/>
                <a:cs typeface="Times New Roman" panose="02020603050405020304" pitchFamily="18" charset="0"/>
              </a:rPr>
              <a:t> 16, 2025	</a:t>
            </a:r>
            <a:endParaRPr lang="en-US" altLang="ja-JP" sz="1600" dirty="0">
              <a:latin typeface="Times New Roman" panose="02020603050405020304" pitchFamily="18" charset="0"/>
              <a:ea typeface="MS PGothic" panose="020B0600070205080204" charset="-128"/>
              <a:cs typeface="Times New Roman" panose="02020603050405020304" pitchFamily="18" charset="0"/>
            </a:endParaRPr>
          </a:p>
          <a:p>
            <a:r>
              <a:rPr lang="en-US" altLang="ja-JP" sz="1600" b="1" dirty="0">
                <a:latin typeface="Times New Roman" panose="02020603050405020304" pitchFamily="18" charset="0"/>
                <a:ea typeface="MS PGothic" panose="020B0600070205080204" charset="-128"/>
                <a:cs typeface="Times New Roman" panose="02020603050405020304" pitchFamily="18" charset="0"/>
              </a:rPr>
              <a:t>Source:</a:t>
            </a:r>
            <a:r>
              <a:rPr lang="en-US" altLang="ja-JP" sz="1600" dirty="0">
                <a:latin typeface="Times New Roman" panose="02020603050405020304" pitchFamily="18" charset="0"/>
                <a:ea typeface="MS PGothic" panose="020B0600070205080204" charset="-128"/>
                <a:cs typeface="Times New Roman" panose="02020603050405020304" pitchFamily="18" charset="0"/>
              </a:rPr>
              <a:t> </a:t>
            </a:r>
            <a:r>
              <a:rPr lang="en-US" altLang="en-US" sz="1600" dirty="0">
                <a:solidFill>
                  <a:prstClr val="black"/>
                </a:solidFill>
                <a:latin typeface="Times New Roman" panose="02020603050405020304" pitchFamily="18" charset="0"/>
                <a:sym typeface="+mn-ea"/>
              </a:rPr>
              <a:t>Falak Niaz</a:t>
            </a:r>
            <a:r>
              <a:rPr lang="en-US" altLang="zh-CN" sz="1600" dirty="0">
                <a:latin typeface="Times New Roman" panose="02020603050405020304" pitchFamily="18" charset="0"/>
                <a:cs typeface="Times New Roman" panose="02020603050405020304" pitchFamily="18" charset="0"/>
              </a:rPr>
              <a:t>, Ida Bagus Krishna Yoga Utama, Nguyen Ngoc Huy, Yeong Min Jang</a:t>
            </a:r>
            <a:r>
              <a:rPr lang="en-US" altLang="zh-CN" sz="1600" dirty="0">
                <a:latin typeface="Times New Roman" panose="02020603050405020304" pitchFamily="18" charset="0"/>
                <a:ea typeface="MS PGothic" panose="020B0600070205080204" charset="-128"/>
                <a:cs typeface="Times New Roman" panose="02020603050405020304" pitchFamily="18" charset="0"/>
              </a:rPr>
              <a:t> (</a:t>
            </a:r>
            <a:r>
              <a:rPr lang="en-US" altLang="ko-KR" sz="1600" dirty="0" err="1">
                <a:latin typeface="Times New Roman" panose="02020603050405020304" pitchFamily="18" charset="0"/>
                <a:ea typeface="Gulim" panose="020B0600000101010101" charset="-127"/>
                <a:cs typeface="Times New Roman" panose="02020603050405020304" pitchFamily="18" charset="0"/>
              </a:rPr>
              <a:t>Kookmin</a:t>
            </a:r>
            <a:r>
              <a:rPr lang="en-US" altLang="ko-KR" sz="1600" dirty="0">
                <a:latin typeface="Times New Roman" panose="02020603050405020304" pitchFamily="18" charset="0"/>
                <a:ea typeface="Gulim" panose="020B0600000101010101" charset="-127"/>
                <a:cs typeface="Times New Roman" panose="02020603050405020304" pitchFamily="18" charset="0"/>
              </a:rPr>
              <a:t> University)</a:t>
            </a:r>
            <a:endParaRPr lang="en-US" altLang="ja-JP" sz="1600" dirty="0">
              <a:latin typeface="Times New Roman" panose="02020603050405020304" pitchFamily="18" charset="0"/>
              <a:ea typeface="MS PGothic" panose="020B0600070205080204" charset="-128"/>
              <a:cs typeface="Times New Roman" panose="02020603050405020304" pitchFamily="18" charset="0"/>
            </a:endParaRPr>
          </a:p>
          <a:p>
            <a:endParaRPr lang="en-US" altLang="ja-JP" sz="1600" dirty="0">
              <a:latin typeface="Times New Roman" panose="02020603050405020304" pitchFamily="18" charset="0"/>
              <a:ea typeface="MS PGothic" panose="020B0600070205080204" charset="-128"/>
              <a:cs typeface="Times New Roman" panose="02020603050405020304" pitchFamily="18" charset="0"/>
            </a:endParaRPr>
          </a:p>
          <a:p>
            <a:r>
              <a:rPr lang="en-US" altLang="ja-JP" sz="1600" dirty="0">
                <a:latin typeface="Times New Roman" panose="02020603050405020304" pitchFamily="18" charset="0"/>
                <a:ea typeface="MS PGothic" panose="020B0600070205080204" charset="-128"/>
                <a:cs typeface="Times New Roman" panose="02020603050405020304" pitchFamily="18" charset="0"/>
              </a:rPr>
              <a:t>Address: Room #603 </a:t>
            </a:r>
            <a:r>
              <a:rPr lang="en-US" altLang="ja-JP" sz="1600" dirty="0" err="1">
                <a:latin typeface="Times New Roman" panose="02020603050405020304" pitchFamily="18" charset="0"/>
                <a:ea typeface="MS PGothic" panose="020B0600070205080204" charset="-128"/>
                <a:cs typeface="Times New Roman" panose="02020603050405020304" pitchFamily="18" charset="0"/>
              </a:rPr>
              <a:t>Mirae</a:t>
            </a:r>
            <a:r>
              <a:rPr lang="en-US" altLang="ja-JP" sz="1600" dirty="0">
                <a:latin typeface="Times New Roman" panose="02020603050405020304" pitchFamily="18" charset="0"/>
                <a:ea typeface="MS PGothic" panose="020B0600070205080204" charset="-128"/>
                <a:cs typeface="Times New Roman" panose="02020603050405020304" pitchFamily="18" charset="0"/>
              </a:rPr>
              <a:t> Building, </a:t>
            </a:r>
            <a:r>
              <a:rPr lang="en-US" altLang="ja-JP" sz="1600" dirty="0" err="1">
                <a:latin typeface="Times New Roman" panose="02020603050405020304" pitchFamily="18" charset="0"/>
                <a:ea typeface="MS PGothic" panose="020B0600070205080204" charset="-128"/>
                <a:cs typeface="Times New Roman" panose="02020603050405020304" pitchFamily="18" charset="0"/>
              </a:rPr>
              <a:t>Kookmin</a:t>
            </a:r>
            <a:r>
              <a:rPr lang="en-US" altLang="ja-JP" sz="1600" dirty="0">
                <a:latin typeface="Times New Roman" panose="02020603050405020304" pitchFamily="18" charset="0"/>
                <a:ea typeface="MS PGothic" panose="020B0600070205080204" charset="-128"/>
                <a:cs typeface="Times New Roman" panose="02020603050405020304" pitchFamily="18" charset="0"/>
              </a:rPr>
              <a:t> University, 77 </a:t>
            </a:r>
            <a:r>
              <a:rPr lang="en-US" altLang="ja-JP" sz="1600" dirty="0" err="1">
                <a:latin typeface="Times New Roman" panose="02020603050405020304" pitchFamily="18" charset="0"/>
                <a:ea typeface="MS PGothic" panose="020B0600070205080204" charset="-128"/>
                <a:cs typeface="Times New Roman" panose="02020603050405020304" pitchFamily="18" charset="0"/>
              </a:rPr>
              <a:t>Jeongneung</a:t>
            </a:r>
            <a:r>
              <a:rPr lang="en-US" altLang="ja-JP" sz="1600" dirty="0">
                <a:latin typeface="Times New Roman" panose="02020603050405020304" pitchFamily="18" charset="0"/>
                <a:ea typeface="MS PGothic" panose="020B0600070205080204" charset="-128"/>
                <a:cs typeface="Times New Roman" panose="02020603050405020304" pitchFamily="18" charset="0"/>
              </a:rPr>
              <a:t>-Ro, </a:t>
            </a:r>
            <a:r>
              <a:rPr lang="en-US" altLang="ja-JP" sz="1600" dirty="0" err="1">
                <a:latin typeface="Times New Roman" panose="02020603050405020304" pitchFamily="18" charset="0"/>
                <a:ea typeface="MS PGothic" panose="020B0600070205080204" charset="-128"/>
                <a:cs typeface="Times New Roman" panose="02020603050405020304" pitchFamily="18" charset="0"/>
              </a:rPr>
              <a:t>Seongbuk</a:t>
            </a:r>
            <a:r>
              <a:rPr lang="en-US" altLang="ja-JP" sz="1600" dirty="0">
                <a:latin typeface="Times New Roman" panose="02020603050405020304" pitchFamily="18" charset="0"/>
                <a:ea typeface="MS PGothic" panose="020B0600070205080204" charset="-128"/>
                <a:cs typeface="Times New Roman" panose="02020603050405020304" pitchFamily="18" charset="0"/>
              </a:rPr>
              <a:t>-Gu, Seoul, 136702, Republic of Korea</a:t>
            </a:r>
            <a:endParaRPr lang="en-US" altLang="ja-JP" sz="1600" dirty="0">
              <a:latin typeface="Times New Roman" panose="02020603050405020304" pitchFamily="18" charset="0"/>
              <a:ea typeface="MS PGothic" panose="020B0600070205080204" charset="-128"/>
              <a:cs typeface="Times New Roman" panose="02020603050405020304" pitchFamily="18" charset="0"/>
            </a:endParaRPr>
          </a:p>
          <a:p>
            <a:r>
              <a:rPr lang="en-US" altLang="ja-JP" sz="1600" dirty="0">
                <a:latin typeface="Times New Roman" panose="02020603050405020304" pitchFamily="18" charset="0"/>
                <a:ea typeface="MS PGothic" panose="020B0600070205080204" charset="-128"/>
                <a:cs typeface="Times New Roman" panose="02020603050405020304" pitchFamily="18" charset="0"/>
              </a:rPr>
              <a:t>Voice: +82-2-910-5068  				E-Mail: yjang</a:t>
            </a:r>
            <a:r>
              <a:rPr lang="en-US" altLang="ko-KR" sz="1600" dirty="0">
                <a:latin typeface="Times New Roman" panose="02020603050405020304" pitchFamily="18" charset="0"/>
                <a:ea typeface="Gulim" panose="020B0600000101010101" charset="-127"/>
                <a:cs typeface="Times New Roman" panose="02020603050405020304" pitchFamily="18" charset="0"/>
              </a:rPr>
              <a:t>@kookmin.ac.kr</a:t>
            </a:r>
            <a:endParaRPr lang="en-US" altLang="ja-JP" sz="1600" dirty="0">
              <a:latin typeface="Times New Roman" panose="02020603050405020304" pitchFamily="18" charset="0"/>
              <a:ea typeface="MS PGothic" panose="020B0600070205080204" charset="-128"/>
              <a:cs typeface="Times New Roman" panose="02020603050405020304" pitchFamily="18" charset="0"/>
            </a:endParaRPr>
          </a:p>
          <a:p>
            <a:pPr>
              <a:spcBef>
                <a:spcPts val="600"/>
              </a:spcBef>
              <a:spcAft>
                <a:spcPts val="600"/>
              </a:spcAft>
            </a:pPr>
            <a:r>
              <a:rPr lang="en-US" altLang="ja-JP" sz="1600" b="1" dirty="0">
                <a:latin typeface="Times New Roman" panose="02020603050405020304" pitchFamily="18" charset="0"/>
                <a:ea typeface="MS PGothic" panose="020B0600070205080204" charset="-128"/>
                <a:cs typeface="Times New Roman" panose="02020603050405020304" pitchFamily="18" charset="0"/>
              </a:rPr>
              <a:t>Re:</a:t>
            </a:r>
            <a:r>
              <a:rPr lang="en-US" altLang="ja-JP" sz="1600" dirty="0">
                <a:latin typeface="Times New Roman" panose="02020603050405020304" pitchFamily="18" charset="0"/>
                <a:ea typeface="MS PGothic" panose="020B0600070205080204" charset="-128"/>
                <a:cs typeface="Times New Roman" panose="02020603050405020304" pitchFamily="18" charset="0"/>
              </a:rPr>
              <a:t> </a:t>
            </a:r>
            <a:r>
              <a:rPr lang="en-US" altLang="ja-JP" dirty="0">
                <a:latin typeface="Times New Roman" panose="02020603050405020304" pitchFamily="18" charset="0"/>
                <a:ea typeface="MS PGothic" panose="020B0600070205080204" charset="-128"/>
                <a:cs typeface="Times New Roman" panose="02020603050405020304" pitchFamily="18" charset="0"/>
              </a:rPr>
              <a:t>	</a:t>
            </a:r>
            <a:endParaRPr lang="en-US" altLang="ja-JP" dirty="0">
              <a:latin typeface="Times New Roman" panose="02020603050405020304" pitchFamily="18" charset="0"/>
              <a:ea typeface="MS PGothic" panose="020B0600070205080204" charset="-128"/>
              <a:cs typeface="Times New Roman" panose="02020603050405020304" pitchFamily="18" charset="0"/>
            </a:endParaRPr>
          </a:p>
          <a:p>
            <a:pPr>
              <a:spcBef>
                <a:spcPts val="600"/>
              </a:spcBef>
              <a:spcAft>
                <a:spcPts val="600"/>
              </a:spcAft>
            </a:pPr>
            <a:r>
              <a:rPr lang="en-US" altLang="ja-JP" sz="1600" b="1" dirty="0">
                <a:latin typeface="Times New Roman" panose="02020603050405020304" pitchFamily="18" charset="0"/>
                <a:ea typeface="MS PGothic" panose="020B0600070205080204" charset="-128"/>
                <a:cs typeface="Times New Roman" panose="02020603050405020304" pitchFamily="18" charset="0"/>
              </a:rPr>
              <a:t>Abstract:</a:t>
            </a:r>
            <a:r>
              <a:rPr lang="en-US" altLang="ja-JP" sz="1600" dirty="0">
                <a:latin typeface="Times New Roman" panose="02020603050405020304" pitchFamily="18" charset="0"/>
                <a:ea typeface="MS PGothic" panose="020B0600070205080204" charset="-128"/>
                <a:cs typeface="Times New Roman" panose="02020603050405020304" pitchFamily="18" charset="0"/>
              </a:rPr>
              <a:t>	</a:t>
            </a:r>
            <a:r>
              <a:rPr lang="en-US" altLang="en-US" sz="1600" dirty="0">
                <a:latin typeface="Times New Roman" panose="02020603050405020304" pitchFamily="18" charset="0"/>
                <a:ea typeface="MS PGothic" panose="020B0600070205080204" charset="-128"/>
                <a:cs typeface="Times New Roman" panose="02020603050405020304" pitchFamily="18" charset="0"/>
                <a:sym typeface="+mn-ea"/>
              </a:rPr>
              <a:t>UAV Swarm Localization and Synchronization via OCC</a:t>
            </a:r>
            <a:endParaRPr lang="en-US" altLang="en-US" sz="1600" dirty="0">
              <a:latin typeface="Times New Roman" panose="02020603050405020304" pitchFamily="18" charset="0"/>
              <a:ea typeface="MS PGothic" panose="020B0600070205080204" charset="-128"/>
              <a:cs typeface="Times New Roman" panose="02020603050405020304" pitchFamily="18" charset="0"/>
              <a:sym typeface="+mn-ea"/>
            </a:endParaRPr>
          </a:p>
          <a:p>
            <a:pPr>
              <a:spcBef>
                <a:spcPts val="600"/>
              </a:spcBef>
              <a:spcAft>
                <a:spcPts val="600"/>
              </a:spcAft>
            </a:pPr>
            <a:r>
              <a:rPr lang="en-US" altLang="ja-JP" sz="1600" b="1" dirty="0">
                <a:latin typeface="Times New Roman" panose="02020603050405020304" pitchFamily="18" charset="0"/>
                <a:ea typeface="MS PGothic" panose="020B0600070205080204" charset="-128"/>
                <a:cs typeface="Times New Roman" panose="02020603050405020304" pitchFamily="18" charset="0"/>
              </a:rPr>
              <a:t>Purpose:</a:t>
            </a:r>
            <a:r>
              <a:rPr lang="en-US" altLang="ja-JP" sz="1600" dirty="0">
                <a:latin typeface="Times New Roman" panose="02020603050405020304" pitchFamily="18" charset="0"/>
                <a:ea typeface="MS PGothic" panose="020B0600070205080204" charset="-128"/>
                <a:cs typeface="Times New Roman" panose="02020603050405020304" pitchFamily="18" charset="0"/>
              </a:rPr>
              <a:t>	Presentation for contribution on IG NG-OWC</a:t>
            </a:r>
            <a:endParaRPr lang="en-US" altLang="ja-JP" sz="1600" dirty="0">
              <a:latin typeface="Times New Roman" panose="02020603050405020304" pitchFamily="18" charset="0"/>
              <a:ea typeface="MS PGothic" panose="020B0600070205080204" charset="-128"/>
              <a:cs typeface="Times New Roman" panose="02020603050405020304" pitchFamily="18" charset="0"/>
            </a:endParaRPr>
          </a:p>
          <a:p>
            <a:pPr algn="just"/>
            <a:r>
              <a:rPr lang="en-US" altLang="ja-JP" sz="1600" b="1" dirty="0">
                <a:latin typeface="Times New Roman" panose="02020603050405020304" pitchFamily="18" charset="0"/>
                <a:ea typeface="MS PGothic" panose="020B0600070205080204" charset="-128"/>
                <a:cs typeface="Times New Roman" panose="02020603050405020304" pitchFamily="18" charset="0"/>
              </a:rPr>
              <a:t>Notice:</a:t>
            </a:r>
            <a:r>
              <a:rPr lang="en-US" altLang="ja-JP" sz="1600" dirty="0">
                <a:latin typeface="Times New Roman" panose="02020603050405020304" pitchFamily="18" charset="0"/>
                <a:ea typeface="MS PGothic" panose="020B0600070205080204" charset="-128"/>
                <a:cs typeface="Times New Roman" panose="02020603050405020304" pitchFamily="18" charset="0"/>
              </a:rPr>
              <a:t>	This document has been prepared to assist the IG NG-OWC.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lang="en-US" altLang="ja-JP" sz="1600" dirty="0">
              <a:latin typeface="Times New Roman" panose="02020603050405020304" pitchFamily="18" charset="0"/>
              <a:ea typeface="MS PGothic" panose="020B0600070205080204" charset="-128"/>
              <a:cs typeface="Times New Roman" panose="02020603050405020304" pitchFamily="18" charset="0"/>
            </a:endParaRPr>
          </a:p>
          <a:p>
            <a:pPr algn="just"/>
            <a:endParaRPr lang="en-US" altLang="ja-JP" sz="1600" dirty="0">
              <a:latin typeface="Times New Roman" panose="02020603050405020304" pitchFamily="18" charset="0"/>
              <a:ea typeface="MS PGothic" panose="020B0600070205080204" charset="-128"/>
              <a:cs typeface="Times New Roman" panose="02020603050405020304" pitchFamily="18" charset="0"/>
            </a:endParaRPr>
          </a:p>
          <a:p>
            <a:r>
              <a:rPr lang="en-US" altLang="ja-JP" sz="1600" b="1" dirty="0">
                <a:latin typeface="Times New Roman" panose="02020603050405020304" pitchFamily="18" charset="0"/>
                <a:ea typeface="MS PGothic" panose="020B0600070205080204" charset="-128"/>
                <a:cs typeface="Times New Roman" panose="02020603050405020304" pitchFamily="18" charset="0"/>
              </a:rPr>
              <a:t>Release:</a:t>
            </a:r>
            <a:r>
              <a:rPr lang="en-US" altLang="ja-JP" sz="1600" dirty="0">
                <a:latin typeface="Times New Roman" panose="02020603050405020304" pitchFamily="18" charset="0"/>
                <a:ea typeface="MS PGothic" panose="020B0600070205080204" charset="-128"/>
                <a:cs typeface="Times New Roman" panose="02020603050405020304" pitchFamily="18" charset="0"/>
              </a:rPr>
              <a:t>	The contributor acknowledges and accepts that this contribution becomes the property of IEEE and may be made publicly available by IG NG-OWC.	</a:t>
            </a:r>
            <a:endParaRPr lang="en-US" altLang="ja-JP" sz="1600" dirty="0">
              <a:latin typeface="Times New Roman" panose="02020603050405020304" pitchFamily="18" charset="0"/>
              <a:ea typeface="MS PGothic" panose="020B0600070205080204" charset="-128"/>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idx="1"/>
          </p:nvPr>
        </p:nvSpPr>
        <p:spPr>
          <a:xfrm>
            <a:off x="381000" y="1066800"/>
            <a:ext cx="8459470" cy="5026025"/>
          </a:xfrm>
        </p:spPr>
        <p:txBody>
          <a:bodyPr>
            <a:normAutofit/>
          </a:bodyPr>
          <a:lstStyle/>
          <a:p>
            <a:pPr marL="0" lvl="0" indent="0" algn="just">
              <a:buClrTx/>
              <a:buSzTx/>
              <a:buFont typeface="Wingdings" panose="05000000000000000000" charset="0"/>
              <a:buNone/>
            </a:pPr>
            <a:endParaRPr lang="en-US" altLang="ja-JP" sz="2000" dirty="0">
              <a:latin typeface="Times New Roman" panose="02020603050405020304" pitchFamily="18" charset="0"/>
              <a:cs typeface="Times New Roman" panose="02020603050405020304" pitchFamily="18" charset="0"/>
              <a:sym typeface="+mn-ea"/>
            </a:endParaRPr>
          </a:p>
          <a:p>
            <a:pPr lvl="0" algn="just">
              <a:buClrTx/>
              <a:buSzTx/>
              <a:buFont typeface="Arial" panose="020B0604020202020204" pitchFamily="34" charset="0"/>
              <a:buChar char="•"/>
            </a:pPr>
            <a:r>
              <a:rPr lang="en-US" altLang="en-US" sz="1800" dirty="0">
                <a:latin typeface="Times New Roman" panose="02020603050405020304" pitchFamily="18" charset="0"/>
                <a:cs typeface="Times New Roman" panose="02020603050405020304" pitchFamily="18" charset="0"/>
                <a:sym typeface="+mn-ea"/>
              </a:rPr>
              <a:t>OCC is a  low-cost, spectrum-free solution for UAV swarm communication.</a:t>
            </a:r>
            <a:endParaRPr lang="en-US" altLang="en-US" sz="1800" dirty="0">
              <a:latin typeface="Times New Roman" panose="02020603050405020304" pitchFamily="18" charset="0"/>
              <a:cs typeface="Times New Roman" panose="02020603050405020304" pitchFamily="18" charset="0"/>
              <a:sym typeface="+mn-ea"/>
            </a:endParaRPr>
          </a:p>
          <a:p>
            <a:pPr lvl="0" algn="just">
              <a:buClrTx/>
              <a:buSzTx/>
              <a:buFont typeface="Arial" panose="020B0604020202020204" pitchFamily="34" charset="0"/>
              <a:buChar char="•"/>
            </a:pPr>
            <a:endParaRPr lang="en-US" altLang="en-US" sz="1800" dirty="0">
              <a:latin typeface="Times New Roman" panose="02020603050405020304" pitchFamily="18" charset="0"/>
              <a:cs typeface="Times New Roman" panose="02020603050405020304" pitchFamily="18" charset="0"/>
              <a:sym typeface="+mn-ea"/>
            </a:endParaRPr>
          </a:p>
          <a:p>
            <a:pPr lvl="0" algn="just">
              <a:buClrTx/>
              <a:buSzTx/>
              <a:buFont typeface="Arial" panose="020B0604020202020204" pitchFamily="34" charset="0"/>
              <a:buChar char="•"/>
            </a:pPr>
            <a:r>
              <a:rPr lang="en-US" altLang="en-US" sz="1800" dirty="0">
                <a:latin typeface="Times New Roman" panose="02020603050405020304" pitchFamily="18" charset="0"/>
                <a:cs typeface="Times New Roman" panose="02020603050405020304" pitchFamily="18" charset="0"/>
                <a:sym typeface="+mn-ea"/>
              </a:rPr>
              <a:t>Supports localization and synchronization critical for coordinated swarm tasks.</a:t>
            </a:r>
            <a:endParaRPr lang="en-US" altLang="en-US" sz="1800" dirty="0">
              <a:latin typeface="Times New Roman" panose="02020603050405020304" pitchFamily="18" charset="0"/>
              <a:cs typeface="Times New Roman" panose="02020603050405020304" pitchFamily="18" charset="0"/>
              <a:sym typeface="+mn-ea"/>
            </a:endParaRPr>
          </a:p>
          <a:p>
            <a:pPr lvl="0" algn="just">
              <a:buClrTx/>
              <a:buSzTx/>
              <a:buFont typeface="Arial" panose="020B0604020202020204" pitchFamily="34" charset="0"/>
              <a:buChar char="•"/>
            </a:pPr>
            <a:endParaRPr lang="en-US" altLang="en-US" sz="1800" dirty="0">
              <a:latin typeface="Times New Roman" panose="02020603050405020304" pitchFamily="18" charset="0"/>
              <a:cs typeface="Times New Roman" panose="02020603050405020304" pitchFamily="18" charset="0"/>
              <a:sym typeface="+mn-ea"/>
            </a:endParaRPr>
          </a:p>
          <a:p>
            <a:pPr lvl="0" algn="just">
              <a:buClrTx/>
              <a:buSzTx/>
              <a:buFont typeface="Arial" panose="020B0604020202020204" pitchFamily="34" charset="0"/>
              <a:buChar char="•"/>
            </a:pPr>
            <a:r>
              <a:rPr lang="en-US" altLang="en-US" sz="1800" dirty="0">
                <a:latin typeface="Times New Roman" panose="02020603050405020304" pitchFamily="18" charset="0"/>
                <a:cs typeface="Times New Roman" panose="02020603050405020304" pitchFamily="18" charset="0"/>
                <a:sym typeface="+mn-ea"/>
              </a:rPr>
              <a:t>Interference from sunlight, LOS dependence, and frame-rate limitations.</a:t>
            </a:r>
            <a:endParaRPr lang="en-US" altLang="en-US" sz="1800" dirty="0">
              <a:latin typeface="Times New Roman" panose="02020603050405020304" pitchFamily="18" charset="0"/>
              <a:cs typeface="Times New Roman" panose="02020603050405020304" pitchFamily="18" charset="0"/>
              <a:sym typeface="+mn-ea"/>
            </a:endParaRPr>
          </a:p>
          <a:p>
            <a:pPr lvl="0" algn="just">
              <a:buClrTx/>
              <a:buSzTx/>
              <a:buFont typeface="Arial" panose="020B0604020202020204" pitchFamily="34" charset="0"/>
              <a:buChar char="•"/>
            </a:pPr>
            <a:endParaRPr lang="en-US" altLang="en-US" sz="1800" dirty="0">
              <a:latin typeface="Times New Roman" panose="02020603050405020304" pitchFamily="18" charset="0"/>
              <a:cs typeface="Times New Roman" panose="02020603050405020304" pitchFamily="18" charset="0"/>
              <a:sym typeface="+mn-ea"/>
            </a:endParaRPr>
          </a:p>
          <a:p>
            <a:pPr lvl="0" algn="just">
              <a:buClrTx/>
              <a:buSzTx/>
              <a:buFont typeface="Arial" panose="020B0604020202020204" pitchFamily="34" charset="0"/>
              <a:buChar char="•"/>
            </a:pPr>
            <a:r>
              <a:rPr lang="en-US" altLang="en-US" sz="1800" dirty="0">
                <a:latin typeface="Times New Roman" panose="02020603050405020304" pitchFamily="18" charset="0"/>
                <a:cs typeface="Times New Roman" panose="02020603050405020304" pitchFamily="18" charset="0"/>
                <a:sym typeface="+mn-ea"/>
              </a:rPr>
              <a:t>Hybrid OCC + RF/FSO systems for robust, large-scale deployments.</a:t>
            </a:r>
            <a:endParaRPr lang="en-US" altLang="en-US" sz="1800" dirty="0">
              <a:latin typeface="Times New Roman" panose="02020603050405020304" pitchFamily="18" charset="0"/>
              <a:cs typeface="Times New Roman" panose="02020603050405020304" pitchFamily="18" charset="0"/>
              <a:sym typeface="+mn-ea"/>
            </a:endParaRPr>
          </a:p>
          <a:p>
            <a:pPr lvl="0" algn="just">
              <a:buClrTx/>
              <a:buSzTx/>
              <a:buFont typeface="Arial" panose="020B0604020202020204" pitchFamily="34" charset="0"/>
              <a:buChar char="•"/>
            </a:pPr>
            <a:endParaRPr lang="en-US" altLang="en-US" sz="1800" dirty="0">
              <a:latin typeface="Times New Roman" panose="02020603050405020304" pitchFamily="18" charset="0"/>
              <a:cs typeface="Times New Roman" panose="02020603050405020304" pitchFamily="18" charset="0"/>
              <a:sym typeface="+mn-ea"/>
            </a:endParaRPr>
          </a:p>
          <a:p>
            <a:pPr lvl="0" algn="just">
              <a:buClrTx/>
              <a:buSzTx/>
              <a:buFont typeface="Arial" panose="020B0604020202020204" pitchFamily="34" charset="0"/>
              <a:buChar char="•"/>
            </a:pPr>
            <a:endParaRPr lang="en-US" altLang="en-US" sz="1800" dirty="0">
              <a:latin typeface="Times New Roman" panose="02020603050405020304" pitchFamily="18" charset="0"/>
              <a:cs typeface="Times New Roman" panose="02020603050405020304" pitchFamily="18" charset="0"/>
              <a:sym typeface="+mn-ea"/>
            </a:endParaRPr>
          </a:p>
        </p:txBody>
      </p:sp>
      <p:sp>
        <p:nvSpPr>
          <p:cNvPr id="4" name="Title 3"/>
          <p:cNvSpPr>
            <a:spLocks noGrp="1"/>
          </p:cNvSpPr>
          <p:nvPr>
            <p:ph type="title"/>
            <p:custDataLst>
              <p:tags r:id="rId1"/>
            </p:custDataLst>
          </p:nvPr>
        </p:nvSpPr>
        <p:spPr>
          <a:xfrm>
            <a:off x="533400" y="457200"/>
            <a:ext cx="8229600" cy="850900"/>
          </a:xfrm>
        </p:spPr>
        <p:txBody>
          <a:bodyPr>
            <a:normAutofit/>
          </a:bodyPr>
          <a:lstStyle/>
          <a:p>
            <a:r>
              <a:rPr lang="en-US" altLang="ja-JP" sz="3110" dirty="0">
                <a:latin typeface="Times New Roman" panose="02020603050405020304" pitchFamily="18" charset="0"/>
                <a:ea typeface="MS PGothic" panose="020B0600070205080204" charset="-128"/>
                <a:cs typeface="Times New Roman" panose="02020603050405020304" pitchFamily="18" charset="0"/>
                <a:sym typeface="+mn-ea"/>
              </a:rPr>
              <a:t>Conclusion</a:t>
            </a:r>
            <a:endParaRPr lang="en-US" sz="4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352803" y="533400"/>
            <a:ext cx="2438400" cy="706755"/>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lgn="ctr"/>
            <a:r>
              <a:rPr lang="en-US" altLang="ja-JP" sz="4000" dirty="0">
                <a:ea typeface="MS PGothic" panose="020B0600070205080204" charset="-128"/>
                <a:cs typeface="Times New Roman" panose="02020603050405020304" pitchFamily="18" charset="0"/>
              </a:rPr>
              <a:t>References</a:t>
            </a:r>
            <a:endParaRPr lang="en-US" altLang="ja-JP" sz="4000" dirty="0">
              <a:ea typeface="MS PGothic" panose="020B0600070205080204" charset="-128"/>
              <a:cs typeface="Times New Roman" panose="02020603050405020304" pitchFamily="18" charset="0"/>
            </a:endParaRPr>
          </a:p>
        </p:txBody>
      </p:sp>
      <p:sp>
        <p:nvSpPr>
          <p:cNvPr id="2" name="Rectangle 3"/>
          <p:cNvSpPr>
            <a:spLocks noGrp="1" noChangeArrowheads="1"/>
          </p:cNvSpPr>
          <p:nvPr>
            <p:ph idx="1"/>
          </p:nvPr>
        </p:nvSpPr>
        <p:spPr>
          <a:xfrm>
            <a:off x="457200" y="1227455"/>
            <a:ext cx="8229600" cy="5109210"/>
          </a:xfrm>
        </p:spPr>
        <p:txBody>
          <a:bodyPr>
            <a:normAutofit/>
          </a:bodyPr>
          <a:lstStyle/>
          <a:p>
            <a:pPr marL="0" lvl="0" indent="0" algn="just">
              <a:buClrTx/>
              <a:buSzTx/>
              <a:buNone/>
            </a:pPr>
            <a:r>
              <a:rPr lang="en-US" altLang="ja-JP" sz="1200" dirty="0">
                <a:latin typeface="Times New Roman" panose="02020603050405020304" pitchFamily="18" charset="0"/>
                <a:cs typeface="Times New Roman" panose="02020603050405020304" pitchFamily="18" charset="0"/>
                <a:sym typeface="+mn-ea"/>
              </a:rPr>
              <a:t>[1] </a:t>
            </a:r>
            <a:r>
              <a:rPr lang="en-US" altLang="en-US" sz="1200" dirty="0">
                <a:latin typeface="Times New Roman" panose="02020603050405020304" pitchFamily="18" charset="0"/>
                <a:cs typeface="Times New Roman" panose="02020603050405020304" pitchFamily="18" charset="0"/>
                <a:sym typeface="+mn-ea"/>
              </a:rPr>
              <a:t>Teli, S. R., et al. Optical Camera Communications: Principles, Modulation, and Applications. IEEE Comms Surveys &amp; Tutorials, 2023.</a:t>
            </a:r>
            <a:endParaRPr lang="en-US" altLang="en-US" sz="1200" dirty="0">
              <a:latin typeface="Times New Roman" panose="02020603050405020304" pitchFamily="18" charset="0"/>
              <a:cs typeface="Times New Roman" panose="02020603050405020304" pitchFamily="18" charset="0"/>
              <a:sym typeface="+mn-ea"/>
            </a:endParaRPr>
          </a:p>
          <a:p>
            <a:pPr marL="0" lvl="0" indent="0" algn="just">
              <a:buClrTx/>
              <a:buSzTx/>
              <a:buNone/>
            </a:pPr>
            <a:endParaRPr lang="en-US" altLang="en-US" sz="1200" dirty="0">
              <a:latin typeface="Times New Roman" panose="02020603050405020304" pitchFamily="18" charset="0"/>
              <a:cs typeface="Times New Roman" panose="02020603050405020304" pitchFamily="18" charset="0"/>
              <a:sym typeface="+mn-ea"/>
            </a:endParaRPr>
          </a:p>
          <a:p>
            <a:pPr marL="0" lvl="0" indent="0" algn="just">
              <a:buClrTx/>
              <a:buSzTx/>
              <a:buNone/>
            </a:pPr>
            <a:r>
              <a:rPr lang="en-US" altLang="ja-JP" sz="1200" dirty="0">
                <a:latin typeface="Times New Roman" panose="02020603050405020304" pitchFamily="18" charset="0"/>
                <a:cs typeface="Times New Roman" panose="02020603050405020304" pitchFamily="18" charset="0"/>
                <a:sym typeface="+mn-ea"/>
              </a:rPr>
              <a:t>[2] </a:t>
            </a:r>
            <a:r>
              <a:rPr lang="en-US" altLang="en-US" sz="1200" dirty="0">
                <a:latin typeface="Times New Roman" panose="02020603050405020304" pitchFamily="18" charset="0"/>
                <a:cs typeface="Times New Roman" panose="02020603050405020304" pitchFamily="18" charset="0"/>
                <a:sym typeface="+mn-ea"/>
              </a:rPr>
              <a:t>Kashef, M., &amp; Fawaz, W. Optical Wireless Communication for UAV Networks. IEEE Access, 2022.</a:t>
            </a:r>
            <a:endParaRPr lang="en-US" altLang="en-US" sz="1200" dirty="0">
              <a:latin typeface="Times New Roman" panose="02020603050405020304" pitchFamily="18" charset="0"/>
              <a:cs typeface="Times New Roman" panose="02020603050405020304" pitchFamily="18" charset="0"/>
              <a:sym typeface="+mn-ea"/>
            </a:endParaRPr>
          </a:p>
          <a:p>
            <a:pPr marL="0" lvl="0" indent="0" algn="just">
              <a:buClrTx/>
              <a:buSzTx/>
              <a:buNone/>
            </a:pPr>
            <a:endParaRPr lang="en-US" altLang="en-US" sz="1200" dirty="0">
              <a:latin typeface="Times New Roman" panose="02020603050405020304" pitchFamily="18" charset="0"/>
              <a:cs typeface="Times New Roman" panose="02020603050405020304" pitchFamily="18" charset="0"/>
              <a:sym typeface="+mn-ea"/>
            </a:endParaRPr>
          </a:p>
          <a:p>
            <a:pPr marL="0" lvl="0" indent="0" algn="just">
              <a:buClrTx/>
              <a:buSzTx/>
              <a:buNone/>
            </a:pPr>
            <a:r>
              <a:rPr lang="en-US" altLang="ja-JP" sz="1200" dirty="0">
                <a:latin typeface="Times New Roman" panose="02020603050405020304" pitchFamily="18" charset="0"/>
                <a:cs typeface="Times New Roman" panose="02020603050405020304" pitchFamily="18" charset="0"/>
                <a:sym typeface="+mn-ea"/>
              </a:rPr>
              <a:t>[3]</a:t>
            </a:r>
            <a:r>
              <a:rPr lang="en-US" altLang="en-US" sz="1200" dirty="0">
                <a:latin typeface="Times New Roman" panose="02020603050405020304" pitchFamily="18" charset="0"/>
                <a:cs typeface="Times New Roman" panose="02020603050405020304" pitchFamily="18" charset="0"/>
                <a:sym typeface="+mn-ea"/>
              </a:rPr>
              <a:t>Nguyen, T., et al. UAV Swarm Communication and Synchronization via OCC. MDPI Drones, 2024.</a:t>
            </a:r>
            <a:endParaRPr lang="en-US" altLang="en-US" sz="1200" dirty="0">
              <a:latin typeface="Times New Roman" panose="02020603050405020304" pitchFamily="18" charset="0"/>
              <a:cs typeface="Times New Roman" panose="02020603050405020304" pitchFamily="18" charset="0"/>
              <a:sym typeface="+mn-ea"/>
            </a:endParaRPr>
          </a:p>
          <a:p>
            <a:pPr marL="0" lvl="0" indent="0" algn="just">
              <a:buClrTx/>
              <a:buSzTx/>
              <a:buNone/>
            </a:pPr>
            <a:endParaRPr lang="en-US" altLang="en-US" sz="1200" dirty="0">
              <a:latin typeface="Times New Roman" panose="02020603050405020304" pitchFamily="18" charset="0"/>
              <a:cs typeface="Times New Roman" panose="02020603050405020304" pitchFamily="18" charset="0"/>
              <a:sym typeface="+mn-ea"/>
            </a:endParaRPr>
          </a:p>
          <a:p>
            <a:pPr marL="0" lvl="0" indent="0" algn="just">
              <a:buClrTx/>
              <a:buSzTx/>
              <a:buNone/>
            </a:pPr>
            <a:r>
              <a:rPr lang="en-US" altLang="ja-JP" sz="1200" dirty="0">
                <a:latin typeface="Times New Roman" panose="02020603050405020304" pitchFamily="18" charset="0"/>
                <a:cs typeface="Times New Roman" panose="02020603050405020304" pitchFamily="18" charset="0"/>
                <a:sym typeface="+mn-ea"/>
              </a:rPr>
              <a:t>[4] </a:t>
            </a:r>
            <a:r>
              <a:rPr lang="en-US" altLang="en-US" sz="1200" dirty="0">
                <a:latin typeface="Times New Roman" panose="02020603050405020304" pitchFamily="18" charset="0"/>
                <a:cs typeface="Times New Roman" panose="02020603050405020304" pitchFamily="18" charset="0"/>
                <a:sym typeface="+mn-ea"/>
              </a:rPr>
              <a:t>Rajbhandari, S., et al. Optical Camera Communications for Autonomous Systems. IEEE Photonics Journal, 2021.</a:t>
            </a:r>
            <a:endParaRPr lang="en-US" altLang="en-US" sz="1200" dirty="0">
              <a:latin typeface="Times New Roman" panose="02020603050405020304" pitchFamily="18" charset="0"/>
              <a:cs typeface="Times New Roman" panose="02020603050405020304" pitchFamily="18" charset="0"/>
              <a:sym typeface="+mn-ea"/>
            </a:endParaRPr>
          </a:p>
          <a:p>
            <a:pPr marL="0" lvl="0" indent="0" algn="just">
              <a:buClrTx/>
              <a:buSzTx/>
              <a:buNone/>
            </a:pPr>
            <a:endParaRPr lang="en-US" altLang="en-US" sz="1200" dirty="0">
              <a:latin typeface="Times New Roman" panose="02020603050405020304" pitchFamily="18" charset="0"/>
              <a:cs typeface="Times New Roman" panose="02020603050405020304" pitchFamily="18" charset="0"/>
              <a:sym typeface="+mn-ea"/>
            </a:endParaRPr>
          </a:p>
          <a:p>
            <a:pPr marL="0" lvl="0" indent="0" algn="just">
              <a:buClrTx/>
              <a:buSzTx/>
              <a:buNone/>
            </a:pPr>
            <a:r>
              <a:rPr lang="en-US" altLang="ja-JP" sz="1200" dirty="0">
                <a:latin typeface="Times New Roman" panose="02020603050405020304" pitchFamily="18" charset="0"/>
                <a:cs typeface="Times New Roman" panose="02020603050405020304" pitchFamily="18" charset="0"/>
                <a:sym typeface="+mn-ea"/>
              </a:rPr>
              <a:t>[5] </a:t>
            </a:r>
            <a:r>
              <a:rPr lang="en-US" altLang="en-US" sz="1200" dirty="0">
                <a:latin typeface="Times New Roman" panose="02020603050405020304" pitchFamily="18" charset="0"/>
                <a:cs typeface="Times New Roman" panose="02020603050405020304" pitchFamily="18" charset="0"/>
                <a:sym typeface="+mn-ea"/>
              </a:rPr>
              <a:t>Kim, S., et al. OCC-Based Time Synchronization for Multi-UAV Systems. IEEE Transactions on Vehicular Technology, 2024.</a:t>
            </a:r>
            <a:endParaRPr lang="en-US" altLang="en-US" sz="1200" dirty="0">
              <a:latin typeface="Times New Roman" panose="02020603050405020304" pitchFamily="18" charset="0"/>
              <a:cs typeface="Times New Roman" panose="02020603050405020304" pitchFamily="18" charset="0"/>
              <a:sym typeface="+mn-ea"/>
            </a:endParaRPr>
          </a:p>
          <a:p>
            <a:pPr marL="0" lvl="0" indent="0" algn="just">
              <a:buClrTx/>
              <a:buSzTx/>
              <a:buNone/>
            </a:pPr>
            <a:endParaRPr lang="en-US" altLang="en-US" sz="1000" dirty="0">
              <a:latin typeface="Times New Roman" panose="02020603050405020304" pitchFamily="18" charset="0"/>
              <a:cs typeface="Times New Roman" panose="02020603050405020304" pitchFamily="18" charset="0"/>
              <a:sym typeface="+mn-ea"/>
            </a:endParaRPr>
          </a:p>
          <a:p>
            <a:pPr marL="0" lvl="0" indent="0" algn="just">
              <a:buClrTx/>
              <a:buSzTx/>
              <a:buNone/>
            </a:pPr>
            <a:endParaRPr lang="en-US" altLang="en-US" sz="1000" dirty="0">
              <a:latin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762000" y="1371600"/>
            <a:ext cx="7632848" cy="381642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555" dirty="0">
                <a:solidFill>
                  <a:prstClr val="black"/>
                </a:solidFill>
                <a:latin typeface="Times New Roman" panose="02020603050405020304" pitchFamily="18" charset="0"/>
                <a:sym typeface="+mn-ea"/>
              </a:rPr>
              <a:t>UAV Swarm Localization and Synchronization via OCC</a:t>
            </a:r>
            <a:br>
              <a:rPr lang="en-US" altLang="ja-JP" dirty="0">
                <a:ea typeface="MS PGothic" panose="020B0600070205080204" charset="-128"/>
              </a:rPr>
            </a:br>
            <a:r>
              <a:rPr lang="en-US" altLang="ja-JP" dirty="0">
                <a:ea typeface="MS PGothic" panose="020B0600070205080204" charset="-128"/>
              </a:rPr>
              <a:t> </a:t>
            </a:r>
            <a:br>
              <a:rPr lang="en-US" altLang="ja-JP" dirty="0">
                <a:ea typeface="MS PGothic" panose="020B0600070205080204" charset="-128"/>
              </a:rPr>
            </a:br>
            <a:r>
              <a:rPr lang="en-US" altLang="ja-JP" sz="3200" dirty="0">
                <a:latin typeface="Times New Roman Regular" panose="02020603050405020304" charset="0"/>
                <a:ea typeface="MS PGothic" panose="020B0600070205080204" charset="-128"/>
                <a:cs typeface="Times New Roman Regular" panose="02020603050405020304" charset="0"/>
              </a:rPr>
              <a:t>September </a:t>
            </a:r>
            <a:r>
              <a:rPr lang="en-US" altLang="ja-JP" sz="3200" dirty="0">
                <a:latin typeface="Times New Roman Regular" panose="02020603050405020304" charset="0"/>
                <a:ea typeface="MS PGothic" panose="020B0600070205080204" charset="-128"/>
                <a:cs typeface="Times New Roman Regular" panose="02020603050405020304" charset="0"/>
              </a:rPr>
              <a:t>16, 2025</a:t>
            </a:r>
            <a:endParaRPr lang="ja-JP" altLang="ja-JP" sz="3200" dirty="0">
              <a:latin typeface="Times New Roman Regular" panose="02020603050405020304" charset="0"/>
              <a:cs typeface="Times New Roman Regular" panose="020206030504050203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Contents</a:t>
            </a:r>
            <a:endParaRPr lang="en-US" sz="4000" dirty="0">
              <a:latin typeface="Times New Roman" panose="02020603050405020304" pitchFamily="18" charset="0"/>
              <a:cs typeface="Times New Roman" panose="02020603050405020304" pitchFamily="18" charset="0"/>
            </a:endParaRPr>
          </a:p>
        </p:txBody>
      </p:sp>
      <p:sp>
        <p:nvSpPr>
          <p:cNvPr id="7" name="Rectangle 3"/>
          <p:cNvSpPr>
            <a:spLocks noGrp="1" noChangeArrowheads="1"/>
          </p:cNvSpPr>
          <p:nvPr>
            <p:ph idx="1"/>
          </p:nvPr>
        </p:nvSpPr>
        <p:spPr>
          <a:xfrm>
            <a:off x="457200" y="1417638"/>
            <a:ext cx="8599140" cy="4918464"/>
          </a:xfrm>
        </p:spPr>
        <p:txBody>
          <a:bodyPr>
            <a:normAutofit/>
          </a:bodyPr>
          <a:lstStyle/>
          <a:p>
            <a:pPr algn="just">
              <a:lnSpc>
                <a:spcPct val="110000"/>
              </a:lnSpc>
              <a:buFont typeface="Wingdings" panose="05000000000000000000" charset="0"/>
              <a:buChar char=""/>
            </a:pPr>
            <a:r>
              <a:rPr lang="en-US" altLang="en-US" sz="2000" dirty="0">
                <a:latin typeface="Times New Roman" panose="02020603050405020304" pitchFamily="18" charset="0"/>
                <a:cs typeface="Times New Roman" panose="02020603050405020304" pitchFamily="18" charset="0"/>
                <a:sym typeface="+mn-ea"/>
              </a:rPr>
              <a:t>Overview of OCC</a:t>
            </a:r>
            <a:endParaRPr lang="en-US" altLang="en-US" sz="2000" dirty="0">
              <a:latin typeface="Times New Roman" panose="02020603050405020304" pitchFamily="18" charset="0"/>
              <a:cs typeface="Times New Roman" panose="02020603050405020304" pitchFamily="18" charset="0"/>
              <a:sym typeface="+mn-ea"/>
            </a:endParaRPr>
          </a:p>
          <a:p>
            <a:pPr algn="just">
              <a:lnSpc>
                <a:spcPct val="110000"/>
              </a:lnSpc>
              <a:buFont typeface="Wingdings" panose="05000000000000000000" charset="0"/>
              <a:buChar char=""/>
            </a:pPr>
            <a:r>
              <a:rPr lang="en-US" altLang="en-US" sz="2000" dirty="0">
                <a:latin typeface="Times New Roman" panose="02020603050405020304" pitchFamily="18" charset="0"/>
                <a:cs typeface="Times New Roman" panose="02020603050405020304" pitchFamily="18" charset="0"/>
                <a:sym typeface="+mn-ea"/>
              </a:rPr>
              <a:t>Advantages of OCC for Swarm</a:t>
            </a:r>
            <a:endParaRPr lang="en-US" altLang="en-US" sz="2000" dirty="0">
              <a:latin typeface="Times New Roman" panose="02020603050405020304" pitchFamily="18" charset="0"/>
              <a:cs typeface="Times New Roman" panose="02020603050405020304" pitchFamily="18" charset="0"/>
              <a:sym typeface="+mn-ea"/>
            </a:endParaRPr>
          </a:p>
          <a:p>
            <a:pPr algn="just">
              <a:lnSpc>
                <a:spcPct val="110000"/>
              </a:lnSpc>
              <a:buFont typeface="Wingdings" panose="05000000000000000000" charset="0"/>
              <a:buChar char=""/>
            </a:pPr>
            <a:r>
              <a:rPr lang="en-US" altLang="en-US" sz="2000" dirty="0">
                <a:latin typeface="Times New Roman" panose="02020603050405020304" pitchFamily="18" charset="0"/>
                <a:cs typeface="Times New Roman" panose="02020603050405020304" pitchFamily="18" charset="0"/>
                <a:sym typeface="+mn-ea"/>
              </a:rPr>
              <a:t>Limitations of OCC</a:t>
            </a:r>
            <a:endParaRPr lang="en-US" altLang="en-US" sz="2000" dirty="0">
              <a:latin typeface="Times New Roman" panose="02020603050405020304" pitchFamily="18" charset="0"/>
              <a:cs typeface="Times New Roman" panose="02020603050405020304" pitchFamily="18" charset="0"/>
              <a:sym typeface="+mn-ea"/>
            </a:endParaRPr>
          </a:p>
          <a:p>
            <a:pPr algn="just">
              <a:lnSpc>
                <a:spcPct val="110000"/>
              </a:lnSpc>
              <a:buFont typeface="Wingdings" panose="05000000000000000000" charset="0"/>
              <a:buChar char=""/>
            </a:pPr>
            <a:r>
              <a:rPr lang="en-US" altLang="en-US" sz="2000" dirty="0">
                <a:latin typeface="Times New Roman" panose="02020603050405020304" pitchFamily="18" charset="0"/>
                <a:cs typeface="Times New Roman" panose="02020603050405020304" pitchFamily="18" charset="0"/>
                <a:sym typeface="+mn-ea"/>
              </a:rPr>
              <a:t>UAV Swarm localization and synchronization</a:t>
            </a:r>
            <a:endParaRPr lang="en-US" altLang="en-US" sz="2000" dirty="0">
              <a:latin typeface="Times New Roman" panose="02020603050405020304" pitchFamily="18" charset="0"/>
              <a:cs typeface="Times New Roman" panose="02020603050405020304" pitchFamily="18" charset="0"/>
              <a:sym typeface="+mn-ea"/>
            </a:endParaRPr>
          </a:p>
          <a:p>
            <a:pPr algn="just">
              <a:lnSpc>
                <a:spcPct val="110000"/>
              </a:lnSpc>
              <a:buFont typeface="Wingdings" panose="05000000000000000000" charset="0"/>
              <a:buChar char=""/>
            </a:pPr>
            <a:r>
              <a:rPr lang="en-US" altLang="en-US" sz="2000" dirty="0">
                <a:latin typeface="Times New Roman" panose="02020603050405020304" pitchFamily="18" charset="0"/>
                <a:cs typeface="Times New Roman" panose="02020603050405020304" pitchFamily="18" charset="0"/>
                <a:sym typeface="+mn-ea"/>
              </a:rPr>
              <a:t> Deployment scenario</a:t>
            </a:r>
            <a:endParaRPr lang="en-US" altLang="en-US" sz="2000" dirty="0">
              <a:latin typeface="Times New Roman" panose="02020603050405020304" pitchFamily="18" charset="0"/>
              <a:cs typeface="Times New Roman" panose="02020603050405020304" pitchFamily="18" charset="0"/>
              <a:sym typeface="+mn-ea"/>
            </a:endParaRPr>
          </a:p>
          <a:p>
            <a:pPr algn="just">
              <a:lnSpc>
                <a:spcPct val="110000"/>
              </a:lnSpc>
              <a:buFont typeface="Wingdings" panose="05000000000000000000" charset="0"/>
              <a:buChar char=""/>
            </a:pPr>
            <a:r>
              <a:rPr lang="en-US" altLang="en-US" sz="2000" dirty="0">
                <a:latin typeface="Times New Roman" panose="02020603050405020304" pitchFamily="18" charset="0"/>
                <a:cs typeface="Times New Roman" panose="02020603050405020304" pitchFamily="18" charset="0"/>
                <a:sym typeface="+mn-ea"/>
              </a:rPr>
              <a:t>Framework architecture</a:t>
            </a:r>
            <a:endParaRPr lang="en-US" altLang="en-US" sz="2000" dirty="0">
              <a:latin typeface="Times New Roman" panose="02020603050405020304" pitchFamily="18" charset="0"/>
              <a:cs typeface="Times New Roman" panose="02020603050405020304" pitchFamily="18" charset="0"/>
              <a:sym typeface="+mn-ea"/>
            </a:endParaRPr>
          </a:p>
          <a:p>
            <a:pPr algn="just">
              <a:lnSpc>
                <a:spcPct val="110000"/>
              </a:lnSpc>
              <a:buFont typeface="Wingdings" panose="05000000000000000000" charset="0"/>
              <a:buChar char=""/>
            </a:pPr>
            <a:r>
              <a:rPr lang="en-US" altLang="en-US" sz="2000" dirty="0">
                <a:latin typeface="Times New Roman" panose="02020603050405020304" pitchFamily="18" charset="0"/>
                <a:cs typeface="Times New Roman" panose="02020603050405020304" pitchFamily="18" charset="0"/>
                <a:sym typeface="+mn-ea"/>
              </a:rPr>
              <a:t>Conclusion</a:t>
            </a:r>
            <a:endParaRPr lang="en-US" altLang="en-US" sz="2000" dirty="0">
              <a:latin typeface="Times New Roman" panose="02020603050405020304" pitchFamily="18" charset="0"/>
              <a:cs typeface="Times New Roman" panose="02020603050405020304" pitchFamily="18" charset="0"/>
              <a:sym typeface="+mn-ea"/>
            </a:endParaRPr>
          </a:p>
          <a:p>
            <a:pPr algn="just">
              <a:lnSpc>
                <a:spcPct val="110000"/>
              </a:lnSpc>
              <a:buFont typeface="Wingdings" panose="05000000000000000000" charset="0"/>
              <a:buChar char=""/>
            </a:pPr>
            <a:r>
              <a:rPr lang="en-US" altLang="en-US" sz="2000" dirty="0">
                <a:latin typeface="Times New Roman" panose="02020603050405020304" pitchFamily="18" charset="0"/>
                <a:cs typeface="Times New Roman" panose="02020603050405020304" pitchFamily="18" charset="0"/>
                <a:sym typeface="+mn-ea"/>
              </a:rPr>
              <a:t>References</a:t>
            </a:r>
            <a:endParaRPr lang="en-US" altLang="en-US" sz="2000" dirty="0">
              <a:latin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01675"/>
          </a:xfrm>
        </p:spPr>
        <p:txBody>
          <a:bodyPr>
            <a:normAutofit/>
          </a:bodyPr>
          <a:lstStyle/>
          <a:p>
            <a:r>
              <a:rPr lang="en-US" altLang="en-US" sz="3110" dirty="0">
                <a:latin typeface="Times New Roman" panose="02020603050405020304" pitchFamily="18" charset="0"/>
                <a:cs typeface="Times New Roman" panose="02020603050405020304" pitchFamily="18" charset="0"/>
                <a:sym typeface="+mn-ea"/>
              </a:rPr>
              <a:t>Overview of OCC</a:t>
            </a:r>
            <a:r>
              <a:rPr lang="en-US" altLang="ja-JP" sz="3110" dirty="0">
                <a:latin typeface="Times New Roman" panose="02020603050405020304" pitchFamily="18" charset="0"/>
                <a:ea typeface="MS PGothic" panose="020B0600070205080204" charset="-128"/>
                <a:cs typeface="Times New Roman" panose="02020603050405020304" pitchFamily="18" charset="0"/>
                <a:sym typeface="+mn-ea"/>
              </a:rPr>
              <a:t>  </a:t>
            </a:r>
            <a:endParaRPr lang="en-US" altLang="ja-JP" sz="3110" dirty="0">
              <a:latin typeface="Times New Roman" panose="02020603050405020304" pitchFamily="18" charset="0"/>
              <a:ea typeface="MS PGothic" panose="020B0600070205080204" charset="-128"/>
              <a:cs typeface="Times New Roman" panose="02020603050405020304" pitchFamily="18" charset="0"/>
            </a:endParaRPr>
          </a:p>
        </p:txBody>
      </p:sp>
      <p:sp>
        <p:nvSpPr>
          <p:cNvPr id="7" name="Rectangle 3"/>
          <p:cNvSpPr>
            <a:spLocks noGrp="1" noChangeArrowheads="1"/>
          </p:cNvSpPr>
          <p:nvPr>
            <p:ph idx="1"/>
          </p:nvPr>
        </p:nvSpPr>
        <p:spPr>
          <a:xfrm>
            <a:off x="381000" y="1061720"/>
            <a:ext cx="8343900" cy="5351145"/>
          </a:xfrm>
        </p:spPr>
        <p:txBody>
          <a:bodyPr>
            <a:normAutofit/>
          </a:bodyPr>
          <a:lstStyle/>
          <a:p>
            <a:pPr algn="just"/>
            <a:r>
              <a:rPr lang="en-US" altLang="en-US" sz="1800" dirty="0">
                <a:latin typeface="Times New Roman Regular" panose="02020603050405020304" charset="0"/>
                <a:cs typeface="Times New Roman Regular" panose="02020603050405020304" charset="0"/>
                <a:sym typeface="+mn-ea"/>
              </a:rPr>
              <a:t>OCC uses LEDs and cameras for transmitting and receiving data via light signals [1].</a:t>
            </a:r>
            <a:endParaRPr lang="en-US" altLang="en-US" sz="1800" dirty="0">
              <a:latin typeface="Times New Roman Regular" panose="02020603050405020304" charset="0"/>
              <a:cs typeface="Times New Roman Regular" panose="02020603050405020304" charset="0"/>
              <a:sym typeface="+mn-ea"/>
            </a:endParaRPr>
          </a:p>
          <a:p>
            <a:pPr marL="0" indent="0" algn="just">
              <a:buNone/>
            </a:pPr>
            <a:endParaRPr lang="en-US" altLang="en-US" sz="1800" dirty="0">
              <a:latin typeface="Times New Roman Regular" panose="02020603050405020304" charset="0"/>
              <a:cs typeface="Times New Roman Regular" panose="02020603050405020304" charset="0"/>
              <a:sym typeface="+mn-ea"/>
            </a:endParaRPr>
          </a:p>
          <a:p>
            <a:pPr algn="just"/>
            <a:r>
              <a:rPr lang="en-US" altLang="en-US" sz="1800">
                <a:latin typeface="Times New Roman Regular" panose="02020603050405020304" charset="0"/>
                <a:cs typeface="Times New Roman Regular" panose="02020603050405020304" charset="0"/>
              </a:rPr>
              <a:t>Enables spectrum-free, low-cost communication suitable for UAV swarms[2].</a:t>
            </a:r>
            <a:endParaRPr lang="en-US" altLang="en-US" sz="1800">
              <a:latin typeface="Times New Roman Regular" panose="02020603050405020304" charset="0"/>
              <a:cs typeface="Times New Roman Regular" panose="02020603050405020304" charset="0"/>
            </a:endParaRPr>
          </a:p>
          <a:p>
            <a:pPr marL="0" indent="0" algn="just">
              <a:buNone/>
            </a:pPr>
            <a:endParaRPr lang="en-US" altLang="en-US" sz="1800">
              <a:latin typeface="Times New Roman Regular" panose="02020603050405020304" charset="0"/>
              <a:cs typeface="Times New Roman Regular" panose="02020603050405020304" charset="0"/>
            </a:endParaRPr>
          </a:p>
          <a:p>
            <a:pPr algn="just"/>
            <a:r>
              <a:rPr lang="en-US" altLang="en-US" sz="1800" dirty="0">
                <a:latin typeface="Times New Roman Regular" panose="02020603050405020304" charset="0"/>
                <a:cs typeface="Times New Roman Regular" panose="02020603050405020304" charset="0"/>
                <a:sym typeface="+mn-ea"/>
              </a:rPr>
              <a:t>Drones equipped with LEDs (transmitters) and cameras (receivers) exchange light pulses[3].</a:t>
            </a:r>
            <a:endParaRPr lang="en-US" altLang="en-US" sz="1800" dirty="0">
              <a:latin typeface="Times New Roman Regular" panose="02020603050405020304" charset="0"/>
              <a:cs typeface="Times New Roman Regular" panose="02020603050405020304" charset="0"/>
              <a:sym typeface="+mn-ea"/>
            </a:endParaRPr>
          </a:p>
          <a:p>
            <a:pPr algn="just"/>
            <a:endParaRPr lang="en-US" altLang="en-US" sz="1800" dirty="0">
              <a:latin typeface="Times New Roman Regular" panose="02020603050405020304" charset="0"/>
              <a:cs typeface="Times New Roman Regular" panose="02020603050405020304" charset="0"/>
              <a:sym typeface="+mn-ea"/>
            </a:endParaRPr>
          </a:p>
          <a:p>
            <a:pPr algn="just"/>
            <a:r>
              <a:rPr lang="en-US" altLang="en-US" sz="1800" dirty="0">
                <a:latin typeface="Times New Roman" panose="02020603050405020304" pitchFamily="18" charset="0"/>
                <a:cs typeface="Times New Roman" panose="02020603050405020304" pitchFamily="18" charset="0"/>
                <a:sym typeface="+mn-ea"/>
              </a:rPr>
              <a:t>Navigation, synchronization, and data transfer in swarm operations.</a:t>
            </a:r>
            <a:endParaRPr lang="en-US" altLang="en-US" sz="1800" dirty="0">
              <a:latin typeface="Times New Roman" panose="02020603050405020304" pitchFamily="18" charset="0"/>
              <a:cs typeface="Times New Roman" panose="02020603050405020304" pitchFamily="18" charset="0"/>
              <a:sym typeface="+mn-ea"/>
            </a:endParaRPr>
          </a:p>
          <a:p>
            <a:pPr algn="just"/>
            <a:endParaRPr lang="en-US" altLang="en-US" sz="1800" dirty="0">
              <a:latin typeface="Times New Roman" panose="02020603050405020304" pitchFamily="18" charset="0"/>
              <a:cs typeface="Times New Roman" panose="02020603050405020304" pitchFamily="18" charset="0"/>
              <a:sym typeface="+mn-ea"/>
            </a:endParaRPr>
          </a:p>
          <a:p>
            <a:pPr algn="just"/>
            <a:r>
              <a:rPr lang="en-US" altLang="en-US" sz="1800" dirty="0">
                <a:latin typeface="Times New Roman" panose="02020603050405020304" pitchFamily="18" charset="0"/>
                <a:cs typeface="Times New Roman" panose="02020603050405020304" pitchFamily="18" charset="0"/>
                <a:sym typeface="+mn-ea"/>
              </a:rPr>
              <a:t>Works in RF-congested environments and supports precise optical-based positioning.</a:t>
            </a:r>
            <a:endParaRPr lang="en-US" altLang="en-US" sz="1800" dirty="0">
              <a:latin typeface="Times New Roman" panose="02020603050405020304" pitchFamily="18" charset="0"/>
              <a:cs typeface="Times New Roman" panose="02020603050405020304" pitchFamily="18" charset="0"/>
              <a:sym typeface="+mn-ea"/>
            </a:endParaRPr>
          </a:p>
        </p:txBody>
      </p:sp>
      <p:sp>
        <p:nvSpPr>
          <p:cNvPr id="4" name="Rectangle 3"/>
          <p:cNvSpPr>
            <a:spLocks noGrp="1" noChangeArrowheads="1"/>
          </p:cNvSpPr>
          <p:nvPr/>
        </p:nvSpPr>
        <p:spPr>
          <a:xfrm>
            <a:off x="4852670" y="1082675"/>
            <a:ext cx="4015740" cy="5351145"/>
          </a:xfrm>
          <a:prstGeom prst="rect">
            <a:avLst/>
          </a:prstGeom>
        </p:spPr>
        <p:txBody>
          <a:bodyPr vert="horz" lIns="91440" tIns="45720" rIns="91440" bIns="45720" rtlCol="0">
            <a:normAutofit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buClrTx/>
              <a:buSzTx/>
              <a:buFont typeface="Wingdings" panose="05000000000000000000" charset="0"/>
              <a:buChar char="Ø"/>
            </a:pPr>
            <a:endParaRPr lang="en-US" altLang="ja-JP" sz="1555" dirty="0">
              <a:latin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411210" cy="701675"/>
          </a:xfrm>
        </p:spPr>
        <p:txBody>
          <a:bodyPr>
            <a:normAutofit/>
          </a:bodyPr>
          <a:lstStyle/>
          <a:p>
            <a:r>
              <a:rPr lang="en-US" altLang="en-US" sz="2800" dirty="0">
                <a:latin typeface="Times New Roman" panose="02020603050405020304" pitchFamily="18" charset="0"/>
                <a:cs typeface="Times New Roman" panose="02020603050405020304" pitchFamily="18" charset="0"/>
                <a:sym typeface="+mn-ea"/>
              </a:rPr>
              <a:t>Overview of OCC</a:t>
            </a:r>
            <a:r>
              <a:rPr lang="en-US" altLang="ja-JP" sz="2800" dirty="0">
                <a:latin typeface="Times New Roman" panose="02020603050405020304" pitchFamily="18" charset="0"/>
                <a:ea typeface="MS PGothic" panose="020B0600070205080204" charset="-128"/>
                <a:cs typeface="Times New Roman" panose="02020603050405020304" pitchFamily="18" charset="0"/>
                <a:sym typeface="+mn-ea"/>
              </a:rPr>
              <a:t> </a:t>
            </a:r>
            <a:endParaRPr lang="en-US" altLang="ja-JP" sz="2800" dirty="0">
              <a:latin typeface="Times New Roman" panose="02020603050405020304" pitchFamily="18" charset="0"/>
              <a:ea typeface="MS PGothic" panose="020B0600070205080204" charset="-128"/>
              <a:cs typeface="Times New Roman" panose="02020603050405020304" pitchFamily="18" charset="0"/>
            </a:endParaRPr>
          </a:p>
        </p:txBody>
      </p:sp>
      <p:sp>
        <p:nvSpPr>
          <p:cNvPr id="7" name="Rectangle 3"/>
          <p:cNvSpPr>
            <a:spLocks noGrp="1" noChangeArrowheads="1"/>
          </p:cNvSpPr>
          <p:nvPr>
            <p:ph idx="1"/>
          </p:nvPr>
        </p:nvSpPr>
        <p:spPr>
          <a:xfrm>
            <a:off x="381000" y="1061720"/>
            <a:ext cx="8487410" cy="5351145"/>
          </a:xfrm>
        </p:spPr>
        <p:txBody>
          <a:bodyPr>
            <a:normAutofit/>
          </a:bodyPr>
          <a:lstStyle/>
          <a:p>
            <a:pPr algn="just">
              <a:buFont typeface="Wingdings" panose="05000000000000000000" charset="0"/>
              <a:buChar char=""/>
            </a:pPr>
            <a:r>
              <a:rPr lang="en-US" altLang="en-US" sz="2400" b="1" dirty="0">
                <a:latin typeface="Times New Roman Regular" panose="02020603050405020304" charset="0"/>
                <a:cs typeface="Times New Roman Regular" panose="02020603050405020304" charset="0"/>
                <a:sym typeface="+mn-ea"/>
              </a:rPr>
              <a:t>Advantages of OCC for Swarm</a:t>
            </a:r>
            <a:endParaRPr lang="en-US" altLang="en-US" sz="2400" b="1" dirty="0">
              <a:latin typeface="Times New Roman Regular" panose="02020603050405020304" charset="0"/>
              <a:cs typeface="Times New Roman Regular" panose="02020603050405020304" charset="0"/>
              <a:sym typeface="+mn-ea"/>
            </a:endParaRPr>
          </a:p>
          <a:p>
            <a:pPr algn="just"/>
            <a:r>
              <a:rPr lang="en-US" altLang="en-US" sz="2000" dirty="0">
                <a:latin typeface="Times New Roman Regular" panose="02020603050405020304" charset="0"/>
                <a:cs typeface="Times New Roman Regular" panose="02020603050405020304" charset="0"/>
                <a:sym typeface="+mn-ea"/>
              </a:rPr>
              <a:t>Avoids RF interference and congestion.</a:t>
            </a:r>
            <a:endParaRPr lang="en-US" altLang="en-US" sz="2000" dirty="0">
              <a:latin typeface="Times New Roman Regular" panose="02020603050405020304" charset="0"/>
              <a:cs typeface="Times New Roman Regular" panose="02020603050405020304" charset="0"/>
              <a:sym typeface="+mn-ea"/>
            </a:endParaRPr>
          </a:p>
          <a:p>
            <a:pPr algn="just">
              <a:lnSpc>
                <a:spcPct val="150000"/>
              </a:lnSpc>
              <a:buFont typeface="Arial" panose="020B0604020202020204" pitchFamily="34" charset="0"/>
              <a:buChar char="•"/>
            </a:pPr>
            <a:r>
              <a:rPr lang="en-US" altLang="en-US" sz="2000" dirty="0">
                <a:latin typeface="Times New Roman Regular" panose="02020603050405020304" charset="0"/>
                <a:cs typeface="Times New Roman Regular" panose="02020603050405020304" charset="0"/>
                <a:sym typeface="+mn-ea"/>
              </a:rPr>
              <a:t>Uses existing low-cost hardware (LEDs &amp; cameras).</a:t>
            </a:r>
            <a:endParaRPr lang="en-US" altLang="en-US" sz="2000" dirty="0">
              <a:latin typeface="Times New Roman Regular" panose="02020603050405020304" charset="0"/>
              <a:cs typeface="Times New Roman Regular" panose="02020603050405020304" charset="0"/>
              <a:sym typeface="+mn-ea"/>
            </a:endParaRPr>
          </a:p>
          <a:p>
            <a:pPr algn="just">
              <a:lnSpc>
                <a:spcPct val="150000"/>
              </a:lnSpc>
              <a:buFont typeface="Arial" panose="020B0604020202020204" pitchFamily="34" charset="0"/>
              <a:buChar char="•"/>
            </a:pPr>
            <a:r>
              <a:rPr lang="en-US" altLang="en-US" sz="2000" dirty="0">
                <a:latin typeface="Times New Roman Regular" panose="02020603050405020304" charset="0"/>
                <a:cs typeface="Times New Roman Regular" panose="02020603050405020304" charset="0"/>
                <a:sym typeface="+mn-ea"/>
              </a:rPr>
              <a:t>Provides centimeter-level positioning accuracy in controlled conditions</a:t>
            </a:r>
            <a:endParaRPr lang="en-US" altLang="en-US" sz="2000" dirty="0">
              <a:latin typeface="Times New Roman Regular" panose="02020603050405020304" charset="0"/>
              <a:cs typeface="Times New Roman Regular" panose="02020603050405020304" charset="0"/>
              <a:sym typeface="+mn-ea"/>
            </a:endParaRPr>
          </a:p>
          <a:p>
            <a:pPr algn="just">
              <a:lnSpc>
                <a:spcPct val="150000"/>
              </a:lnSpc>
              <a:buFont typeface="Arial" panose="020B0604020202020204" pitchFamily="34" charset="0"/>
              <a:buChar char="•"/>
            </a:pPr>
            <a:r>
              <a:rPr lang="en-US" altLang="en-US" sz="2000" dirty="0">
                <a:latin typeface="Times New Roman Regular" panose="02020603050405020304" charset="0"/>
                <a:cs typeface="Times New Roman Regular" panose="02020603050405020304" charset="0"/>
                <a:sym typeface="+mn-ea"/>
              </a:rPr>
              <a:t>Lightweight solution with low power requirements.</a:t>
            </a:r>
            <a:endParaRPr lang="en-US" altLang="en-US" sz="2000" dirty="0">
              <a:latin typeface="Times New Roman Regular" panose="02020603050405020304" charset="0"/>
              <a:cs typeface="Times New Roman Regular" panose="02020603050405020304" charset="0"/>
              <a:sym typeface="+mn-ea"/>
            </a:endParaRPr>
          </a:p>
          <a:p>
            <a:pPr algn="just">
              <a:lnSpc>
                <a:spcPct val="150000"/>
              </a:lnSpc>
              <a:buFont typeface="Arial" panose="020B0604020202020204" pitchFamily="34" charset="0"/>
              <a:buChar char="•"/>
            </a:pPr>
            <a:r>
              <a:rPr lang="en-US" altLang="en-US" sz="2000" dirty="0">
                <a:latin typeface="Times New Roman Regular" panose="02020603050405020304" charset="0"/>
                <a:cs typeface="Times New Roman Regular" panose="02020603050405020304" charset="0"/>
                <a:sym typeface="+mn-ea"/>
              </a:rPr>
              <a:t>Can support large drone network with minimal infrastructure.</a:t>
            </a:r>
            <a:endParaRPr lang="en-US" altLang="en-US" sz="2000" dirty="0">
              <a:latin typeface="Times New Roman Regular" panose="02020603050405020304" charset="0"/>
              <a:cs typeface="Times New Roman Regular" panose="02020603050405020304" charset="0"/>
              <a:sym typeface="+mn-ea"/>
            </a:endParaRPr>
          </a:p>
          <a:p>
            <a:pPr algn="just">
              <a:lnSpc>
                <a:spcPct val="150000"/>
              </a:lnSpc>
              <a:buFont typeface="Arial" panose="020B0604020202020204" pitchFamily="34" charset="0"/>
              <a:buChar char="•"/>
            </a:pPr>
            <a:r>
              <a:rPr lang="en-US" altLang="en-US" sz="2000" dirty="0">
                <a:latin typeface="Times New Roman Regular" panose="02020603050405020304" charset="0"/>
                <a:cs typeface="Times New Roman Regular" panose="02020603050405020304" charset="0"/>
                <a:sym typeface="+mn-ea"/>
              </a:rPr>
              <a:t>Provides both communication and localization functions</a:t>
            </a:r>
            <a:endParaRPr lang="en-US" altLang="en-US" sz="2000" dirty="0">
              <a:latin typeface="Times New Roman Regular" panose="02020603050405020304" charset="0"/>
              <a:cs typeface="Times New Roman Regular" panose="02020603050405020304" charset="0"/>
              <a:sym typeface="+mn-ea"/>
            </a:endParaRPr>
          </a:p>
          <a:p>
            <a:pPr algn="just">
              <a:buFont typeface="Arial" panose="020B0604020202020204" pitchFamily="34" charset="0"/>
              <a:buChar char="•"/>
            </a:pPr>
            <a:endParaRPr lang="en-US" altLang="en-US" sz="2000" dirty="0">
              <a:latin typeface="Times New Roman Regular" panose="02020603050405020304" charset="0"/>
              <a:cs typeface="Times New Roman Regular" panose="02020603050405020304" charset="0"/>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01675"/>
          </a:xfrm>
        </p:spPr>
        <p:txBody>
          <a:bodyPr>
            <a:normAutofit/>
          </a:bodyPr>
          <a:lstStyle/>
          <a:p>
            <a:r>
              <a:rPr lang="en-US" altLang="en-US" sz="2800" dirty="0">
                <a:latin typeface="Times New Roman" panose="02020603050405020304" pitchFamily="18" charset="0"/>
                <a:cs typeface="Times New Roman" panose="02020603050405020304" pitchFamily="18" charset="0"/>
                <a:sym typeface="+mn-ea"/>
              </a:rPr>
              <a:t>Overview of OCC</a:t>
            </a:r>
            <a:endParaRPr lang="en-US" altLang="ja-JP" sz="2800" dirty="0">
              <a:latin typeface="Times New Roman" panose="02020603050405020304" pitchFamily="18" charset="0"/>
              <a:ea typeface="MS PGothic" panose="020B0600070205080204" charset="-128"/>
              <a:cs typeface="Times New Roman" panose="02020603050405020304" pitchFamily="18" charset="0"/>
            </a:endParaRPr>
          </a:p>
        </p:txBody>
      </p:sp>
      <p:sp>
        <p:nvSpPr>
          <p:cNvPr id="4" name="Rectangle 3"/>
          <p:cNvSpPr>
            <a:spLocks noGrp="1" noChangeArrowheads="1"/>
          </p:cNvSpPr>
          <p:nvPr/>
        </p:nvSpPr>
        <p:spPr>
          <a:xfrm>
            <a:off x="4852670" y="1082675"/>
            <a:ext cx="4015740" cy="5351145"/>
          </a:xfrm>
          <a:prstGeom prst="rect">
            <a:avLst/>
          </a:prstGeom>
        </p:spPr>
        <p:txBody>
          <a:bodyPr vert="horz" lIns="91440" tIns="45720" rIns="91440" bIns="45720" rtlCol="0">
            <a:normAutofit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buClrTx/>
              <a:buSzTx/>
              <a:buFont typeface="Wingdings" panose="05000000000000000000" charset="0"/>
              <a:buChar char="Ø"/>
            </a:pPr>
            <a:endParaRPr lang="en-US" altLang="ja-JP" sz="1555" dirty="0">
              <a:latin typeface="Times New Roman" panose="02020603050405020304" pitchFamily="18" charset="0"/>
              <a:cs typeface="Times New Roman" panose="02020603050405020304" pitchFamily="18" charset="0"/>
              <a:sym typeface="+mn-ea"/>
            </a:endParaRPr>
          </a:p>
        </p:txBody>
      </p:sp>
      <p:sp>
        <p:nvSpPr>
          <p:cNvPr id="8" name="Text Box 7"/>
          <p:cNvSpPr txBox="1"/>
          <p:nvPr/>
        </p:nvSpPr>
        <p:spPr>
          <a:xfrm>
            <a:off x="385445" y="1220470"/>
            <a:ext cx="8386445" cy="4908550"/>
          </a:xfrm>
          <a:prstGeom prst="rect">
            <a:avLst/>
          </a:prstGeom>
          <a:noFill/>
        </p:spPr>
        <p:txBody>
          <a:bodyPr wrap="square" rtlCol="0">
            <a:noAutofit/>
          </a:bodyPr>
          <a:lstStyle/>
          <a:p>
            <a:pPr marL="285750" indent="-285750">
              <a:lnSpc>
                <a:spcPct val="150000"/>
              </a:lnSpc>
              <a:buFont typeface="Wingdings" panose="05000000000000000000" charset="0"/>
              <a:buChar char=""/>
            </a:pPr>
            <a:r>
              <a:rPr lang="en-US" altLang="en-US" sz="2400" b="1" dirty="0">
                <a:latin typeface="Times New Roman Bold" panose="02020603050405020304" charset="0"/>
                <a:cs typeface="Times New Roman Bold" panose="02020603050405020304" charset="0"/>
                <a:sym typeface="+mn-ea"/>
              </a:rPr>
              <a:t> Limitations of </a:t>
            </a:r>
            <a:r>
              <a:rPr lang="en-US" altLang="en-US" sz="2400" b="1" dirty="0">
                <a:latin typeface="Times New Roman Bold" panose="02020603050405020304" charset="0"/>
                <a:cs typeface="Times New Roman Bold" panose="02020603050405020304" charset="0"/>
                <a:sym typeface="+mn-ea"/>
              </a:rPr>
              <a:t>OCC</a:t>
            </a:r>
            <a:endParaRPr lang="en-US" altLang="en-US" sz="2400" b="1" dirty="0">
              <a:latin typeface="Times New Roman Bold" panose="02020603050405020304" charset="0"/>
              <a:cs typeface="Times New Roman Bold" panose="02020603050405020304" charset="0"/>
              <a:sym typeface="+mn-ea"/>
            </a:endParaRPr>
          </a:p>
          <a:p>
            <a:pPr marL="285750" indent="-285750">
              <a:lnSpc>
                <a:spcPct val="150000"/>
              </a:lnSpc>
              <a:buFont typeface="Arial" panose="020B0604020202020204" pitchFamily="34" charset="0"/>
              <a:buChar char="•"/>
            </a:pPr>
            <a:r>
              <a:rPr lang="en-US" altLang="en-US" sz="2000" dirty="0">
                <a:effectLst/>
                <a:latin typeface="Times New Roman" panose="02020603050405020304" pitchFamily="18" charset="0"/>
                <a:cs typeface="Times New Roman" panose="02020603050405020304" pitchFamily="18" charset="0"/>
                <a:sym typeface="+mn-ea"/>
              </a:rPr>
              <a:t>Effective mostly for short to medium distances.</a:t>
            </a:r>
            <a:endParaRPr lang="en-US" altLang="en-US" sz="2000" dirty="0">
              <a:effectLst/>
              <a:latin typeface="Times New Roman" panose="02020603050405020304" pitchFamily="18" charset="0"/>
              <a:cs typeface="Times New Roman" panose="02020603050405020304" pitchFamily="18" charset="0"/>
              <a:sym typeface="+mn-ea"/>
            </a:endParaRPr>
          </a:p>
          <a:p>
            <a:pPr marL="285750" indent="-285750">
              <a:lnSpc>
                <a:spcPct val="150000"/>
              </a:lnSpc>
              <a:buFont typeface="Arial" panose="020B0604020202020204" pitchFamily="34" charset="0"/>
              <a:buChar char="•"/>
            </a:pPr>
            <a:r>
              <a:rPr lang="en-US" altLang="en-US" sz="2000" dirty="0">
                <a:effectLst/>
                <a:latin typeface="Times New Roman" panose="02020603050405020304" pitchFamily="18" charset="0"/>
                <a:cs typeface="Times New Roman" panose="02020603050405020304" pitchFamily="18" charset="0"/>
                <a:sym typeface="+mn-ea"/>
              </a:rPr>
              <a:t>Communication requires clear visibility.</a:t>
            </a:r>
            <a:endParaRPr lang="en-US" altLang="en-US" sz="2000" dirty="0">
              <a:effectLst/>
              <a:latin typeface="Times New Roman" panose="02020603050405020304" pitchFamily="18" charset="0"/>
              <a:cs typeface="Times New Roman" panose="02020603050405020304" pitchFamily="18" charset="0"/>
              <a:sym typeface="+mn-ea"/>
            </a:endParaRPr>
          </a:p>
          <a:p>
            <a:pPr marL="285750" indent="-285750">
              <a:lnSpc>
                <a:spcPct val="150000"/>
              </a:lnSpc>
              <a:buFont typeface="Arial" panose="020B0604020202020204" pitchFamily="34" charset="0"/>
              <a:buChar char="•"/>
            </a:pPr>
            <a:r>
              <a:rPr lang="en-US" altLang="en-US" sz="2000" dirty="0">
                <a:effectLst/>
                <a:latin typeface="Times New Roman" panose="02020603050405020304" pitchFamily="18" charset="0"/>
                <a:cs typeface="Times New Roman" panose="02020603050405020304" pitchFamily="18" charset="0"/>
                <a:sym typeface="+mn-ea"/>
              </a:rPr>
              <a:t>Sunlight, glare, and weather (fog/rain) can affect signals.</a:t>
            </a:r>
            <a:endParaRPr lang="en-US" altLang="en-US" sz="2000" dirty="0">
              <a:effectLst/>
              <a:latin typeface="Times New Roman" panose="02020603050405020304" pitchFamily="18" charset="0"/>
              <a:cs typeface="Times New Roman" panose="02020603050405020304" pitchFamily="18" charset="0"/>
              <a:sym typeface="+mn-ea"/>
            </a:endParaRPr>
          </a:p>
          <a:p>
            <a:pPr marL="285750" indent="-285750">
              <a:lnSpc>
                <a:spcPct val="150000"/>
              </a:lnSpc>
              <a:buFont typeface="Arial" panose="020B0604020202020204" pitchFamily="34" charset="0"/>
              <a:buChar char="•"/>
            </a:pPr>
            <a:r>
              <a:rPr lang="en-US" altLang="en-US" sz="2000" b="0" i="0" dirty="0">
                <a:effectLst/>
                <a:latin typeface="Times New Roman" panose="02020603050405020304" pitchFamily="18" charset="0"/>
                <a:cs typeface="Times New Roman" panose="02020603050405020304" pitchFamily="18" charset="0"/>
              </a:rPr>
              <a:t>Limited by the receiving device’s capture speed.</a:t>
            </a:r>
            <a:endParaRPr lang="en-US" altLang="en-US" sz="2000" b="0" i="0" dirty="0">
              <a:effectLst/>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sym typeface="+mn-ea"/>
              </a:rPr>
              <a:t>Requires precise calibration to avoid delays.</a:t>
            </a:r>
            <a:endParaRPr lang="en-US" altLang="en-US" dirty="0">
              <a:latin typeface="Times New Roman" panose="02020603050405020304" pitchFamily="18" charset="0"/>
              <a:cs typeface="Times New Roman" panose="02020603050405020304" pitchFamily="18" charset="0"/>
              <a:sym typeface="+mn-ea"/>
            </a:endParaRPr>
          </a:p>
          <a:p>
            <a:pPr marL="285750" indent="-285750">
              <a:lnSpc>
                <a:spcPct val="150000"/>
              </a:lnSpc>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sym typeface="+mn-ea"/>
              </a:rPr>
              <a:t>Buildings, trees, or drones blocking LOS disrupt links.</a:t>
            </a:r>
            <a:endParaRPr lang="en-US" altLang="en-US" dirty="0">
              <a:latin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01675"/>
          </a:xfrm>
        </p:spPr>
        <p:txBody>
          <a:bodyPr>
            <a:normAutofit/>
          </a:bodyPr>
          <a:lstStyle/>
          <a:p>
            <a:r>
              <a:rPr lang="en-US" altLang="ja-JP" sz="3110" dirty="0">
                <a:latin typeface="Times New Roman" panose="02020603050405020304" pitchFamily="18" charset="0"/>
                <a:ea typeface="MS PGothic" panose="020B0600070205080204" charset="-128"/>
                <a:cs typeface="Times New Roman" panose="02020603050405020304" pitchFamily="18" charset="0"/>
                <a:sym typeface="+mn-ea"/>
              </a:rPr>
              <a:t>UAV Swarm Localization and Synchrnization </a:t>
            </a:r>
            <a:endParaRPr lang="en-US" altLang="ja-JP" sz="3110" dirty="0">
              <a:latin typeface="Times New Roman" panose="02020603050405020304" pitchFamily="18" charset="0"/>
              <a:ea typeface="MS PGothic" panose="020B0600070205080204" charset="-128"/>
              <a:cs typeface="Times New Roman" panose="02020603050405020304" pitchFamily="18" charset="0"/>
            </a:endParaRPr>
          </a:p>
        </p:txBody>
      </p:sp>
      <p:sp>
        <p:nvSpPr>
          <p:cNvPr id="4" name="Rectangle 3"/>
          <p:cNvSpPr>
            <a:spLocks noGrp="1" noChangeArrowheads="1"/>
          </p:cNvSpPr>
          <p:nvPr/>
        </p:nvSpPr>
        <p:spPr>
          <a:xfrm>
            <a:off x="4852670" y="1082675"/>
            <a:ext cx="4015740" cy="5351145"/>
          </a:xfrm>
          <a:prstGeom prst="rect">
            <a:avLst/>
          </a:prstGeom>
        </p:spPr>
        <p:txBody>
          <a:bodyPr vert="horz" lIns="91440" tIns="45720" rIns="91440" bIns="45720" rtlCol="0">
            <a:normAutofit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buClrTx/>
              <a:buSzTx/>
              <a:buFont typeface="Wingdings" panose="05000000000000000000" charset="0"/>
              <a:buChar char="Ø"/>
            </a:pPr>
            <a:endParaRPr lang="en-US" altLang="ja-JP" sz="1555" dirty="0">
              <a:latin typeface="Times New Roman" panose="02020603050405020304" pitchFamily="18" charset="0"/>
              <a:cs typeface="Times New Roman" panose="02020603050405020304" pitchFamily="18" charset="0"/>
              <a:sym typeface="+mn-ea"/>
            </a:endParaRPr>
          </a:p>
        </p:txBody>
      </p:sp>
      <p:sp>
        <p:nvSpPr>
          <p:cNvPr id="8" name="Text Box 7"/>
          <p:cNvSpPr txBox="1"/>
          <p:nvPr/>
        </p:nvSpPr>
        <p:spPr>
          <a:xfrm>
            <a:off x="385445" y="1220470"/>
            <a:ext cx="8386445" cy="4908550"/>
          </a:xfrm>
          <a:prstGeom prst="rect">
            <a:avLst/>
          </a:prstGeom>
          <a:noFill/>
        </p:spPr>
        <p:txBody>
          <a:bodyPr wrap="square" rtlCol="0">
            <a:noAutofit/>
          </a:bodyPr>
          <a:lstStyle/>
          <a:p>
            <a:pPr lvl="0" indent="0" algn="just">
              <a:lnSpc>
                <a:spcPct val="100000"/>
              </a:lnSpc>
              <a:buClrTx/>
              <a:buSzTx/>
              <a:buFont typeface="Wingdings" panose="05000000000000000000" charset="0"/>
              <a:buNone/>
            </a:pPr>
            <a:r>
              <a:rPr lang="en-US" altLang="en-US" b="1" dirty="0">
                <a:latin typeface="Times New Roman Bold" panose="02020603050405020304" charset="0"/>
                <a:cs typeface="Times New Roman Bold" panose="02020603050405020304" charset="0"/>
                <a:sym typeface="+mn-ea"/>
              </a:rPr>
              <a:t>Localization:</a:t>
            </a:r>
            <a:endParaRPr lang="en-US" altLang="en-US" b="1" dirty="0">
              <a:latin typeface="Times New Roman Bold" panose="02020603050405020304" charset="0"/>
              <a:cs typeface="Times New Roman Bold" panose="02020603050405020304" charset="0"/>
              <a:sym typeface="+mn-ea"/>
            </a:endParaRPr>
          </a:p>
          <a:p>
            <a:pPr marL="285750" lvl="0" indent="-285750" algn="just">
              <a:lnSpc>
                <a:spcPct val="100000"/>
              </a:lnSpc>
              <a:buClrTx/>
              <a:buSzTx/>
              <a:buFont typeface="Wingdings" panose="05000000000000000000" charset="0"/>
              <a:buChar char=""/>
            </a:pPr>
            <a:r>
              <a:rPr lang="en-US" altLang="en-US" dirty="0">
                <a:latin typeface="Times New Roman Regular" panose="02020603050405020304" charset="0"/>
                <a:cs typeface="Times New Roman Regular" panose="02020603050405020304" charset="0"/>
                <a:sym typeface="+mn-ea"/>
              </a:rPr>
              <a:t>Drones estimate positions using OCC signal strength, angles, and patterns.</a:t>
            </a:r>
            <a:endParaRPr lang="en-US" altLang="en-US" dirty="0">
              <a:latin typeface="Times New Roman Regular" panose="02020603050405020304" charset="0"/>
              <a:cs typeface="Times New Roman Regular" panose="02020603050405020304" charset="0"/>
              <a:sym typeface="+mn-ea"/>
            </a:endParaRPr>
          </a:p>
          <a:p>
            <a:pPr lvl="0" indent="0" algn="just">
              <a:lnSpc>
                <a:spcPct val="100000"/>
              </a:lnSpc>
              <a:buClrTx/>
              <a:buSzTx/>
              <a:buFont typeface="Wingdings" panose="05000000000000000000" charset="0"/>
              <a:buNone/>
            </a:pPr>
            <a:endParaRPr lang="en-US" altLang="en-US" dirty="0">
              <a:latin typeface="Times New Roman Regular" panose="02020603050405020304" charset="0"/>
              <a:cs typeface="Times New Roman Regular" panose="02020603050405020304" charset="0"/>
              <a:sym typeface="+mn-ea"/>
            </a:endParaRPr>
          </a:p>
          <a:p>
            <a:pPr lvl="0" algn="just">
              <a:lnSpc>
                <a:spcPct val="100000"/>
              </a:lnSpc>
              <a:buClrTx/>
              <a:buSzTx/>
              <a:buFont typeface="Wingdings" panose="05000000000000000000" charset="0"/>
              <a:buNone/>
            </a:pPr>
            <a:r>
              <a:rPr lang="en-US" altLang="en-US" b="1" dirty="0">
                <a:latin typeface="Times New Roman Bold" panose="02020603050405020304" charset="0"/>
                <a:cs typeface="Times New Roman Bold" panose="02020603050405020304" charset="0"/>
                <a:sym typeface="+mn-ea"/>
              </a:rPr>
              <a:t>Synchronization:</a:t>
            </a:r>
            <a:endParaRPr lang="en-US" altLang="en-US" b="1" dirty="0">
              <a:latin typeface="Times New Roman Bold" panose="02020603050405020304" charset="0"/>
              <a:cs typeface="Times New Roman Bold" panose="02020603050405020304" charset="0"/>
              <a:sym typeface="+mn-ea"/>
            </a:endParaRPr>
          </a:p>
          <a:p>
            <a:pPr marL="285750" lvl="0" indent="-285750" algn="just">
              <a:lnSpc>
                <a:spcPct val="100000"/>
              </a:lnSpc>
              <a:buClrTx/>
              <a:buSzTx/>
              <a:buFont typeface="Wingdings" panose="05000000000000000000" charset="0"/>
              <a:buChar char=""/>
            </a:pPr>
            <a:r>
              <a:rPr lang="en-US" altLang="en-US" dirty="0">
                <a:latin typeface="Times New Roman Regular" panose="02020603050405020304" charset="0"/>
                <a:cs typeface="Times New Roman Regular" panose="02020603050405020304" charset="0"/>
                <a:sym typeface="+mn-ea"/>
              </a:rPr>
              <a:t>Light pulses provide time references for aligning drone clocks.</a:t>
            </a:r>
            <a:endParaRPr lang="en-US" altLang="en-US" dirty="0">
              <a:latin typeface="Times New Roman Regular" panose="02020603050405020304" charset="0"/>
              <a:cs typeface="Times New Roman Regular" panose="02020603050405020304" charset="0"/>
              <a:sym typeface="+mn-ea"/>
            </a:endParaRPr>
          </a:p>
          <a:p>
            <a:pPr lvl="0" indent="0" algn="just">
              <a:lnSpc>
                <a:spcPct val="100000"/>
              </a:lnSpc>
              <a:buClrTx/>
              <a:buSzTx/>
              <a:buFont typeface="Wingdings" panose="05000000000000000000" charset="0"/>
              <a:buNone/>
            </a:pPr>
            <a:endParaRPr lang="en-US" altLang="en-US" dirty="0">
              <a:latin typeface="Times New Roman Regular" panose="02020603050405020304" charset="0"/>
              <a:cs typeface="Times New Roman Regular" panose="02020603050405020304" charset="0"/>
              <a:sym typeface="+mn-ea"/>
            </a:endParaRPr>
          </a:p>
          <a:p>
            <a:pPr lvl="0" indent="0" algn="just">
              <a:lnSpc>
                <a:spcPct val="100000"/>
              </a:lnSpc>
              <a:buClrTx/>
              <a:buSzTx/>
              <a:buFont typeface="Arial" panose="020B0604020202020204" pitchFamily="34" charset="0"/>
              <a:buNone/>
            </a:pPr>
            <a:r>
              <a:rPr lang="en-US" altLang="en-US" b="1" dirty="0">
                <a:latin typeface="Times New Roman Bold" panose="02020603050405020304" charset="0"/>
                <a:cs typeface="Times New Roman Bold" panose="02020603050405020304" charset="0"/>
                <a:sym typeface="+mn-ea"/>
              </a:rPr>
              <a:t>Swarm Behavior</a:t>
            </a:r>
            <a:endParaRPr lang="en-US" altLang="en-US" b="1" dirty="0">
              <a:latin typeface="Times New Roman Bold" panose="02020603050405020304" charset="0"/>
              <a:cs typeface="Times New Roman Bold" panose="02020603050405020304" charset="0"/>
              <a:sym typeface="+mn-ea"/>
            </a:endParaRPr>
          </a:p>
          <a:p>
            <a:pPr marL="285750" lvl="0" indent="-285750" algn="just">
              <a:lnSpc>
                <a:spcPct val="100000"/>
              </a:lnSpc>
              <a:buClrTx/>
              <a:buSzTx/>
              <a:buFont typeface="Wingdings" panose="05000000000000000000" charset="0"/>
              <a:buChar char=""/>
            </a:pPr>
            <a:r>
              <a:rPr lang="en-US" altLang="en-US">
                <a:latin typeface="Times New Roman Regular" panose="02020603050405020304" charset="0"/>
                <a:cs typeface="Times New Roman Regular" panose="02020603050405020304" charset="0"/>
                <a:sym typeface="+mn-ea"/>
              </a:rPr>
              <a:t>Accurate coordination for formation flying and collaborative tasks. </a:t>
            </a:r>
            <a:endParaRPr lang="en-US" altLang="en-US">
              <a:latin typeface="Times New Roman Regular" panose="02020603050405020304" charset="0"/>
              <a:cs typeface="Times New Roman Regular" panose="02020603050405020304" charset="0"/>
              <a:sym typeface="+mn-ea"/>
            </a:endParaRPr>
          </a:p>
          <a:p>
            <a:pPr lvl="0" algn="just">
              <a:lnSpc>
                <a:spcPct val="100000"/>
              </a:lnSpc>
              <a:buClrTx/>
              <a:buSzTx/>
              <a:buFont typeface="Wingdings" panose="05000000000000000000" charset="0"/>
              <a:buChar char=""/>
            </a:pPr>
            <a:endParaRPr lang="en-US" altLang="en-US">
              <a:latin typeface="Times New Roman Regular" panose="02020603050405020304" charset="0"/>
              <a:cs typeface="Times New Roman Regular" panose="02020603050405020304" charset="0"/>
            </a:endParaRPr>
          </a:p>
          <a:p>
            <a:pPr marL="285750" lvl="0" indent="-285750" algn="just">
              <a:lnSpc>
                <a:spcPct val="100000"/>
              </a:lnSpc>
              <a:buClrTx/>
              <a:buSzTx/>
              <a:buFont typeface="Wingdings" panose="05000000000000000000" charset="0"/>
              <a:buChar char=""/>
            </a:pPr>
            <a:r>
              <a:rPr lang="en-US" altLang="en-US">
                <a:latin typeface="Times New Roman Regular" panose="02020603050405020304" charset="0"/>
                <a:cs typeface="Times New Roman Regular" panose="02020603050405020304" charset="0"/>
              </a:rPr>
              <a:t>UAVs in formation can detect and follow each other’s OCC signals, enabling GPS-free navigation.</a:t>
            </a:r>
            <a:endParaRPr lang="en-US" altLang="en-US">
              <a:latin typeface="Times New Roman Regular" panose="02020603050405020304" charset="0"/>
              <a:cs typeface="Times New Roman Regular" panose="02020603050405020304" charset="0"/>
            </a:endParaRPr>
          </a:p>
          <a:p>
            <a:pPr lvl="0" indent="0" algn="just">
              <a:lnSpc>
                <a:spcPct val="100000"/>
              </a:lnSpc>
              <a:buClrTx/>
              <a:buSzTx/>
              <a:buFont typeface="Wingdings" panose="05000000000000000000" charset="0"/>
              <a:buNone/>
            </a:pPr>
            <a:endParaRPr lang="en-US" altLang="en-US">
              <a:latin typeface="Times New Roman Regular" panose="02020603050405020304" charset="0"/>
              <a:cs typeface="Times New Roman Regular" panose="02020603050405020304" charset="0"/>
            </a:endParaRPr>
          </a:p>
          <a:p>
            <a:pPr lvl="0" indent="0" algn="just">
              <a:lnSpc>
                <a:spcPct val="100000"/>
              </a:lnSpc>
              <a:buClrTx/>
              <a:buSzTx/>
              <a:buFont typeface="Arial" panose="020B0604020202020204" pitchFamily="34" charset="0"/>
              <a:buNone/>
            </a:pPr>
            <a:r>
              <a:rPr lang="en-US" altLang="en-US" b="1">
                <a:latin typeface="Times New Roman Bold" panose="02020603050405020304" charset="0"/>
                <a:cs typeface="Times New Roman Bold" panose="02020603050405020304" charset="0"/>
              </a:rPr>
              <a:t>Impact</a:t>
            </a:r>
            <a:endParaRPr lang="en-US" altLang="en-US" b="1">
              <a:latin typeface="Times New Roman Bold" panose="02020603050405020304" charset="0"/>
              <a:cs typeface="Times New Roman Bold" panose="02020603050405020304" charset="0"/>
            </a:endParaRPr>
          </a:p>
          <a:p>
            <a:pPr marL="285750" lvl="0" indent="-285750" algn="just">
              <a:lnSpc>
                <a:spcPct val="100000"/>
              </a:lnSpc>
              <a:buClrTx/>
              <a:buSzTx/>
              <a:buFont typeface="Wingdings" panose="05000000000000000000" charset="0"/>
              <a:buChar char=""/>
            </a:pPr>
            <a:r>
              <a:rPr lang="en-US" altLang="en-US" dirty="0">
                <a:latin typeface="Times New Roman" panose="02020603050405020304" pitchFamily="18" charset="0"/>
                <a:cs typeface="Times New Roman" panose="02020603050405020304" pitchFamily="18" charset="0"/>
                <a:sym typeface="+mn-ea"/>
              </a:rPr>
              <a:t>Enhances safety, efficiency, and autonomous capabilities of drone swarms.</a:t>
            </a:r>
            <a:endParaRPr lang="en-US" altLang="en-US" dirty="0">
              <a:latin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01675"/>
          </a:xfrm>
        </p:spPr>
        <p:txBody>
          <a:bodyPr>
            <a:normAutofit/>
          </a:bodyPr>
          <a:lstStyle/>
          <a:p>
            <a:r>
              <a:rPr lang="en-US" altLang="ja-JP" sz="3110" dirty="0">
                <a:latin typeface="Times New Roman" panose="02020603050405020304" pitchFamily="18" charset="0"/>
                <a:ea typeface="MS PGothic" panose="020B0600070205080204" charset="-128"/>
                <a:cs typeface="Times New Roman" panose="02020603050405020304" pitchFamily="18" charset="0"/>
                <a:sym typeface="+mn-ea"/>
              </a:rPr>
              <a:t> Deployment scenarios</a:t>
            </a:r>
            <a:endParaRPr lang="en-US" altLang="ja-JP" sz="3110" dirty="0">
              <a:latin typeface="Times New Roman" panose="02020603050405020304" pitchFamily="18" charset="0"/>
              <a:ea typeface="MS PGothic" panose="020B0600070205080204" charset="-128"/>
              <a:cs typeface="Times New Roman" panose="02020603050405020304" pitchFamily="18" charset="0"/>
            </a:endParaRPr>
          </a:p>
        </p:txBody>
      </p:sp>
      <p:sp>
        <p:nvSpPr>
          <p:cNvPr id="4" name="Rectangle 3"/>
          <p:cNvSpPr>
            <a:spLocks noGrp="1" noChangeArrowheads="1"/>
          </p:cNvSpPr>
          <p:nvPr/>
        </p:nvSpPr>
        <p:spPr>
          <a:xfrm>
            <a:off x="4953000" y="1143000"/>
            <a:ext cx="4015740" cy="5351145"/>
          </a:xfrm>
          <a:prstGeom prst="rect">
            <a:avLst/>
          </a:prstGeom>
        </p:spPr>
        <p:txBody>
          <a:bodyPr vert="horz" lIns="91440" tIns="45720" rIns="91440" bIns="45720" rtlCol="0">
            <a:normAutofit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buClrTx/>
              <a:buSzTx/>
              <a:buFont typeface="Wingdings" panose="05000000000000000000" charset="0"/>
              <a:buChar char="Ø"/>
            </a:pPr>
            <a:endParaRPr lang="en-US" altLang="ja-JP" sz="1555" dirty="0">
              <a:latin typeface="Times New Roman" panose="02020603050405020304" pitchFamily="18" charset="0"/>
              <a:cs typeface="Times New Roman" panose="02020603050405020304" pitchFamily="18" charset="0"/>
              <a:sym typeface="+mn-ea"/>
            </a:endParaRPr>
          </a:p>
        </p:txBody>
      </p:sp>
      <p:sp>
        <p:nvSpPr>
          <p:cNvPr id="5" name="Text Box 4"/>
          <p:cNvSpPr txBox="1"/>
          <p:nvPr/>
        </p:nvSpPr>
        <p:spPr>
          <a:xfrm>
            <a:off x="2971800" y="5334000"/>
            <a:ext cx="3596640" cy="583565"/>
          </a:xfrm>
          <a:prstGeom prst="rect">
            <a:avLst/>
          </a:prstGeom>
          <a:noFill/>
        </p:spPr>
        <p:txBody>
          <a:bodyPr wrap="square" rtlCol="0">
            <a:spAutoFit/>
          </a:bodyPr>
          <a:lstStyle/>
          <a:p>
            <a:pPr algn="ctr"/>
            <a:r>
              <a:rPr lang="en-US" sz="1600">
                <a:latin typeface="Times New Roman Regular" panose="02020603050405020304" charset="0"/>
                <a:cs typeface="Times New Roman Regular" panose="02020603050405020304" charset="0"/>
              </a:rPr>
              <a:t>Figure.1.</a:t>
            </a:r>
            <a:r>
              <a:rPr lang="en-US" altLang="en-US" sz="1600">
                <a:latin typeface="Times New Roman Regular" panose="02020603050405020304" charset="0"/>
                <a:cs typeface="Times New Roman Regular" panose="02020603050405020304" charset="0"/>
              </a:rPr>
              <a:t>UAV Swarm</a:t>
            </a:r>
            <a:r>
              <a:rPr lang="en-US" altLang="en-US" sz="1600">
                <a:latin typeface="Times New Roman Regular" panose="02020603050405020304" charset="0"/>
                <a:cs typeface="Times New Roman Regular" panose="02020603050405020304" charset="0"/>
              </a:rPr>
              <a:t> Localization and synchronization via OCC [4][5]</a:t>
            </a:r>
            <a:r>
              <a:rPr lang="en-US" sz="1600">
                <a:latin typeface="Times New Roman Regular" panose="02020603050405020304" charset="0"/>
                <a:cs typeface="Times New Roman Regular" panose="02020603050405020304" charset="0"/>
              </a:rPr>
              <a:t> </a:t>
            </a:r>
            <a:endParaRPr lang="en-US" sz="1600">
              <a:latin typeface="Times New Roman Regular" panose="02020603050405020304" charset="0"/>
              <a:cs typeface="Times New Roman Regular" panose="02020603050405020304" charset="0"/>
            </a:endParaRPr>
          </a:p>
        </p:txBody>
      </p:sp>
      <p:cxnSp>
        <p:nvCxnSpPr>
          <p:cNvPr id="12" name="Straight Connector 11"/>
          <p:cNvCxnSpPr/>
          <p:nvPr/>
        </p:nvCxnSpPr>
        <p:spPr>
          <a:xfrm>
            <a:off x="4267200" y="990600"/>
            <a:ext cx="0" cy="1295400"/>
          </a:xfrm>
          <a:prstGeom prst="line">
            <a:avLst/>
          </a:prstGeom>
          <a:ln w="9525" cap="flat" cmpd="sng" algn="ctr">
            <a:solidFill>
              <a:schemeClr val="accent1"/>
            </a:solidFill>
            <a:prstDash val="dash"/>
          </a:ln>
        </p:spPr>
        <p:style>
          <a:lnRef idx="0">
            <a:schemeClr val="accent2"/>
          </a:lnRef>
          <a:fillRef idx="0">
            <a:srgbClr val="FFFFFF"/>
          </a:fillRef>
          <a:effectRef idx="0">
            <a:srgbClr val="FFFFFF"/>
          </a:effectRef>
          <a:fontRef idx="minor">
            <a:schemeClr val="tx1"/>
          </a:fontRef>
        </p:style>
      </p:cxnSp>
      <p:sp>
        <p:nvSpPr>
          <p:cNvPr id="13" name="Text Box 12"/>
          <p:cNvSpPr txBox="1"/>
          <p:nvPr/>
        </p:nvSpPr>
        <p:spPr>
          <a:xfrm>
            <a:off x="7654290" y="4654550"/>
            <a:ext cx="1314450" cy="275590"/>
          </a:xfrm>
          <a:prstGeom prst="rect">
            <a:avLst/>
          </a:prstGeom>
          <a:noFill/>
        </p:spPr>
        <p:txBody>
          <a:bodyPr wrap="square" rtlCol="0">
            <a:spAutoFit/>
          </a:bodyPr>
          <a:p>
            <a:r>
              <a:rPr lang="en-US" sz="1200" b="1">
                <a:latin typeface="Times New Roman" panose="02020603050405020304" pitchFamily="18" charset="0"/>
                <a:cs typeface="Times New Roman" panose="02020603050405020304" pitchFamily="18" charset="0"/>
              </a:rPr>
              <a:t>Hybrid networks</a:t>
            </a:r>
            <a:endParaRPr lang="en-US" sz="1200" b="1">
              <a:latin typeface="Times New Roman" panose="02020603050405020304" pitchFamily="18" charset="0"/>
              <a:cs typeface="Times New Roman" panose="02020603050405020304" pitchFamily="18" charset="0"/>
            </a:endParaRPr>
          </a:p>
        </p:txBody>
      </p:sp>
      <p:sp>
        <p:nvSpPr>
          <p:cNvPr id="18" name="Text Box 17"/>
          <p:cNvSpPr txBox="1"/>
          <p:nvPr/>
        </p:nvSpPr>
        <p:spPr>
          <a:xfrm>
            <a:off x="685800" y="4961255"/>
            <a:ext cx="1546225" cy="306705"/>
          </a:xfrm>
          <a:prstGeom prst="rect">
            <a:avLst/>
          </a:prstGeom>
          <a:noFill/>
        </p:spPr>
        <p:txBody>
          <a:bodyPr wrap="square" rtlCol="0">
            <a:spAutoFit/>
          </a:bodyPr>
          <a:p>
            <a:r>
              <a:rPr lang="en-US" sz="1400" b="1">
                <a:latin typeface="Times New Roman" panose="02020603050405020304" pitchFamily="18" charset="0"/>
                <a:cs typeface="Times New Roman" panose="02020603050405020304" pitchFamily="18" charset="0"/>
              </a:rPr>
              <a:t>Agriculture</a:t>
            </a:r>
            <a:endParaRPr lang="en-US" sz="1400" b="1">
              <a:latin typeface="Times New Roman" panose="02020603050405020304" pitchFamily="18" charset="0"/>
              <a:cs typeface="Times New Roman" panose="02020603050405020304" pitchFamily="18" charset="0"/>
            </a:endParaRPr>
          </a:p>
        </p:txBody>
      </p:sp>
      <p:pic>
        <p:nvPicPr>
          <p:cNvPr id="19" name="Picture 18"/>
          <p:cNvPicPr/>
          <p:nvPr/>
        </p:nvPicPr>
        <p:blipFill>
          <a:blip r:embed="rId1"/>
          <a:stretch>
            <a:fillRect/>
          </a:stretch>
        </p:blipFill>
        <p:spPr>
          <a:xfrm>
            <a:off x="840740" y="1066800"/>
            <a:ext cx="2893060" cy="1581150"/>
          </a:xfrm>
          <a:prstGeom prst="rect">
            <a:avLst/>
          </a:prstGeom>
        </p:spPr>
      </p:pic>
      <p:sp>
        <p:nvSpPr>
          <p:cNvPr id="20" name="Text Box 19"/>
          <p:cNvSpPr txBox="1"/>
          <p:nvPr/>
        </p:nvSpPr>
        <p:spPr>
          <a:xfrm>
            <a:off x="762000" y="760095"/>
            <a:ext cx="1546225" cy="306705"/>
          </a:xfrm>
          <a:prstGeom prst="rect">
            <a:avLst/>
          </a:prstGeom>
          <a:noFill/>
        </p:spPr>
        <p:txBody>
          <a:bodyPr wrap="square" rtlCol="0">
            <a:spAutoFit/>
          </a:bodyPr>
          <a:p>
            <a:r>
              <a:rPr lang="en-US" sz="1400" b="1">
                <a:latin typeface="Times New Roman" panose="02020603050405020304" pitchFamily="18" charset="0"/>
                <a:cs typeface="Times New Roman" panose="02020603050405020304" pitchFamily="18" charset="0"/>
              </a:rPr>
              <a:t>Disaster response</a:t>
            </a:r>
            <a:endParaRPr lang="en-US" sz="1400" b="1">
              <a:latin typeface="Times New Roman" panose="02020603050405020304" pitchFamily="18" charset="0"/>
              <a:cs typeface="Times New Roman" panose="02020603050405020304" pitchFamily="18" charset="0"/>
            </a:endParaRPr>
          </a:p>
        </p:txBody>
      </p:sp>
      <p:pic>
        <p:nvPicPr>
          <p:cNvPr id="21" name="Picture 20"/>
          <p:cNvPicPr>
            <a:picLocks noChangeAspect="1"/>
          </p:cNvPicPr>
          <p:nvPr/>
        </p:nvPicPr>
        <p:blipFill>
          <a:blip r:embed="rId2"/>
          <a:stretch>
            <a:fillRect/>
          </a:stretch>
        </p:blipFill>
        <p:spPr>
          <a:xfrm>
            <a:off x="5097780" y="1066800"/>
            <a:ext cx="2556510" cy="1451610"/>
          </a:xfrm>
          <a:prstGeom prst="rect">
            <a:avLst/>
          </a:prstGeom>
        </p:spPr>
      </p:pic>
      <p:sp>
        <p:nvSpPr>
          <p:cNvPr id="22" name="Text Box 21"/>
          <p:cNvSpPr txBox="1"/>
          <p:nvPr/>
        </p:nvSpPr>
        <p:spPr>
          <a:xfrm>
            <a:off x="7315200" y="715010"/>
            <a:ext cx="1597660" cy="275590"/>
          </a:xfrm>
          <a:prstGeom prst="rect">
            <a:avLst/>
          </a:prstGeom>
          <a:noFill/>
        </p:spPr>
        <p:txBody>
          <a:bodyPr wrap="square" rtlCol="0">
            <a:spAutoFit/>
          </a:bodyPr>
          <a:p>
            <a:r>
              <a:rPr lang="en-US" sz="1200" b="1">
                <a:latin typeface="Times New Roman" panose="02020603050405020304" pitchFamily="18" charset="0"/>
                <a:cs typeface="Times New Roman" panose="02020603050405020304" pitchFamily="18" charset="0"/>
              </a:rPr>
              <a:t>Military/Surveillance</a:t>
            </a:r>
            <a:endParaRPr lang="en-US" sz="1200" b="1">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152400" y="914400"/>
            <a:ext cx="7581900" cy="4267200"/>
            <a:chOff x="240" y="1440"/>
            <a:chExt cx="11940" cy="6720"/>
          </a:xfrm>
        </p:grpSpPr>
        <p:pic>
          <p:nvPicPr>
            <p:cNvPr id="6" name="Picture 5"/>
            <p:cNvPicPr/>
            <p:nvPr/>
          </p:nvPicPr>
          <p:blipFill>
            <a:blip r:embed="rId3"/>
            <a:stretch>
              <a:fillRect/>
            </a:stretch>
          </p:blipFill>
          <p:spPr>
            <a:xfrm>
              <a:off x="8040" y="5054"/>
              <a:ext cx="4137" cy="2680"/>
            </a:xfrm>
            <a:prstGeom prst="rect">
              <a:avLst/>
            </a:prstGeom>
          </p:spPr>
        </p:pic>
        <p:sp>
          <p:nvSpPr>
            <p:cNvPr id="7" name="Oval 6"/>
            <p:cNvSpPr/>
            <p:nvPr/>
          </p:nvSpPr>
          <p:spPr>
            <a:xfrm>
              <a:off x="5880" y="3720"/>
              <a:ext cx="1920" cy="1560"/>
            </a:xfrm>
            <a:prstGeom prst="ellipse">
              <a:avLst/>
            </a:prstGeom>
            <a:ln w="9525" cap="flat" cmpd="sng" algn="ctr">
              <a:solidFill>
                <a:schemeClr val="accent2"/>
              </a:solidFill>
              <a:prstDash val="dashDot"/>
            </a:ln>
          </p:spPr>
          <p:style>
            <a:lnRef idx="0">
              <a:schemeClr val="accent1"/>
            </a:lnRef>
            <a:fillRef idx="0">
              <a:srgbClr val="FFFFFF"/>
            </a:fillRef>
            <a:effectRef idx="0">
              <a:srgbClr val="FFFFFF"/>
            </a:effectRef>
            <a:fontRef idx="minor">
              <a:schemeClr val="tx1"/>
            </a:fontRef>
          </p:style>
          <p:txBody>
            <a:bodyPr rtlCol="0" anchor="ctr"/>
            <a:p>
              <a:pPr algn="ctr"/>
              <a:r>
                <a:rPr lang="en-US" sz="1000" b="1">
                  <a:solidFill>
                    <a:schemeClr val="tx1"/>
                  </a:solidFill>
                </a:rPr>
                <a:t>Deployment scenarios</a:t>
              </a:r>
              <a:endParaRPr lang="en-US" sz="1000" b="1">
                <a:solidFill>
                  <a:schemeClr val="tx1"/>
                </a:solidFill>
              </a:endParaRPr>
            </a:p>
          </p:txBody>
        </p:sp>
        <p:cxnSp>
          <p:nvCxnSpPr>
            <p:cNvPr id="9" name="Straight Connector 8"/>
            <p:cNvCxnSpPr/>
            <p:nvPr/>
          </p:nvCxnSpPr>
          <p:spPr>
            <a:xfrm flipV="1">
              <a:off x="8028" y="4251"/>
              <a:ext cx="4153" cy="68"/>
            </a:xfrm>
            <a:prstGeom prst="line">
              <a:avLst/>
            </a:prstGeom>
            <a:ln w="9525" cap="flat" cmpd="sng" algn="ctr">
              <a:solidFill>
                <a:schemeClr val="accent1"/>
              </a:solidFill>
              <a:prstDash val="dash"/>
            </a:ln>
          </p:spPr>
          <p:style>
            <a:lnRef idx="0">
              <a:schemeClr val="accent2"/>
            </a:lnRef>
            <a:fillRef idx="0">
              <a:srgbClr val="FFFFFF"/>
            </a:fillRef>
            <a:effectRef idx="0">
              <a:srgbClr val="FFFFFF"/>
            </a:effectRef>
            <a:fontRef idx="minor">
              <a:schemeClr val="tx1"/>
            </a:fontRef>
          </p:style>
        </p:cxnSp>
        <p:cxnSp>
          <p:nvCxnSpPr>
            <p:cNvPr id="10" name="Straight Connector 9"/>
            <p:cNvCxnSpPr/>
            <p:nvPr/>
          </p:nvCxnSpPr>
          <p:spPr>
            <a:xfrm flipV="1">
              <a:off x="1440" y="4388"/>
              <a:ext cx="4153" cy="68"/>
            </a:xfrm>
            <a:prstGeom prst="line">
              <a:avLst/>
            </a:prstGeom>
            <a:ln w="9525" cap="flat" cmpd="sng" algn="ctr">
              <a:solidFill>
                <a:schemeClr val="accent1"/>
              </a:solidFill>
              <a:prstDash val="dash"/>
            </a:ln>
          </p:spPr>
          <p:style>
            <a:lnRef idx="0">
              <a:schemeClr val="accent2"/>
            </a:lnRef>
            <a:fillRef idx="0">
              <a:srgbClr val="FFFFFF"/>
            </a:fillRef>
            <a:effectRef idx="0">
              <a:srgbClr val="FFFFFF"/>
            </a:effectRef>
            <a:fontRef idx="minor">
              <a:schemeClr val="tx1"/>
            </a:fontRef>
          </p:style>
        </p:cxnSp>
        <p:cxnSp>
          <p:nvCxnSpPr>
            <p:cNvPr id="11" name="Straight Connector 10"/>
            <p:cNvCxnSpPr/>
            <p:nvPr/>
          </p:nvCxnSpPr>
          <p:spPr>
            <a:xfrm>
              <a:off x="6781" y="5454"/>
              <a:ext cx="59" cy="2706"/>
            </a:xfrm>
            <a:prstGeom prst="line">
              <a:avLst/>
            </a:prstGeom>
            <a:ln w="9525" cap="flat" cmpd="sng" algn="ctr">
              <a:solidFill>
                <a:schemeClr val="accent1"/>
              </a:solidFill>
              <a:prstDash val="dash"/>
            </a:ln>
          </p:spPr>
          <p:style>
            <a:lnRef idx="0">
              <a:schemeClr val="accent2"/>
            </a:lnRef>
            <a:fillRef idx="0">
              <a:srgbClr val="FFFFFF"/>
            </a:fillRef>
            <a:effectRef idx="0">
              <a:srgbClr val="FFFFFF"/>
            </a:effectRef>
            <a:fontRef idx="minor">
              <a:schemeClr val="tx1"/>
            </a:fontRef>
          </p:style>
        </p:cxnSp>
        <p:pic>
          <p:nvPicPr>
            <p:cNvPr id="17" name="Picture 16"/>
            <p:cNvPicPr>
              <a:picLocks noChangeAspect="1"/>
            </p:cNvPicPr>
            <p:nvPr/>
          </p:nvPicPr>
          <p:blipFill>
            <a:blip r:embed="rId4"/>
            <a:stretch>
              <a:fillRect/>
            </a:stretch>
          </p:blipFill>
          <p:spPr>
            <a:xfrm>
              <a:off x="240" y="5446"/>
              <a:ext cx="6307" cy="2263"/>
            </a:xfrm>
            <a:prstGeom prst="rect">
              <a:avLst/>
            </a:prstGeom>
          </p:spPr>
        </p:pic>
        <p:cxnSp>
          <p:nvCxnSpPr>
            <p:cNvPr id="23" name="Straight Connector 22"/>
            <p:cNvCxnSpPr/>
            <p:nvPr/>
          </p:nvCxnSpPr>
          <p:spPr>
            <a:xfrm>
              <a:off x="6734" y="1440"/>
              <a:ext cx="0" cy="2040"/>
            </a:xfrm>
            <a:prstGeom prst="line">
              <a:avLst/>
            </a:prstGeom>
            <a:ln w="9525" cap="flat" cmpd="sng" algn="ctr">
              <a:solidFill>
                <a:schemeClr val="accent1"/>
              </a:solidFill>
              <a:prstDash val="dash"/>
            </a:ln>
          </p:spPr>
          <p:style>
            <a:lnRef idx="0">
              <a:schemeClr val="accent2"/>
            </a:lnRef>
            <a:fillRef idx="0">
              <a:srgbClr val="FFFFFF"/>
            </a:fillRef>
            <a:effectRef idx="0">
              <a:srgbClr val="FFFFFF"/>
            </a:effectRef>
            <a:fontRef idx="minor">
              <a:schemeClr val="tx1"/>
            </a:fontRef>
          </p:style>
        </p:cxnSp>
        <p:pic>
          <p:nvPicPr>
            <p:cNvPr id="24" name="Picture 23"/>
            <p:cNvPicPr/>
            <p:nvPr/>
          </p:nvPicPr>
          <p:blipFill>
            <a:blip r:embed="rId1"/>
            <a:stretch>
              <a:fillRect/>
            </a:stretch>
          </p:blipFill>
          <p:spPr>
            <a:xfrm>
              <a:off x="1338" y="1560"/>
              <a:ext cx="4556" cy="2490"/>
            </a:xfrm>
            <a:prstGeom prst="rect">
              <a:avLst/>
            </a:prstGeom>
          </p:spPr>
        </p:pic>
        <p:pic>
          <p:nvPicPr>
            <p:cNvPr id="25" name="Picture 24"/>
            <p:cNvPicPr>
              <a:picLocks noChangeAspect="1"/>
            </p:cNvPicPr>
            <p:nvPr/>
          </p:nvPicPr>
          <p:blipFill>
            <a:blip r:embed="rId2"/>
            <a:stretch>
              <a:fillRect/>
            </a:stretch>
          </p:blipFill>
          <p:spPr>
            <a:xfrm>
              <a:off x="8042" y="1560"/>
              <a:ext cx="4026" cy="2286"/>
            </a:xfrm>
            <a:prstGeom prst="rect">
              <a:avLst/>
            </a:prstGeom>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01675"/>
          </a:xfrm>
        </p:spPr>
        <p:txBody>
          <a:bodyPr>
            <a:normAutofit/>
          </a:bodyPr>
          <a:lstStyle/>
          <a:p>
            <a:r>
              <a:rPr lang="en-US" altLang="ja-JP" sz="3110" dirty="0">
                <a:latin typeface="Times New Roman" panose="02020603050405020304" pitchFamily="18" charset="0"/>
                <a:ea typeface="MS PGothic" panose="020B0600070205080204" charset="-128"/>
                <a:cs typeface="Times New Roman" panose="02020603050405020304" pitchFamily="18" charset="0"/>
                <a:sym typeface="+mn-ea"/>
              </a:rPr>
              <a:t>Framework Architecture</a:t>
            </a:r>
            <a:endParaRPr lang="en-US" altLang="ja-JP" sz="3110" dirty="0">
              <a:latin typeface="Times New Roman" panose="02020603050405020304" pitchFamily="18" charset="0"/>
              <a:ea typeface="MS PGothic" panose="020B0600070205080204" charset="-128"/>
              <a:cs typeface="Times New Roman" panose="02020603050405020304" pitchFamily="18" charset="0"/>
            </a:endParaRPr>
          </a:p>
        </p:txBody>
      </p:sp>
      <p:sp>
        <p:nvSpPr>
          <p:cNvPr id="5" name="Text Box 4"/>
          <p:cNvSpPr txBox="1"/>
          <p:nvPr/>
        </p:nvSpPr>
        <p:spPr>
          <a:xfrm>
            <a:off x="1828800" y="5715000"/>
            <a:ext cx="6403340" cy="521970"/>
          </a:xfrm>
          <a:prstGeom prst="rect">
            <a:avLst/>
          </a:prstGeom>
          <a:noFill/>
        </p:spPr>
        <p:txBody>
          <a:bodyPr wrap="square" rtlCol="0">
            <a:spAutoFit/>
          </a:bodyPr>
          <a:lstStyle/>
          <a:p>
            <a:r>
              <a:rPr lang="en-US" sz="1400" b="1">
                <a:latin typeface="Times New Roman Regular" panose="02020603050405020304" charset="0"/>
                <a:cs typeface="Times New Roman Regular" panose="02020603050405020304" charset="0"/>
              </a:rPr>
              <a:t>Figure.2. UAV Swarm</a:t>
            </a:r>
            <a:r>
              <a:rPr lang="en-US" altLang="ja-JP" sz="1400" b="1" dirty="0">
                <a:latin typeface="Times New Roman Regular" panose="02020603050405020304" charset="0"/>
                <a:cs typeface="Times New Roman Regular" panose="02020603050405020304" charset="0"/>
                <a:sym typeface="+mn-ea"/>
              </a:rPr>
              <a:t> Localization and synchronization via OCC</a:t>
            </a:r>
            <a:endParaRPr lang="en-US" altLang="ja-JP" sz="1400" b="1" dirty="0">
              <a:latin typeface="Times New Roman Regular" panose="02020603050405020304" charset="0"/>
              <a:cs typeface="Times New Roman Regular" panose="02020603050405020304" charset="0"/>
              <a:sym typeface="+mn-ea"/>
            </a:endParaRPr>
          </a:p>
          <a:p>
            <a:endParaRPr lang="en-US" altLang="ja-JP" sz="1400" b="1" dirty="0">
              <a:latin typeface="Times New Roman Regular" panose="02020603050405020304" charset="0"/>
              <a:cs typeface="Times New Roman Regular" panose="02020603050405020304" charset="0"/>
              <a:sym typeface="+mn-ea"/>
            </a:endParaRPr>
          </a:p>
        </p:txBody>
      </p:sp>
      <p:sp>
        <p:nvSpPr>
          <p:cNvPr id="6" name="Text Box 5"/>
          <p:cNvSpPr txBox="1"/>
          <p:nvPr/>
        </p:nvSpPr>
        <p:spPr>
          <a:xfrm>
            <a:off x="304800" y="1213485"/>
            <a:ext cx="3041015" cy="3504565"/>
          </a:xfrm>
          <a:prstGeom prst="rect">
            <a:avLst/>
          </a:prstGeom>
        </p:spPr>
        <p:txBody>
          <a:bodyPr wrap="square">
            <a:noAutofit/>
          </a:bodyPr>
          <a:lstStyle/>
          <a:p>
            <a:pPr marL="285750" indent="-285750" algn="l">
              <a:lnSpc>
                <a:spcPct val="150000"/>
              </a:lnSpc>
              <a:buFont typeface="Arial" panose="020B0604020202020204" pitchFamily="34" charset="0"/>
              <a:buChar char="•"/>
            </a:pPr>
            <a:r>
              <a:rPr lang="en-US" altLang="en-US" sz="1200" dirty="0">
                <a:latin typeface="Times New Roman Regular" panose="02020603050405020304" charset="0"/>
                <a:cs typeface="Times New Roman Regular" panose="02020603050405020304" charset="0"/>
              </a:rPr>
              <a:t>Each UAV transmits OCC signals via LEDs and receives through onboard cameras.</a:t>
            </a:r>
            <a:endParaRPr lang="en-US" altLang="en-US" sz="1200" dirty="0">
              <a:latin typeface="Times New Roman Regular" panose="02020603050405020304" charset="0"/>
              <a:cs typeface="Times New Roman Regular" panose="02020603050405020304" charset="0"/>
            </a:endParaRPr>
          </a:p>
          <a:p>
            <a:pPr indent="0" algn="l">
              <a:lnSpc>
                <a:spcPct val="150000"/>
              </a:lnSpc>
              <a:buFont typeface="Arial" panose="020B0604020202020204" pitchFamily="34" charset="0"/>
              <a:buNone/>
            </a:pPr>
            <a:r>
              <a:rPr lang="en-US" altLang="en-US" sz="1200" b="1" dirty="0">
                <a:latin typeface="Times New Roman Regular" panose="02020603050405020304" charset="0"/>
                <a:cs typeface="Times New Roman Regular" panose="02020603050405020304" charset="0"/>
              </a:rPr>
              <a:t>Modules:</a:t>
            </a:r>
            <a:endParaRPr lang="en-US" altLang="en-US" sz="1200" b="1" dirty="0">
              <a:latin typeface="Times New Roman Regular" panose="02020603050405020304" charset="0"/>
              <a:cs typeface="Times New Roman Regular" panose="02020603050405020304" charset="0"/>
            </a:endParaRPr>
          </a:p>
          <a:p>
            <a:pPr marL="285750" indent="-285750" algn="l">
              <a:lnSpc>
                <a:spcPct val="150000"/>
              </a:lnSpc>
              <a:buFont typeface="Arial" panose="020B0604020202020204" pitchFamily="34" charset="0"/>
              <a:buChar char="•"/>
            </a:pPr>
            <a:r>
              <a:rPr lang="en-US" altLang="en-US" sz="1200" dirty="0">
                <a:latin typeface="Times New Roman Regular" panose="02020603050405020304" charset="0"/>
                <a:cs typeface="Times New Roman Regular" panose="02020603050405020304" charset="0"/>
              </a:rPr>
              <a:t>Each UAV transmits OCC signals via LEDs and receives through onboard cameras.</a:t>
            </a:r>
            <a:endParaRPr lang="en-US" altLang="en-US" sz="1200" dirty="0">
              <a:latin typeface="Times New Roman Regular" panose="02020603050405020304" charset="0"/>
              <a:cs typeface="Times New Roman Regular" panose="02020603050405020304" charset="0"/>
            </a:endParaRPr>
          </a:p>
          <a:p>
            <a:pPr marL="285750" indent="-285750" algn="l">
              <a:lnSpc>
                <a:spcPct val="150000"/>
              </a:lnSpc>
              <a:buFont typeface="Arial" panose="020B0604020202020204" pitchFamily="34" charset="0"/>
              <a:buChar char="•"/>
            </a:pPr>
            <a:r>
              <a:rPr lang="en-US" altLang="en-US" sz="1200" dirty="0">
                <a:latin typeface="Times New Roman Regular" panose="02020603050405020304" charset="0"/>
                <a:cs typeface="Times New Roman Regular" panose="02020603050405020304" charset="0"/>
              </a:rPr>
              <a:t>Synchronization unit for time alignment.</a:t>
            </a:r>
            <a:endParaRPr lang="en-US" altLang="en-US" sz="1200" dirty="0">
              <a:latin typeface="Times New Roman Regular" panose="02020603050405020304" charset="0"/>
              <a:cs typeface="Times New Roman Regular" panose="02020603050405020304" charset="0"/>
            </a:endParaRPr>
          </a:p>
          <a:p>
            <a:pPr marL="285750" indent="-285750" algn="l">
              <a:lnSpc>
                <a:spcPct val="150000"/>
              </a:lnSpc>
              <a:buClrTx/>
              <a:buSzTx/>
              <a:buFont typeface="Arial" panose="020B0604020202020204" pitchFamily="34" charset="0"/>
              <a:buChar char="•"/>
            </a:pPr>
            <a:r>
              <a:rPr lang="en-US" altLang="en-US" sz="1200" dirty="0">
                <a:latin typeface="Times New Roman Regular" panose="02020603050405020304" charset="0"/>
                <a:cs typeface="Times New Roman Regular" panose="02020603050405020304" charset="0"/>
              </a:rPr>
              <a:t>Controller (centralized or distributed) for swarm logic.</a:t>
            </a:r>
            <a:endParaRPr lang="en-US" altLang="en-US" sz="1200" dirty="0">
              <a:latin typeface="Times New Roman Regular" panose="02020603050405020304" charset="0"/>
              <a:cs typeface="Times New Roman Regular" panose="02020603050405020304" charset="0"/>
            </a:endParaRPr>
          </a:p>
          <a:p>
            <a:pPr marL="285750" indent="-285750" algn="l">
              <a:lnSpc>
                <a:spcPct val="150000"/>
              </a:lnSpc>
              <a:buClrTx/>
              <a:buSzTx/>
              <a:buFont typeface="Arial" panose="020B0604020202020204" pitchFamily="34" charset="0"/>
              <a:buChar char="•"/>
            </a:pPr>
            <a:r>
              <a:rPr lang="en-US" altLang="en-US" sz="1200" dirty="0">
                <a:latin typeface="Times New Roman Regular" panose="02020603050405020304" charset="0"/>
                <a:cs typeface="Times New Roman Regular" panose="02020603050405020304" charset="0"/>
              </a:rPr>
              <a:t>Enables precise position sharing and synchronized flight across the swarm.</a:t>
            </a:r>
            <a:endParaRPr lang="en-US" altLang="en-US" sz="1200" dirty="0">
              <a:latin typeface="Times New Roman Regular" panose="02020603050405020304" charset="0"/>
              <a:cs typeface="Times New Roman Regular" panose="02020603050405020304" charset="0"/>
            </a:endParaRPr>
          </a:p>
        </p:txBody>
      </p:sp>
      <p:grpSp>
        <p:nvGrpSpPr>
          <p:cNvPr id="32" name="Group 31"/>
          <p:cNvGrpSpPr/>
          <p:nvPr/>
        </p:nvGrpSpPr>
        <p:grpSpPr>
          <a:xfrm>
            <a:off x="6898640" y="2064385"/>
            <a:ext cx="1955800" cy="2512695"/>
            <a:chOff x="7920" y="3480"/>
            <a:chExt cx="3080" cy="3957"/>
          </a:xfrm>
        </p:grpSpPr>
        <p:grpSp>
          <p:nvGrpSpPr>
            <p:cNvPr id="20" name="Group 19"/>
            <p:cNvGrpSpPr/>
            <p:nvPr>
              <p:custDataLst>
                <p:tags r:id="rId1"/>
              </p:custDataLst>
            </p:nvPr>
          </p:nvGrpSpPr>
          <p:grpSpPr>
            <a:xfrm>
              <a:off x="7920" y="3480"/>
              <a:ext cx="3080" cy="3957"/>
              <a:chOff x="7324" y="4189"/>
              <a:chExt cx="3198" cy="3715"/>
            </a:xfrm>
          </p:grpSpPr>
          <p:sp>
            <p:nvSpPr>
              <p:cNvPr id="11" name="Rectangles 10"/>
              <p:cNvSpPr/>
              <p:nvPr>
                <p:custDataLst>
                  <p:tags r:id="rId2"/>
                </p:custDataLst>
              </p:nvPr>
            </p:nvSpPr>
            <p:spPr>
              <a:xfrm>
                <a:off x="7684" y="4189"/>
                <a:ext cx="2464" cy="611"/>
              </a:xfrm>
              <a:prstGeom prst="rect">
                <a:avLst/>
              </a:prstGeom>
              <a:noFill/>
              <a:ln>
                <a:solidFill>
                  <a:schemeClr val="tx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sz="1200" b="1">
                    <a:solidFill>
                      <a:schemeClr val="tx1"/>
                    </a:solidFill>
                  </a:rPr>
                  <a:t>Localization Module</a:t>
                </a:r>
                <a:endParaRPr lang="en-US" sz="1200" b="1">
                  <a:solidFill>
                    <a:schemeClr val="tx1"/>
                  </a:solidFill>
                </a:endParaRPr>
              </a:p>
            </p:txBody>
          </p:sp>
          <p:sp>
            <p:nvSpPr>
              <p:cNvPr id="12" name="Rectangles 11"/>
              <p:cNvSpPr/>
              <p:nvPr>
                <p:custDataLst>
                  <p:tags r:id="rId3"/>
                </p:custDataLst>
              </p:nvPr>
            </p:nvSpPr>
            <p:spPr>
              <a:xfrm>
                <a:off x="7684" y="5269"/>
                <a:ext cx="2464" cy="611"/>
              </a:xfrm>
              <a:prstGeom prst="rect">
                <a:avLst/>
              </a:prstGeom>
              <a:noFill/>
              <a:ln>
                <a:solidFill>
                  <a:schemeClr val="tx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sz="1200" b="1">
                    <a:solidFill>
                      <a:schemeClr val="tx1"/>
                    </a:solidFill>
                  </a:rPr>
                  <a:t>Synchronization Module</a:t>
                </a:r>
                <a:endParaRPr lang="en-US" sz="1200" b="1">
                  <a:solidFill>
                    <a:schemeClr val="tx1"/>
                  </a:solidFill>
                </a:endParaRPr>
              </a:p>
            </p:txBody>
          </p:sp>
          <p:sp>
            <p:nvSpPr>
              <p:cNvPr id="13" name="Rectangles 12"/>
              <p:cNvSpPr/>
              <p:nvPr>
                <p:custDataLst>
                  <p:tags r:id="rId4"/>
                </p:custDataLst>
              </p:nvPr>
            </p:nvSpPr>
            <p:spPr>
              <a:xfrm>
                <a:off x="7324" y="6349"/>
                <a:ext cx="3198" cy="1555"/>
              </a:xfrm>
              <a:prstGeom prst="rect">
                <a:avLst/>
              </a:prstGeom>
              <a:noFill/>
              <a:ln>
                <a:solidFill>
                  <a:schemeClr val="tx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sz="1200" b="1">
                    <a:solidFill>
                      <a:schemeClr val="tx1"/>
                    </a:solidFill>
                  </a:rPr>
                  <a:t>Central Controller or Distribute Swarm logic</a:t>
                </a:r>
                <a:endParaRPr lang="en-US" sz="1200" b="1">
                  <a:solidFill>
                    <a:schemeClr val="tx1"/>
                  </a:solidFill>
                </a:endParaRPr>
              </a:p>
            </p:txBody>
          </p:sp>
        </p:grpSp>
        <p:cxnSp>
          <p:nvCxnSpPr>
            <p:cNvPr id="27" name="Elbow Connector 26"/>
            <p:cNvCxnSpPr>
              <a:stCxn id="11" idx="1"/>
              <a:endCxn id="12" idx="1"/>
            </p:cNvCxnSpPr>
            <p:nvPr/>
          </p:nvCxnSpPr>
          <p:spPr>
            <a:xfrm rot="10800000" flipH="1" flipV="1">
              <a:off x="8267" y="3806"/>
              <a:ext cx="5" cy="1150"/>
            </a:xfrm>
            <a:prstGeom prst="bentConnector3">
              <a:avLst>
                <a:gd name="adj1" fmla="val -7500000"/>
              </a:avLst>
            </a:prstGeom>
            <a:ln w="6350">
              <a:solidFill>
                <a:schemeClr val="tx1"/>
              </a:solidFill>
            </a:ln>
          </p:spPr>
          <p:style>
            <a:lnRef idx="2">
              <a:schemeClr val="accent1"/>
            </a:lnRef>
            <a:fillRef idx="0">
              <a:srgbClr val="FFFFFF"/>
            </a:fillRef>
            <a:effectRef idx="0">
              <a:srgbClr val="FFFFFF"/>
            </a:effectRef>
            <a:fontRef idx="minor">
              <a:schemeClr val="tx1"/>
            </a:fontRef>
          </p:style>
        </p:cxnSp>
        <p:cxnSp>
          <p:nvCxnSpPr>
            <p:cNvPr id="28" name="Elbow Connector 27"/>
            <p:cNvCxnSpPr/>
            <p:nvPr/>
          </p:nvCxnSpPr>
          <p:spPr>
            <a:xfrm rot="5400000" flipV="1">
              <a:off x="7732" y="5144"/>
              <a:ext cx="793" cy="416"/>
            </a:xfrm>
            <a:prstGeom prst="bentConnector3">
              <a:avLst>
                <a:gd name="adj1" fmla="val 50000"/>
              </a:avLst>
            </a:prstGeom>
            <a:ln w="6350">
              <a:solidFill>
                <a:schemeClr val="tx1"/>
              </a:solidFill>
            </a:ln>
          </p:spPr>
          <p:style>
            <a:lnRef idx="2">
              <a:schemeClr val="accent1"/>
            </a:lnRef>
            <a:fillRef idx="0">
              <a:srgbClr val="FFFFFF"/>
            </a:fillRef>
            <a:effectRef idx="0">
              <a:srgbClr val="FFFFFF"/>
            </a:effectRef>
            <a:fontRef idx="minor">
              <a:schemeClr val="tx1"/>
            </a:fontRef>
          </p:style>
        </p:cxnSp>
        <p:cxnSp>
          <p:nvCxnSpPr>
            <p:cNvPr id="31" name="Straight Connector 30"/>
            <p:cNvCxnSpPr>
              <a:stCxn id="12" idx="2"/>
              <a:endCxn id="13" idx="0"/>
            </p:cNvCxnSpPr>
            <p:nvPr/>
          </p:nvCxnSpPr>
          <p:spPr>
            <a:xfrm>
              <a:off x="9454" y="5281"/>
              <a:ext cx="6" cy="500"/>
            </a:xfrm>
            <a:prstGeom prst="line">
              <a:avLst/>
            </a:prstGeom>
            <a:ln w="6350">
              <a:solidFill>
                <a:schemeClr val="tx1"/>
              </a:solidFill>
            </a:ln>
          </p:spPr>
          <p:style>
            <a:lnRef idx="2">
              <a:schemeClr val="accent1"/>
            </a:lnRef>
            <a:fillRef idx="0">
              <a:srgbClr val="FFFFFF"/>
            </a:fillRef>
            <a:effectRef idx="0">
              <a:srgbClr val="FFFFFF"/>
            </a:effectRef>
            <a:fontRef idx="minor">
              <a:schemeClr val="tx1"/>
            </a:fontRef>
          </p:style>
        </p:cxnSp>
      </p:grpSp>
      <p:grpSp>
        <p:nvGrpSpPr>
          <p:cNvPr id="45" name="Group 44"/>
          <p:cNvGrpSpPr/>
          <p:nvPr/>
        </p:nvGrpSpPr>
        <p:grpSpPr>
          <a:xfrm>
            <a:off x="3597910" y="1933575"/>
            <a:ext cx="2993390" cy="2643505"/>
            <a:chOff x="5307" y="2280"/>
            <a:chExt cx="5509" cy="5394"/>
          </a:xfrm>
        </p:grpSpPr>
        <p:pic>
          <p:nvPicPr>
            <p:cNvPr id="33" name="Picture 32"/>
            <p:cNvPicPr/>
            <p:nvPr/>
          </p:nvPicPr>
          <p:blipFill>
            <a:blip r:embed="rId5"/>
            <a:stretch>
              <a:fillRect/>
            </a:stretch>
          </p:blipFill>
          <p:spPr>
            <a:xfrm>
              <a:off x="5307" y="2280"/>
              <a:ext cx="2576" cy="1530"/>
            </a:xfrm>
            <a:prstGeom prst="rect">
              <a:avLst/>
            </a:prstGeom>
          </p:spPr>
        </p:pic>
        <p:pic>
          <p:nvPicPr>
            <p:cNvPr id="35" name="Picture 34"/>
            <p:cNvPicPr/>
            <p:nvPr/>
          </p:nvPicPr>
          <p:blipFill>
            <a:blip r:embed="rId5"/>
            <a:stretch>
              <a:fillRect/>
            </a:stretch>
          </p:blipFill>
          <p:spPr>
            <a:xfrm>
              <a:off x="8240" y="2280"/>
              <a:ext cx="2576" cy="1530"/>
            </a:xfrm>
            <a:prstGeom prst="rect">
              <a:avLst/>
            </a:prstGeom>
          </p:spPr>
        </p:pic>
        <p:pic>
          <p:nvPicPr>
            <p:cNvPr id="36" name="Picture 35"/>
            <p:cNvPicPr/>
            <p:nvPr/>
          </p:nvPicPr>
          <p:blipFill>
            <a:blip r:embed="rId5"/>
            <a:stretch>
              <a:fillRect/>
            </a:stretch>
          </p:blipFill>
          <p:spPr>
            <a:xfrm>
              <a:off x="6960" y="4212"/>
              <a:ext cx="2576" cy="1530"/>
            </a:xfrm>
            <a:prstGeom prst="rect">
              <a:avLst/>
            </a:prstGeom>
          </p:spPr>
        </p:pic>
        <p:pic>
          <p:nvPicPr>
            <p:cNvPr id="37" name="Picture 36"/>
            <p:cNvPicPr/>
            <p:nvPr/>
          </p:nvPicPr>
          <p:blipFill>
            <a:blip r:embed="rId5"/>
            <a:stretch>
              <a:fillRect/>
            </a:stretch>
          </p:blipFill>
          <p:spPr>
            <a:xfrm>
              <a:off x="5307" y="6144"/>
              <a:ext cx="2576" cy="1530"/>
            </a:xfrm>
            <a:prstGeom prst="rect">
              <a:avLst/>
            </a:prstGeom>
          </p:spPr>
        </p:pic>
        <p:cxnSp>
          <p:nvCxnSpPr>
            <p:cNvPr id="38" name="Straight Connector 37"/>
            <p:cNvCxnSpPr/>
            <p:nvPr/>
          </p:nvCxnSpPr>
          <p:spPr>
            <a:xfrm>
              <a:off x="7560" y="3120"/>
              <a:ext cx="1080" cy="0"/>
            </a:xfrm>
            <a:prstGeom prst="line">
              <a:avLst/>
            </a:prstGeom>
            <a:ln w="31750" cap="rnd">
              <a:solidFill>
                <a:schemeClr val="accent1"/>
              </a:solidFill>
              <a:prstDash val="sysDot"/>
              <a:round/>
            </a:ln>
          </p:spPr>
          <p:style>
            <a:lnRef idx="0">
              <a:srgbClr val="FFFFFF"/>
            </a:lnRef>
            <a:fillRef idx="0">
              <a:srgbClr val="FFFFFF"/>
            </a:fillRef>
            <a:effectRef idx="0">
              <a:srgbClr val="FFFFFF"/>
            </a:effectRef>
            <a:fontRef idx="minor">
              <a:schemeClr val="tx1"/>
            </a:fontRef>
          </p:style>
        </p:cxnSp>
        <p:cxnSp>
          <p:nvCxnSpPr>
            <p:cNvPr id="39" name="Straight Connector 38"/>
            <p:cNvCxnSpPr>
              <a:stCxn id="33" idx="2"/>
            </p:cNvCxnSpPr>
            <p:nvPr/>
          </p:nvCxnSpPr>
          <p:spPr>
            <a:xfrm>
              <a:off x="6595" y="3810"/>
              <a:ext cx="365" cy="510"/>
            </a:xfrm>
            <a:prstGeom prst="line">
              <a:avLst/>
            </a:prstGeom>
            <a:ln w="31750" cap="rnd">
              <a:solidFill>
                <a:schemeClr val="accent1"/>
              </a:solidFill>
              <a:prstDash val="sysDot"/>
              <a:round/>
            </a:ln>
          </p:spPr>
          <p:style>
            <a:lnRef idx="0">
              <a:srgbClr val="FFFFFF"/>
            </a:lnRef>
            <a:fillRef idx="0">
              <a:srgbClr val="FFFFFF"/>
            </a:fillRef>
            <a:effectRef idx="0">
              <a:srgbClr val="FFFFFF"/>
            </a:effectRef>
            <a:fontRef idx="minor">
              <a:schemeClr val="tx1"/>
            </a:fontRef>
          </p:style>
        </p:cxnSp>
        <p:cxnSp>
          <p:nvCxnSpPr>
            <p:cNvPr id="40" name="Straight Connector 39"/>
            <p:cNvCxnSpPr>
              <a:stCxn id="35" idx="2"/>
            </p:cNvCxnSpPr>
            <p:nvPr/>
          </p:nvCxnSpPr>
          <p:spPr>
            <a:xfrm flipH="1">
              <a:off x="9120" y="3810"/>
              <a:ext cx="408" cy="510"/>
            </a:xfrm>
            <a:prstGeom prst="line">
              <a:avLst/>
            </a:prstGeom>
            <a:ln w="31750" cap="rnd">
              <a:solidFill>
                <a:schemeClr val="accent1"/>
              </a:solidFill>
              <a:prstDash val="sysDot"/>
              <a:round/>
            </a:ln>
          </p:spPr>
          <p:style>
            <a:lnRef idx="0">
              <a:srgbClr val="FFFFFF"/>
            </a:lnRef>
            <a:fillRef idx="0">
              <a:srgbClr val="FFFFFF"/>
            </a:fillRef>
            <a:effectRef idx="0">
              <a:srgbClr val="FFFFFF"/>
            </a:effectRef>
            <a:fontRef idx="minor">
              <a:schemeClr val="tx1"/>
            </a:fontRef>
          </p:style>
        </p:cxnSp>
        <p:cxnSp>
          <p:nvCxnSpPr>
            <p:cNvPr id="41" name="Straight Connector 40"/>
            <p:cNvCxnSpPr/>
            <p:nvPr/>
          </p:nvCxnSpPr>
          <p:spPr>
            <a:xfrm flipH="1">
              <a:off x="6840" y="5523"/>
              <a:ext cx="629" cy="717"/>
            </a:xfrm>
            <a:prstGeom prst="line">
              <a:avLst/>
            </a:prstGeom>
            <a:ln w="31750" cap="rnd">
              <a:solidFill>
                <a:schemeClr val="accent1"/>
              </a:solidFill>
              <a:prstDash val="sysDot"/>
              <a:round/>
            </a:ln>
          </p:spPr>
          <p:style>
            <a:lnRef idx="0">
              <a:srgbClr val="FFFFFF"/>
            </a:lnRef>
            <a:fillRef idx="0">
              <a:srgbClr val="FFFFFF"/>
            </a:fillRef>
            <a:effectRef idx="0">
              <a:srgbClr val="FFFFFF"/>
            </a:effectRef>
            <a:fontRef idx="minor">
              <a:schemeClr val="tx1"/>
            </a:fontRef>
          </p:style>
        </p:cxnSp>
        <p:sp>
          <p:nvSpPr>
            <p:cNvPr id="42" name="Text Box 41"/>
            <p:cNvSpPr txBox="1"/>
            <p:nvPr/>
          </p:nvSpPr>
          <p:spPr>
            <a:xfrm>
              <a:off x="7440" y="3240"/>
              <a:ext cx="1105" cy="500"/>
            </a:xfrm>
            <a:prstGeom prst="rect">
              <a:avLst/>
            </a:prstGeom>
            <a:noFill/>
          </p:spPr>
          <p:txBody>
            <a:bodyPr wrap="square" rtlCol="0">
              <a:spAutoFit/>
            </a:bodyPr>
            <a:p>
              <a:r>
                <a:rPr lang="en-US" sz="1000" b="1"/>
                <a:t>OCC Links</a:t>
              </a:r>
              <a:endParaRPr lang="en-US" sz="1000" b="1"/>
            </a:p>
          </p:txBody>
        </p:sp>
        <p:sp>
          <p:nvSpPr>
            <p:cNvPr id="43" name="Text Box 42"/>
            <p:cNvSpPr txBox="1"/>
            <p:nvPr/>
          </p:nvSpPr>
          <p:spPr>
            <a:xfrm>
              <a:off x="7560" y="5880"/>
              <a:ext cx="1105" cy="500"/>
            </a:xfrm>
            <a:prstGeom prst="rect">
              <a:avLst/>
            </a:prstGeom>
            <a:noFill/>
          </p:spPr>
          <p:txBody>
            <a:bodyPr wrap="square" rtlCol="0">
              <a:spAutoFit/>
            </a:bodyPr>
            <a:p>
              <a:r>
                <a:rPr lang="en-US" sz="1000" b="1"/>
                <a:t>OCC Links</a:t>
              </a:r>
              <a:endParaRPr lang="en-US" sz="1000" b="1"/>
            </a:p>
          </p:txBody>
        </p:sp>
        <p:sp>
          <p:nvSpPr>
            <p:cNvPr id="44" name="Text Box 43"/>
            <p:cNvSpPr txBox="1"/>
            <p:nvPr/>
          </p:nvSpPr>
          <p:spPr>
            <a:xfrm>
              <a:off x="6960" y="2854"/>
              <a:ext cx="600" cy="500"/>
            </a:xfrm>
            <a:prstGeom prst="rect">
              <a:avLst/>
            </a:prstGeom>
            <a:noFill/>
          </p:spPr>
          <p:txBody>
            <a:bodyPr wrap="square" rtlCol="0">
              <a:spAutoFit/>
            </a:bodyPr>
            <a:p>
              <a:r>
                <a:rPr lang="en-US" sz="1000" b="1"/>
                <a:t>LD</a:t>
              </a:r>
              <a:endParaRPr lang="en-US" sz="1000" b="1"/>
            </a:p>
          </p:txBody>
        </p:sp>
      </p:grpSp>
    </p:spTree>
  </p:cSld>
  <p:clrMapOvr>
    <a:masterClrMapping/>
  </p:clrMapOvr>
</p:sld>
</file>

<file path=ppt/tags/tag1.xml><?xml version="1.0" encoding="utf-8"?>
<p:tagLst xmlns:p="http://schemas.openxmlformats.org/presentationml/2006/main">
  <p:tag name="KSO_WM_DIAGRAM_VIRTUALLY_FRAME" val="{&quot;height&quot;:209.75,&quot;left&quot;:396,&quot;top&quot;:150,&quot;width&quot;:174.3}"/>
</p:tagLst>
</file>

<file path=ppt/tags/tag2.xml><?xml version="1.0" encoding="utf-8"?>
<p:tagLst xmlns:p="http://schemas.openxmlformats.org/presentationml/2006/main">
  <p:tag name="KSO_WM_DIAGRAM_VIRTUALLY_FRAME" val="{&quot;height&quot;:209.75,&quot;left&quot;:396,&quot;top&quot;:150,&quot;width&quot;:174.3}"/>
</p:tagLst>
</file>

<file path=ppt/tags/tag3.xml><?xml version="1.0" encoding="utf-8"?>
<p:tagLst xmlns:p="http://schemas.openxmlformats.org/presentationml/2006/main">
  <p:tag name="KSO_WM_DIAGRAM_VIRTUALLY_FRAME" val="{&quot;height&quot;:209.75,&quot;left&quot;:396,&quot;top&quot;:150,&quot;width&quot;:174.3}"/>
</p:tagLst>
</file>

<file path=ppt/tags/tag4.xml><?xml version="1.0" encoding="utf-8"?>
<p:tagLst xmlns:p="http://schemas.openxmlformats.org/presentationml/2006/main">
  <p:tag name="KSO_WM_DIAGRAM_VIRTUALLY_FRAME" val="{&quot;height&quot;:209.75,&quot;left&quot;:396,&quot;top&quot;:150,&quot;width&quot;:174.3}"/>
</p:tagLst>
</file>

<file path=ppt/tags/tag5.xml><?xml version="1.0" encoding="utf-8"?>
<p:tagLst xmlns:p="http://schemas.openxmlformats.org/presentationml/2006/main">
  <p:tag name="KSO_WM_BEAUTIFY_FLAG"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4445</Words>
  <Application>WPS Presentation</Application>
  <PresentationFormat>화면 슬라이드 쇼(4:3)</PresentationFormat>
  <Paragraphs>141</Paragraphs>
  <Slides>11</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11</vt:i4>
      </vt:variant>
    </vt:vector>
  </HeadingPairs>
  <TitlesOfParts>
    <vt:vector size="25" baseType="lpstr">
      <vt:lpstr>Arial</vt:lpstr>
      <vt:lpstr>SimSun</vt:lpstr>
      <vt:lpstr>Wingdings</vt:lpstr>
      <vt:lpstr>Times New Roman</vt:lpstr>
      <vt:lpstr>Malgun Gothic</vt:lpstr>
      <vt:lpstr>MS PGothic</vt:lpstr>
      <vt:lpstr>Gulim</vt:lpstr>
      <vt:lpstr>Times New Roman Regular</vt:lpstr>
      <vt:lpstr>Wingdings</vt:lpstr>
      <vt:lpstr>Times New Roman Bold</vt:lpstr>
      <vt:lpstr>Calibri</vt:lpstr>
      <vt:lpstr>Microsoft YaHei</vt:lpstr>
      <vt:lpstr>Arial Unicode MS</vt:lpstr>
      <vt:lpstr>Office Theme</vt:lpstr>
      <vt:lpstr>PowerPoint 演示文稿</vt:lpstr>
      <vt:lpstr>PowerPoint 演示文稿</vt:lpstr>
      <vt:lpstr>Contents</vt:lpstr>
      <vt:lpstr>Overview of OCC  </vt:lpstr>
      <vt:lpstr>Overview of OCC </vt:lpstr>
      <vt:lpstr>Overview of OCC</vt:lpstr>
      <vt:lpstr>UAV Swarm Localization and Synchrnization </vt:lpstr>
      <vt:lpstr> Deployment scenarios</vt:lpstr>
      <vt:lpstr>Framework Architecture</vt:lpstr>
      <vt:lpstr>Conclusion</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BAND PLAN FOR 15.7</dc:title>
  <dc:creator>Soo-Young Chang</dc:creator>
  <cp:lastModifiedBy>Falak Niaz</cp:lastModifiedBy>
  <cp:revision>1070</cp:revision>
  <cp:lastPrinted>2025-03-09T21:10:00Z</cp:lastPrinted>
  <dcterms:created xsi:type="dcterms:W3CDTF">2025-03-09T21:10:00Z</dcterms:created>
  <dcterms:modified xsi:type="dcterms:W3CDTF">2025-09-16T09:03:04Z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DAFF72019E4D48FB8ECC5A8271F6D110_13</vt:lpwstr>
  </property>
  <property fmtid="{D5CDD505-2E9C-101B-9397-08002B2CF9AE}" pid="3" name="KSOProductBuildVer">
    <vt:lpwstr>1033-12.2.0.22549</vt:lpwstr>
  </property>
</Properties>
</file>