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346" r:id="rId2"/>
    <p:sldId id="311" r:id="rId3"/>
    <p:sldId id="371" r:id="rId4"/>
    <p:sldId id="405" r:id="rId5"/>
    <p:sldId id="408" r:id="rId6"/>
    <p:sldId id="407" r:id="rId7"/>
    <p:sldId id="410" r:id="rId8"/>
    <p:sldId id="411" r:id="rId9"/>
    <p:sldId id="400" r:id="rId10"/>
    <p:sldId id="366"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E9E8"/>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702" autoAdjust="0"/>
    <p:restoredTop sz="81196" autoAdjust="0"/>
  </p:normalViewPr>
  <p:slideViewPr>
    <p:cSldViewPr>
      <p:cViewPr varScale="1">
        <p:scale>
          <a:sx n="67" d="100"/>
          <a:sy n="67" d="100"/>
        </p:scale>
        <p:origin x="1949" y="48"/>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80" d="100"/>
          <a:sy n="80" d="100"/>
        </p:scale>
        <p:origin x="3882"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9/16/2025</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a:t>January 2022</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9/16/2025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r>
              <a:rPr lang="en-US"/>
              <a:t>January 2022</a:t>
            </a:r>
            <a:endParaRPr lang="en-US" dirty="0"/>
          </a:p>
        </p:txBody>
      </p:sp>
      <p:sp>
        <p:nvSpPr>
          <p:cNvPr id="5" name="Footer Placeholder 4"/>
          <p:cNvSpPr>
            <a:spLocks noGrp="1"/>
          </p:cNvSpPr>
          <p:nvPr>
            <p:ph type="ftr" sz="quarter" idx="4"/>
          </p:nvPr>
        </p:nvSpPr>
        <p:spPr/>
        <p:txBody>
          <a:bodyPr/>
          <a:lstStyle/>
          <a:p>
            <a:r>
              <a:rPr lang="en-US"/>
              <a:t>Submission</a:t>
            </a:r>
          </a:p>
        </p:txBody>
      </p:sp>
      <p:sp>
        <p:nvSpPr>
          <p:cNvPr id="6" name="Slide Number Placeholder 5"/>
          <p:cNvSpPr>
            <a:spLocks noGrp="1"/>
          </p:cNvSpPr>
          <p:nvPr>
            <p:ph type="sldNum" sz="quarter" idx="5"/>
          </p:nvPr>
        </p:nvSpPr>
        <p:spPr/>
        <p:txBody>
          <a:bodyPr/>
          <a:lstStyle/>
          <a:p>
            <a:fld id="{15234A02-7D3B-CD49-A0E0-CACF1D6BF2B3}" type="slidenum">
              <a:rPr lang="en-US" smtClean="0"/>
              <a:t>1</a:t>
            </a:fld>
            <a:endParaRPr lang="en-US"/>
          </a:p>
        </p:txBody>
      </p:sp>
    </p:spTree>
    <p:extLst>
      <p:ext uri="{BB962C8B-B14F-4D97-AF65-F5344CB8AC3E}">
        <p14:creationId xmlns:p14="http://schemas.microsoft.com/office/powerpoint/2010/main" val="7960762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latin typeface="Times New Roman" panose="02020603050405020304" pitchFamily="18" charset="0"/>
                <a:cs typeface="Times New Roman" panose="02020603050405020304" pitchFamily="18" charset="0"/>
              </a:rPr>
              <a:t>By this way, there is no need to use the IQ modulation, thereby reducing the complexity and cost of the system and thus making it suitable for a system with a low complexity, such as visible light communication systems.</a:t>
            </a:r>
            <a:endParaRPr lang="en-US" altLang="en-US" dirty="0"/>
          </a:p>
          <a:p>
            <a:endParaRPr lang="en-ID" dirty="0"/>
          </a:p>
        </p:txBody>
      </p:sp>
      <p:sp>
        <p:nvSpPr>
          <p:cNvPr id="4" name="Header Placeholder 3"/>
          <p:cNvSpPr>
            <a:spLocks noGrp="1"/>
          </p:cNvSpPr>
          <p:nvPr>
            <p:ph type="hdr" sz="quarter"/>
          </p:nvPr>
        </p:nvSpPr>
        <p:spPr/>
        <p:txBody>
          <a:bodyPr/>
          <a:lstStyle/>
          <a:p>
            <a:r>
              <a:rPr lang="en-US"/>
              <a:t>January 2022</a:t>
            </a:r>
            <a:endParaRPr lang="en-US" dirty="0"/>
          </a:p>
        </p:txBody>
      </p:sp>
      <p:sp>
        <p:nvSpPr>
          <p:cNvPr id="5" name="Footer Placeholder 4"/>
          <p:cNvSpPr>
            <a:spLocks noGrp="1"/>
          </p:cNvSpPr>
          <p:nvPr>
            <p:ph type="ftr" sz="quarter" idx="4"/>
          </p:nvPr>
        </p:nvSpPr>
        <p:spPr/>
        <p:txBody>
          <a:bodyPr/>
          <a:lstStyle/>
          <a:p>
            <a:r>
              <a:rPr lang="en-US"/>
              <a:t>Submission</a:t>
            </a:r>
          </a:p>
        </p:txBody>
      </p:sp>
      <p:sp>
        <p:nvSpPr>
          <p:cNvPr id="6" name="Slide Number Placeholder 5"/>
          <p:cNvSpPr>
            <a:spLocks noGrp="1"/>
          </p:cNvSpPr>
          <p:nvPr>
            <p:ph type="sldNum" sz="quarter" idx="5"/>
          </p:nvPr>
        </p:nvSpPr>
        <p:spPr/>
        <p:txBody>
          <a:bodyPr/>
          <a:lstStyle/>
          <a:p>
            <a:fld id="{15234A02-7D3B-CD49-A0E0-CACF1D6BF2B3}" type="slidenum">
              <a:rPr lang="en-US" smtClean="0"/>
              <a:t>4</a:t>
            </a:fld>
            <a:endParaRPr lang="en-US"/>
          </a:p>
        </p:txBody>
      </p:sp>
    </p:spTree>
    <p:extLst>
      <p:ext uri="{BB962C8B-B14F-4D97-AF65-F5344CB8AC3E}">
        <p14:creationId xmlns:p14="http://schemas.microsoft.com/office/powerpoint/2010/main" val="18484746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en-US" sz="1200" dirty="0">
                <a:latin typeface="Times New Roman" panose="02020603050405020304" pitchFamily="18" charset="0"/>
                <a:cs typeface="Times New Roman" panose="02020603050405020304" pitchFamily="18" charset="0"/>
              </a:rPr>
              <a:t>To make all the DMT modulated data real, DMT modulation requires a 2N-point IFFT transformation, and the values inputted into the IFFT transformation are needed to satisfy the Hermitian symmetry properties.</a:t>
            </a:r>
            <a:endParaRPr lang="en-US" altLang="en-US" dirty="0"/>
          </a:p>
          <a:p>
            <a:endParaRPr lang="en-ID" dirty="0"/>
          </a:p>
        </p:txBody>
      </p:sp>
      <p:sp>
        <p:nvSpPr>
          <p:cNvPr id="4" name="Header Placeholder 3"/>
          <p:cNvSpPr>
            <a:spLocks noGrp="1"/>
          </p:cNvSpPr>
          <p:nvPr>
            <p:ph type="hdr" sz="quarter"/>
          </p:nvPr>
        </p:nvSpPr>
        <p:spPr/>
        <p:txBody>
          <a:bodyPr/>
          <a:lstStyle/>
          <a:p>
            <a:r>
              <a:rPr lang="en-US"/>
              <a:t>January 2022</a:t>
            </a:r>
            <a:endParaRPr lang="en-US" dirty="0"/>
          </a:p>
        </p:txBody>
      </p:sp>
      <p:sp>
        <p:nvSpPr>
          <p:cNvPr id="5" name="Footer Placeholder 4"/>
          <p:cNvSpPr>
            <a:spLocks noGrp="1"/>
          </p:cNvSpPr>
          <p:nvPr>
            <p:ph type="ftr" sz="quarter" idx="4"/>
          </p:nvPr>
        </p:nvSpPr>
        <p:spPr/>
        <p:txBody>
          <a:bodyPr/>
          <a:lstStyle/>
          <a:p>
            <a:r>
              <a:rPr lang="en-US"/>
              <a:t>Submission</a:t>
            </a:r>
          </a:p>
        </p:txBody>
      </p:sp>
      <p:sp>
        <p:nvSpPr>
          <p:cNvPr id="6" name="Slide Number Placeholder 5"/>
          <p:cNvSpPr>
            <a:spLocks noGrp="1"/>
          </p:cNvSpPr>
          <p:nvPr>
            <p:ph type="sldNum" sz="quarter" idx="5"/>
          </p:nvPr>
        </p:nvSpPr>
        <p:spPr/>
        <p:txBody>
          <a:bodyPr/>
          <a:lstStyle/>
          <a:p>
            <a:fld id="{15234A02-7D3B-CD49-A0E0-CACF1D6BF2B3}" type="slidenum">
              <a:rPr lang="en-US" smtClean="0"/>
              <a:t>5</a:t>
            </a:fld>
            <a:endParaRPr lang="en-US"/>
          </a:p>
        </p:txBody>
      </p:sp>
    </p:spTree>
    <p:extLst>
      <p:ext uri="{BB962C8B-B14F-4D97-AF65-F5344CB8AC3E}">
        <p14:creationId xmlns:p14="http://schemas.microsoft.com/office/powerpoint/2010/main" val="20849783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en-US" sz="1200" dirty="0">
                <a:latin typeface="Times New Roman" panose="02020603050405020304" pitchFamily="18" charset="0"/>
                <a:cs typeface="Times New Roman" panose="02020603050405020304" pitchFamily="18" charset="0"/>
              </a:rPr>
              <a:t>In “1.25 Gbit/s Visible Light WDM Link based on DMT Modulation of a Single RGB LED Luminary” Paper, the authors have made use of DMT modulation to achieve a 1.25 Gbit/s WDM VLC trans mission using RGB-LED and APD, which is the highest data rate using DMT in VLC systems. </a:t>
            </a:r>
          </a:p>
          <a:p>
            <a:endParaRPr lang="en-US" altLang="en-US" dirty="0"/>
          </a:p>
          <a:p>
            <a:endParaRPr lang="en-ID" dirty="0"/>
          </a:p>
        </p:txBody>
      </p:sp>
      <p:sp>
        <p:nvSpPr>
          <p:cNvPr id="4" name="Header Placeholder 3"/>
          <p:cNvSpPr>
            <a:spLocks noGrp="1"/>
          </p:cNvSpPr>
          <p:nvPr>
            <p:ph type="hdr" sz="quarter"/>
          </p:nvPr>
        </p:nvSpPr>
        <p:spPr/>
        <p:txBody>
          <a:bodyPr/>
          <a:lstStyle/>
          <a:p>
            <a:r>
              <a:rPr lang="en-US"/>
              <a:t>January 2022</a:t>
            </a:r>
            <a:endParaRPr lang="en-US" dirty="0"/>
          </a:p>
        </p:txBody>
      </p:sp>
      <p:sp>
        <p:nvSpPr>
          <p:cNvPr id="5" name="Footer Placeholder 4"/>
          <p:cNvSpPr>
            <a:spLocks noGrp="1"/>
          </p:cNvSpPr>
          <p:nvPr>
            <p:ph type="ftr" sz="quarter" idx="4"/>
          </p:nvPr>
        </p:nvSpPr>
        <p:spPr/>
        <p:txBody>
          <a:bodyPr/>
          <a:lstStyle/>
          <a:p>
            <a:r>
              <a:rPr lang="en-US"/>
              <a:t>Submission</a:t>
            </a:r>
          </a:p>
        </p:txBody>
      </p:sp>
      <p:sp>
        <p:nvSpPr>
          <p:cNvPr id="6" name="Slide Number Placeholder 5"/>
          <p:cNvSpPr>
            <a:spLocks noGrp="1"/>
          </p:cNvSpPr>
          <p:nvPr>
            <p:ph type="sldNum" sz="quarter" idx="5"/>
          </p:nvPr>
        </p:nvSpPr>
        <p:spPr/>
        <p:txBody>
          <a:bodyPr/>
          <a:lstStyle/>
          <a:p>
            <a:fld id="{15234A02-7D3B-CD49-A0E0-CACF1D6BF2B3}" type="slidenum">
              <a:rPr lang="en-US" smtClean="0"/>
              <a:t>6</a:t>
            </a:fld>
            <a:endParaRPr lang="en-US"/>
          </a:p>
        </p:txBody>
      </p:sp>
    </p:spTree>
    <p:extLst>
      <p:ext uri="{BB962C8B-B14F-4D97-AF65-F5344CB8AC3E}">
        <p14:creationId xmlns:p14="http://schemas.microsoft.com/office/powerpoint/2010/main" val="9913273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D" dirty="0"/>
          </a:p>
        </p:txBody>
      </p:sp>
      <p:sp>
        <p:nvSpPr>
          <p:cNvPr id="4" name="Header Placeholder 3"/>
          <p:cNvSpPr>
            <a:spLocks noGrp="1"/>
          </p:cNvSpPr>
          <p:nvPr>
            <p:ph type="hdr" sz="quarter"/>
          </p:nvPr>
        </p:nvSpPr>
        <p:spPr/>
        <p:txBody>
          <a:bodyPr/>
          <a:lstStyle/>
          <a:p>
            <a:r>
              <a:rPr lang="en-US"/>
              <a:t>January 2022</a:t>
            </a:r>
            <a:endParaRPr lang="en-US" dirty="0"/>
          </a:p>
        </p:txBody>
      </p:sp>
      <p:sp>
        <p:nvSpPr>
          <p:cNvPr id="5" name="Footer Placeholder 4"/>
          <p:cNvSpPr>
            <a:spLocks noGrp="1"/>
          </p:cNvSpPr>
          <p:nvPr>
            <p:ph type="ftr" sz="quarter" idx="4"/>
          </p:nvPr>
        </p:nvSpPr>
        <p:spPr/>
        <p:txBody>
          <a:bodyPr/>
          <a:lstStyle/>
          <a:p>
            <a:r>
              <a:rPr lang="en-US"/>
              <a:t>Submission</a:t>
            </a:r>
          </a:p>
        </p:txBody>
      </p:sp>
      <p:sp>
        <p:nvSpPr>
          <p:cNvPr id="6" name="Slide Number Placeholder 5"/>
          <p:cNvSpPr>
            <a:spLocks noGrp="1"/>
          </p:cNvSpPr>
          <p:nvPr>
            <p:ph type="sldNum" sz="quarter" idx="5"/>
          </p:nvPr>
        </p:nvSpPr>
        <p:spPr/>
        <p:txBody>
          <a:bodyPr/>
          <a:lstStyle/>
          <a:p>
            <a:fld id="{15234A02-7D3B-CD49-A0E0-CACF1D6BF2B3}" type="slidenum">
              <a:rPr lang="en-US" smtClean="0"/>
              <a:t>7</a:t>
            </a:fld>
            <a:endParaRPr lang="en-US"/>
          </a:p>
        </p:txBody>
      </p:sp>
    </p:spTree>
    <p:extLst>
      <p:ext uri="{BB962C8B-B14F-4D97-AF65-F5344CB8AC3E}">
        <p14:creationId xmlns:p14="http://schemas.microsoft.com/office/powerpoint/2010/main" val="10047106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gn="just">
              <a:lnSpc>
                <a:spcPct val="150000"/>
              </a:lnSpc>
              <a:buClrTx/>
              <a:buSzTx/>
              <a:buNone/>
            </a:pPr>
            <a:r>
              <a:rPr lang="en-US" altLang="en-US" sz="1200" dirty="0">
                <a:latin typeface="Times New Roman" panose="02020603050405020304" pitchFamily="18" charset="0"/>
                <a:cs typeface="Times New Roman" panose="02020603050405020304" pitchFamily="18" charset="0"/>
              </a:rPr>
              <a:t>Advantages of DMT Modulation in OCC:</a:t>
            </a:r>
          </a:p>
          <a:p>
            <a:pPr algn="just">
              <a:lnSpc>
                <a:spcPct val="150000"/>
              </a:lnSpc>
            </a:pPr>
            <a:r>
              <a:rPr lang="en-US" altLang="en-US" sz="1200" dirty="0">
                <a:latin typeface="Times New Roman" panose="02020603050405020304" pitchFamily="18" charset="0"/>
                <a:cs typeface="Times New Roman" panose="02020603050405020304" pitchFamily="18" charset="0"/>
              </a:rPr>
              <a:t>High Spectral Efficiency:</a:t>
            </a:r>
          </a:p>
          <a:p>
            <a:pPr marL="0" indent="0" algn="just">
              <a:lnSpc>
                <a:spcPct val="150000"/>
              </a:lnSpc>
              <a:buClrTx/>
              <a:buSzTx/>
              <a:buNone/>
            </a:pPr>
            <a:r>
              <a:rPr lang="en-US" altLang="en-US" sz="1200" dirty="0">
                <a:latin typeface="Times New Roman" panose="02020603050405020304" pitchFamily="18" charset="0"/>
                <a:cs typeface="Times New Roman" panose="02020603050405020304" pitchFamily="18" charset="0"/>
              </a:rPr>
              <a:t>DMT effectively utilizes the available bandwidth by dividing it into numerous narrow sub-channels, each carrying a portion of the data. This allows for higher data rates compared to single-carrier modulation schemes. </a:t>
            </a:r>
          </a:p>
          <a:p>
            <a:pPr algn="just">
              <a:lnSpc>
                <a:spcPct val="150000"/>
              </a:lnSpc>
            </a:pPr>
            <a:r>
              <a:rPr lang="en-US" altLang="en-US" sz="1200" dirty="0">
                <a:latin typeface="Times New Roman" panose="02020603050405020304" pitchFamily="18" charset="0"/>
                <a:cs typeface="Times New Roman" panose="02020603050405020304" pitchFamily="18" charset="0"/>
              </a:rPr>
              <a:t>Robustness to Channel Impairments:</a:t>
            </a:r>
          </a:p>
          <a:p>
            <a:pPr marL="0" indent="0" algn="just">
              <a:lnSpc>
                <a:spcPct val="150000"/>
              </a:lnSpc>
              <a:buClrTx/>
              <a:buSzTx/>
              <a:buNone/>
            </a:pPr>
            <a:r>
              <a:rPr lang="en-US" altLang="en-US" sz="1200" dirty="0">
                <a:latin typeface="Times New Roman" panose="02020603050405020304" pitchFamily="18" charset="0"/>
                <a:cs typeface="Times New Roman" panose="02020603050405020304" pitchFamily="18" charset="0"/>
              </a:rPr>
              <a:t>DMT is inherently more resilient to frequency-selective fading and interference, which are common in optical wireless channels. It can adaptively allocate bits to sub-channels based on their individual channel characteristics, optimizing performance. </a:t>
            </a:r>
          </a:p>
          <a:p>
            <a:pPr algn="just">
              <a:lnSpc>
                <a:spcPct val="150000"/>
              </a:lnSpc>
            </a:pPr>
            <a:r>
              <a:rPr lang="en-US" altLang="en-US" sz="1200" dirty="0">
                <a:latin typeface="Times New Roman" panose="02020603050405020304" pitchFamily="18" charset="0"/>
                <a:cs typeface="Times New Roman" panose="02020603050405020304" pitchFamily="18" charset="0"/>
              </a:rPr>
              <a:t>Flexibility in Bit Loading:</a:t>
            </a:r>
          </a:p>
          <a:p>
            <a:pPr marL="0" indent="0" algn="just">
              <a:lnSpc>
                <a:spcPct val="150000"/>
              </a:lnSpc>
              <a:buClrTx/>
              <a:buSzTx/>
              <a:buNone/>
            </a:pPr>
            <a:r>
              <a:rPr lang="en-US" altLang="en-US" sz="1200" dirty="0">
                <a:latin typeface="Times New Roman" panose="02020603050405020304" pitchFamily="18" charset="0"/>
                <a:cs typeface="Times New Roman" panose="02020603050405020304" pitchFamily="18" charset="0"/>
              </a:rPr>
              <a:t>DMT allows for bit loading, where each sub-channel can carry a different number of bits based on its signal-to-noise ratio (SNR). This maximizes data throughput by utilizing the available resources efficiently. </a:t>
            </a:r>
          </a:p>
          <a:p>
            <a:pPr algn="just">
              <a:lnSpc>
                <a:spcPct val="150000"/>
              </a:lnSpc>
            </a:pPr>
            <a:r>
              <a:rPr lang="en-US" altLang="en-US" sz="1200" dirty="0">
                <a:latin typeface="Times New Roman" panose="02020603050405020304" pitchFamily="18" charset="0"/>
                <a:cs typeface="Times New Roman" panose="02020603050405020304" pitchFamily="18" charset="0"/>
              </a:rPr>
              <a:t>Improved Performance with Equalization:</a:t>
            </a:r>
          </a:p>
          <a:p>
            <a:pPr marL="0" indent="0" algn="just">
              <a:lnSpc>
                <a:spcPct val="150000"/>
              </a:lnSpc>
              <a:buClrTx/>
              <a:buSzTx/>
              <a:buNone/>
            </a:pPr>
            <a:r>
              <a:rPr lang="en-US" altLang="en-US" sz="1200" dirty="0">
                <a:latin typeface="Times New Roman" panose="02020603050405020304" pitchFamily="18" charset="0"/>
                <a:cs typeface="Times New Roman" panose="02020603050405020304" pitchFamily="18" charset="0"/>
              </a:rPr>
              <a:t>DMT's multi-carrier nature allows for simpler and more effective equalization techniques to compensate for channel distortions, leading to better overall performance.</a:t>
            </a:r>
          </a:p>
          <a:p>
            <a:pPr marL="0" indent="0" algn="just">
              <a:lnSpc>
                <a:spcPct val="150000"/>
              </a:lnSpc>
              <a:buClrTx/>
              <a:buSzTx/>
              <a:buNone/>
            </a:pPr>
            <a:endParaRPr lang="en-US" altLang="en-US" sz="1200" dirty="0">
              <a:latin typeface="Times New Roman" panose="02020603050405020304" pitchFamily="18" charset="0"/>
              <a:cs typeface="Times New Roman" panose="02020603050405020304" pitchFamily="18" charset="0"/>
            </a:endParaRPr>
          </a:p>
          <a:p>
            <a:pPr marL="0" indent="0" algn="just">
              <a:lnSpc>
                <a:spcPct val="150000"/>
              </a:lnSpc>
              <a:buFont typeface="Arial" panose="020B0604020202020204" pitchFamily="34" charset="0"/>
              <a:buNone/>
            </a:pPr>
            <a:r>
              <a:rPr lang="en-US" altLang="en-US" sz="1200" dirty="0">
                <a:latin typeface="Times New Roman" panose="02020603050405020304" pitchFamily="18" charset="0"/>
                <a:cs typeface="Times New Roman" panose="02020603050405020304" pitchFamily="18" charset="0"/>
              </a:rPr>
              <a:t>Disadvantages of DMT Modulation in OCC:</a:t>
            </a:r>
          </a:p>
          <a:p>
            <a:pPr algn="just">
              <a:lnSpc>
                <a:spcPct val="150000"/>
              </a:lnSpc>
            </a:pPr>
            <a:r>
              <a:rPr lang="en-US" altLang="en-US" sz="1200" dirty="0">
                <a:latin typeface="Times New Roman" panose="02020603050405020304" pitchFamily="18" charset="0"/>
                <a:cs typeface="Times New Roman" panose="02020603050405020304" pitchFamily="18" charset="0"/>
              </a:rPr>
              <a:t>High Peak-to-Average Power Ratio (PAPR):</a:t>
            </a:r>
          </a:p>
          <a:p>
            <a:pPr marL="0" indent="0" algn="just">
              <a:lnSpc>
                <a:spcPct val="150000"/>
              </a:lnSpc>
              <a:buFont typeface="Arial" panose="020B0604020202020204" pitchFamily="34" charset="0"/>
              <a:buNone/>
            </a:pPr>
            <a:r>
              <a:rPr lang="en-US" altLang="en-US" sz="1200" dirty="0">
                <a:latin typeface="Times New Roman" panose="02020603050405020304" pitchFamily="18" charset="0"/>
                <a:cs typeface="Times New Roman" panose="02020603050405020304" pitchFamily="18" charset="0"/>
              </a:rPr>
              <a:t>DMT signals can exhibit a high PAPR, meaning the peak power can be significantly higher than the average power. This can lead to non-linear distortion in the optical transmitter and reduce transmission efficiency. </a:t>
            </a:r>
          </a:p>
          <a:p>
            <a:pPr algn="just">
              <a:lnSpc>
                <a:spcPct val="150000"/>
              </a:lnSpc>
            </a:pPr>
            <a:r>
              <a:rPr lang="en-US" altLang="en-US" sz="1200" dirty="0">
                <a:latin typeface="Times New Roman" panose="02020603050405020304" pitchFamily="18" charset="0"/>
                <a:cs typeface="Times New Roman" panose="02020603050405020304" pitchFamily="18" charset="0"/>
              </a:rPr>
              <a:t>Increased Complexity:</a:t>
            </a:r>
          </a:p>
          <a:p>
            <a:pPr marL="0" indent="0" algn="just">
              <a:lnSpc>
                <a:spcPct val="150000"/>
              </a:lnSpc>
              <a:buFont typeface="Arial" panose="020B0604020202020204" pitchFamily="34" charset="0"/>
              <a:buNone/>
            </a:pPr>
            <a:r>
              <a:rPr lang="en-US" altLang="en-US" sz="1200" dirty="0">
                <a:latin typeface="Times New Roman" panose="02020603050405020304" pitchFamily="18" charset="0"/>
                <a:cs typeface="Times New Roman" panose="02020603050405020304" pitchFamily="18" charset="0"/>
              </a:rPr>
              <a:t>DMT implementation requires more complex signal processing and hardware compared to simpler modulation schemes like OOK (On-Off Keying). This can increase the cost and power consumption of the system. </a:t>
            </a:r>
          </a:p>
          <a:p>
            <a:pPr algn="just">
              <a:lnSpc>
                <a:spcPct val="150000"/>
              </a:lnSpc>
            </a:pPr>
            <a:r>
              <a:rPr lang="en-US" altLang="en-US" sz="1200" dirty="0">
                <a:latin typeface="Times New Roman" panose="02020603050405020304" pitchFamily="18" charset="0"/>
                <a:cs typeface="Times New Roman" panose="02020603050405020304" pitchFamily="18" charset="0"/>
              </a:rPr>
              <a:t>Synchronization Challenges:</a:t>
            </a:r>
          </a:p>
          <a:p>
            <a:pPr marL="0" indent="0" algn="just">
              <a:lnSpc>
                <a:spcPct val="150000"/>
              </a:lnSpc>
              <a:buFont typeface="Arial" panose="020B0604020202020204" pitchFamily="34" charset="0"/>
              <a:buNone/>
            </a:pPr>
            <a:r>
              <a:rPr lang="en-US" altLang="en-US" sz="1200" dirty="0">
                <a:latin typeface="Times New Roman" panose="02020603050405020304" pitchFamily="18" charset="0"/>
                <a:cs typeface="Times New Roman" panose="02020603050405020304" pitchFamily="18" charset="0"/>
              </a:rPr>
              <a:t>Maintaining synchronization between the transmitter and receiver across multiple sub-carriers can be challenging, especially in dynamic OCC environments. </a:t>
            </a:r>
          </a:p>
          <a:p>
            <a:pPr algn="just">
              <a:lnSpc>
                <a:spcPct val="150000"/>
              </a:lnSpc>
            </a:pPr>
            <a:r>
              <a:rPr lang="en-US" altLang="en-US" sz="1200" dirty="0">
                <a:latin typeface="Times New Roman" panose="02020603050405020304" pitchFamily="18" charset="0"/>
                <a:cs typeface="Times New Roman" panose="02020603050405020304" pitchFamily="18" charset="0"/>
              </a:rPr>
              <a:t>Hardware Requirements:</a:t>
            </a:r>
          </a:p>
          <a:p>
            <a:pPr marL="0" indent="0" algn="just">
              <a:lnSpc>
                <a:spcPct val="150000"/>
              </a:lnSpc>
              <a:buFont typeface="Arial" panose="020B0604020202020204" pitchFamily="34" charset="0"/>
              <a:buNone/>
            </a:pPr>
            <a:r>
              <a:rPr lang="en-US" altLang="en-US" sz="1200" dirty="0">
                <a:latin typeface="Times New Roman" panose="02020603050405020304" pitchFamily="18" charset="0"/>
                <a:cs typeface="Times New Roman" panose="02020603050405020304" pitchFamily="18" charset="0"/>
              </a:rPr>
              <a:t>Implementing DMT requires significant hardware resources, especially for the FFT (Fast Fourier Transform) operations involved in modulation and demodulation. </a:t>
            </a:r>
          </a:p>
          <a:p>
            <a:pPr marL="0" indent="0" algn="just">
              <a:lnSpc>
                <a:spcPct val="150000"/>
              </a:lnSpc>
              <a:buClrTx/>
              <a:buSzTx/>
              <a:buNone/>
            </a:pPr>
            <a:endParaRPr lang="en-US" altLang="en-US" sz="1200" dirty="0">
              <a:latin typeface="Times New Roman" panose="02020603050405020304" pitchFamily="18" charset="0"/>
              <a:cs typeface="Times New Roman" panose="02020603050405020304" pitchFamily="18" charset="0"/>
            </a:endParaRPr>
          </a:p>
          <a:p>
            <a:endParaRPr lang="en-ID" dirty="0"/>
          </a:p>
        </p:txBody>
      </p:sp>
      <p:sp>
        <p:nvSpPr>
          <p:cNvPr id="4" name="Header Placeholder 3"/>
          <p:cNvSpPr>
            <a:spLocks noGrp="1"/>
          </p:cNvSpPr>
          <p:nvPr>
            <p:ph type="hdr" sz="quarter"/>
          </p:nvPr>
        </p:nvSpPr>
        <p:spPr/>
        <p:txBody>
          <a:bodyPr/>
          <a:lstStyle/>
          <a:p>
            <a:r>
              <a:rPr lang="en-US"/>
              <a:t>January 2022</a:t>
            </a:r>
            <a:endParaRPr lang="en-US" dirty="0"/>
          </a:p>
        </p:txBody>
      </p:sp>
      <p:sp>
        <p:nvSpPr>
          <p:cNvPr id="5" name="Footer Placeholder 4"/>
          <p:cNvSpPr>
            <a:spLocks noGrp="1"/>
          </p:cNvSpPr>
          <p:nvPr>
            <p:ph type="ftr" sz="quarter" idx="4"/>
          </p:nvPr>
        </p:nvSpPr>
        <p:spPr/>
        <p:txBody>
          <a:bodyPr/>
          <a:lstStyle/>
          <a:p>
            <a:r>
              <a:rPr lang="en-US"/>
              <a:t>Submission</a:t>
            </a:r>
          </a:p>
        </p:txBody>
      </p:sp>
      <p:sp>
        <p:nvSpPr>
          <p:cNvPr id="6" name="Slide Number Placeholder 5"/>
          <p:cNvSpPr>
            <a:spLocks noGrp="1"/>
          </p:cNvSpPr>
          <p:nvPr>
            <p:ph type="sldNum" sz="quarter" idx="5"/>
          </p:nvPr>
        </p:nvSpPr>
        <p:spPr/>
        <p:txBody>
          <a:bodyPr/>
          <a:lstStyle/>
          <a:p>
            <a:fld id="{15234A02-7D3B-CD49-A0E0-CACF1D6BF2B3}" type="slidenum">
              <a:rPr lang="en-US" smtClean="0"/>
              <a:t>8</a:t>
            </a:fld>
            <a:endParaRPr lang="en-US"/>
          </a:p>
        </p:txBody>
      </p:sp>
    </p:spTree>
    <p:extLst>
      <p:ext uri="{BB962C8B-B14F-4D97-AF65-F5344CB8AC3E}">
        <p14:creationId xmlns:p14="http://schemas.microsoft.com/office/powerpoint/2010/main" val="4821784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tLang="en-US" dirty="0"/>
          </a:p>
          <a:p>
            <a:pPr marL="0" marR="0" lvl="0" indent="0" algn="l" defTabSz="457200" rtl="0" eaLnBrk="1" fontAlgn="auto" latinLnBrk="0" hangingPunct="1">
              <a:lnSpc>
                <a:spcPct val="100000"/>
              </a:lnSpc>
              <a:spcBef>
                <a:spcPts val="0"/>
              </a:spcBef>
              <a:spcAft>
                <a:spcPts val="0"/>
              </a:spcAft>
              <a:buClrTx/>
              <a:buSzTx/>
              <a:buFontTx/>
              <a:buNone/>
              <a:tabLst/>
              <a:defRPr/>
            </a:pPr>
            <a:r>
              <a:rPr lang="en-US" altLang="en-US" sz="1200" dirty="0">
                <a:latin typeface="Times New Roman" panose="02020603050405020304" pitchFamily="18" charset="0"/>
                <a:cs typeface="Times New Roman" panose="02020603050405020304" pitchFamily="18" charset="0"/>
              </a:rPr>
              <a:t>In the experiment, the BER performance of all three wavelengths is measured. The analysis and experimental results have demonstrated that DMT modulation is suitable for high-speed VLC systems due to its low complexity and high spectral efficiency.</a:t>
            </a:r>
          </a:p>
          <a:p>
            <a:endParaRPr lang="en-US" altLang="en-US" dirty="0"/>
          </a:p>
          <a:p>
            <a:endParaRPr lang="en-ID" dirty="0"/>
          </a:p>
        </p:txBody>
      </p:sp>
      <p:sp>
        <p:nvSpPr>
          <p:cNvPr id="4" name="Header Placeholder 3"/>
          <p:cNvSpPr>
            <a:spLocks noGrp="1"/>
          </p:cNvSpPr>
          <p:nvPr>
            <p:ph type="hdr" sz="quarter"/>
          </p:nvPr>
        </p:nvSpPr>
        <p:spPr/>
        <p:txBody>
          <a:bodyPr/>
          <a:lstStyle/>
          <a:p>
            <a:r>
              <a:rPr lang="en-US"/>
              <a:t>January 2022</a:t>
            </a:r>
            <a:endParaRPr lang="en-US" dirty="0"/>
          </a:p>
        </p:txBody>
      </p:sp>
      <p:sp>
        <p:nvSpPr>
          <p:cNvPr id="5" name="Footer Placeholder 4"/>
          <p:cNvSpPr>
            <a:spLocks noGrp="1"/>
          </p:cNvSpPr>
          <p:nvPr>
            <p:ph type="ftr" sz="quarter" idx="4"/>
          </p:nvPr>
        </p:nvSpPr>
        <p:spPr/>
        <p:txBody>
          <a:bodyPr/>
          <a:lstStyle/>
          <a:p>
            <a:r>
              <a:rPr lang="en-US"/>
              <a:t>Submission</a:t>
            </a:r>
          </a:p>
        </p:txBody>
      </p:sp>
      <p:sp>
        <p:nvSpPr>
          <p:cNvPr id="6" name="Slide Number Placeholder 5"/>
          <p:cNvSpPr>
            <a:spLocks noGrp="1"/>
          </p:cNvSpPr>
          <p:nvPr>
            <p:ph type="sldNum" sz="quarter" idx="5"/>
          </p:nvPr>
        </p:nvSpPr>
        <p:spPr/>
        <p:txBody>
          <a:bodyPr/>
          <a:lstStyle/>
          <a:p>
            <a:fld id="{15234A02-7D3B-CD49-A0E0-CACF1D6BF2B3}" type="slidenum">
              <a:rPr lang="en-US" smtClean="0"/>
              <a:t>9</a:t>
            </a:fld>
            <a:endParaRPr lang="en-US"/>
          </a:p>
        </p:txBody>
      </p:sp>
    </p:spTree>
    <p:extLst>
      <p:ext uri="{BB962C8B-B14F-4D97-AF65-F5344CB8AC3E}">
        <p14:creationId xmlns:p14="http://schemas.microsoft.com/office/powerpoint/2010/main" val="20854787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828800" cy="369332"/>
          </a:xfrm>
          <a:prstGeom prst="rect">
            <a:avLst/>
          </a:prstGeom>
          <a:noFill/>
        </p:spPr>
        <p:txBody>
          <a:bodyPr wrap="square" rtlCol="0">
            <a:spAutoFit/>
          </a:bodyPr>
          <a:lstStyle/>
          <a:p>
            <a:r>
              <a:rPr lang="en-US" sz="1800" b="1" dirty="0">
                <a:latin typeface="Times New Roman" pitchFamily="18" charset="0"/>
                <a:cs typeface="Times New Roman" pitchFamily="18" charset="0"/>
              </a:rPr>
              <a:t>September 2025</a:t>
            </a: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5" name="TextBox 14"/>
          <p:cNvSpPr txBox="1"/>
          <p:nvPr userDrawn="1"/>
        </p:nvSpPr>
        <p:spPr>
          <a:xfrm>
            <a:off x="5410200" y="152400"/>
            <a:ext cx="3276600" cy="369332"/>
          </a:xfrm>
          <a:prstGeom prst="rect">
            <a:avLst/>
          </a:prstGeom>
          <a:noFill/>
        </p:spPr>
        <p:txBody>
          <a:bodyPr wrap="square" rtlCol="0">
            <a:spAutoFit/>
          </a:bodyPr>
          <a:lstStyle/>
          <a:p>
            <a:pPr algn="r"/>
            <a:r>
              <a:rPr lang="it-IT" altLang="ko-KR" sz="1800" b="0" i="0" kern="1200" dirty="0">
                <a:solidFill>
                  <a:schemeClr val="tx1"/>
                </a:solidFill>
                <a:effectLst/>
                <a:latin typeface="+mn-lt"/>
                <a:ea typeface="+mn-ea"/>
                <a:cs typeface="+mn-cs"/>
              </a:rPr>
              <a:t>DCN </a:t>
            </a:r>
            <a:r>
              <a:rPr lang="it-IT" altLang="ko-KR" sz="1800" b="1" i="0" kern="1200" dirty="0">
                <a:solidFill>
                  <a:schemeClr val="tx1"/>
                </a:solidFill>
                <a:effectLst/>
                <a:latin typeface="+mn-lt"/>
                <a:ea typeface="+mn-ea"/>
                <a:cs typeface="+mn-cs"/>
              </a:rPr>
              <a:t>15-25-0463-00-07ma</a:t>
            </a:r>
            <a:endParaRPr lang="en-US" sz="2000" b="1" dirty="0">
              <a:solidFill>
                <a:schemeClr val="tx1"/>
              </a:solidFill>
              <a:latin typeface="Times New Roman" pitchFamily="18" charset="0"/>
              <a:cs typeface="Times New Roman" pitchFamily="18"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a:latin typeface="Times New Roman" pitchFamily="18" charset="0"/>
                <a:cs typeface="Times New Roman" pitchFamily="18" charset="0"/>
              </a:rPr>
              <a:t>Slide</a:t>
            </a:r>
          </a:p>
        </p:txBody>
      </p:sp>
      <p:sp>
        <p:nvSpPr>
          <p:cNvPr id="12" name="Slide Number Placeholder 5"/>
          <p:cNvSpPr txBox="1">
            <a:spLocks/>
          </p:cNvSpPr>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
        <p:nvSpPr>
          <p:cNvPr id="13" name="Footer Placeholder 1"/>
          <p:cNvSpPr txBox="1">
            <a:spLocks/>
          </p:cNvSpPr>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a:spLocks/>
          </p:cNvSpPr>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50" r:id="rId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ChangeArrowheads="1"/>
          </p:cNvSpPr>
          <p:nvPr/>
        </p:nvSpPr>
        <p:spPr bwMode="auto">
          <a:xfrm>
            <a:off x="114300" y="609600"/>
            <a:ext cx="8953500" cy="5509200"/>
          </a:xfrm>
          <a:prstGeom prst="rect">
            <a:avLst/>
          </a:prstGeom>
          <a:noFill/>
          <a:ln w="12700">
            <a:noFill/>
            <a:miter lim="800000"/>
            <a:headEnd type="none" w="sm" len="sm"/>
            <a:tailEnd type="none" w="sm" len="sm"/>
          </a:ln>
          <a:effectLst/>
        </p:spPr>
        <p:txBody>
          <a:bodyPr wrap="square">
            <a:spAutoFit/>
          </a:bodyPr>
          <a:lstStyle/>
          <a:p>
            <a:pPr algn="ctr" eaLnBrk="0" fontAlgn="base" hangingPunct="0">
              <a:spcBef>
                <a:spcPct val="0"/>
              </a:spcBef>
              <a:spcAft>
                <a:spcPct val="0"/>
              </a:spcAft>
            </a:pPr>
            <a:r>
              <a:rPr lang="en-US" altLang="en-US" b="1" u="sng" dirty="0">
                <a:solidFill>
                  <a:prstClr val="black"/>
                </a:solidFill>
                <a:effectLst>
                  <a:outerShdw blurRad="38100" dist="38100" dir="2700000" algn="tl">
                    <a:srgbClr val="C0C0C0"/>
                  </a:outerShdw>
                </a:effectLst>
                <a:latin typeface="Times New Roman" panose="02020603050405020304" pitchFamily="18" charset="0"/>
              </a:rPr>
              <a:t>Project: IEEE P802.15 Working Group for Wireless Specialty Networks (WSNs)</a:t>
            </a:r>
          </a:p>
          <a:p>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r>
              <a:rPr lang="en-US" altLang="ja-JP" sz="1600" b="1" dirty="0">
                <a:latin typeface="Times New Roman" panose="02020603050405020304" pitchFamily="18" charset="0"/>
                <a:ea typeface="MS PGothic" panose="020B0600070205080204" charset="-128"/>
                <a:cs typeface="Times New Roman" panose="02020603050405020304" pitchFamily="18" charset="0"/>
              </a:rPr>
              <a:t>Submission Title:</a:t>
            </a:r>
            <a:r>
              <a:rPr lang="en-US" altLang="ja-JP" sz="1600" dirty="0">
                <a:latin typeface="Times New Roman" panose="02020603050405020304" pitchFamily="18" charset="0"/>
                <a:ea typeface="MS PGothic" panose="020B0600070205080204" charset="-128"/>
                <a:cs typeface="Times New Roman" panose="02020603050405020304" pitchFamily="18" charset="0"/>
              </a:rPr>
              <a:t> </a:t>
            </a:r>
            <a:r>
              <a:rPr lang="en-US" altLang="en-US" sz="1600" dirty="0">
                <a:latin typeface="Times New Roman" panose="02020603050405020304" pitchFamily="18" charset="0"/>
                <a:ea typeface="MS PGothic" panose="020B0600070205080204" charset="-128"/>
                <a:cs typeface="Times New Roman" panose="02020603050405020304" pitchFamily="18" charset="0"/>
              </a:rPr>
              <a:t>Optical Camera Communication System Using DMT Modulation for RGB LED</a:t>
            </a:r>
          </a:p>
          <a:p>
            <a:r>
              <a:rPr lang="en-US" altLang="ja-JP" sz="1600" b="1" dirty="0">
                <a:latin typeface="Times New Roman" panose="02020603050405020304" pitchFamily="18" charset="0"/>
                <a:ea typeface="MS PGothic" panose="020B0600070205080204" charset="-128"/>
                <a:cs typeface="Times New Roman" panose="02020603050405020304" pitchFamily="18" charset="0"/>
              </a:rPr>
              <a:t>Date Submitted: </a:t>
            </a:r>
            <a:r>
              <a:rPr lang="en-US" altLang="ja-JP" sz="1600" dirty="0">
                <a:latin typeface="Times New Roman" panose="02020603050405020304" pitchFamily="18" charset="0"/>
                <a:ea typeface="MS PGothic" panose="020B0600070205080204" charset="-128"/>
                <a:cs typeface="Times New Roman" panose="02020603050405020304" pitchFamily="18" charset="0"/>
              </a:rPr>
              <a:t>July 30, 2025	</a:t>
            </a:r>
          </a:p>
          <a:p>
            <a:r>
              <a:rPr lang="en-US" altLang="ja-JP" sz="1600" b="1" dirty="0">
                <a:latin typeface="Times New Roman" panose="02020603050405020304" pitchFamily="18" charset="0"/>
                <a:ea typeface="MS PGothic" panose="020B0600070205080204" charset="-128"/>
                <a:cs typeface="Times New Roman" panose="02020603050405020304" pitchFamily="18" charset="0"/>
              </a:rPr>
              <a:t>Source:</a:t>
            </a:r>
            <a:r>
              <a:rPr lang="en-US" altLang="ja-JP" sz="1600" dirty="0">
                <a:latin typeface="Times New Roman" panose="02020603050405020304" pitchFamily="18" charset="0"/>
                <a:ea typeface="MS PGothic" panose="020B0600070205080204" charset="-128"/>
                <a:cs typeface="Times New Roman" panose="02020603050405020304" pitchFamily="18" charset="0"/>
              </a:rPr>
              <a:t> Sianturi Patar </a:t>
            </a:r>
            <a:r>
              <a:rPr lang="en-US" altLang="ja-JP" sz="1600" dirty="0" err="1">
                <a:latin typeface="Times New Roman" panose="02020603050405020304" pitchFamily="18" charset="0"/>
                <a:ea typeface="MS PGothic" panose="020B0600070205080204" charset="-128"/>
                <a:cs typeface="Times New Roman" panose="02020603050405020304" pitchFamily="18" charset="0"/>
              </a:rPr>
              <a:t>Parlindungan</a:t>
            </a:r>
            <a:r>
              <a:rPr lang="en-US" altLang="ja-JP" sz="1600" dirty="0">
                <a:latin typeface="Times New Roman" panose="02020603050405020304" pitchFamily="18" charset="0"/>
                <a:ea typeface="MS PGothic" panose="020B0600070205080204" charset="-128"/>
                <a:cs typeface="Times New Roman" panose="02020603050405020304" pitchFamily="18" charset="0"/>
              </a:rPr>
              <a:t>, </a:t>
            </a:r>
            <a:r>
              <a:rPr lang="en-US" altLang="ko-KR" sz="1600" dirty="0">
                <a:latin typeface="Times New Roman" panose="02020603050405020304" pitchFamily="18" charset="0"/>
                <a:cs typeface="Times New Roman" panose="02020603050405020304" pitchFamily="18" charset="0"/>
              </a:rPr>
              <a:t>Md </a:t>
            </a:r>
            <a:r>
              <a:rPr lang="en-US" altLang="ko-KR" sz="1600" dirty="0" err="1">
                <a:latin typeface="Times New Roman" panose="02020603050405020304" pitchFamily="18" charset="0"/>
                <a:cs typeface="Times New Roman" panose="02020603050405020304" pitchFamily="18" charset="0"/>
              </a:rPr>
              <a:t>Minhazur</a:t>
            </a:r>
            <a:r>
              <a:rPr lang="en-US" altLang="ko-KR" sz="1600" dirty="0">
                <a:latin typeface="Times New Roman" panose="02020603050405020304" pitchFamily="18" charset="0"/>
                <a:cs typeface="Times New Roman" panose="02020603050405020304" pitchFamily="18" charset="0"/>
              </a:rPr>
              <a:t> Rahman, </a:t>
            </a:r>
            <a:r>
              <a:rPr lang="en-US" altLang="zh-CN" sz="1600" dirty="0">
                <a:latin typeface="Times New Roman" panose="02020603050405020304" pitchFamily="18" charset="0"/>
                <a:cs typeface="Times New Roman" panose="02020603050405020304" pitchFamily="18" charset="0"/>
              </a:rPr>
              <a:t> </a:t>
            </a:r>
            <a:r>
              <a:rPr lang="sv-SE" altLang="ko-KR" sz="1600" dirty="0">
                <a:latin typeface="Times New Roman" panose="02020603050405020304" pitchFamily="18" charset="0"/>
                <a:cs typeface="Times New Roman" panose="02020603050405020304" pitchFamily="18" charset="0"/>
              </a:rPr>
              <a:t>Ida Bagus Krishna Yoga Utama, </a:t>
            </a:r>
            <a:r>
              <a:rPr lang="en-US" altLang="ko-KR" sz="1600" dirty="0">
                <a:latin typeface="Times New Roman" panose="02020603050405020304" pitchFamily="18" charset="0"/>
                <a:cs typeface="Times New Roman" panose="02020603050405020304" pitchFamily="18" charset="0"/>
              </a:rPr>
              <a:t>Huy Nguyen, </a:t>
            </a:r>
            <a:r>
              <a:rPr lang="en-US" altLang="zh-CN" sz="1600" dirty="0">
                <a:latin typeface="Times New Roman" panose="02020603050405020304" pitchFamily="18" charset="0"/>
                <a:cs typeface="Times New Roman" panose="02020603050405020304" pitchFamily="18" charset="0"/>
              </a:rPr>
              <a:t>Yeong Min Jang</a:t>
            </a:r>
            <a:r>
              <a:rPr lang="en-US" altLang="zh-CN" sz="1600" dirty="0">
                <a:latin typeface="Times New Roman" panose="02020603050405020304" pitchFamily="18" charset="0"/>
                <a:ea typeface="MS PGothic" panose="020B0600070205080204" charset="-128"/>
                <a:cs typeface="Times New Roman" panose="02020603050405020304" pitchFamily="18" charset="0"/>
              </a:rPr>
              <a:t> (</a:t>
            </a:r>
            <a:r>
              <a:rPr lang="en-US" altLang="ko-KR" sz="1600" dirty="0">
                <a:latin typeface="Times New Roman" panose="02020603050405020304" pitchFamily="18" charset="0"/>
                <a:ea typeface="Gulim" panose="020B0600000101010101" charset="-127"/>
                <a:cs typeface="Times New Roman" panose="02020603050405020304" pitchFamily="18" charset="0"/>
              </a:rPr>
              <a:t>Kookmin University)</a:t>
            </a:r>
          </a:p>
          <a:p>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r>
              <a:rPr lang="en-US" altLang="ja-JP" sz="1600" dirty="0">
                <a:latin typeface="Times New Roman" panose="02020603050405020304" pitchFamily="18" charset="0"/>
                <a:ea typeface="MS PGothic" panose="020B0600070205080204" charset="-128"/>
                <a:cs typeface="Times New Roman" panose="02020603050405020304" pitchFamily="18" charset="0"/>
              </a:rPr>
              <a:t>Address: Room #603 Mirae Building, Kookmin University, 77 </a:t>
            </a:r>
            <a:r>
              <a:rPr lang="en-US" altLang="ja-JP" sz="1600" dirty="0" err="1">
                <a:latin typeface="Times New Roman" panose="02020603050405020304" pitchFamily="18" charset="0"/>
                <a:ea typeface="MS PGothic" panose="020B0600070205080204" charset="-128"/>
                <a:cs typeface="Times New Roman" panose="02020603050405020304" pitchFamily="18" charset="0"/>
              </a:rPr>
              <a:t>Jeongneung</a:t>
            </a:r>
            <a:r>
              <a:rPr lang="en-US" altLang="ja-JP" sz="1600" dirty="0">
                <a:latin typeface="Times New Roman" panose="02020603050405020304" pitchFamily="18" charset="0"/>
                <a:ea typeface="MS PGothic" panose="020B0600070205080204" charset="-128"/>
                <a:cs typeface="Times New Roman" panose="02020603050405020304" pitchFamily="18" charset="0"/>
              </a:rPr>
              <a:t>-Ro, </a:t>
            </a:r>
            <a:r>
              <a:rPr lang="en-US" altLang="ja-JP" sz="1600" dirty="0" err="1">
                <a:latin typeface="Times New Roman" panose="02020603050405020304" pitchFamily="18" charset="0"/>
                <a:ea typeface="MS PGothic" panose="020B0600070205080204" charset="-128"/>
                <a:cs typeface="Times New Roman" panose="02020603050405020304" pitchFamily="18" charset="0"/>
              </a:rPr>
              <a:t>Seongbuk</a:t>
            </a:r>
            <a:r>
              <a:rPr lang="en-US" altLang="ja-JP" sz="1600" dirty="0">
                <a:latin typeface="Times New Roman" panose="02020603050405020304" pitchFamily="18" charset="0"/>
                <a:ea typeface="MS PGothic" panose="020B0600070205080204" charset="-128"/>
                <a:cs typeface="Times New Roman" panose="02020603050405020304" pitchFamily="18" charset="0"/>
              </a:rPr>
              <a:t>-Gu, Seoul, 136702, Republic of Korea</a:t>
            </a:r>
          </a:p>
          <a:p>
            <a:r>
              <a:rPr lang="en-US" altLang="ja-JP" sz="1600" dirty="0">
                <a:latin typeface="Times New Roman" panose="02020603050405020304" pitchFamily="18" charset="0"/>
                <a:ea typeface="MS PGothic" panose="020B0600070205080204" charset="-128"/>
                <a:cs typeface="Times New Roman" panose="02020603050405020304" pitchFamily="18" charset="0"/>
              </a:rPr>
              <a:t>Voice: +82-2-910-5068  				E-Mail: yjang</a:t>
            </a:r>
            <a:r>
              <a:rPr lang="en-US" altLang="ko-KR" sz="1600" dirty="0">
                <a:latin typeface="Times New Roman" panose="02020603050405020304" pitchFamily="18" charset="0"/>
                <a:ea typeface="Gulim" panose="020B0600000101010101" charset="-127"/>
                <a:cs typeface="Times New Roman" panose="02020603050405020304" pitchFamily="18" charset="0"/>
              </a:rPr>
              <a:t>@kookmin.ac.kr</a:t>
            </a:r>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pPr>
              <a:spcBef>
                <a:spcPts val="600"/>
              </a:spcBef>
              <a:spcAft>
                <a:spcPts val="600"/>
              </a:spcAft>
            </a:pPr>
            <a:r>
              <a:rPr lang="en-US" altLang="ja-JP" sz="1600" b="1" dirty="0">
                <a:latin typeface="Times New Roman" panose="02020603050405020304" pitchFamily="18" charset="0"/>
                <a:ea typeface="MS PGothic" panose="020B0600070205080204" charset="-128"/>
                <a:cs typeface="Times New Roman" panose="02020603050405020304" pitchFamily="18" charset="0"/>
              </a:rPr>
              <a:t>Re:</a:t>
            </a:r>
            <a:r>
              <a:rPr lang="en-US" altLang="ja-JP" sz="1600" dirty="0">
                <a:latin typeface="Times New Roman" panose="02020603050405020304" pitchFamily="18" charset="0"/>
                <a:ea typeface="MS PGothic" panose="020B0600070205080204" charset="-128"/>
                <a:cs typeface="Times New Roman" panose="02020603050405020304" pitchFamily="18" charset="0"/>
              </a:rPr>
              <a:t> 	</a:t>
            </a:r>
          </a:p>
          <a:p>
            <a:pPr>
              <a:spcBef>
                <a:spcPts val="600"/>
              </a:spcBef>
              <a:spcAft>
                <a:spcPts val="600"/>
              </a:spcAft>
            </a:pPr>
            <a:r>
              <a:rPr lang="en-US" altLang="ja-JP" sz="1600" b="1" dirty="0">
                <a:latin typeface="Times New Roman" panose="02020603050405020304" pitchFamily="18" charset="0"/>
                <a:ea typeface="MS PGothic" panose="020B0600070205080204" charset="-128"/>
                <a:cs typeface="Times New Roman" panose="02020603050405020304" pitchFamily="18" charset="0"/>
              </a:rPr>
              <a:t>Abstract:</a:t>
            </a:r>
            <a:r>
              <a:rPr lang="en-US" altLang="ja-JP" sz="1600" dirty="0">
                <a:latin typeface="Times New Roman" panose="02020603050405020304" pitchFamily="18" charset="0"/>
                <a:ea typeface="MS PGothic" panose="020B0600070205080204" charset="-128"/>
                <a:cs typeface="Times New Roman" panose="02020603050405020304" pitchFamily="18" charset="0"/>
              </a:rPr>
              <a:t>	</a:t>
            </a:r>
            <a:r>
              <a:rPr lang="en-US" sz="1600" dirty="0">
                <a:latin typeface="Times New Roman" panose="02020603050405020304" pitchFamily="18" charset="0"/>
                <a:cs typeface="Times New Roman" panose="02020603050405020304" pitchFamily="18" charset="0"/>
              </a:rPr>
              <a:t>Present </a:t>
            </a:r>
            <a:r>
              <a:rPr lang="en-US" sz="1600" dirty="0">
                <a:latin typeface="Times New Roman" panose="02020603050405020304" pitchFamily="18" charset="0"/>
                <a:ea typeface="MS PGothic" panose="020B0600070205080204" charset="-128"/>
                <a:cs typeface="Times New Roman" panose="02020603050405020304" pitchFamily="18" charset="0"/>
              </a:rPr>
              <a:t>the other modulation method for Optical Camera Communication System.</a:t>
            </a:r>
            <a:endParaRPr lang="en-US" altLang="en-US" sz="1600" dirty="0">
              <a:latin typeface="Times New Roman" panose="02020603050405020304" pitchFamily="18" charset="0"/>
              <a:ea typeface="MS PGothic" panose="020B0600070205080204" charset="-128"/>
              <a:cs typeface="Times New Roman" panose="02020603050405020304" pitchFamily="18" charset="0"/>
            </a:endParaRPr>
          </a:p>
          <a:p>
            <a:pPr>
              <a:spcBef>
                <a:spcPts val="600"/>
              </a:spcBef>
              <a:spcAft>
                <a:spcPts val="600"/>
              </a:spcAft>
            </a:pPr>
            <a:r>
              <a:rPr lang="en-US" altLang="ja-JP" sz="1600" b="1" dirty="0">
                <a:latin typeface="Times New Roman" panose="02020603050405020304" pitchFamily="18" charset="0"/>
                <a:ea typeface="MS PGothic" panose="020B0600070205080204" charset="-128"/>
                <a:cs typeface="Times New Roman" panose="02020603050405020304" pitchFamily="18" charset="0"/>
              </a:rPr>
              <a:t>Purpose:</a:t>
            </a:r>
            <a:r>
              <a:rPr lang="en-US" altLang="ja-JP" sz="1600" dirty="0">
                <a:latin typeface="Times New Roman" panose="02020603050405020304" pitchFamily="18" charset="0"/>
                <a:ea typeface="MS PGothic" panose="020B0600070205080204" charset="-128"/>
                <a:cs typeface="Times New Roman" panose="02020603050405020304" pitchFamily="18" charset="0"/>
              </a:rPr>
              <a:t>	Presentation for contribution on IG NG-OWC</a:t>
            </a:r>
          </a:p>
          <a:p>
            <a:pPr algn="just"/>
            <a:r>
              <a:rPr lang="en-US" altLang="ja-JP" sz="1600" b="1" dirty="0">
                <a:latin typeface="Times New Roman" panose="02020603050405020304" pitchFamily="18" charset="0"/>
                <a:ea typeface="MS PGothic" panose="020B0600070205080204" charset="-128"/>
                <a:cs typeface="Times New Roman" panose="02020603050405020304" pitchFamily="18" charset="0"/>
              </a:rPr>
              <a:t>Notice:</a:t>
            </a:r>
            <a:r>
              <a:rPr lang="en-US" altLang="ja-JP" sz="1600" dirty="0">
                <a:latin typeface="Times New Roman" panose="02020603050405020304" pitchFamily="18" charset="0"/>
                <a:ea typeface="MS PGothic" panose="020B0600070205080204" charset="-128"/>
                <a:cs typeface="Times New Roman" panose="02020603050405020304" pitchFamily="18" charset="0"/>
              </a:rPr>
              <a:t>	This document has been prepared to assist the IG NG-OWC.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altLang="ja-JP" sz="1600" b="1" dirty="0">
              <a:latin typeface="Times New Roman" panose="02020603050405020304" pitchFamily="18" charset="0"/>
              <a:ea typeface="MS PGothic" panose="020B0600070205080204" charset="-128"/>
              <a:cs typeface="Times New Roman" panose="02020603050405020304" pitchFamily="18" charset="0"/>
            </a:endParaRPr>
          </a:p>
          <a:p>
            <a:r>
              <a:rPr lang="en-US" altLang="ja-JP" sz="1600" b="1" dirty="0">
                <a:latin typeface="Times New Roman" panose="02020603050405020304" pitchFamily="18" charset="0"/>
                <a:ea typeface="MS PGothic" panose="020B0600070205080204" charset="-128"/>
                <a:cs typeface="Times New Roman" panose="02020603050405020304" pitchFamily="18" charset="0"/>
              </a:rPr>
              <a:t>Release:</a:t>
            </a:r>
            <a:r>
              <a:rPr lang="en-US" altLang="ja-JP" sz="1600" dirty="0">
                <a:latin typeface="Times New Roman" panose="02020603050405020304" pitchFamily="18" charset="0"/>
                <a:ea typeface="MS PGothic" panose="020B0600070205080204" charset="-128"/>
                <a:cs typeface="Times New Roman" panose="02020603050405020304" pitchFamily="18" charset="0"/>
              </a:rPr>
              <a:t>	The contributor acknowledges and accepts that this contribution becomes the property of IEEE and may be made publicly available by IG NG-OWC.	</a:t>
            </a:r>
          </a:p>
        </p:txBody>
      </p:sp>
    </p:spTree>
    <p:extLst>
      <p:ext uri="{BB962C8B-B14F-4D97-AF65-F5344CB8AC3E}">
        <p14:creationId xmlns:p14="http://schemas.microsoft.com/office/powerpoint/2010/main" val="13416752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2409FD90-BC05-E3FD-FC5F-ECDDC19A129C}"/>
              </a:ext>
            </a:extLst>
          </p:cNvPr>
          <p:cNvSpPr txBox="1"/>
          <p:nvPr/>
        </p:nvSpPr>
        <p:spPr>
          <a:xfrm>
            <a:off x="3524568" y="381000"/>
            <a:ext cx="2101215" cy="61404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400" dirty="0"/>
              <a:t>References</a:t>
            </a:r>
          </a:p>
        </p:txBody>
      </p:sp>
      <p:sp>
        <p:nvSpPr>
          <p:cNvPr id="8" name="TextBox 7">
            <a:extLst>
              <a:ext uri="{FF2B5EF4-FFF2-40B4-BE49-F238E27FC236}">
                <a16:creationId xmlns:a16="http://schemas.microsoft.com/office/drawing/2014/main" id="{DCBF6629-8BD0-D849-298B-626BFDA4A55F}"/>
              </a:ext>
            </a:extLst>
          </p:cNvPr>
          <p:cNvSpPr txBox="1"/>
          <p:nvPr/>
        </p:nvSpPr>
        <p:spPr>
          <a:xfrm>
            <a:off x="457200" y="1295400"/>
            <a:ext cx="8269605" cy="4885953"/>
          </a:xfrm>
          <a:prstGeom prst="rect">
            <a:avLst/>
          </a:prstGeom>
          <a:noFill/>
        </p:spPr>
        <p:txBody>
          <a:bodyPr wrap="square" rtlCol="0">
            <a:spAutoFit/>
          </a:bodyPr>
          <a:lstStyle/>
          <a:p>
            <a:pPr marL="342900" indent="-342900" algn="just" fontAlgn="base">
              <a:lnSpc>
                <a:spcPct val="100000"/>
              </a:lnSpc>
              <a:spcBef>
                <a:spcPts val="0"/>
              </a:spcBef>
              <a:spcAft>
                <a:spcPts val="1500"/>
              </a:spcAft>
              <a:buFont typeface="+mj-lt"/>
              <a:buAutoNum type="arabicPeriod"/>
            </a:pPr>
            <a:r>
              <a:rPr lang="en-US" altLang="en-US" sz="1400" b="0" i="0" u="none" strike="noStrike" dirty="0">
                <a:solidFill>
                  <a:srgbClr val="000000"/>
                </a:solidFill>
                <a:effectLst/>
                <a:latin typeface="Times New Roman" panose="02020603050405020304" pitchFamily="18" charset="0"/>
                <a:cs typeface="Times New Roman" panose="02020603050405020304" pitchFamily="18" charset="0"/>
              </a:rPr>
              <a:t>Kottke, C., Hilt, J., Habel, K., Vučić, J., Langer, K.: 1.25 Gbit/s visible light WDM link based on DMT modulation of a single RGB LED luminary. In: Optical Fiber Communication Conference &amp; Explosion, We.3.B.4 (2012)</a:t>
            </a:r>
          </a:p>
          <a:p>
            <a:pPr marL="342900" indent="-342900" algn="just" fontAlgn="base">
              <a:spcAft>
                <a:spcPts val="1500"/>
              </a:spcAft>
              <a:buFont typeface="+mj-lt"/>
              <a:buAutoNum type="arabicPeriod"/>
            </a:pPr>
            <a:r>
              <a:rPr lang="en-US" sz="1400" dirty="0">
                <a:solidFill>
                  <a:srgbClr val="000000"/>
                </a:solidFill>
                <a:latin typeface="Times New Roman" panose="02020603050405020304" pitchFamily="18" charset="0"/>
                <a:cs typeface="Times New Roman" panose="02020603050405020304" pitchFamily="18" charset="0"/>
              </a:rPr>
              <a:t>Chi-Wai Chow, "Recent Advances and Future Perspectives in Optical Wireless Communication, Free Space Optical Communication and Sensing for 6G," J. Lightwave Technol. 42, 3972-3980 (2024)</a:t>
            </a:r>
          </a:p>
          <a:p>
            <a:pPr marL="342900" indent="-342900" algn="just" fontAlgn="base">
              <a:spcAft>
                <a:spcPts val="1500"/>
              </a:spcAft>
              <a:buFont typeface="+mj-lt"/>
              <a:buAutoNum type="arabicPeriod"/>
            </a:pPr>
            <a:r>
              <a:rPr lang="en-US" sz="1400" dirty="0">
                <a:solidFill>
                  <a:srgbClr val="000000"/>
                </a:solidFill>
                <a:latin typeface="Times New Roman" panose="02020603050405020304" pitchFamily="18" charset="0"/>
                <a:cs typeface="Times New Roman" panose="02020603050405020304" pitchFamily="18" charset="0"/>
              </a:rPr>
              <a:t>C. -W. Chow et al., "Display Light Panel and Rolling Shutter Image Sensor Based Optical Camera Communication (OCC) Using Frame-Averaging Background Removal and Neural Network," in Journal of Lightwave Technology, vol. 39, no. 13, pp. 4360-4366, July1, 2021</a:t>
            </a:r>
          </a:p>
          <a:p>
            <a:pPr marL="342900" indent="-342900" algn="just" fontAlgn="base">
              <a:spcAft>
                <a:spcPts val="1500"/>
              </a:spcAft>
              <a:buFont typeface="+mj-lt"/>
              <a:buAutoNum type="arabicPeriod"/>
            </a:pPr>
            <a:r>
              <a:rPr lang="en-US" sz="1400" dirty="0">
                <a:solidFill>
                  <a:srgbClr val="000000"/>
                </a:solidFill>
                <a:latin typeface="Times New Roman" panose="02020603050405020304" pitchFamily="18" charset="0"/>
                <a:cs typeface="Times New Roman" panose="02020603050405020304" pitchFamily="18" charset="0"/>
              </a:rPr>
              <a:t>Deng-Cheng Tsai, Yun-Han Chang, Chi-Wai Chow, Yang Liu, Chien-Hung Yeh, Ching-Wei Peng, and Li-Sheng Hsu, "Optical camera communication (OCC) using a laser-diode coupled optical-diffusing fiber (ODF) and rolling shutter image sensor," Opt. Express 30, 16069-16077 (2022)</a:t>
            </a:r>
          </a:p>
          <a:p>
            <a:pPr marL="342900" indent="-342900" algn="just" fontAlgn="base">
              <a:spcAft>
                <a:spcPts val="1500"/>
              </a:spcAft>
              <a:buFont typeface="+mj-lt"/>
              <a:buAutoNum type="arabicPeriod"/>
            </a:pPr>
            <a:r>
              <a:rPr lang="en-US" sz="1400" dirty="0">
                <a:solidFill>
                  <a:srgbClr val="000000"/>
                </a:solidFill>
                <a:latin typeface="Times New Roman" panose="02020603050405020304" pitchFamily="18" charset="0"/>
                <a:cs typeface="Times New Roman" panose="02020603050405020304" pitchFamily="18" charset="0"/>
              </a:rPr>
              <a:t>T. Nguyen, M. S. Islim and H. Haas, "A hybrid OCC-</a:t>
            </a:r>
            <a:r>
              <a:rPr lang="en-US" sz="1400" dirty="0" err="1">
                <a:solidFill>
                  <a:srgbClr val="000000"/>
                </a:solidFill>
                <a:latin typeface="Times New Roman" panose="02020603050405020304" pitchFamily="18" charset="0"/>
                <a:cs typeface="Times New Roman" panose="02020603050405020304" pitchFamily="18" charset="0"/>
              </a:rPr>
              <a:t>LiFi</a:t>
            </a:r>
            <a:r>
              <a:rPr lang="en-US" sz="1400" dirty="0">
                <a:solidFill>
                  <a:srgbClr val="000000"/>
                </a:solidFill>
                <a:latin typeface="Times New Roman" panose="02020603050405020304" pitchFamily="18" charset="0"/>
                <a:cs typeface="Times New Roman" panose="02020603050405020304" pitchFamily="18" charset="0"/>
              </a:rPr>
              <a:t> system with dimming capability," 2021 IEEE 94th Vehicular Technology Conference (VTC2021-Fall), Norman, OK, USA, 2021</a:t>
            </a:r>
          </a:p>
          <a:p>
            <a:pPr marL="342900" indent="-342900" algn="just" fontAlgn="base">
              <a:spcAft>
                <a:spcPts val="1500"/>
              </a:spcAft>
              <a:buFont typeface="+mj-lt"/>
              <a:buAutoNum type="arabicPeriod"/>
            </a:pPr>
            <a:endParaRPr lang="en-ID" sz="1400" dirty="0">
              <a:solidFill>
                <a:srgbClr val="000000"/>
              </a:solidFill>
              <a:latin typeface="Times New Roman" panose="02020603050405020304" pitchFamily="18" charset="0"/>
              <a:cs typeface="Times New Roman" panose="02020603050405020304" pitchFamily="18" charset="0"/>
            </a:endParaRPr>
          </a:p>
          <a:p>
            <a:pPr marL="342900" indent="-342900" algn="just" fontAlgn="base">
              <a:spcAft>
                <a:spcPts val="1500"/>
              </a:spcAft>
              <a:buFont typeface="+mj-lt"/>
              <a:buAutoNum type="arabicPeriod"/>
            </a:pPr>
            <a:endParaRPr lang="en-US" sz="1400" b="1" i="0" dirty="0">
              <a:solidFill>
                <a:srgbClr val="222222"/>
              </a:solidFill>
              <a:effectLst/>
              <a:latin typeface="Archivo"/>
            </a:endParaRPr>
          </a:p>
          <a:p>
            <a:pPr marL="342900" indent="-342900" algn="just" fontAlgn="base">
              <a:lnSpc>
                <a:spcPct val="100000"/>
              </a:lnSpc>
              <a:spcBef>
                <a:spcPts val="0"/>
              </a:spcBef>
              <a:spcAft>
                <a:spcPts val="1500"/>
              </a:spcAft>
              <a:buFont typeface="+mj-lt"/>
              <a:buAutoNum type="arabicPeriod"/>
            </a:pPr>
            <a:endParaRPr lang="en-US" altLang="en-US" sz="1400" b="0" i="0" u="none" strike="noStrike" dirty="0">
              <a:solidFill>
                <a:srgbClr val="000000"/>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450064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762000" y="1371600"/>
            <a:ext cx="7632848" cy="381642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nSpc>
                <a:spcPct val="150000"/>
              </a:lnSpc>
            </a:pPr>
            <a:r>
              <a:rPr lang="en-US" altLang="en-US" sz="3200" b="1" dirty="0">
                <a:latin typeface="Times New Roman" panose="02020603050405020304" pitchFamily="18" charset="0"/>
                <a:ea typeface="MS PGothic" panose="020B0600070205080204" charset="-128"/>
                <a:cs typeface="Times New Roman" panose="02020603050405020304" pitchFamily="18" charset="0"/>
              </a:rPr>
              <a:t>Optical Camera Communication System Using DMT Modulation for RGB LED</a:t>
            </a:r>
          </a:p>
          <a:p>
            <a:endParaRPr lang="en-US" altLang="ja-JP" sz="1200" b="1" dirty="0">
              <a:latin typeface="Times New Roman" panose="02020603050405020304" pitchFamily="18" charset="0"/>
              <a:ea typeface="MS PGothic" panose="020B0600070205080204" charset="-128"/>
              <a:cs typeface="Times New Roman" panose="02020603050405020304" pitchFamily="18" charset="0"/>
            </a:endParaRPr>
          </a:p>
          <a:p>
            <a:r>
              <a:rPr lang="en-US" altLang="ja-JP" sz="3200" dirty="0">
                <a:latin typeface="Times New Roman" panose="02020603050405020304" pitchFamily="18" charset="0"/>
                <a:ea typeface="MS PGothic" panose="020B0600070205080204" charset="-128"/>
                <a:cs typeface="Times New Roman" panose="02020603050405020304" pitchFamily="18" charset="0"/>
              </a:rPr>
              <a:t>Contribution</a:t>
            </a:r>
            <a:br>
              <a:rPr lang="en-US" altLang="ja-JP" sz="3200" dirty="0">
                <a:latin typeface="Times New Roman" panose="02020603050405020304" pitchFamily="18" charset="0"/>
                <a:ea typeface="MS PGothic" panose="020B0600070205080204" charset="-128"/>
                <a:cs typeface="Times New Roman" panose="02020603050405020304" pitchFamily="18" charset="0"/>
              </a:rPr>
            </a:br>
            <a:br>
              <a:rPr lang="en-US" altLang="ja-JP" sz="1200" dirty="0">
                <a:latin typeface="Times New Roman" panose="02020603050405020304" pitchFamily="18" charset="0"/>
                <a:ea typeface="MS PGothic" panose="020B0600070205080204" charset="-128"/>
                <a:cs typeface="Times New Roman" panose="02020603050405020304" pitchFamily="18" charset="0"/>
              </a:rPr>
            </a:br>
            <a:r>
              <a:rPr lang="en-US" altLang="ja-JP" sz="1200" dirty="0">
                <a:latin typeface="Times New Roman" panose="02020603050405020304" pitchFamily="18" charset="0"/>
                <a:ea typeface="MS PGothic" panose="020B0600070205080204" charset="-128"/>
                <a:cs typeface="Times New Roman" panose="02020603050405020304" pitchFamily="18" charset="0"/>
              </a:rPr>
              <a:t> </a:t>
            </a:r>
            <a:r>
              <a:rPr lang="en-US" altLang="ja-JP" sz="2800" dirty="0">
                <a:latin typeface="Times New Roman" panose="02020603050405020304" pitchFamily="18" charset="0"/>
                <a:ea typeface="MS PGothic" panose="020B0600070205080204" charset="-128"/>
                <a:cs typeface="Times New Roman" panose="02020603050405020304" pitchFamily="18" charset="0"/>
              </a:rPr>
              <a:t>September 16, 2025</a:t>
            </a:r>
            <a:endParaRPr lang="ja-JP" altLang="ja-JP"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074183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latin typeface="Times New Roman" panose="02020603050405020304" pitchFamily="18" charset="0"/>
                <a:cs typeface="Times New Roman" panose="02020603050405020304" pitchFamily="18" charset="0"/>
              </a:rPr>
              <a:t>Contents</a:t>
            </a:r>
          </a:p>
        </p:txBody>
      </p:sp>
      <p:sp>
        <p:nvSpPr>
          <p:cNvPr id="3" name="Content Placeholder 2">
            <a:extLst>
              <a:ext uri="{FF2B5EF4-FFF2-40B4-BE49-F238E27FC236}">
                <a16:creationId xmlns:a16="http://schemas.microsoft.com/office/drawing/2014/main" id="{1457CB00-9C2B-302B-D482-0BFCC30DF5F7}"/>
              </a:ext>
            </a:extLst>
          </p:cNvPr>
          <p:cNvSpPr txBox="1">
            <a:spLocks/>
          </p:cNvSpPr>
          <p:nvPr/>
        </p:nvSpPr>
        <p:spPr>
          <a:xfrm>
            <a:off x="827417" y="1143000"/>
            <a:ext cx="7886700" cy="4800600"/>
          </a:xfrm>
          <a:prstGeom prst="rect">
            <a:avLst/>
          </a:prstGeom>
        </p:spPr>
        <p:txBody>
          <a:bodyPr vert="horz" lIns="68580" tIns="34290" rIns="68580" bIns="34290" rtlCol="0">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50000"/>
              </a:lnSpc>
            </a:pPr>
            <a:r>
              <a:rPr lang="en-US" altLang="ja-JP" sz="2400" dirty="0">
                <a:latin typeface="Times New Roman" panose="02020603050405020304" pitchFamily="18" charset="0"/>
                <a:cs typeface="Times New Roman" panose="02020603050405020304" pitchFamily="18" charset="0"/>
              </a:rPr>
              <a:t>Introduction</a:t>
            </a:r>
          </a:p>
          <a:p>
            <a:pPr algn="just">
              <a:lnSpc>
                <a:spcPct val="150000"/>
              </a:lnSpc>
            </a:pPr>
            <a:r>
              <a:rPr lang="en-US" altLang="ja-JP" sz="2400" dirty="0">
                <a:latin typeface="Times New Roman" panose="02020603050405020304" pitchFamily="18" charset="0"/>
                <a:cs typeface="Times New Roman" panose="02020603050405020304" pitchFamily="18" charset="0"/>
              </a:rPr>
              <a:t>DMT Modulation Technology</a:t>
            </a:r>
          </a:p>
          <a:p>
            <a:pPr algn="just">
              <a:lnSpc>
                <a:spcPct val="150000"/>
              </a:lnSpc>
            </a:pPr>
            <a:r>
              <a:rPr lang="en-US" altLang="ja-JP" sz="2400" dirty="0">
                <a:latin typeface="Times New Roman" panose="02020603050405020304" pitchFamily="18" charset="0"/>
                <a:cs typeface="Times New Roman" panose="02020603050405020304" pitchFamily="18" charset="0"/>
              </a:rPr>
              <a:t>Why DMT Modulation</a:t>
            </a:r>
          </a:p>
          <a:p>
            <a:pPr algn="just">
              <a:lnSpc>
                <a:spcPct val="150000"/>
              </a:lnSpc>
            </a:pPr>
            <a:r>
              <a:rPr lang="en-US" altLang="ja-JP" sz="2400" dirty="0">
                <a:latin typeface="Times New Roman" panose="02020603050405020304" pitchFamily="18" charset="0"/>
                <a:cs typeface="Times New Roman" panose="02020603050405020304" pitchFamily="18" charset="0"/>
              </a:rPr>
              <a:t>VLC experiment using DMT Modulation</a:t>
            </a:r>
          </a:p>
          <a:p>
            <a:pPr algn="just">
              <a:lnSpc>
                <a:spcPct val="150000"/>
              </a:lnSpc>
            </a:pPr>
            <a:r>
              <a:rPr lang="en-US" altLang="ja-JP" sz="2400" dirty="0">
                <a:latin typeface="Times New Roman" panose="02020603050405020304" pitchFamily="18" charset="0"/>
                <a:cs typeface="Times New Roman" panose="02020603050405020304" pitchFamily="18" charset="0"/>
              </a:rPr>
              <a:t>Advantage and disadvantage using DMT Modulation for OCC System</a:t>
            </a:r>
          </a:p>
          <a:p>
            <a:pPr algn="just">
              <a:lnSpc>
                <a:spcPct val="150000"/>
              </a:lnSpc>
            </a:pPr>
            <a:r>
              <a:rPr lang="en-US" altLang="ja-JP" sz="2400" dirty="0">
                <a:latin typeface="Times New Roman" panose="02020603050405020304" pitchFamily="18" charset="0"/>
                <a:cs typeface="Times New Roman" panose="02020603050405020304" pitchFamily="18" charset="0"/>
              </a:rPr>
              <a:t>Conclusion</a:t>
            </a:r>
          </a:p>
          <a:p>
            <a:pPr algn="just">
              <a:lnSpc>
                <a:spcPct val="150000"/>
              </a:lnSpc>
            </a:pPr>
            <a:r>
              <a:rPr lang="en-US" altLang="ja-JP" sz="2400" dirty="0">
                <a:latin typeface="Times New Roman" panose="02020603050405020304" pitchFamily="18" charset="0"/>
                <a:cs typeface="Times New Roman" panose="02020603050405020304" pitchFamily="18" charset="0"/>
              </a:rPr>
              <a:t>References</a:t>
            </a:r>
          </a:p>
        </p:txBody>
      </p:sp>
    </p:spTree>
    <p:extLst>
      <p:ext uri="{BB962C8B-B14F-4D97-AF65-F5344CB8AC3E}">
        <p14:creationId xmlns:p14="http://schemas.microsoft.com/office/powerpoint/2010/main" val="24515961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455BED8F-8747-4D32-2412-046FB71E3569}"/>
              </a:ext>
            </a:extLst>
          </p:cNvPr>
          <p:cNvSpPr>
            <a:spLocks noGrp="1"/>
          </p:cNvSpPr>
          <p:nvPr>
            <p:ph type="title"/>
          </p:nvPr>
        </p:nvSpPr>
        <p:spPr>
          <a:xfrm>
            <a:off x="457200" y="476250"/>
            <a:ext cx="8229600" cy="849630"/>
          </a:xfrm>
        </p:spPr>
        <p:txBody>
          <a:bodyPr>
            <a:normAutofit/>
          </a:bodyPr>
          <a:lstStyle/>
          <a:p>
            <a:r>
              <a:rPr lang="en-US" sz="3400" b="1" dirty="0">
                <a:latin typeface="Times New Roman" panose="02020603050405020304" pitchFamily="18" charset="0"/>
                <a:cs typeface="Times New Roman" panose="02020603050405020304" pitchFamily="18" charset="0"/>
              </a:rPr>
              <a:t>Introduction</a:t>
            </a:r>
          </a:p>
        </p:txBody>
      </p:sp>
      <p:sp>
        <p:nvSpPr>
          <p:cNvPr id="13" name="TextBox 12">
            <a:extLst>
              <a:ext uri="{FF2B5EF4-FFF2-40B4-BE49-F238E27FC236}">
                <a16:creationId xmlns:a16="http://schemas.microsoft.com/office/drawing/2014/main" id="{142D9976-C715-E304-A083-5706DCED9093}"/>
              </a:ext>
            </a:extLst>
          </p:cNvPr>
          <p:cNvSpPr txBox="1"/>
          <p:nvPr/>
        </p:nvSpPr>
        <p:spPr>
          <a:xfrm>
            <a:off x="5257800" y="1981200"/>
            <a:ext cx="3657600" cy="3785652"/>
          </a:xfrm>
          <a:prstGeom prst="rect">
            <a:avLst/>
          </a:prstGeom>
          <a:noFill/>
        </p:spPr>
        <p:txBody>
          <a:bodyPr wrap="square">
            <a:spAutoFit/>
          </a:bodyPr>
          <a:lstStyle/>
          <a:p>
            <a:r>
              <a:rPr lang="en-US" sz="2400" dirty="0">
                <a:latin typeface="Times New Roman" panose="02020603050405020304" pitchFamily="18" charset="0"/>
                <a:cs typeface="Times New Roman" panose="02020603050405020304" pitchFamily="18" charset="0"/>
              </a:rPr>
              <a:t>OOK modulation and PPM/PMW modulation have an advantage regarding the system complexity; however, DMT modulation, OFDM modulation, and CAP modulation have better spectral efficiency and can overcome multipath effects. </a:t>
            </a:r>
            <a:endParaRPr lang="en-US" sz="2200" dirty="0">
              <a:latin typeface="Times New Roman" panose="02020603050405020304" pitchFamily="18" charset="0"/>
              <a:cs typeface="Times New Roman" panose="02020603050405020304" pitchFamily="18" charset="0"/>
            </a:endParaRPr>
          </a:p>
        </p:txBody>
      </p:sp>
      <p:sp>
        <p:nvSpPr>
          <p:cNvPr id="14" name="Text Box 9">
            <a:extLst>
              <a:ext uri="{FF2B5EF4-FFF2-40B4-BE49-F238E27FC236}">
                <a16:creationId xmlns:a16="http://schemas.microsoft.com/office/drawing/2014/main" id="{2479ADD5-E029-089D-60D8-1B1AD9F147B5}"/>
              </a:ext>
            </a:extLst>
          </p:cNvPr>
          <p:cNvSpPr txBox="1"/>
          <p:nvPr/>
        </p:nvSpPr>
        <p:spPr>
          <a:xfrm>
            <a:off x="152400" y="1488482"/>
            <a:ext cx="3886200" cy="253916"/>
          </a:xfrm>
          <a:prstGeom prst="rect">
            <a:avLst/>
          </a:prstGeom>
        </p:spPr>
        <p:txBody>
          <a:bodyPr wrap="square">
            <a:spAutoFit/>
          </a:bodyPr>
          <a:lstStyle/>
          <a:p>
            <a:r>
              <a:rPr lang="en-ID" sz="1050" dirty="0">
                <a:solidFill>
                  <a:srgbClr val="0AA5D6"/>
                </a:solidFill>
                <a:latin typeface="Times New Roman" panose="02020603050405020304" pitchFamily="18" charset="0"/>
                <a:ea typeface="Helvetica-Bold"/>
                <a:cs typeface="Times New Roman" panose="02020603050405020304" pitchFamily="18" charset="0"/>
              </a:rPr>
              <a:t>Table</a:t>
            </a:r>
            <a:r>
              <a:rPr sz="1050" dirty="0">
                <a:solidFill>
                  <a:srgbClr val="0AA5D6"/>
                </a:solidFill>
                <a:latin typeface="Times New Roman" panose="02020603050405020304" pitchFamily="18" charset="0"/>
                <a:ea typeface="Helvetica-Bold"/>
                <a:cs typeface="Times New Roman" panose="02020603050405020304" pitchFamily="18" charset="0"/>
              </a:rPr>
              <a:t> 1. </a:t>
            </a:r>
            <a:r>
              <a:rPr lang="en-US" sz="1050" dirty="0">
                <a:solidFill>
                  <a:srgbClr val="000000"/>
                </a:solidFill>
                <a:latin typeface="Times New Roman" panose="02020603050405020304" pitchFamily="18" charset="0"/>
                <a:ea typeface="Helvetica-Bold"/>
                <a:cs typeface="Times New Roman" panose="02020603050405020304" pitchFamily="18" charset="0"/>
              </a:rPr>
              <a:t>S</a:t>
            </a:r>
            <a:r>
              <a:rPr lang="en-ID" sz="1050" dirty="0" err="1">
                <a:solidFill>
                  <a:srgbClr val="000000"/>
                </a:solidFill>
                <a:latin typeface="Times New Roman" panose="02020603050405020304" pitchFamily="18" charset="0"/>
                <a:ea typeface="Helvetica-Bold"/>
                <a:cs typeface="Times New Roman" panose="02020603050405020304" pitchFamily="18" charset="0"/>
              </a:rPr>
              <a:t>ummary</a:t>
            </a:r>
            <a:r>
              <a:rPr lang="en-ID" sz="1050" dirty="0">
                <a:solidFill>
                  <a:srgbClr val="000000"/>
                </a:solidFill>
                <a:latin typeface="Times New Roman" panose="02020603050405020304" pitchFamily="18" charset="0"/>
                <a:ea typeface="Helvetica-Bold"/>
                <a:cs typeface="Times New Roman" panose="02020603050405020304" pitchFamily="18" charset="0"/>
              </a:rPr>
              <a:t> of the transmission rates in the VLC system test</a:t>
            </a:r>
            <a:endParaRPr sz="1050" dirty="0">
              <a:solidFill>
                <a:srgbClr val="000000"/>
              </a:solidFill>
              <a:latin typeface="Times New Roman" panose="02020603050405020304" pitchFamily="18" charset="0"/>
              <a:ea typeface="Helvetica-Bold"/>
              <a:cs typeface="Times New Roman" panose="02020603050405020304" pitchFamily="18" charset="0"/>
            </a:endParaRPr>
          </a:p>
        </p:txBody>
      </p:sp>
      <p:pic>
        <p:nvPicPr>
          <p:cNvPr id="3" name="Picture 2">
            <a:extLst>
              <a:ext uri="{FF2B5EF4-FFF2-40B4-BE49-F238E27FC236}">
                <a16:creationId xmlns:a16="http://schemas.microsoft.com/office/drawing/2014/main" id="{9F029820-1492-EF2B-58EB-567393B66839}"/>
              </a:ext>
            </a:extLst>
          </p:cNvPr>
          <p:cNvPicPr>
            <a:picLocks noChangeAspect="1"/>
          </p:cNvPicPr>
          <p:nvPr/>
        </p:nvPicPr>
        <p:blipFill>
          <a:blip r:embed="rId3"/>
          <a:srcRect t="1112"/>
          <a:stretch>
            <a:fillRect/>
          </a:stretch>
        </p:blipFill>
        <p:spPr>
          <a:xfrm>
            <a:off x="201044" y="1742398"/>
            <a:ext cx="4904358" cy="3810000"/>
          </a:xfrm>
          <a:prstGeom prst="rect">
            <a:avLst/>
          </a:prstGeom>
        </p:spPr>
      </p:pic>
    </p:spTree>
    <p:extLst>
      <p:ext uri="{BB962C8B-B14F-4D97-AF65-F5344CB8AC3E}">
        <p14:creationId xmlns:p14="http://schemas.microsoft.com/office/powerpoint/2010/main" val="30401179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218E1F-0B6A-8C43-EE5E-D69D0684D3E5}"/>
            </a:ext>
          </a:extLst>
        </p:cNvPr>
        <p:cNvGrpSpPr/>
        <p:nvPr/>
      </p:nvGrpSpPr>
      <p:grpSpPr>
        <a:xfrm>
          <a:off x="0" y="0"/>
          <a:ext cx="0" cy="0"/>
          <a:chOff x="0" y="0"/>
          <a:chExt cx="0" cy="0"/>
        </a:xfrm>
      </p:grpSpPr>
      <p:sp>
        <p:nvSpPr>
          <p:cNvPr id="16" name="Content Placeholder 2">
            <a:extLst>
              <a:ext uri="{FF2B5EF4-FFF2-40B4-BE49-F238E27FC236}">
                <a16:creationId xmlns:a16="http://schemas.microsoft.com/office/drawing/2014/main" id="{BB01FB50-5486-FBB1-2562-CBA299B03F38}"/>
              </a:ext>
            </a:extLst>
          </p:cNvPr>
          <p:cNvSpPr>
            <a:spLocks noGrp="1"/>
          </p:cNvSpPr>
          <p:nvPr>
            <p:ph idx="1"/>
          </p:nvPr>
        </p:nvSpPr>
        <p:spPr>
          <a:xfrm>
            <a:off x="457200" y="1828800"/>
            <a:ext cx="4921624" cy="4145280"/>
          </a:xfrm>
        </p:spPr>
        <p:txBody>
          <a:bodyPr>
            <a:normAutofit/>
          </a:bodyPr>
          <a:lstStyle/>
          <a:p>
            <a:pPr marL="0" indent="0" algn="just">
              <a:lnSpc>
                <a:spcPct val="150000"/>
              </a:lnSpc>
              <a:buClrTx/>
              <a:buSzTx/>
              <a:buNone/>
            </a:pPr>
            <a:r>
              <a:rPr lang="en-US" altLang="en-US" sz="2000" dirty="0">
                <a:latin typeface="Times New Roman" panose="02020603050405020304" pitchFamily="18" charset="0"/>
                <a:cs typeface="Times New Roman" panose="02020603050405020304" pitchFamily="18" charset="0"/>
              </a:rPr>
              <a:t>The input data is divided into the N parallel subcarrier streams, and each sub carrier is modulated by the encoded high-order QAM complex symbols. Then, just like the OFDM modulation, these symbols are sent for DMT modulation, which is achieved by IFFT processing. </a:t>
            </a:r>
          </a:p>
        </p:txBody>
      </p:sp>
      <p:sp>
        <p:nvSpPr>
          <p:cNvPr id="17" name="Title 1">
            <a:extLst>
              <a:ext uri="{FF2B5EF4-FFF2-40B4-BE49-F238E27FC236}">
                <a16:creationId xmlns:a16="http://schemas.microsoft.com/office/drawing/2014/main" id="{D7E7EE6A-9A2E-1FA9-667A-B837C425E778}"/>
              </a:ext>
            </a:extLst>
          </p:cNvPr>
          <p:cNvSpPr>
            <a:spLocks noGrp="1"/>
          </p:cNvSpPr>
          <p:nvPr/>
        </p:nvSpPr>
        <p:spPr>
          <a:xfrm>
            <a:off x="457200" y="476250"/>
            <a:ext cx="8229600" cy="84963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400" b="1" dirty="0">
                <a:latin typeface="Times New Roman" panose="02020603050405020304" pitchFamily="18" charset="0"/>
                <a:cs typeface="Times New Roman" panose="02020603050405020304" pitchFamily="18" charset="0"/>
              </a:rPr>
              <a:t>DMT Modulation Technology</a:t>
            </a:r>
          </a:p>
        </p:txBody>
      </p:sp>
      <p:sp>
        <p:nvSpPr>
          <p:cNvPr id="18" name="Text Box 9">
            <a:extLst>
              <a:ext uri="{FF2B5EF4-FFF2-40B4-BE49-F238E27FC236}">
                <a16:creationId xmlns:a16="http://schemas.microsoft.com/office/drawing/2014/main" id="{011E59BD-18EB-9817-CEE5-F91658B55B85}"/>
              </a:ext>
            </a:extLst>
          </p:cNvPr>
          <p:cNvSpPr txBox="1"/>
          <p:nvPr/>
        </p:nvSpPr>
        <p:spPr>
          <a:xfrm>
            <a:off x="5715000" y="3048000"/>
            <a:ext cx="3087913" cy="253916"/>
          </a:xfrm>
          <a:prstGeom prst="rect">
            <a:avLst/>
          </a:prstGeom>
        </p:spPr>
        <p:txBody>
          <a:bodyPr wrap="square">
            <a:spAutoFit/>
          </a:bodyPr>
          <a:lstStyle/>
          <a:p>
            <a:r>
              <a:rPr sz="1050" dirty="0">
                <a:solidFill>
                  <a:srgbClr val="0AA5D6"/>
                </a:solidFill>
                <a:latin typeface="Times New Roman" panose="02020603050405020304" pitchFamily="18" charset="0"/>
                <a:ea typeface="Helvetica-Bold"/>
                <a:cs typeface="Times New Roman" panose="02020603050405020304" pitchFamily="18" charset="0"/>
              </a:rPr>
              <a:t>FIGURE 1. </a:t>
            </a:r>
            <a:r>
              <a:rPr lang="en-US" sz="1050" dirty="0">
                <a:solidFill>
                  <a:srgbClr val="000000"/>
                </a:solidFill>
                <a:latin typeface="Times New Roman" panose="02020603050405020304" pitchFamily="18" charset="0"/>
                <a:ea typeface="Helvetica-Bold"/>
                <a:cs typeface="Times New Roman" panose="02020603050405020304" pitchFamily="18" charset="0"/>
              </a:rPr>
              <a:t>Schematic Diagram </a:t>
            </a:r>
            <a:r>
              <a:rPr sz="1050" dirty="0">
                <a:solidFill>
                  <a:srgbClr val="000000"/>
                </a:solidFill>
                <a:latin typeface="Times New Roman" panose="02020603050405020304" pitchFamily="18" charset="0"/>
                <a:ea typeface="Helvetica-Bold"/>
                <a:cs typeface="Times New Roman" panose="02020603050405020304" pitchFamily="18" charset="0"/>
              </a:rPr>
              <a:t>of </a:t>
            </a:r>
            <a:r>
              <a:rPr lang="en-US" sz="1050" dirty="0">
                <a:solidFill>
                  <a:srgbClr val="000000"/>
                </a:solidFill>
                <a:latin typeface="Times New Roman" panose="02020603050405020304" pitchFamily="18" charset="0"/>
                <a:ea typeface="Helvetica-Bold"/>
                <a:cs typeface="Times New Roman" panose="02020603050405020304" pitchFamily="18" charset="0"/>
              </a:rPr>
              <a:t>DMT Modulation</a:t>
            </a:r>
            <a:endParaRPr sz="1050" dirty="0">
              <a:solidFill>
                <a:srgbClr val="000000"/>
              </a:solidFill>
              <a:latin typeface="Times New Roman" panose="02020603050405020304" pitchFamily="18" charset="0"/>
              <a:ea typeface="Helvetica-Bold"/>
              <a:cs typeface="Times New Roman" panose="02020603050405020304" pitchFamily="18" charset="0"/>
            </a:endParaRPr>
          </a:p>
        </p:txBody>
      </p:sp>
      <p:pic>
        <p:nvPicPr>
          <p:cNvPr id="19" name="Picture 18">
            <a:extLst>
              <a:ext uri="{FF2B5EF4-FFF2-40B4-BE49-F238E27FC236}">
                <a16:creationId xmlns:a16="http://schemas.microsoft.com/office/drawing/2014/main" id="{96DDD291-A3C3-9E89-B965-2B2002B5CFC9}"/>
              </a:ext>
            </a:extLst>
          </p:cNvPr>
          <p:cNvPicPr>
            <a:picLocks noChangeAspect="1"/>
          </p:cNvPicPr>
          <p:nvPr/>
        </p:nvPicPr>
        <p:blipFill>
          <a:blip r:embed="rId3"/>
          <a:srcRect b="14057"/>
          <a:stretch/>
        </p:blipFill>
        <p:spPr>
          <a:xfrm>
            <a:off x="5378824" y="1952505"/>
            <a:ext cx="3600000" cy="1122389"/>
          </a:xfrm>
          <a:prstGeom prst="rect">
            <a:avLst/>
          </a:prstGeom>
        </p:spPr>
      </p:pic>
      <p:pic>
        <p:nvPicPr>
          <p:cNvPr id="20" name="Picture 19">
            <a:extLst>
              <a:ext uri="{FF2B5EF4-FFF2-40B4-BE49-F238E27FC236}">
                <a16:creationId xmlns:a16="http://schemas.microsoft.com/office/drawing/2014/main" id="{6FD24E49-4D81-236E-6ECE-AB0AB947CC1F}"/>
              </a:ext>
            </a:extLst>
          </p:cNvPr>
          <p:cNvPicPr>
            <a:picLocks noChangeAspect="1"/>
          </p:cNvPicPr>
          <p:nvPr/>
        </p:nvPicPr>
        <p:blipFill>
          <a:blip r:embed="rId4"/>
          <a:srcRect b="10656"/>
          <a:stretch/>
        </p:blipFill>
        <p:spPr>
          <a:xfrm>
            <a:off x="5410200" y="3446929"/>
            <a:ext cx="3600000" cy="1201271"/>
          </a:xfrm>
          <a:prstGeom prst="rect">
            <a:avLst/>
          </a:prstGeom>
        </p:spPr>
      </p:pic>
      <p:sp>
        <p:nvSpPr>
          <p:cNvPr id="21" name="Text Box 9">
            <a:extLst>
              <a:ext uri="{FF2B5EF4-FFF2-40B4-BE49-F238E27FC236}">
                <a16:creationId xmlns:a16="http://schemas.microsoft.com/office/drawing/2014/main" id="{3A768F63-D4DE-F6A6-0AF3-6A1CFA6174E9}"/>
              </a:ext>
            </a:extLst>
          </p:cNvPr>
          <p:cNvSpPr txBox="1"/>
          <p:nvPr/>
        </p:nvSpPr>
        <p:spPr>
          <a:xfrm>
            <a:off x="5714999" y="4666255"/>
            <a:ext cx="3200401" cy="253916"/>
          </a:xfrm>
          <a:prstGeom prst="rect">
            <a:avLst/>
          </a:prstGeom>
        </p:spPr>
        <p:txBody>
          <a:bodyPr wrap="square">
            <a:spAutoFit/>
          </a:bodyPr>
          <a:lstStyle/>
          <a:p>
            <a:r>
              <a:rPr sz="1050" dirty="0">
                <a:solidFill>
                  <a:srgbClr val="0AA5D6"/>
                </a:solidFill>
                <a:latin typeface="Times New Roman" panose="02020603050405020304" pitchFamily="18" charset="0"/>
                <a:ea typeface="Helvetica-Bold"/>
                <a:cs typeface="Times New Roman" panose="02020603050405020304" pitchFamily="18" charset="0"/>
              </a:rPr>
              <a:t>FIGURE </a:t>
            </a:r>
            <a:r>
              <a:rPr lang="en-US" sz="1050" dirty="0">
                <a:solidFill>
                  <a:srgbClr val="0AA5D6"/>
                </a:solidFill>
                <a:latin typeface="Times New Roman" panose="02020603050405020304" pitchFamily="18" charset="0"/>
                <a:ea typeface="Helvetica-Bold"/>
                <a:cs typeface="Times New Roman" panose="02020603050405020304" pitchFamily="18" charset="0"/>
              </a:rPr>
              <a:t>2</a:t>
            </a:r>
            <a:r>
              <a:rPr sz="1050" dirty="0">
                <a:solidFill>
                  <a:srgbClr val="0AA5D6"/>
                </a:solidFill>
                <a:latin typeface="Times New Roman" panose="02020603050405020304" pitchFamily="18" charset="0"/>
                <a:ea typeface="Helvetica-Bold"/>
                <a:cs typeface="Times New Roman" panose="02020603050405020304" pitchFamily="18" charset="0"/>
              </a:rPr>
              <a:t>. </a:t>
            </a:r>
            <a:r>
              <a:rPr lang="en-US" sz="1050" dirty="0">
                <a:solidFill>
                  <a:srgbClr val="000000"/>
                </a:solidFill>
                <a:latin typeface="Times New Roman" panose="02020603050405020304" pitchFamily="18" charset="0"/>
                <a:ea typeface="Helvetica-Bold"/>
                <a:cs typeface="Times New Roman" panose="02020603050405020304" pitchFamily="18" charset="0"/>
              </a:rPr>
              <a:t>Schematic Diagram </a:t>
            </a:r>
            <a:r>
              <a:rPr sz="1050" dirty="0">
                <a:solidFill>
                  <a:srgbClr val="000000"/>
                </a:solidFill>
                <a:latin typeface="Times New Roman" panose="02020603050405020304" pitchFamily="18" charset="0"/>
                <a:ea typeface="Helvetica-Bold"/>
                <a:cs typeface="Times New Roman" panose="02020603050405020304" pitchFamily="18" charset="0"/>
              </a:rPr>
              <a:t>of </a:t>
            </a:r>
            <a:r>
              <a:rPr lang="en-US" sz="1050" dirty="0">
                <a:solidFill>
                  <a:srgbClr val="000000"/>
                </a:solidFill>
                <a:latin typeface="Times New Roman" panose="02020603050405020304" pitchFamily="18" charset="0"/>
                <a:ea typeface="Helvetica-Bold"/>
                <a:cs typeface="Times New Roman" panose="02020603050405020304" pitchFamily="18" charset="0"/>
              </a:rPr>
              <a:t>DMT Demodulation</a:t>
            </a:r>
            <a:endParaRPr sz="1050" dirty="0">
              <a:solidFill>
                <a:srgbClr val="000000"/>
              </a:solidFill>
              <a:latin typeface="Times New Roman" panose="02020603050405020304" pitchFamily="18" charset="0"/>
              <a:ea typeface="Helvetica-Bold"/>
              <a:cs typeface="Times New Roman" panose="02020603050405020304" pitchFamily="18" charset="0"/>
            </a:endParaRPr>
          </a:p>
        </p:txBody>
      </p:sp>
    </p:spTree>
    <p:extLst>
      <p:ext uri="{BB962C8B-B14F-4D97-AF65-F5344CB8AC3E}">
        <p14:creationId xmlns:p14="http://schemas.microsoft.com/office/powerpoint/2010/main" val="19491646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44436E-7FBA-D1D3-5F06-7D1485D13890}"/>
            </a:ext>
          </a:extLst>
        </p:cNvPr>
        <p:cNvGrpSpPr/>
        <p:nvPr/>
      </p:nvGrpSpPr>
      <p:grpSpPr>
        <a:xfrm>
          <a:off x="0" y="0"/>
          <a:ext cx="0" cy="0"/>
          <a:chOff x="0" y="0"/>
          <a:chExt cx="0" cy="0"/>
        </a:xfrm>
      </p:grpSpPr>
      <p:sp>
        <p:nvSpPr>
          <p:cNvPr id="12" name="Content Placeholder 2">
            <a:extLst>
              <a:ext uri="{FF2B5EF4-FFF2-40B4-BE49-F238E27FC236}">
                <a16:creationId xmlns:a16="http://schemas.microsoft.com/office/drawing/2014/main" id="{60C93263-22AC-B65F-26C4-4A82CF778A7A}"/>
              </a:ext>
            </a:extLst>
          </p:cNvPr>
          <p:cNvSpPr>
            <a:spLocks noGrp="1"/>
          </p:cNvSpPr>
          <p:nvPr>
            <p:ph idx="1"/>
          </p:nvPr>
        </p:nvSpPr>
        <p:spPr>
          <a:xfrm>
            <a:off x="757719" y="2895600"/>
            <a:ext cx="7924800" cy="2895600"/>
          </a:xfrm>
        </p:spPr>
        <p:txBody>
          <a:bodyPr>
            <a:normAutofit fontScale="85000" lnSpcReduction="10000"/>
          </a:bodyPr>
          <a:lstStyle/>
          <a:p>
            <a:pPr marL="0" indent="0" algn="just">
              <a:lnSpc>
                <a:spcPct val="150000"/>
              </a:lnSpc>
              <a:buClrTx/>
              <a:buSzTx/>
              <a:buNone/>
            </a:pPr>
            <a:r>
              <a:rPr lang="en-US" altLang="en-US" sz="2000" dirty="0">
                <a:latin typeface="Times New Roman" panose="02020603050405020304" pitchFamily="18" charset="0"/>
                <a:cs typeface="Times New Roman" panose="02020603050405020304" pitchFamily="18" charset="0"/>
              </a:rPr>
              <a:t>DMT is a multi-carrier modulation technique, essentially a variant of Orthogonal Frequency Division Multiplexing (OFDM).It splits the available bandwidth into many orthogonal subcarriers, each modulated independently (e.g., with QAM or PSK).</a:t>
            </a:r>
          </a:p>
          <a:p>
            <a:pPr marL="0" indent="0" algn="just">
              <a:lnSpc>
                <a:spcPct val="150000"/>
              </a:lnSpc>
              <a:buClrTx/>
              <a:buSzTx/>
              <a:buNone/>
            </a:pPr>
            <a:endParaRPr lang="en-US" altLang="en-US" sz="2000" dirty="0">
              <a:latin typeface="Times New Roman" panose="02020603050405020304" pitchFamily="18" charset="0"/>
              <a:cs typeface="Times New Roman" panose="02020603050405020304" pitchFamily="18" charset="0"/>
            </a:endParaRPr>
          </a:p>
          <a:p>
            <a:pPr marL="0" indent="0" algn="just">
              <a:lnSpc>
                <a:spcPct val="150000"/>
              </a:lnSpc>
              <a:buClrTx/>
              <a:buSzTx/>
              <a:buNone/>
            </a:pPr>
            <a:r>
              <a:rPr lang="en-US" altLang="en-US" sz="2000" dirty="0">
                <a:latin typeface="Times New Roman" panose="02020603050405020304" pitchFamily="18" charset="0"/>
                <a:cs typeface="Times New Roman" panose="02020603050405020304" pitchFamily="18" charset="0"/>
              </a:rPr>
              <a:t>RGB LEDs emit in multiple bands: Red, Green, </a:t>
            </a:r>
            <a:r>
              <a:rPr lang="en-US" altLang="en-US" sz="2000">
                <a:latin typeface="Times New Roman" panose="02020603050405020304" pitchFamily="18" charset="0"/>
                <a:cs typeface="Times New Roman" panose="02020603050405020304" pitchFamily="18" charset="0"/>
              </a:rPr>
              <a:t>and Blue. </a:t>
            </a:r>
            <a:r>
              <a:rPr lang="en-US" altLang="en-US" sz="2000" dirty="0">
                <a:latin typeface="Times New Roman" panose="02020603050405020304" pitchFamily="18" charset="0"/>
                <a:cs typeface="Times New Roman" panose="02020603050405020304" pitchFamily="18" charset="0"/>
              </a:rPr>
              <a:t>These can be used as independent channels (WDM), boosting data rates. DMT can be applied individually on each color channel, exploiting parallel transmission.</a:t>
            </a:r>
          </a:p>
        </p:txBody>
      </p:sp>
      <p:sp>
        <p:nvSpPr>
          <p:cNvPr id="14" name="Title 1">
            <a:extLst>
              <a:ext uri="{FF2B5EF4-FFF2-40B4-BE49-F238E27FC236}">
                <a16:creationId xmlns:a16="http://schemas.microsoft.com/office/drawing/2014/main" id="{CCBE29C0-7E25-8F67-1B01-CB125780652C}"/>
              </a:ext>
            </a:extLst>
          </p:cNvPr>
          <p:cNvSpPr>
            <a:spLocks noGrp="1"/>
          </p:cNvSpPr>
          <p:nvPr/>
        </p:nvSpPr>
        <p:spPr>
          <a:xfrm>
            <a:off x="452919" y="1295400"/>
            <a:ext cx="8229600" cy="84963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400" b="1" dirty="0">
                <a:latin typeface="Times New Roman" panose="02020603050405020304" pitchFamily="18" charset="0"/>
                <a:cs typeface="Times New Roman" panose="02020603050405020304" pitchFamily="18" charset="0"/>
              </a:rPr>
              <a:t>Why DMT Modulation </a:t>
            </a:r>
          </a:p>
        </p:txBody>
      </p:sp>
    </p:spTree>
    <p:extLst>
      <p:ext uri="{BB962C8B-B14F-4D97-AF65-F5344CB8AC3E}">
        <p14:creationId xmlns:p14="http://schemas.microsoft.com/office/powerpoint/2010/main" val="3841622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6589C4-3A59-A15D-8EC4-990414B7F727}"/>
            </a:ext>
          </a:extLst>
        </p:cNvPr>
        <p:cNvGrpSpPr/>
        <p:nvPr/>
      </p:nvGrpSpPr>
      <p:grpSpPr>
        <a:xfrm>
          <a:off x="0" y="0"/>
          <a:ext cx="0" cy="0"/>
          <a:chOff x="0" y="0"/>
          <a:chExt cx="0" cy="0"/>
        </a:xfrm>
      </p:grpSpPr>
      <p:sp>
        <p:nvSpPr>
          <p:cNvPr id="9" name="Content Placeholder 2">
            <a:extLst>
              <a:ext uri="{FF2B5EF4-FFF2-40B4-BE49-F238E27FC236}">
                <a16:creationId xmlns:a16="http://schemas.microsoft.com/office/drawing/2014/main" id="{0CA85D05-B3AC-B785-BD7F-27237C6AE4F4}"/>
              </a:ext>
            </a:extLst>
          </p:cNvPr>
          <p:cNvSpPr>
            <a:spLocks noGrp="1"/>
          </p:cNvSpPr>
          <p:nvPr>
            <p:ph idx="1"/>
          </p:nvPr>
        </p:nvSpPr>
        <p:spPr>
          <a:xfrm>
            <a:off x="533400" y="1676400"/>
            <a:ext cx="4267200" cy="4526280"/>
          </a:xfrm>
        </p:spPr>
        <p:txBody>
          <a:bodyPr>
            <a:normAutofit lnSpcReduction="10000"/>
          </a:bodyPr>
          <a:lstStyle/>
          <a:p>
            <a:pPr marL="0" indent="0" algn="just">
              <a:lnSpc>
                <a:spcPct val="150000"/>
              </a:lnSpc>
              <a:buClrTx/>
              <a:buSzTx/>
              <a:buNone/>
            </a:pPr>
            <a:r>
              <a:rPr lang="en-ID" altLang="en-US" sz="2000" dirty="0">
                <a:latin typeface="Times New Roman" panose="02020603050405020304" pitchFamily="18" charset="0"/>
                <a:cs typeface="Times New Roman" panose="02020603050405020304" pitchFamily="18" charset="0"/>
              </a:rPr>
              <a:t>This</a:t>
            </a:r>
            <a:r>
              <a:rPr lang="ko-KR" altLang="en-US" sz="2000" dirty="0">
                <a:latin typeface="Times New Roman" panose="02020603050405020304" pitchFamily="18" charset="0"/>
                <a:cs typeface="Times New Roman" panose="02020603050405020304" pitchFamily="18" charset="0"/>
              </a:rPr>
              <a:t> </a:t>
            </a:r>
            <a:r>
              <a:rPr lang="en-ID" altLang="ko-KR" sz="2000" dirty="0">
                <a:latin typeface="Times New Roman" panose="02020603050405020304" pitchFamily="18" charset="0"/>
                <a:cs typeface="Times New Roman" panose="02020603050405020304" pitchFamily="18" charset="0"/>
              </a:rPr>
              <a:t>method</a:t>
            </a:r>
            <a:r>
              <a:rPr lang="ko-KR" altLang="en-US" sz="2000" dirty="0">
                <a:latin typeface="Times New Roman" panose="02020603050405020304" pitchFamily="18" charset="0"/>
                <a:cs typeface="Times New Roman" panose="02020603050405020304" pitchFamily="18" charset="0"/>
              </a:rPr>
              <a:t> </a:t>
            </a:r>
            <a:r>
              <a:rPr lang="en-ID" altLang="ko-KR" sz="2000" dirty="0">
                <a:latin typeface="Times New Roman" panose="02020603050405020304" pitchFamily="18" charset="0"/>
                <a:cs typeface="Times New Roman" panose="02020603050405020304" pitchFamily="18" charset="0"/>
              </a:rPr>
              <a:t>combine the high frequency OFDM signal with the low-frequency PWM dimming signal while both transmit signal is generated by software and an Arbitrary Waveform Generator (AWG), while the received signal is recorded and subsequently evaluated by software. A typical setup of such an experiment is sketched in Fig 3.</a:t>
            </a:r>
            <a:endParaRPr lang="en-US" altLang="en-US" sz="2000" dirty="0">
              <a:latin typeface="Times New Roman" panose="02020603050405020304" pitchFamily="18" charset="0"/>
              <a:cs typeface="Times New Roman" panose="02020603050405020304" pitchFamily="18" charset="0"/>
            </a:endParaRPr>
          </a:p>
        </p:txBody>
      </p:sp>
      <p:sp>
        <p:nvSpPr>
          <p:cNvPr id="10" name="Title 1">
            <a:extLst>
              <a:ext uri="{FF2B5EF4-FFF2-40B4-BE49-F238E27FC236}">
                <a16:creationId xmlns:a16="http://schemas.microsoft.com/office/drawing/2014/main" id="{8095FB74-8272-761C-242F-CC52CF1FF984}"/>
              </a:ext>
            </a:extLst>
          </p:cNvPr>
          <p:cNvSpPr>
            <a:spLocks noGrp="1"/>
          </p:cNvSpPr>
          <p:nvPr/>
        </p:nvSpPr>
        <p:spPr>
          <a:xfrm>
            <a:off x="457200" y="476250"/>
            <a:ext cx="8229600" cy="84963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400" b="1" dirty="0">
                <a:latin typeface="Times New Roman" panose="02020603050405020304" pitchFamily="18" charset="0"/>
                <a:cs typeface="Times New Roman" panose="02020603050405020304" pitchFamily="18" charset="0"/>
              </a:rPr>
              <a:t>VLC Experiment using DMT Modulation </a:t>
            </a:r>
          </a:p>
        </p:txBody>
      </p:sp>
      <p:sp>
        <p:nvSpPr>
          <p:cNvPr id="13" name="Text Box 9">
            <a:extLst>
              <a:ext uri="{FF2B5EF4-FFF2-40B4-BE49-F238E27FC236}">
                <a16:creationId xmlns:a16="http://schemas.microsoft.com/office/drawing/2014/main" id="{2F750C65-2750-DFB4-4B3C-D1A05003A8EA}"/>
              </a:ext>
            </a:extLst>
          </p:cNvPr>
          <p:cNvSpPr txBox="1"/>
          <p:nvPr/>
        </p:nvSpPr>
        <p:spPr>
          <a:xfrm>
            <a:off x="6096000" y="3810000"/>
            <a:ext cx="1752600" cy="253916"/>
          </a:xfrm>
          <a:prstGeom prst="rect">
            <a:avLst/>
          </a:prstGeom>
        </p:spPr>
        <p:txBody>
          <a:bodyPr wrap="square">
            <a:spAutoFit/>
          </a:bodyPr>
          <a:lstStyle/>
          <a:p>
            <a:r>
              <a:rPr sz="1050" dirty="0">
                <a:solidFill>
                  <a:srgbClr val="0AA5D6"/>
                </a:solidFill>
                <a:latin typeface="Times New Roman" panose="02020603050405020304" pitchFamily="18" charset="0"/>
                <a:ea typeface="Helvetica-Bold"/>
                <a:cs typeface="Times New Roman" panose="02020603050405020304" pitchFamily="18" charset="0"/>
              </a:rPr>
              <a:t>FIGURE </a:t>
            </a:r>
            <a:r>
              <a:rPr lang="en-US" sz="1050" dirty="0">
                <a:solidFill>
                  <a:srgbClr val="0AA5D6"/>
                </a:solidFill>
                <a:latin typeface="Times New Roman" panose="02020603050405020304" pitchFamily="18" charset="0"/>
                <a:ea typeface="Helvetica-Bold"/>
                <a:cs typeface="Times New Roman" panose="02020603050405020304" pitchFamily="18" charset="0"/>
              </a:rPr>
              <a:t>3</a:t>
            </a:r>
            <a:r>
              <a:rPr sz="1050" dirty="0">
                <a:solidFill>
                  <a:srgbClr val="0AA5D6"/>
                </a:solidFill>
                <a:latin typeface="Times New Roman" panose="02020603050405020304" pitchFamily="18" charset="0"/>
                <a:ea typeface="Helvetica-Bold"/>
                <a:cs typeface="Times New Roman" panose="02020603050405020304" pitchFamily="18" charset="0"/>
              </a:rPr>
              <a:t>. </a:t>
            </a:r>
            <a:r>
              <a:rPr lang="en-ID" sz="1050" dirty="0">
                <a:solidFill>
                  <a:srgbClr val="000000"/>
                </a:solidFill>
                <a:latin typeface="Times New Roman" panose="02020603050405020304" pitchFamily="18" charset="0"/>
                <a:ea typeface="Helvetica-Bold"/>
                <a:cs typeface="Times New Roman" panose="02020603050405020304" pitchFamily="18" charset="0"/>
              </a:rPr>
              <a:t>VLC Experiment</a:t>
            </a:r>
            <a:endParaRPr sz="1050" dirty="0">
              <a:solidFill>
                <a:srgbClr val="000000"/>
              </a:solidFill>
              <a:latin typeface="Times New Roman" panose="02020603050405020304" pitchFamily="18" charset="0"/>
              <a:ea typeface="Helvetica-Bold"/>
              <a:cs typeface="Times New Roman" panose="02020603050405020304" pitchFamily="18" charset="0"/>
            </a:endParaRPr>
          </a:p>
        </p:txBody>
      </p:sp>
      <p:pic>
        <p:nvPicPr>
          <p:cNvPr id="3" name="Picture 2">
            <a:extLst>
              <a:ext uri="{FF2B5EF4-FFF2-40B4-BE49-F238E27FC236}">
                <a16:creationId xmlns:a16="http://schemas.microsoft.com/office/drawing/2014/main" id="{305B1310-2873-62BA-F1AA-318C3FA0AD68}"/>
              </a:ext>
            </a:extLst>
          </p:cNvPr>
          <p:cNvPicPr>
            <a:picLocks noChangeAspect="1"/>
          </p:cNvPicPr>
          <p:nvPr/>
        </p:nvPicPr>
        <p:blipFill>
          <a:blip r:embed="rId3"/>
          <a:stretch>
            <a:fillRect/>
          </a:stretch>
        </p:blipFill>
        <p:spPr>
          <a:xfrm>
            <a:off x="4876800" y="1839874"/>
            <a:ext cx="4181326" cy="1893926"/>
          </a:xfrm>
          <a:prstGeom prst="rect">
            <a:avLst/>
          </a:prstGeom>
        </p:spPr>
      </p:pic>
    </p:spTree>
    <p:extLst>
      <p:ext uri="{BB962C8B-B14F-4D97-AF65-F5344CB8AC3E}">
        <p14:creationId xmlns:p14="http://schemas.microsoft.com/office/powerpoint/2010/main" val="5745829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6D571C-821C-F97B-8497-9078D3791DFB}"/>
            </a:ext>
          </a:extLst>
        </p:cNvPr>
        <p:cNvGrpSpPr/>
        <p:nvPr/>
      </p:nvGrpSpPr>
      <p:grpSpPr>
        <a:xfrm>
          <a:off x="0" y="0"/>
          <a:ext cx="0" cy="0"/>
          <a:chOff x="0" y="0"/>
          <a:chExt cx="0" cy="0"/>
        </a:xfrm>
      </p:grpSpPr>
      <p:sp>
        <p:nvSpPr>
          <p:cNvPr id="16" name="Content Placeholder 2">
            <a:extLst>
              <a:ext uri="{FF2B5EF4-FFF2-40B4-BE49-F238E27FC236}">
                <a16:creationId xmlns:a16="http://schemas.microsoft.com/office/drawing/2014/main" id="{FEECFB27-0924-5836-6F05-AB838A68B357}"/>
              </a:ext>
            </a:extLst>
          </p:cNvPr>
          <p:cNvSpPr>
            <a:spLocks noGrp="1"/>
          </p:cNvSpPr>
          <p:nvPr>
            <p:ph idx="1"/>
          </p:nvPr>
        </p:nvSpPr>
        <p:spPr>
          <a:xfrm>
            <a:off x="457200" y="1447800"/>
            <a:ext cx="8229600" cy="2438400"/>
          </a:xfrm>
        </p:spPr>
        <p:txBody>
          <a:bodyPr>
            <a:noAutofit/>
          </a:bodyPr>
          <a:lstStyle/>
          <a:p>
            <a:pPr marL="0" indent="0" algn="just">
              <a:lnSpc>
                <a:spcPct val="150000"/>
              </a:lnSpc>
              <a:buClrTx/>
              <a:buSzTx/>
              <a:buNone/>
            </a:pPr>
            <a:r>
              <a:rPr lang="en-US" altLang="en-US" sz="1800" dirty="0">
                <a:latin typeface="Times New Roman" panose="02020603050405020304" pitchFamily="18" charset="0"/>
                <a:cs typeface="Times New Roman" panose="02020603050405020304" pitchFamily="18" charset="0"/>
              </a:rPr>
              <a:t>Advantages of DMT Modulation in OCC:</a:t>
            </a:r>
          </a:p>
          <a:p>
            <a:pPr algn="just">
              <a:lnSpc>
                <a:spcPct val="150000"/>
              </a:lnSpc>
            </a:pPr>
            <a:r>
              <a:rPr lang="en-US" altLang="en-US" sz="1800" dirty="0">
                <a:latin typeface="Times New Roman" panose="02020603050405020304" pitchFamily="18" charset="0"/>
                <a:cs typeface="Times New Roman" panose="02020603050405020304" pitchFamily="18" charset="0"/>
              </a:rPr>
              <a:t>High Data Rate via Color Multiplexing (WDM)</a:t>
            </a:r>
          </a:p>
          <a:p>
            <a:pPr algn="just">
              <a:lnSpc>
                <a:spcPct val="150000"/>
              </a:lnSpc>
            </a:pPr>
            <a:r>
              <a:rPr lang="en-US" altLang="en-US" sz="1800" dirty="0">
                <a:latin typeface="Times New Roman" panose="02020603050405020304" pitchFamily="18" charset="0"/>
                <a:cs typeface="Times New Roman" panose="02020603050405020304" pitchFamily="18" charset="0"/>
              </a:rPr>
              <a:t>Spectral Efficiency</a:t>
            </a:r>
          </a:p>
          <a:p>
            <a:pPr algn="just">
              <a:lnSpc>
                <a:spcPct val="150000"/>
              </a:lnSpc>
            </a:pPr>
            <a:r>
              <a:rPr lang="en-US" altLang="en-US" sz="1800" dirty="0">
                <a:latin typeface="Times New Roman" panose="02020603050405020304" pitchFamily="18" charset="0"/>
                <a:cs typeface="Times New Roman" panose="02020603050405020304" pitchFamily="18" charset="0"/>
              </a:rPr>
              <a:t>Channel Adaptation per Color</a:t>
            </a:r>
          </a:p>
          <a:p>
            <a:pPr algn="just">
              <a:lnSpc>
                <a:spcPct val="150000"/>
              </a:lnSpc>
            </a:pPr>
            <a:r>
              <a:rPr lang="en-US" altLang="en-US" sz="1800" dirty="0">
                <a:latin typeface="Times New Roman" panose="02020603050405020304" pitchFamily="18" charset="0"/>
                <a:cs typeface="Times New Roman" panose="02020603050405020304" pitchFamily="18" charset="0"/>
              </a:rPr>
              <a:t>Reduced Inter-Channel Interference</a:t>
            </a:r>
          </a:p>
        </p:txBody>
      </p:sp>
      <p:sp>
        <p:nvSpPr>
          <p:cNvPr id="17" name="Title 1">
            <a:extLst>
              <a:ext uri="{FF2B5EF4-FFF2-40B4-BE49-F238E27FC236}">
                <a16:creationId xmlns:a16="http://schemas.microsoft.com/office/drawing/2014/main" id="{502E0404-0106-34A3-15D7-381D924F5229}"/>
              </a:ext>
            </a:extLst>
          </p:cNvPr>
          <p:cNvSpPr>
            <a:spLocks noGrp="1"/>
          </p:cNvSpPr>
          <p:nvPr/>
        </p:nvSpPr>
        <p:spPr>
          <a:xfrm>
            <a:off x="457200" y="476250"/>
            <a:ext cx="8229600" cy="849630"/>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400" b="1" dirty="0">
                <a:latin typeface="Times New Roman" panose="02020603050405020304" pitchFamily="18" charset="0"/>
                <a:cs typeface="Times New Roman" panose="02020603050405020304" pitchFamily="18" charset="0"/>
              </a:rPr>
              <a:t>Advantage and disadvantage using DMT Modulation for OCC System</a:t>
            </a:r>
          </a:p>
        </p:txBody>
      </p:sp>
      <p:sp>
        <p:nvSpPr>
          <p:cNvPr id="18" name="Content Placeholder 2">
            <a:extLst>
              <a:ext uri="{FF2B5EF4-FFF2-40B4-BE49-F238E27FC236}">
                <a16:creationId xmlns:a16="http://schemas.microsoft.com/office/drawing/2014/main" id="{85BEC3F3-EC35-4ED3-7FC1-4902441DDF67}"/>
              </a:ext>
            </a:extLst>
          </p:cNvPr>
          <p:cNvSpPr txBox="1">
            <a:spLocks/>
          </p:cNvSpPr>
          <p:nvPr/>
        </p:nvSpPr>
        <p:spPr>
          <a:xfrm>
            <a:off x="457200" y="3810000"/>
            <a:ext cx="8610600" cy="25146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lnSpc>
                <a:spcPct val="150000"/>
              </a:lnSpc>
              <a:buFont typeface="Arial" panose="020B0604020202020204" pitchFamily="34" charset="0"/>
              <a:buNone/>
            </a:pPr>
            <a:r>
              <a:rPr lang="en-US" altLang="en-US" sz="1800" dirty="0">
                <a:latin typeface="Times New Roman" panose="02020603050405020304" pitchFamily="18" charset="0"/>
                <a:cs typeface="Times New Roman" panose="02020603050405020304" pitchFamily="18" charset="0"/>
              </a:rPr>
              <a:t>Disadvantages of DMT Modulation in OCC:</a:t>
            </a:r>
          </a:p>
          <a:p>
            <a:pPr algn="just">
              <a:lnSpc>
                <a:spcPct val="150000"/>
              </a:lnSpc>
            </a:pPr>
            <a:r>
              <a:rPr lang="en-US" altLang="en-US" sz="1800" dirty="0">
                <a:latin typeface="Times New Roman" panose="02020603050405020304" pitchFamily="18" charset="0"/>
                <a:cs typeface="Times New Roman" panose="02020603050405020304" pitchFamily="18" charset="0"/>
              </a:rPr>
              <a:t>Synchronization Complexity with Camera Receivers</a:t>
            </a:r>
          </a:p>
          <a:p>
            <a:pPr algn="just">
              <a:lnSpc>
                <a:spcPct val="150000"/>
              </a:lnSpc>
            </a:pPr>
            <a:r>
              <a:rPr lang="en-US" altLang="en-US" sz="1800" dirty="0">
                <a:latin typeface="Times New Roman" panose="02020603050405020304" pitchFamily="18" charset="0"/>
                <a:cs typeface="Times New Roman" panose="02020603050405020304" pitchFamily="18" charset="0"/>
              </a:rPr>
              <a:t>High Computational Complexity</a:t>
            </a:r>
          </a:p>
          <a:p>
            <a:pPr algn="just">
              <a:lnSpc>
                <a:spcPct val="150000"/>
              </a:lnSpc>
            </a:pPr>
            <a:r>
              <a:rPr lang="en-US" altLang="en-US" sz="1800" dirty="0">
                <a:latin typeface="Times New Roman" panose="02020603050405020304" pitchFamily="18" charset="0"/>
                <a:cs typeface="Times New Roman" panose="02020603050405020304" pitchFamily="18" charset="0"/>
              </a:rPr>
              <a:t>Camera Sensor Limitations</a:t>
            </a:r>
          </a:p>
          <a:p>
            <a:pPr algn="just">
              <a:lnSpc>
                <a:spcPct val="150000"/>
              </a:lnSpc>
            </a:pPr>
            <a:r>
              <a:rPr lang="en-US" altLang="en-US" sz="1800" dirty="0">
                <a:latin typeface="Times New Roman" panose="02020603050405020304" pitchFamily="18" charset="0"/>
                <a:cs typeface="Times New Roman" panose="02020603050405020304" pitchFamily="18" charset="0"/>
              </a:rPr>
              <a:t>Low SNR for Some Channels</a:t>
            </a:r>
          </a:p>
        </p:txBody>
      </p:sp>
    </p:spTree>
    <p:extLst>
      <p:ext uri="{BB962C8B-B14F-4D97-AF65-F5344CB8AC3E}">
        <p14:creationId xmlns:p14="http://schemas.microsoft.com/office/powerpoint/2010/main" val="2655187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AEE7F6-D074-258E-0C1B-33A8B5F5BCF6}"/>
            </a:ext>
          </a:extLst>
        </p:cNvPr>
        <p:cNvGrpSpPr/>
        <p:nvPr/>
      </p:nvGrpSpPr>
      <p:grpSpPr>
        <a:xfrm>
          <a:off x="0" y="0"/>
          <a:ext cx="0" cy="0"/>
          <a:chOff x="0" y="0"/>
          <a:chExt cx="0" cy="0"/>
        </a:xfrm>
      </p:grpSpPr>
      <p:sp>
        <p:nvSpPr>
          <p:cNvPr id="3" name="Title 1">
            <a:extLst>
              <a:ext uri="{FF2B5EF4-FFF2-40B4-BE49-F238E27FC236}">
                <a16:creationId xmlns:a16="http://schemas.microsoft.com/office/drawing/2014/main" id="{0FAE80E5-0924-AAD0-5FF8-27B99F204DBB}"/>
              </a:ext>
            </a:extLst>
          </p:cNvPr>
          <p:cNvSpPr>
            <a:spLocks noGrp="1"/>
          </p:cNvSpPr>
          <p:nvPr>
            <p:ph type="title"/>
          </p:nvPr>
        </p:nvSpPr>
        <p:spPr>
          <a:xfrm>
            <a:off x="533400" y="914400"/>
            <a:ext cx="8229600" cy="1143000"/>
          </a:xfrm>
        </p:spPr>
        <p:txBody>
          <a:bodyPr>
            <a:normAutofit/>
          </a:bodyPr>
          <a:lstStyle/>
          <a:p>
            <a:r>
              <a:rPr lang="en-US" altLang="ja-JP" sz="4000" b="1" dirty="0">
                <a:latin typeface="Times New Roman" panose="02020603050405020304" pitchFamily="18" charset="0"/>
                <a:cs typeface="Times New Roman" panose="02020603050405020304" pitchFamily="18" charset="0"/>
              </a:rPr>
              <a:t>Conclusion</a:t>
            </a:r>
          </a:p>
        </p:txBody>
      </p:sp>
      <p:sp>
        <p:nvSpPr>
          <p:cNvPr id="9" name="Rectangle 3">
            <a:extLst>
              <a:ext uri="{FF2B5EF4-FFF2-40B4-BE49-F238E27FC236}">
                <a16:creationId xmlns:a16="http://schemas.microsoft.com/office/drawing/2014/main" id="{BD9760DE-A97D-E66F-2CEF-E6D43CA715CB}"/>
              </a:ext>
            </a:extLst>
          </p:cNvPr>
          <p:cNvSpPr>
            <a:spLocks noGrp="1" noChangeArrowheads="1"/>
          </p:cNvSpPr>
          <p:nvPr>
            <p:ph idx="1"/>
          </p:nvPr>
        </p:nvSpPr>
        <p:spPr>
          <a:xfrm>
            <a:off x="533400" y="2286000"/>
            <a:ext cx="8283575" cy="2133600"/>
          </a:xfrm>
        </p:spPr>
        <p:txBody>
          <a:bodyPr>
            <a:noAutofit/>
          </a:bodyPr>
          <a:lstStyle/>
          <a:p>
            <a:pPr marL="0" lvl="0" indent="0" algn="just">
              <a:lnSpc>
                <a:spcPct val="150000"/>
              </a:lnSpc>
              <a:buNone/>
            </a:pPr>
            <a:r>
              <a:rPr lang="en-US" altLang="en-US" sz="2000" dirty="0">
                <a:latin typeface="Times New Roman" panose="02020603050405020304" pitchFamily="18" charset="0"/>
                <a:cs typeface="Times New Roman" panose="02020603050405020304" pitchFamily="18" charset="0"/>
              </a:rPr>
              <a:t>DMT with RGB LEDs is best when have a high-end camera with a global shutter or high frame rate, the environment is controlled (e.g., indoor signage, automotive OCC) and color separation and calibration can be precisely managed.</a:t>
            </a:r>
          </a:p>
        </p:txBody>
      </p:sp>
    </p:spTree>
    <p:extLst>
      <p:ext uri="{BB962C8B-B14F-4D97-AF65-F5344CB8AC3E}">
        <p14:creationId xmlns:p14="http://schemas.microsoft.com/office/powerpoint/2010/main" val="28434078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33413</TotalTime>
  <Words>1375</Words>
  <Application>Microsoft Office PowerPoint</Application>
  <PresentationFormat>화면 슬라이드 쇼(4:3)</PresentationFormat>
  <Paragraphs>104</Paragraphs>
  <Slides>10</Slides>
  <Notes>7</Notes>
  <HiddenSlides>0</HiddenSlides>
  <MMClips>0</MMClips>
  <ScaleCrop>false</ScaleCrop>
  <HeadingPairs>
    <vt:vector size="6" baseType="variant">
      <vt:variant>
        <vt:lpstr>사용한 글꼴</vt:lpstr>
      </vt:variant>
      <vt:variant>
        <vt:i4>4</vt:i4>
      </vt:variant>
      <vt:variant>
        <vt:lpstr>테마</vt:lpstr>
      </vt:variant>
      <vt:variant>
        <vt:i4>1</vt:i4>
      </vt:variant>
      <vt:variant>
        <vt:lpstr>슬라이드 제목</vt:lpstr>
      </vt:variant>
      <vt:variant>
        <vt:i4>10</vt:i4>
      </vt:variant>
    </vt:vector>
  </HeadingPairs>
  <TitlesOfParts>
    <vt:vector size="15" baseType="lpstr">
      <vt:lpstr>Archivo</vt:lpstr>
      <vt:lpstr>Arial</vt:lpstr>
      <vt:lpstr>Calibri</vt:lpstr>
      <vt:lpstr>Times New Roman</vt:lpstr>
      <vt:lpstr>Office Theme</vt:lpstr>
      <vt:lpstr>PowerPoint 프레젠테이션</vt:lpstr>
      <vt:lpstr>PowerPoint 프레젠테이션</vt:lpstr>
      <vt:lpstr>Contents</vt:lpstr>
      <vt:lpstr>Introduction</vt:lpstr>
      <vt:lpstr>PowerPoint 프레젠테이션</vt:lpstr>
      <vt:lpstr>PowerPoint 프레젠테이션</vt:lpstr>
      <vt:lpstr>PowerPoint 프레젠테이션</vt:lpstr>
      <vt:lpstr>PowerPoint 프레젠테이션</vt:lpstr>
      <vt:lpstr>Conclusion</vt:lpstr>
      <vt:lpstr>PowerPoint 프레젠테이션</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장영민(교원-전자시스템공학전공)</cp:lastModifiedBy>
  <cp:revision>1006</cp:revision>
  <cp:lastPrinted>2017-05-07T15:48:38Z</cp:lastPrinted>
  <dcterms:created xsi:type="dcterms:W3CDTF">2010-05-15T17:50:32Z</dcterms:created>
  <dcterms:modified xsi:type="dcterms:W3CDTF">2025-09-16T08:53:31Z</dcterms:modified>
</cp:coreProperties>
</file>