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2"/>
  </p:notesMasterIdLst>
  <p:handoutMasterIdLst>
    <p:handoutMasterId r:id="rId33"/>
  </p:handoutMasterIdLst>
  <p:sldIdLst>
    <p:sldId id="2416" r:id="rId5"/>
    <p:sldId id="2457" r:id="rId6"/>
    <p:sldId id="2453" r:id="rId7"/>
    <p:sldId id="2473" r:id="rId8"/>
    <p:sldId id="2459" r:id="rId9"/>
    <p:sldId id="2437" r:id="rId10"/>
    <p:sldId id="2436" r:id="rId11"/>
    <p:sldId id="2450" r:id="rId12"/>
    <p:sldId id="2477" r:id="rId13"/>
    <p:sldId id="2475" r:id="rId14"/>
    <p:sldId id="2476" r:id="rId15"/>
    <p:sldId id="2481" r:id="rId16"/>
    <p:sldId id="2482" r:id="rId17"/>
    <p:sldId id="2480" r:id="rId18"/>
    <p:sldId id="2479" r:id="rId19"/>
    <p:sldId id="279" r:id="rId20"/>
    <p:sldId id="2483" r:id="rId21"/>
    <p:sldId id="2484" r:id="rId22"/>
    <p:sldId id="280" r:id="rId23"/>
    <p:sldId id="265" r:id="rId24"/>
    <p:sldId id="2485" r:id="rId25"/>
    <p:sldId id="2486" r:id="rId26"/>
    <p:sldId id="2487" r:id="rId27"/>
    <p:sldId id="2488" r:id="rId28"/>
    <p:sldId id="2489" r:id="rId29"/>
    <p:sldId id="2454" r:id="rId30"/>
    <p:sldId id="2431" r:id="rId31"/>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8E00"/>
    <a:srgbClr val="0432FF"/>
    <a:srgbClr val="FF7E79"/>
    <a:srgbClr val="A5A5E9"/>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274677-942F-45ED-8188-F554887D3BE1}" v="61" dt="2025-09-16T07:15:45.072"/>
    <p1510:client id="{C40D40B7-94FB-B94F-9D14-C586C3741F35}" v="4" dt="2025-09-16T16:49:19.634"/>
    <p1510:client id="{EFF1B8AB-77FE-744E-80B8-16A2B84041D4}" v="835" dt="2025-09-16T17:44:40.9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808" y="168"/>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9/17/25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25D8D-D220-58F2-A00D-466E6DE4CE3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32BC796-A371-7C08-D1A9-770A04C153A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19F9F07-2698-8469-6380-6F39F87D15AF}"/>
              </a:ext>
            </a:extLst>
          </p:cNvPr>
          <p:cNvSpPr>
            <a:spLocks noGrp="1"/>
          </p:cNvSpPr>
          <p:nvPr>
            <p:ph type="body" idx="1"/>
          </p:nvPr>
        </p:nvSpPr>
        <p:spPr/>
        <p:txBody>
          <a:bodyPr/>
          <a:lstStyle/>
          <a:p>
            <a:endParaRPr kumimoji="1" lang="ja-JP" altLang="en-US"/>
          </a:p>
        </p:txBody>
      </p:sp>
      <p:sp>
        <p:nvSpPr>
          <p:cNvPr id="4" name="ヘッダー プレースホルダー 3">
            <a:extLst>
              <a:ext uri="{FF2B5EF4-FFF2-40B4-BE49-F238E27FC236}">
                <a16:creationId xmlns:a16="http://schemas.microsoft.com/office/drawing/2014/main" id="{A058D61A-6FD7-2AA5-FC9B-EBF5ADC4DC86}"/>
              </a:ext>
            </a:extLst>
          </p:cNvPr>
          <p:cNvSpPr>
            <a:spLocks noGrp="1"/>
          </p:cNvSpPr>
          <p:nvPr>
            <p:ph type="hdr"/>
          </p:nvPr>
        </p:nvSpPr>
        <p:spPr/>
        <p:txBody>
          <a:bodyPr/>
          <a:lstStyle/>
          <a:p>
            <a:r>
              <a:rPr lang="en-US"/>
              <a:t>doc.: IEEE 802.11-yy/xxxxr0</a:t>
            </a:r>
          </a:p>
        </p:txBody>
      </p:sp>
      <p:sp>
        <p:nvSpPr>
          <p:cNvPr id="5" name="日付プレースホルダー 4">
            <a:extLst>
              <a:ext uri="{FF2B5EF4-FFF2-40B4-BE49-F238E27FC236}">
                <a16:creationId xmlns:a16="http://schemas.microsoft.com/office/drawing/2014/main" id="{CC4320DD-F386-68E3-50BA-15354D41014D}"/>
              </a:ext>
            </a:extLst>
          </p:cNvPr>
          <p:cNvSpPr>
            <a:spLocks noGrp="1"/>
          </p:cNvSpPr>
          <p:nvPr>
            <p:ph type="dt"/>
          </p:nvPr>
        </p:nvSpPr>
        <p:spPr/>
        <p:txBody>
          <a:bodyPr/>
          <a:lstStyle/>
          <a:p>
            <a:r>
              <a:rPr lang="en-US"/>
              <a:t>Month Year</a:t>
            </a:r>
          </a:p>
        </p:txBody>
      </p:sp>
      <p:sp>
        <p:nvSpPr>
          <p:cNvPr id="6" name="フッター プレースホルダー 5">
            <a:extLst>
              <a:ext uri="{FF2B5EF4-FFF2-40B4-BE49-F238E27FC236}">
                <a16:creationId xmlns:a16="http://schemas.microsoft.com/office/drawing/2014/main" id="{EA2552F1-94D8-1EF2-31A8-A65B2CDB55C1}"/>
              </a:ext>
            </a:extLst>
          </p:cNvPr>
          <p:cNvSpPr>
            <a:spLocks noGrp="1"/>
          </p:cNvSpPr>
          <p:nvPr>
            <p:ph type="ftr"/>
          </p:nvPr>
        </p:nvSpPr>
        <p:spPr/>
        <p:txBody>
          <a:bodyPr/>
          <a:lstStyle/>
          <a:p>
            <a:r>
              <a:rPr lang="en-US"/>
              <a:t>John Doe, Some Company</a:t>
            </a:r>
          </a:p>
        </p:txBody>
      </p:sp>
      <p:sp>
        <p:nvSpPr>
          <p:cNvPr id="7" name="スライド番号プレースホルダー 6">
            <a:extLst>
              <a:ext uri="{FF2B5EF4-FFF2-40B4-BE49-F238E27FC236}">
                <a16:creationId xmlns:a16="http://schemas.microsoft.com/office/drawing/2014/main" id="{6E31D73E-7227-C528-8B85-336C6143F9C3}"/>
              </a:ext>
            </a:extLst>
          </p:cNvPr>
          <p:cNvSpPr>
            <a:spLocks noGrp="1"/>
          </p:cNvSpPr>
          <p:nvPr>
            <p:ph type="sldNum"/>
          </p:nvPr>
        </p:nvSpPr>
        <p:spPr/>
        <p:txBody>
          <a:bodyPr/>
          <a:lstStyle/>
          <a:p>
            <a:r>
              <a:rPr lang="en-US"/>
              <a:t>Page </a:t>
            </a:r>
            <a:fld id="{47A7FEEB-9CD2-43FE-843C-C5350BEACB45}" type="slidenum">
              <a:rPr lang="en-US"/>
              <a:pPr/>
              <a:t>12</a:t>
            </a:fld>
            <a:endParaRPr lang="en-US"/>
          </a:p>
        </p:txBody>
      </p:sp>
    </p:spTree>
    <p:extLst>
      <p:ext uri="{BB962C8B-B14F-4D97-AF65-F5344CB8AC3E}">
        <p14:creationId xmlns:p14="http://schemas.microsoft.com/office/powerpoint/2010/main" val="3659540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CEFAD-7EE6-A07C-A1A8-3E1E246B13A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0ABD995-1DF0-7666-5161-A87D73E987C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D55D036-05E4-DCA3-1505-0158930EDD72}"/>
              </a:ext>
            </a:extLst>
          </p:cNvPr>
          <p:cNvSpPr>
            <a:spLocks noGrp="1"/>
          </p:cNvSpPr>
          <p:nvPr>
            <p:ph type="body" idx="1"/>
          </p:nvPr>
        </p:nvSpPr>
        <p:spPr/>
        <p:txBody>
          <a:bodyPr/>
          <a:lstStyle/>
          <a:p>
            <a:endParaRPr kumimoji="1" lang="ja-JP" altLang="en-US"/>
          </a:p>
        </p:txBody>
      </p:sp>
      <p:sp>
        <p:nvSpPr>
          <p:cNvPr id="4" name="ヘッダー プレースホルダー 3">
            <a:extLst>
              <a:ext uri="{FF2B5EF4-FFF2-40B4-BE49-F238E27FC236}">
                <a16:creationId xmlns:a16="http://schemas.microsoft.com/office/drawing/2014/main" id="{80B8281C-7A2D-B46E-F460-2E2945CBA605}"/>
              </a:ext>
            </a:extLst>
          </p:cNvPr>
          <p:cNvSpPr>
            <a:spLocks noGrp="1"/>
          </p:cNvSpPr>
          <p:nvPr>
            <p:ph type="hdr"/>
          </p:nvPr>
        </p:nvSpPr>
        <p:spPr/>
        <p:txBody>
          <a:bodyPr/>
          <a:lstStyle/>
          <a:p>
            <a:r>
              <a:rPr lang="en-US"/>
              <a:t>doc.: IEEE 802.11-yy/xxxxr0</a:t>
            </a:r>
          </a:p>
        </p:txBody>
      </p:sp>
      <p:sp>
        <p:nvSpPr>
          <p:cNvPr id="5" name="日付プレースホルダー 4">
            <a:extLst>
              <a:ext uri="{FF2B5EF4-FFF2-40B4-BE49-F238E27FC236}">
                <a16:creationId xmlns:a16="http://schemas.microsoft.com/office/drawing/2014/main" id="{031EF2D0-BF3D-E79D-91F1-565009A51CB1}"/>
              </a:ext>
            </a:extLst>
          </p:cNvPr>
          <p:cNvSpPr>
            <a:spLocks noGrp="1"/>
          </p:cNvSpPr>
          <p:nvPr>
            <p:ph type="dt"/>
          </p:nvPr>
        </p:nvSpPr>
        <p:spPr/>
        <p:txBody>
          <a:bodyPr/>
          <a:lstStyle/>
          <a:p>
            <a:r>
              <a:rPr lang="en-US"/>
              <a:t>Month Year</a:t>
            </a:r>
          </a:p>
        </p:txBody>
      </p:sp>
      <p:sp>
        <p:nvSpPr>
          <p:cNvPr id="6" name="フッター プレースホルダー 5">
            <a:extLst>
              <a:ext uri="{FF2B5EF4-FFF2-40B4-BE49-F238E27FC236}">
                <a16:creationId xmlns:a16="http://schemas.microsoft.com/office/drawing/2014/main" id="{A05FDA99-549C-A9BA-782D-17A1B4B005E2}"/>
              </a:ext>
            </a:extLst>
          </p:cNvPr>
          <p:cNvSpPr>
            <a:spLocks noGrp="1"/>
          </p:cNvSpPr>
          <p:nvPr>
            <p:ph type="ftr"/>
          </p:nvPr>
        </p:nvSpPr>
        <p:spPr/>
        <p:txBody>
          <a:bodyPr/>
          <a:lstStyle/>
          <a:p>
            <a:r>
              <a:rPr lang="en-US"/>
              <a:t>John Doe, Some Company</a:t>
            </a:r>
          </a:p>
        </p:txBody>
      </p:sp>
      <p:sp>
        <p:nvSpPr>
          <p:cNvPr id="7" name="スライド番号プレースホルダー 6">
            <a:extLst>
              <a:ext uri="{FF2B5EF4-FFF2-40B4-BE49-F238E27FC236}">
                <a16:creationId xmlns:a16="http://schemas.microsoft.com/office/drawing/2014/main" id="{D1BD07D8-965A-4CCE-C58A-558923EFE4DC}"/>
              </a:ext>
            </a:extLst>
          </p:cNvPr>
          <p:cNvSpPr>
            <a:spLocks noGrp="1"/>
          </p:cNvSpPr>
          <p:nvPr>
            <p:ph type="sldNum"/>
          </p:nvPr>
        </p:nvSpPr>
        <p:spPr/>
        <p:txBody>
          <a:bodyPr/>
          <a:lstStyle/>
          <a:p>
            <a:r>
              <a:rPr lang="en-US"/>
              <a:t>Page </a:t>
            </a:r>
            <a:fld id="{47A7FEEB-9CD2-43FE-843C-C5350BEACB45}" type="slidenum">
              <a:rPr lang="en-US"/>
              <a:pPr/>
              <a:t>17</a:t>
            </a:fld>
            <a:endParaRPr lang="en-US"/>
          </a:p>
        </p:txBody>
      </p:sp>
    </p:spTree>
    <p:extLst>
      <p:ext uri="{BB962C8B-B14F-4D97-AF65-F5344CB8AC3E}">
        <p14:creationId xmlns:p14="http://schemas.microsoft.com/office/powerpoint/2010/main" val="1695792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64BE7-B697-2C7A-C5E0-634B934ECF2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22C2BB-A46F-0ACB-3281-C03F980CDB0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F99A173-92E6-8EE3-3643-CEFEAE2998FB}"/>
              </a:ext>
            </a:extLst>
          </p:cNvPr>
          <p:cNvSpPr>
            <a:spLocks noGrp="1"/>
          </p:cNvSpPr>
          <p:nvPr>
            <p:ph type="body" idx="1"/>
          </p:nvPr>
        </p:nvSpPr>
        <p:spPr/>
        <p:txBody>
          <a:bodyPr/>
          <a:lstStyle/>
          <a:p>
            <a:endParaRPr kumimoji="1" lang="ja-JP" altLang="en-US"/>
          </a:p>
        </p:txBody>
      </p:sp>
      <p:sp>
        <p:nvSpPr>
          <p:cNvPr id="4" name="ヘッダー プレースホルダー 3">
            <a:extLst>
              <a:ext uri="{FF2B5EF4-FFF2-40B4-BE49-F238E27FC236}">
                <a16:creationId xmlns:a16="http://schemas.microsoft.com/office/drawing/2014/main" id="{1E6E923B-EFD2-CF1C-E34D-7BF9DD85C8A7}"/>
              </a:ext>
            </a:extLst>
          </p:cNvPr>
          <p:cNvSpPr>
            <a:spLocks noGrp="1"/>
          </p:cNvSpPr>
          <p:nvPr>
            <p:ph type="hdr"/>
          </p:nvPr>
        </p:nvSpPr>
        <p:spPr/>
        <p:txBody>
          <a:bodyPr/>
          <a:lstStyle/>
          <a:p>
            <a:r>
              <a:rPr lang="en-US"/>
              <a:t>doc.: IEEE 802.11-yy/xxxxr0</a:t>
            </a:r>
          </a:p>
        </p:txBody>
      </p:sp>
      <p:sp>
        <p:nvSpPr>
          <p:cNvPr id="5" name="日付プレースホルダー 4">
            <a:extLst>
              <a:ext uri="{FF2B5EF4-FFF2-40B4-BE49-F238E27FC236}">
                <a16:creationId xmlns:a16="http://schemas.microsoft.com/office/drawing/2014/main" id="{E59A3746-2D62-7502-61BA-E00B3641AF88}"/>
              </a:ext>
            </a:extLst>
          </p:cNvPr>
          <p:cNvSpPr>
            <a:spLocks noGrp="1"/>
          </p:cNvSpPr>
          <p:nvPr>
            <p:ph type="dt"/>
          </p:nvPr>
        </p:nvSpPr>
        <p:spPr/>
        <p:txBody>
          <a:bodyPr/>
          <a:lstStyle/>
          <a:p>
            <a:r>
              <a:rPr lang="en-US"/>
              <a:t>Month Year</a:t>
            </a:r>
          </a:p>
        </p:txBody>
      </p:sp>
      <p:sp>
        <p:nvSpPr>
          <p:cNvPr id="6" name="フッター プレースホルダー 5">
            <a:extLst>
              <a:ext uri="{FF2B5EF4-FFF2-40B4-BE49-F238E27FC236}">
                <a16:creationId xmlns:a16="http://schemas.microsoft.com/office/drawing/2014/main" id="{ED6EF38B-A38C-2CB7-D549-2ABF33745952}"/>
              </a:ext>
            </a:extLst>
          </p:cNvPr>
          <p:cNvSpPr>
            <a:spLocks noGrp="1"/>
          </p:cNvSpPr>
          <p:nvPr>
            <p:ph type="ftr"/>
          </p:nvPr>
        </p:nvSpPr>
        <p:spPr/>
        <p:txBody>
          <a:bodyPr/>
          <a:lstStyle/>
          <a:p>
            <a:r>
              <a:rPr lang="en-US"/>
              <a:t>John Doe, Some Company</a:t>
            </a:r>
          </a:p>
        </p:txBody>
      </p:sp>
      <p:sp>
        <p:nvSpPr>
          <p:cNvPr id="7" name="スライド番号プレースホルダー 6">
            <a:extLst>
              <a:ext uri="{FF2B5EF4-FFF2-40B4-BE49-F238E27FC236}">
                <a16:creationId xmlns:a16="http://schemas.microsoft.com/office/drawing/2014/main" id="{F50FACB9-FCD8-E8FD-3F44-955DC41DAD86}"/>
              </a:ext>
            </a:extLst>
          </p:cNvPr>
          <p:cNvSpPr>
            <a:spLocks noGrp="1"/>
          </p:cNvSpPr>
          <p:nvPr>
            <p:ph type="sldNum"/>
          </p:nvPr>
        </p:nvSpPr>
        <p:spPr/>
        <p:txBody>
          <a:bodyPr/>
          <a:lstStyle/>
          <a:p>
            <a:r>
              <a:rPr lang="en-US"/>
              <a:t>Page </a:t>
            </a:r>
            <a:fld id="{47A7FEEB-9CD2-43FE-843C-C5350BEACB45}" type="slidenum">
              <a:rPr lang="en-US"/>
              <a:pPr/>
              <a:t>18</a:t>
            </a:fld>
            <a:endParaRPr lang="en-US"/>
          </a:p>
        </p:txBody>
      </p:sp>
    </p:spTree>
    <p:extLst>
      <p:ext uri="{BB962C8B-B14F-4D97-AF65-F5344CB8AC3E}">
        <p14:creationId xmlns:p14="http://schemas.microsoft.com/office/powerpoint/2010/main" val="1472065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914400"/>
          </a:xfrm>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a:xfrm>
            <a:off x="914401" y="1600200"/>
            <a:ext cx="10361084" cy="4800600"/>
          </a:xfrm>
        </p:spPr>
        <p:txBody>
          <a:bodyPr/>
          <a:lstStyle>
            <a:lvl1pPr>
              <a:buFont typeface="Arial" panose="020B0604020202020204" pitchFamily="34" charset="0"/>
              <a:buChar char="•"/>
              <a:defRPr sz="2000" b="0"/>
            </a:lvl1pPr>
            <a:lvl2pPr marL="800100" indent="-342900">
              <a:buFont typeface="Arial" panose="020B0604020202020204" pitchFamily="34" charset="0"/>
              <a:buChar char="•"/>
              <a:defRPr sz="1800"/>
            </a:lvl2pPr>
            <a:lvl3pPr marL="1200150" indent="-285750">
              <a:buFont typeface="Arial" panose="020B0604020202020204" pitchFamily="34" charset="0"/>
              <a:buChar char="•"/>
              <a:defRPr sz="1800"/>
            </a:lvl3pPr>
            <a:lvl4pPr marL="1657350" indent="-285750">
              <a:buFont typeface="Arial" panose="020B0604020202020204" pitchFamily="34" charset="0"/>
              <a:buChar char="•"/>
              <a:defRPr sz="1600"/>
            </a:lvl4pPr>
            <a:lvl5pPr marL="2114550" indent="-285750">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440F5867-744E-4AA6-B0ED-4C44D2DFBB7B}"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914400"/>
          </a:xfrm>
        </p:spPr>
        <p:txBody>
          <a:bodyPr/>
          <a:lstStyle>
            <a:lvl1pPr>
              <a:defRPr sz="28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914401" y="1600200"/>
            <a:ext cx="10361084" cy="4800600"/>
          </a:xfrm>
        </p:spPr>
        <p:txBody>
          <a:bodyPr/>
          <a:lstStyle>
            <a:lvl1pPr>
              <a:buFont typeface="Arial" panose="020B0604020202020204" pitchFamily="34" charset="0"/>
              <a:buChar char="•"/>
              <a:defRPr sz="2400" b="1">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latin typeface="Arial" panose="020B0604020202020204" pitchFamily="34" charset="0"/>
                <a:cs typeface="Arial" panose="020B0604020202020204" pitchFamily="34" charset="0"/>
              </a:defRPr>
            </a:lvl2pPr>
            <a:lvl3pPr marL="1200150" indent="-285750">
              <a:buFont typeface="Arial" panose="020B0604020202020204" pitchFamily="34" charset="0"/>
              <a:buChar char="•"/>
              <a:defRPr sz="1800">
                <a:latin typeface="Arial" panose="020B0604020202020204" pitchFamily="34" charset="0"/>
                <a:cs typeface="Arial" panose="020B0604020202020204" pitchFamily="34" charset="0"/>
              </a:defRPr>
            </a:lvl3pPr>
            <a:lvl4pPr marL="1657350" indent="-285750">
              <a:buFont typeface="Arial" panose="020B0604020202020204" pitchFamily="34" charset="0"/>
              <a:buChar char="•"/>
              <a:defRPr sz="1800">
                <a:latin typeface="Arial" panose="020B0604020202020204" pitchFamily="34" charset="0"/>
                <a:cs typeface="Arial" panose="020B0604020202020204" pitchFamily="34" charset="0"/>
              </a:defRPr>
            </a:lvl4pPr>
            <a:lvl5pPr marL="2114550" indent="-285750">
              <a:buFont typeface="Arial" panose="020B0604020202020204" pitchFamily="34" charset="0"/>
              <a:buChar cha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440F5867-744E-4AA6-B0ED-4C44D2DFBB7B}" type="slidenum">
              <a:rPr lang="en-GB"/>
              <a:pPr/>
              <a:t>‹#›</a:t>
            </a:fld>
            <a:endParaRPr lang="en-GB"/>
          </a:p>
        </p:txBody>
      </p:sp>
    </p:spTree>
    <p:extLst>
      <p:ext uri="{BB962C8B-B14F-4D97-AF65-F5344CB8AC3E}">
        <p14:creationId xmlns:p14="http://schemas.microsoft.com/office/powerpoint/2010/main" val="4163284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doc. 15-25-0455-00-acss.</a:t>
            </a:r>
            <a:endParaRPr kumimoji="0" lang="en-GB" sz="1800" b="1" i="0" u="none" strike="noStrike" kern="1200" cap="none" spc="0" normalizeH="0" baseline="0" noProof="0">
              <a:ln>
                <a:noFill/>
              </a:ln>
              <a:solidFill>
                <a:srgbClr val="FF0000"/>
              </a:solidFill>
              <a:effectLst/>
              <a:uLnTx/>
              <a:uFillTx/>
              <a:latin typeface="Times New Roman" pitchFamily="16" charset="0"/>
              <a:ea typeface="MS Gothic" charset="-128"/>
              <a:cs typeface="Arial Unicode MS" charset="0"/>
            </a:endParaRPr>
          </a:p>
        </p:txBody>
      </p:sp>
      <p:sp>
        <p:nvSpPr>
          <p:cNvPr id="11" name="Date Placeholder 3">
            <a:extLst>
              <a:ext uri="{FF2B5EF4-FFF2-40B4-BE49-F238E27FC236}">
                <a16:creationId xmlns:a16="http://schemas.microsoft.com/office/drawing/2014/main" id="{37CE6430-622B-4176-BF54-4362F0973D2C}"/>
              </a:ext>
            </a:extLst>
          </p:cNvPr>
          <p:cNvSpPr txBox="1">
            <a:spLocks/>
          </p:cNvSpPr>
          <p:nvPr userDrawn="1"/>
        </p:nvSpPr>
        <p:spPr bwMode="auto">
          <a:xfrm>
            <a:off x="912285" y="346365"/>
            <a:ext cx="1602315" cy="2730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defRPr/>
            </a:lvl1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September 2025</a:t>
            </a:r>
          </a:p>
        </p:txBody>
      </p:sp>
      <p:sp>
        <p:nvSpPr>
          <p:cNvPr id="12" name="Rectangle 7">
            <a:extLst>
              <a:ext uri="{FF2B5EF4-FFF2-40B4-BE49-F238E27FC236}">
                <a16:creationId xmlns:a16="http://schemas.microsoft.com/office/drawing/2014/main" id="{3D862394-D570-4AFC-90CD-C44A8258DE48}"/>
              </a:ext>
            </a:extLst>
          </p:cNvPr>
          <p:cNvSpPr>
            <a:spLocks noChangeArrowheads="1"/>
          </p:cNvSpPr>
          <p:nvPr userDrawn="1"/>
        </p:nvSpPr>
        <p:spPr bwMode="auto">
          <a:xfrm>
            <a:off x="7723446" y="6475413"/>
            <a:ext cx="3630354" cy="184666"/>
          </a:xfrm>
          <a:prstGeom prst="rect">
            <a:avLst/>
          </a:prstGeom>
          <a:noFill/>
          <a:ln w="9525">
            <a:noFill/>
            <a:round/>
            <a:headEnd/>
            <a:tailEnd/>
          </a:ln>
          <a:effectLst/>
        </p:spPr>
        <p:txBody>
          <a:bodyPr wrap="none" lIns="0" tIns="0" rIns="0" bIns="0">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i-FI" sz="1200">
                <a:solidFill>
                  <a:srgbClr val="000000"/>
                </a:solidFill>
              </a:rPr>
              <a:t>S. Ishihara, K. </a:t>
            </a:r>
            <a:r>
              <a:rPr lang="fi-FI" sz="1200" err="1">
                <a:solidFill>
                  <a:srgbClr val="000000"/>
                </a:solidFill>
              </a:rPr>
              <a:t>Agata</a:t>
            </a:r>
            <a:r>
              <a:rPr lang="fi-FI" sz="1200">
                <a:solidFill>
                  <a:srgbClr val="000000"/>
                </a:solidFill>
              </a:rPr>
              <a:t> (</a:t>
            </a:r>
            <a:r>
              <a:rPr lang="fi-FI" sz="1200" err="1">
                <a:solidFill>
                  <a:srgbClr val="000000"/>
                </a:solidFill>
              </a:rPr>
              <a:t>Shizuoka</a:t>
            </a:r>
            <a:r>
              <a:rPr lang="fi-FI" sz="1200">
                <a:solidFill>
                  <a:srgbClr val="000000"/>
                </a:solidFill>
              </a:rPr>
              <a:t> U.), M. </a:t>
            </a:r>
            <a:r>
              <a:rPr lang="fi-FI" sz="1200" err="1">
                <a:solidFill>
                  <a:srgbClr val="000000"/>
                </a:solidFill>
              </a:rPr>
              <a:t>Ogawa</a:t>
            </a:r>
            <a:r>
              <a:rPr lang="fi-FI" sz="1200">
                <a:solidFill>
                  <a:srgbClr val="000000"/>
                </a:solidFill>
              </a:rPr>
              <a:t> (Sophia 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8" r:id="rId9"/>
    <p:sldLayoutId id="2147483659"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gata.kohei.20@shizuoka.ac.jp" TargetMode="Externa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spacetime-eng.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911B32-6BDB-602A-D938-6F5CC253A64E}"/>
              </a:ext>
            </a:extLst>
          </p:cNvPr>
          <p:cNvSpPr>
            <a:spLocks noGrp="1"/>
          </p:cNvSpPr>
          <p:nvPr>
            <p:ph type="sldNum" idx="12"/>
          </p:nvPr>
        </p:nvSpPr>
        <p:spPr/>
        <p:txBody>
          <a:bodyPr/>
          <a:lstStyle/>
          <a:p>
            <a:r>
              <a:rPr lang="en-GB"/>
              <a:t>Slide </a:t>
            </a:r>
            <a:fld id="{440F5867-744E-4AA6-B0ED-4C44D2DFBB7B}" type="slidenum">
              <a:rPr lang="en-GB" smtClean="0"/>
              <a:pPr/>
              <a:t>1</a:t>
            </a:fld>
            <a:endParaRPr lang="en-GB"/>
          </a:p>
        </p:txBody>
      </p:sp>
      <p:sp>
        <p:nvSpPr>
          <p:cNvPr id="7" name="Rectangle 3">
            <a:extLst>
              <a:ext uri="{FF2B5EF4-FFF2-40B4-BE49-F238E27FC236}">
                <a16:creationId xmlns:a16="http://schemas.microsoft.com/office/drawing/2014/main" id="{42FDB627-5F69-1073-4BEA-8A2C37E621DF}"/>
              </a:ext>
            </a:extLst>
          </p:cNvPr>
          <p:cNvSpPr>
            <a:spLocks noChangeArrowheads="1"/>
          </p:cNvSpPr>
          <p:nvPr/>
        </p:nvSpPr>
        <p:spPr bwMode="auto">
          <a:xfrm>
            <a:off x="609600" y="762000"/>
            <a:ext cx="109728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a:buClrTx/>
              <a:buSzTx/>
              <a:buFontTx/>
              <a:buNone/>
            </a:pPr>
            <a:r>
              <a:rPr lang="en-US" altLang="en-US" sz="1800" b="1" u="sng">
                <a:solidFill>
                  <a:srgbClr val="000000"/>
                </a:solidFill>
                <a:effectLst>
                  <a:outerShdw blurRad="38100" dist="38100" dir="2700000" algn="tl">
                    <a:srgbClr val="C0C0C0"/>
                  </a:outerShdw>
                </a:effectLst>
                <a:latin typeface="Times New Roman" panose="02020603050405020304" pitchFamily="18" charset="0"/>
                <a:ea typeface="+mn-ea"/>
              </a:rPr>
              <a:t>Project: IEEE P802.15 Working Group for Wireless Personal Area Networks (WPANs)</a:t>
            </a:r>
            <a:endParaRPr lang="en-US" altLang="en-US" sz="1600" b="1">
              <a:solidFill>
                <a:srgbClr val="000000"/>
              </a:solidFill>
              <a:latin typeface="Times New Roman" panose="02020603050405020304" pitchFamily="18" charset="0"/>
              <a:ea typeface="+mn-ea"/>
            </a:endParaRPr>
          </a:p>
          <a:p>
            <a:pPr defTabSz="914400">
              <a:buClrTx/>
              <a:buSzTx/>
              <a:buFontTx/>
              <a:buNone/>
            </a:pPr>
            <a:endParaRPr lang="en-US" altLang="en-US" sz="1600">
              <a:solidFill>
                <a:srgbClr val="000000"/>
              </a:solidFill>
              <a:latin typeface="Times New Roman" panose="02020603050405020304" pitchFamily="18" charset="0"/>
              <a:ea typeface="+mn-ea"/>
            </a:endParaRPr>
          </a:p>
          <a:p>
            <a:pPr defTabSz="914400">
              <a:buClrTx/>
              <a:buSzTx/>
              <a:buFontTx/>
              <a:buNone/>
            </a:pPr>
            <a:r>
              <a:rPr lang="en-US" altLang="en-US" sz="1600" b="1">
                <a:solidFill>
                  <a:srgbClr val="000000"/>
                </a:solidFill>
                <a:latin typeface="Times New Roman" panose="02020603050405020304" pitchFamily="18" charset="0"/>
                <a:ea typeface="+mn-ea"/>
              </a:rPr>
              <a:t>Submission Title:</a:t>
            </a:r>
            <a:r>
              <a:rPr lang="en-US" altLang="en-US" sz="1600">
                <a:solidFill>
                  <a:srgbClr val="000000"/>
                </a:solidFill>
                <a:latin typeface="Times New Roman" panose="02020603050405020304" pitchFamily="18" charset="0"/>
                <a:ea typeface="+mn-ea"/>
              </a:rPr>
              <a:t> [</a:t>
            </a:r>
            <a:r>
              <a:rPr lang="en-US" altLang="en-US" sz="1600" b="1">
                <a:solidFill>
                  <a:schemeClr val="tx1"/>
                </a:solidFill>
                <a:latin typeface="Times New Roman" panose="02020603050405020304" pitchFamily="18" charset="0"/>
                <a:ea typeface="+mn-ea"/>
              </a:rPr>
              <a:t>Effect of using different CCA Modes and different ED Threshold in </a:t>
            </a:r>
            <a:r>
              <a:rPr lang="en-US" altLang="en-US" sz="1600" b="1" err="1">
                <a:solidFill>
                  <a:schemeClr val="tx1"/>
                </a:solidFill>
                <a:latin typeface="Times New Roman" panose="02020603050405020304" pitchFamily="18" charset="0"/>
                <a:ea typeface="+mn-ea"/>
              </a:rPr>
              <a:t>suspendable</a:t>
            </a:r>
            <a:r>
              <a:rPr lang="en-US" altLang="en-US" sz="1600" b="1">
                <a:solidFill>
                  <a:schemeClr val="tx1"/>
                </a:solidFill>
                <a:latin typeface="Times New Roman" panose="02020603050405020304" pitchFamily="18" charset="0"/>
                <a:ea typeface="+mn-ea"/>
              </a:rPr>
              <a:t> CSMA-CA</a:t>
            </a:r>
            <a:r>
              <a:rPr lang="en-US" altLang="en-US" sz="1600">
                <a:solidFill>
                  <a:srgbClr val="000000"/>
                </a:solidFill>
                <a:latin typeface="Times New Roman" panose="02020603050405020304" pitchFamily="18" charset="0"/>
                <a:ea typeface="+mn-ea"/>
              </a:rPr>
              <a:t>]	</a:t>
            </a:r>
          </a:p>
          <a:p>
            <a:pPr defTabSz="914400">
              <a:buClrTx/>
              <a:buSzTx/>
              <a:buFontTx/>
              <a:buNone/>
            </a:pPr>
            <a:r>
              <a:rPr lang="en-US" altLang="en-US" sz="1600" b="1">
                <a:solidFill>
                  <a:srgbClr val="000000"/>
                </a:solidFill>
                <a:latin typeface="Times New Roman" panose="02020603050405020304" pitchFamily="18" charset="0"/>
                <a:ea typeface="+mn-ea"/>
              </a:rPr>
              <a:t>Date Submitted: </a:t>
            </a:r>
            <a:r>
              <a:rPr lang="en-US" altLang="en-US" sz="1600">
                <a:solidFill>
                  <a:srgbClr val="000000"/>
                </a:solidFill>
                <a:latin typeface="Times New Roman" panose="02020603050405020304" pitchFamily="18" charset="0"/>
                <a:ea typeface="+mn-ea"/>
              </a:rPr>
              <a:t>[</a:t>
            </a:r>
            <a:r>
              <a:rPr lang="en-US" altLang="en-US" sz="1600">
                <a:solidFill>
                  <a:schemeClr val="tx1"/>
                </a:solidFill>
                <a:latin typeface="Times New Roman" panose="02020603050405020304" pitchFamily="18" charset="0"/>
                <a:ea typeface="+mn-ea"/>
              </a:rPr>
              <a:t>15</a:t>
            </a:r>
            <a:r>
              <a:rPr lang="en-US" altLang="en-JP" sz="1600">
                <a:solidFill>
                  <a:schemeClr val="tx1"/>
                </a:solidFill>
              </a:rPr>
              <a:t> Sep. 2025</a:t>
            </a:r>
            <a:r>
              <a:rPr lang="en-US" altLang="en-US" sz="1600">
                <a:solidFill>
                  <a:srgbClr val="000000"/>
                </a:solidFill>
                <a:latin typeface="Times New Roman" panose="02020603050405020304" pitchFamily="18" charset="0"/>
                <a:ea typeface="+mn-ea"/>
              </a:rPr>
              <a:t>]	</a:t>
            </a:r>
          </a:p>
          <a:p>
            <a:pPr defTabSz="914400">
              <a:buClrTx/>
              <a:buSzTx/>
              <a:buFontTx/>
              <a:buNone/>
            </a:pPr>
            <a:r>
              <a:rPr lang="en-US" altLang="en-US" sz="1600" b="1">
                <a:solidFill>
                  <a:srgbClr val="000000"/>
                </a:solidFill>
                <a:latin typeface="Times New Roman" panose="02020603050405020304" pitchFamily="18" charset="0"/>
                <a:ea typeface="+mn-ea"/>
              </a:rPr>
              <a:t>Source:</a:t>
            </a:r>
            <a:r>
              <a:rPr lang="en-US" altLang="en-US" sz="1600">
                <a:solidFill>
                  <a:srgbClr val="000000"/>
                </a:solidFill>
                <a:latin typeface="Times New Roman" panose="02020603050405020304" pitchFamily="18" charset="0"/>
                <a:ea typeface="+mn-ea"/>
              </a:rPr>
              <a:t> [Susumu Ishihara</a:t>
            </a:r>
            <a:r>
              <a:rPr lang="en-US" altLang="en-US" sz="1600" baseline="30000">
                <a:solidFill>
                  <a:srgbClr val="000000"/>
                </a:solidFill>
                <a:latin typeface="Times New Roman" panose="02020603050405020304" pitchFamily="18" charset="0"/>
                <a:ea typeface="+mn-ea"/>
              </a:rPr>
              <a:t>1</a:t>
            </a:r>
            <a:r>
              <a:rPr lang="en-US" altLang="en-US" sz="1600">
                <a:solidFill>
                  <a:srgbClr val="000000"/>
                </a:solidFill>
                <a:latin typeface="Times New Roman" panose="02020603050405020304" pitchFamily="18" charset="0"/>
                <a:ea typeface="+mn-ea"/>
              </a:rPr>
              <a:t>, Kohei Agata</a:t>
            </a:r>
            <a:r>
              <a:rPr lang="en-US" altLang="en-US" sz="1600" baseline="30000">
                <a:solidFill>
                  <a:srgbClr val="000000"/>
                </a:solidFill>
                <a:latin typeface="Times New Roman" panose="02020603050405020304" pitchFamily="18" charset="0"/>
              </a:rPr>
              <a:t>1</a:t>
            </a:r>
            <a:r>
              <a:rPr lang="en-US" altLang="en-US" sz="1600">
                <a:solidFill>
                  <a:srgbClr val="000000"/>
                </a:solidFill>
                <a:latin typeface="Times New Roman" panose="02020603050405020304" pitchFamily="18" charset="0"/>
                <a:ea typeface="+mn-ea"/>
              </a:rPr>
              <a:t>, </a:t>
            </a:r>
            <a:r>
              <a:rPr lang="en-US" altLang="en-JP" sz="1600">
                <a:solidFill>
                  <a:schemeClr val="tx1"/>
                </a:solidFill>
              </a:rPr>
              <a:t>Masakatsu Ogawa</a:t>
            </a:r>
            <a:r>
              <a:rPr lang="en-US" altLang="en-JP" sz="1600" baseline="30000">
                <a:solidFill>
                  <a:schemeClr val="tx1"/>
                </a:solidFill>
              </a:rPr>
              <a:t>2</a:t>
            </a:r>
            <a:r>
              <a:rPr lang="en-US" altLang="en-US" sz="1600">
                <a:solidFill>
                  <a:srgbClr val="000000"/>
                </a:solidFill>
                <a:latin typeface="Times New Roman" panose="02020603050405020304" pitchFamily="18" charset="0"/>
                <a:ea typeface="+mn-ea"/>
              </a:rPr>
              <a:t>, </a:t>
            </a:r>
            <a:r>
              <a:rPr lang="en-US" altLang="en-JP" sz="1600">
                <a:solidFill>
                  <a:schemeClr val="tx1"/>
                </a:solidFill>
              </a:rPr>
              <a:t>Tetsushi Ikegami</a:t>
            </a:r>
            <a:r>
              <a:rPr lang="en-US" altLang="en-JP" sz="1600" baseline="30000">
                <a:solidFill>
                  <a:schemeClr val="tx1"/>
                </a:solidFill>
              </a:rPr>
              <a:t>3</a:t>
            </a:r>
            <a:r>
              <a:rPr lang="en-US" altLang="en-JP" sz="1600">
                <a:solidFill>
                  <a:schemeClr val="tx1"/>
                </a:solidFill>
              </a:rPr>
              <a:t>,</a:t>
            </a:r>
            <a:r>
              <a:rPr lang="en-US" altLang="en-JP" sz="1600" baseline="30000">
                <a:solidFill>
                  <a:schemeClr val="tx1"/>
                </a:solidFill>
              </a:rPr>
              <a:t> </a:t>
            </a:r>
            <a:r>
              <a:rPr lang="en-US" altLang="en-JP" sz="1600">
                <a:solidFill>
                  <a:schemeClr val="tx1"/>
                </a:solidFill>
              </a:rPr>
              <a:t>Shugo Kajita</a:t>
            </a:r>
            <a:r>
              <a:rPr lang="en-US" altLang="en-JP" sz="1600" baseline="30000">
                <a:solidFill>
                  <a:schemeClr val="tx1"/>
                </a:solidFill>
              </a:rPr>
              <a:t>4</a:t>
            </a:r>
            <a:r>
              <a:rPr lang="en-US" altLang="en-JP" sz="1600">
                <a:solidFill>
                  <a:schemeClr val="tx1"/>
                </a:solidFill>
              </a:rPr>
              <a:t>, Arata Kato</a:t>
            </a:r>
            <a:r>
              <a:rPr lang="en-US" altLang="en-JP" sz="1600" baseline="30000">
                <a:solidFill>
                  <a:schemeClr val="tx1"/>
                </a:solidFill>
              </a:rPr>
              <a:t>4</a:t>
            </a:r>
            <a:r>
              <a:rPr lang="en-US" altLang="en-JP" sz="1600">
                <a:solidFill>
                  <a:schemeClr val="tx1"/>
                </a:solidFill>
              </a:rPr>
              <a:t>, Mineo Takai</a:t>
            </a:r>
            <a:r>
              <a:rPr lang="en-US" altLang="en-JP" sz="1600" baseline="30000">
                <a:solidFill>
                  <a:schemeClr val="tx1"/>
                </a:solidFill>
              </a:rPr>
              <a:t>5</a:t>
            </a:r>
            <a:r>
              <a:rPr lang="en-US" altLang="en-US" sz="1600">
                <a:solidFill>
                  <a:srgbClr val="000000"/>
                </a:solidFill>
                <a:latin typeface="Times New Roman" panose="02020603050405020304" pitchFamily="18" charset="0"/>
                <a:ea typeface="+mn-ea"/>
              </a:rPr>
              <a:t>]</a:t>
            </a:r>
          </a:p>
          <a:p>
            <a:pPr defTabSz="914400">
              <a:buClrTx/>
              <a:buSzTx/>
              <a:buFontTx/>
              <a:buNone/>
            </a:pPr>
            <a:r>
              <a:rPr lang="en-US" altLang="en-US" sz="1600">
                <a:solidFill>
                  <a:srgbClr val="000000"/>
                </a:solidFill>
                <a:latin typeface="Times New Roman" panose="02020603050405020304" pitchFamily="18" charset="0"/>
                <a:ea typeface="+mn-ea"/>
              </a:rPr>
              <a:t>Company [</a:t>
            </a:r>
            <a:r>
              <a:rPr lang="en-US" altLang="en-JP" sz="1600" baseline="30000">
                <a:solidFill>
                  <a:schemeClr val="tx1"/>
                </a:solidFill>
              </a:rPr>
              <a:t>1</a:t>
            </a:r>
            <a:r>
              <a:rPr lang="en-US" altLang="en-JP" sz="1600">
                <a:solidFill>
                  <a:schemeClr val="tx1"/>
                </a:solidFill>
              </a:rPr>
              <a:t>Shizuoka University, </a:t>
            </a:r>
            <a:r>
              <a:rPr lang="en-US" altLang="en-JP" sz="1600" baseline="30000">
                <a:solidFill>
                  <a:schemeClr val="tx1"/>
                </a:solidFill>
              </a:rPr>
              <a:t>2</a:t>
            </a:r>
            <a:r>
              <a:rPr lang="en-US" altLang="en-JP" sz="1600">
                <a:solidFill>
                  <a:schemeClr val="tx1"/>
                </a:solidFill>
              </a:rPr>
              <a:t>Sophia University, </a:t>
            </a:r>
            <a:r>
              <a:rPr lang="en-US" altLang="en-JP" sz="1600" baseline="30000">
                <a:solidFill>
                  <a:schemeClr val="tx1"/>
                </a:solidFill>
              </a:rPr>
              <a:t>3</a:t>
            </a:r>
            <a:r>
              <a:rPr lang="en-US" altLang="en-JP" sz="1600">
                <a:solidFill>
                  <a:schemeClr val="tx1"/>
                </a:solidFill>
              </a:rPr>
              <a:t>Meiji University, </a:t>
            </a:r>
            <a:r>
              <a:rPr lang="en-US" altLang="en-JP" sz="1600" baseline="30000">
                <a:solidFill>
                  <a:schemeClr val="tx1"/>
                </a:solidFill>
              </a:rPr>
              <a:t>4</a:t>
            </a:r>
            <a:r>
              <a:rPr lang="en-US" altLang="en-JP" sz="1600">
                <a:solidFill>
                  <a:schemeClr val="tx1"/>
                </a:solidFill>
              </a:rPr>
              <a:t>Space-Time Engineering Japan, Inc., </a:t>
            </a:r>
            <a:r>
              <a:rPr lang="en-US" altLang="en-JP" sz="1600" baseline="30000">
                <a:solidFill>
                  <a:schemeClr val="tx1"/>
                </a:solidFill>
              </a:rPr>
              <a:t>5</a:t>
            </a:r>
            <a:r>
              <a:rPr lang="en-US" altLang="en-JP" sz="1600">
                <a:solidFill>
                  <a:schemeClr val="tx1"/>
                </a:solidFill>
              </a:rPr>
              <a:t>Space-Time Engineering, LLC</a:t>
            </a:r>
            <a:r>
              <a:rPr lang="en-US" altLang="en-US" sz="1600">
                <a:solidFill>
                  <a:schemeClr val="tx1"/>
                </a:solidFill>
                <a:latin typeface="Times New Roman" panose="02020603050405020304" pitchFamily="18" charset="0"/>
                <a:ea typeface="+mn-ea"/>
              </a:rPr>
              <a:t>]</a:t>
            </a:r>
          </a:p>
          <a:p>
            <a:pPr defTabSz="914400">
              <a:buClrTx/>
              <a:buSzTx/>
              <a:buFontTx/>
              <a:buNone/>
            </a:pPr>
            <a:r>
              <a:rPr lang="en-US" altLang="en-US" sz="1600">
                <a:solidFill>
                  <a:srgbClr val="000000"/>
                </a:solidFill>
                <a:latin typeface="Times New Roman" panose="02020603050405020304" pitchFamily="18" charset="0"/>
                <a:ea typeface="+mn-ea"/>
              </a:rPr>
              <a:t>Address []</a:t>
            </a:r>
          </a:p>
          <a:p>
            <a:pPr defTabSz="914400">
              <a:buClrTx/>
              <a:buSzTx/>
              <a:buFontTx/>
              <a:buNone/>
            </a:pPr>
            <a:r>
              <a:rPr lang="en-US" altLang="en-US" sz="1600">
                <a:solidFill>
                  <a:srgbClr val="000000"/>
                </a:solidFill>
                <a:latin typeface="Times New Roman" panose="02020603050405020304" pitchFamily="18" charset="0"/>
                <a:ea typeface="+mn-ea"/>
              </a:rPr>
              <a:t>Voice:[], FAX: [], E-Mail:[</a:t>
            </a:r>
            <a:r>
              <a:rPr lang="en-US" altLang="en-JP" sz="1600" err="1">
                <a:solidFill>
                  <a:schemeClr val="tx2"/>
                </a:solidFill>
              </a:rPr>
              <a:t>ishihara.susumu@shizuoka.ac.jp</a:t>
            </a:r>
            <a:r>
              <a:rPr lang="en-US" altLang="en-JP" sz="1600">
                <a:solidFill>
                  <a:schemeClr val="tx2"/>
                </a:solidFill>
              </a:rPr>
              <a:t>, </a:t>
            </a:r>
            <a:r>
              <a:rPr lang="en-US" altLang="en-JP" sz="1600">
                <a:solidFill>
                  <a:schemeClr val="tx1"/>
                </a:solidFill>
                <a:hlinkClick r:id="rId2">
                  <a:extLst>
                    <a:ext uri="{A12FA001-AC4F-418D-AE19-62706E023703}">
                      <ahyp:hlinkClr xmlns:ahyp="http://schemas.microsoft.com/office/drawing/2018/hyperlinkcolor" val="tx"/>
                    </a:ext>
                  </a:extLst>
                </a:hlinkClick>
              </a:rPr>
              <a:t>agata.kohei.20@shizuoka.ac.jp</a:t>
            </a:r>
            <a:r>
              <a:rPr lang="en-US" altLang="en-JP" sz="1600">
                <a:solidFill>
                  <a:schemeClr val="tx2"/>
                </a:solidFill>
              </a:rPr>
              <a:t>, </a:t>
            </a:r>
            <a:r>
              <a:rPr lang="en-US" altLang="en-JP" sz="1600" err="1">
                <a:solidFill>
                  <a:schemeClr val="tx2"/>
                </a:solidFill>
              </a:rPr>
              <a:t>m-ogawa@sophia.ac.jp</a:t>
            </a:r>
            <a:r>
              <a:rPr lang="en-US" altLang="en-JP" sz="1600">
                <a:solidFill>
                  <a:schemeClr val="tx2"/>
                </a:solidFill>
              </a:rPr>
              <a:t>, </a:t>
            </a:r>
            <a:r>
              <a:rPr lang="en-US" altLang="en-JP" sz="1600" err="1">
                <a:solidFill>
                  <a:schemeClr val="tx2"/>
                </a:solidFill>
              </a:rPr>
              <a:t>ikegami@meiji.ac.jp</a:t>
            </a:r>
            <a:r>
              <a:rPr lang="en-US" altLang="en-JP" sz="1600">
                <a:solidFill>
                  <a:schemeClr val="tx2"/>
                </a:solidFill>
              </a:rPr>
              <a:t>, </a:t>
            </a:r>
            <a:r>
              <a:rPr lang="en-US" altLang="en-JP" sz="1600" err="1">
                <a:solidFill>
                  <a:schemeClr val="tx2"/>
                </a:solidFill>
              </a:rPr>
              <a:t>skajita@spacetime-eng.com</a:t>
            </a:r>
            <a:r>
              <a:rPr lang="en-US" altLang="en-JP" sz="1600">
                <a:solidFill>
                  <a:schemeClr val="tx2"/>
                </a:solidFill>
              </a:rPr>
              <a:t>, </a:t>
            </a:r>
            <a:r>
              <a:rPr lang="en-US" altLang="en-JP" sz="1600" err="1">
                <a:solidFill>
                  <a:schemeClr val="tx2"/>
                </a:solidFill>
              </a:rPr>
              <a:t>akato@spacetime-eng.com</a:t>
            </a:r>
            <a:r>
              <a:rPr lang="en-US" altLang="en-JP" sz="1600">
                <a:solidFill>
                  <a:schemeClr val="tx2"/>
                </a:solidFill>
              </a:rPr>
              <a:t>, </a:t>
            </a:r>
            <a:r>
              <a:rPr lang="en-US" altLang="en-JP" sz="1600" err="1">
                <a:solidFill>
                  <a:schemeClr val="tx2"/>
                </a:solidFill>
              </a:rPr>
              <a:t>mineo@ieee.org</a:t>
            </a:r>
            <a:r>
              <a:rPr lang="en-US" altLang="en-US" sz="1600">
                <a:solidFill>
                  <a:srgbClr val="000000"/>
                </a:solidFill>
                <a:latin typeface="Times New Roman" panose="02020603050405020304" pitchFamily="18" charset="0"/>
                <a:ea typeface="+mn-ea"/>
              </a:rPr>
              <a:t>]	</a:t>
            </a:r>
          </a:p>
          <a:p>
            <a:pPr defTabSz="914400">
              <a:spcBef>
                <a:spcPts val="600"/>
              </a:spcBef>
              <a:spcAft>
                <a:spcPts val="600"/>
              </a:spcAft>
              <a:buClrTx/>
              <a:buSzTx/>
              <a:buFontTx/>
              <a:buNone/>
            </a:pPr>
            <a:r>
              <a:rPr lang="en-US" altLang="en-US" sz="1600" b="1">
                <a:solidFill>
                  <a:srgbClr val="000000"/>
                </a:solidFill>
                <a:latin typeface="Times New Roman" panose="02020603050405020304" pitchFamily="18" charset="0"/>
                <a:ea typeface="+mn-ea"/>
              </a:rPr>
              <a:t>Re:</a:t>
            </a:r>
            <a:r>
              <a:rPr lang="en-US" altLang="en-US" sz="1600">
                <a:solidFill>
                  <a:srgbClr val="000000"/>
                </a:solidFill>
                <a:latin typeface="Times New Roman" panose="02020603050405020304" pitchFamily="18" charset="0"/>
                <a:ea typeface="+mn-ea"/>
              </a:rPr>
              <a:t> [</a:t>
            </a:r>
            <a:r>
              <a:rPr lang="en-US" altLang="en-JP" sz="1600">
                <a:solidFill>
                  <a:schemeClr val="tx2"/>
                </a:solidFill>
              </a:rPr>
              <a:t>]</a:t>
            </a:r>
            <a:endParaRPr lang="en-US" altLang="en-US" sz="1600">
              <a:solidFill>
                <a:srgbClr val="000000"/>
              </a:solidFill>
              <a:latin typeface="Times New Roman" panose="02020603050405020304" pitchFamily="18" charset="0"/>
              <a:ea typeface="+mn-ea"/>
            </a:endParaRPr>
          </a:p>
          <a:p>
            <a:pPr defTabSz="914400">
              <a:spcBef>
                <a:spcPts val="600"/>
              </a:spcBef>
              <a:spcAft>
                <a:spcPts val="600"/>
              </a:spcAft>
              <a:buClrTx/>
              <a:buSzTx/>
              <a:buFontTx/>
              <a:buNone/>
            </a:pPr>
            <a:r>
              <a:rPr lang="en-US" altLang="en-US" sz="1600" b="1">
                <a:solidFill>
                  <a:srgbClr val="000000"/>
                </a:solidFill>
                <a:latin typeface="Times New Roman" panose="02020603050405020304" pitchFamily="18" charset="0"/>
                <a:ea typeface="+mn-ea"/>
              </a:rPr>
              <a:t>Abstract:</a:t>
            </a:r>
            <a:r>
              <a:rPr lang="en-US" altLang="en-US" sz="1600">
                <a:solidFill>
                  <a:srgbClr val="000000"/>
                </a:solidFill>
                <a:latin typeface="Times New Roman" panose="02020603050405020304" pitchFamily="18" charset="0"/>
                <a:ea typeface="+mn-ea"/>
              </a:rPr>
              <a:t>	[</a:t>
            </a:r>
            <a:r>
              <a:rPr lang="en-US" altLang="en-JP" sz="1600">
                <a:solidFill>
                  <a:schemeClr val="tx2"/>
                </a:solidFill>
              </a:rPr>
              <a:t>This document evaluates the effect of using multiple CCA modes in </a:t>
            </a:r>
            <a:r>
              <a:rPr lang="en-US" altLang="en-JP" sz="1600" err="1">
                <a:solidFill>
                  <a:schemeClr val="tx2"/>
                </a:solidFill>
              </a:rPr>
              <a:t>suspendable</a:t>
            </a:r>
            <a:r>
              <a:rPr lang="en-US" altLang="en-JP" sz="1600">
                <a:solidFill>
                  <a:schemeClr val="tx2"/>
                </a:solidFill>
              </a:rPr>
              <a:t> CSMA-CA</a:t>
            </a:r>
            <a:r>
              <a:rPr lang="en-US" altLang="en-US" sz="1600">
                <a:solidFill>
                  <a:srgbClr val="000000"/>
                </a:solidFill>
                <a:latin typeface="Times New Roman" panose="02020603050405020304" pitchFamily="18" charset="0"/>
                <a:ea typeface="+mn-ea"/>
              </a:rPr>
              <a:t>]</a:t>
            </a:r>
          </a:p>
          <a:p>
            <a:pPr defTabSz="914400">
              <a:spcBef>
                <a:spcPts val="600"/>
              </a:spcBef>
              <a:spcAft>
                <a:spcPts val="600"/>
              </a:spcAft>
              <a:buClrTx/>
              <a:buSzTx/>
              <a:buFontTx/>
              <a:buNone/>
            </a:pPr>
            <a:r>
              <a:rPr lang="en-US" altLang="en-US" sz="1600" b="1">
                <a:solidFill>
                  <a:srgbClr val="000000"/>
                </a:solidFill>
                <a:latin typeface="Times New Roman" panose="02020603050405020304" pitchFamily="18" charset="0"/>
                <a:ea typeface="+mn-ea"/>
              </a:rPr>
              <a:t>Purpose:</a:t>
            </a:r>
            <a:r>
              <a:rPr lang="en-US" altLang="en-US" sz="1600">
                <a:solidFill>
                  <a:srgbClr val="000000"/>
                </a:solidFill>
                <a:latin typeface="Times New Roman" panose="02020603050405020304" pitchFamily="18" charset="0"/>
                <a:ea typeface="+mn-ea"/>
              </a:rPr>
              <a:t>	[</a:t>
            </a:r>
            <a:r>
              <a:rPr lang="en-US" altLang="en-JP" sz="1600">
                <a:solidFill>
                  <a:schemeClr val="tx2"/>
                </a:solidFill>
              </a:rPr>
              <a:t>This document evaluates the effect of using multiple CCA modes in </a:t>
            </a:r>
            <a:r>
              <a:rPr lang="en-US" altLang="en-JP" sz="1600" err="1">
                <a:solidFill>
                  <a:schemeClr val="tx2"/>
                </a:solidFill>
              </a:rPr>
              <a:t>suspendable</a:t>
            </a:r>
            <a:r>
              <a:rPr lang="en-US" altLang="en-JP" sz="1600">
                <a:solidFill>
                  <a:schemeClr val="tx2"/>
                </a:solidFill>
              </a:rPr>
              <a:t> CSMA-CA</a:t>
            </a:r>
            <a:r>
              <a:rPr lang="en-US" altLang="en-US" sz="1600">
                <a:solidFill>
                  <a:srgbClr val="000000"/>
                </a:solidFill>
                <a:latin typeface="Times New Roman" panose="02020603050405020304" pitchFamily="18" charset="0"/>
                <a:ea typeface="+mn-ea"/>
              </a:rPr>
              <a:t>]</a:t>
            </a:r>
          </a:p>
          <a:p>
            <a:pPr defTabSz="914400">
              <a:buClrTx/>
              <a:buSzTx/>
              <a:buFontTx/>
              <a:buNone/>
            </a:pPr>
            <a:r>
              <a:rPr lang="en-US" altLang="en-US" sz="1600" b="1">
                <a:solidFill>
                  <a:srgbClr val="000000"/>
                </a:solidFill>
                <a:latin typeface="Times New Roman" panose="02020603050405020304" pitchFamily="18" charset="0"/>
                <a:ea typeface="+mn-ea"/>
              </a:rPr>
              <a:t>Notice:</a:t>
            </a:r>
            <a:r>
              <a:rPr lang="en-US" altLang="en-US" sz="1600">
                <a:solidFill>
                  <a:srgbClr val="000000"/>
                </a:solidFill>
                <a:latin typeface="Times New Roman" panose="02020603050405020304" pitchFamily="18" charset="0"/>
                <a:ea typeface="+mn-ea"/>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defTabSz="914400">
              <a:buClrTx/>
              <a:buSzTx/>
              <a:buFontTx/>
              <a:buNone/>
            </a:pPr>
            <a:r>
              <a:rPr lang="en-US" altLang="en-US" sz="1600" b="1">
                <a:solidFill>
                  <a:srgbClr val="000000"/>
                </a:solidFill>
                <a:latin typeface="Times New Roman" panose="02020603050405020304" pitchFamily="18" charset="0"/>
                <a:ea typeface="+mn-ea"/>
              </a:rPr>
              <a:t>Release:</a:t>
            </a:r>
            <a:r>
              <a:rPr lang="en-US" altLang="en-US" sz="1600">
                <a:solidFill>
                  <a:srgbClr val="000000"/>
                </a:solidFill>
                <a:latin typeface="Times New Roman" panose="02020603050405020304" pitchFamily="18" charset="0"/>
                <a:ea typeface="+mn-ea"/>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2585982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123F65-1723-0C82-A9A0-F5F8A17F300D}"/>
              </a:ext>
            </a:extLst>
          </p:cNvPr>
          <p:cNvSpPr>
            <a:spLocks noGrp="1"/>
          </p:cNvSpPr>
          <p:nvPr>
            <p:ph type="title"/>
          </p:nvPr>
        </p:nvSpPr>
        <p:spPr>
          <a:xfrm>
            <a:off x="722843" y="839785"/>
            <a:ext cx="10744199" cy="685801"/>
          </a:xfrm>
        </p:spPr>
        <p:txBody>
          <a:bodyPr/>
          <a:lstStyle/>
          <a:p>
            <a:r>
              <a:rPr kumimoji="1" lang="en-US" altLang="ja-JP"/>
              <a:t>The Role of CCAs in backoff period in </a:t>
            </a:r>
            <a:r>
              <a:rPr kumimoji="1" lang="en-US" altLang="ja-JP" err="1"/>
              <a:t>Suspendable</a:t>
            </a:r>
            <a:r>
              <a:rPr kumimoji="1" lang="en-US" altLang="ja-JP"/>
              <a:t> CSMA-CA</a:t>
            </a:r>
            <a:endParaRPr kumimoji="1" lang="ja-JP" altLang="en-US"/>
          </a:p>
        </p:txBody>
      </p:sp>
      <p:sp>
        <p:nvSpPr>
          <p:cNvPr id="5" name="コンテンツ プレースホルダー 4">
            <a:extLst>
              <a:ext uri="{FF2B5EF4-FFF2-40B4-BE49-F238E27FC236}">
                <a16:creationId xmlns:a16="http://schemas.microsoft.com/office/drawing/2014/main" id="{06C20945-4513-7C95-BC04-04883CF77EFD}"/>
              </a:ext>
            </a:extLst>
          </p:cNvPr>
          <p:cNvSpPr>
            <a:spLocks noGrp="1"/>
          </p:cNvSpPr>
          <p:nvPr>
            <p:ph idx="1"/>
          </p:nvPr>
        </p:nvSpPr>
        <p:spPr>
          <a:xfrm>
            <a:off x="914401" y="1600200"/>
            <a:ext cx="10361084" cy="3810000"/>
          </a:xfrm>
        </p:spPr>
        <p:txBody>
          <a:bodyPr/>
          <a:lstStyle/>
          <a:p>
            <a:pPr>
              <a:spcBef>
                <a:spcPts val="1200"/>
              </a:spcBef>
            </a:pPr>
            <a:r>
              <a:rPr lang="en-US" altLang="ja-JP"/>
              <a:t>The failure at the end of backoff directly leads to an increase in the number of backoffs (NB) and transmission failure.</a:t>
            </a:r>
          </a:p>
          <a:p>
            <a:pPr>
              <a:spcBef>
                <a:spcPts val="1200"/>
              </a:spcBef>
            </a:pPr>
            <a:r>
              <a:rPr lang="en-US" altLang="ja-JP"/>
              <a:t>CCAs in the backoff period contribute to avoiding failure (i.e., CCA busy) at the end of the backoff.</a:t>
            </a:r>
          </a:p>
          <a:p>
            <a:pPr>
              <a:spcBef>
                <a:spcPts val="1200"/>
              </a:spcBef>
            </a:pPr>
            <a:r>
              <a:rPr lang="en-US" altLang="ja-JP"/>
              <a:t>A </a:t>
            </a:r>
            <a:r>
              <a:rPr lang="en-US" altLang="ja-JP" i="1"/>
              <a:t>more sensitive </a:t>
            </a:r>
            <a:r>
              <a:rPr lang="en-US" altLang="ja-JP"/>
              <a:t>CCA is needed to avoid failure at the end of the backoff. </a:t>
            </a:r>
          </a:p>
          <a:p>
            <a:pPr lvl="1">
              <a:spcBef>
                <a:spcPts val="1200"/>
              </a:spcBef>
            </a:pPr>
            <a:r>
              <a:rPr lang="en-US" altLang="ja-JP"/>
              <a:t>Sensitive CCA: ED CCA.</a:t>
            </a:r>
          </a:p>
          <a:p>
            <a:pPr lvl="2">
              <a:spcBef>
                <a:spcPts val="1200"/>
              </a:spcBef>
            </a:pPr>
            <a:r>
              <a:rPr lang="en-US" altLang="ja-JP"/>
              <a:t>With a lower ED threshold, it is more sensitive.</a:t>
            </a:r>
          </a:p>
          <a:p>
            <a:endParaRPr lang="ja-JP" altLang="en-US"/>
          </a:p>
        </p:txBody>
      </p:sp>
      <p:sp>
        <p:nvSpPr>
          <p:cNvPr id="4" name="スライド番号プレースホルダー 3">
            <a:extLst>
              <a:ext uri="{FF2B5EF4-FFF2-40B4-BE49-F238E27FC236}">
                <a16:creationId xmlns:a16="http://schemas.microsoft.com/office/drawing/2014/main" id="{66B9E9CA-232A-C470-310E-114126087167}"/>
              </a:ext>
            </a:extLst>
          </p:cNvPr>
          <p:cNvSpPr>
            <a:spLocks noGrp="1"/>
          </p:cNvSpPr>
          <p:nvPr>
            <p:ph type="sldNum" idx="12"/>
          </p:nvPr>
        </p:nvSpPr>
        <p:spPr/>
        <p:txBody>
          <a:bodyPr/>
          <a:lstStyle/>
          <a:p>
            <a:r>
              <a:rPr lang="en-GB"/>
              <a:t>Slide </a:t>
            </a:r>
            <a:fld id="{440F5867-744E-4AA6-B0ED-4C44D2DFBB7B}" type="slidenum">
              <a:rPr lang="en-GB" smtClean="0"/>
              <a:pPr/>
              <a:t>10</a:t>
            </a:fld>
            <a:endParaRPr lang="en-GB"/>
          </a:p>
        </p:txBody>
      </p:sp>
    </p:spTree>
    <p:extLst>
      <p:ext uri="{BB962C8B-B14F-4D97-AF65-F5344CB8AC3E}">
        <p14:creationId xmlns:p14="http://schemas.microsoft.com/office/powerpoint/2010/main" val="2695030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95C15-3245-84B6-3C72-9E1EF2DB774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649F59F-2866-6148-6203-EC75BDFE6724}"/>
              </a:ext>
            </a:extLst>
          </p:cNvPr>
          <p:cNvSpPr>
            <a:spLocks noGrp="1"/>
          </p:cNvSpPr>
          <p:nvPr>
            <p:ph type="title"/>
          </p:nvPr>
        </p:nvSpPr>
        <p:spPr>
          <a:xfrm>
            <a:off x="722843" y="839785"/>
            <a:ext cx="10744199" cy="685801"/>
          </a:xfrm>
        </p:spPr>
        <p:txBody>
          <a:bodyPr/>
          <a:lstStyle/>
          <a:p>
            <a:r>
              <a:rPr kumimoji="1" lang="en-US" altLang="ja-JP"/>
              <a:t>Do we always need such a sensitive CCA?</a:t>
            </a:r>
            <a:endParaRPr kumimoji="1" lang="ja-JP" altLang="en-US"/>
          </a:p>
        </p:txBody>
      </p:sp>
      <p:sp>
        <p:nvSpPr>
          <p:cNvPr id="5" name="コンテンツ プレースホルダー 4">
            <a:extLst>
              <a:ext uri="{FF2B5EF4-FFF2-40B4-BE49-F238E27FC236}">
                <a16:creationId xmlns:a16="http://schemas.microsoft.com/office/drawing/2014/main" id="{FD495867-2C41-BD6B-B4A8-B7E6F439CEE6}"/>
              </a:ext>
            </a:extLst>
          </p:cNvPr>
          <p:cNvSpPr>
            <a:spLocks noGrp="1"/>
          </p:cNvSpPr>
          <p:nvPr>
            <p:ph idx="1"/>
          </p:nvPr>
        </p:nvSpPr>
        <p:spPr>
          <a:xfrm>
            <a:off x="914401" y="1600200"/>
            <a:ext cx="10361084" cy="3276600"/>
          </a:xfrm>
        </p:spPr>
        <p:txBody>
          <a:bodyPr/>
          <a:lstStyle/>
          <a:p>
            <a:pPr>
              <a:spcBef>
                <a:spcPts val="1200"/>
              </a:spcBef>
            </a:pPr>
            <a:r>
              <a:rPr lang="en-US" altLang="ja-JP"/>
              <a:t>CCA “busy” prolongs the backoff period (including the suspended period)</a:t>
            </a:r>
          </a:p>
          <a:p>
            <a:pPr lvl="1">
              <a:spcBef>
                <a:spcPts val="1200"/>
              </a:spcBef>
            </a:pPr>
            <a:r>
              <a:rPr lang="en-US" altLang="ja-JP"/>
              <a:t>It may lead to needlessly longer latency.</a:t>
            </a:r>
          </a:p>
          <a:p>
            <a:pPr lvl="1">
              <a:spcBef>
                <a:spcPts val="1200"/>
              </a:spcBef>
            </a:pPr>
            <a:r>
              <a:rPr lang="en-US" altLang="ja-JP"/>
              <a:t>How about </a:t>
            </a:r>
            <a:r>
              <a:rPr lang="en-US" altLang="ja-JP" b="1"/>
              <a:t>using a sensitive CCA for the last few backoff slots</a:t>
            </a:r>
            <a:r>
              <a:rPr lang="en-US" altLang="ja-JP"/>
              <a:t>?</a:t>
            </a:r>
          </a:p>
          <a:p>
            <a:pPr lvl="2">
              <a:spcBef>
                <a:spcPts val="1200"/>
              </a:spcBef>
            </a:pPr>
            <a:r>
              <a:rPr lang="en-US" altLang="ja-JP"/>
              <a:t>It is sufficient to avoid the CCA failure at the end of the backoff.</a:t>
            </a:r>
          </a:p>
          <a:p>
            <a:pPr lvl="2">
              <a:spcBef>
                <a:spcPts val="1200"/>
              </a:spcBef>
            </a:pPr>
            <a:r>
              <a:rPr lang="en-US" altLang="ja-JP"/>
              <a:t>It will contribute to shortening the frame transmission latency.</a:t>
            </a:r>
          </a:p>
          <a:p>
            <a:pPr>
              <a:spcBef>
                <a:spcPts val="1200"/>
              </a:spcBef>
            </a:pPr>
            <a:endParaRPr lang="en-US" altLang="ja-JP"/>
          </a:p>
          <a:p>
            <a:pPr lvl="2">
              <a:spcBef>
                <a:spcPts val="1200"/>
              </a:spcBef>
            </a:pPr>
            <a:endParaRPr lang="ja-JP" altLang="en-US"/>
          </a:p>
        </p:txBody>
      </p:sp>
      <p:sp>
        <p:nvSpPr>
          <p:cNvPr id="4" name="スライド番号プレースホルダー 3">
            <a:extLst>
              <a:ext uri="{FF2B5EF4-FFF2-40B4-BE49-F238E27FC236}">
                <a16:creationId xmlns:a16="http://schemas.microsoft.com/office/drawing/2014/main" id="{F78ABF08-BE3D-CC75-30C8-906949DF3601}"/>
              </a:ext>
            </a:extLst>
          </p:cNvPr>
          <p:cNvSpPr>
            <a:spLocks noGrp="1"/>
          </p:cNvSpPr>
          <p:nvPr>
            <p:ph type="sldNum" idx="12"/>
          </p:nvPr>
        </p:nvSpPr>
        <p:spPr/>
        <p:txBody>
          <a:bodyPr/>
          <a:lstStyle/>
          <a:p>
            <a:r>
              <a:rPr lang="en-GB"/>
              <a:t>Slide </a:t>
            </a:r>
            <a:fld id="{440F5867-744E-4AA6-B0ED-4C44D2DFBB7B}" type="slidenum">
              <a:rPr lang="en-GB" smtClean="0"/>
              <a:pPr/>
              <a:t>11</a:t>
            </a:fld>
            <a:endParaRPr lang="en-GB"/>
          </a:p>
        </p:txBody>
      </p:sp>
    </p:spTree>
    <p:extLst>
      <p:ext uri="{BB962C8B-B14F-4D97-AF65-F5344CB8AC3E}">
        <p14:creationId xmlns:p14="http://schemas.microsoft.com/office/powerpoint/2010/main" val="167095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8FB53-B757-0521-EB1C-3F8412ED514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E1084A2-D00C-A4C2-9ECE-8D1D84874C71}"/>
              </a:ext>
            </a:extLst>
          </p:cNvPr>
          <p:cNvSpPr>
            <a:spLocks noGrp="1"/>
          </p:cNvSpPr>
          <p:nvPr>
            <p:ph type="title"/>
          </p:nvPr>
        </p:nvSpPr>
        <p:spPr>
          <a:xfrm>
            <a:off x="914401" y="685801"/>
            <a:ext cx="10361084" cy="609599"/>
          </a:xfrm>
        </p:spPr>
        <p:txBody>
          <a:bodyPr/>
          <a:lstStyle/>
          <a:p>
            <a:r>
              <a:rPr kumimoji="1" lang="en-US" altLang="ja-JP">
                <a:latin typeface="Arial" panose="020B0604020202020204" pitchFamily="34" charset="0"/>
                <a:cs typeface="Arial" panose="020B0604020202020204" pitchFamily="34" charset="0"/>
              </a:rPr>
              <a:t>Simulation Parameters (1)</a:t>
            </a:r>
            <a:endParaRPr kumimoji="1" lang="ja-JP" altLang="en-US">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6" name="コンテンツ プレースホルダー 5">
                <a:extLst>
                  <a:ext uri="{FF2B5EF4-FFF2-40B4-BE49-F238E27FC236}">
                    <a16:creationId xmlns:a16="http://schemas.microsoft.com/office/drawing/2014/main" id="{59E2A4E7-F51D-6266-9DD0-944261402C50}"/>
                  </a:ext>
                </a:extLst>
              </p:cNvPr>
              <p:cNvGraphicFramePr>
                <a:graphicFrameLocks noGrp="1"/>
              </p:cNvGraphicFramePr>
              <p:nvPr>
                <p:ph sz="half" idx="1"/>
                <p:extLst>
                  <p:ext uri="{D42A27DB-BD31-4B8C-83A1-F6EECF244321}">
                    <p14:modId xmlns:p14="http://schemas.microsoft.com/office/powerpoint/2010/main" val="311718058"/>
                  </p:ext>
                </p:extLst>
              </p:nvPr>
            </p:nvGraphicFramePr>
            <p:xfrm>
              <a:off x="492107" y="1663705"/>
              <a:ext cx="5501767" cy="4663440"/>
            </p:xfrm>
            <a:graphic>
              <a:graphicData uri="http://schemas.openxmlformats.org/drawingml/2006/table">
                <a:tbl>
                  <a:tblPr firstRow="1" bandRow="1">
                    <a:tableStyleId>{5940675A-B579-460E-94D1-54222C63F5DA}</a:tableStyleId>
                  </a:tblPr>
                  <a:tblGrid>
                    <a:gridCol w="1467761">
                      <a:extLst>
                        <a:ext uri="{9D8B030D-6E8A-4147-A177-3AD203B41FA5}">
                          <a16:colId xmlns:a16="http://schemas.microsoft.com/office/drawing/2014/main" val="4250373513"/>
                        </a:ext>
                      </a:extLst>
                    </a:gridCol>
                    <a:gridCol w="1086018">
                      <a:extLst>
                        <a:ext uri="{9D8B030D-6E8A-4147-A177-3AD203B41FA5}">
                          <a16:colId xmlns:a16="http://schemas.microsoft.com/office/drawing/2014/main" val="3630852659"/>
                        </a:ext>
                      </a:extLst>
                    </a:gridCol>
                    <a:gridCol w="2947988">
                      <a:extLst>
                        <a:ext uri="{9D8B030D-6E8A-4147-A177-3AD203B41FA5}">
                          <a16:colId xmlns:a16="http://schemas.microsoft.com/office/drawing/2014/main" val="397913938"/>
                        </a:ext>
                      </a:extLst>
                    </a:gridCol>
                  </a:tblGrid>
                  <a:tr h="388620">
                    <a:tc gridSpan="2">
                      <a:txBody>
                        <a:bodyPr/>
                        <a:lstStyle/>
                        <a:p>
                          <a:r>
                            <a:rPr kumimoji="1" lang="en-US" altLang="ja-JP" b="1">
                              <a:latin typeface="Arial" panose="020B0604020202020204" pitchFamily="34" charset="0"/>
                              <a:cs typeface="Arial" panose="020B0604020202020204" pitchFamily="34" charset="0"/>
                            </a:rPr>
                            <a:t>Transmission Power</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US" altLang="ja-JP">
                              <a:latin typeface="Arial" panose="020B0604020202020204" pitchFamily="34" charset="0"/>
                              <a:cs typeface="Arial" panose="020B0604020202020204" pitchFamily="34" charset="0"/>
                            </a:rPr>
                            <a:t>20 </a:t>
                          </a:r>
                          <a:r>
                            <a:rPr kumimoji="1" lang="en-US" altLang="ja-JP" err="1">
                              <a:latin typeface="Arial" panose="020B0604020202020204" pitchFamily="34" charset="0"/>
                              <a:cs typeface="Arial" panose="020B0604020202020204" pitchFamily="34" charset="0"/>
                            </a:rPr>
                            <a:t>mW</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2601294"/>
                      </a:ext>
                    </a:extLst>
                  </a:tr>
                  <a:tr h="388620">
                    <a:tc rowSpan="3">
                      <a:txBody>
                        <a:bodyPr/>
                        <a:lstStyle/>
                        <a:p>
                          <a:pPr algn="l"/>
                          <a:r>
                            <a:rPr kumimoji="1" lang="en-US" altLang="ja-JP" b="1">
                              <a:latin typeface="Arial" panose="020B0604020202020204" pitchFamily="34" charset="0"/>
                              <a:cs typeface="Arial" panose="020B0604020202020204" pitchFamily="34" charset="0"/>
                            </a:rPr>
                            <a:t>Antenna</a:t>
                          </a:r>
                          <a:endParaRPr kumimoji="1" lang="ja-JP" altLang="en-US" b="1">
                            <a:latin typeface="Arial" panose="020B0604020202020204" pitchFamily="34" charset="0"/>
                            <a:cs typeface="Arial" panose="020B0604020202020204" pitchFamily="34" charset="0"/>
                          </a:endParaRPr>
                        </a:p>
                      </a:txBody>
                      <a:tcPr anchor="ctr"/>
                    </a:tc>
                    <a:tc>
                      <a:txBody>
                        <a:bodyPr/>
                        <a:lstStyle/>
                        <a:p>
                          <a:r>
                            <a:rPr kumimoji="1" lang="en-US" altLang="ja-JP" b="1">
                              <a:latin typeface="Arial" panose="020B0604020202020204" pitchFamily="34" charset="0"/>
                              <a:cs typeface="Arial" panose="020B0604020202020204" pitchFamily="34" charset="0"/>
                            </a:rPr>
                            <a:t>Type</a:t>
                          </a:r>
                          <a:endParaRPr kumimoji="1" lang="ja-JP" altLang="en-US" b="1">
                            <a:latin typeface="Arial" panose="020B0604020202020204" pitchFamily="34" charset="0"/>
                            <a:cs typeface="Arial" panose="020B0604020202020204" pitchFamily="34" charset="0"/>
                          </a:endParaRPr>
                        </a:p>
                      </a:txBody>
                      <a:tcPr/>
                    </a:tc>
                    <a:tc>
                      <a:txBody>
                        <a:bodyPr/>
                        <a:lstStyle/>
                        <a:p>
                          <a:pPr algn="r"/>
                          <a:r>
                            <a:rPr kumimoji="1" lang="en-US" altLang="ja-JP" dirty="0">
                              <a:highlight>
                                <a:srgbClr val="FFFF00"/>
                              </a:highlight>
                              <a:latin typeface="Arial" panose="020B0604020202020204" pitchFamily="34" charset="0"/>
                              <a:cs typeface="Arial" panose="020B0604020202020204" pitchFamily="34" charset="0"/>
                            </a:rPr>
                            <a:t>Omnidirectional</a:t>
                          </a:r>
                          <a:endParaRPr kumimoji="1" lang="ja-JP" altLang="en-US">
                            <a:highlight>
                              <a:srgbClr val="FFFF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45996728"/>
                      </a:ext>
                    </a:extLst>
                  </a:tr>
                  <a:tr h="388620">
                    <a:tc vMerge="1">
                      <a:txBody>
                        <a:bodyPr/>
                        <a:lstStyle/>
                        <a:p>
                          <a:endParaRPr kumimoji="1" lang="ja-JP" altLang="en-US"/>
                        </a:p>
                      </a:txBody>
                      <a:tcPr/>
                    </a:tc>
                    <a:tc>
                      <a:txBody>
                        <a:bodyPr/>
                        <a:lstStyle/>
                        <a:p>
                          <a:r>
                            <a:rPr kumimoji="1" lang="en-US" altLang="ja-JP" b="1">
                              <a:latin typeface="Arial" panose="020B0604020202020204" pitchFamily="34" charset="0"/>
                              <a:cs typeface="Arial" panose="020B0604020202020204" pitchFamily="34" charset="0"/>
                            </a:rPr>
                            <a:t>Gain</a:t>
                          </a:r>
                          <a:endParaRPr kumimoji="1" lang="ja-JP" altLang="en-US" b="1">
                            <a:latin typeface="Arial" panose="020B0604020202020204" pitchFamily="34" charset="0"/>
                            <a:cs typeface="Arial" panose="020B0604020202020204" pitchFamily="34" charset="0"/>
                          </a:endParaRPr>
                        </a:p>
                      </a:txBody>
                      <a:tcPr/>
                    </a:tc>
                    <a:tc>
                      <a:txBody>
                        <a:bodyPr/>
                        <a:lstStyle/>
                        <a:p>
                          <a:pPr algn="r"/>
                          <a:r>
                            <a:rPr kumimoji="1" lang="en-US" altLang="ja-JP" dirty="0">
                              <a:highlight>
                                <a:srgbClr val="FFFF00"/>
                              </a:highlight>
                              <a:latin typeface="Arial" panose="020B0604020202020204" pitchFamily="34" charset="0"/>
                              <a:cs typeface="Arial" panose="020B0604020202020204" pitchFamily="34" charset="0"/>
                            </a:rPr>
                            <a:t>2.15 dBm</a:t>
                          </a:r>
                          <a:endParaRPr kumimoji="1" lang="ja-JP" altLang="en-US">
                            <a:highlight>
                              <a:srgbClr val="FFFF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53629514"/>
                      </a:ext>
                    </a:extLst>
                  </a:tr>
                  <a:tr h="388620">
                    <a:tc vMerge="1">
                      <a:txBody>
                        <a:bodyPr/>
                        <a:lstStyle/>
                        <a:p>
                          <a:endParaRPr kumimoji="1" lang="ja-JP" altLang="en-US"/>
                        </a:p>
                      </a:txBody>
                      <a:tcPr/>
                    </a:tc>
                    <a:tc>
                      <a:txBody>
                        <a:bodyPr/>
                        <a:lstStyle/>
                        <a:p>
                          <a:r>
                            <a:rPr kumimoji="1" lang="en-US" altLang="ja-JP" b="1">
                              <a:latin typeface="Arial" panose="020B0604020202020204" pitchFamily="34" charset="0"/>
                              <a:cs typeface="Arial" panose="020B0604020202020204" pitchFamily="34" charset="0"/>
                            </a:rPr>
                            <a:t>Height</a:t>
                          </a:r>
                          <a:endParaRPr kumimoji="1" lang="ja-JP" altLang="en-US" b="1">
                            <a:latin typeface="Arial" panose="020B0604020202020204" pitchFamily="34" charset="0"/>
                            <a:cs typeface="Arial" panose="020B0604020202020204" pitchFamily="34" charset="0"/>
                          </a:endParaRPr>
                        </a:p>
                      </a:txBody>
                      <a:tcPr/>
                    </a:tc>
                    <a:tc>
                      <a:txBody>
                        <a:bodyPr/>
                        <a:lstStyle/>
                        <a:p>
                          <a:pPr algn="r"/>
                          <a:r>
                            <a:rPr kumimoji="1" lang="en-US" altLang="ja-JP" dirty="0">
                              <a:highlight>
                                <a:srgbClr val="FFFF00"/>
                              </a:highlight>
                              <a:latin typeface="Arial" panose="020B0604020202020204" pitchFamily="34" charset="0"/>
                              <a:cs typeface="Arial" panose="020B0604020202020204" pitchFamily="34" charset="0"/>
                            </a:rPr>
                            <a:t>2.0 m</a:t>
                          </a:r>
                          <a:endParaRPr kumimoji="1" lang="ja-JP" altLang="en-US">
                            <a:highlight>
                              <a:srgbClr val="FFFF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0310008"/>
                      </a:ext>
                    </a:extLst>
                  </a:tr>
                  <a:tr h="388620">
                    <a:tc gridSpan="2">
                      <a:txBody>
                        <a:bodyPr/>
                        <a:lstStyle/>
                        <a:p>
                          <a:r>
                            <a:rPr kumimoji="1" lang="en-US" altLang="ja-JP" b="1">
                              <a:latin typeface="Arial" panose="020B0604020202020204" pitchFamily="34" charset="0"/>
                              <a:cs typeface="Arial" panose="020B0604020202020204" pitchFamily="34" charset="0"/>
                            </a:rPr>
                            <a:t>Propagation Model</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US" altLang="ja-JP">
                              <a:latin typeface="Arial" panose="020B0604020202020204" pitchFamily="34" charset="0"/>
                              <a:cs typeface="Arial" panose="020B0604020202020204" pitchFamily="34" charset="0"/>
                            </a:rPr>
                            <a:t>Two-ray Ground</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3172038"/>
                      </a:ext>
                    </a:extLst>
                  </a:tr>
                  <a:tr h="388620">
                    <a:tc gridSpan="2">
                      <a:txBody>
                        <a:bodyPr/>
                        <a:lstStyle/>
                        <a:p>
                          <a:r>
                            <a:rPr kumimoji="1" lang="en-US" altLang="ja-JP" b="1">
                              <a:latin typeface="Arial" panose="020B0604020202020204" pitchFamily="34" charset="0"/>
                              <a:cs typeface="Arial" panose="020B0604020202020204" pitchFamily="34" charset="0"/>
                            </a:rPr>
                            <a:t>Fading Model</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US" altLang="ja-JP">
                              <a:latin typeface="Arial" panose="020B0604020202020204" pitchFamily="34" charset="0"/>
                              <a:cs typeface="Arial" panose="020B0604020202020204" pitchFamily="34" charset="0"/>
                            </a:rPr>
                            <a:t>None</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1572733"/>
                      </a:ext>
                    </a:extLst>
                  </a:tr>
                  <a:tr h="388620">
                    <a:tc gridSpan="2">
                      <a:txBody>
                        <a:bodyPr/>
                        <a:lstStyle/>
                        <a:p>
                          <a:r>
                            <a:rPr kumimoji="1" lang="en-US" altLang="ja-JP" b="1">
                              <a:latin typeface="Arial" panose="020B0604020202020204" pitchFamily="34" charset="0"/>
                              <a:cs typeface="Arial" panose="020B0604020202020204" pitchFamily="34" charset="0"/>
                            </a:rPr>
                            <a:t>Shadowing Model</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US" altLang="ja-JP">
                              <a:latin typeface="Arial" panose="020B0604020202020204" pitchFamily="34" charset="0"/>
                              <a:cs typeface="Arial" panose="020B0604020202020204" pitchFamily="34" charset="0"/>
                            </a:rPr>
                            <a:t>None</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54444715"/>
                      </a:ext>
                    </a:extLst>
                  </a:tr>
                  <a:tr h="388620">
                    <a:tc gridSpan="2">
                      <a:txBody>
                        <a:bodyPr/>
                        <a:lstStyle/>
                        <a:p>
                          <a:r>
                            <a:rPr kumimoji="1" lang="en-US" altLang="ja-JP" b="1">
                              <a:latin typeface="Arial" panose="020B0604020202020204" pitchFamily="34" charset="0"/>
                              <a:cs typeface="Arial" panose="020B0604020202020204" pitchFamily="34" charset="0"/>
                            </a:rPr>
                            <a:t>Frequency Band</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US" altLang="ja-JP">
                              <a:latin typeface="Arial" panose="020B0604020202020204" pitchFamily="34" charset="0"/>
                              <a:cs typeface="Arial" panose="020B0604020202020204" pitchFamily="34" charset="0"/>
                            </a:rPr>
                            <a:t>920 MHz Band</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44811746"/>
                      </a:ext>
                    </a:extLst>
                  </a:tr>
                  <a:tr h="388620">
                    <a:tc gridSpan="2">
                      <a:txBody>
                        <a:bodyPr/>
                        <a:lstStyle/>
                        <a:p>
                          <a:r>
                            <a:rPr kumimoji="1" lang="en-US" altLang="ja-JP" b="1">
                              <a:latin typeface="Arial" panose="020B0604020202020204" pitchFamily="34" charset="0"/>
                              <a:cs typeface="Arial" panose="020B0604020202020204" pitchFamily="34" charset="0"/>
                            </a:rPr>
                            <a:t>Modulation Scheme</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US" altLang="ja-JP">
                              <a:latin typeface="Arial" panose="020B0604020202020204" pitchFamily="34" charset="0"/>
                              <a:cs typeface="Arial" panose="020B0604020202020204" pitchFamily="34" charset="0"/>
                            </a:rPr>
                            <a:t>SUN 2 FSK </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83224724"/>
                      </a:ext>
                    </a:extLst>
                  </a:tr>
                  <a:tr h="388620">
                    <a:tc gridSpan="2">
                      <a:txBody>
                        <a:bodyPr/>
                        <a:lstStyle/>
                        <a:p>
                          <a:r>
                            <a:rPr kumimoji="1" lang="en-US" altLang="ja-JP" b="1">
                              <a:latin typeface="Arial" panose="020B0604020202020204" pitchFamily="34" charset="0"/>
                              <a:cs typeface="Arial" panose="020B0604020202020204" pitchFamily="34" charset="0"/>
                            </a:rPr>
                            <a:t>Noise Figure</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US" altLang="ja-JP">
                              <a:latin typeface="Arial" panose="020B0604020202020204" pitchFamily="34" charset="0"/>
                              <a:cs typeface="Arial" panose="020B0604020202020204" pitchFamily="34" charset="0"/>
                            </a:rPr>
                            <a:t>6 dB</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95935544"/>
                      </a:ext>
                    </a:extLst>
                  </a:tr>
                  <a:tr h="388620">
                    <a:tc gridSpan="2">
                      <a:txBody>
                        <a:bodyPr/>
                        <a:lstStyle/>
                        <a:p>
                          <a:r>
                            <a:rPr kumimoji="1" lang="en-US" altLang="ja-JP" b="1">
                              <a:latin typeface="Arial" panose="020B0604020202020204" pitchFamily="34" charset="0"/>
                              <a:cs typeface="Arial" panose="020B0604020202020204" pitchFamily="34" charset="0"/>
                            </a:rPr>
                            <a:t>BER Curve</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14:m>
                            <m:oMathPara xmlns:m="http://schemas.openxmlformats.org/officeDocument/2006/math">
                              <m:oMathParaPr>
                                <m:jc m:val="right"/>
                              </m:oMathParaPr>
                              <m:oMath xmlns:m="http://schemas.openxmlformats.org/officeDocument/2006/math">
                                <m:sSub>
                                  <m:sSubPr>
                                    <m:ctrlPr>
                                      <a:rPr kumimoji="1" lang="en-US" altLang="ja-JP" b="0" i="1">
                                        <a:latin typeface="Cambria Math" panose="02040503050406030204" pitchFamily="18" charset="0"/>
                                      </a:rPr>
                                    </m:ctrlPr>
                                  </m:sSubPr>
                                  <m:e>
                                    <m:r>
                                      <a:rPr kumimoji="1" lang="en-US" altLang="ja-JP" b="0" i="1">
                                        <a:latin typeface="Cambria Math" panose="02040503050406030204" pitchFamily="18" charset="0"/>
                                      </a:rPr>
                                      <m:t>𝑅</m:t>
                                    </m:r>
                                  </m:e>
                                  <m:sub>
                                    <m:r>
                                      <a:rPr kumimoji="1" lang="en-US" altLang="ja-JP" b="0" i="1">
                                        <a:latin typeface="Cambria Math" panose="02040503050406030204" pitchFamily="18" charset="0"/>
                                      </a:rPr>
                                      <m:t>𝐵𝐸</m:t>
                                    </m:r>
                                  </m:sub>
                                </m:sSub>
                                <m:r>
                                  <a:rPr kumimoji="1" lang="en-US" altLang="ja-JP" b="0" i="1">
                                    <a:latin typeface="Cambria Math" panose="02040503050406030204" pitchFamily="18" charset="0"/>
                                  </a:rPr>
                                  <m:t>=0.5</m:t>
                                </m:r>
                                <m:func>
                                  <m:funcPr>
                                    <m:ctrlPr>
                                      <a:rPr kumimoji="1" lang="en-US" altLang="ja-JP" b="0" i="1">
                                        <a:latin typeface="Cambria Math" panose="02040503050406030204" pitchFamily="18" charset="0"/>
                                      </a:rPr>
                                    </m:ctrlPr>
                                  </m:funcPr>
                                  <m:fName>
                                    <m:r>
                                      <m:rPr>
                                        <m:sty m:val="p"/>
                                      </m:rPr>
                                      <a:rPr kumimoji="1" lang="en-US" altLang="ja-JP" b="0" i="0">
                                        <a:latin typeface="Cambria Math" panose="02040503050406030204" pitchFamily="18" charset="0"/>
                                      </a:rPr>
                                      <m:t>exp</m:t>
                                    </m:r>
                                  </m:fName>
                                  <m:e>
                                    <m:d>
                                      <m:dPr>
                                        <m:ctrlPr>
                                          <a:rPr kumimoji="1" lang="en-US" altLang="ja-JP" b="0" i="1">
                                            <a:latin typeface="Cambria Math" panose="02040503050406030204" pitchFamily="18" charset="0"/>
                                          </a:rPr>
                                        </m:ctrlPr>
                                      </m:dPr>
                                      <m:e>
                                        <m:r>
                                          <a:rPr kumimoji="1" lang="en-US" altLang="ja-JP" b="0" i="1">
                                            <a:latin typeface="Cambria Math" panose="02040503050406030204" pitchFamily="18" charset="0"/>
                                          </a:rPr>
                                          <m:t>−0.5 </m:t>
                                        </m:r>
                                        <m:sSub>
                                          <m:sSubPr>
                                            <m:ctrlPr>
                                              <a:rPr kumimoji="1" lang="en-US" altLang="ja-JP" b="0" i="1">
                                                <a:latin typeface="Cambria Math" panose="02040503050406030204" pitchFamily="18" charset="0"/>
                                              </a:rPr>
                                            </m:ctrlPr>
                                          </m:sSubPr>
                                          <m:e>
                                            <m:r>
                                              <a:rPr kumimoji="1" lang="en-US" altLang="ja-JP" b="0" i="1">
                                                <a:latin typeface="Cambria Math" panose="02040503050406030204" pitchFamily="18" charset="0"/>
                                              </a:rPr>
                                              <m:t>𝑅</m:t>
                                            </m:r>
                                          </m:e>
                                          <m:sub>
                                            <m:r>
                                              <a:rPr kumimoji="1" lang="en-US" altLang="ja-JP" b="0" i="1">
                                                <a:latin typeface="Cambria Math" panose="02040503050406030204" pitchFamily="18" charset="0"/>
                                              </a:rPr>
                                              <m:t>𝑆𝑁</m:t>
                                            </m:r>
                                          </m:sub>
                                        </m:sSub>
                                      </m:e>
                                    </m:d>
                                  </m:e>
                                </m:func>
                              </m:oMath>
                            </m:oMathPara>
                          </a14:m>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11287012"/>
                      </a:ext>
                    </a:extLst>
                  </a:tr>
                  <a:tr h="388620">
                    <a:tc gridSpan="2">
                      <a:txBody>
                        <a:bodyPr/>
                        <a:lstStyle/>
                        <a:p>
                          <a:r>
                            <a:rPr kumimoji="1" lang="en-US" altLang="ja-JP" b="1">
                              <a:latin typeface="Arial" panose="020B0604020202020204" pitchFamily="34" charset="0"/>
                              <a:cs typeface="Arial" panose="020B0604020202020204" pitchFamily="34" charset="0"/>
                            </a:rPr>
                            <a:t>PHY Bitrate</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US" altLang="ja-JP" b="1" dirty="0">
                              <a:highlight>
                                <a:srgbClr val="FFFF00"/>
                              </a:highlight>
                              <a:latin typeface="Arial" panose="020B0604020202020204" pitchFamily="34" charset="0"/>
                              <a:cs typeface="Arial" panose="020B0604020202020204" pitchFamily="34" charset="0"/>
                            </a:rPr>
                            <a:t>50 kbps / 200 kbps</a:t>
                          </a:r>
                          <a:endParaRPr kumimoji="1" lang="ja-JP" altLang="en-US" b="1">
                            <a:highlight>
                              <a:srgbClr val="FFFF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3995340"/>
                      </a:ext>
                    </a:extLst>
                  </a:tr>
                </a:tbl>
              </a:graphicData>
            </a:graphic>
          </p:graphicFrame>
        </mc:Choice>
        <mc:Fallback xmlns="">
          <p:graphicFrame>
            <p:nvGraphicFramePr>
              <p:cNvPr id="6" name="コンテンツ プレースホルダー 5">
                <a:extLst>
                  <a:ext uri="{FF2B5EF4-FFF2-40B4-BE49-F238E27FC236}">
                    <a16:creationId xmlns:a16="http://schemas.microsoft.com/office/drawing/2014/main" id="{59E2A4E7-F51D-6266-9DD0-944261402C50}"/>
                  </a:ext>
                </a:extLst>
              </p:cNvPr>
              <p:cNvGraphicFramePr>
                <a:graphicFrameLocks noGrp="1"/>
              </p:cNvGraphicFramePr>
              <p:nvPr>
                <p:ph sz="half" idx="1"/>
                <p:extLst>
                  <p:ext uri="{D42A27DB-BD31-4B8C-83A1-F6EECF244321}">
                    <p14:modId xmlns:p14="http://schemas.microsoft.com/office/powerpoint/2010/main" val="311718058"/>
                  </p:ext>
                </p:extLst>
              </p:nvPr>
            </p:nvGraphicFramePr>
            <p:xfrm>
              <a:off x="492107" y="1663705"/>
              <a:ext cx="5501767" cy="4663440"/>
            </p:xfrm>
            <a:graphic>
              <a:graphicData uri="http://schemas.openxmlformats.org/drawingml/2006/table">
                <a:tbl>
                  <a:tblPr firstRow="1" bandRow="1">
                    <a:tableStyleId>{5940675A-B579-460E-94D1-54222C63F5DA}</a:tableStyleId>
                  </a:tblPr>
                  <a:tblGrid>
                    <a:gridCol w="1467761">
                      <a:extLst>
                        <a:ext uri="{9D8B030D-6E8A-4147-A177-3AD203B41FA5}">
                          <a16:colId xmlns:a16="http://schemas.microsoft.com/office/drawing/2014/main" val="4250373513"/>
                        </a:ext>
                      </a:extLst>
                    </a:gridCol>
                    <a:gridCol w="1086018">
                      <a:extLst>
                        <a:ext uri="{9D8B030D-6E8A-4147-A177-3AD203B41FA5}">
                          <a16:colId xmlns:a16="http://schemas.microsoft.com/office/drawing/2014/main" val="3630852659"/>
                        </a:ext>
                      </a:extLst>
                    </a:gridCol>
                    <a:gridCol w="2947988">
                      <a:extLst>
                        <a:ext uri="{9D8B030D-6E8A-4147-A177-3AD203B41FA5}">
                          <a16:colId xmlns:a16="http://schemas.microsoft.com/office/drawing/2014/main" val="397913938"/>
                        </a:ext>
                      </a:extLst>
                    </a:gridCol>
                  </a:tblGrid>
                  <a:tr h="388620">
                    <a:tc gridSpan="2">
                      <a:txBody>
                        <a:bodyPr/>
                        <a:lstStyle/>
                        <a:p>
                          <a:r>
                            <a:rPr kumimoji="1" lang="en-US" altLang="ja-JP" b="1">
                              <a:latin typeface="Arial" panose="020B0604020202020204" pitchFamily="34" charset="0"/>
                              <a:cs typeface="Arial" panose="020B0604020202020204" pitchFamily="34" charset="0"/>
                            </a:rPr>
                            <a:t>Transmission Power</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US" altLang="ja-JP">
                              <a:latin typeface="Arial" panose="020B0604020202020204" pitchFamily="34" charset="0"/>
                              <a:cs typeface="Arial" panose="020B0604020202020204" pitchFamily="34" charset="0"/>
                            </a:rPr>
                            <a:t>20 </a:t>
                          </a:r>
                          <a:r>
                            <a:rPr kumimoji="1" lang="en-US" altLang="ja-JP" err="1">
                              <a:latin typeface="Arial" panose="020B0604020202020204" pitchFamily="34" charset="0"/>
                              <a:cs typeface="Arial" panose="020B0604020202020204" pitchFamily="34" charset="0"/>
                            </a:rPr>
                            <a:t>mW</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2601294"/>
                      </a:ext>
                    </a:extLst>
                  </a:tr>
                  <a:tr h="388620">
                    <a:tc rowSpan="3">
                      <a:txBody>
                        <a:bodyPr/>
                        <a:lstStyle/>
                        <a:p>
                          <a:pPr algn="l"/>
                          <a:r>
                            <a:rPr kumimoji="1" lang="en-US" altLang="ja-JP" b="1">
                              <a:latin typeface="Arial" panose="020B0604020202020204" pitchFamily="34" charset="0"/>
                              <a:cs typeface="Arial" panose="020B0604020202020204" pitchFamily="34" charset="0"/>
                            </a:rPr>
                            <a:t>Antenna</a:t>
                          </a:r>
                          <a:endParaRPr kumimoji="1" lang="ja-JP" altLang="en-US" b="1">
                            <a:latin typeface="Arial" panose="020B0604020202020204" pitchFamily="34" charset="0"/>
                            <a:cs typeface="Arial" panose="020B0604020202020204" pitchFamily="34" charset="0"/>
                          </a:endParaRPr>
                        </a:p>
                      </a:txBody>
                      <a:tcPr anchor="ctr"/>
                    </a:tc>
                    <a:tc>
                      <a:txBody>
                        <a:bodyPr/>
                        <a:lstStyle/>
                        <a:p>
                          <a:r>
                            <a:rPr kumimoji="1" lang="en-US" altLang="ja-JP" b="1">
                              <a:latin typeface="Arial" panose="020B0604020202020204" pitchFamily="34" charset="0"/>
                              <a:cs typeface="Arial" panose="020B0604020202020204" pitchFamily="34" charset="0"/>
                            </a:rPr>
                            <a:t>Type</a:t>
                          </a:r>
                          <a:endParaRPr kumimoji="1" lang="ja-JP" altLang="en-US" b="1">
                            <a:latin typeface="Arial" panose="020B0604020202020204" pitchFamily="34" charset="0"/>
                            <a:cs typeface="Arial" panose="020B0604020202020204" pitchFamily="34" charset="0"/>
                          </a:endParaRPr>
                        </a:p>
                      </a:txBody>
                      <a:tcPr/>
                    </a:tc>
                    <a:tc>
                      <a:txBody>
                        <a:bodyPr/>
                        <a:lstStyle/>
                        <a:p>
                          <a:pPr algn="r"/>
                          <a:r>
                            <a:rPr kumimoji="1" lang="en-US" altLang="ja-JP" dirty="0">
                              <a:highlight>
                                <a:srgbClr val="FFFF00"/>
                              </a:highlight>
                              <a:latin typeface="Arial" panose="020B0604020202020204" pitchFamily="34" charset="0"/>
                              <a:cs typeface="Arial" panose="020B0604020202020204" pitchFamily="34" charset="0"/>
                            </a:rPr>
                            <a:t>Omnidirectional</a:t>
                          </a:r>
                          <a:endParaRPr kumimoji="1" lang="ja-JP" altLang="en-US">
                            <a:highlight>
                              <a:srgbClr val="FFFF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45996728"/>
                      </a:ext>
                    </a:extLst>
                  </a:tr>
                  <a:tr h="388620">
                    <a:tc vMerge="1">
                      <a:txBody>
                        <a:bodyPr/>
                        <a:lstStyle/>
                        <a:p>
                          <a:endParaRPr kumimoji="1" lang="ja-JP" altLang="en-US"/>
                        </a:p>
                      </a:txBody>
                      <a:tcPr/>
                    </a:tc>
                    <a:tc>
                      <a:txBody>
                        <a:bodyPr/>
                        <a:lstStyle/>
                        <a:p>
                          <a:r>
                            <a:rPr kumimoji="1" lang="en-US" altLang="ja-JP" b="1">
                              <a:latin typeface="Arial" panose="020B0604020202020204" pitchFamily="34" charset="0"/>
                              <a:cs typeface="Arial" panose="020B0604020202020204" pitchFamily="34" charset="0"/>
                            </a:rPr>
                            <a:t>Gain</a:t>
                          </a:r>
                          <a:endParaRPr kumimoji="1" lang="ja-JP" altLang="en-US" b="1">
                            <a:latin typeface="Arial" panose="020B0604020202020204" pitchFamily="34" charset="0"/>
                            <a:cs typeface="Arial" panose="020B0604020202020204" pitchFamily="34" charset="0"/>
                          </a:endParaRPr>
                        </a:p>
                      </a:txBody>
                      <a:tcPr/>
                    </a:tc>
                    <a:tc>
                      <a:txBody>
                        <a:bodyPr/>
                        <a:lstStyle/>
                        <a:p>
                          <a:pPr algn="r"/>
                          <a:r>
                            <a:rPr kumimoji="1" lang="en-US" altLang="ja-JP" dirty="0">
                              <a:highlight>
                                <a:srgbClr val="FFFF00"/>
                              </a:highlight>
                              <a:latin typeface="Arial" panose="020B0604020202020204" pitchFamily="34" charset="0"/>
                              <a:cs typeface="Arial" panose="020B0604020202020204" pitchFamily="34" charset="0"/>
                            </a:rPr>
                            <a:t>2.15 dBm</a:t>
                          </a:r>
                          <a:endParaRPr kumimoji="1" lang="ja-JP" altLang="en-US">
                            <a:highlight>
                              <a:srgbClr val="FFFF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53629514"/>
                      </a:ext>
                    </a:extLst>
                  </a:tr>
                  <a:tr h="388620">
                    <a:tc vMerge="1">
                      <a:txBody>
                        <a:bodyPr/>
                        <a:lstStyle/>
                        <a:p>
                          <a:endParaRPr kumimoji="1" lang="ja-JP" altLang="en-US"/>
                        </a:p>
                      </a:txBody>
                      <a:tcPr/>
                    </a:tc>
                    <a:tc>
                      <a:txBody>
                        <a:bodyPr/>
                        <a:lstStyle/>
                        <a:p>
                          <a:r>
                            <a:rPr kumimoji="1" lang="en-US" altLang="ja-JP" b="1">
                              <a:latin typeface="Arial" panose="020B0604020202020204" pitchFamily="34" charset="0"/>
                              <a:cs typeface="Arial" panose="020B0604020202020204" pitchFamily="34" charset="0"/>
                            </a:rPr>
                            <a:t>Height</a:t>
                          </a:r>
                          <a:endParaRPr kumimoji="1" lang="ja-JP" altLang="en-US" b="1">
                            <a:latin typeface="Arial" panose="020B0604020202020204" pitchFamily="34" charset="0"/>
                            <a:cs typeface="Arial" panose="020B0604020202020204" pitchFamily="34" charset="0"/>
                          </a:endParaRPr>
                        </a:p>
                      </a:txBody>
                      <a:tcPr/>
                    </a:tc>
                    <a:tc>
                      <a:txBody>
                        <a:bodyPr/>
                        <a:lstStyle/>
                        <a:p>
                          <a:pPr algn="r"/>
                          <a:r>
                            <a:rPr kumimoji="1" lang="en-US" altLang="ja-JP" dirty="0">
                              <a:highlight>
                                <a:srgbClr val="FFFF00"/>
                              </a:highlight>
                              <a:latin typeface="Arial" panose="020B0604020202020204" pitchFamily="34" charset="0"/>
                              <a:cs typeface="Arial" panose="020B0604020202020204" pitchFamily="34" charset="0"/>
                            </a:rPr>
                            <a:t>2.0 m</a:t>
                          </a:r>
                          <a:endParaRPr kumimoji="1" lang="ja-JP" altLang="en-US">
                            <a:highlight>
                              <a:srgbClr val="FFFF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0310008"/>
                      </a:ext>
                    </a:extLst>
                  </a:tr>
                  <a:tr h="388620">
                    <a:tc gridSpan="2">
                      <a:txBody>
                        <a:bodyPr/>
                        <a:lstStyle/>
                        <a:p>
                          <a:r>
                            <a:rPr kumimoji="1" lang="en-US" altLang="ja-JP" b="1">
                              <a:latin typeface="Arial" panose="020B0604020202020204" pitchFamily="34" charset="0"/>
                              <a:cs typeface="Arial" panose="020B0604020202020204" pitchFamily="34" charset="0"/>
                            </a:rPr>
                            <a:t>Propagation Model</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US" altLang="ja-JP">
                              <a:latin typeface="Arial" panose="020B0604020202020204" pitchFamily="34" charset="0"/>
                              <a:cs typeface="Arial" panose="020B0604020202020204" pitchFamily="34" charset="0"/>
                            </a:rPr>
                            <a:t>Two-ray Ground</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3172038"/>
                      </a:ext>
                    </a:extLst>
                  </a:tr>
                  <a:tr h="388620">
                    <a:tc gridSpan="2">
                      <a:txBody>
                        <a:bodyPr/>
                        <a:lstStyle/>
                        <a:p>
                          <a:r>
                            <a:rPr kumimoji="1" lang="en-US" altLang="ja-JP" b="1">
                              <a:latin typeface="Arial" panose="020B0604020202020204" pitchFamily="34" charset="0"/>
                              <a:cs typeface="Arial" panose="020B0604020202020204" pitchFamily="34" charset="0"/>
                            </a:rPr>
                            <a:t>Fading Model</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US" altLang="ja-JP">
                              <a:latin typeface="Arial" panose="020B0604020202020204" pitchFamily="34" charset="0"/>
                              <a:cs typeface="Arial" panose="020B0604020202020204" pitchFamily="34" charset="0"/>
                            </a:rPr>
                            <a:t>None</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1572733"/>
                      </a:ext>
                    </a:extLst>
                  </a:tr>
                  <a:tr h="388620">
                    <a:tc gridSpan="2">
                      <a:txBody>
                        <a:bodyPr/>
                        <a:lstStyle/>
                        <a:p>
                          <a:r>
                            <a:rPr kumimoji="1" lang="en-US" altLang="ja-JP" b="1">
                              <a:latin typeface="Arial" panose="020B0604020202020204" pitchFamily="34" charset="0"/>
                              <a:cs typeface="Arial" panose="020B0604020202020204" pitchFamily="34" charset="0"/>
                            </a:rPr>
                            <a:t>Shadowing Model</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US" altLang="ja-JP">
                              <a:latin typeface="Arial" panose="020B0604020202020204" pitchFamily="34" charset="0"/>
                              <a:cs typeface="Arial" panose="020B0604020202020204" pitchFamily="34" charset="0"/>
                            </a:rPr>
                            <a:t>None</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54444715"/>
                      </a:ext>
                    </a:extLst>
                  </a:tr>
                  <a:tr h="388620">
                    <a:tc gridSpan="2">
                      <a:txBody>
                        <a:bodyPr/>
                        <a:lstStyle/>
                        <a:p>
                          <a:r>
                            <a:rPr kumimoji="1" lang="en-US" altLang="ja-JP" b="1">
                              <a:latin typeface="Arial" panose="020B0604020202020204" pitchFamily="34" charset="0"/>
                              <a:cs typeface="Arial" panose="020B0604020202020204" pitchFamily="34" charset="0"/>
                            </a:rPr>
                            <a:t>Frequency Band</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US" altLang="ja-JP">
                              <a:latin typeface="Arial" panose="020B0604020202020204" pitchFamily="34" charset="0"/>
                              <a:cs typeface="Arial" panose="020B0604020202020204" pitchFamily="34" charset="0"/>
                            </a:rPr>
                            <a:t>920 MHz Band</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44811746"/>
                      </a:ext>
                    </a:extLst>
                  </a:tr>
                  <a:tr h="388620">
                    <a:tc gridSpan="2">
                      <a:txBody>
                        <a:bodyPr/>
                        <a:lstStyle/>
                        <a:p>
                          <a:r>
                            <a:rPr kumimoji="1" lang="en-US" altLang="ja-JP" b="1">
                              <a:latin typeface="Arial" panose="020B0604020202020204" pitchFamily="34" charset="0"/>
                              <a:cs typeface="Arial" panose="020B0604020202020204" pitchFamily="34" charset="0"/>
                            </a:rPr>
                            <a:t>Modulation Scheme</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US" altLang="ja-JP">
                              <a:latin typeface="Arial" panose="020B0604020202020204" pitchFamily="34" charset="0"/>
                              <a:cs typeface="Arial" panose="020B0604020202020204" pitchFamily="34" charset="0"/>
                            </a:rPr>
                            <a:t>SUN 2 FSK </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83224724"/>
                      </a:ext>
                    </a:extLst>
                  </a:tr>
                  <a:tr h="388620">
                    <a:tc gridSpan="2">
                      <a:txBody>
                        <a:bodyPr/>
                        <a:lstStyle/>
                        <a:p>
                          <a:r>
                            <a:rPr kumimoji="1" lang="en-US" altLang="ja-JP" b="1">
                              <a:latin typeface="Arial" panose="020B0604020202020204" pitchFamily="34" charset="0"/>
                              <a:cs typeface="Arial" panose="020B0604020202020204" pitchFamily="34" charset="0"/>
                            </a:rPr>
                            <a:t>Noise Figure</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US" altLang="ja-JP">
                              <a:latin typeface="Arial" panose="020B0604020202020204" pitchFamily="34" charset="0"/>
                              <a:cs typeface="Arial" panose="020B0604020202020204" pitchFamily="34" charset="0"/>
                            </a:rPr>
                            <a:t>6 dB</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95935544"/>
                      </a:ext>
                    </a:extLst>
                  </a:tr>
                  <a:tr h="388620">
                    <a:tc gridSpan="2">
                      <a:txBody>
                        <a:bodyPr/>
                        <a:lstStyle/>
                        <a:p>
                          <a:r>
                            <a:rPr kumimoji="1" lang="en-US" altLang="ja-JP" b="1">
                              <a:latin typeface="Arial" panose="020B0604020202020204" pitchFamily="34" charset="0"/>
                              <a:cs typeface="Arial" panose="020B0604020202020204" pitchFamily="34" charset="0"/>
                            </a:rPr>
                            <a:t>BER Curve</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endParaRPr lang="ja-JP"/>
                        </a:p>
                      </a:txBody>
                      <a:tcPr>
                        <a:blipFill>
                          <a:blip r:embed="rId3"/>
                          <a:stretch>
                            <a:fillRect l="-86695" t="-1033333" r="-858" b="-123333"/>
                          </a:stretch>
                        </a:blipFill>
                      </a:tcPr>
                    </a:tc>
                    <a:extLst>
                      <a:ext uri="{0D108BD9-81ED-4DB2-BD59-A6C34878D82A}">
                        <a16:rowId xmlns:a16="http://schemas.microsoft.com/office/drawing/2014/main" val="4011287012"/>
                      </a:ext>
                    </a:extLst>
                  </a:tr>
                  <a:tr h="388620">
                    <a:tc gridSpan="2">
                      <a:txBody>
                        <a:bodyPr/>
                        <a:lstStyle/>
                        <a:p>
                          <a:r>
                            <a:rPr kumimoji="1" lang="en-US" altLang="ja-JP" b="1">
                              <a:latin typeface="Arial" panose="020B0604020202020204" pitchFamily="34" charset="0"/>
                              <a:cs typeface="Arial" panose="020B0604020202020204" pitchFamily="34" charset="0"/>
                            </a:rPr>
                            <a:t>PHY Bitrate</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US" altLang="ja-JP" b="1" dirty="0">
                              <a:highlight>
                                <a:srgbClr val="FFFF00"/>
                              </a:highlight>
                              <a:latin typeface="Arial" panose="020B0604020202020204" pitchFamily="34" charset="0"/>
                              <a:cs typeface="Arial" panose="020B0604020202020204" pitchFamily="34" charset="0"/>
                            </a:rPr>
                            <a:t>50 kbps / 200 kbps</a:t>
                          </a:r>
                          <a:endParaRPr kumimoji="1" lang="ja-JP" altLang="en-US" b="1">
                            <a:highlight>
                              <a:srgbClr val="FFFF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3995340"/>
                      </a:ext>
                    </a:extLst>
                  </a:tr>
                </a:tbl>
              </a:graphicData>
            </a:graphic>
          </p:graphicFrame>
        </mc:Fallback>
      </mc:AlternateContent>
      <p:sp>
        <p:nvSpPr>
          <p:cNvPr id="5" name="スライド番号プレースホルダー 4">
            <a:extLst>
              <a:ext uri="{FF2B5EF4-FFF2-40B4-BE49-F238E27FC236}">
                <a16:creationId xmlns:a16="http://schemas.microsoft.com/office/drawing/2014/main" id="{F25E0566-BE85-534C-2D7E-5922E9461F0B}"/>
              </a:ext>
            </a:extLst>
          </p:cNvPr>
          <p:cNvSpPr>
            <a:spLocks noGrp="1"/>
          </p:cNvSpPr>
          <p:nvPr>
            <p:ph type="sldNum" idx="12"/>
          </p:nvPr>
        </p:nvSpPr>
        <p:spPr/>
        <p:txBody>
          <a:bodyPr/>
          <a:lstStyle/>
          <a:p>
            <a:r>
              <a:rPr lang="en-GB"/>
              <a:t>Slide </a:t>
            </a:r>
            <a:fld id="{1CD163DD-D5E7-41DA-95F2-71530C24F8C3}" type="slidenum">
              <a:rPr lang="en-GB"/>
              <a:pPr/>
              <a:t>12</a:t>
            </a:fld>
            <a:endParaRPr lang="en-GB"/>
          </a:p>
        </p:txBody>
      </p:sp>
      <p:graphicFrame>
        <p:nvGraphicFramePr>
          <p:cNvPr id="10" name="コンテンツ プレースホルダー 5">
            <a:extLst>
              <a:ext uri="{FF2B5EF4-FFF2-40B4-BE49-F238E27FC236}">
                <a16:creationId xmlns:a16="http://schemas.microsoft.com/office/drawing/2014/main" id="{1891CAF5-22BA-4190-9DA9-71F3E8106B86}"/>
              </a:ext>
            </a:extLst>
          </p:cNvPr>
          <p:cNvGraphicFramePr>
            <a:graphicFrameLocks noGrp="1"/>
          </p:cNvGraphicFramePr>
          <p:nvPr>
            <p:ph sz="half" idx="2"/>
            <p:extLst>
              <p:ext uri="{D42A27DB-BD31-4B8C-83A1-F6EECF244321}">
                <p14:modId xmlns:p14="http://schemas.microsoft.com/office/powerpoint/2010/main" val="3519589573"/>
              </p:ext>
            </p:extLst>
          </p:nvPr>
        </p:nvGraphicFramePr>
        <p:xfrm>
          <a:off x="6094943" y="1647673"/>
          <a:ext cx="5767388" cy="4663440"/>
        </p:xfrm>
        <a:graphic>
          <a:graphicData uri="http://schemas.openxmlformats.org/drawingml/2006/table">
            <a:tbl>
              <a:tblPr firstRow="1" bandRow="1">
                <a:tableStyleId>{5940675A-B579-460E-94D1-54222C63F5DA}</a:tableStyleId>
              </a:tblPr>
              <a:tblGrid>
                <a:gridCol w="3650869">
                  <a:extLst>
                    <a:ext uri="{9D8B030D-6E8A-4147-A177-3AD203B41FA5}">
                      <a16:colId xmlns:a16="http://schemas.microsoft.com/office/drawing/2014/main" val="4250373513"/>
                    </a:ext>
                  </a:extLst>
                </a:gridCol>
                <a:gridCol w="2116519">
                  <a:extLst>
                    <a:ext uri="{9D8B030D-6E8A-4147-A177-3AD203B41FA5}">
                      <a16:colId xmlns:a16="http://schemas.microsoft.com/office/drawing/2014/main" val="397913938"/>
                    </a:ext>
                  </a:extLst>
                </a:gridCol>
              </a:tblGrid>
              <a:tr h="637880">
                <a:tc>
                  <a:txBody>
                    <a:bodyPr/>
                    <a:lstStyle/>
                    <a:p>
                      <a:r>
                        <a:rPr kumimoji="1" lang="en-US" altLang="ja-JP" b="1">
                          <a:latin typeface="Arial" panose="020B0604020202020204" pitchFamily="34" charset="0"/>
                          <a:cs typeface="Arial" panose="020B0604020202020204" pitchFamily="34" charset="0"/>
                        </a:rPr>
                        <a:t>CSMA-CA</a:t>
                      </a:r>
                      <a:endParaRPr kumimoji="1" lang="ja-JP" altLang="en-US" b="1">
                        <a:latin typeface="Arial" panose="020B0604020202020204" pitchFamily="34" charset="0"/>
                        <a:cs typeface="Arial" panose="020B0604020202020204" pitchFamily="34" charset="0"/>
                      </a:endParaRPr>
                    </a:p>
                  </a:txBody>
                  <a:tcPr/>
                </a:tc>
                <a:tc>
                  <a:txBody>
                    <a:bodyPr/>
                    <a:lstStyle/>
                    <a:p>
                      <a:pPr algn="r"/>
                      <a:r>
                        <a:rPr kumimoji="1" lang="en-US" altLang="ja-JP">
                          <a:latin typeface="Arial" panose="020B0604020202020204" pitchFamily="34" charset="0"/>
                          <a:cs typeface="Arial" panose="020B0604020202020204" pitchFamily="34" charset="0"/>
                        </a:rPr>
                        <a:t>Unslotted Suspendable</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2601294"/>
                  </a:ext>
                </a:extLst>
              </a:tr>
              <a:tr h="364503">
                <a:tc>
                  <a:txBody>
                    <a:bodyPr/>
                    <a:lstStyle/>
                    <a:p>
                      <a:r>
                        <a:rPr kumimoji="1" lang="en-US" altLang="ja-JP" b="1" err="1">
                          <a:latin typeface="Arial" panose="020B0604020202020204" pitchFamily="34" charset="0"/>
                          <a:cs typeface="Arial" panose="020B0604020202020204" pitchFamily="34" charset="0"/>
                        </a:rPr>
                        <a:t>aTurnaroundTime</a:t>
                      </a:r>
                      <a:endParaRPr kumimoji="1" lang="ja-JP" altLang="en-US" b="1">
                        <a:latin typeface="Arial" panose="020B0604020202020204" pitchFamily="34" charset="0"/>
                        <a:cs typeface="Arial" panose="020B0604020202020204" pitchFamily="34" charset="0"/>
                      </a:endParaRPr>
                    </a:p>
                  </a:txBody>
                  <a:tcPr/>
                </a:tc>
                <a:tc>
                  <a:txBody>
                    <a:bodyPr/>
                    <a:lstStyle/>
                    <a:p>
                      <a:pPr algn="r"/>
                      <a:r>
                        <a:rPr kumimoji="1" lang="en-US" altLang="ja-JP">
                          <a:latin typeface="Arial" panose="020B0604020202020204" pitchFamily="34" charset="0"/>
                          <a:cs typeface="Arial" panose="020B0604020202020204" pitchFamily="34" charset="0"/>
                        </a:rPr>
                        <a:t>1000 us</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45996728"/>
                  </a:ext>
                </a:extLst>
              </a:tr>
              <a:tr h="364503">
                <a:tc>
                  <a:txBody>
                    <a:bodyPr/>
                    <a:lstStyle/>
                    <a:p>
                      <a:r>
                        <a:rPr kumimoji="1" lang="en-US" altLang="ja-JP" b="1">
                          <a:latin typeface="Arial" panose="020B0604020202020204" pitchFamily="34" charset="0"/>
                          <a:cs typeface="Arial" panose="020B0604020202020204" pitchFamily="34" charset="0"/>
                        </a:rPr>
                        <a:t>macSuspendedCsmaMaxTime</a:t>
                      </a:r>
                      <a:endParaRPr kumimoji="1" lang="ja-JP" altLang="en-US" b="1">
                        <a:latin typeface="Arial" panose="020B0604020202020204" pitchFamily="34" charset="0"/>
                        <a:cs typeface="Arial" panose="020B0604020202020204" pitchFamily="34" charset="0"/>
                      </a:endParaRPr>
                    </a:p>
                  </a:txBody>
                  <a:tcPr/>
                </a:tc>
                <a:tc>
                  <a:txBody>
                    <a:bodyPr/>
                    <a:lstStyle/>
                    <a:p>
                      <a:pPr algn="r"/>
                      <a:r>
                        <a:rPr kumimoji="1" lang="en-US" altLang="ja-JP" dirty="0">
                          <a:highlight>
                            <a:srgbClr val="FFFF00"/>
                          </a:highlight>
                          <a:latin typeface="Arial" panose="020B0604020202020204" pitchFamily="34" charset="0"/>
                          <a:cs typeface="Arial" panose="020B0604020202020204" pitchFamily="34" charset="0"/>
                        </a:rPr>
                        <a:t>32 </a:t>
                      </a:r>
                      <a:endParaRPr kumimoji="1" lang="ja-JP" altLang="en-US">
                        <a:highlight>
                          <a:srgbClr val="FFFF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53629514"/>
                  </a:ext>
                </a:extLst>
              </a:tr>
              <a:tr h="364503">
                <a:tc>
                  <a:txBody>
                    <a:bodyPr/>
                    <a:lstStyle/>
                    <a:p>
                      <a:r>
                        <a:rPr kumimoji="1" lang="en" altLang="ja-JP" b="1">
                          <a:latin typeface="Arial" panose="020B0604020202020204" pitchFamily="34" charset="0"/>
                          <a:cs typeface="Arial" panose="020B0604020202020204" pitchFamily="34" charset="0"/>
                        </a:rPr>
                        <a:t>macLifsPeriod</a:t>
                      </a:r>
                      <a:endParaRPr kumimoji="1" lang="ja-JP" altLang="en-US" b="1">
                        <a:latin typeface="Arial" panose="020B0604020202020204" pitchFamily="34" charset="0"/>
                        <a:cs typeface="Arial" panose="020B0604020202020204" pitchFamily="34" charset="0"/>
                      </a:endParaRPr>
                    </a:p>
                  </a:txBody>
                  <a:tcPr/>
                </a:tc>
                <a:tc>
                  <a:txBody>
                    <a:bodyPr/>
                    <a:lstStyle/>
                    <a:p>
                      <a:pPr algn="r"/>
                      <a:r>
                        <a:rPr kumimoji="1" lang="en-US" altLang="ja-JP">
                          <a:latin typeface="Arial" panose="020B0604020202020204" pitchFamily="34" charset="0"/>
                          <a:cs typeface="Arial" panose="020B0604020202020204" pitchFamily="34" charset="0"/>
                        </a:rPr>
                        <a:t>40 period</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0310008"/>
                  </a:ext>
                </a:extLst>
              </a:tr>
              <a:tr h="364503">
                <a:tc>
                  <a:txBody>
                    <a:bodyPr/>
                    <a:lstStyle/>
                    <a:p>
                      <a:r>
                        <a:rPr kumimoji="1" lang="en" altLang="ja-JP" b="1">
                          <a:latin typeface="Arial" panose="020B0604020202020204" pitchFamily="34" charset="0"/>
                          <a:cs typeface="Arial" panose="020B0604020202020204" pitchFamily="34" charset="0"/>
                        </a:rPr>
                        <a:t>macMaxCsmaBackoffs</a:t>
                      </a:r>
                      <a:endParaRPr kumimoji="1" lang="ja-JP" altLang="en-US" b="1">
                        <a:latin typeface="Arial" panose="020B0604020202020204" pitchFamily="34" charset="0"/>
                        <a:cs typeface="Arial" panose="020B0604020202020204" pitchFamily="34" charset="0"/>
                      </a:endParaRPr>
                    </a:p>
                  </a:txBody>
                  <a:tcPr/>
                </a:tc>
                <a:tc>
                  <a:txBody>
                    <a:bodyPr/>
                    <a:lstStyle/>
                    <a:p>
                      <a:pPr algn="r"/>
                      <a:r>
                        <a:rPr kumimoji="1" lang="en-US" altLang="ja-JP">
                          <a:latin typeface="Arial" panose="020B0604020202020204" pitchFamily="34" charset="0"/>
                          <a:cs typeface="Arial" panose="020B0604020202020204" pitchFamily="34" charset="0"/>
                        </a:rPr>
                        <a:t>4</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3172038"/>
                  </a:ext>
                </a:extLst>
              </a:tr>
              <a:tr h="364503">
                <a:tc>
                  <a:txBody>
                    <a:bodyPr/>
                    <a:lstStyle/>
                    <a:p>
                      <a:r>
                        <a:rPr kumimoji="1" lang="en" altLang="ja-JP" b="1">
                          <a:latin typeface="Arial" panose="020B0604020202020204" pitchFamily="34" charset="0"/>
                          <a:cs typeface="Arial" panose="020B0604020202020204" pitchFamily="34" charset="0"/>
                        </a:rPr>
                        <a:t>macMaxFrameRetries</a:t>
                      </a:r>
                      <a:endParaRPr kumimoji="1" lang="ja-JP" altLang="en-US" b="1">
                        <a:latin typeface="Arial" panose="020B0604020202020204" pitchFamily="34" charset="0"/>
                        <a:cs typeface="Arial" panose="020B0604020202020204" pitchFamily="34" charset="0"/>
                      </a:endParaRPr>
                    </a:p>
                  </a:txBody>
                  <a:tcPr/>
                </a:tc>
                <a:tc>
                  <a:txBody>
                    <a:bodyPr/>
                    <a:lstStyle/>
                    <a:p>
                      <a:pPr algn="r"/>
                      <a:r>
                        <a:rPr kumimoji="1" lang="en-US" altLang="ja-JP">
                          <a:latin typeface="Arial" panose="020B0604020202020204" pitchFamily="34" charset="0"/>
                          <a:cs typeface="Arial" panose="020B0604020202020204" pitchFamily="34" charset="0"/>
                        </a:rPr>
                        <a:t>3</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1572733"/>
                  </a:ext>
                </a:extLst>
              </a:tr>
              <a:tr h="364503">
                <a:tc>
                  <a:txBody>
                    <a:bodyPr/>
                    <a:lstStyle/>
                    <a:p>
                      <a:r>
                        <a:rPr kumimoji="1" lang="en" altLang="ja-JP" b="1">
                          <a:latin typeface="Arial" panose="020B0604020202020204" pitchFamily="34" charset="0"/>
                          <a:cs typeface="Arial" panose="020B0604020202020204" pitchFamily="34" charset="0"/>
                        </a:rPr>
                        <a:t>macMaxBE</a:t>
                      </a:r>
                      <a:endParaRPr kumimoji="1" lang="ja-JP" altLang="en-US" b="1">
                        <a:latin typeface="Arial" panose="020B0604020202020204" pitchFamily="34" charset="0"/>
                        <a:cs typeface="Arial" panose="020B0604020202020204" pitchFamily="34" charset="0"/>
                      </a:endParaRPr>
                    </a:p>
                  </a:txBody>
                  <a:tcPr/>
                </a:tc>
                <a:tc>
                  <a:txBody>
                    <a:bodyPr/>
                    <a:lstStyle/>
                    <a:p>
                      <a:pPr algn="r"/>
                      <a:r>
                        <a:rPr kumimoji="1" lang="en-US" altLang="ja-JP">
                          <a:latin typeface="Arial" panose="020B0604020202020204" pitchFamily="34" charset="0"/>
                          <a:cs typeface="Arial" panose="020B0604020202020204" pitchFamily="34" charset="0"/>
                        </a:rPr>
                        <a:t>5</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54444715"/>
                  </a:ext>
                </a:extLst>
              </a:tr>
              <a:tr h="364503">
                <a:tc>
                  <a:txBody>
                    <a:bodyPr/>
                    <a:lstStyle/>
                    <a:p>
                      <a:r>
                        <a:rPr kumimoji="1" lang="en" altLang="ja-JP" b="1">
                          <a:latin typeface="Arial" panose="020B0604020202020204" pitchFamily="34" charset="0"/>
                          <a:cs typeface="Arial" panose="020B0604020202020204" pitchFamily="34" charset="0"/>
                        </a:rPr>
                        <a:t>macMinBE</a:t>
                      </a:r>
                      <a:endParaRPr kumimoji="1" lang="ja-JP" altLang="en-US" b="1">
                        <a:latin typeface="Arial" panose="020B0604020202020204" pitchFamily="34" charset="0"/>
                        <a:cs typeface="Arial" panose="020B0604020202020204" pitchFamily="34" charset="0"/>
                      </a:endParaRPr>
                    </a:p>
                  </a:txBody>
                  <a:tcPr/>
                </a:tc>
                <a:tc>
                  <a:txBody>
                    <a:bodyPr/>
                    <a:lstStyle/>
                    <a:p>
                      <a:pPr algn="r"/>
                      <a:r>
                        <a:rPr kumimoji="1" lang="en-US" altLang="ja-JP">
                          <a:latin typeface="Arial" panose="020B0604020202020204" pitchFamily="34" charset="0"/>
                          <a:cs typeface="Arial" panose="020B0604020202020204" pitchFamily="34" charset="0"/>
                        </a:rPr>
                        <a:t>3</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44811746"/>
                  </a:ext>
                </a:extLst>
              </a:tr>
              <a:tr h="364503">
                <a:tc>
                  <a:txBody>
                    <a:bodyPr/>
                    <a:lstStyle/>
                    <a:p>
                      <a:r>
                        <a:rPr kumimoji="1" lang="en" altLang="ja-JP" b="1">
                          <a:latin typeface="Arial" panose="020B0604020202020204" pitchFamily="34" charset="0"/>
                          <a:cs typeface="Arial" panose="020B0604020202020204" pitchFamily="34" charset="0"/>
                        </a:rPr>
                        <a:t>macUnitBackoffPeriod</a:t>
                      </a:r>
                      <a:endParaRPr kumimoji="1" lang="ja-JP" altLang="en-US" b="1">
                        <a:latin typeface="Arial" panose="020B0604020202020204" pitchFamily="34" charset="0"/>
                        <a:cs typeface="Arial" panose="020B0604020202020204" pitchFamily="34" charset="0"/>
                      </a:endParaRPr>
                    </a:p>
                  </a:txBody>
                  <a:tcPr/>
                </a:tc>
                <a:tc>
                  <a:txBody>
                    <a:bodyPr/>
                    <a:lstStyle/>
                    <a:p>
                      <a:pPr algn="r"/>
                      <a:r>
                        <a:rPr kumimoji="1" lang="en-US" altLang="ja-JP">
                          <a:latin typeface="Arial" panose="020B0604020202020204" pitchFamily="34" charset="0"/>
                          <a:cs typeface="Arial" panose="020B0604020202020204" pitchFamily="34" charset="0"/>
                        </a:rPr>
                        <a:t>1000 us + 4 period</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83224724"/>
                  </a:ext>
                </a:extLst>
              </a:tr>
              <a:tr h="364503">
                <a:tc>
                  <a:txBody>
                    <a:bodyPr/>
                    <a:lstStyle/>
                    <a:p>
                      <a:r>
                        <a:rPr kumimoji="1" lang="en" altLang="ja-JP" b="1">
                          <a:latin typeface="Arial" panose="020B0604020202020204" pitchFamily="34" charset="0"/>
                          <a:cs typeface="Arial" panose="020B0604020202020204" pitchFamily="34" charset="0"/>
                        </a:rPr>
                        <a:t>phyCcaDuration</a:t>
                      </a:r>
                      <a:endParaRPr kumimoji="1" lang="ja-JP" altLang="en-US" b="1">
                        <a:latin typeface="Arial" panose="020B0604020202020204" pitchFamily="34" charset="0"/>
                        <a:cs typeface="Arial" panose="020B0604020202020204" pitchFamily="34" charset="0"/>
                      </a:endParaRPr>
                    </a:p>
                  </a:txBody>
                  <a:tcPr/>
                </a:tc>
                <a:tc>
                  <a:txBody>
                    <a:bodyPr/>
                    <a:lstStyle/>
                    <a:p>
                      <a:pPr algn="r"/>
                      <a:r>
                        <a:rPr kumimoji="1" lang="en-US" altLang="ja-JP">
                          <a:latin typeface="Arial" panose="020B0604020202020204" pitchFamily="34" charset="0"/>
                          <a:cs typeface="Arial" panose="020B0604020202020204" pitchFamily="34" charset="0"/>
                        </a:rPr>
                        <a:t>4 period</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95935544"/>
                  </a:ext>
                </a:extLst>
              </a:tr>
              <a:tr h="364503">
                <a:tc>
                  <a:txBody>
                    <a:bodyPr/>
                    <a:lstStyle/>
                    <a:p>
                      <a:r>
                        <a:rPr kumimoji="1" lang="en-US" altLang="ja-JP" b="1">
                          <a:latin typeface="Arial" panose="020B0604020202020204" pitchFamily="34" charset="0"/>
                          <a:cs typeface="Arial" panose="020B0604020202020204" pitchFamily="34" charset="0"/>
                        </a:rPr>
                        <a:t>ACK Request</a:t>
                      </a:r>
                      <a:endParaRPr kumimoji="1" lang="ja-JP" altLang="en-US" b="1">
                        <a:latin typeface="Arial" panose="020B0604020202020204" pitchFamily="34" charset="0"/>
                        <a:cs typeface="Arial" panose="020B0604020202020204" pitchFamily="34" charset="0"/>
                      </a:endParaRPr>
                    </a:p>
                  </a:txBody>
                  <a:tcPr/>
                </a:tc>
                <a:tc>
                  <a:txBody>
                    <a:bodyPr/>
                    <a:lstStyle/>
                    <a:p>
                      <a:pPr algn="r"/>
                      <a:r>
                        <a:rPr kumimoji="1" lang="en-US" altLang="ja-JP">
                          <a:latin typeface="Arial" panose="020B0604020202020204" pitchFamily="34" charset="0"/>
                          <a:cs typeface="Arial" panose="020B0604020202020204" pitchFamily="34" charset="0"/>
                        </a:rPr>
                        <a:t>Disabled</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28163030"/>
                  </a:ext>
                </a:extLst>
              </a:tr>
              <a:tr h="364503">
                <a:tc>
                  <a:txBody>
                    <a:bodyPr/>
                    <a:lstStyle/>
                    <a:p>
                      <a:r>
                        <a:rPr kumimoji="1" lang="en-US" altLang="ja-JP" b="1">
                          <a:latin typeface="Arial" panose="020B0604020202020204" pitchFamily="34" charset="0"/>
                          <a:cs typeface="Arial" panose="020B0604020202020204" pitchFamily="34" charset="0"/>
                        </a:rPr>
                        <a:t>Application</a:t>
                      </a:r>
                      <a:endParaRPr kumimoji="1" lang="ja-JP" altLang="en-US" b="1">
                        <a:latin typeface="Arial" panose="020B0604020202020204" pitchFamily="34" charset="0"/>
                        <a:cs typeface="Arial" panose="020B0604020202020204" pitchFamily="34" charset="0"/>
                      </a:endParaRPr>
                    </a:p>
                  </a:txBody>
                  <a:tcPr/>
                </a:tc>
                <a:tc>
                  <a:txBody>
                    <a:bodyPr/>
                    <a:lstStyle/>
                    <a:p>
                      <a:pPr algn="r"/>
                      <a:r>
                        <a:rPr kumimoji="1" lang="en-US" altLang="ja-JP" dirty="0">
                          <a:latin typeface="Arial" panose="020B0604020202020204" pitchFamily="34" charset="0"/>
                          <a:cs typeface="Arial" panose="020B0604020202020204" pitchFamily="34" charset="0"/>
                        </a:rPr>
                        <a:t>CBR</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97874339"/>
                  </a:ext>
                </a:extLst>
              </a:tr>
            </a:tbl>
          </a:graphicData>
        </a:graphic>
      </p:graphicFrame>
      <p:sp>
        <p:nvSpPr>
          <p:cNvPr id="3" name="テキスト ボックス 2">
            <a:extLst>
              <a:ext uri="{FF2B5EF4-FFF2-40B4-BE49-F238E27FC236}">
                <a16:creationId xmlns:a16="http://schemas.microsoft.com/office/drawing/2014/main" id="{8FE3B987-9D83-B4CC-E509-82DC6728C525}"/>
              </a:ext>
            </a:extLst>
          </p:cNvPr>
          <p:cNvSpPr txBox="1"/>
          <p:nvPr/>
        </p:nvSpPr>
        <p:spPr>
          <a:xfrm>
            <a:off x="665011" y="1298706"/>
            <a:ext cx="10657726" cy="369332"/>
          </a:xfrm>
          <a:prstGeom prst="rect">
            <a:avLst/>
          </a:prstGeom>
          <a:noFill/>
        </p:spPr>
        <p:txBody>
          <a:bodyPr wrap="none" rtlCol="0">
            <a:spAutoFit/>
          </a:bodyPr>
          <a:lstStyle/>
          <a:p>
            <a:r>
              <a:rPr lang="en" altLang="ja-JP" sz="1800" dirty="0">
                <a:solidFill>
                  <a:schemeClr val="tx1"/>
                </a:solidFill>
                <a:latin typeface="Arial" panose="020B0604020202020204" pitchFamily="34" charset="0"/>
                <a:cs typeface="Arial" panose="020B0604020202020204" pitchFamily="34" charset="0"/>
              </a:rPr>
              <a:t>Parameters are based on ECHONET Lite[4], some parameters are changed. / Simulator: </a:t>
            </a:r>
            <a:r>
              <a:rPr lang="en" altLang="ja-JP" sz="1800" dirty="0" err="1">
                <a:solidFill>
                  <a:schemeClr val="tx1"/>
                </a:solidFill>
                <a:latin typeface="Arial" panose="020B0604020202020204" pitchFamily="34" charset="0"/>
                <a:cs typeface="Arial" panose="020B0604020202020204" pitchFamily="34" charset="0"/>
              </a:rPr>
              <a:t>Scenargie</a:t>
            </a:r>
            <a:r>
              <a:rPr lang="en" altLang="ja-JP" sz="1800" dirty="0">
                <a:solidFill>
                  <a:schemeClr val="tx1"/>
                </a:solidFill>
                <a:latin typeface="Arial" panose="020B0604020202020204" pitchFamily="34" charset="0"/>
                <a:cs typeface="Arial" panose="020B0604020202020204" pitchFamily="34" charset="0"/>
              </a:rPr>
              <a:t> [5]</a:t>
            </a:r>
            <a:endParaRPr kumimoji="1" lang="ja-JP" altLang="en-US" sz="1800">
              <a:solidFill>
                <a:schemeClr val="tx1"/>
              </a:solidFill>
            </a:endParaRPr>
          </a:p>
        </p:txBody>
      </p:sp>
    </p:spTree>
    <p:extLst>
      <p:ext uri="{BB962C8B-B14F-4D97-AF65-F5344CB8AC3E}">
        <p14:creationId xmlns:p14="http://schemas.microsoft.com/office/powerpoint/2010/main" val="237420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AB31C-C9FA-752F-ABD5-A0ECB785E17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5A61D2E-EE2E-153F-9CCA-0E2E8251B616}"/>
              </a:ext>
            </a:extLst>
          </p:cNvPr>
          <p:cNvSpPr>
            <a:spLocks noGrp="1"/>
          </p:cNvSpPr>
          <p:nvPr>
            <p:ph type="title"/>
          </p:nvPr>
        </p:nvSpPr>
        <p:spPr/>
        <p:txBody>
          <a:bodyPr/>
          <a:lstStyle/>
          <a:p>
            <a:r>
              <a:rPr kumimoji="1" lang="en-US" altLang="ja-JP">
                <a:latin typeface="Arial" panose="020B0604020202020204" pitchFamily="34" charset="0"/>
                <a:cs typeface="Arial" panose="020B0604020202020204" pitchFamily="34" charset="0"/>
              </a:rPr>
              <a:t>Simulation Parameters (2)</a:t>
            </a:r>
            <a:endParaRPr kumimoji="1" lang="ja-JP" altLang="en-US">
              <a:latin typeface="Arial" panose="020B0604020202020204" pitchFamily="34" charset="0"/>
              <a:cs typeface="Arial" panose="020B0604020202020204" pitchFamily="34" charset="0"/>
            </a:endParaRPr>
          </a:p>
        </p:txBody>
      </p:sp>
      <p:graphicFrame>
        <p:nvGraphicFramePr>
          <p:cNvPr id="6" name="コンテンツ プレースホルダー 5">
            <a:extLst>
              <a:ext uri="{FF2B5EF4-FFF2-40B4-BE49-F238E27FC236}">
                <a16:creationId xmlns:a16="http://schemas.microsoft.com/office/drawing/2014/main" id="{6CD909DE-8100-458D-AD8B-92D55E0602E5}"/>
              </a:ext>
            </a:extLst>
          </p:cNvPr>
          <p:cNvGraphicFramePr>
            <a:graphicFrameLocks noGrp="1"/>
          </p:cNvGraphicFramePr>
          <p:nvPr>
            <p:ph sz="half" idx="1"/>
          </p:nvPr>
        </p:nvGraphicFramePr>
        <p:xfrm>
          <a:off x="1017588" y="2560935"/>
          <a:ext cx="5078412" cy="1854200"/>
        </p:xfrm>
        <a:graphic>
          <a:graphicData uri="http://schemas.openxmlformats.org/drawingml/2006/table">
            <a:tbl>
              <a:tblPr firstRow="1" bandRow="1">
                <a:tableStyleId>{5940675A-B579-460E-94D1-54222C63F5DA}</a:tableStyleId>
              </a:tblPr>
              <a:tblGrid>
                <a:gridCol w="1676400">
                  <a:extLst>
                    <a:ext uri="{9D8B030D-6E8A-4147-A177-3AD203B41FA5}">
                      <a16:colId xmlns:a16="http://schemas.microsoft.com/office/drawing/2014/main" val="4250373513"/>
                    </a:ext>
                  </a:extLst>
                </a:gridCol>
                <a:gridCol w="1676400">
                  <a:extLst>
                    <a:ext uri="{9D8B030D-6E8A-4147-A177-3AD203B41FA5}">
                      <a16:colId xmlns:a16="http://schemas.microsoft.com/office/drawing/2014/main" val="4179332264"/>
                    </a:ext>
                  </a:extLst>
                </a:gridCol>
                <a:gridCol w="1725612">
                  <a:extLst>
                    <a:ext uri="{9D8B030D-6E8A-4147-A177-3AD203B41FA5}">
                      <a16:colId xmlns:a16="http://schemas.microsoft.com/office/drawing/2014/main" val="397913938"/>
                    </a:ext>
                  </a:extLst>
                </a:gridCol>
              </a:tblGrid>
              <a:tr h="370840">
                <a:tc gridSpan="2">
                  <a:txBody>
                    <a:bodyPr/>
                    <a:lstStyle/>
                    <a:p>
                      <a:pPr algn="l"/>
                      <a:r>
                        <a:rPr kumimoji="1" lang="en-US" altLang="ja-JP" b="1">
                          <a:latin typeface="Arial" panose="020B0604020202020204" pitchFamily="34" charset="0"/>
                          <a:cs typeface="Arial" panose="020B0604020202020204" pitchFamily="34" charset="0"/>
                        </a:rPr>
                        <a:t>Channel Spacing</a:t>
                      </a:r>
                      <a:endParaRPr kumimoji="1" lang="ja-JP" altLang="en-US" b="1">
                        <a:latin typeface="Arial" panose="020B0604020202020204" pitchFamily="34" charset="0"/>
                        <a:cs typeface="Arial" panose="020B0604020202020204" pitchFamily="34" charset="0"/>
                      </a:endParaRPr>
                    </a:p>
                  </a:txBody>
                  <a:tcPr anchor="ctr"/>
                </a:tc>
                <a:tc hMerge="1">
                  <a:txBody>
                    <a:bodyPr/>
                    <a:lstStyle/>
                    <a:p>
                      <a:endParaRPr kumimoji="1" lang="ja-JP" altLang="en-US"/>
                    </a:p>
                  </a:txBody>
                  <a:tcPr/>
                </a:tc>
                <a:tc>
                  <a:txBody>
                    <a:bodyPr/>
                    <a:lstStyle/>
                    <a:p>
                      <a:pPr algn="r"/>
                      <a:r>
                        <a:rPr kumimoji="1" lang="en-US" altLang="ja-JP">
                          <a:latin typeface="Arial" panose="020B0604020202020204" pitchFamily="34" charset="0"/>
                          <a:cs typeface="Arial" panose="020B0604020202020204" pitchFamily="34" charset="0"/>
                        </a:rPr>
                        <a:t>200 kHz</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31255062"/>
                  </a:ext>
                </a:extLst>
              </a:tr>
              <a:tr h="370840">
                <a:tc gridSpan="2">
                  <a:txBody>
                    <a:bodyPr/>
                    <a:lstStyle/>
                    <a:p>
                      <a:r>
                        <a:rPr kumimoji="1" lang="en-US" altLang="ja-JP" b="1">
                          <a:latin typeface="Arial" panose="020B0604020202020204" pitchFamily="34" charset="0"/>
                          <a:cs typeface="Arial" panose="020B0604020202020204" pitchFamily="34" charset="0"/>
                        </a:rPr>
                        <a:t>CS Level (Rx Sensitivity)</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 altLang="ja-JP">
                          <a:latin typeface="Arial" panose="020B0604020202020204" pitchFamily="34" charset="0"/>
                          <a:cs typeface="Arial" panose="020B0604020202020204" pitchFamily="34" charset="0"/>
                        </a:rPr>
                        <a:t>-97.00 dBm</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2601294"/>
                  </a:ext>
                </a:extLst>
              </a:tr>
              <a:tr h="370840">
                <a:tc rowSpan="2">
                  <a:txBody>
                    <a:bodyPr/>
                    <a:lstStyle/>
                    <a:p>
                      <a:pPr algn="l"/>
                      <a:r>
                        <a:rPr kumimoji="1" lang="en" altLang="ja-JP" b="1">
                          <a:latin typeface="Arial" panose="020B0604020202020204" pitchFamily="34" charset="0"/>
                          <a:cs typeface="Arial" panose="020B0604020202020204" pitchFamily="34" charset="0"/>
                        </a:rPr>
                        <a:t>ED Threshold</a:t>
                      </a:r>
                      <a:endParaRPr kumimoji="1" lang="ja-JP" altLang="en-US" b="1">
                        <a:latin typeface="Arial" panose="020B0604020202020204" pitchFamily="34" charset="0"/>
                        <a:cs typeface="Arial" panose="020B0604020202020204" pitchFamily="34" charset="0"/>
                      </a:endParaRPr>
                    </a:p>
                  </a:txBody>
                  <a:tcPr anchor="ctr"/>
                </a:tc>
                <a:tc>
                  <a:txBody>
                    <a:bodyPr/>
                    <a:lstStyle/>
                    <a:p>
                      <a:pPr algn="l"/>
                      <a:r>
                        <a:rPr kumimoji="1" lang="en-US" altLang="ja-JP" b="1">
                          <a:latin typeface="Arial" panose="020B0604020202020204" pitchFamily="34" charset="0"/>
                          <a:cs typeface="Arial" panose="020B0604020202020204" pitchFamily="34" charset="0"/>
                        </a:rPr>
                        <a:t>normal (high)</a:t>
                      </a:r>
                      <a:endParaRPr kumimoji="1" lang="ja-JP" altLang="en-US" b="1">
                        <a:latin typeface="Arial" panose="020B0604020202020204" pitchFamily="34" charset="0"/>
                        <a:cs typeface="Arial" panose="020B0604020202020204" pitchFamily="34" charset="0"/>
                      </a:endParaRPr>
                    </a:p>
                  </a:txBody>
                  <a:tcPr anchor="ctr"/>
                </a:tc>
                <a:tc>
                  <a:txBody>
                    <a:bodyPr/>
                    <a:lstStyle/>
                    <a:p>
                      <a:pPr algn="r"/>
                      <a:r>
                        <a:rPr kumimoji="1" lang="en-US" altLang="ja-JP">
                          <a:latin typeface="Arial" panose="020B0604020202020204" pitchFamily="34" charset="0"/>
                          <a:cs typeface="Arial" panose="020B0604020202020204" pitchFamily="34" charset="0"/>
                        </a:rPr>
                        <a:t>-87.00 dBm</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53629514"/>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b="1"/>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a:latin typeface="Arial" panose="020B0604020202020204" pitchFamily="34" charset="0"/>
                          <a:cs typeface="Arial" panose="020B0604020202020204" pitchFamily="34" charset="0"/>
                        </a:rPr>
                        <a:t>low</a:t>
                      </a:r>
                      <a:endParaRPr kumimoji="1" lang="ja-JP" altLang="en-US" b="1">
                        <a:latin typeface="Arial" panose="020B0604020202020204" pitchFamily="34" charset="0"/>
                        <a:cs typeface="Arial" panose="020B0604020202020204" pitchFamily="34" charset="0"/>
                      </a:endParaRPr>
                    </a:p>
                  </a:txBody>
                  <a:tcPr anchor="ctr"/>
                </a:tc>
                <a:tc>
                  <a:txBody>
                    <a:bodyPr/>
                    <a:lstStyle/>
                    <a:p>
                      <a:pPr algn="r"/>
                      <a:r>
                        <a:rPr kumimoji="1" lang="en-US" altLang="ja-JP">
                          <a:latin typeface="Arial" panose="020B0604020202020204" pitchFamily="34" charset="0"/>
                          <a:cs typeface="Arial" panose="020B0604020202020204" pitchFamily="34" charset="0"/>
                        </a:rPr>
                        <a:t>-92.00 dBm</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0310008"/>
                  </a:ext>
                </a:extLst>
              </a:tr>
              <a:tr h="370840">
                <a:tc gridSpan="2">
                  <a:txBody>
                    <a:bodyPr/>
                    <a:lstStyle/>
                    <a:p>
                      <a:r>
                        <a:rPr kumimoji="1" lang="en-US" altLang="ja-JP" b="1">
                          <a:latin typeface="Arial" panose="020B0604020202020204" pitchFamily="34" charset="0"/>
                          <a:cs typeface="Arial" panose="020B0604020202020204" pitchFamily="34" charset="0"/>
                        </a:rPr>
                        <a:t>PSDU Length</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US" altLang="ja-JP">
                          <a:latin typeface="Arial" panose="020B0604020202020204" pitchFamily="34" charset="0"/>
                          <a:cs typeface="Arial" panose="020B0604020202020204" pitchFamily="34" charset="0"/>
                        </a:rPr>
                        <a:t>255 byte</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3172038"/>
                  </a:ext>
                </a:extLst>
              </a:tr>
            </a:tbl>
          </a:graphicData>
        </a:graphic>
      </p:graphicFrame>
      <p:sp>
        <p:nvSpPr>
          <p:cNvPr id="5" name="スライド番号プレースホルダー 4">
            <a:extLst>
              <a:ext uri="{FF2B5EF4-FFF2-40B4-BE49-F238E27FC236}">
                <a16:creationId xmlns:a16="http://schemas.microsoft.com/office/drawing/2014/main" id="{EB408AD0-5F59-CD8C-0C56-09289E1846F3}"/>
              </a:ext>
            </a:extLst>
          </p:cNvPr>
          <p:cNvSpPr>
            <a:spLocks noGrp="1"/>
          </p:cNvSpPr>
          <p:nvPr>
            <p:ph type="sldNum" idx="12"/>
          </p:nvPr>
        </p:nvSpPr>
        <p:spPr/>
        <p:txBody>
          <a:bodyPr/>
          <a:lstStyle/>
          <a:p>
            <a:r>
              <a:rPr lang="en-GB"/>
              <a:t>Slide </a:t>
            </a:r>
            <a:fld id="{1CD163DD-D5E7-41DA-95F2-71530C24F8C3}" type="slidenum">
              <a:rPr lang="en-GB"/>
              <a:pPr/>
              <a:t>13</a:t>
            </a:fld>
            <a:endParaRPr lang="en-GB"/>
          </a:p>
        </p:txBody>
      </p:sp>
      <p:graphicFrame>
        <p:nvGraphicFramePr>
          <p:cNvPr id="7" name="コンテンツ プレースホルダー 5">
            <a:extLst>
              <a:ext uri="{FF2B5EF4-FFF2-40B4-BE49-F238E27FC236}">
                <a16:creationId xmlns:a16="http://schemas.microsoft.com/office/drawing/2014/main" id="{C601287E-D4BD-70A6-EDF3-4E4BCC184CA7}"/>
              </a:ext>
            </a:extLst>
          </p:cNvPr>
          <p:cNvGraphicFramePr>
            <a:graphicFrameLocks noGrp="1"/>
          </p:cNvGraphicFramePr>
          <p:nvPr>
            <p:ph sz="half" idx="2"/>
          </p:nvPr>
        </p:nvGraphicFramePr>
        <p:xfrm>
          <a:off x="6299201" y="2560935"/>
          <a:ext cx="4985544" cy="1854200"/>
        </p:xfrm>
        <a:graphic>
          <a:graphicData uri="http://schemas.openxmlformats.org/drawingml/2006/table">
            <a:tbl>
              <a:tblPr firstRow="1" bandRow="1">
                <a:tableStyleId>{5940675A-B579-460E-94D1-54222C63F5DA}</a:tableStyleId>
              </a:tblPr>
              <a:tblGrid>
                <a:gridCol w="1609725">
                  <a:extLst>
                    <a:ext uri="{9D8B030D-6E8A-4147-A177-3AD203B41FA5}">
                      <a16:colId xmlns:a16="http://schemas.microsoft.com/office/drawing/2014/main" val="4250373513"/>
                    </a:ext>
                  </a:extLst>
                </a:gridCol>
                <a:gridCol w="1702594">
                  <a:extLst>
                    <a:ext uri="{9D8B030D-6E8A-4147-A177-3AD203B41FA5}">
                      <a16:colId xmlns:a16="http://schemas.microsoft.com/office/drawing/2014/main" val="4290457052"/>
                    </a:ext>
                  </a:extLst>
                </a:gridCol>
                <a:gridCol w="1673225">
                  <a:extLst>
                    <a:ext uri="{9D8B030D-6E8A-4147-A177-3AD203B41FA5}">
                      <a16:colId xmlns:a16="http://schemas.microsoft.com/office/drawing/2014/main" val="397913938"/>
                    </a:ext>
                  </a:extLst>
                </a:gridCol>
              </a:tblGrid>
              <a:tr h="370840">
                <a:tc gridSpan="2">
                  <a:txBody>
                    <a:bodyPr/>
                    <a:lstStyle/>
                    <a:p>
                      <a:pPr algn="l"/>
                      <a:r>
                        <a:rPr kumimoji="1" lang="en-US" altLang="ja-JP" b="1">
                          <a:latin typeface="Arial" panose="020B0604020202020204" pitchFamily="34" charset="0"/>
                          <a:cs typeface="Arial" panose="020B0604020202020204" pitchFamily="34" charset="0"/>
                        </a:rPr>
                        <a:t>Channel Spacing</a:t>
                      </a:r>
                      <a:endParaRPr kumimoji="1" lang="ja-JP" altLang="en-US" b="1">
                        <a:latin typeface="Arial" panose="020B0604020202020204" pitchFamily="34" charset="0"/>
                        <a:cs typeface="Arial" panose="020B0604020202020204" pitchFamily="34" charset="0"/>
                      </a:endParaRPr>
                    </a:p>
                  </a:txBody>
                  <a:tcPr anchor="ctr"/>
                </a:tc>
                <a:tc hMerge="1">
                  <a:txBody>
                    <a:bodyPr/>
                    <a:lstStyle/>
                    <a:p>
                      <a:endParaRPr kumimoji="1" lang="ja-JP" altLang="en-US"/>
                    </a:p>
                  </a:txBody>
                  <a:tcPr/>
                </a:tc>
                <a:tc>
                  <a:txBody>
                    <a:bodyPr/>
                    <a:lstStyle/>
                    <a:p>
                      <a:pPr algn="r"/>
                      <a:r>
                        <a:rPr kumimoji="1" lang="en-US" altLang="ja-JP">
                          <a:latin typeface="Arial" panose="020B0604020202020204" pitchFamily="34" charset="0"/>
                          <a:cs typeface="Arial" panose="020B0604020202020204" pitchFamily="34" charset="0"/>
                        </a:rPr>
                        <a:t>600 kHz</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08122990"/>
                  </a:ext>
                </a:extLst>
              </a:tr>
              <a:tr h="370840">
                <a:tc gridSpan="2">
                  <a:txBody>
                    <a:bodyPr/>
                    <a:lstStyle/>
                    <a:p>
                      <a:r>
                        <a:rPr kumimoji="1" lang="en-US" altLang="ja-JP" b="1">
                          <a:latin typeface="Arial" panose="020B0604020202020204" pitchFamily="34" charset="0"/>
                          <a:cs typeface="Arial" panose="020B0604020202020204" pitchFamily="34" charset="0"/>
                        </a:rPr>
                        <a:t>CS Level (Rx Sensitivity)</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 altLang="ja-JP">
                          <a:latin typeface="Arial" panose="020B0604020202020204" pitchFamily="34" charset="0"/>
                          <a:cs typeface="Arial" panose="020B0604020202020204" pitchFamily="34" charset="0"/>
                        </a:rPr>
                        <a:t>-90.98 dBm</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2601294"/>
                  </a:ext>
                </a:extLst>
              </a:tr>
              <a:tr h="370840">
                <a:tc rowSpan="2">
                  <a:txBody>
                    <a:bodyPr/>
                    <a:lstStyle/>
                    <a:p>
                      <a:pPr algn="l"/>
                      <a:r>
                        <a:rPr kumimoji="1" lang="en" altLang="ja-JP" b="1">
                          <a:latin typeface="Arial" panose="020B0604020202020204" pitchFamily="34" charset="0"/>
                          <a:cs typeface="Arial" panose="020B0604020202020204" pitchFamily="34" charset="0"/>
                        </a:rPr>
                        <a:t>ED Threshold</a:t>
                      </a:r>
                      <a:endParaRPr kumimoji="1" lang="ja-JP" altLang="en-US" b="1">
                        <a:latin typeface="Arial" panose="020B0604020202020204" pitchFamily="34" charset="0"/>
                        <a:cs typeface="Arial" panose="020B0604020202020204" pitchFamily="34" charset="0"/>
                      </a:endParaRPr>
                    </a:p>
                  </a:txBody>
                  <a:tcPr anchor="ctr"/>
                </a:tc>
                <a:tc>
                  <a:txBody>
                    <a:bodyPr/>
                    <a:lstStyle/>
                    <a:p>
                      <a:pPr algn="l"/>
                      <a:r>
                        <a:rPr kumimoji="1" lang="en-US" altLang="ja-JP" b="1">
                          <a:latin typeface="Arial" panose="020B0604020202020204" pitchFamily="34" charset="0"/>
                          <a:cs typeface="Arial" panose="020B0604020202020204" pitchFamily="34" charset="0"/>
                        </a:rPr>
                        <a:t>normal (high)</a:t>
                      </a:r>
                      <a:endParaRPr kumimoji="1" lang="ja-JP" altLang="en-US" b="1">
                        <a:latin typeface="Arial" panose="020B0604020202020204" pitchFamily="34" charset="0"/>
                        <a:cs typeface="Arial" panose="020B0604020202020204" pitchFamily="34" charset="0"/>
                      </a:endParaRPr>
                    </a:p>
                  </a:txBody>
                  <a:tcPr anchor="ctr"/>
                </a:tc>
                <a:tc>
                  <a:txBody>
                    <a:bodyPr/>
                    <a:lstStyle/>
                    <a:p>
                      <a:pPr algn="r"/>
                      <a:r>
                        <a:rPr kumimoji="1" lang="en" altLang="ja-JP">
                          <a:latin typeface="Arial" panose="020B0604020202020204" pitchFamily="34" charset="0"/>
                          <a:cs typeface="Arial" panose="020B0604020202020204" pitchFamily="34" charset="0"/>
                        </a:rPr>
                        <a:t>-80.98</a:t>
                      </a:r>
                      <a:r>
                        <a:rPr kumimoji="1" lang="en-US" altLang="ja-JP">
                          <a:latin typeface="Arial" panose="020B0604020202020204" pitchFamily="34" charset="0"/>
                          <a:cs typeface="Arial" panose="020B0604020202020204" pitchFamily="34" charset="0"/>
                        </a:rPr>
                        <a:t> dBm</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53629514"/>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b="1"/>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a:latin typeface="Arial" panose="020B0604020202020204" pitchFamily="34" charset="0"/>
                          <a:cs typeface="Arial" panose="020B0604020202020204" pitchFamily="34" charset="0"/>
                        </a:rPr>
                        <a:t>low</a:t>
                      </a:r>
                      <a:endParaRPr kumimoji="1" lang="ja-JP" altLang="en-US" b="1">
                        <a:latin typeface="Arial" panose="020B0604020202020204" pitchFamily="34" charset="0"/>
                        <a:cs typeface="Arial" panose="020B0604020202020204" pitchFamily="34" charset="0"/>
                      </a:endParaRPr>
                    </a:p>
                  </a:txBody>
                  <a:tcPr anchor="ctr"/>
                </a:tc>
                <a:tc>
                  <a:txBody>
                    <a:bodyPr/>
                    <a:lstStyle/>
                    <a:p>
                      <a:pPr algn="r"/>
                      <a:r>
                        <a:rPr kumimoji="1" lang="en" altLang="ja-JP">
                          <a:latin typeface="Arial" panose="020B0604020202020204" pitchFamily="34" charset="0"/>
                          <a:cs typeface="Arial" panose="020B0604020202020204" pitchFamily="34" charset="0"/>
                        </a:rPr>
                        <a:t>-85.98</a:t>
                      </a:r>
                      <a:r>
                        <a:rPr kumimoji="1" lang="en-US" altLang="ja-JP">
                          <a:latin typeface="Arial" panose="020B0604020202020204" pitchFamily="34" charset="0"/>
                          <a:cs typeface="Arial" panose="020B0604020202020204" pitchFamily="34" charset="0"/>
                        </a:rPr>
                        <a:t> dBm</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0310008"/>
                  </a:ext>
                </a:extLst>
              </a:tr>
              <a:tr h="370840">
                <a:tc gridSpan="2">
                  <a:txBody>
                    <a:bodyPr/>
                    <a:lstStyle/>
                    <a:p>
                      <a:r>
                        <a:rPr kumimoji="1" lang="en-US" altLang="ja-JP" b="1">
                          <a:latin typeface="Arial" panose="020B0604020202020204" pitchFamily="34" charset="0"/>
                          <a:cs typeface="Arial" panose="020B0604020202020204" pitchFamily="34" charset="0"/>
                        </a:rPr>
                        <a:t>PSDU Length</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US" altLang="ja-JP">
                          <a:latin typeface="Arial" panose="020B0604020202020204" pitchFamily="34" charset="0"/>
                          <a:cs typeface="Arial" panose="020B0604020202020204" pitchFamily="34" charset="0"/>
                        </a:rPr>
                        <a:t>511 byte</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3172038"/>
                  </a:ext>
                </a:extLst>
              </a:tr>
            </a:tbl>
          </a:graphicData>
        </a:graphic>
      </p:graphicFrame>
      <p:sp>
        <p:nvSpPr>
          <p:cNvPr id="8" name="テキスト ボックス 7">
            <a:extLst>
              <a:ext uri="{FF2B5EF4-FFF2-40B4-BE49-F238E27FC236}">
                <a16:creationId xmlns:a16="http://schemas.microsoft.com/office/drawing/2014/main" id="{6D8B9320-B76E-0FC4-91F8-FA16E474BB3F}"/>
              </a:ext>
            </a:extLst>
          </p:cNvPr>
          <p:cNvSpPr txBox="1"/>
          <p:nvPr/>
        </p:nvSpPr>
        <p:spPr>
          <a:xfrm>
            <a:off x="2684805" y="1978810"/>
            <a:ext cx="1330814" cy="461665"/>
          </a:xfrm>
          <a:prstGeom prst="rect">
            <a:avLst/>
          </a:prstGeom>
          <a:noFill/>
        </p:spPr>
        <p:txBody>
          <a:bodyPr wrap="none" rtlCol="0">
            <a:spAutoFit/>
          </a:bodyPr>
          <a:lstStyle/>
          <a:p>
            <a:r>
              <a:rPr kumimoji="1" lang="en-US" altLang="ja-JP" b="1">
                <a:solidFill>
                  <a:schemeClr val="accent4"/>
                </a:solidFill>
                <a:latin typeface="Arial" panose="020B0604020202020204" pitchFamily="34" charset="0"/>
                <a:cs typeface="Arial" panose="020B0604020202020204" pitchFamily="34" charset="0"/>
              </a:rPr>
              <a:t>50 kbps</a:t>
            </a:r>
            <a:endParaRPr kumimoji="1" lang="ja-JP" altLang="en-US" b="1">
              <a:solidFill>
                <a:schemeClr val="accent4"/>
              </a:solidFill>
              <a:latin typeface="Arial" panose="020B0604020202020204" pitchFamily="34" charset="0"/>
              <a:cs typeface="Arial" panose="020B0604020202020204" pitchFamily="34" charset="0"/>
            </a:endParaRPr>
          </a:p>
        </p:txBody>
      </p:sp>
      <p:sp>
        <p:nvSpPr>
          <p:cNvPr id="9" name="テキスト ボックス 8">
            <a:extLst>
              <a:ext uri="{FF2B5EF4-FFF2-40B4-BE49-F238E27FC236}">
                <a16:creationId xmlns:a16="http://schemas.microsoft.com/office/drawing/2014/main" id="{2A249D76-97A2-6729-8F84-C0EA54B65218}"/>
              </a:ext>
            </a:extLst>
          </p:cNvPr>
          <p:cNvSpPr txBox="1"/>
          <p:nvPr/>
        </p:nvSpPr>
        <p:spPr>
          <a:xfrm>
            <a:off x="7918780" y="1986459"/>
            <a:ext cx="1502334" cy="461665"/>
          </a:xfrm>
          <a:prstGeom prst="rect">
            <a:avLst/>
          </a:prstGeom>
          <a:noFill/>
        </p:spPr>
        <p:txBody>
          <a:bodyPr wrap="none" rtlCol="0">
            <a:spAutoFit/>
          </a:bodyPr>
          <a:lstStyle/>
          <a:p>
            <a:r>
              <a:rPr kumimoji="1" lang="en-US" altLang="ja-JP" b="1">
                <a:solidFill>
                  <a:schemeClr val="accent4"/>
                </a:solidFill>
                <a:latin typeface="Arial" panose="020B0604020202020204" pitchFamily="34" charset="0"/>
                <a:cs typeface="Arial" panose="020B0604020202020204" pitchFamily="34" charset="0"/>
              </a:rPr>
              <a:t>200 kbps</a:t>
            </a:r>
            <a:endParaRPr kumimoji="1" lang="ja-JP" altLang="en-US" b="1">
              <a:solidFill>
                <a:schemeClr val="accent4"/>
              </a:solidFill>
              <a:latin typeface="Arial" panose="020B0604020202020204" pitchFamily="34" charset="0"/>
              <a:cs typeface="Arial" panose="020B0604020202020204" pitchFamily="34" charset="0"/>
            </a:endParaRPr>
          </a:p>
        </p:txBody>
      </p:sp>
      <p:sp>
        <p:nvSpPr>
          <p:cNvPr id="15" name="テキスト ボックス 14">
            <a:extLst>
              <a:ext uri="{FF2B5EF4-FFF2-40B4-BE49-F238E27FC236}">
                <a16:creationId xmlns:a16="http://schemas.microsoft.com/office/drawing/2014/main" id="{6797A5F9-9297-FB47-CCC1-E90EAE5E2F31}"/>
              </a:ext>
            </a:extLst>
          </p:cNvPr>
          <p:cNvSpPr txBox="1"/>
          <p:nvPr/>
        </p:nvSpPr>
        <p:spPr>
          <a:xfrm>
            <a:off x="2899608" y="1637299"/>
            <a:ext cx="901209" cy="461665"/>
          </a:xfrm>
          <a:prstGeom prst="rect">
            <a:avLst/>
          </a:prstGeom>
          <a:noFill/>
        </p:spPr>
        <p:txBody>
          <a:bodyPr wrap="none" rtlCol="0">
            <a:spAutoFit/>
          </a:bodyPr>
          <a:lstStyle/>
          <a:p>
            <a:r>
              <a:rPr kumimoji="1" lang="en-US" altLang="ja-JP" b="1">
                <a:solidFill>
                  <a:srgbClr val="0432FF"/>
                </a:solidFill>
                <a:latin typeface="Arial" panose="020B0604020202020204" pitchFamily="34" charset="0"/>
                <a:cs typeface="Arial" panose="020B0604020202020204" pitchFamily="34" charset="0"/>
              </a:rPr>
              <a:t>Slow</a:t>
            </a:r>
            <a:endParaRPr kumimoji="1" lang="ja-JP" altLang="en-US" b="1">
              <a:solidFill>
                <a:srgbClr val="0432FF"/>
              </a:solidFill>
              <a:latin typeface="Arial" panose="020B0604020202020204" pitchFamily="34" charset="0"/>
              <a:cs typeface="Arial" panose="020B0604020202020204" pitchFamily="34" charset="0"/>
            </a:endParaRPr>
          </a:p>
        </p:txBody>
      </p:sp>
      <p:sp>
        <p:nvSpPr>
          <p:cNvPr id="16" name="テキスト ボックス 15">
            <a:extLst>
              <a:ext uri="{FF2B5EF4-FFF2-40B4-BE49-F238E27FC236}">
                <a16:creationId xmlns:a16="http://schemas.microsoft.com/office/drawing/2014/main" id="{D650783B-2C45-E0B8-499E-085D015CEE88}"/>
              </a:ext>
            </a:extLst>
          </p:cNvPr>
          <p:cNvSpPr txBox="1"/>
          <p:nvPr/>
        </p:nvSpPr>
        <p:spPr>
          <a:xfrm>
            <a:off x="8261021" y="1632992"/>
            <a:ext cx="817853" cy="461665"/>
          </a:xfrm>
          <a:prstGeom prst="rect">
            <a:avLst/>
          </a:prstGeom>
          <a:noFill/>
        </p:spPr>
        <p:txBody>
          <a:bodyPr wrap="none" rtlCol="0">
            <a:spAutoFit/>
          </a:bodyPr>
          <a:lstStyle/>
          <a:p>
            <a:r>
              <a:rPr kumimoji="1" lang="en-US" altLang="ja-JP" b="1">
                <a:solidFill>
                  <a:srgbClr val="BD8E00"/>
                </a:solidFill>
                <a:latin typeface="Arial" panose="020B0604020202020204" pitchFamily="34" charset="0"/>
                <a:cs typeface="Arial" panose="020B0604020202020204" pitchFamily="34" charset="0"/>
              </a:rPr>
              <a:t>Fast</a:t>
            </a:r>
            <a:endParaRPr kumimoji="1" lang="ja-JP" altLang="en-US" b="1">
              <a:solidFill>
                <a:srgbClr val="BD8E00"/>
              </a:solidFill>
              <a:latin typeface="Arial" panose="020B0604020202020204" pitchFamily="34" charset="0"/>
              <a:cs typeface="Arial" panose="020B0604020202020204" pitchFamily="34" charset="0"/>
            </a:endParaRPr>
          </a:p>
        </p:txBody>
      </p:sp>
      <p:grpSp>
        <p:nvGrpSpPr>
          <p:cNvPr id="11" name="グループ化 10">
            <a:extLst>
              <a:ext uri="{FF2B5EF4-FFF2-40B4-BE49-F238E27FC236}">
                <a16:creationId xmlns:a16="http://schemas.microsoft.com/office/drawing/2014/main" id="{0191E4B3-0AB7-3B05-6C87-1D926E8B3B66}"/>
              </a:ext>
            </a:extLst>
          </p:cNvPr>
          <p:cNvGrpSpPr/>
          <p:nvPr/>
        </p:nvGrpSpPr>
        <p:grpSpPr>
          <a:xfrm>
            <a:off x="4895200" y="4620026"/>
            <a:ext cx="2399486" cy="1650497"/>
            <a:chOff x="8166039" y="4597903"/>
            <a:chExt cx="2399486" cy="1650497"/>
          </a:xfrm>
        </p:grpSpPr>
        <p:sp>
          <p:nvSpPr>
            <p:cNvPr id="12" name="台形 11">
              <a:extLst>
                <a:ext uri="{FF2B5EF4-FFF2-40B4-BE49-F238E27FC236}">
                  <a16:creationId xmlns:a16="http://schemas.microsoft.com/office/drawing/2014/main" id="{ADD82C02-C3D5-2E91-8025-9F9FC7C181E6}"/>
                </a:ext>
              </a:extLst>
            </p:cNvPr>
            <p:cNvSpPr/>
            <p:nvPr/>
          </p:nvSpPr>
          <p:spPr bwMode="auto">
            <a:xfrm>
              <a:off x="8989812" y="4597903"/>
              <a:ext cx="759600" cy="1215115"/>
            </a:xfrm>
            <a:prstGeom prst="trapezoid">
              <a:avLst/>
            </a:prstGeom>
            <a:solidFill>
              <a:srgbClr val="00B8FF">
                <a:alpha val="76419"/>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ja-JP" altLang="en-US"/>
            </a:p>
          </p:txBody>
        </p:sp>
        <p:sp>
          <p:nvSpPr>
            <p:cNvPr id="13" name="台形 12">
              <a:extLst>
                <a:ext uri="{FF2B5EF4-FFF2-40B4-BE49-F238E27FC236}">
                  <a16:creationId xmlns:a16="http://schemas.microsoft.com/office/drawing/2014/main" id="{3CBCB568-C7DD-00A9-3CD7-B97F64E184DC}"/>
                </a:ext>
              </a:extLst>
            </p:cNvPr>
            <p:cNvSpPr/>
            <p:nvPr/>
          </p:nvSpPr>
          <p:spPr bwMode="auto">
            <a:xfrm>
              <a:off x="8230444" y="5418604"/>
              <a:ext cx="2278336" cy="406102"/>
            </a:xfrm>
            <a:prstGeom prst="trapezoid">
              <a:avLst/>
            </a:prstGeom>
            <a:solidFill>
              <a:srgbClr val="FFC000">
                <a:alpha val="76419"/>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ja-JP" altLang="en-US"/>
            </a:p>
          </p:txBody>
        </p:sp>
        <p:cxnSp>
          <p:nvCxnSpPr>
            <p:cNvPr id="14" name="直線コネクタ 13">
              <a:extLst>
                <a:ext uri="{FF2B5EF4-FFF2-40B4-BE49-F238E27FC236}">
                  <a16:creationId xmlns:a16="http://schemas.microsoft.com/office/drawing/2014/main" id="{A96F9DAD-C5DB-A699-D7D8-5D7D53FE0293}"/>
                </a:ext>
              </a:extLst>
            </p:cNvPr>
            <p:cNvCxnSpPr>
              <a:cxnSpLocks/>
            </p:cNvCxnSpPr>
            <p:nvPr/>
          </p:nvCxnSpPr>
          <p:spPr bwMode="auto">
            <a:xfrm>
              <a:off x="8166039" y="5819492"/>
              <a:ext cx="2399486" cy="0"/>
            </a:xfrm>
            <a:prstGeom prst="line">
              <a:avLst/>
            </a:prstGeom>
            <a:solidFill>
              <a:srgbClr val="00B8FF"/>
            </a:solidFill>
            <a:ln w="15875" cap="flat" cmpd="sng" algn="ctr">
              <a:solidFill>
                <a:schemeClr val="tx1"/>
              </a:solidFill>
              <a:prstDash val="solid"/>
              <a:round/>
              <a:headEnd type="none" w="med" len="med"/>
              <a:tailEnd type="none" w="med" len="med"/>
            </a:ln>
            <a:effectLst/>
          </p:spPr>
        </p:cxnSp>
        <p:cxnSp>
          <p:nvCxnSpPr>
            <p:cNvPr id="17" name="直線コネクタ 16">
              <a:extLst>
                <a:ext uri="{FF2B5EF4-FFF2-40B4-BE49-F238E27FC236}">
                  <a16:creationId xmlns:a16="http://schemas.microsoft.com/office/drawing/2014/main" id="{4F0379E5-7C49-3FFA-935D-925735DF8277}"/>
                </a:ext>
              </a:extLst>
            </p:cNvPr>
            <p:cNvCxnSpPr>
              <a:cxnSpLocks/>
            </p:cNvCxnSpPr>
            <p:nvPr/>
          </p:nvCxnSpPr>
          <p:spPr bwMode="auto">
            <a:xfrm flipV="1">
              <a:off x="8230444" y="4992316"/>
              <a:ext cx="0" cy="1256084"/>
            </a:xfrm>
            <a:prstGeom prst="line">
              <a:avLst/>
            </a:prstGeom>
            <a:solidFill>
              <a:srgbClr val="00B8FF"/>
            </a:solidFill>
            <a:ln w="15875" cap="flat" cmpd="sng" algn="ctr">
              <a:solidFill>
                <a:schemeClr val="tx1"/>
              </a:solidFill>
              <a:prstDash val="sysDash"/>
              <a:round/>
              <a:headEnd type="none" w="med" len="med"/>
              <a:tailEnd type="none" w="med" len="med"/>
            </a:ln>
            <a:effectLst/>
          </p:spPr>
        </p:cxnSp>
        <p:cxnSp>
          <p:nvCxnSpPr>
            <p:cNvPr id="18" name="直線コネクタ 17">
              <a:extLst>
                <a:ext uri="{FF2B5EF4-FFF2-40B4-BE49-F238E27FC236}">
                  <a16:creationId xmlns:a16="http://schemas.microsoft.com/office/drawing/2014/main" id="{3D04AB2B-13B0-B324-8C32-B42E43B4D5CD}"/>
                </a:ext>
              </a:extLst>
            </p:cNvPr>
            <p:cNvCxnSpPr>
              <a:cxnSpLocks/>
            </p:cNvCxnSpPr>
            <p:nvPr/>
          </p:nvCxnSpPr>
          <p:spPr bwMode="auto">
            <a:xfrm flipV="1">
              <a:off x="10508780" y="4992316"/>
              <a:ext cx="0" cy="1256084"/>
            </a:xfrm>
            <a:prstGeom prst="line">
              <a:avLst/>
            </a:prstGeom>
            <a:solidFill>
              <a:srgbClr val="00B8FF"/>
            </a:solidFill>
            <a:ln w="15875" cap="flat" cmpd="sng" algn="ctr">
              <a:solidFill>
                <a:schemeClr val="tx1"/>
              </a:solidFill>
              <a:prstDash val="sysDash"/>
              <a:round/>
              <a:headEnd type="none" w="med" len="med"/>
              <a:tailEnd type="none" w="med" len="med"/>
            </a:ln>
            <a:effectLst/>
          </p:spPr>
        </p:cxnSp>
        <p:cxnSp>
          <p:nvCxnSpPr>
            <p:cNvPr id="19" name="直線コネクタ 18">
              <a:extLst>
                <a:ext uri="{FF2B5EF4-FFF2-40B4-BE49-F238E27FC236}">
                  <a16:creationId xmlns:a16="http://schemas.microsoft.com/office/drawing/2014/main" id="{36A96329-F45F-C5B2-8213-1CA6113766B5}"/>
                </a:ext>
              </a:extLst>
            </p:cNvPr>
            <p:cNvCxnSpPr>
              <a:cxnSpLocks/>
            </p:cNvCxnSpPr>
            <p:nvPr/>
          </p:nvCxnSpPr>
          <p:spPr bwMode="auto">
            <a:xfrm flipV="1">
              <a:off x="8994688" y="4992316"/>
              <a:ext cx="0" cy="979576"/>
            </a:xfrm>
            <a:prstGeom prst="line">
              <a:avLst/>
            </a:prstGeom>
            <a:solidFill>
              <a:srgbClr val="00B8FF"/>
            </a:solidFill>
            <a:ln w="15875" cap="flat" cmpd="sng" algn="ctr">
              <a:solidFill>
                <a:schemeClr val="tx1"/>
              </a:solidFill>
              <a:prstDash val="sysDash"/>
              <a:round/>
              <a:headEnd type="none" w="med" len="med"/>
              <a:tailEnd type="none" w="med" len="med"/>
            </a:ln>
            <a:effectLst/>
          </p:spPr>
        </p:cxnSp>
        <p:cxnSp>
          <p:nvCxnSpPr>
            <p:cNvPr id="20" name="直線コネクタ 19">
              <a:extLst>
                <a:ext uri="{FF2B5EF4-FFF2-40B4-BE49-F238E27FC236}">
                  <a16:creationId xmlns:a16="http://schemas.microsoft.com/office/drawing/2014/main" id="{7F20778C-EE9A-B378-0E3D-B69683153BE7}"/>
                </a:ext>
              </a:extLst>
            </p:cNvPr>
            <p:cNvCxnSpPr>
              <a:cxnSpLocks/>
            </p:cNvCxnSpPr>
            <p:nvPr/>
          </p:nvCxnSpPr>
          <p:spPr bwMode="auto">
            <a:xfrm flipV="1">
              <a:off x="9749412" y="4985966"/>
              <a:ext cx="0" cy="979576"/>
            </a:xfrm>
            <a:prstGeom prst="line">
              <a:avLst/>
            </a:prstGeom>
            <a:solidFill>
              <a:srgbClr val="00B8FF"/>
            </a:solidFill>
            <a:ln w="15875" cap="flat" cmpd="sng" algn="ctr">
              <a:solidFill>
                <a:schemeClr val="tx1"/>
              </a:solidFill>
              <a:prstDash val="sysDash"/>
              <a:round/>
              <a:headEnd type="none" w="med" len="med"/>
              <a:tailEnd type="none" w="med" len="med"/>
            </a:ln>
            <a:effectLst/>
          </p:spPr>
        </p:cxnSp>
        <p:cxnSp>
          <p:nvCxnSpPr>
            <p:cNvPr id="21" name="直線矢印コネクタ 20">
              <a:extLst>
                <a:ext uri="{FF2B5EF4-FFF2-40B4-BE49-F238E27FC236}">
                  <a16:creationId xmlns:a16="http://schemas.microsoft.com/office/drawing/2014/main" id="{B62FCF74-26F5-E373-D374-9CCBCBDE084A}"/>
                </a:ext>
              </a:extLst>
            </p:cNvPr>
            <p:cNvCxnSpPr>
              <a:cxnSpLocks/>
            </p:cNvCxnSpPr>
            <p:nvPr/>
          </p:nvCxnSpPr>
          <p:spPr bwMode="auto">
            <a:xfrm flipH="1">
              <a:off x="8230444" y="6172200"/>
              <a:ext cx="2278336" cy="0"/>
            </a:xfrm>
            <a:prstGeom prst="straightConnector1">
              <a:avLst/>
            </a:prstGeom>
            <a:solidFill>
              <a:srgbClr val="00B8FF"/>
            </a:solidFill>
            <a:ln w="9525" cap="flat" cmpd="sng" algn="ctr">
              <a:solidFill>
                <a:schemeClr val="tx1"/>
              </a:solidFill>
              <a:prstDash val="solid"/>
              <a:round/>
              <a:headEnd type="arrow" w="med" len="med"/>
              <a:tailEnd type="arrow"/>
            </a:ln>
            <a:effectLst/>
          </p:spPr>
        </p:cxnSp>
        <p:cxnSp>
          <p:nvCxnSpPr>
            <p:cNvPr id="22" name="直線矢印コネクタ 21">
              <a:extLst>
                <a:ext uri="{FF2B5EF4-FFF2-40B4-BE49-F238E27FC236}">
                  <a16:creationId xmlns:a16="http://schemas.microsoft.com/office/drawing/2014/main" id="{C25FB7B9-380D-BFA9-AE91-15C597E06259}"/>
                </a:ext>
              </a:extLst>
            </p:cNvPr>
            <p:cNvCxnSpPr>
              <a:cxnSpLocks/>
            </p:cNvCxnSpPr>
            <p:nvPr/>
          </p:nvCxnSpPr>
          <p:spPr bwMode="auto">
            <a:xfrm flipH="1">
              <a:off x="8989812" y="5965542"/>
              <a:ext cx="759600" cy="6350"/>
            </a:xfrm>
            <a:prstGeom prst="straightConnector1">
              <a:avLst/>
            </a:prstGeom>
            <a:solidFill>
              <a:srgbClr val="00B8FF"/>
            </a:solidFill>
            <a:ln w="9525" cap="flat" cmpd="sng" algn="ctr">
              <a:solidFill>
                <a:schemeClr val="tx1"/>
              </a:solidFill>
              <a:prstDash val="solid"/>
              <a:round/>
              <a:headEnd type="arrow" w="med" len="med"/>
              <a:tailEnd type="arrow"/>
            </a:ln>
            <a:effectLst/>
          </p:spPr>
        </p:cxnSp>
      </p:grpSp>
    </p:spTree>
    <p:extLst>
      <p:ext uri="{BB962C8B-B14F-4D97-AF65-F5344CB8AC3E}">
        <p14:creationId xmlns:p14="http://schemas.microsoft.com/office/powerpoint/2010/main" val="1634854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2C9B0-0451-7C81-33C2-3DEB636A125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49F2A12-3C63-3F96-FC58-36B022B1CACC}"/>
              </a:ext>
            </a:extLst>
          </p:cNvPr>
          <p:cNvSpPr>
            <a:spLocks noGrp="1"/>
          </p:cNvSpPr>
          <p:nvPr>
            <p:ph type="title"/>
          </p:nvPr>
        </p:nvSpPr>
        <p:spPr/>
        <p:txBody>
          <a:bodyPr/>
          <a:lstStyle/>
          <a:p>
            <a:r>
              <a:rPr kumimoji="1" lang="en-US" altLang="ja-JP"/>
              <a:t>Simulation Node Positions</a:t>
            </a:r>
            <a:endParaRPr kumimoji="1" lang="ja-JP" altLang="en-US"/>
          </a:p>
        </p:txBody>
      </p:sp>
      <p:sp>
        <p:nvSpPr>
          <p:cNvPr id="4" name="スライド番号プレースホルダー 3">
            <a:extLst>
              <a:ext uri="{FF2B5EF4-FFF2-40B4-BE49-F238E27FC236}">
                <a16:creationId xmlns:a16="http://schemas.microsoft.com/office/drawing/2014/main" id="{430D6EDE-AF13-70D1-1228-F8B5C3F37A42}"/>
              </a:ext>
            </a:extLst>
          </p:cNvPr>
          <p:cNvSpPr>
            <a:spLocks noGrp="1"/>
          </p:cNvSpPr>
          <p:nvPr>
            <p:ph type="sldNum" idx="12"/>
          </p:nvPr>
        </p:nvSpPr>
        <p:spPr/>
        <p:txBody>
          <a:bodyPr/>
          <a:lstStyle/>
          <a:p>
            <a:r>
              <a:rPr lang="en-GB"/>
              <a:t>Slide </a:t>
            </a:r>
            <a:fld id="{440F5867-744E-4AA6-B0ED-4C44D2DFBB7B}" type="slidenum">
              <a:rPr lang="en-GB"/>
              <a:pPr/>
              <a:t>14</a:t>
            </a:fld>
            <a:endParaRPr lang="en-GB"/>
          </a:p>
        </p:txBody>
      </p:sp>
      <p:sp>
        <p:nvSpPr>
          <p:cNvPr id="76" name="テキスト ボックス 75">
            <a:extLst>
              <a:ext uri="{FF2B5EF4-FFF2-40B4-BE49-F238E27FC236}">
                <a16:creationId xmlns:a16="http://schemas.microsoft.com/office/drawing/2014/main" id="{C695927E-9EDA-7765-7EB3-8700DABA0C0C}"/>
              </a:ext>
            </a:extLst>
          </p:cNvPr>
          <p:cNvSpPr txBox="1"/>
          <p:nvPr/>
        </p:nvSpPr>
        <p:spPr>
          <a:xfrm>
            <a:off x="5703616" y="3351462"/>
            <a:ext cx="825867" cy="369332"/>
          </a:xfrm>
          <a:prstGeom prst="rect">
            <a:avLst/>
          </a:prstGeom>
          <a:noFill/>
        </p:spPr>
        <p:txBody>
          <a:bodyPr wrap="none" rtlCol="0">
            <a:spAutoFit/>
          </a:bodyPr>
          <a:lstStyle/>
          <a:p>
            <a:r>
              <a:rPr kumimoji="1" lang="en-US" altLang="ja-JP" sz="1800">
                <a:solidFill>
                  <a:schemeClr val="tx1"/>
                </a:solidFill>
                <a:latin typeface="Arial" panose="020B0604020202020204" pitchFamily="34" charset="0"/>
                <a:cs typeface="Arial" panose="020B0604020202020204" pitchFamily="34" charset="0"/>
              </a:rPr>
              <a:t>100 m</a:t>
            </a:r>
            <a:endParaRPr kumimoji="1" lang="ja-JP" altLang="en-US" sz="1800">
              <a:solidFill>
                <a:schemeClr val="tx1"/>
              </a:solidFill>
              <a:latin typeface="Arial" panose="020B0604020202020204" pitchFamily="34" charset="0"/>
              <a:cs typeface="Arial" panose="020B0604020202020204" pitchFamily="34" charset="0"/>
            </a:endParaRPr>
          </a:p>
        </p:txBody>
      </p:sp>
      <p:grpSp>
        <p:nvGrpSpPr>
          <p:cNvPr id="52" name="グループ化 51">
            <a:extLst>
              <a:ext uri="{FF2B5EF4-FFF2-40B4-BE49-F238E27FC236}">
                <a16:creationId xmlns:a16="http://schemas.microsoft.com/office/drawing/2014/main" id="{C102B9A5-6422-3C51-2952-BA2DEAFBDE48}"/>
              </a:ext>
            </a:extLst>
          </p:cNvPr>
          <p:cNvGrpSpPr/>
          <p:nvPr/>
        </p:nvGrpSpPr>
        <p:grpSpPr>
          <a:xfrm>
            <a:off x="1981200" y="1761289"/>
            <a:ext cx="6852403" cy="2855677"/>
            <a:chOff x="1620165" y="2485291"/>
            <a:chExt cx="6852403" cy="2855677"/>
          </a:xfrm>
        </p:grpSpPr>
        <p:cxnSp>
          <p:nvCxnSpPr>
            <p:cNvPr id="42" name="直線矢印コネクタ 41">
              <a:extLst>
                <a:ext uri="{FF2B5EF4-FFF2-40B4-BE49-F238E27FC236}">
                  <a16:creationId xmlns:a16="http://schemas.microsoft.com/office/drawing/2014/main" id="{18D5CF7F-DE21-6896-9420-578E507AEF83}"/>
                </a:ext>
              </a:extLst>
            </p:cNvPr>
            <p:cNvCxnSpPr>
              <a:cxnSpLocks/>
            </p:cNvCxnSpPr>
            <p:nvPr/>
          </p:nvCxnSpPr>
          <p:spPr bwMode="auto">
            <a:xfrm>
              <a:off x="6133045" y="3457278"/>
              <a:ext cx="0" cy="994907"/>
            </a:xfrm>
            <a:prstGeom prst="straightConnector1">
              <a:avLst/>
            </a:prstGeom>
            <a:solidFill>
              <a:srgbClr val="00B8FF"/>
            </a:solidFill>
            <a:ln w="12700" cap="flat" cmpd="sng" algn="ctr">
              <a:solidFill>
                <a:schemeClr val="bg2"/>
              </a:solidFill>
              <a:prstDash val="sysDash"/>
              <a:round/>
              <a:headEnd type="none" w="med" len="med"/>
              <a:tailEnd type="none"/>
            </a:ln>
            <a:effectLst/>
          </p:spPr>
        </p:cxnSp>
        <p:cxnSp>
          <p:nvCxnSpPr>
            <p:cNvPr id="39" name="直線矢印コネクタ 38">
              <a:extLst>
                <a:ext uri="{FF2B5EF4-FFF2-40B4-BE49-F238E27FC236}">
                  <a16:creationId xmlns:a16="http://schemas.microsoft.com/office/drawing/2014/main" id="{8B88242E-C509-5AFE-F7F6-80F76D883873}"/>
                </a:ext>
              </a:extLst>
            </p:cNvPr>
            <p:cNvCxnSpPr>
              <a:cxnSpLocks/>
            </p:cNvCxnSpPr>
            <p:nvPr/>
          </p:nvCxnSpPr>
          <p:spPr bwMode="auto">
            <a:xfrm>
              <a:off x="1810665" y="3233120"/>
              <a:ext cx="10390" cy="2107848"/>
            </a:xfrm>
            <a:prstGeom prst="straightConnector1">
              <a:avLst/>
            </a:prstGeom>
            <a:solidFill>
              <a:srgbClr val="00B8FF"/>
            </a:solidFill>
            <a:ln w="12700" cap="flat" cmpd="sng" algn="ctr">
              <a:solidFill>
                <a:schemeClr val="bg2"/>
              </a:solidFill>
              <a:prstDash val="sysDash"/>
              <a:round/>
              <a:headEnd type="none" w="med" len="med"/>
              <a:tailEnd type="none"/>
            </a:ln>
            <a:effectLst/>
          </p:spPr>
        </p:cxnSp>
        <p:sp>
          <p:nvSpPr>
            <p:cNvPr id="10" name="円/楕円 9">
              <a:extLst>
                <a:ext uri="{FF2B5EF4-FFF2-40B4-BE49-F238E27FC236}">
                  <a16:creationId xmlns:a16="http://schemas.microsoft.com/office/drawing/2014/main" id="{2642B7D9-089F-F676-C1D7-04A5FD2D4DC5}"/>
                </a:ext>
              </a:extLst>
            </p:cNvPr>
            <p:cNvSpPr/>
            <p:nvPr/>
          </p:nvSpPr>
          <p:spPr bwMode="auto">
            <a:xfrm>
              <a:off x="1620165" y="3113892"/>
              <a:ext cx="381000" cy="3810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1" name="テキスト ボックス 10">
              <a:extLst>
                <a:ext uri="{FF2B5EF4-FFF2-40B4-BE49-F238E27FC236}">
                  <a16:creationId xmlns:a16="http://schemas.microsoft.com/office/drawing/2014/main" id="{D83DCDA1-53E5-B8E5-4AA6-0E326E412EBF}"/>
                </a:ext>
              </a:extLst>
            </p:cNvPr>
            <p:cNvSpPr txBox="1"/>
            <p:nvPr/>
          </p:nvSpPr>
          <p:spPr>
            <a:xfrm>
              <a:off x="3526960" y="2485291"/>
              <a:ext cx="1263487" cy="461665"/>
            </a:xfrm>
            <a:prstGeom prst="rect">
              <a:avLst/>
            </a:prstGeom>
            <a:noFill/>
          </p:spPr>
          <p:txBody>
            <a:bodyPr wrap="none" rtlCol="0">
              <a:spAutoFit/>
            </a:bodyPr>
            <a:lstStyle/>
            <a:p>
              <a:r>
                <a:rPr kumimoji="1" lang="en-US" altLang="ja-JP">
                  <a:solidFill>
                    <a:schemeClr val="tx1"/>
                  </a:solidFill>
                  <a:latin typeface="Arial" panose="020B0604020202020204" pitchFamily="34" charset="0"/>
                  <a:cs typeface="Arial" panose="020B0604020202020204" pitchFamily="34" charset="0"/>
                </a:rPr>
                <a:t>50 kbps</a:t>
              </a:r>
              <a:endParaRPr kumimoji="1" lang="ja-JP" altLang="en-US">
                <a:solidFill>
                  <a:schemeClr val="tx1"/>
                </a:solidFill>
                <a:latin typeface="Arial" panose="020B0604020202020204" pitchFamily="34" charset="0"/>
                <a:cs typeface="Arial" panose="020B0604020202020204" pitchFamily="34" charset="0"/>
              </a:endParaRPr>
            </a:p>
          </p:txBody>
        </p:sp>
        <p:cxnSp>
          <p:nvCxnSpPr>
            <p:cNvPr id="15" name="直線矢印コネクタ 14">
              <a:extLst>
                <a:ext uri="{FF2B5EF4-FFF2-40B4-BE49-F238E27FC236}">
                  <a16:creationId xmlns:a16="http://schemas.microsoft.com/office/drawing/2014/main" id="{7514AC16-8C81-6FD9-8E58-2421BA39A914}"/>
                </a:ext>
              </a:extLst>
            </p:cNvPr>
            <p:cNvCxnSpPr>
              <a:cxnSpLocks/>
            </p:cNvCxnSpPr>
            <p:nvPr/>
          </p:nvCxnSpPr>
          <p:spPr bwMode="auto">
            <a:xfrm flipH="1">
              <a:off x="1810665" y="3754058"/>
              <a:ext cx="4320000" cy="0"/>
            </a:xfrm>
            <a:prstGeom prst="straightConnector1">
              <a:avLst/>
            </a:prstGeom>
            <a:solidFill>
              <a:srgbClr val="00B8FF"/>
            </a:solidFill>
            <a:ln w="19050" cap="flat" cmpd="sng" algn="ctr">
              <a:solidFill>
                <a:schemeClr val="tx1"/>
              </a:solidFill>
              <a:prstDash val="solid"/>
              <a:round/>
              <a:headEnd type="arrow" w="med" len="med"/>
              <a:tailEnd type="arrow"/>
            </a:ln>
            <a:effectLst/>
          </p:spPr>
        </p:cxnSp>
        <p:sp>
          <p:nvSpPr>
            <p:cNvPr id="43" name="テキスト ボックス 42">
              <a:extLst>
                <a:ext uri="{FF2B5EF4-FFF2-40B4-BE49-F238E27FC236}">
                  <a16:creationId xmlns:a16="http://schemas.microsoft.com/office/drawing/2014/main" id="{51D2DCA3-5DC3-DD22-CDD1-A2DEABAE8388}"/>
                </a:ext>
              </a:extLst>
            </p:cNvPr>
            <p:cNvSpPr txBox="1"/>
            <p:nvPr/>
          </p:nvSpPr>
          <p:spPr>
            <a:xfrm>
              <a:off x="3802955" y="3696612"/>
              <a:ext cx="825867" cy="369332"/>
            </a:xfrm>
            <a:prstGeom prst="rect">
              <a:avLst/>
            </a:prstGeom>
            <a:noFill/>
          </p:spPr>
          <p:txBody>
            <a:bodyPr wrap="none" rtlCol="0">
              <a:spAutoFit/>
            </a:bodyPr>
            <a:lstStyle/>
            <a:p>
              <a:r>
                <a:rPr kumimoji="1" lang="en-US" altLang="ja-JP" sz="1800">
                  <a:solidFill>
                    <a:schemeClr val="tx1"/>
                  </a:solidFill>
                  <a:latin typeface="Arial" panose="020B0604020202020204" pitchFamily="34" charset="0"/>
                  <a:cs typeface="Arial" panose="020B0604020202020204" pitchFamily="34" charset="0"/>
                </a:rPr>
                <a:t>600 m</a:t>
              </a:r>
              <a:endParaRPr kumimoji="1" lang="ja-JP" altLang="en-US" sz="1800">
                <a:solidFill>
                  <a:schemeClr val="tx1"/>
                </a:solidFill>
                <a:latin typeface="Arial" panose="020B0604020202020204" pitchFamily="34" charset="0"/>
                <a:cs typeface="Arial" panose="020B0604020202020204" pitchFamily="34" charset="0"/>
              </a:endParaRPr>
            </a:p>
          </p:txBody>
        </p:sp>
        <p:cxnSp>
          <p:nvCxnSpPr>
            <p:cNvPr id="68" name="曲線コネクタ 67">
              <a:extLst>
                <a:ext uri="{FF2B5EF4-FFF2-40B4-BE49-F238E27FC236}">
                  <a16:creationId xmlns:a16="http://schemas.microsoft.com/office/drawing/2014/main" id="{40A99C0B-01F8-A711-9855-8698BB6F2F44}"/>
                </a:ext>
              </a:extLst>
            </p:cNvPr>
            <p:cNvCxnSpPr>
              <a:cxnSpLocks/>
              <a:stCxn id="10" idx="0"/>
              <a:endCxn id="14" idx="0"/>
            </p:cNvCxnSpPr>
            <p:nvPr/>
          </p:nvCxnSpPr>
          <p:spPr bwMode="auto">
            <a:xfrm rot="16200000" flipH="1">
              <a:off x="3918027" y="1006530"/>
              <a:ext cx="111742" cy="4326467"/>
            </a:xfrm>
            <a:prstGeom prst="curvedConnector3">
              <a:avLst>
                <a:gd name="adj1" fmla="val -204578"/>
              </a:avLst>
            </a:prstGeom>
            <a:solidFill>
              <a:srgbClr val="00B8FF"/>
            </a:solidFill>
            <a:ln w="50800" cap="flat" cmpd="sng" algn="ctr">
              <a:solidFill>
                <a:srgbClr val="00B0F0"/>
              </a:solidFill>
              <a:prstDash val="solid"/>
              <a:round/>
              <a:headEnd type="triangle" w="med" len="med"/>
              <a:tailEnd type="triangle" w="med" len="med"/>
            </a:ln>
            <a:effectLst/>
          </p:spPr>
        </p:cxnSp>
        <p:sp>
          <p:nvSpPr>
            <p:cNvPr id="14" name="正方形/長方形 13">
              <a:extLst>
                <a:ext uri="{FF2B5EF4-FFF2-40B4-BE49-F238E27FC236}">
                  <a16:creationId xmlns:a16="http://schemas.microsoft.com/office/drawing/2014/main" id="{25853D94-6105-4936-7D00-37EE8F577E8C}"/>
                </a:ext>
              </a:extLst>
            </p:cNvPr>
            <p:cNvSpPr/>
            <p:nvPr/>
          </p:nvSpPr>
          <p:spPr bwMode="auto">
            <a:xfrm>
              <a:off x="6022832" y="3225634"/>
              <a:ext cx="228600" cy="2286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58" name="テキスト ボックス 57">
              <a:extLst>
                <a:ext uri="{FF2B5EF4-FFF2-40B4-BE49-F238E27FC236}">
                  <a16:creationId xmlns:a16="http://schemas.microsoft.com/office/drawing/2014/main" id="{3528A11A-D06F-3B89-5994-CCAD0889CE3C}"/>
                </a:ext>
              </a:extLst>
            </p:cNvPr>
            <p:cNvSpPr txBox="1"/>
            <p:nvPr/>
          </p:nvSpPr>
          <p:spPr>
            <a:xfrm>
              <a:off x="1925058" y="3315140"/>
              <a:ext cx="1524776" cy="400110"/>
            </a:xfrm>
            <a:prstGeom prst="rect">
              <a:avLst/>
            </a:prstGeom>
            <a:noFill/>
          </p:spPr>
          <p:txBody>
            <a:bodyPr wrap="none" rtlCol="0">
              <a:spAutoFit/>
            </a:bodyPr>
            <a:lstStyle/>
            <a:p>
              <a:r>
                <a:rPr kumimoji="1" lang="en-US" altLang="ja-JP" sz="2000">
                  <a:solidFill>
                    <a:schemeClr val="accent4"/>
                  </a:solidFill>
                  <a:latin typeface="Arial" panose="020B0604020202020204" pitchFamily="34" charset="0"/>
                  <a:cs typeface="Arial" panose="020B0604020202020204" pitchFamily="34" charset="0"/>
                </a:rPr>
                <a:t>Coordinator</a:t>
              </a:r>
              <a:endParaRPr kumimoji="1" lang="ja-JP" altLang="en-US" sz="2000">
                <a:solidFill>
                  <a:schemeClr val="accent4"/>
                </a:solidFill>
                <a:latin typeface="Arial" panose="020B0604020202020204" pitchFamily="34" charset="0"/>
                <a:cs typeface="Arial" panose="020B0604020202020204" pitchFamily="34" charset="0"/>
              </a:endParaRPr>
            </a:p>
          </p:txBody>
        </p:sp>
        <p:sp>
          <p:nvSpPr>
            <p:cNvPr id="61" name="テキスト ボックス 60">
              <a:extLst>
                <a:ext uri="{FF2B5EF4-FFF2-40B4-BE49-F238E27FC236}">
                  <a16:creationId xmlns:a16="http://schemas.microsoft.com/office/drawing/2014/main" id="{55DBEC1B-0DBA-55D1-E463-217F5CC3429E}"/>
                </a:ext>
              </a:extLst>
            </p:cNvPr>
            <p:cNvSpPr txBox="1"/>
            <p:nvPr/>
          </p:nvSpPr>
          <p:spPr>
            <a:xfrm>
              <a:off x="6143017" y="3354996"/>
              <a:ext cx="1096659" cy="400110"/>
            </a:xfrm>
            <a:prstGeom prst="rect">
              <a:avLst/>
            </a:prstGeom>
            <a:noFill/>
          </p:spPr>
          <p:txBody>
            <a:bodyPr wrap="square" rtlCol="0">
              <a:spAutoFit/>
            </a:bodyPr>
            <a:lstStyle>
              <a:defPPr>
                <a:defRPr lang="en-GB"/>
              </a:defPPr>
              <a:lvl1pPr>
                <a:defRPr kumimoji="1" sz="2000">
                  <a:solidFill>
                    <a:schemeClr val="accent4"/>
                  </a:solidFill>
                  <a:latin typeface="Arial" panose="020B0604020202020204" pitchFamily="34" charset="0"/>
                  <a:cs typeface="Arial" panose="020B0604020202020204" pitchFamily="34" charset="0"/>
                </a:defRPr>
              </a:lvl1pPr>
            </a:lstStyle>
            <a:p>
              <a:r>
                <a:rPr lang="en-US" altLang="ja-JP"/>
                <a:t>Device</a:t>
              </a:r>
              <a:endParaRPr lang="ja-JP" altLang="en-US"/>
            </a:p>
          </p:txBody>
        </p:sp>
        <p:cxnSp>
          <p:nvCxnSpPr>
            <p:cNvPr id="25" name="直線矢印コネクタ 24">
              <a:extLst>
                <a:ext uri="{FF2B5EF4-FFF2-40B4-BE49-F238E27FC236}">
                  <a16:creationId xmlns:a16="http://schemas.microsoft.com/office/drawing/2014/main" id="{6E593D0C-203E-A609-3240-8E8E2D2E30B5}"/>
                </a:ext>
              </a:extLst>
            </p:cNvPr>
            <p:cNvCxnSpPr>
              <a:cxnSpLocks/>
            </p:cNvCxnSpPr>
            <p:nvPr/>
          </p:nvCxnSpPr>
          <p:spPr bwMode="auto">
            <a:xfrm flipH="1" flipV="1">
              <a:off x="1823058" y="4831736"/>
              <a:ext cx="5907600" cy="30777"/>
            </a:xfrm>
            <a:prstGeom prst="straightConnector1">
              <a:avLst/>
            </a:prstGeom>
            <a:solidFill>
              <a:srgbClr val="00B8FF"/>
            </a:solidFill>
            <a:ln w="19050" cap="flat" cmpd="sng" algn="ctr">
              <a:solidFill>
                <a:schemeClr val="tx1"/>
              </a:solidFill>
              <a:prstDash val="solid"/>
              <a:round/>
              <a:headEnd type="arrow" w="med" len="med"/>
              <a:tailEnd type="none"/>
            </a:ln>
            <a:effectLst/>
          </p:spPr>
        </p:cxnSp>
        <p:cxnSp>
          <p:nvCxnSpPr>
            <p:cNvPr id="27" name="直線矢印コネクタ 26">
              <a:extLst>
                <a:ext uri="{FF2B5EF4-FFF2-40B4-BE49-F238E27FC236}">
                  <a16:creationId xmlns:a16="http://schemas.microsoft.com/office/drawing/2014/main" id="{451EA7DE-F901-4C10-AD83-76068B265D84}"/>
                </a:ext>
              </a:extLst>
            </p:cNvPr>
            <p:cNvCxnSpPr>
              <a:cxnSpLocks/>
            </p:cNvCxnSpPr>
            <p:nvPr/>
          </p:nvCxnSpPr>
          <p:spPr bwMode="auto">
            <a:xfrm flipH="1">
              <a:off x="1810664" y="4697228"/>
              <a:ext cx="4435200" cy="0"/>
            </a:xfrm>
            <a:prstGeom prst="straightConnector1">
              <a:avLst/>
            </a:prstGeom>
            <a:solidFill>
              <a:srgbClr val="00B8FF"/>
            </a:solidFill>
            <a:ln w="19050" cap="flat" cmpd="sng" algn="ctr">
              <a:solidFill>
                <a:schemeClr val="tx1"/>
              </a:solidFill>
              <a:prstDash val="solid"/>
              <a:round/>
              <a:headEnd type="arrow" w="med" len="med"/>
              <a:tailEnd type="none"/>
            </a:ln>
            <a:effectLst/>
          </p:spPr>
        </p:cxnSp>
        <p:sp>
          <p:nvSpPr>
            <p:cNvPr id="38" name="テキスト ボックス 37">
              <a:extLst>
                <a:ext uri="{FF2B5EF4-FFF2-40B4-BE49-F238E27FC236}">
                  <a16:creationId xmlns:a16="http://schemas.microsoft.com/office/drawing/2014/main" id="{D0E2A8B9-BBF0-EEBC-B0F9-0DC6FA39D4A7}"/>
                </a:ext>
              </a:extLst>
            </p:cNvPr>
            <p:cNvSpPr txBox="1"/>
            <p:nvPr/>
          </p:nvSpPr>
          <p:spPr>
            <a:xfrm>
              <a:off x="6195151" y="4527073"/>
              <a:ext cx="468397" cy="338554"/>
            </a:xfrm>
            <a:prstGeom prst="rect">
              <a:avLst/>
            </a:prstGeom>
            <a:noFill/>
          </p:spPr>
          <p:txBody>
            <a:bodyPr wrap="none" rtlCol="0" anchor="ctr">
              <a:spAutoFit/>
            </a:bodyPr>
            <a:lstStyle/>
            <a:p>
              <a:pPr algn="ctr"/>
              <a:r>
                <a:rPr kumimoji="1" lang="en-US" altLang="ja-JP" sz="1600">
                  <a:solidFill>
                    <a:schemeClr val="tx1"/>
                  </a:solidFill>
                  <a:latin typeface="Arial" panose="020B0604020202020204" pitchFamily="34" charset="0"/>
                  <a:cs typeface="Arial" panose="020B0604020202020204" pitchFamily="34" charset="0"/>
                </a:rPr>
                <a:t>ED</a:t>
              </a:r>
              <a:endParaRPr kumimoji="1" lang="ja-JP" altLang="en-US" sz="1600">
                <a:solidFill>
                  <a:schemeClr val="tx1"/>
                </a:solidFill>
                <a:latin typeface="Arial" panose="020B0604020202020204" pitchFamily="34" charset="0"/>
                <a:cs typeface="Arial" panose="020B0604020202020204" pitchFamily="34" charset="0"/>
              </a:endParaRPr>
            </a:p>
          </p:txBody>
        </p:sp>
        <p:sp>
          <p:nvSpPr>
            <p:cNvPr id="40" name="テキスト ボックス 39">
              <a:extLst>
                <a:ext uri="{FF2B5EF4-FFF2-40B4-BE49-F238E27FC236}">
                  <a16:creationId xmlns:a16="http://schemas.microsoft.com/office/drawing/2014/main" id="{28D5B65B-5BAB-3A26-8819-B5EB15B47F88}"/>
                </a:ext>
              </a:extLst>
            </p:cNvPr>
            <p:cNvSpPr txBox="1"/>
            <p:nvPr/>
          </p:nvSpPr>
          <p:spPr>
            <a:xfrm>
              <a:off x="7640289" y="4693236"/>
              <a:ext cx="832279" cy="338554"/>
            </a:xfrm>
            <a:prstGeom prst="rect">
              <a:avLst/>
            </a:prstGeom>
            <a:noFill/>
          </p:spPr>
          <p:txBody>
            <a:bodyPr wrap="none" rtlCol="0" anchor="ctr">
              <a:spAutoFit/>
            </a:bodyPr>
            <a:lstStyle>
              <a:defPPr>
                <a:defRPr lang="en-GB"/>
              </a:defPPr>
              <a:lvl1pPr algn="ctr">
                <a:defRPr kumimoji="1" sz="1600">
                  <a:solidFill>
                    <a:schemeClr val="tx1"/>
                  </a:solidFill>
                  <a:latin typeface="Arial" panose="020B0604020202020204" pitchFamily="34" charset="0"/>
                  <a:cs typeface="Arial" panose="020B0604020202020204" pitchFamily="34" charset="0"/>
                </a:defRPr>
              </a:lvl1pPr>
            </a:lstStyle>
            <a:p>
              <a:r>
                <a:rPr lang="en-US" altLang="ja-JP"/>
                <a:t>ED low</a:t>
              </a:r>
              <a:endParaRPr lang="ja-JP" altLang="en-US"/>
            </a:p>
          </p:txBody>
        </p:sp>
      </p:grpSp>
      <p:grpSp>
        <p:nvGrpSpPr>
          <p:cNvPr id="49" name="グループ化 48">
            <a:extLst>
              <a:ext uri="{FF2B5EF4-FFF2-40B4-BE49-F238E27FC236}">
                <a16:creationId xmlns:a16="http://schemas.microsoft.com/office/drawing/2014/main" id="{B00BE253-1E57-A061-38FE-34E503D1D5DB}"/>
              </a:ext>
            </a:extLst>
          </p:cNvPr>
          <p:cNvGrpSpPr/>
          <p:nvPr/>
        </p:nvGrpSpPr>
        <p:grpSpPr>
          <a:xfrm>
            <a:off x="1447800" y="1806859"/>
            <a:ext cx="8210122" cy="2948594"/>
            <a:chOff x="4287487" y="2129779"/>
            <a:chExt cx="8210122" cy="2948594"/>
          </a:xfrm>
        </p:grpSpPr>
        <p:cxnSp>
          <p:nvCxnSpPr>
            <p:cNvPr id="44" name="直線矢印コネクタ 43">
              <a:extLst>
                <a:ext uri="{FF2B5EF4-FFF2-40B4-BE49-F238E27FC236}">
                  <a16:creationId xmlns:a16="http://schemas.microsoft.com/office/drawing/2014/main" id="{3EECA99B-DA68-4DAF-DB1C-B1D211508999}"/>
                </a:ext>
              </a:extLst>
            </p:cNvPr>
            <p:cNvCxnSpPr>
              <a:cxnSpLocks/>
            </p:cNvCxnSpPr>
            <p:nvPr/>
          </p:nvCxnSpPr>
          <p:spPr bwMode="auto">
            <a:xfrm>
              <a:off x="10765736" y="2998514"/>
              <a:ext cx="4152" cy="2079859"/>
            </a:xfrm>
            <a:prstGeom prst="straightConnector1">
              <a:avLst/>
            </a:prstGeom>
            <a:solidFill>
              <a:srgbClr val="00B8FF"/>
            </a:solidFill>
            <a:ln w="12700" cap="flat" cmpd="sng" algn="ctr">
              <a:solidFill>
                <a:schemeClr val="bg2"/>
              </a:solidFill>
              <a:prstDash val="sysDash"/>
              <a:round/>
              <a:headEnd type="none" w="med" len="med"/>
              <a:tailEnd type="none"/>
            </a:ln>
            <a:effectLst/>
          </p:spPr>
        </p:cxnSp>
        <p:cxnSp>
          <p:nvCxnSpPr>
            <p:cNvPr id="45" name="直線矢印コネクタ 44">
              <a:extLst>
                <a:ext uri="{FF2B5EF4-FFF2-40B4-BE49-F238E27FC236}">
                  <a16:creationId xmlns:a16="http://schemas.microsoft.com/office/drawing/2014/main" id="{96B12EC1-EC39-3A1D-F76E-40CD6C23976F}"/>
                </a:ext>
              </a:extLst>
            </p:cNvPr>
            <p:cNvCxnSpPr>
              <a:cxnSpLocks/>
            </p:cNvCxnSpPr>
            <p:nvPr/>
          </p:nvCxnSpPr>
          <p:spPr bwMode="auto">
            <a:xfrm>
              <a:off x="8599862" y="2956375"/>
              <a:ext cx="0" cy="1114064"/>
            </a:xfrm>
            <a:prstGeom prst="straightConnector1">
              <a:avLst/>
            </a:prstGeom>
            <a:solidFill>
              <a:srgbClr val="00B8FF"/>
            </a:solidFill>
            <a:ln w="12700" cap="flat" cmpd="sng" algn="ctr">
              <a:solidFill>
                <a:schemeClr val="bg2"/>
              </a:solidFill>
              <a:prstDash val="sysDash"/>
              <a:round/>
              <a:headEnd type="none" w="med" len="med"/>
              <a:tailEnd type="none"/>
            </a:ln>
            <a:effectLst/>
          </p:spPr>
        </p:cxnSp>
        <p:sp>
          <p:nvSpPr>
            <p:cNvPr id="47" name="テキスト ボックス 46">
              <a:extLst>
                <a:ext uri="{FF2B5EF4-FFF2-40B4-BE49-F238E27FC236}">
                  <a16:creationId xmlns:a16="http://schemas.microsoft.com/office/drawing/2014/main" id="{E814267B-1130-8F6C-E975-BB7E8D38C85A}"/>
                </a:ext>
              </a:extLst>
            </p:cNvPr>
            <p:cNvSpPr txBox="1"/>
            <p:nvPr/>
          </p:nvSpPr>
          <p:spPr>
            <a:xfrm>
              <a:off x="9336402" y="3407390"/>
              <a:ext cx="825867" cy="369332"/>
            </a:xfrm>
            <a:prstGeom prst="rect">
              <a:avLst/>
            </a:prstGeom>
            <a:noFill/>
          </p:spPr>
          <p:txBody>
            <a:bodyPr wrap="none" rtlCol="0">
              <a:spAutoFit/>
            </a:bodyPr>
            <a:lstStyle/>
            <a:p>
              <a:r>
                <a:rPr kumimoji="1" lang="en-US" altLang="ja-JP" sz="1800">
                  <a:solidFill>
                    <a:schemeClr val="tx1"/>
                  </a:solidFill>
                  <a:latin typeface="Arial" panose="020B0604020202020204" pitchFamily="34" charset="0"/>
                  <a:cs typeface="Arial" panose="020B0604020202020204" pitchFamily="34" charset="0"/>
                </a:rPr>
                <a:t>300 m</a:t>
              </a:r>
              <a:endParaRPr kumimoji="1" lang="ja-JP" altLang="en-US" sz="1800">
                <a:solidFill>
                  <a:schemeClr val="tx1"/>
                </a:solidFill>
                <a:latin typeface="Arial" panose="020B0604020202020204" pitchFamily="34" charset="0"/>
                <a:cs typeface="Arial" panose="020B0604020202020204" pitchFamily="34" charset="0"/>
              </a:endParaRPr>
            </a:p>
          </p:txBody>
        </p:sp>
        <p:sp>
          <p:nvSpPr>
            <p:cNvPr id="55" name="テキスト ボックス 54">
              <a:extLst>
                <a:ext uri="{FF2B5EF4-FFF2-40B4-BE49-F238E27FC236}">
                  <a16:creationId xmlns:a16="http://schemas.microsoft.com/office/drawing/2014/main" id="{33ABD778-81EC-420B-B145-1524DBC4EB27}"/>
                </a:ext>
              </a:extLst>
            </p:cNvPr>
            <p:cNvSpPr txBox="1"/>
            <p:nvPr/>
          </p:nvSpPr>
          <p:spPr>
            <a:xfrm>
              <a:off x="8956237" y="2129779"/>
              <a:ext cx="1435008" cy="461665"/>
            </a:xfrm>
            <a:prstGeom prst="rect">
              <a:avLst/>
            </a:prstGeom>
            <a:noFill/>
          </p:spPr>
          <p:txBody>
            <a:bodyPr wrap="none" rtlCol="0">
              <a:spAutoFit/>
            </a:bodyPr>
            <a:lstStyle/>
            <a:p>
              <a:r>
                <a:rPr kumimoji="1" lang="en-US" altLang="ja-JP">
                  <a:solidFill>
                    <a:schemeClr val="tx1"/>
                  </a:solidFill>
                  <a:latin typeface="Arial" panose="020B0604020202020204" pitchFamily="34" charset="0"/>
                  <a:cs typeface="Arial" panose="020B0604020202020204" pitchFamily="34" charset="0"/>
                </a:rPr>
                <a:t>200 kbps</a:t>
              </a:r>
              <a:endParaRPr kumimoji="1" lang="ja-JP" altLang="en-US">
                <a:solidFill>
                  <a:schemeClr val="tx1"/>
                </a:solidFill>
                <a:latin typeface="Arial" panose="020B0604020202020204" pitchFamily="34" charset="0"/>
                <a:cs typeface="Arial" panose="020B0604020202020204" pitchFamily="34" charset="0"/>
              </a:endParaRPr>
            </a:p>
          </p:txBody>
        </p:sp>
        <p:cxnSp>
          <p:nvCxnSpPr>
            <p:cNvPr id="71" name="曲線コネクタ 70">
              <a:extLst>
                <a:ext uri="{FF2B5EF4-FFF2-40B4-BE49-F238E27FC236}">
                  <a16:creationId xmlns:a16="http://schemas.microsoft.com/office/drawing/2014/main" id="{D94ECE2D-2A31-043D-9ECA-4E024CC28842}"/>
                </a:ext>
              </a:extLst>
            </p:cNvPr>
            <p:cNvCxnSpPr>
              <a:cxnSpLocks/>
              <a:stCxn id="16" idx="0"/>
              <a:endCxn id="12" idx="0"/>
            </p:cNvCxnSpPr>
            <p:nvPr/>
          </p:nvCxnSpPr>
          <p:spPr bwMode="auto">
            <a:xfrm rot="5400000" flipH="1" flipV="1">
              <a:off x="9644425" y="1707516"/>
              <a:ext cx="61537" cy="2174945"/>
            </a:xfrm>
            <a:prstGeom prst="curvedConnector3">
              <a:avLst>
                <a:gd name="adj1" fmla="val 471484"/>
              </a:avLst>
            </a:prstGeom>
            <a:solidFill>
              <a:srgbClr val="00B8FF"/>
            </a:solidFill>
            <a:ln w="50800" cap="flat" cmpd="sng" algn="ctr">
              <a:solidFill>
                <a:srgbClr val="FFC000"/>
              </a:solidFill>
              <a:prstDash val="solid"/>
              <a:round/>
              <a:headEnd type="triangle" w="med" len="med"/>
              <a:tailEnd type="triangle" w="med" len="med"/>
            </a:ln>
            <a:effectLst/>
          </p:spPr>
        </p:cxnSp>
        <p:sp>
          <p:nvSpPr>
            <p:cNvPr id="12" name="円/楕円 11">
              <a:extLst>
                <a:ext uri="{FF2B5EF4-FFF2-40B4-BE49-F238E27FC236}">
                  <a16:creationId xmlns:a16="http://schemas.microsoft.com/office/drawing/2014/main" id="{B1DE52CD-B53F-BF10-1183-054E22927C1C}"/>
                </a:ext>
              </a:extLst>
            </p:cNvPr>
            <p:cNvSpPr/>
            <p:nvPr/>
          </p:nvSpPr>
          <p:spPr bwMode="auto">
            <a:xfrm>
              <a:off x="10572166" y="2764219"/>
              <a:ext cx="381000"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6" name="正方形/長方形 15">
              <a:extLst>
                <a:ext uri="{FF2B5EF4-FFF2-40B4-BE49-F238E27FC236}">
                  <a16:creationId xmlns:a16="http://schemas.microsoft.com/office/drawing/2014/main" id="{DA4BC7E2-F863-7664-2648-877305791B41}"/>
                </a:ext>
              </a:extLst>
            </p:cNvPr>
            <p:cNvSpPr/>
            <p:nvPr/>
          </p:nvSpPr>
          <p:spPr bwMode="auto">
            <a:xfrm>
              <a:off x="8466753" y="2825756"/>
              <a:ext cx="241935" cy="2286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59" name="テキスト ボックス 58">
              <a:extLst>
                <a:ext uri="{FF2B5EF4-FFF2-40B4-BE49-F238E27FC236}">
                  <a16:creationId xmlns:a16="http://schemas.microsoft.com/office/drawing/2014/main" id="{72A9EA28-4574-1739-9B80-6D20600B0B3D}"/>
                </a:ext>
              </a:extLst>
            </p:cNvPr>
            <p:cNvSpPr txBox="1"/>
            <p:nvPr/>
          </p:nvSpPr>
          <p:spPr>
            <a:xfrm>
              <a:off x="10975007" y="2889275"/>
              <a:ext cx="1522602" cy="400110"/>
            </a:xfrm>
            <a:prstGeom prst="rect">
              <a:avLst/>
            </a:prstGeom>
            <a:noFill/>
          </p:spPr>
          <p:txBody>
            <a:bodyPr wrap="square" rtlCol="0">
              <a:spAutoFit/>
            </a:bodyPr>
            <a:lstStyle>
              <a:defPPr>
                <a:defRPr lang="en-GB"/>
              </a:defPPr>
              <a:lvl1pPr>
                <a:defRPr kumimoji="1" sz="2000">
                  <a:solidFill>
                    <a:schemeClr val="accent4"/>
                  </a:solidFill>
                  <a:latin typeface="Arial" panose="020B0604020202020204" pitchFamily="34" charset="0"/>
                  <a:cs typeface="Arial" panose="020B0604020202020204" pitchFamily="34" charset="0"/>
                </a:defRPr>
              </a:lvl1pPr>
            </a:lstStyle>
            <a:p>
              <a:r>
                <a:rPr lang="en-US" altLang="ja-JP"/>
                <a:t>Coordinator</a:t>
              </a:r>
              <a:endParaRPr lang="ja-JP" altLang="en-US"/>
            </a:p>
          </p:txBody>
        </p:sp>
        <p:sp>
          <p:nvSpPr>
            <p:cNvPr id="60" name="テキスト ボックス 59">
              <a:extLst>
                <a:ext uri="{FF2B5EF4-FFF2-40B4-BE49-F238E27FC236}">
                  <a16:creationId xmlns:a16="http://schemas.microsoft.com/office/drawing/2014/main" id="{DDC5C173-DF68-719F-51C1-01D4919E5870}"/>
                </a:ext>
              </a:extLst>
            </p:cNvPr>
            <p:cNvSpPr txBox="1"/>
            <p:nvPr/>
          </p:nvSpPr>
          <p:spPr>
            <a:xfrm>
              <a:off x="7627646" y="2893506"/>
              <a:ext cx="969155" cy="400110"/>
            </a:xfrm>
            <a:prstGeom prst="rect">
              <a:avLst/>
            </a:prstGeom>
            <a:noFill/>
          </p:spPr>
          <p:txBody>
            <a:bodyPr wrap="square" rtlCol="0">
              <a:spAutoFit/>
            </a:bodyPr>
            <a:lstStyle>
              <a:defPPr>
                <a:defRPr lang="en-GB"/>
              </a:defPPr>
              <a:lvl1pPr>
                <a:defRPr kumimoji="1" sz="2000">
                  <a:solidFill>
                    <a:schemeClr val="accent4"/>
                  </a:solidFill>
                  <a:latin typeface="Arial" panose="020B0604020202020204" pitchFamily="34" charset="0"/>
                  <a:cs typeface="Arial" panose="020B0604020202020204" pitchFamily="34" charset="0"/>
                </a:defRPr>
              </a:lvl1pPr>
            </a:lstStyle>
            <a:p>
              <a:r>
                <a:rPr lang="en-US" altLang="ja-JP"/>
                <a:t>Device</a:t>
              </a:r>
              <a:endParaRPr lang="ja-JP" altLang="en-US"/>
            </a:p>
          </p:txBody>
        </p:sp>
        <p:cxnSp>
          <p:nvCxnSpPr>
            <p:cNvPr id="57" name="直線矢印コネクタ 56">
              <a:extLst>
                <a:ext uri="{FF2B5EF4-FFF2-40B4-BE49-F238E27FC236}">
                  <a16:creationId xmlns:a16="http://schemas.microsoft.com/office/drawing/2014/main" id="{F1E4E8BF-8C03-AE0E-D562-FCB7C8FBF9A6}"/>
                </a:ext>
              </a:extLst>
            </p:cNvPr>
            <p:cNvCxnSpPr>
              <a:cxnSpLocks/>
            </p:cNvCxnSpPr>
            <p:nvPr/>
          </p:nvCxnSpPr>
          <p:spPr bwMode="auto">
            <a:xfrm flipH="1">
              <a:off x="8593741" y="3490770"/>
              <a:ext cx="2160000" cy="0"/>
            </a:xfrm>
            <a:prstGeom prst="straightConnector1">
              <a:avLst/>
            </a:prstGeom>
            <a:solidFill>
              <a:srgbClr val="00B8FF"/>
            </a:solidFill>
            <a:ln w="19050" cap="flat" cmpd="sng" algn="ctr">
              <a:solidFill>
                <a:schemeClr val="tx1"/>
              </a:solidFill>
              <a:prstDash val="solid"/>
              <a:round/>
              <a:headEnd type="arrow" w="med" len="med"/>
              <a:tailEnd type="arrow"/>
            </a:ln>
            <a:effectLst/>
          </p:spPr>
        </p:cxnSp>
        <p:cxnSp>
          <p:nvCxnSpPr>
            <p:cNvPr id="31" name="直線矢印コネクタ 30">
              <a:extLst>
                <a:ext uri="{FF2B5EF4-FFF2-40B4-BE49-F238E27FC236}">
                  <a16:creationId xmlns:a16="http://schemas.microsoft.com/office/drawing/2014/main" id="{5473E4FD-DE86-72A2-AB4E-252E62BDF8AB}"/>
                </a:ext>
              </a:extLst>
            </p:cNvPr>
            <p:cNvCxnSpPr>
              <a:cxnSpLocks/>
            </p:cNvCxnSpPr>
            <p:nvPr/>
          </p:nvCxnSpPr>
          <p:spPr bwMode="auto">
            <a:xfrm flipH="1">
              <a:off x="6637066" y="4867393"/>
              <a:ext cx="4125600" cy="0"/>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32" name="直線矢印コネクタ 31">
              <a:extLst>
                <a:ext uri="{FF2B5EF4-FFF2-40B4-BE49-F238E27FC236}">
                  <a16:creationId xmlns:a16="http://schemas.microsoft.com/office/drawing/2014/main" id="{A683B18F-2219-F992-CEB9-90B5D10D4FDA}"/>
                </a:ext>
              </a:extLst>
            </p:cNvPr>
            <p:cNvCxnSpPr>
              <a:cxnSpLocks/>
            </p:cNvCxnSpPr>
            <p:nvPr/>
          </p:nvCxnSpPr>
          <p:spPr bwMode="auto">
            <a:xfrm flipH="1">
              <a:off x="5054831" y="4680814"/>
              <a:ext cx="5724000" cy="0"/>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37" name="テキスト ボックス 36">
              <a:extLst>
                <a:ext uri="{FF2B5EF4-FFF2-40B4-BE49-F238E27FC236}">
                  <a16:creationId xmlns:a16="http://schemas.microsoft.com/office/drawing/2014/main" id="{4A545B8D-9560-2484-92D7-8D67E914339A}"/>
                </a:ext>
              </a:extLst>
            </p:cNvPr>
            <p:cNvSpPr txBox="1"/>
            <p:nvPr/>
          </p:nvSpPr>
          <p:spPr>
            <a:xfrm>
              <a:off x="6263111" y="4687023"/>
              <a:ext cx="468398" cy="338554"/>
            </a:xfrm>
            <a:prstGeom prst="rect">
              <a:avLst/>
            </a:prstGeom>
            <a:noFill/>
          </p:spPr>
          <p:txBody>
            <a:bodyPr wrap="none" rtlCol="0" anchor="ctr">
              <a:spAutoFit/>
            </a:bodyPr>
            <a:lstStyle>
              <a:defPPr>
                <a:defRPr lang="en-GB"/>
              </a:defPPr>
              <a:lvl1pPr algn="ctr">
                <a:defRPr kumimoji="1" sz="1600">
                  <a:solidFill>
                    <a:schemeClr val="tx1"/>
                  </a:solidFill>
                  <a:latin typeface="Arial" panose="020B0604020202020204" pitchFamily="34" charset="0"/>
                  <a:cs typeface="Arial" panose="020B0604020202020204" pitchFamily="34" charset="0"/>
                </a:defRPr>
              </a:lvl1pPr>
            </a:lstStyle>
            <a:p>
              <a:r>
                <a:rPr lang="en-US" altLang="ja-JP"/>
                <a:t>ED</a:t>
              </a:r>
              <a:endParaRPr lang="ja-JP" altLang="en-US"/>
            </a:p>
          </p:txBody>
        </p:sp>
        <p:sp>
          <p:nvSpPr>
            <p:cNvPr id="41" name="テキスト ボックス 40">
              <a:extLst>
                <a:ext uri="{FF2B5EF4-FFF2-40B4-BE49-F238E27FC236}">
                  <a16:creationId xmlns:a16="http://schemas.microsoft.com/office/drawing/2014/main" id="{CCAC53B0-D6F9-ACD4-AFB6-E303FD8561FF}"/>
                </a:ext>
              </a:extLst>
            </p:cNvPr>
            <p:cNvSpPr txBox="1"/>
            <p:nvPr/>
          </p:nvSpPr>
          <p:spPr>
            <a:xfrm>
              <a:off x="4287487" y="4500401"/>
              <a:ext cx="832279" cy="338554"/>
            </a:xfrm>
            <a:prstGeom prst="rect">
              <a:avLst/>
            </a:prstGeom>
            <a:noFill/>
          </p:spPr>
          <p:txBody>
            <a:bodyPr wrap="none" rtlCol="0" anchor="ctr">
              <a:spAutoFit/>
            </a:bodyPr>
            <a:lstStyle>
              <a:defPPr>
                <a:defRPr lang="en-GB"/>
              </a:defPPr>
              <a:lvl1pPr algn="ctr">
                <a:defRPr kumimoji="1" sz="1600">
                  <a:solidFill>
                    <a:schemeClr val="tx1"/>
                  </a:solidFill>
                  <a:latin typeface="Arial" panose="020B0604020202020204" pitchFamily="34" charset="0"/>
                  <a:cs typeface="Arial" panose="020B0604020202020204" pitchFamily="34" charset="0"/>
                </a:defRPr>
              </a:lvl1pPr>
            </a:lstStyle>
            <a:p>
              <a:r>
                <a:rPr lang="en-US" altLang="ja-JP"/>
                <a:t>ED low</a:t>
              </a:r>
              <a:endParaRPr lang="ja-JP" altLang="en-US"/>
            </a:p>
          </p:txBody>
        </p:sp>
      </p:grpSp>
      <p:cxnSp>
        <p:nvCxnSpPr>
          <p:cNvPr id="74" name="直線矢印コネクタ 73">
            <a:extLst>
              <a:ext uri="{FF2B5EF4-FFF2-40B4-BE49-F238E27FC236}">
                <a16:creationId xmlns:a16="http://schemas.microsoft.com/office/drawing/2014/main" id="{8A0C2D41-FEE6-DF26-B0BC-8FEE03B550D5}"/>
              </a:ext>
            </a:extLst>
          </p:cNvPr>
          <p:cNvCxnSpPr>
            <a:cxnSpLocks/>
          </p:cNvCxnSpPr>
          <p:nvPr/>
        </p:nvCxnSpPr>
        <p:spPr bwMode="auto">
          <a:xfrm flipH="1">
            <a:off x="5778320" y="3407664"/>
            <a:ext cx="720000" cy="0"/>
          </a:xfrm>
          <a:prstGeom prst="straightConnector1">
            <a:avLst/>
          </a:prstGeom>
          <a:solidFill>
            <a:srgbClr val="00B8FF"/>
          </a:solidFill>
          <a:ln w="19050" cap="flat" cmpd="sng" algn="ctr">
            <a:solidFill>
              <a:schemeClr val="tx1"/>
            </a:solidFill>
            <a:prstDash val="solid"/>
            <a:round/>
            <a:headEnd type="arrow" w="med" len="med"/>
            <a:tailEnd type="arrow"/>
          </a:ln>
          <a:effectLst/>
        </p:spPr>
      </p:cxnSp>
      <p:grpSp>
        <p:nvGrpSpPr>
          <p:cNvPr id="9" name="グループ化 8">
            <a:extLst>
              <a:ext uri="{FF2B5EF4-FFF2-40B4-BE49-F238E27FC236}">
                <a16:creationId xmlns:a16="http://schemas.microsoft.com/office/drawing/2014/main" id="{32D9A1C0-6998-AFAD-A7BF-AC0C4EDB173A}"/>
              </a:ext>
            </a:extLst>
          </p:cNvPr>
          <p:cNvGrpSpPr/>
          <p:nvPr/>
        </p:nvGrpSpPr>
        <p:grpSpPr>
          <a:xfrm>
            <a:off x="8974736" y="4459914"/>
            <a:ext cx="2399486" cy="1650497"/>
            <a:chOff x="8166039" y="4597903"/>
            <a:chExt cx="2399486" cy="1650497"/>
          </a:xfrm>
        </p:grpSpPr>
        <p:sp>
          <p:nvSpPr>
            <p:cNvPr id="77" name="台形 76">
              <a:extLst>
                <a:ext uri="{FF2B5EF4-FFF2-40B4-BE49-F238E27FC236}">
                  <a16:creationId xmlns:a16="http://schemas.microsoft.com/office/drawing/2014/main" id="{F606783A-7445-134A-3EE5-3F66369D07E2}"/>
                </a:ext>
              </a:extLst>
            </p:cNvPr>
            <p:cNvSpPr/>
            <p:nvPr/>
          </p:nvSpPr>
          <p:spPr bwMode="auto">
            <a:xfrm>
              <a:off x="8989812" y="4597903"/>
              <a:ext cx="759600" cy="1215115"/>
            </a:xfrm>
            <a:prstGeom prst="trapezoid">
              <a:avLst/>
            </a:prstGeom>
            <a:solidFill>
              <a:srgbClr val="00B8FF">
                <a:alpha val="76419"/>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ja-JP" altLang="en-US"/>
            </a:p>
          </p:txBody>
        </p:sp>
        <p:sp>
          <p:nvSpPr>
            <p:cNvPr id="78" name="台形 77">
              <a:extLst>
                <a:ext uri="{FF2B5EF4-FFF2-40B4-BE49-F238E27FC236}">
                  <a16:creationId xmlns:a16="http://schemas.microsoft.com/office/drawing/2014/main" id="{1F8BE7B1-4BD4-BBA0-5110-B4110612CCCB}"/>
                </a:ext>
              </a:extLst>
            </p:cNvPr>
            <p:cNvSpPr/>
            <p:nvPr/>
          </p:nvSpPr>
          <p:spPr bwMode="auto">
            <a:xfrm>
              <a:off x="8230444" y="5418604"/>
              <a:ext cx="2278336" cy="406102"/>
            </a:xfrm>
            <a:prstGeom prst="trapezoid">
              <a:avLst/>
            </a:prstGeom>
            <a:solidFill>
              <a:srgbClr val="FFC000">
                <a:alpha val="76419"/>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ja-JP" altLang="en-US"/>
            </a:p>
          </p:txBody>
        </p:sp>
        <p:cxnSp>
          <p:nvCxnSpPr>
            <p:cNvPr id="79" name="直線コネクタ 78">
              <a:extLst>
                <a:ext uri="{FF2B5EF4-FFF2-40B4-BE49-F238E27FC236}">
                  <a16:creationId xmlns:a16="http://schemas.microsoft.com/office/drawing/2014/main" id="{3CC1518A-0587-F4AB-567A-3EA33031E4F3}"/>
                </a:ext>
              </a:extLst>
            </p:cNvPr>
            <p:cNvCxnSpPr>
              <a:cxnSpLocks/>
            </p:cNvCxnSpPr>
            <p:nvPr/>
          </p:nvCxnSpPr>
          <p:spPr bwMode="auto">
            <a:xfrm>
              <a:off x="8166039" y="5819492"/>
              <a:ext cx="2399486" cy="0"/>
            </a:xfrm>
            <a:prstGeom prst="line">
              <a:avLst/>
            </a:prstGeom>
            <a:solidFill>
              <a:srgbClr val="00B8FF"/>
            </a:solidFill>
            <a:ln w="15875" cap="flat" cmpd="sng" algn="ctr">
              <a:solidFill>
                <a:schemeClr val="tx1"/>
              </a:solidFill>
              <a:prstDash val="solid"/>
              <a:round/>
              <a:headEnd type="none" w="med" len="med"/>
              <a:tailEnd type="none" w="med" len="med"/>
            </a:ln>
            <a:effectLst/>
          </p:spPr>
        </p:cxnSp>
        <p:cxnSp>
          <p:nvCxnSpPr>
            <p:cNvPr id="80" name="直線コネクタ 79">
              <a:extLst>
                <a:ext uri="{FF2B5EF4-FFF2-40B4-BE49-F238E27FC236}">
                  <a16:creationId xmlns:a16="http://schemas.microsoft.com/office/drawing/2014/main" id="{D6551AE0-6CCD-32E0-82EF-1E1A1F6C3F1D}"/>
                </a:ext>
              </a:extLst>
            </p:cNvPr>
            <p:cNvCxnSpPr>
              <a:cxnSpLocks/>
            </p:cNvCxnSpPr>
            <p:nvPr/>
          </p:nvCxnSpPr>
          <p:spPr bwMode="auto">
            <a:xfrm flipV="1">
              <a:off x="8230444" y="4992316"/>
              <a:ext cx="0" cy="1256084"/>
            </a:xfrm>
            <a:prstGeom prst="line">
              <a:avLst/>
            </a:prstGeom>
            <a:solidFill>
              <a:srgbClr val="00B8FF"/>
            </a:solidFill>
            <a:ln w="15875" cap="flat" cmpd="sng" algn="ctr">
              <a:solidFill>
                <a:schemeClr val="tx1"/>
              </a:solidFill>
              <a:prstDash val="sysDash"/>
              <a:round/>
              <a:headEnd type="none" w="med" len="med"/>
              <a:tailEnd type="none" w="med" len="med"/>
            </a:ln>
            <a:effectLst/>
          </p:spPr>
        </p:cxnSp>
        <p:cxnSp>
          <p:nvCxnSpPr>
            <p:cNvPr id="82" name="直線コネクタ 81">
              <a:extLst>
                <a:ext uri="{FF2B5EF4-FFF2-40B4-BE49-F238E27FC236}">
                  <a16:creationId xmlns:a16="http://schemas.microsoft.com/office/drawing/2014/main" id="{02667CF2-BF12-AE1B-84DA-2D823BDDC4CB}"/>
                </a:ext>
              </a:extLst>
            </p:cNvPr>
            <p:cNvCxnSpPr>
              <a:cxnSpLocks/>
            </p:cNvCxnSpPr>
            <p:nvPr/>
          </p:nvCxnSpPr>
          <p:spPr bwMode="auto">
            <a:xfrm flipV="1">
              <a:off x="10508780" y="4992316"/>
              <a:ext cx="0" cy="1256084"/>
            </a:xfrm>
            <a:prstGeom prst="line">
              <a:avLst/>
            </a:prstGeom>
            <a:solidFill>
              <a:srgbClr val="00B8FF"/>
            </a:solidFill>
            <a:ln w="15875" cap="flat" cmpd="sng" algn="ctr">
              <a:solidFill>
                <a:schemeClr val="tx1"/>
              </a:solidFill>
              <a:prstDash val="sysDash"/>
              <a:round/>
              <a:headEnd type="none" w="med" len="med"/>
              <a:tailEnd type="none" w="med" len="med"/>
            </a:ln>
            <a:effectLst/>
          </p:spPr>
        </p:cxnSp>
        <p:cxnSp>
          <p:nvCxnSpPr>
            <p:cNvPr id="83" name="直線コネクタ 82">
              <a:extLst>
                <a:ext uri="{FF2B5EF4-FFF2-40B4-BE49-F238E27FC236}">
                  <a16:creationId xmlns:a16="http://schemas.microsoft.com/office/drawing/2014/main" id="{685170F0-AF22-F7DF-B581-DB3BEF9228D3}"/>
                </a:ext>
              </a:extLst>
            </p:cNvPr>
            <p:cNvCxnSpPr>
              <a:cxnSpLocks/>
            </p:cNvCxnSpPr>
            <p:nvPr/>
          </p:nvCxnSpPr>
          <p:spPr bwMode="auto">
            <a:xfrm flipV="1">
              <a:off x="8994688" y="4992316"/>
              <a:ext cx="0" cy="979576"/>
            </a:xfrm>
            <a:prstGeom prst="line">
              <a:avLst/>
            </a:prstGeom>
            <a:solidFill>
              <a:srgbClr val="00B8FF"/>
            </a:solidFill>
            <a:ln w="15875" cap="flat" cmpd="sng" algn="ctr">
              <a:solidFill>
                <a:schemeClr val="tx1"/>
              </a:solidFill>
              <a:prstDash val="sysDash"/>
              <a:round/>
              <a:headEnd type="none" w="med" len="med"/>
              <a:tailEnd type="none" w="med" len="med"/>
            </a:ln>
            <a:effectLst/>
          </p:spPr>
        </p:cxnSp>
        <p:cxnSp>
          <p:nvCxnSpPr>
            <p:cNvPr id="84" name="直線コネクタ 83">
              <a:extLst>
                <a:ext uri="{FF2B5EF4-FFF2-40B4-BE49-F238E27FC236}">
                  <a16:creationId xmlns:a16="http://schemas.microsoft.com/office/drawing/2014/main" id="{893ECB2A-AEE0-0ECA-F26F-9C5B46BDAD44}"/>
                </a:ext>
              </a:extLst>
            </p:cNvPr>
            <p:cNvCxnSpPr>
              <a:cxnSpLocks/>
            </p:cNvCxnSpPr>
            <p:nvPr/>
          </p:nvCxnSpPr>
          <p:spPr bwMode="auto">
            <a:xfrm flipV="1">
              <a:off x="9749412" y="4985966"/>
              <a:ext cx="0" cy="979576"/>
            </a:xfrm>
            <a:prstGeom prst="line">
              <a:avLst/>
            </a:prstGeom>
            <a:solidFill>
              <a:srgbClr val="00B8FF"/>
            </a:solidFill>
            <a:ln w="15875" cap="flat" cmpd="sng" algn="ctr">
              <a:solidFill>
                <a:schemeClr val="tx1"/>
              </a:solidFill>
              <a:prstDash val="sysDash"/>
              <a:round/>
              <a:headEnd type="none" w="med" len="med"/>
              <a:tailEnd type="none" w="med" len="med"/>
            </a:ln>
            <a:effectLst/>
          </p:spPr>
        </p:cxnSp>
        <p:cxnSp>
          <p:nvCxnSpPr>
            <p:cNvPr id="88" name="直線矢印コネクタ 87">
              <a:extLst>
                <a:ext uri="{FF2B5EF4-FFF2-40B4-BE49-F238E27FC236}">
                  <a16:creationId xmlns:a16="http://schemas.microsoft.com/office/drawing/2014/main" id="{BA0E609B-72AC-22CD-ACBD-3C70184A4AAF}"/>
                </a:ext>
              </a:extLst>
            </p:cNvPr>
            <p:cNvCxnSpPr>
              <a:cxnSpLocks/>
            </p:cNvCxnSpPr>
            <p:nvPr/>
          </p:nvCxnSpPr>
          <p:spPr bwMode="auto">
            <a:xfrm flipH="1">
              <a:off x="8230444" y="6172200"/>
              <a:ext cx="2278336" cy="0"/>
            </a:xfrm>
            <a:prstGeom prst="straightConnector1">
              <a:avLst/>
            </a:prstGeom>
            <a:solidFill>
              <a:srgbClr val="00B8FF"/>
            </a:solidFill>
            <a:ln w="9525" cap="flat" cmpd="sng" algn="ctr">
              <a:solidFill>
                <a:schemeClr val="tx1"/>
              </a:solidFill>
              <a:prstDash val="solid"/>
              <a:round/>
              <a:headEnd type="arrow" w="med" len="med"/>
              <a:tailEnd type="arrow"/>
            </a:ln>
            <a:effectLst/>
          </p:spPr>
        </p:cxnSp>
        <p:cxnSp>
          <p:nvCxnSpPr>
            <p:cNvPr id="90" name="直線矢印コネクタ 89">
              <a:extLst>
                <a:ext uri="{FF2B5EF4-FFF2-40B4-BE49-F238E27FC236}">
                  <a16:creationId xmlns:a16="http://schemas.microsoft.com/office/drawing/2014/main" id="{1CAAE781-AA96-8221-9860-DDBD6D9F854B}"/>
                </a:ext>
              </a:extLst>
            </p:cNvPr>
            <p:cNvCxnSpPr>
              <a:cxnSpLocks/>
            </p:cNvCxnSpPr>
            <p:nvPr/>
          </p:nvCxnSpPr>
          <p:spPr bwMode="auto">
            <a:xfrm flipH="1">
              <a:off x="8989812" y="5965542"/>
              <a:ext cx="759600" cy="6350"/>
            </a:xfrm>
            <a:prstGeom prst="straightConnector1">
              <a:avLst/>
            </a:prstGeom>
            <a:solidFill>
              <a:srgbClr val="00B8FF"/>
            </a:solidFill>
            <a:ln w="9525" cap="flat" cmpd="sng" algn="ctr">
              <a:solidFill>
                <a:schemeClr val="tx1"/>
              </a:solidFill>
              <a:prstDash val="solid"/>
              <a:round/>
              <a:headEnd type="arrow" w="med" len="med"/>
              <a:tailEnd type="arrow"/>
            </a:ln>
            <a:effectLst/>
          </p:spPr>
        </p:cxnSp>
      </p:grpSp>
    </p:spTree>
    <p:extLst>
      <p:ext uri="{BB962C8B-B14F-4D97-AF65-F5344CB8AC3E}">
        <p14:creationId xmlns:p14="http://schemas.microsoft.com/office/powerpoint/2010/main" val="2771758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7BDA10-5EA2-D5B0-E35F-169F246DB430}"/>
              </a:ext>
            </a:extLst>
          </p:cNvPr>
          <p:cNvSpPr>
            <a:spLocks noGrp="1"/>
          </p:cNvSpPr>
          <p:nvPr>
            <p:ph type="title"/>
          </p:nvPr>
        </p:nvSpPr>
        <p:spPr/>
        <p:txBody>
          <a:bodyPr/>
          <a:lstStyle/>
          <a:p>
            <a:pPr algn="l"/>
            <a:r>
              <a:rPr kumimoji="1" lang="en" altLang="ja-JP">
                <a:latin typeface="Arial" panose="020B0604020202020204" pitchFamily="34" charset="0"/>
                <a:cs typeface="Arial" panose="020B0604020202020204" pitchFamily="34" charset="0"/>
              </a:rPr>
              <a:t>Simulated CCA patterns</a:t>
            </a:r>
            <a:endParaRPr kumimoji="1" lang="ja-JP" altLang="en-US">
              <a:latin typeface="Arial" panose="020B0604020202020204" pitchFamily="34" charset="0"/>
              <a:cs typeface="Arial" panose="020B0604020202020204" pitchFamily="34" charset="0"/>
            </a:endParaRPr>
          </a:p>
        </p:txBody>
      </p:sp>
      <p:sp>
        <p:nvSpPr>
          <p:cNvPr id="3" name="スライド番号プレースホルダー 2">
            <a:extLst>
              <a:ext uri="{FF2B5EF4-FFF2-40B4-BE49-F238E27FC236}">
                <a16:creationId xmlns:a16="http://schemas.microsoft.com/office/drawing/2014/main" id="{8F1BA62A-E7E2-7326-B024-B1B5CCDBCC38}"/>
              </a:ext>
            </a:extLst>
          </p:cNvPr>
          <p:cNvSpPr>
            <a:spLocks noGrp="1"/>
          </p:cNvSpPr>
          <p:nvPr>
            <p:ph type="sldNum" idx="12"/>
          </p:nvPr>
        </p:nvSpPr>
        <p:spPr/>
        <p:txBody>
          <a:bodyPr/>
          <a:lstStyle/>
          <a:p>
            <a:r>
              <a:rPr lang="en-GB"/>
              <a:t>Slide </a:t>
            </a:r>
            <a:fld id="{06B781AF-4CCF-49B0-A572-DE54FBE5D942}" type="slidenum">
              <a:rPr lang="en-GB"/>
              <a:pPr/>
              <a:t>15</a:t>
            </a:fld>
            <a:endParaRPr lang="en-GB"/>
          </a:p>
        </p:txBody>
      </p:sp>
      <p:sp>
        <p:nvSpPr>
          <p:cNvPr id="16" name="正方形/長方形 15">
            <a:extLst>
              <a:ext uri="{FF2B5EF4-FFF2-40B4-BE49-F238E27FC236}">
                <a16:creationId xmlns:a16="http://schemas.microsoft.com/office/drawing/2014/main" id="{B9788AD4-06DF-ADC9-8F9E-84E11E727536}"/>
              </a:ext>
            </a:extLst>
          </p:cNvPr>
          <p:cNvSpPr/>
          <p:nvPr/>
        </p:nvSpPr>
        <p:spPr bwMode="auto">
          <a:xfrm>
            <a:off x="8610600" y="762000"/>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18" name="正方形/長方形 17">
            <a:extLst>
              <a:ext uri="{FF2B5EF4-FFF2-40B4-BE49-F238E27FC236}">
                <a16:creationId xmlns:a16="http://schemas.microsoft.com/office/drawing/2014/main" id="{ACABD15C-9D30-B983-FB8A-282442033C82}"/>
              </a:ext>
            </a:extLst>
          </p:cNvPr>
          <p:cNvSpPr/>
          <p:nvPr/>
        </p:nvSpPr>
        <p:spPr bwMode="auto">
          <a:xfrm>
            <a:off x="8610599" y="1217473"/>
            <a:ext cx="421215" cy="380207"/>
          </a:xfrm>
          <a:prstGeom prst="rect">
            <a:avLst/>
          </a:prstGeom>
          <a:solidFill>
            <a:srgbClr val="FFFF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8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tx1"/>
                </a:solidFill>
                <a:effectLst/>
                <a:latin typeface="Arial" panose="020B0604020202020204" pitchFamily="34" charset="0"/>
                <a:cs typeface="Arial" panose="020B0604020202020204" pitchFamily="34" charset="0"/>
              </a:rPr>
              <a:t>ED</a:t>
            </a:r>
          </a:p>
          <a:p>
            <a:pPr marL="0" marR="0" indent="0" algn="ctr" defTabSz="449263" rtl="0" eaLnBrk="0" fontAlgn="base" latinLnBrk="0" hangingPunct="0">
              <a:lnSpc>
                <a:spcPct val="80000"/>
              </a:lnSpc>
              <a:spcBef>
                <a:spcPct val="0"/>
              </a:spcBef>
              <a:spcAft>
                <a:spcPct val="0"/>
              </a:spcAft>
              <a:buClr>
                <a:srgbClr val="000000"/>
              </a:buClr>
              <a:buSzPct val="100000"/>
              <a:buFont typeface="Times New Roman" pitchFamily="16" charset="0"/>
              <a:buNone/>
              <a:tabLst/>
            </a:pPr>
            <a:r>
              <a:rPr lang="en-US" altLang="ja-JP" sz="1100">
                <a:solidFill>
                  <a:schemeClr val="tx1"/>
                </a:solidFill>
                <a:latin typeface="Arial" panose="020B0604020202020204" pitchFamily="34" charset="0"/>
                <a:cs typeface="Arial" panose="020B0604020202020204" pitchFamily="34" charset="0"/>
              </a:rPr>
              <a:t>Low</a:t>
            </a:r>
            <a:endParaRPr kumimoji="0" lang="ja-JP"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9" name="テキスト ボックス 18">
            <a:extLst>
              <a:ext uri="{FF2B5EF4-FFF2-40B4-BE49-F238E27FC236}">
                <a16:creationId xmlns:a16="http://schemas.microsoft.com/office/drawing/2014/main" id="{8B515735-B6F9-49A8-4B81-F10A725B09F6}"/>
              </a:ext>
            </a:extLst>
          </p:cNvPr>
          <p:cNvSpPr txBox="1"/>
          <p:nvPr/>
        </p:nvSpPr>
        <p:spPr>
          <a:xfrm>
            <a:off x="5567155" y="1911649"/>
            <a:ext cx="1455848" cy="430887"/>
          </a:xfrm>
          <a:prstGeom prst="rect">
            <a:avLst/>
          </a:prstGeom>
          <a:noFill/>
        </p:spPr>
        <p:txBody>
          <a:bodyPr wrap="none" rtlCol="0">
            <a:spAutoFit/>
          </a:bodyPr>
          <a:lstStyle/>
          <a:p>
            <a:pPr algn="ctr"/>
            <a:r>
              <a:rPr kumimoji="1" lang="en-US" altLang="ja-JP" sz="2200" b="1">
                <a:solidFill>
                  <a:schemeClr val="tx1"/>
                </a:solidFill>
                <a:latin typeface="Arial" panose="020B0604020202020204" pitchFamily="34" charset="0"/>
                <a:cs typeface="Arial" panose="020B0604020202020204" pitchFamily="34" charset="0"/>
              </a:rPr>
              <a:t>Slow Net.</a:t>
            </a:r>
            <a:endParaRPr kumimoji="1" lang="ja-JP" altLang="en-US" sz="2200" b="1">
              <a:solidFill>
                <a:schemeClr val="tx1"/>
              </a:solidFill>
              <a:latin typeface="Arial" panose="020B0604020202020204" pitchFamily="34" charset="0"/>
              <a:cs typeface="Arial" panose="020B0604020202020204" pitchFamily="34" charset="0"/>
            </a:endParaRPr>
          </a:p>
        </p:txBody>
      </p:sp>
      <p:sp>
        <p:nvSpPr>
          <p:cNvPr id="20" name="テキスト ボックス 19">
            <a:extLst>
              <a:ext uri="{FF2B5EF4-FFF2-40B4-BE49-F238E27FC236}">
                <a16:creationId xmlns:a16="http://schemas.microsoft.com/office/drawing/2014/main" id="{C69D4637-0C60-7B27-250C-525F151E3753}"/>
              </a:ext>
            </a:extLst>
          </p:cNvPr>
          <p:cNvSpPr txBox="1"/>
          <p:nvPr/>
        </p:nvSpPr>
        <p:spPr>
          <a:xfrm>
            <a:off x="8563020" y="1911649"/>
            <a:ext cx="1378904" cy="430887"/>
          </a:xfrm>
          <a:prstGeom prst="rect">
            <a:avLst/>
          </a:prstGeom>
          <a:noFill/>
        </p:spPr>
        <p:txBody>
          <a:bodyPr wrap="none" rtlCol="0">
            <a:spAutoFit/>
          </a:bodyPr>
          <a:lstStyle/>
          <a:p>
            <a:pPr algn="ctr"/>
            <a:r>
              <a:rPr kumimoji="1" lang="en-US" altLang="ja-JP" sz="2200" b="1">
                <a:solidFill>
                  <a:schemeClr val="tx1"/>
                </a:solidFill>
                <a:latin typeface="Arial" panose="020B0604020202020204" pitchFamily="34" charset="0"/>
                <a:cs typeface="Arial" panose="020B0604020202020204" pitchFamily="34" charset="0"/>
              </a:rPr>
              <a:t>Fast Net.</a:t>
            </a:r>
            <a:endParaRPr kumimoji="1" lang="ja-JP" altLang="en-US" sz="2200" b="1">
              <a:solidFill>
                <a:schemeClr val="tx1"/>
              </a:solidFill>
              <a:latin typeface="Arial" panose="020B0604020202020204" pitchFamily="34" charset="0"/>
              <a:cs typeface="Arial" panose="020B0604020202020204" pitchFamily="34" charset="0"/>
            </a:endParaRPr>
          </a:p>
        </p:txBody>
      </p:sp>
      <p:grpSp>
        <p:nvGrpSpPr>
          <p:cNvPr id="138" name="グループ化 137">
            <a:extLst>
              <a:ext uri="{FF2B5EF4-FFF2-40B4-BE49-F238E27FC236}">
                <a16:creationId xmlns:a16="http://schemas.microsoft.com/office/drawing/2014/main" id="{D34C6AFD-3642-5082-F6DC-9E4EAC93E91A}"/>
              </a:ext>
            </a:extLst>
          </p:cNvPr>
          <p:cNvGrpSpPr/>
          <p:nvPr/>
        </p:nvGrpSpPr>
        <p:grpSpPr>
          <a:xfrm>
            <a:off x="3022198" y="2472170"/>
            <a:ext cx="7401079" cy="406488"/>
            <a:chOff x="3599473" y="3028116"/>
            <a:chExt cx="7401079" cy="406488"/>
          </a:xfrm>
        </p:grpSpPr>
        <p:sp>
          <p:nvSpPr>
            <p:cNvPr id="5" name="テキスト ボックス 4">
              <a:extLst>
                <a:ext uri="{FF2B5EF4-FFF2-40B4-BE49-F238E27FC236}">
                  <a16:creationId xmlns:a16="http://schemas.microsoft.com/office/drawing/2014/main" id="{2658BA05-63B7-B214-F01E-E8C8C321584B}"/>
                </a:ext>
              </a:extLst>
            </p:cNvPr>
            <p:cNvSpPr txBox="1"/>
            <p:nvPr/>
          </p:nvSpPr>
          <p:spPr>
            <a:xfrm>
              <a:off x="3599473" y="3028116"/>
              <a:ext cx="1393330" cy="363176"/>
            </a:xfrm>
            <a:prstGeom prst="rect">
              <a:avLst/>
            </a:prstGeom>
            <a:noFill/>
          </p:spPr>
          <p:txBody>
            <a:bodyPr wrap="none" rtlCol="0">
              <a:spAutoFit/>
            </a:bodyPr>
            <a:lstStyle/>
            <a:p>
              <a:pPr algn="r">
                <a:lnSpc>
                  <a:spcPct val="80000"/>
                </a:lnSpc>
              </a:pPr>
              <a:r>
                <a:rPr kumimoji="1" lang="en-US" altLang="ja-JP" sz="2200">
                  <a:solidFill>
                    <a:schemeClr val="tx1"/>
                  </a:solidFill>
                  <a:latin typeface="Arial" panose="020B0604020202020204" pitchFamily="34" charset="0"/>
                  <a:cs typeface="Arial" panose="020B0604020202020204" pitchFamily="34" charset="0"/>
                </a:rPr>
                <a:t>Proposed</a:t>
              </a:r>
              <a:endParaRPr kumimoji="1" lang="ja-JP" altLang="en-US" sz="2200">
                <a:solidFill>
                  <a:schemeClr val="tx1"/>
                </a:solidFill>
                <a:latin typeface="Arial" panose="020B0604020202020204" pitchFamily="34" charset="0"/>
                <a:cs typeface="Arial" panose="020B0604020202020204" pitchFamily="34" charset="0"/>
              </a:endParaRPr>
            </a:p>
          </p:txBody>
        </p:sp>
        <p:grpSp>
          <p:nvGrpSpPr>
            <p:cNvPr id="137" name="グループ化 136">
              <a:extLst>
                <a:ext uri="{FF2B5EF4-FFF2-40B4-BE49-F238E27FC236}">
                  <a16:creationId xmlns:a16="http://schemas.microsoft.com/office/drawing/2014/main" id="{D32FBC9A-8D02-1CF9-C0F0-48915EB12C27}"/>
                </a:ext>
              </a:extLst>
            </p:cNvPr>
            <p:cNvGrpSpPr/>
            <p:nvPr/>
          </p:nvGrpSpPr>
          <p:grpSpPr>
            <a:xfrm>
              <a:off x="5644855" y="3054397"/>
              <a:ext cx="5355697" cy="380207"/>
              <a:chOff x="5644855" y="3122107"/>
              <a:chExt cx="5355697" cy="380207"/>
            </a:xfrm>
          </p:grpSpPr>
          <p:sp>
            <p:nvSpPr>
              <p:cNvPr id="39" name="正方形/長方形 38">
                <a:extLst>
                  <a:ext uri="{FF2B5EF4-FFF2-40B4-BE49-F238E27FC236}">
                    <a16:creationId xmlns:a16="http://schemas.microsoft.com/office/drawing/2014/main" id="{22388DF7-BA70-6543-37A3-B22BE7D4A552}"/>
                  </a:ext>
                </a:extLst>
              </p:cNvPr>
              <p:cNvSpPr/>
              <p:nvPr/>
            </p:nvSpPr>
            <p:spPr bwMode="auto">
              <a:xfrm>
                <a:off x="5644855" y="3122107"/>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40" name="正方形/長方形 39">
                <a:extLst>
                  <a:ext uri="{FF2B5EF4-FFF2-40B4-BE49-F238E27FC236}">
                    <a16:creationId xmlns:a16="http://schemas.microsoft.com/office/drawing/2014/main" id="{9F56C108-9E1C-48F4-8BB4-6BE66EEDFF38}"/>
                  </a:ext>
                </a:extLst>
              </p:cNvPr>
              <p:cNvSpPr/>
              <p:nvPr/>
            </p:nvSpPr>
            <p:spPr bwMode="auto">
              <a:xfrm>
                <a:off x="6080860" y="3122107"/>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41" name="正方形/長方形 40">
                <a:extLst>
                  <a:ext uri="{FF2B5EF4-FFF2-40B4-BE49-F238E27FC236}">
                    <a16:creationId xmlns:a16="http://schemas.microsoft.com/office/drawing/2014/main" id="{F88C0E94-019E-F8F8-2ADC-4CA488C6B97B}"/>
                  </a:ext>
                </a:extLst>
              </p:cNvPr>
              <p:cNvSpPr/>
              <p:nvPr/>
            </p:nvSpPr>
            <p:spPr bwMode="auto">
              <a:xfrm>
                <a:off x="6829894" y="3122107"/>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42" name="正方形/長方形 41">
                <a:extLst>
                  <a:ext uri="{FF2B5EF4-FFF2-40B4-BE49-F238E27FC236}">
                    <a16:creationId xmlns:a16="http://schemas.microsoft.com/office/drawing/2014/main" id="{61CBA147-E033-4A3B-A4B9-3FA4BEB57618}"/>
                  </a:ext>
                </a:extLst>
              </p:cNvPr>
              <p:cNvSpPr/>
              <p:nvPr/>
            </p:nvSpPr>
            <p:spPr bwMode="auto">
              <a:xfrm>
                <a:off x="7265899" y="3122107"/>
                <a:ext cx="421215" cy="380207"/>
              </a:xfrm>
              <a:prstGeom prst="rect">
                <a:avLst/>
              </a:prstGeom>
              <a:solidFill>
                <a:srgbClr val="FFFF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8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tx1"/>
                    </a:solidFill>
                    <a:effectLst/>
                    <a:latin typeface="Arial" panose="020B0604020202020204" pitchFamily="34" charset="0"/>
                    <a:cs typeface="Arial" panose="020B0604020202020204" pitchFamily="34" charset="0"/>
                  </a:rPr>
                  <a:t>ED</a:t>
                </a:r>
              </a:p>
              <a:p>
                <a:pPr marL="0" marR="0" indent="0" algn="ctr" defTabSz="449263" rtl="0" eaLnBrk="0" fontAlgn="base" latinLnBrk="0" hangingPunct="0">
                  <a:lnSpc>
                    <a:spcPct val="80000"/>
                  </a:lnSpc>
                  <a:spcBef>
                    <a:spcPct val="0"/>
                  </a:spcBef>
                  <a:spcAft>
                    <a:spcPct val="0"/>
                  </a:spcAft>
                  <a:buClr>
                    <a:srgbClr val="000000"/>
                  </a:buClr>
                  <a:buSzPct val="100000"/>
                  <a:buFont typeface="Times New Roman" pitchFamily="16" charset="0"/>
                  <a:buNone/>
                  <a:tabLst/>
                </a:pPr>
                <a:r>
                  <a:rPr lang="en-US" altLang="ja-JP" sz="1100">
                    <a:solidFill>
                      <a:schemeClr val="tx1"/>
                    </a:solidFill>
                    <a:latin typeface="Arial" panose="020B0604020202020204" pitchFamily="34" charset="0"/>
                    <a:cs typeface="Arial" panose="020B0604020202020204" pitchFamily="34" charset="0"/>
                  </a:rPr>
                  <a:t>Low</a:t>
                </a:r>
                <a:endParaRPr kumimoji="0" lang="ja-JP"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3" name="正方形/長方形 42">
                <a:extLst>
                  <a:ext uri="{FF2B5EF4-FFF2-40B4-BE49-F238E27FC236}">
                    <a16:creationId xmlns:a16="http://schemas.microsoft.com/office/drawing/2014/main" id="{17153040-7AC2-AB2E-E474-3CEA6B305F91}"/>
                  </a:ext>
                </a:extLst>
              </p:cNvPr>
              <p:cNvSpPr/>
              <p:nvPr/>
            </p:nvSpPr>
            <p:spPr bwMode="auto">
              <a:xfrm>
                <a:off x="7701904" y="3122107"/>
                <a:ext cx="421215" cy="380207"/>
              </a:xfrm>
              <a:prstGeom prst="rect">
                <a:avLst/>
              </a:prstGeom>
              <a:solidFill>
                <a:srgbClr val="FFFF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80000"/>
                  </a:lnSpc>
                </a:pPr>
                <a:r>
                  <a:rPr lang="en-US" altLang="ja-JP" sz="1600">
                    <a:solidFill>
                      <a:schemeClr val="tx1"/>
                    </a:solidFill>
                    <a:latin typeface="Arial" panose="020B0604020202020204" pitchFamily="34" charset="0"/>
                    <a:cs typeface="Arial" panose="020B0604020202020204" pitchFamily="34" charset="0"/>
                  </a:rPr>
                  <a:t>ED</a:t>
                </a:r>
                <a:endParaRPr lang="ja-JP" altLang="ja-JP" sz="1600">
                  <a:solidFill>
                    <a:schemeClr val="tx1"/>
                  </a:solidFill>
                  <a:latin typeface="Arial" panose="020B0604020202020204" pitchFamily="34" charset="0"/>
                  <a:cs typeface="Arial" panose="020B0604020202020204" pitchFamily="34" charset="0"/>
                </a:endParaRPr>
              </a:p>
              <a:p>
                <a:pPr algn="ctr">
                  <a:lnSpc>
                    <a:spcPct val="80000"/>
                  </a:lnSpc>
                </a:pPr>
                <a:r>
                  <a:rPr lang="en-US" altLang="ja-JP" sz="1100">
                    <a:solidFill>
                      <a:schemeClr val="tx1"/>
                    </a:solidFill>
                    <a:latin typeface="Arial" panose="020B0604020202020204" pitchFamily="34" charset="0"/>
                    <a:cs typeface="Arial" panose="020B0604020202020204" pitchFamily="34" charset="0"/>
                  </a:rPr>
                  <a:t>Low</a:t>
                </a:r>
                <a:endParaRPr lang="ja-JP" altLang="ja-JP" sz="1100">
                  <a:solidFill>
                    <a:schemeClr val="tx1"/>
                  </a:solidFill>
                  <a:latin typeface="Arial" panose="020B0604020202020204" pitchFamily="34" charset="0"/>
                  <a:cs typeface="Arial" panose="020B0604020202020204" pitchFamily="34" charset="0"/>
                </a:endParaRPr>
              </a:p>
            </p:txBody>
          </p:sp>
          <p:cxnSp>
            <p:nvCxnSpPr>
              <p:cNvPr id="44" name="直線コネクタ 43">
                <a:extLst>
                  <a:ext uri="{FF2B5EF4-FFF2-40B4-BE49-F238E27FC236}">
                    <a16:creationId xmlns:a16="http://schemas.microsoft.com/office/drawing/2014/main" id="{DED0E74E-E0D8-7BCF-BD32-232E25837CB3}"/>
                  </a:ext>
                </a:extLst>
              </p:cNvPr>
              <p:cNvCxnSpPr>
                <a:cxnSpLocks/>
              </p:cNvCxnSpPr>
              <p:nvPr/>
            </p:nvCxnSpPr>
            <p:spPr bwMode="auto">
              <a:xfrm>
                <a:off x="6502075" y="3312210"/>
                <a:ext cx="327819" cy="0"/>
              </a:xfrm>
              <a:prstGeom prst="line">
                <a:avLst/>
              </a:prstGeom>
              <a:solidFill>
                <a:srgbClr val="00B8FF"/>
              </a:solidFill>
              <a:ln w="34925" cap="rnd" cmpd="sng" algn="ctr">
                <a:solidFill>
                  <a:schemeClr val="tx1">
                    <a:lumMod val="50000"/>
                    <a:lumOff val="50000"/>
                  </a:schemeClr>
                </a:solidFill>
                <a:prstDash val="sysDot"/>
                <a:round/>
                <a:headEnd type="none" w="med" len="med"/>
                <a:tailEnd type="none" w="med" len="med"/>
              </a:ln>
              <a:effectLst/>
            </p:spPr>
          </p:cxnSp>
          <p:sp>
            <p:nvSpPr>
              <p:cNvPr id="45" name="正方形/長方形 44">
                <a:extLst>
                  <a:ext uri="{FF2B5EF4-FFF2-40B4-BE49-F238E27FC236}">
                    <a16:creationId xmlns:a16="http://schemas.microsoft.com/office/drawing/2014/main" id="{20A05841-417C-B34F-3042-82B11E53DB31}"/>
                  </a:ext>
                </a:extLst>
              </p:cNvPr>
              <p:cNvSpPr/>
              <p:nvPr/>
            </p:nvSpPr>
            <p:spPr bwMode="auto">
              <a:xfrm>
                <a:off x="8528344" y="3122107"/>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46" name="正方形/長方形 45">
                <a:extLst>
                  <a:ext uri="{FF2B5EF4-FFF2-40B4-BE49-F238E27FC236}">
                    <a16:creationId xmlns:a16="http://schemas.microsoft.com/office/drawing/2014/main" id="{D59AC205-6A7F-58B1-F209-1FFF211682A7}"/>
                  </a:ext>
                </a:extLst>
              </p:cNvPr>
              <p:cNvSpPr/>
              <p:nvPr/>
            </p:nvSpPr>
            <p:spPr bwMode="auto">
              <a:xfrm>
                <a:off x="8964349" y="3122107"/>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47" name="正方形/長方形 46">
                <a:extLst>
                  <a:ext uri="{FF2B5EF4-FFF2-40B4-BE49-F238E27FC236}">
                    <a16:creationId xmlns:a16="http://schemas.microsoft.com/office/drawing/2014/main" id="{3D6A2188-4566-18CA-3956-FA8A2882C61A}"/>
                  </a:ext>
                </a:extLst>
              </p:cNvPr>
              <p:cNvSpPr/>
              <p:nvPr/>
            </p:nvSpPr>
            <p:spPr bwMode="auto">
              <a:xfrm>
                <a:off x="9713383" y="3122107"/>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48" name="正方形/長方形 47">
                <a:extLst>
                  <a:ext uri="{FF2B5EF4-FFF2-40B4-BE49-F238E27FC236}">
                    <a16:creationId xmlns:a16="http://schemas.microsoft.com/office/drawing/2014/main" id="{11032E15-37CE-AF9A-63DD-D009AC94B571}"/>
                  </a:ext>
                </a:extLst>
              </p:cNvPr>
              <p:cNvSpPr/>
              <p:nvPr/>
            </p:nvSpPr>
            <p:spPr bwMode="auto">
              <a:xfrm>
                <a:off x="10149388" y="3122107"/>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altLang="ja-JP" sz="1600">
                    <a:latin typeface="Arial" panose="020B0604020202020204" pitchFamily="34" charset="0"/>
                    <a:cs typeface="Arial" panose="020B0604020202020204" pitchFamily="34" charset="0"/>
                  </a:rPr>
                  <a:t>ED</a:t>
                </a:r>
                <a:endParaRPr lang="ja-JP" altLang="en-US" sz="1600">
                  <a:latin typeface="Arial" panose="020B0604020202020204" pitchFamily="34" charset="0"/>
                  <a:cs typeface="Arial" panose="020B0604020202020204" pitchFamily="34" charset="0"/>
                </a:endParaRPr>
              </a:p>
            </p:txBody>
          </p:sp>
          <p:cxnSp>
            <p:nvCxnSpPr>
              <p:cNvPr id="49" name="直線コネクタ 48">
                <a:extLst>
                  <a:ext uri="{FF2B5EF4-FFF2-40B4-BE49-F238E27FC236}">
                    <a16:creationId xmlns:a16="http://schemas.microsoft.com/office/drawing/2014/main" id="{56CA5576-E97C-1151-CE38-3DEF688CA35D}"/>
                  </a:ext>
                </a:extLst>
              </p:cNvPr>
              <p:cNvCxnSpPr>
                <a:cxnSpLocks/>
              </p:cNvCxnSpPr>
              <p:nvPr/>
            </p:nvCxnSpPr>
            <p:spPr bwMode="auto">
              <a:xfrm>
                <a:off x="9385564" y="3312210"/>
                <a:ext cx="327819" cy="0"/>
              </a:xfrm>
              <a:prstGeom prst="line">
                <a:avLst/>
              </a:prstGeom>
              <a:solidFill>
                <a:srgbClr val="00B8FF"/>
              </a:solidFill>
              <a:ln w="34925" cap="rnd" cmpd="sng" algn="ctr">
                <a:solidFill>
                  <a:schemeClr val="tx1">
                    <a:lumMod val="50000"/>
                    <a:lumOff val="50000"/>
                  </a:schemeClr>
                </a:solidFill>
                <a:prstDash val="sysDot"/>
                <a:round/>
                <a:headEnd type="none" w="med" len="med"/>
                <a:tailEnd type="none" w="med" len="med"/>
              </a:ln>
              <a:effectLst/>
            </p:spPr>
          </p:cxnSp>
          <p:sp>
            <p:nvSpPr>
              <p:cNvPr id="50" name="正方形/長方形 49">
                <a:extLst>
                  <a:ext uri="{FF2B5EF4-FFF2-40B4-BE49-F238E27FC236}">
                    <a16:creationId xmlns:a16="http://schemas.microsoft.com/office/drawing/2014/main" id="{F7A52F37-2FC2-35D3-B7B9-42A87C28DE63}"/>
                  </a:ext>
                </a:extLst>
              </p:cNvPr>
              <p:cNvSpPr/>
              <p:nvPr/>
            </p:nvSpPr>
            <p:spPr bwMode="auto">
              <a:xfrm>
                <a:off x="10579337" y="3122107"/>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altLang="ja-JP" sz="1600">
                    <a:latin typeface="Arial" panose="020B0604020202020204" pitchFamily="34" charset="0"/>
                    <a:cs typeface="Arial" panose="020B0604020202020204" pitchFamily="34" charset="0"/>
                  </a:rPr>
                  <a:t>CS</a:t>
                </a:r>
                <a:endParaRPr lang="ja-JP" altLang="en-US" sz="1600">
                  <a:latin typeface="Arial" panose="020B0604020202020204" pitchFamily="34" charset="0"/>
                  <a:cs typeface="Arial" panose="020B0604020202020204" pitchFamily="34" charset="0"/>
                </a:endParaRPr>
              </a:p>
            </p:txBody>
          </p:sp>
        </p:grpSp>
      </p:grpSp>
      <p:grpSp>
        <p:nvGrpSpPr>
          <p:cNvPr id="139" name="グループ化 138">
            <a:extLst>
              <a:ext uri="{FF2B5EF4-FFF2-40B4-BE49-F238E27FC236}">
                <a16:creationId xmlns:a16="http://schemas.microsoft.com/office/drawing/2014/main" id="{4380CB37-F9D2-1D76-AA2D-C5BAF02FDA5A}"/>
              </a:ext>
            </a:extLst>
          </p:cNvPr>
          <p:cNvGrpSpPr/>
          <p:nvPr/>
        </p:nvGrpSpPr>
        <p:grpSpPr>
          <a:xfrm>
            <a:off x="3449718" y="4432780"/>
            <a:ext cx="7003837" cy="430887"/>
            <a:chOff x="4026993" y="4500934"/>
            <a:chExt cx="7003837" cy="430887"/>
          </a:xfrm>
        </p:grpSpPr>
        <p:sp>
          <p:nvSpPr>
            <p:cNvPr id="7" name="テキスト ボックス 6">
              <a:extLst>
                <a:ext uri="{FF2B5EF4-FFF2-40B4-BE49-F238E27FC236}">
                  <a16:creationId xmlns:a16="http://schemas.microsoft.com/office/drawing/2014/main" id="{6B617710-EFA7-E34D-D17D-7EE290938AD9}"/>
                </a:ext>
              </a:extLst>
            </p:cNvPr>
            <p:cNvSpPr txBox="1"/>
            <p:nvPr/>
          </p:nvSpPr>
          <p:spPr>
            <a:xfrm>
              <a:off x="4026993" y="4500934"/>
              <a:ext cx="966931" cy="430887"/>
            </a:xfrm>
            <a:prstGeom prst="rect">
              <a:avLst/>
            </a:prstGeom>
            <a:noFill/>
          </p:spPr>
          <p:txBody>
            <a:bodyPr wrap="none" rtlCol="0">
              <a:spAutoFit/>
            </a:bodyPr>
            <a:lstStyle/>
            <a:p>
              <a:r>
                <a:rPr kumimoji="1" lang="en-US" altLang="ja-JP" sz="2200">
                  <a:solidFill>
                    <a:schemeClr val="tx1"/>
                  </a:solidFill>
                  <a:latin typeface="Arial" panose="020B0604020202020204" pitchFamily="34" charset="0"/>
                  <a:cs typeface="Arial" panose="020B0604020202020204" pitchFamily="34" charset="0"/>
                </a:rPr>
                <a:t>All CS</a:t>
              </a:r>
              <a:endParaRPr kumimoji="1" lang="ja-JP" altLang="en-US" sz="2200">
                <a:solidFill>
                  <a:schemeClr val="tx1"/>
                </a:solidFill>
                <a:latin typeface="Arial" panose="020B0604020202020204" pitchFamily="34" charset="0"/>
                <a:cs typeface="Arial" panose="020B0604020202020204" pitchFamily="34" charset="0"/>
              </a:endParaRPr>
            </a:p>
          </p:txBody>
        </p:sp>
        <p:sp>
          <p:nvSpPr>
            <p:cNvPr id="57" name="正方形/長方形 56">
              <a:extLst>
                <a:ext uri="{FF2B5EF4-FFF2-40B4-BE49-F238E27FC236}">
                  <a16:creationId xmlns:a16="http://schemas.microsoft.com/office/drawing/2014/main" id="{D6E6D0BC-3977-B056-5600-A9C749030A36}"/>
                </a:ext>
              </a:extLst>
            </p:cNvPr>
            <p:cNvSpPr/>
            <p:nvPr/>
          </p:nvSpPr>
          <p:spPr bwMode="auto">
            <a:xfrm>
              <a:off x="5653590" y="4520487"/>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58" name="正方形/長方形 57">
              <a:extLst>
                <a:ext uri="{FF2B5EF4-FFF2-40B4-BE49-F238E27FC236}">
                  <a16:creationId xmlns:a16="http://schemas.microsoft.com/office/drawing/2014/main" id="{37D9CE53-E5B1-6A00-01B7-F7D69853C013}"/>
                </a:ext>
              </a:extLst>
            </p:cNvPr>
            <p:cNvSpPr/>
            <p:nvPr/>
          </p:nvSpPr>
          <p:spPr bwMode="auto">
            <a:xfrm>
              <a:off x="6089595" y="4520487"/>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59" name="正方形/長方形 58">
              <a:extLst>
                <a:ext uri="{FF2B5EF4-FFF2-40B4-BE49-F238E27FC236}">
                  <a16:creationId xmlns:a16="http://schemas.microsoft.com/office/drawing/2014/main" id="{125801A6-C4A1-304E-4451-99B3A1EC292A}"/>
                </a:ext>
              </a:extLst>
            </p:cNvPr>
            <p:cNvSpPr/>
            <p:nvPr/>
          </p:nvSpPr>
          <p:spPr bwMode="auto">
            <a:xfrm>
              <a:off x="6838629" y="4520487"/>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60" name="正方形/長方形 59">
              <a:extLst>
                <a:ext uri="{FF2B5EF4-FFF2-40B4-BE49-F238E27FC236}">
                  <a16:creationId xmlns:a16="http://schemas.microsoft.com/office/drawing/2014/main" id="{8B06D862-F0D9-DDF3-1150-EB1E932FA95C}"/>
                </a:ext>
              </a:extLst>
            </p:cNvPr>
            <p:cNvSpPr/>
            <p:nvPr/>
          </p:nvSpPr>
          <p:spPr bwMode="auto">
            <a:xfrm>
              <a:off x="7274634" y="4520487"/>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cxnSp>
          <p:nvCxnSpPr>
            <p:cNvPr id="61" name="直線コネクタ 60">
              <a:extLst>
                <a:ext uri="{FF2B5EF4-FFF2-40B4-BE49-F238E27FC236}">
                  <a16:creationId xmlns:a16="http://schemas.microsoft.com/office/drawing/2014/main" id="{F070966F-5A41-16D5-EB0D-9B72302841F6}"/>
                </a:ext>
              </a:extLst>
            </p:cNvPr>
            <p:cNvCxnSpPr>
              <a:cxnSpLocks/>
            </p:cNvCxnSpPr>
            <p:nvPr/>
          </p:nvCxnSpPr>
          <p:spPr bwMode="auto">
            <a:xfrm>
              <a:off x="6510810" y="4710590"/>
              <a:ext cx="327819" cy="0"/>
            </a:xfrm>
            <a:prstGeom prst="line">
              <a:avLst/>
            </a:prstGeom>
            <a:solidFill>
              <a:srgbClr val="00B8FF"/>
            </a:solidFill>
            <a:ln w="34925" cap="rnd" cmpd="sng" algn="ctr">
              <a:solidFill>
                <a:schemeClr val="tx1">
                  <a:lumMod val="50000"/>
                  <a:lumOff val="50000"/>
                </a:schemeClr>
              </a:solidFill>
              <a:prstDash val="sysDot"/>
              <a:round/>
              <a:headEnd type="none" w="med" len="med"/>
              <a:tailEnd type="none" w="med" len="med"/>
            </a:ln>
            <a:effectLst/>
          </p:spPr>
        </p:cxnSp>
        <p:sp>
          <p:nvSpPr>
            <p:cNvPr id="62" name="正方形/長方形 61">
              <a:extLst>
                <a:ext uri="{FF2B5EF4-FFF2-40B4-BE49-F238E27FC236}">
                  <a16:creationId xmlns:a16="http://schemas.microsoft.com/office/drawing/2014/main" id="{4E6115EC-D315-2C87-7FA9-5A30E079A8BC}"/>
                </a:ext>
              </a:extLst>
            </p:cNvPr>
            <p:cNvSpPr/>
            <p:nvPr/>
          </p:nvSpPr>
          <p:spPr bwMode="auto">
            <a:xfrm>
              <a:off x="7704583" y="4520487"/>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altLang="ja-JP" sz="1600">
                  <a:latin typeface="Arial" panose="020B0604020202020204" pitchFamily="34" charset="0"/>
                  <a:cs typeface="Arial" panose="020B0604020202020204" pitchFamily="34" charset="0"/>
                </a:rPr>
                <a:t>CS</a:t>
              </a:r>
              <a:endParaRPr lang="ja-JP" altLang="en-US" sz="1600">
                <a:latin typeface="Arial" panose="020B0604020202020204" pitchFamily="34" charset="0"/>
                <a:cs typeface="Arial" panose="020B0604020202020204" pitchFamily="34" charset="0"/>
              </a:endParaRPr>
            </a:p>
          </p:txBody>
        </p:sp>
        <p:sp>
          <p:nvSpPr>
            <p:cNvPr id="63" name="正方形/長方形 62">
              <a:extLst>
                <a:ext uri="{FF2B5EF4-FFF2-40B4-BE49-F238E27FC236}">
                  <a16:creationId xmlns:a16="http://schemas.microsoft.com/office/drawing/2014/main" id="{90DBE76E-7631-4B5E-16EE-E613D8A4FCD0}"/>
                </a:ext>
              </a:extLst>
            </p:cNvPr>
            <p:cNvSpPr/>
            <p:nvPr/>
          </p:nvSpPr>
          <p:spPr bwMode="auto">
            <a:xfrm>
              <a:off x="8558622" y="4520488"/>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64" name="正方形/長方形 63">
              <a:extLst>
                <a:ext uri="{FF2B5EF4-FFF2-40B4-BE49-F238E27FC236}">
                  <a16:creationId xmlns:a16="http://schemas.microsoft.com/office/drawing/2014/main" id="{422E1515-80D7-1000-063A-D1511EE4FA58}"/>
                </a:ext>
              </a:extLst>
            </p:cNvPr>
            <p:cNvSpPr/>
            <p:nvPr/>
          </p:nvSpPr>
          <p:spPr bwMode="auto">
            <a:xfrm>
              <a:off x="8994627" y="4520488"/>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65" name="正方形/長方形 64">
              <a:extLst>
                <a:ext uri="{FF2B5EF4-FFF2-40B4-BE49-F238E27FC236}">
                  <a16:creationId xmlns:a16="http://schemas.microsoft.com/office/drawing/2014/main" id="{0A5E0E08-5FBD-5870-B711-6BA9CE5AC611}"/>
                </a:ext>
              </a:extLst>
            </p:cNvPr>
            <p:cNvSpPr/>
            <p:nvPr/>
          </p:nvSpPr>
          <p:spPr bwMode="auto">
            <a:xfrm>
              <a:off x="9743661" y="4520488"/>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66" name="正方形/長方形 65">
              <a:extLst>
                <a:ext uri="{FF2B5EF4-FFF2-40B4-BE49-F238E27FC236}">
                  <a16:creationId xmlns:a16="http://schemas.microsoft.com/office/drawing/2014/main" id="{2B651A73-BE7D-A6B7-B2EA-2CA53A171177}"/>
                </a:ext>
              </a:extLst>
            </p:cNvPr>
            <p:cNvSpPr/>
            <p:nvPr/>
          </p:nvSpPr>
          <p:spPr bwMode="auto">
            <a:xfrm>
              <a:off x="10179666" y="4520488"/>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cxnSp>
          <p:nvCxnSpPr>
            <p:cNvPr id="67" name="直線コネクタ 66">
              <a:extLst>
                <a:ext uri="{FF2B5EF4-FFF2-40B4-BE49-F238E27FC236}">
                  <a16:creationId xmlns:a16="http://schemas.microsoft.com/office/drawing/2014/main" id="{5857D8B1-7C0C-4B2F-1AC9-DB074D0F0C4E}"/>
                </a:ext>
              </a:extLst>
            </p:cNvPr>
            <p:cNvCxnSpPr>
              <a:cxnSpLocks/>
            </p:cNvCxnSpPr>
            <p:nvPr/>
          </p:nvCxnSpPr>
          <p:spPr bwMode="auto">
            <a:xfrm>
              <a:off x="9415842" y="4710591"/>
              <a:ext cx="327819" cy="0"/>
            </a:xfrm>
            <a:prstGeom prst="line">
              <a:avLst/>
            </a:prstGeom>
            <a:solidFill>
              <a:srgbClr val="00B8FF"/>
            </a:solidFill>
            <a:ln w="34925" cap="rnd" cmpd="sng" algn="ctr">
              <a:solidFill>
                <a:schemeClr val="tx1">
                  <a:lumMod val="50000"/>
                  <a:lumOff val="50000"/>
                </a:schemeClr>
              </a:solidFill>
              <a:prstDash val="sysDot"/>
              <a:round/>
              <a:headEnd type="none" w="med" len="med"/>
              <a:tailEnd type="none" w="med" len="med"/>
            </a:ln>
            <a:effectLst/>
          </p:spPr>
        </p:cxnSp>
        <p:sp>
          <p:nvSpPr>
            <p:cNvPr id="68" name="正方形/長方形 67">
              <a:extLst>
                <a:ext uri="{FF2B5EF4-FFF2-40B4-BE49-F238E27FC236}">
                  <a16:creationId xmlns:a16="http://schemas.microsoft.com/office/drawing/2014/main" id="{61C22118-CBC6-84F5-6630-DD790203E2C0}"/>
                </a:ext>
              </a:extLst>
            </p:cNvPr>
            <p:cNvSpPr/>
            <p:nvPr/>
          </p:nvSpPr>
          <p:spPr bwMode="auto">
            <a:xfrm>
              <a:off x="10609615" y="4520488"/>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altLang="ja-JP" sz="1600">
                  <a:latin typeface="Arial" panose="020B0604020202020204" pitchFamily="34" charset="0"/>
                  <a:cs typeface="Arial" panose="020B0604020202020204" pitchFamily="34" charset="0"/>
                </a:rPr>
                <a:t>CS</a:t>
              </a:r>
              <a:endParaRPr lang="ja-JP" altLang="en-US" sz="1600">
                <a:latin typeface="Arial" panose="020B0604020202020204" pitchFamily="34" charset="0"/>
                <a:cs typeface="Arial" panose="020B0604020202020204" pitchFamily="34" charset="0"/>
              </a:endParaRPr>
            </a:p>
          </p:txBody>
        </p:sp>
      </p:grpSp>
      <p:grpSp>
        <p:nvGrpSpPr>
          <p:cNvPr id="128" name="グループ化 127">
            <a:extLst>
              <a:ext uri="{FF2B5EF4-FFF2-40B4-BE49-F238E27FC236}">
                <a16:creationId xmlns:a16="http://schemas.microsoft.com/office/drawing/2014/main" id="{25D12883-807A-973D-05A2-C700BA6B759E}"/>
              </a:ext>
            </a:extLst>
          </p:cNvPr>
          <p:cNvGrpSpPr/>
          <p:nvPr/>
        </p:nvGrpSpPr>
        <p:grpSpPr>
          <a:xfrm>
            <a:off x="1899631" y="3791358"/>
            <a:ext cx="8531413" cy="430887"/>
            <a:chOff x="2476906" y="3835281"/>
            <a:chExt cx="8531413" cy="430887"/>
          </a:xfrm>
        </p:grpSpPr>
        <p:sp>
          <p:nvSpPr>
            <p:cNvPr id="6" name="テキスト ボックス 5">
              <a:extLst>
                <a:ext uri="{FF2B5EF4-FFF2-40B4-BE49-F238E27FC236}">
                  <a16:creationId xmlns:a16="http://schemas.microsoft.com/office/drawing/2014/main" id="{2B730CBB-DE4C-8AA3-6745-ED3C4C50A032}"/>
                </a:ext>
              </a:extLst>
            </p:cNvPr>
            <p:cNvSpPr txBox="1"/>
            <p:nvPr/>
          </p:nvSpPr>
          <p:spPr>
            <a:xfrm>
              <a:off x="2476906" y="3835281"/>
              <a:ext cx="2520242" cy="430887"/>
            </a:xfrm>
            <a:prstGeom prst="rect">
              <a:avLst/>
            </a:prstGeom>
            <a:noFill/>
          </p:spPr>
          <p:txBody>
            <a:bodyPr wrap="none" rtlCol="0">
              <a:spAutoFit/>
            </a:bodyPr>
            <a:lstStyle/>
            <a:p>
              <a:pPr algn="r"/>
              <a:r>
                <a:rPr kumimoji="1" lang="en-US" altLang="ja-JP" sz="2200">
                  <a:solidFill>
                    <a:schemeClr val="tx1"/>
                  </a:solidFill>
                  <a:latin typeface="Arial" panose="020B0604020202020204" pitchFamily="34" charset="0"/>
                  <a:cs typeface="Arial" panose="020B0604020202020204" pitchFamily="34" charset="0"/>
                </a:rPr>
                <a:t>Slow CS / Fast ED</a:t>
              </a:r>
              <a:endParaRPr kumimoji="1" lang="ja-JP" altLang="en-US" sz="2200">
                <a:solidFill>
                  <a:schemeClr val="tx1"/>
                </a:solidFill>
                <a:latin typeface="Arial" panose="020B0604020202020204" pitchFamily="34" charset="0"/>
                <a:cs typeface="Arial" panose="020B0604020202020204" pitchFamily="34" charset="0"/>
              </a:endParaRPr>
            </a:p>
          </p:txBody>
        </p:sp>
        <p:sp>
          <p:nvSpPr>
            <p:cNvPr id="51" name="正方形/長方形 50">
              <a:extLst>
                <a:ext uri="{FF2B5EF4-FFF2-40B4-BE49-F238E27FC236}">
                  <a16:creationId xmlns:a16="http://schemas.microsoft.com/office/drawing/2014/main" id="{28ECD559-FF76-7502-04CD-05E260BA24BF}"/>
                </a:ext>
              </a:extLst>
            </p:cNvPr>
            <p:cNvSpPr/>
            <p:nvPr/>
          </p:nvSpPr>
          <p:spPr bwMode="auto">
            <a:xfrm>
              <a:off x="5655255" y="3836516"/>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52" name="正方形/長方形 51">
              <a:extLst>
                <a:ext uri="{FF2B5EF4-FFF2-40B4-BE49-F238E27FC236}">
                  <a16:creationId xmlns:a16="http://schemas.microsoft.com/office/drawing/2014/main" id="{5DCF6F91-4E42-8A5A-7E9B-E02083A8ED5C}"/>
                </a:ext>
              </a:extLst>
            </p:cNvPr>
            <p:cNvSpPr/>
            <p:nvPr/>
          </p:nvSpPr>
          <p:spPr bwMode="auto">
            <a:xfrm>
              <a:off x="6091260" y="3836516"/>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53" name="正方形/長方形 52">
              <a:extLst>
                <a:ext uri="{FF2B5EF4-FFF2-40B4-BE49-F238E27FC236}">
                  <a16:creationId xmlns:a16="http://schemas.microsoft.com/office/drawing/2014/main" id="{E40F0D55-80D3-744E-A475-16878C3B4AD8}"/>
                </a:ext>
              </a:extLst>
            </p:cNvPr>
            <p:cNvSpPr/>
            <p:nvPr/>
          </p:nvSpPr>
          <p:spPr bwMode="auto">
            <a:xfrm>
              <a:off x="6840294" y="3836516"/>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54" name="正方形/長方形 53">
              <a:extLst>
                <a:ext uri="{FF2B5EF4-FFF2-40B4-BE49-F238E27FC236}">
                  <a16:creationId xmlns:a16="http://schemas.microsoft.com/office/drawing/2014/main" id="{D762D1B7-52BD-0ECF-B0C0-462BB94C03D4}"/>
                </a:ext>
              </a:extLst>
            </p:cNvPr>
            <p:cNvSpPr/>
            <p:nvPr/>
          </p:nvSpPr>
          <p:spPr bwMode="auto">
            <a:xfrm>
              <a:off x="7276299" y="3836516"/>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cxnSp>
          <p:nvCxnSpPr>
            <p:cNvPr id="55" name="直線コネクタ 54">
              <a:extLst>
                <a:ext uri="{FF2B5EF4-FFF2-40B4-BE49-F238E27FC236}">
                  <a16:creationId xmlns:a16="http://schemas.microsoft.com/office/drawing/2014/main" id="{7F075C27-ABE1-38AD-B803-D3109921F224}"/>
                </a:ext>
              </a:extLst>
            </p:cNvPr>
            <p:cNvCxnSpPr>
              <a:cxnSpLocks/>
            </p:cNvCxnSpPr>
            <p:nvPr/>
          </p:nvCxnSpPr>
          <p:spPr bwMode="auto">
            <a:xfrm>
              <a:off x="6512475" y="4026619"/>
              <a:ext cx="327819" cy="0"/>
            </a:xfrm>
            <a:prstGeom prst="line">
              <a:avLst/>
            </a:prstGeom>
            <a:solidFill>
              <a:srgbClr val="00B8FF"/>
            </a:solidFill>
            <a:ln w="34925" cap="rnd" cmpd="sng" algn="ctr">
              <a:solidFill>
                <a:schemeClr val="tx1">
                  <a:lumMod val="50000"/>
                  <a:lumOff val="50000"/>
                </a:schemeClr>
              </a:solidFill>
              <a:prstDash val="sysDot"/>
              <a:round/>
              <a:headEnd type="none" w="med" len="med"/>
              <a:tailEnd type="none" w="med" len="med"/>
            </a:ln>
            <a:effectLst/>
          </p:spPr>
        </p:cxnSp>
        <p:sp>
          <p:nvSpPr>
            <p:cNvPr id="56" name="正方形/長方形 55">
              <a:extLst>
                <a:ext uri="{FF2B5EF4-FFF2-40B4-BE49-F238E27FC236}">
                  <a16:creationId xmlns:a16="http://schemas.microsoft.com/office/drawing/2014/main" id="{9E4CE64B-253F-E5F0-6AF8-8FF731C06D51}"/>
                </a:ext>
              </a:extLst>
            </p:cNvPr>
            <p:cNvSpPr/>
            <p:nvPr/>
          </p:nvSpPr>
          <p:spPr bwMode="auto">
            <a:xfrm>
              <a:off x="7706248" y="3836516"/>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altLang="ja-JP" sz="1600">
                  <a:latin typeface="Arial" panose="020B0604020202020204" pitchFamily="34" charset="0"/>
                  <a:cs typeface="Arial" panose="020B0604020202020204" pitchFamily="34" charset="0"/>
                </a:rPr>
                <a:t>CS</a:t>
              </a:r>
              <a:endParaRPr lang="ja-JP" altLang="en-US" sz="1600">
                <a:latin typeface="Arial" panose="020B0604020202020204" pitchFamily="34" charset="0"/>
                <a:cs typeface="Arial" panose="020B0604020202020204" pitchFamily="34" charset="0"/>
              </a:endParaRPr>
            </a:p>
          </p:txBody>
        </p:sp>
        <p:sp>
          <p:nvSpPr>
            <p:cNvPr id="69" name="正方形/長方形 68">
              <a:extLst>
                <a:ext uri="{FF2B5EF4-FFF2-40B4-BE49-F238E27FC236}">
                  <a16:creationId xmlns:a16="http://schemas.microsoft.com/office/drawing/2014/main" id="{C63E7595-6976-8472-F732-C8DB1BDDB6BC}"/>
                </a:ext>
              </a:extLst>
            </p:cNvPr>
            <p:cNvSpPr/>
            <p:nvPr/>
          </p:nvSpPr>
          <p:spPr bwMode="auto">
            <a:xfrm>
              <a:off x="8530055" y="3836516"/>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70" name="正方形/長方形 69">
              <a:extLst>
                <a:ext uri="{FF2B5EF4-FFF2-40B4-BE49-F238E27FC236}">
                  <a16:creationId xmlns:a16="http://schemas.microsoft.com/office/drawing/2014/main" id="{9CC3E165-CB20-3A1E-ADFB-97E4E14F7DE4}"/>
                </a:ext>
              </a:extLst>
            </p:cNvPr>
            <p:cNvSpPr/>
            <p:nvPr/>
          </p:nvSpPr>
          <p:spPr bwMode="auto">
            <a:xfrm>
              <a:off x="8966060" y="3836516"/>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71" name="正方形/長方形 70">
              <a:extLst>
                <a:ext uri="{FF2B5EF4-FFF2-40B4-BE49-F238E27FC236}">
                  <a16:creationId xmlns:a16="http://schemas.microsoft.com/office/drawing/2014/main" id="{13A8344F-CA5A-AA10-100A-EF8F22C429BB}"/>
                </a:ext>
              </a:extLst>
            </p:cNvPr>
            <p:cNvSpPr/>
            <p:nvPr/>
          </p:nvSpPr>
          <p:spPr bwMode="auto">
            <a:xfrm>
              <a:off x="9715094" y="3836516"/>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72" name="正方形/長方形 71">
              <a:extLst>
                <a:ext uri="{FF2B5EF4-FFF2-40B4-BE49-F238E27FC236}">
                  <a16:creationId xmlns:a16="http://schemas.microsoft.com/office/drawing/2014/main" id="{0E61629D-07FB-9912-9A5C-683AAEFBF305}"/>
                </a:ext>
              </a:extLst>
            </p:cNvPr>
            <p:cNvSpPr/>
            <p:nvPr/>
          </p:nvSpPr>
          <p:spPr bwMode="auto">
            <a:xfrm>
              <a:off x="10151099" y="3836516"/>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73" name="正方形/長方形 72">
              <a:extLst>
                <a:ext uri="{FF2B5EF4-FFF2-40B4-BE49-F238E27FC236}">
                  <a16:creationId xmlns:a16="http://schemas.microsoft.com/office/drawing/2014/main" id="{F3C28E88-EA75-1BF8-833D-50B28A6DB4AD}"/>
                </a:ext>
              </a:extLst>
            </p:cNvPr>
            <p:cNvSpPr/>
            <p:nvPr/>
          </p:nvSpPr>
          <p:spPr bwMode="auto">
            <a:xfrm>
              <a:off x="10587104" y="3836516"/>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cxnSp>
          <p:nvCxnSpPr>
            <p:cNvPr id="74" name="直線コネクタ 73">
              <a:extLst>
                <a:ext uri="{FF2B5EF4-FFF2-40B4-BE49-F238E27FC236}">
                  <a16:creationId xmlns:a16="http://schemas.microsoft.com/office/drawing/2014/main" id="{A34A48DE-9B8D-2467-4BCC-35C2FB62C63E}"/>
                </a:ext>
              </a:extLst>
            </p:cNvPr>
            <p:cNvCxnSpPr>
              <a:cxnSpLocks/>
            </p:cNvCxnSpPr>
            <p:nvPr/>
          </p:nvCxnSpPr>
          <p:spPr bwMode="auto">
            <a:xfrm>
              <a:off x="9387275" y="4026619"/>
              <a:ext cx="327819" cy="0"/>
            </a:xfrm>
            <a:prstGeom prst="line">
              <a:avLst/>
            </a:prstGeom>
            <a:solidFill>
              <a:srgbClr val="00B8FF"/>
            </a:solidFill>
            <a:ln w="34925" cap="rnd" cmpd="sng" algn="ctr">
              <a:solidFill>
                <a:schemeClr val="tx1">
                  <a:lumMod val="50000"/>
                  <a:lumOff val="50000"/>
                </a:schemeClr>
              </a:solidFill>
              <a:prstDash val="sysDot"/>
              <a:round/>
              <a:headEnd type="none" w="med" len="med"/>
              <a:tailEnd type="none" w="med" len="med"/>
            </a:ln>
            <a:effectLst/>
          </p:spPr>
        </p:cxnSp>
      </p:grpSp>
      <p:grpSp>
        <p:nvGrpSpPr>
          <p:cNvPr id="133" name="グループ化 132">
            <a:extLst>
              <a:ext uri="{FF2B5EF4-FFF2-40B4-BE49-F238E27FC236}">
                <a16:creationId xmlns:a16="http://schemas.microsoft.com/office/drawing/2014/main" id="{23B01BA4-872E-8248-EE6B-7A6F56F956C2}"/>
              </a:ext>
            </a:extLst>
          </p:cNvPr>
          <p:cNvGrpSpPr/>
          <p:nvPr/>
        </p:nvGrpSpPr>
        <p:grpSpPr>
          <a:xfrm>
            <a:off x="3505200" y="5086758"/>
            <a:ext cx="6950066" cy="430887"/>
            <a:chOff x="4082475" y="5068041"/>
            <a:chExt cx="6950066" cy="430887"/>
          </a:xfrm>
        </p:grpSpPr>
        <p:sp>
          <p:nvSpPr>
            <p:cNvPr id="8" name="テキスト ボックス 7">
              <a:extLst>
                <a:ext uri="{FF2B5EF4-FFF2-40B4-BE49-F238E27FC236}">
                  <a16:creationId xmlns:a16="http://schemas.microsoft.com/office/drawing/2014/main" id="{EF720524-0A59-2399-6058-BFCF6D31027A}"/>
                </a:ext>
              </a:extLst>
            </p:cNvPr>
            <p:cNvSpPr txBox="1"/>
            <p:nvPr/>
          </p:nvSpPr>
          <p:spPr>
            <a:xfrm>
              <a:off x="4082475" y="5068041"/>
              <a:ext cx="966931" cy="430887"/>
            </a:xfrm>
            <a:prstGeom prst="rect">
              <a:avLst/>
            </a:prstGeom>
            <a:noFill/>
          </p:spPr>
          <p:txBody>
            <a:bodyPr wrap="none" rtlCol="0">
              <a:spAutoFit/>
            </a:bodyPr>
            <a:lstStyle/>
            <a:p>
              <a:pPr algn="r"/>
              <a:r>
                <a:rPr kumimoji="1" lang="en-US" altLang="ja-JP" sz="2200">
                  <a:solidFill>
                    <a:schemeClr val="tx1"/>
                  </a:solidFill>
                  <a:latin typeface="Arial" panose="020B0604020202020204" pitchFamily="34" charset="0"/>
                  <a:cs typeface="Arial" panose="020B0604020202020204" pitchFamily="34" charset="0"/>
                </a:rPr>
                <a:t>All ED</a:t>
              </a:r>
              <a:endParaRPr kumimoji="1" lang="ja-JP" altLang="en-US" sz="2200">
                <a:solidFill>
                  <a:schemeClr val="tx1"/>
                </a:solidFill>
                <a:latin typeface="Arial" panose="020B0604020202020204" pitchFamily="34" charset="0"/>
                <a:cs typeface="Arial" panose="020B0604020202020204" pitchFamily="34" charset="0"/>
              </a:endParaRPr>
            </a:p>
          </p:txBody>
        </p:sp>
        <p:sp>
          <p:nvSpPr>
            <p:cNvPr id="75" name="正方形/長方形 74">
              <a:extLst>
                <a:ext uri="{FF2B5EF4-FFF2-40B4-BE49-F238E27FC236}">
                  <a16:creationId xmlns:a16="http://schemas.microsoft.com/office/drawing/2014/main" id="{B0018458-18D6-9053-DE5D-487C6FD7095F}"/>
                </a:ext>
              </a:extLst>
            </p:cNvPr>
            <p:cNvSpPr/>
            <p:nvPr/>
          </p:nvSpPr>
          <p:spPr bwMode="auto">
            <a:xfrm>
              <a:off x="5663022" y="5093358"/>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76" name="正方形/長方形 75">
              <a:extLst>
                <a:ext uri="{FF2B5EF4-FFF2-40B4-BE49-F238E27FC236}">
                  <a16:creationId xmlns:a16="http://schemas.microsoft.com/office/drawing/2014/main" id="{FF2D0301-E6C7-AAE0-7344-4B66331D93FB}"/>
                </a:ext>
              </a:extLst>
            </p:cNvPr>
            <p:cNvSpPr/>
            <p:nvPr/>
          </p:nvSpPr>
          <p:spPr bwMode="auto">
            <a:xfrm>
              <a:off x="6099027" y="5093358"/>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77" name="正方形/長方形 76">
              <a:extLst>
                <a:ext uri="{FF2B5EF4-FFF2-40B4-BE49-F238E27FC236}">
                  <a16:creationId xmlns:a16="http://schemas.microsoft.com/office/drawing/2014/main" id="{18F24983-DB15-C81C-2493-DE7A04411607}"/>
                </a:ext>
              </a:extLst>
            </p:cNvPr>
            <p:cNvSpPr/>
            <p:nvPr/>
          </p:nvSpPr>
          <p:spPr bwMode="auto">
            <a:xfrm>
              <a:off x="6848061" y="5093358"/>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78" name="正方形/長方形 77">
              <a:extLst>
                <a:ext uri="{FF2B5EF4-FFF2-40B4-BE49-F238E27FC236}">
                  <a16:creationId xmlns:a16="http://schemas.microsoft.com/office/drawing/2014/main" id="{ABBFD177-B190-8222-433A-B7403D0524B6}"/>
                </a:ext>
              </a:extLst>
            </p:cNvPr>
            <p:cNvSpPr/>
            <p:nvPr/>
          </p:nvSpPr>
          <p:spPr bwMode="auto">
            <a:xfrm>
              <a:off x="7284066" y="5093358"/>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79" name="正方形/長方形 78">
              <a:extLst>
                <a:ext uri="{FF2B5EF4-FFF2-40B4-BE49-F238E27FC236}">
                  <a16:creationId xmlns:a16="http://schemas.microsoft.com/office/drawing/2014/main" id="{9D53536C-DF3B-E886-DFEA-87B59D6A25C7}"/>
                </a:ext>
              </a:extLst>
            </p:cNvPr>
            <p:cNvSpPr/>
            <p:nvPr/>
          </p:nvSpPr>
          <p:spPr bwMode="auto">
            <a:xfrm>
              <a:off x="7720071" y="5093358"/>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cxnSp>
          <p:nvCxnSpPr>
            <p:cNvPr id="80" name="直線コネクタ 79">
              <a:extLst>
                <a:ext uri="{FF2B5EF4-FFF2-40B4-BE49-F238E27FC236}">
                  <a16:creationId xmlns:a16="http://schemas.microsoft.com/office/drawing/2014/main" id="{B3956672-E72A-BA7D-070E-A00D66DE06FB}"/>
                </a:ext>
              </a:extLst>
            </p:cNvPr>
            <p:cNvCxnSpPr>
              <a:cxnSpLocks/>
            </p:cNvCxnSpPr>
            <p:nvPr/>
          </p:nvCxnSpPr>
          <p:spPr bwMode="auto">
            <a:xfrm>
              <a:off x="6520242" y="5283461"/>
              <a:ext cx="327819" cy="0"/>
            </a:xfrm>
            <a:prstGeom prst="line">
              <a:avLst/>
            </a:prstGeom>
            <a:solidFill>
              <a:srgbClr val="00B8FF"/>
            </a:solidFill>
            <a:ln w="34925" cap="rnd" cmpd="sng" algn="ctr">
              <a:solidFill>
                <a:schemeClr val="tx1">
                  <a:lumMod val="50000"/>
                  <a:lumOff val="50000"/>
                </a:schemeClr>
              </a:solidFill>
              <a:prstDash val="sysDot"/>
              <a:round/>
              <a:headEnd type="none" w="med" len="med"/>
              <a:tailEnd type="none" w="med" len="med"/>
            </a:ln>
            <a:effectLst/>
          </p:spPr>
        </p:cxnSp>
        <p:sp>
          <p:nvSpPr>
            <p:cNvPr id="81" name="正方形/長方形 80">
              <a:extLst>
                <a:ext uri="{FF2B5EF4-FFF2-40B4-BE49-F238E27FC236}">
                  <a16:creationId xmlns:a16="http://schemas.microsoft.com/office/drawing/2014/main" id="{0382BE2F-8F00-606C-D153-414BACC85C95}"/>
                </a:ext>
              </a:extLst>
            </p:cNvPr>
            <p:cNvSpPr/>
            <p:nvPr/>
          </p:nvSpPr>
          <p:spPr bwMode="auto">
            <a:xfrm>
              <a:off x="8554277" y="5093358"/>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82" name="正方形/長方形 81">
              <a:extLst>
                <a:ext uri="{FF2B5EF4-FFF2-40B4-BE49-F238E27FC236}">
                  <a16:creationId xmlns:a16="http://schemas.microsoft.com/office/drawing/2014/main" id="{9724FFA4-9C35-481A-D0B3-A9D70C543006}"/>
                </a:ext>
              </a:extLst>
            </p:cNvPr>
            <p:cNvSpPr/>
            <p:nvPr/>
          </p:nvSpPr>
          <p:spPr bwMode="auto">
            <a:xfrm>
              <a:off x="8990282" y="5093358"/>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83" name="正方形/長方形 82">
              <a:extLst>
                <a:ext uri="{FF2B5EF4-FFF2-40B4-BE49-F238E27FC236}">
                  <a16:creationId xmlns:a16="http://schemas.microsoft.com/office/drawing/2014/main" id="{F4A742F2-9A59-1DA7-3E1D-B453D3FB5163}"/>
                </a:ext>
              </a:extLst>
            </p:cNvPr>
            <p:cNvSpPr/>
            <p:nvPr/>
          </p:nvSpPr>
          <p:spPr bwMode="auto">
            <a:xfrm>
              <a:off x="9739316" y="5093358"/>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84" name="正方形/長方形 83">
              <a:extLst>
                <a:ext uri="{FF2B5EF4-FFF2-40B4-BE49-F238E27FC236}">
                  <a16:creationId xmlns:a16="http://schemas.microsoft.com/office/drawing/2014/main" id="{943055DE-1DDF-CCCD-16C2-2D20600FB755}"/>
                </a:ext>
              </a:extLst>
            </p:cNvPr>
            <p:cNvSpPr/>
            <p:nvPr/>
          </p:nvSpPr>
          <p:spPr bwMode="auto">
            <a:xfrm>
              <a:off x="10175321" y="5093358"/>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85" name="正方形/長方形 84">
              <a:extLst>
                <a:ext uri="{FF2B5EF4-FFF2-40B4-BE49-F238E27FC236}">
                  <a16:creationId xmlns:a16="http://schemas.microsoft.com/office/drawing/2014/main" id="{4F9143EA-2633-6D16-9716-0F9BB849D7AE}"/>
                </a:ext>
              </a:extLst>
            </p:cNvPr>
            <p:cNvSpPr/>
            <p:nvPr/>
          </p:nvSpPr>
          <p:spPr bwMode="auto">
            <a:xfrm>
              <a:off x="10611326" y="5093358"/>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cxnSp>
          <p:nvCxnSpPr>
            <p:cNvPr id="86" name="直線コネクタ 85">
              <a:extLst>
                <a:ext uri="{FF2B5EF4-FFF2-40B4-BE49-F238E27FC236}">
                  <a16:creationId xmlns:a16="http://schemas.microsoft.com/office/drawing/2014/main" id="{EBCE8D63-E795-94FC-A5A6-52960671C17C}"/>
                </a:ext>
              </a:extLst>
            </p:cNvPr>
            <p:cNvCxnSpPr>
              <a:cxnSpLocks/>
            </p:cNvCxnSpPr>
            <p:nvPr/>
          </p:nvCxnSpPr>
          <p:spPr bwMode="auto">
            <a:xfrm>
              <a:off x="9411497" y="5283461"/>
              <a:ext cx="327819" cy="0"/>
            </a:xfrm>
            <a:prstGeom prst="line">
              <a:avLst/>
            </a:prstGeom>
            <a:solidFill>
              <a:srgbClr val="00B8FF"/>
            </a:solidFill>
            <a:ln w="34925" cap="rnd" cmpd="sng" algn="ctr">
              <a:solidFill>
                <a:schemeClr val="tx1">
                  <a:lumMod val="50000"/>
                  <a:lumOff val="50000"/>
                </a:schemeClr>
              </a:solidFill>
              <a:prstDash val="sysDot"/>
              <a:round/>
              <a:headEnd type="none" w="med" len="med"/>
              <a:tailEnd type="none" w="med" len="med"/>
            </a:ln>
            <a:effectLst/>
          </p:spPr>
        </p:cxnSp>
      </p:grpSp>
      <p:grpSp>
        <p:nvGrpSpPr>
          <p:cNvPr id="134" name="グループ化 133">
            <a:extLst>
              <a:ext uri="{FF2B5EF4-FFF2-40B4-BE49-F238E27FC236}">
                <a16:creationId xmlns:a16="http://schemas.microsoft.com/office/drawing/2014/main" id="{B7117166-A240-D98B-BCC8-D9987D8DB8F9}"/>
              </a:ext>
            </a:extLst>
          </p:cNvPr>
          <p:cNvGrpSpPr/>
          <p:nvPr/>
        </p:nvGrpSpPr>
        <p:grpSpPr>
          <a:xfrm>
            <a:off x="1242865" y="5729909"/>
            <a:ext cx="9210690" cy="584775"/>
            <a:chOff x="1820140" y="5603413"/>
            <a:chExt cx="9210690" cy="584775"/>
          </a:xfrm>
        </p:grpSpPr>
        <p:sp>
          <p:nvSpPr>
            <p:cNvPr id="9" name="テキスト ボックス 8">
              <a:extLst>
                <a:ext uri="{FF2B5EF4-FFF2-40B4-BE49-F238E27FC236}">
                  <a16:creationId xmlns:a16="http://schemas.microsoft.com/office/drawing/2014/main" id="{EB030D4C-25E8-097A-82E0-A941F64F3B64}"/>
                </a:ext>
              </a:extLst>
            </p:cNvPr>
            <p:cNvSpPr txBox="1"/>
            <p:nvPr/>
          </p:nvSpPr>
          <p:spPr>
            <a:xfrm>
              <a:off x="1820140" y="5603413"/>
              <a:ext cx="3172663" cy="584775"/>
            </a:xfrm>
            <a:prstGeom prst="rect">
              <a:avLst/>
            </a:prstGeom>
            <a:noFill/>
          </p:spPr>
          <p:txBody>
            <a:bodyPr wrap="none" rtlCol="0">
              <a:spAutoFit/>
            </a:bodyPr>
            <a:lstStyle/>
            <a:p>
              <a:pPr algn="r">
                <a:lnSpc>
                  <a:spcPct val="80000"/>
                </a:lnSpc>
              </a:pPr>
              <a:r>
                <a:rPr kumimoji="1" lang="en-US" altLang="ja-JP" sz="2200">
                  <a:solidFill>
                    <a:schemeClr val="tx1"/>
                  </a:solidFill>
                  <a:latin typeface="Arial" panose="020B0604020202020204" pitchFamily="34" charset="0"/>
                  <a:cs typeface="Arial" panose="020B0604020202020204" pitchFamily="34" charset="0"/>
                </a:rPr>
                <a:t>All ED or CS</a:t>
              </a:r>
            </a:p>
            <a:p>
              <a:pPr algn="r">
                <a:lnSpc>
                  <a:spcPct val="80000"/>
                </a:lnSpc>
              </a:pPr>
              <a:r>
                <a:rPr kumimoji="1" lang="en-US" altLang="ja-JP" sz="1800">
                  <a:solidFill>
                    <a:schemeClr val="tx1"/>
                  </a:solidFill>
                  <a:latin typeface="Arial" panose="020B0604020202020204" pitchFamily="34" charset="0"/>
                  <a:cs typeface="Arial" panose="020B0604020202020204" pitchFamily="34" charset="0"/>
                </a:rPr>
                <a:t>(Busy if ED busy or CS busy)</a:t>
              </a:r>
              <a:endParaRPr kumimoji="1" lang="ja-JP" altLang="en-US" sz="1800">
                <a:solidFill>
                  <a:schemeClr val="tx1"/>
                </a:solidFill>
                <a:latin typeface="Arial" panose="020B0604020202020204" pitchFamily="34" charset="0"/>
                <a:cs typeface="Arial" panose="020B0604020202020204" pitchFamily="34" charset="0"/>
              </a:endParaRPr>
            </a:p>
          </p:txBody>
        </p:sp>
        <p:grpSp>
          <p:nvGrpSpPr>
            <p:cNvPr id="110" name="グループ化 109">
              <a:extLst>
                <a:ext uri="{FF2B5EF4-FFF2-40B4-BE49-F238E27FC236}">
                  <a16:creationId xmlns:a16="http://schemas.microsoft.com/office/drawing/2014/main" id="{30E53A24-5722-788F-25E1-30B26C7B3974}"/>
                </a:ext>
              </a:extLst>
            </p:cNvPr>
            <p:cNvGrpSpPr/>
            <p:nvPr/>
          </p:nvGrpSpPr>
          <p:grpSpPr>
            <a:xfrm>
              <a:off x="5670045" y="5700412"/>
              <a:ext cx="2469530" cy="423906"/>
              <a:chOff x="5515319" y="5808356"/>
              <a:chExt cx="2469530" cy="423906"/>
            </a:xfrm>
          </p:grpSpPr>
          <p:sp>
            <p:nvSpPr>
              <p:cNvPr id="87" name="正方形/長方形 86">
                <a:extLst>
                  <a:ext uri="{FF2B5EF4-FFF2-40B4-BE49-F238E27FC236}">
                    <a16:creationId xmlns:a16="http://schemas.microsoft.com/office/drawing/2014/main" id="{E867F5F8-0398-E9A2-1BE1-4C2367FFB13F}"/>
                  </a:ext>
                </a:extLst>
              </p:cNvPr>
              <p:cNvSpPr/>
              <p:nvPr/>
            </p:nvSpPr>
            <p:spPr bwMode="auto">
              <a:xfrm>
                <a:off x="5515319" y="5812478"/>
                <a:ext cx="421215" cy="215191"/>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altLang="ja-JP" sz="1600">
                    <a:latin typeface="Arial" panose="020B0604020202020204" pitchFamily="34" charset="0"/>
                    <a:cs typeface="Arial" panose="020B0604020202020204" pitchFamily="34" charset="0"/>
                  </a:rPr>
                  <a:t>CS</a:t>
                </a:r>
                <a:endParaRPr lang="ja-JP" altLang="en-US" sz="1600">
                  <a:latin typeface="Arial" panose="020B0604020202020204" pitchFamily="34" charset="0"/>
                  <a:cs typeface="Arial" panose="020B0604020202020204" pitchFamily="34" charset="0"/>
                </a:endParaRPr>
              </a:p>
            </p:txBody>
          </p:sp>
          <p:sp>
            <p:nvSpPr>
              <p:cNvPr id="88" name="正方形/長方形 87">
                <a:extLst>
                  <a:ext uri="{FF2B5EF4-FFF2-40B4-BE49-F238E27FC236}">
                    <a16:creationId xmlns:a16="http://schemas.microsoft.com/office/drawing/2014/main" id="{5B099663-77E2-F9A5-83B4-FB6E015AECF9}"/>
                  </a:ext>
                </a:extLst>
              </p:cNvPr>
              <p:cNvSpPr/>
              <p:nvPr/>
            </p:nvSpPr>
            <p:spPr bwMode="auto">
              <a:xfrm>
                <a:off x="5515319" y="6017070"/>
                <a:ext cx="421215" cy="215192"/>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92" name="正方形/長方形 91">
                <a:extLst>
                  <a:ext uri="{FF2B5EF4-FFF2-40B4-BE49-F238E27FC236}">
                    <a16:creationId xmlns:a16="http://schemas.microsoft.com/office/drawing/2014/main" id="{C3A24842-2A27-F6D1-9E1B-75ACD9D95849}"/>
                  </a:ext>
                </a:extLst>
              </p:cNvPr>
              <p:cNvSpPr/>
              <p:nvPr/>
            </p:nvSpPr>
            <p:spPr bwMode="auto">
              <a:xfrm>
                <a:off x="5944301" y="5812478"/>
                <a:ext cx="421215" cy="215191"/>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altLang="ja-JP" sz="1600">
                    <a:latin typeface="Arial" panose="020B0604020202020204" pitchFamily="34" charset="0"/>
                    <a:cs typeface="Arial" panose="020B0604020202020204" pitchFamily="34" charset="0"/>
                  </a:rPr>
                  <a:t>CS</a:t>
                </a:r>
                <a:endParaRPr lang="ja-JP" altLang="en-US" sz="1600">
                  <a:latin typeface="Arial" panose="020B0604020202020204" pitchFamily="34" charset="0"/>
                  <a:cs typeface="Arial" panose="020B0604020202020204" pitchFamily="34" charset="0"/>
                </a:endParaRPr>
              </a:p>
            </p:txBody>
          </p:sp>
          <p:sp>
            <p:nvSpPr>
              <p:cNvPr id="93" name="正方形/長方形 92">
                <a:extLst>
                  <a:ext uri="{FF2B5EF4-FFF2-40B4-BE49-F238E27FC236}">
                    <a16:creationId xmlns:a16="http://schemas.microsoft.com/office/drawing/2014/main" id="{04855790-85FB-EFC8-87EC-FCA5D4B4FCB7}"/>
                  </a:ext>
                </a:extLst>
              </p:cNvPr>
              <p:cNvSpPr/>
              <p:nvPr/>
            </p:nvSpPr>
            <p:spPr bwMode="auto">
              <a:xfrm>
                <a:off x="5944301" y="6017070"/>
                <a:ext cx="421215" cy="215192"/>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98" name="正方形/長方形 97">
                <a:extLst>
                  <a:ext uri="{FF2B5EF4-FFF2-40B4-BE49-F238E27FC236}">
                    <a16:creationId xmlns:a16="http://schemas.microsoft.com/office/drawing/2014/main" id="{C2A03851-EA6D-4652-173D-B048940E2694}"/>
                  </a:ext>
                </a:extLst>
              </p:cNvPr>
              <p:cNvSpPr/>
              <p:nvPr/>
            </p:nvSpPr>
            <p:spPr bwMode="auto">
              <a:xfrm>
                <a:off x="6701375" y="5812478"/>
                <a:ext cx="421215" cy="215191"/>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altLang="ja-JP" sz="1600">
                    <a:latin typeface="Arial" panose="020B0604020202020204" pitchFamily="34" charset="0"/>
                    <a:cs typeface="Arial" panose="020B0604020202020204" pitchFamily="34" charset="0"/>
                  </a:rPr>
                  <a:t>CS</a:t>
                </a:r>
                <a:endParaRPr lang="ja-JP" altLang="en-US" sz="1600">
                  <a:latin typeface="Arial" panose="020B0604020202020204" pitchFamily="34" charset="0"/>
                  <a:cs typeface="Arial" panose="020B0604020202020204" pitchFamily="34" charset="0"/>
                </a:endParaRPr>
              </a:p>
            </p:txBody>
          </p:sp>
          <p:sp>
            <p:nvSpPr>
              <p:cNvPr id="99" name="正方形/長方形 98">
                <a:extLst>
                  <a:ext uri="{FF2B5EF4-FFF2-40B4-BE49-F238E27FC236}">
                    <a16:creationId xmlns:a16="http://schemas.microsoft.com/office/drawing/2014/main" id="{E648EFB3-CE90-BF32-17BF-675736D2CCBA}"/>
                  </a:ext>
                </a:extLst>
              </p:cNvPr>
              <p:cNvSpPr/>
              <p:nvPr/>
            </p:nvSpPr>
            <p:spPr bwMode="auto">
              <a:xfrm>
                <a:off x="6701375" y="6017070"/>
                <a:ext cx="421215" cy="215192"/>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cxnSp>
            <p:nvCxnSpPr>
              <p:cNvPr id="100" name="直線コネクタ 99">
                <a:extLst>
                  <a:ext uri="{FF2B5EF4-FFF2-40B4-BE49-F238E27FC236}">
                    <a16:creationId xmlns:a16="http://schemas.microsoft.com/office/drawing/2014/main" id="{216C9A5A-0E22-F486-8480-B5198FCDF27E}"/>
                  </a:ext>
                </a:extLst>
              </p:cNvPr>
              <p:cNvCxnSpPr>
                <a:cxnSpLocks/>
              </p:cNvCxnSpPr>
              <p:nvPr/>
            </p:nvCxnSpPr>
            <p:spPr bwMode="auto">
              <a:xfrm>
                <a:off x="6385169" y="5998749"/>
                <a:ext cx="327819" cy="0"/>
              </a:xfrm>
              <a:prstGeom prst="line">
                <a:avLst/>
              </a:prstGeom>
              <a:solidFill>
                <a:srgbClr val="00B8FF"/>
              </a:solidFill>
              <a:ln w="34925" cap="rnd" cmpd="sng" algn="ctr">
                <a:solidFill>
                  <a:schemeClr val="tx1">
                    <a:lumMod val="50000"/>
                    <a:lumOff val="50000"/>
                  </a:schemeClr>
                </a:solidFill>
                <a:prstDash val="sysDot"/>
                <a:round/>
                <a:headEnd type="none" w="med" len="med"/>
                <a:tailEnd type="none" w="med" len="med"/>
              </a:ln>
              <a:effectLst/>
            </p:spPr>
          </p:cxnSp>
          <p:sp>
            <p:nvSpPr>
              <p:cNvPr id="102" name="正方形/長方形 101">
                <a:extLst>
                  <a:ext uri="{FF2B5EF4-FFF2-40B4-BE49-F238E27FC236}">
                    <a16:creationId xmlns:a16="http://schemas.microsoft.com/office/drawing/2014/main" id="{CEB36C95-1607-9271-2C7D-2A23EAEFAE73}"/>
                  </a:ext>
                </a:extLst>
              </p:cNvPr>
              <p:cNvSpPr/>
              <p:nvPr/>
            </p:nvSpPr>
            <p:spPr bwMode="auto">
              <a:xfrm>
                <a:off x="7131098" y="5810747"/>
                <a:ext cx="421215" cy="215191"/>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altLang="ja-JP" sz="1600">
                    <a:latin typeface="Arial" panose="020B0604020202020204" pitchFamily="34" charset="0"/>
                    <a:cs typeface="Arial" panose="020B0604020202020204" pitchFamily="34" charset="0"/>
                  </a:rPr>
                  <a:t>CS</a:t>
                </a:r>
                <a:endParaRPr lang="ja-JP" altLang="en-US" sz="1600">
                  <a:latin typeface="Arial" panose="020B0604020202020204" pitchFamily="34" charset="0"/>
                  <a:cs typeface="Arial" panose="020B0604020202020204" pitchFamily="34" charset="0"/>
                </a:endParaRPr>
              </a:p>
            </p:txBody>
          </p:sp>
          <p:sp>
            <p:nvSpPr>
              <p:cNvPr id="103" name="正方形/長方形 102">
                <a:extLst>
                  <a:ext uri="{FF2B5EF4-FFF2-40B4-BE49-F238E27FC236}">
                    <a16:creationId xmlns:a16="http://schemas.microsoft.com/office/drawing/2014/main" id="{7F4E5FD0-79AD-7116-787D-1D0C10782B32}"/>
                  </a:ext>
                </a:extLst>
              </p:cNvPr>
              <p:cNvSpPr/>
              <p:nvPr/>
            </p:nvSpPr>
            <p:spPr bwMode="auto">
              <a:xfrm>
                <a:off x="7131098" y="6017070"/>
                <a:ext cx="421215" cy="215192"/>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105" name="正方形/長方形 104">
                <a:extLst>
                  <a:ext uri="{FF2B5EF4-FFF2-40B4-BE49-F238E27FC236}">
                    <a16:creationId xmlns:a16="http://schemas.microsoft.com/office/drawing/2014/main" id="{312E635C-0FD1-FE10-8795-4DBD09077A96}"/>
                  </a:ext>
                </a:extLst>
              </p:cNvPr>
              <p:cNvSpPr/>
              <p:nvPr/>
            </p:nvSpPr>
            <p:spPr bwMode="auto">
              <a:xfrm>
                <a:off x="7563634" y="5808356"/>
                <a:ext cx="421215" cy="215191"/>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altLang="ja-JP" sz="1600">
                    <a:latin typeface="Arial" panose="020B0604020202020204" pitchFamily="34" charset="0"/>
                    <a:cs typeface="Arial" panose="020B0604020202020204" pitchFamily="34" charset="0"/>
                  </a:rPr>
                  <a:t>CS</a:t>
                </a:r>
                <a:endParaRPr lang="ja-JP" altLang="en-US" sz="1600">
                  <a:latin typeface="Arial" panose="020B0604020202020204" pitchFamily="34" charset="0"/>
                  <a:cs typeface="Arial" panose="020B0604020202020204" pitchFamily="34" charset="0"/>
                </a:endParaRPr>
              </a:p>
            </p:txBody>
          </p:sp>
          <p:sp>
            <p:nvSpPr>
              <p:cNvPr id="106" name="正方形/長方形 105">
                <a:extLst>
                  <a:ext uri="{FF2B5EF4-FFF2-40B4-BE49-F238E27FC236}">
                    <a16:creationId xmlns:a16="http://schemas.microsoft.com/office/drawing/2014/main" id="{5CAF7435-D839-321D-9F55-0F4A72D8E2A7}"/>
                  </a:ext>
                </a:extLst>
              </p:cNvPr>
              <p:cNvSpPr/>
              <p:nvPr/>
            </p:nvSpPr>
            <p:spPr bwMode="auto">
              <a:xfrm>
                <a:off x="7563634" y="6017070"/>
                <a:ext cx="421215" cy="215192"/>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grpSp>
        <p:grpSp>
          <p:nvGrpSpPr>
            <p:cNvPr id="111" name="グループ化 110">
              <a:extLst>
                <a:ext uri="{FF2B5EF4-FFF2-40B4-BE49-F238E27FC236}">
                  <a16:creationId xmlns:a16="http://schemas.microsoft.com/office/drawing/2014/main" id="{72C610D1-74B4-15A9-FA03-7D0E511FF3BD}"/>
                </a:ext>
              </a:extLst>
            </p:cNvPr>
            <p:cNvGrpSpPr/>
            <p:nvPr/>
          </p:nvGrpSpPr>
          <p:grpSpPr>
            <a:xfrm>
              <a:off x="8561300" y="5700412"/>
              <a:ext cx="2469530" cy="423906"/>
              <a:chOff x="5515319" y="5808356"/>
              <a:chExt cx="2469530" cy="423906"/>
            </a:xfrm>
          </p:grpSpPr>
          <p:sp>
            <p:nvSpPr>
              <p:cNvPr id="112" name="正方形/長方形 111">
                <a:extLst>
                  <a:ext uri="{FF2B5EF4-FFF2-40B4-BE49-F238E27FC236}">
                    <a16:creationId xmlns:a16="http://schemas.microsoft.com/office/drawing/2014/main" id="{DACADB61-A148-E4C8-27E9-AADD96E51814}"/>
                  </a:ext>
                </a:extLst>
              </p:cNvPr>
              <p:cNvSpPr/>
              <p:nvPr/>
            </p:nvSpPr>
            <p:spPr bwMode="auto">
              <a:xfrm>
                <a:off x="5515319" y="5812478"/>
                <a:ext cx="421215" cy="215191"/>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altLang="ja-JP" sz="1600">
                    <a:latin typeface="Arial" panose="020B0604020202020204" pitchFamily="34" charset="0"/>
                    <a:cs typeface="Arial" panose="020B0604020202020204" pitchFamily="34" charset="0"/>
                  </a:rPr>
                  <a:t>CS</a:t>
                </a:r>
                <a:endParaRPr lang="ja-JP" altLang="en-US" sz="1600">
                  <a:latin typeface="Arial" panose="020B0604020202020204" pitchFamily="34" charset="0"/>
                  <a:cs typeface="Arial" panose="020B0604020202020204" pitchFamily="34" charset="0"/>
                </a:endParaRPr>
              </a:p>
            </p:txBody>
          </p:sp>
          <p:sp>
            <p:nvSpPr>
              <p:cNvPr id="113" name="正方形/長方形 112">
                <a:extLst>
                  <a:ext uri="{FF2B5EF4-FFF2-40B4-BE49-F238E27FC236}">
                    <a16:creationId xmlns:a16="http://schemas.microsoft.com/office/drawing/2014/main" id="{E8793866-AE4A-B2B4-9F68-2AD7FCEA8A32}"/>
                  </a:ext>
                </a:extLst>
              </p:cNvPr>
              <p:cNvSpPr/>
              <p:nvPr/>
            </p:nvSpPr>
            <p:spPr bwMode="auto">
              <a:xfrm>
                <a:off x="5515319" y="6017070"/>
                <a:ext cx="421215" cy="215192"/>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114" name="正方形/長方形 113">
                <a:extLst>
                  <a:ext uri="{FF2B5EF4-FFF2-40B4-BE49-F238E27FC236}">
                    <a16:creationId xmlns:a16="http://schemas.microsoft.com/office/drawing/2014/main" id="{A172500D-1C3F-BF44-C65A-078021D1775D}"/>
                  </a:ext>
                </a:extLst>
              </p:cNvPr>
              <p:cNvSpPr/>
              <p:nvPr/>
            </p:nvSpPr>
            <p:spPr bwMode="auto">
              <a:xfrm>
                <a:off x="5944301" y="5812478"/>
                <a:ext cx="421215" cy="215191"/>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altLang="ja-JP" sz="1600">
                    <a:latin typeface="Arial" panose="020B0604020202020204" pitchFamily="34" charset="0"/>
                    <a:cs typeface="Arial" panose="020B0604020202020204" pitchFamily="34" charset="0"/>
                  </a:rPr>
                  <a:t>CS</a:t>
                </a:r>
                <a:endParaRPr lang="ja-JP" altLang="en-US" sz="1600">
                  <a:latin typeface="Arial" panose="020B0604020202020204" pitchFamily="34" charset="0"/>
                  <a:cs typeface="Arial" panose="020B0604020202020204" pitchFamily="34" charset="0"/>
                </a:endParaRPr>
              </a:p>
            </p:txBody>
          </p:sp>
          <p:sp>
            <p:nvSpPr>
              <p:cNvPr id="115" name="正方形/長方形 114">
                <a:extLst>
                  <a:ext uri="{FF2B5EF4-FFF2-40B4-BE49-F238E27FC236}">
                    <a16:creationId xmlns:a16="http://schemas.microsoft.com/office/drawing/2014/main" id="{CF39824B-33AC-4C9D-C07B-3789674A82A6}"/>
                  </a:ext>
                </a:extLst>
              </p:cNvPr>
              <p:cNvSpPr/>
              <p:nvPr/>
            </p:nvSpPr>
            <p:spPr bwMode="auto">
              <a:xfrm>
                <a:off x="5944301" y="6017070"/>
                <a:ext cx="421215" cy="215192"/>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116" name="正方形/長方形 115">
                <a:extLst>
                  <a:ext uri="{FF2B5EF4-FFF2-40B4-BE49-F238E27FC236}">
                    <a16:creationId xmlns:a16="http://schemas.microsoft.com/office/drawing/2014/main" id="{BE1CBEE2-5583-F18B-0091-79740FD89D94}"/>
                  </a:ext>
                </a:extLst>
              </p:cNvPr>
              <p:cNvSpPr/>
              <p:nvPr/>
            </p:nvSpPr>
            <p:spPr bwMode="auto">
              <a:xfrm>
                <a:off x="6701375" y="5812478"/>
                <a:ext cx="421215" cy="215191"/>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altLang="ja-JP" sz="1600">
                    <a:latin typeface="Arial" panose="020B0604020202020204" pitchFamily="34" charset="0"/>
                    <a:cs typeface="Arial" panose="020B0604020202020204" pitchFamily="34" charset="0"/>
                  </a:rPr>
                  <a:t>CS</a:t>
                </a:r>
                <a:endParaRPr lang="ja-JP" altLang="en-US" sz="1600">
                  <a:latin typeface="Arial" panose="020B0604020202020204" pitchFamily="34" charset="0"/>
                  <a:cs typeface="Arial" panose="020B0604020202020204" pitchFamily="34" charset="0"/>
                </a:endParaRPr>
              </a:p>
            </p:txBody>
          </p:sp>
          <p:sp>
            <p:nvSpPr>
              <p:cNvPr id="117" name="正方形/長方形 116">
                <a:extLst>
                  <a:ext uri="{FF2B5EF4-FFF2-40B4-BE49-F238E27FC236}">
                    <a16:creationId xmlns:a16="http://schemas.microsoft.com/office/drawing/2014/main" id="{FE7BAA0A-8609-5FBD-0C44-2ED6A5E8BA74}"/>
                  </a:ext>
                </a:extLst>
              </p:cNvPr>
              <p:cNvSpPr/>
              <p:nvPr/>
            </p:nvSpPr>
            <p:spPr bwMode="auto">
              <a:xfrm>
                <a:off x="6701375" y="6017070"/>
                <a:ext cx="421215" cy="215192"/>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cxnSp>
            <p:nvCxnSpPr>
              <p:cNvPr id="118" name="直線コネクタ 117">
                <a:extLst>
                  <a:ext uri="{FF2B5EF4-FFF2-40B4-BE49-F238E27FC236}">
                    <a16:creationId xmlns:a16="http://schemas.microsoft.com/office/drawing/2014/main" id="{12B71CC4-2AC4-B8DE-BC2B-85AA659A8651}"/>
                  </a:ext>
                </a:extLst>
              </p:cNvPr>
              <p:cNvCxnSpPr>
                <a:cxnSpLocks/>
              </p:cNvCxnSpPr>
              <p:nvPr/>
            </p:nvCxnSpPr>
            <p:spPr bwMode="auto">
              <a:xfrm>
                <a:off x="6385169" y="5998749"/>
                <a:ext cx="327819" cy="0"/>
              </a:xfrm>
              <a:prstGeom prst="line">
                <a:avLst/>
              </a:prstGeom>
              <a:solidFill>
                <a:srgbClr val="00B8FF"/>
              </a:solidFill>
              <a:ln w="34925" cap="rnd" cmpd="sng" algn="ctr">
                <a:solidFill>
                  <a:schemeClr val="tx1">
                    <a:lumMod val="50000"/>
                    <a:lumOff val="50000"/>
                  </a:schemeClr>
                </a:solidFill>
                <a:prstDash val="sysDot"/>
                <a:round/>
                <a:headEnd type="none" w="med" len="med"/>
                <a:tailEnd type="none" w="med" len="med"/>
              </a:ln>
              <a:effectLst/>
            </p:spPr>
          </p:cxnSp>
          <p:sp>
            <p:nvSpPr>
              <p:cNvPr id="119" name="正方形/長方形 118">
                <a:extLst>
                  <a:ext uri="{FF2B5EF4-FFF2-40B4-BE49-F238E27FC236}">
                    <a16:creationId xmlns:a16="http://schemas.microsoft.com/office/drawing/2014/main" id="{9E46188C-ED27-471D-43B5-1157547C6233}"/>
                  </a:ext>
                </a:extLst>
              </p:cNvPr>
              <p:cNvSpPr/>
              <p:nvPr/>
            </p:nvSpPr>
            <p:spPr bwMode="auto">
              <a:xfrm>
                <a:off x="7131098" y="5810747"/>
                <a:ext cx="421215" cy="215191"/>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altLang="ja-JP" sz="1600">
                    <a:latin typeface="Arial" panose="020B0604020202020204" pitchFamily="34" charset="0"/>
                    <a:cs typeface="Arial" panose="020B0604020202020204" pitchFamily="34" charset="0"/>
                  </a:rPr>
                  <a:t>CS</a:t>
                </a:r>
                <a:endParaRPr lang="ja-JP" altLang="en-US" sz="1600">
                  <a:latin typeface="Arial" panose="020B0604020202020204" pitchFamily="34" charset="0"/>
                  <a:cs typeface="Arial" panose="020B0604020202020204" pitchFamily="34" charset="0"/>
                </a:endParaRPr>
              </a:p>
            </p:txBody>
          </p:sp>
          <p:sp>
            <p:nvSpPr>
              <p:cNvPr id="120" name="正方形/長方形 119">
                <a:extLst>
                  <a:ext uri="{FF2B5EF4-FFF2-40B4-BE49-F238E27FC236}">
                    <a16:creationId xmlns:a16="http://schemas.microsoft.com/office/drawing/2014/main" id="{92D36B91-9716-1182-D18C-BBBC56EEE440}"/>
                  </a:ext>
                </a:extLst>
              </p:cNvPr>
              <p:cNvSpPr/>
              <p:nvPr/>
            </p:nvSpPr>
            <p:spPr bwMode="auto">
              <a:xfrm>
                <a:off x="7131098" y="6017070"/>
                <a:ext cx="421215" cy="215192"/>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121" name="正方形/長方形 120">
                <a:extLst>
                  <a:ext uri="{FF2B5EF4-FFF2-40B4-BE49-F238E27FC236}">
                    <a16:creationId xmlns:a16="http://schemas.microsoft.com/office/drawing/2014/main" id="{62EE3B88-D8FB-3125-6B05-DA8113D56169}"/>
                  </a:ext>
                </a:extLst>
              </p:cNvPr>
              <p:cNvSpPr/>
              <p:nvPr/>
            </p:nvSpPr>
            <p:spPr bwMode="auto">
              <a:xfrm>
                <a:off x="7563634" y="5808356"/>
                <a:ext cx="421215" cy="215191"/>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altLang="ja-JP" sz="1600">
                    <a:latin typeface="Arial" panose="020B0604020202020204" pitchFamily="34" charset="0"/>
                    <a:cs typeface="Arial" panose="020B0604020202020204" pitchFamily="34" charset="0"/>
                  </a:rPr>
                  <a:t>CS</a:t>
                </a:r>
                <a:endParaRPr lang="ja-JP" altLang="en-US" sz="1600">
                  <a:latin typeface="Arial" panose="020B0604020202020204" pitchFamily="34" charset="0"/>
                  <a:cs typeface="Arial" panose="020B0604020202020204" pitchFamily="34" charset="0"/>
                </a:endParaRPr>
              </a:p>
            </p:txBody>
          </p:sp>
          <p:sp>
            <p:nvSpPr>
              <p:cNvPr id="122" name="正方形/長方形 121">
                <a:extLst>
                  <a:ext uri="{FF2B5EF4-FFF2-40B4-BE49-F238E27FC236}">
                    <a16:creationId xmlns:a16="http://schemas.microsoft.com/office/drawing/2014/main" id="{870C76F6-FDE8-D118-7085-8D6EF7AC8896}"/>
                  </a:ext>
                </a:extLst>
              </p:cNvPr>
              <p:cNvSpPr/>
              <p:nvPr/>
            </p:nvSpPr>
            <p:spPr bwMode="auto">
              <a:xfrm>
                <a:off x="7563634" y="6017070"/>
                <a:ext cx="421215" cy="215192"/>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grpSp>
      </p:grpSp>
      <p:grpSp>
        <p:nvGrpSpPr>
          <p:cNvPr id="136" name="グループ化 135">
            <a:extLst>
              <a:ext uri="{FF2B5EF4-FFF2-40B4-BE49-F238E27FC236}">
                <a16:creationId xmlns:a16="http://schemas.microsoft.com/office/drawing/2014/main" id="{9C7CBE9C-D0B8-B95D-4B16-B7636DD99034}"/>
              </a:ext>
            </a:extLst>
          </p:cNvPr>
          <p:cNvGrpSpPr/>
          <p:nvPr/>
        </p:nvGrpSpPr>
        <p:grpSpPr>
          <a:xfrm>
            <a:off x="1895286" y="3105558"/>
            <a:ext cx="8534047" cy="430887"/>
            <a:chOff x="2472561" y="2303197"/>
            <a:chExt cx="8534047" cy="430887"/>
          </a:xfrm>
        </p:grpSpPr>
        <p:sp>
          <p:nvSpPr>
            <p:cNvPr id="4" name="テキスト ボックス 3">
              <a:extLst>
                <a:ext uri="{FF2B5EF4-FFF2-40B4-BE49-F238E27FC236}">
                  <a16:creationId xmlns:a16="http://schemas.microsoft.com/office/drawing/2014/main" id="{AB14C919-56E0-E459-7FA1-6D260A85A6CA}"/>
                </a:ext>
              </a:extLst>
            </p:cNvPr>
            <p:cNvSpPr txBox="1"/>
            <p:nvPr/>
          </p:nvSpPr>
          <p:spPr>
            <a:xfrm>
              <a:off x="2472561" y="2303197"/>
              <a:ext cx="2520242" cy="430887"/>
            </a:xfrm>
            <a:prstGeom prst="rect">
              <a:avLst/>
            </a:prstGeom>
            <a:noFill/>
          </p:spPr>
          <p:txBody>
            <a:bodyPr wrap="none" rtlCol="0">
              <a:spAutoFit/>
            </a:bodyPr>
            <a:lstStyle/>
            <a:p>
              <a:pPr algn="r"/>
              <a:r>
                <a:rPr kumimoji="1" lang="en-US" altLang="ja-JP" sz="2200">
                  <a:solidFill>
                    <a:schemeClr val="tx1"/>
                  </a:solidFill>
                  <a:latin typeface="Arial" panose="020B0604020202020204" pitchFamily="34" charset="0"/>
                  <a:cs typeface="Arial" panose="020B0604020202020204" pitchFamily="34" charset="0"/>
                </a:rPr>
                <a:t>Slow ED / Fast CS</a:t>
              </a:r>
              <a:endParaRPr kumimoji="1" lang="ja-JP" altLang="en-US" sz="2200">
                <a:solidFill>
                  <a:schemeClr val="tx1"/>
                </a:solidFill>
                <a:latin typeface="Arial" panose="020B0604020202020204" pitchFamily="34" charset="0"/>
                <a:cs typeface="Arial" panose="020B0604020202020204" pitchFamily="34" charset="0"/>
              </a:endParaRPr>
            </a:p>
          </p:txBody>
        </p:sp>
        <p:sp>
          <p:nvSpPr>
            <p:cNvPr id="21" name="正方形/長方形 20">
              <a:extLst>
                <a:ext uri="{FF2B5EF4-FFF2-40B4-BE49-F238E27FC236}">
                  <a16:creationId xmlns:a16="http://schemas.microsoft.com/office/drawing/2014/main" id="{EA9E9819-B4D8-8342-B990-BAE13BBE540A}"/>
                </a:ext>
              </a:extLst>
            </p:cNvPr>
            <p:cNvSpPr/>
            <p:nvPr/>
          </p:nvSpPr>
          <p:spPr bwMode="auto">
            <a:xfrm>
              <a:off x="5638800" y="2330491"/>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22" name="正方形/長方形 21">
              <a:extLst>
                <a:ext uri="{FF2B5EF4-FFF2-40B4-BE49-F238E27FC236}">
                  <a16:creationId xmlns:a16="http://schemas.microsoft.com/office/drawing/2014/main" id="{DA252144-1EA9-9CF4-FA65-9C3796EA01BF}"/>
                </a:ext>
              </a:extLst>
            </p:cNvPr>
            <p:cNvSpPr/>
            <p:nvPr/>
          </p:nvSpPr>
          <p:spPr bwMode="auto">
            <a:xfrm>
              <a:off x="6074805" y="2330491"/>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23" name="正方形/長方形 22">
              <a:extLst>
                <a:ext uri="{FF2B5EF4-FFF2-40B4-BE49-F238E27FC236}">
                  <a16:creationId xmlns:a16="http://schemas.microsoft.com/office/drawing/2014/main" id="{DD55D087-5B06-953A-2EA0-7ADF05AE1F45}"/>
                </a:ext>
              </a:extLst>
            </p:cNvPr>
            <p:cNvSpPr/>
            <p:nvPr/>
          </p:nvSpPr>
          <p:spPr bwMode="auto">
            <a:xfrm>
              <a:off x="6823839" y="2330491"/>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24" name="正方形/長方形 23">
              <a:extLst>
                <a:ext uri="{FF2B5EF4-FFF2-40B4-BE49-F238E27FC236}">
                  <a16:creationId xmlns:a16="http://schemas.microsoft.com/office/drawing/2014/main" id="{8ED209FF-9CD5-17E6-7DF8-B7362963B1B4}"/>
                </a:ext>
              </a:extLst>
            </p:cNvPr>
            <p:cNvSpPr/>
            <p:nvPr/>
          </p:nvSpPr>
          <p:spPr bwMode="auto">
            <a:xfrm>
              <a:off x="7259844" y="2330491"/>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25" name="正方形/長方形 24">
              <a:extLst>
                <a:ext uri="{FF2B5EF4-FFF2-40B4-BE49-F238E27FC236}">
                  <a16:creationId xmlns:a16="http://schemas.microsoft.com/office/drawing/2014/main" id="{9437F0B7-02E8-0D00-CD8B-03A6EF23C7BE}"/>
                </a:ext>
              </a:extLst>
            </p:cNvPr>
            <p:cNvSpPr/>
            <p:nvPr/>
          </p:nvSpPr>
          <p:spPr bwMode="auto">
            <a:xfrm>
              <a:off x="7695849" y="2330491"/>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cxnSp>
          <p:nvCxnSpPr>
            <p:cNvPr id="27" name="直線コネクタ 26">
              <a:extLst>
                <a:ext uri="{FF2B5EF4-FFF2-40B4-BE49-F238E27FC236}">
                  <a16:creationId xmlns:a16="http://schemas.microsoft.com/office/drawing/2014/main" id="{B1850D1A-1DD6-A34A-4F9B-75B3A30B39F7}"/>
                </a:ext>
              </a:extLst>
            </p:cNvPr>
            <p:cNvCxnSpPr>
              <a:cxnSpLocks/>
            </p:cNvCxnSpPr>
            <p:nvPr/>
          </p:nvCxnSpPr>
          <p:spPr bwMode="auto">
            <a:xfrm>
              <a:off x="6496020" y="2520594"/>
              <a:ext cx="327819" cy="0"/>
            </a:xfrm>
            <a:prstGeom prst="line">
              <a:avLst/>
            </a:prstGeom>
            <a:solidFill>
              <a:srgbClr val="00B8FF"/>
            </a:solidFill>
            <a:ln w="34925" cap="rnd" cmpd="sng" algn="ctr">
              <a:solidFill>
                <a:schemeClr val="tx1">
                  <a:lumMod val="50000"/>
                  <a:lumOff val="50000"/>
                </a:schemeClr>
              </a:solidFill>
              <a:prstDash val="sysDot"/>
              <a:round/>
              <a:headEnd type="none" w="med" len="med"/>
              <a:tailEnd type="none" w="med" len="med"/>
            </a:ln>
            <a:effectLst/>
          </p:spPr>
        </p:cxnSp>
        <p:sp>
          <p:nvSpPr>
            <p:cNvPr id="30" name="正方形/長方形 29">
              <a:extLst>
                <a:ext uri="{FF2B5EF4-FFF2-40B4-BE49-F238E27FC236}">
                  <a16:creationId xmlns:a16="http://schemas.microsoft.com/office/drawing/2014/main" id="{0F64A979-120E-662B-D545-B5F9844BFEA9}"/>
                </a:ext>
              </a:extLst>
            </p:cNvPr>
            <p:cNvSpPr/>
            <p:nvPr/>
          </p:nvSpPr>
          <p:spPr bwMode="auto">
            <a:xfrm>
              <a:off x="8534400" y="2330491"/>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31" name="正方形/長方形 30">
              <a:extLst>
                <a:ext uri="{FF2B5EF4-FFF2-40B4-BE49-F238E27FC236}">
                  <a16:creationId xmlns:a16="http://schemas.microsoft.com/office/drawing/2014/main" id="{3626EAE6-7264-3ABE-22AA-4BF369826CF2}"/>
                </a:ext>
              </a:extLst>
            </p:cNvPr>
            <p:cNvSpPr/>
            <p:nvPr/>
          </p:nvSpPr>
          <p:spPr bwMode="auto">
            <a:xfrm>
              <a:off x="8970405" y="2330491"/>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32" name="正方形/長方形 31">
              <a:extLst>
                <a:ext uri="{FF2B5EF4-FFF2-40B4-BE49-F238E27FC236}">
                  <a16:creationId xmlns:a16="http://schemas.microsoft.com/office/drawing/2014/main" id="{1ADA8975-B985-D4BD-6159-2D0DAAABF7A5}"/>
                </a:ext>
              </a:extLst>
            </p:cNvPr>
            <p:cNvSpPr/>
            <p:nvPr/>
          </p:nvSpPr>
          <p:spPr bwMode="auto">
            <a:xfrm>
              <a:off x="9719439" y="2330491"/>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33" name="正方形/長方形 32">
              <a:extLst>
                <a:ext uri="{FF2B5EF4-FFF2-40B4-BE49-F238E27FC236}">
                  <a16:creationId xmlns:a16="http://schemas.microsoft.com/office/drawing/2014/main" id="{00AB5C32-2D93-9950-759A-1DB32DB48A47}"/>
                </a:ext>
              </a:extLst>
            </p:cNvPr>
            <p:cNvSpPr/>
            <p:nvPr/>
          </p:nvSpPr>
          <p:spPr bwMode="auto">
            <a:xfrm>
              <a:off x="10155444" y="2330491"/>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cxnSp>
          <p:nvCxnSpPr>
            <p:cNvPr id="34" name="直線コネクタ 33">
              <a:extLst>
                <a:ext uri="{FF2B5EF4-FFF2-40B4-BE49-F238E27FC236}">
                  <a16:creationId xmlns:a16="http://schemas.microsoft.com/office/drawing/2014/main" id="{B1819F01-53D3-D12A-9C88-633EC781DBA8}"/>
                </a:ext>
              </a:extLst>
            </p:cNvPr>
            <p:cNvCxnSpPr>
              <a:cxnSpLocks/>
            </p:cNvCxnSpPr>
            <p:nvPr/>
          </p:nvCxnSpPr>
          <p:spPr bwMode="auto">
            <a:xfrm>
              <a:off x="9391620" y="2520594"/>
              <a:ext cx="327819" cy="0"/>
            </a:xfrm>
            <a:prstGeom prst="line">
              <a:avLst/>
            </a:prstGeom>
            <a:solidFill>
              <a:srgbClr val="00B8FF"/>
            </a:solidFill>
            <a:ln w="34925" cap="rnd" cmpd="sng" algn="ctr">
              <a:solidFill>
                <a:schemeClr val="tx1">
                  <a:lumMod val="50000"/>
                  <a:lumOff val="50000"/>
                </a:schemeClr>
              </a:solidFill>
              <a:prstDash val="sysDot"/>
              <a:round/>
              <a:headEnd type="none" w="med" len="med"/>
              <a:tailEnd type="none" w="med" len="med"/>
            </a:ln>
            <a:effectLst/>
          </p:spPr>
        </p:cxnSp>
        <p:sp>
          <p:nvSpPr>
            <p:cNvPr id="35" name="正方形/長方形 34">
              <a:extLst>
                <a:ext uri="{FF2B5EF4-FFF2-40B4-BE49-F238E27FC236}">
                  <a16:creationId xmlns:a16="http://schemas.microsoft.com/office/drawing/2014/main" id="{6A270362-9DDD-89D7-3512-71B9FEE7E50D}"/>
                </a:ext>
              </a:extLst>
            </p:cNvPr>
            <p:cNvSpPr/>
            <p:nvPr/>
          </p:nvSpPr>
          <p:spPr bwMode="auto">
            <a:xfrm>
              <a:off x="10585393" y="2330491"/>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altLang="ja-JP" sz="1600">
                  <a:latin typeface="Arial" panose="020B0604020202020204" pitchFamily="34" charset="0"/>
                  <a:cs typeface="Arial" panose="020B0604020202020204" pitchFamily="34" charset="0"/>
                </a:rPr>
                <a:t>CS</a:t>
              </a:r>
              <a:endParaRPr lang="ja-JP" altLang="en-US" sz="1600">
                <a:latin typeface="Arial" panose="020B0604020202020204" pitchFamily="34" charset="0"/>
                <a:cs typeface="Arial" panose="020B0604020202020204" pitchFamily="34" charset="0"/>
              </a:endParaRPr>
            </a:p>
          </p:txBody>
        </p:sp>
      </p:grpSp>
      <p:sp>
        <p:nvSpPr>
          <p:cNvPr id="125" name="テキスト ボックス 124">
            <a:extLst>
              <a:ext uri="{FF2B5EF4-FFF2-40B4-BE49-F238E27FC236}">
                <a16:creationId xmlns:a16="http://schemas.microsoft.com/office/drawing/2014/main" id="{4F6AB260-9EF9-1506-8D45-303CE75AE6DD}"/>
              </a:ext>
            </a:extLst>
          </p:cNvPr>
          <p:cNvSpPr txBox="1"/>
          <p:nvPr/>
        </p:nvSpPr>
        <p:spPr>
          <a:xfrm>
            <a:off x="3368389" y="1911649"/>
            <a:ext cx="952505" cy="430887"/>
          </a:xfrm>
          <a:prstGeom prst="rect">
            <a:avLst/>
          </a:prstGeom>
          <a:noFill/>
        </p:spPr>
        <p:txBody>
          <a:bodyPr wrap="none" rtlCol="0">
            <a:spAutoFit/>
          </a:bodyPr>
          <a:lstStyle/>
          <a:p>
            <a:pPr algn="ctr"/>
            <a:r>
              <a:rPr kumimoji="1" lang="en-US" altLang="ja-JP" sz="2200" b="1">
                <a:solidFill>
                  <a:schemeClr val="tx1"/>
                </a:solidFill>
                <a:latin typeface="Arial" panose="020B0604020202020204" pitchFamily="34" charset="0"/>
                <a:cs typeface="Arial" panose="020B0604020202020204" pitchFamily="34" charset="0"/>
              </a:rPr>
              <a:t>Name</a:t>
            </a:r>
            <a:endParaRPr kumimoji="1" lang="ja-JP" altLang="en-US" sz="2200" b="1">
              <a:solidFill>
                <a:schemeClr val="tx1"/>
              </a:solidFill>
              <a:latin typeface="Arial" panose="020B0604020202020204" pitchFamily="34" charset="0"/>
              <a:cs typeface="Arial" panose="020B0604020202020204" pitchFamily="34" charset="0"/>
            </a:endParaRPr>
          </a:p>
        </p:txBody>
      </p:sp>
      <p:grpSp>
        <p:nvGrpSpPr>
          <p:cNvPr id="149" name="グループ化 148">
            <a:extLst>
              <a:ext uri="{FF2B5EF4-FFF2-40B4-BE49-F238E27FC236}">
                <a16:creationId xmlns:a16="http://schemas.microsoft.com/office/drawing/2014/main" id="{A2B4B7E9-983E-4CE8-8F16-13EF839C454B}"/>
              </a:ext>
            </a:extLst>
          </p:cNvPr>
          <p:cNvGrpSpPr/>
          <p:nvPr/>
        </p:nvGrpSpPr>
        <p:grpSpPr>
          <a:xfrm>
            <a:off x="1242865" y="2331106"/>
            <a:ext cx="9381260" cy="3314343"/>
            <a:chOff x="1295400" y="2324457"/>
            <a:chExt cx="9906000" cy="3314343"/>
          </a:xfrm>
        </p:grpSpPr>
        <p:cxnSp>
          <p:nvCxnSpPr>
            <p:cNvPr id="124" name="直線コネクタ 123">
              <a:extLst>
                <a:ext uri="{FF2B5EF4-FFF2-40B4-BE49-F238E27FC236}">
                  <a16:creationId xmlns:a16="http://schemas.microsoft.com/office/drawing/2014/main" id="{E1F8B99A-FDD4-3601-D41F-6A216ACB63DA}"/>
                </a:ext>
              </a:extLst>
            </p:cNvPr>
            <p:cNvCxnSpPr>
              <a:cxnSpLocks/>
            </p:cNvCxnSpPr>
            <p:nvPr/>
          </p:nvCxnSpPr>
          <p:spPr bwMode="auto">
            <a:xfrm>
              <a:off x="1295400" y="2324457"/>
              <a:ext cx="9906000" cy="0"/>
            </a:xfrm>
            <a:prstGeom prst="line">
              <a:avLst/>
            </a:prstGeom>
            <a:solidFill>
              <a:srgbClr val="00B8FF"/>
            </a:solidFill>
            <a:ln w="22225" cap="flat" cmpd="sng" algn="ctr">
              <a:solidFill>
                <a:schemeClr val="tx1"/>
              </a:solidFill>
              <a:prstDash val="solid"/>
              <a:round/>
              <a:headEnd type="none" w="med" len="med"/>
              <a:tailEnd type="none" w="med" len="med"/>
            </a:ln>
            <a:effectLst/>
          </p:spPr>
        </p:cxnSp>
        <p:cxnSp>
          <p:nvCxnSpPr>
            <p:cNvPr id="140" name="直線コネクタ 139">
              <a:extLst>
                <a:ext uri="{FF2B5EF4-FFF2-40B4-BE49-F238E27FC236}">
                  <a16:creationId xmlns:a16="http://schemas.microsoft.com/office/drawing/2014/main" id="{FB4532FF-6146-A719-DA78-91E411E0274A}"/>
                </a:ext>
              </a:extLst>
            </p:cNvPr>
            <p:cNvCxnSpPr>
              <a:cxnSpLocks/>
            </p:cNvCxnSpPr>
            <p:nvPr/>
          </p:nvCxnSpPr>
          <p:spPr bwMode="auto">
            <a:xfrm>
              <a:off x="1295400" y="2971800"/>
              <a:ext cx="9906000" cy="0"/>
            </a:xfrm>
            <a:prstGeom prst="line">
              <a:avLst/>
            </a:prstGeom>
            <a:solidFill>
              <a:srgbClr val="00B8FF"/>
            </a:solidFill>
            <a:ln w="12700" cap="flat" cmpd="sng" algn="ctr">
              <a:solidFill>
                <a:schemeClr val="bg1">
                  <a:lumMod val="50000"/>
                </a:schemeClr>
              </a:solidFill>
              <a:prstDash val="solid"/>
              <a:round/>
              <a:headEnd type="none" w="med" len="med"/>
              <a:tailEnd type="none" w="med" len="med"/>
            </a:ln>
            <a:effectLst/>
          </p:spPr>
        </p:cxnSp>
        <p:cxnSp>
          <p:nvCxnSpPr>
            <p:cNvPr id="141" name="直線コネクタ 140">
              <a:extLst>
                <a:ext uri="{FF2B5EF4-FFF2-40B4-BE49-F238E27FC236}">
                  <a16:creationId xmlns:a16="http://schemas.microsoft.com/office/drawing/2014/main" id="{1A295C70-A9E2-B598-B801-3D2202D7E53D}"/>
                </a:ext>
              </a:extLst>
            </p:cNvPr>
            <p:cNvCxnSpPr>
              <a:cxnSpLocks/>
            </p:cNvCxnSpPr>
            <p:nvPr/>
          </p:nvCxnSpPr>
          <p:spPr bwMode="auto">
            <a:xfrm>
              <a:off x="1295400" y="3657600"/>
              <a:ext cx="9906000" cy="0"/>
            </a:xfrm>
            <a:prstGeom prst="line">
              <a:avLst/>
            </a:prstGeom>
            <a:solidFill>
              <a:srgbClr val="00B8FF"/>
            </a:solidFill>
            <a:ln w="12700" cap="flat" cmpd="sng" algn="ctr">
              <a:solidFill>
                <a:schemeClr val="bg1">
                  <a:lumMod val="50000"/>
                </a:schemeClr>
              </a:solidFill>
              <a:prstDash val="solid"/>
              <a:round/>
              <a:headEnd type="none" w="med" len="med"/>
              <a:tailEnd type="none" w="med" len="med"/>
            </a:ln>
            <a:effectLst/>
          </p:spPr>
        </p:cxnSp>
        <p:cxnSp>
          <p:nvCxnSpPr>
            <p:cNvPr id="142" name="直線コネクタ 141">
              <a:extLst>
                <a:ext uri="{FF2B5EF4-FFF2-40B4-BE49-F238E27FC236}">
                  <a16:creationId xmlns:a16="http://schemas.microsoft.com/office/drawing/2014/main" id="{1E042496-58B9-44CB-C456-F2B9621EF3B7}"/>
                </a:ext>
              </a:extLst>
            </p:cNvPr>
            <p:cNvCxnSpPr>
              <a:cxnSpLocks/>
            </p:cNvCxnSpPr>
            <p:nvPr/>
          </p:nvCxnSpPr>
          <p:spPr bwMode="auto">
            <a:xfrm>
              <a:off x="1295400" y="4343400"/>
              <a:ext cx="9906000" cy="0"/>
            </a:xfrm>
            <a:prstGeom prst="line">
              <a:avLst/>
            </a:prstGeom>
            <a:solidFill>
              <a:srgbClr val="00B8FF"/>
            </a:solidFill>
            <a:ln w="19050" cap="flat" cmpd="sng" algn="ctr">
              <a:solidFill>
                <a:schemeClr val="bg1">
                  <a:lumMod val="50000"/>
                </a:schemeClr>
              </a:solidFill>
              <a:prstDash val="solid"/>
              <a:round/>
              <a:headEnd type="none" w="med" len="med"/>
              <a:tailEnd type="none" w="med" len="med"/>
            </a:ln>
            <a:effectLst/>
          </p:spPr>
        </p:cxnSp>
        <p:cxnSp>
          <p:nvCxnSpPr>
            <p:cNvPr id="143" name="直線コネクタ 142">
              <a:extLst>
                <a:ext uri="{FF2B5EF4-FFF2-40B4-BE49-F238E27FC236}">
                  <a16:creationId xmlns:a16="http://schemas.microsoft.com/office/drawing/2014/main" id="{DA81B52B-B68A-9FBF-9295-722CAB118BBA}"/>
                </a:ext>
              </a:extLst>
            </p:cNvPr>
            <p:cNvCxnSpPr>
              <a:cxnSpLocks/>
            </p:cNvCxnSpPr>
            <p:nvPr/>
          </p:nvCxnSpPr>
          <p:spPr bwMode="auto">
            <a:xfrm>
              <a:off x="1295400" y="4953000"/>
              <a:ext cx="9906000" cy="0"/>
            </a:xfrm>
            <a:prstGeom prst="line">
              <a:avLst/>
            </a:prstGeom>
            <a:solidFill>
              <a:srgbClr val="00B8FF"/>
            </a:solidFill>
            <a:ln w="12700" cap="flat" cmpd="sng" algn="ctr">
              <a:solidFill>
                <a:schemeClr val="bg1">
                  <a:lumMod val="50000"/>
                </a:schemeClr>
              </a:solidFill>
              <a:prstDash val="solid"/>
              <a:round/>
              <a:headEnd type="none" w="med" len="med"/>
              <a:tailEnd type="none" w="med" len="med"/>
            </a:ln>
            <a:effectLst/>
          </p:spPr>
        </p:cxnSp>
        <p:cxnSp>
          <p:nvCxnSpPr>
            <p:cNvPr id="144" name="直線コネクタ 143">
              <a:extLst>
                <a:ext uri="{FF2B5EF4-FFF2-40B4-BE49-F238E27FC236}">
                  <a16:creationId xmlns:a16="http://schemas.microsoft.com/office/drawing/2014/main" id="{87277B9F-014E-79FB-8296-0C9E16A22927}"/>
                </a:ext>
              </a:extLst>
            </p:cNvPr>
            <p:cNvCxnSpPr>
              <a:cxnSpLocks/>
            </p:cNvCxnSpPr>
            <p:nvPr/>
          </p:nvCxnSpPr>
          <p:spPr bwMode="auto">
            <a:xfrm>
              <a:off x="1295400" y="5638800"/>
              <a:ext cx="9906000" cy="0"/>
            </a:xfrm>
            <a:prstGeom prst="line">
              <a:avLst/>
            </a:prstGeom>
            <a:solidFill>
              <a:srgbClr val="00B8FF"/>
            </a:solidFill>
            <a:ln w="12700" cap="flat" cmpd="sng" algn="ctr">
              <a:solidFill>
                <a:schemeClr val="bg1">
                  <a:lumMod val="50000"/>
                </a:schemeClr>
              </a:solidFill>
              <a:prstDash val="solid"/>
              <a:round/>
              <a:headEnd type="none" w="med" len="med"/>
              <a:tailEnd type="none" w="med" len="med"/>
            </a:ln>
            <a:effectLst/>
          </p:spPr>
        </p:cxnSp>
      </p:grpSp>
      <p:sp>
        <p:nvSpPr>
          <p:cNvPr id="145" name="正方形/長方形 144">
            <a:extLst>
              <a:ext uri="{FF2B5EF4-FFF2-40B4-BE49-F238E27FC236}">
                <a16:creationId xmlns:a16="http://schemas.microsoft.com/office/drawing/2014/main" id="{F7A8794D-8059-2E3B-6824-0D929B4AE699}"/>
              </a:ext>
            </a:extLst>
          </p:cNvPr>
          <p:cNvSpPr/>
          <p:nvPr/>
        </p:nvSpPr>
        <p:spPr bwMode="auto">
          <a:xfrm>
            <a:off x="6333270" y="1005906"/>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altLang="ja-JP" sz="1600">
                <a:latin typeface="Arial" panose="020B0604020202020204" pitchFamily="34" charset="0"/>
                <a:cs typeface="Arial" panose="020B0604020202020204" pitchFamily="34" charset="0"/>
              </a:rPr>
              <a:t>CS</a:t>
            </a:r>
            <a:endParaRPr lang="ja-JP" altLang="en-US" sz="1600">
              <a:latin typeface="Arial" panose="020B0604020202020204" pitchFamily="34" charset="0"/>
              <a:cs typeface="Arial" panose="020B0604020202020204" pitchFamily="34" charset="0"/>
            </a:endParaRPr>
          </a:p>
        </p:txBody>
      </p:sp>
      <p:sp>
        <p:nvSpPr>
          <p:cNvPr id="146" name="テキスト ボックス 145">
            <a:extLst>
              <a:ext uri="{FF2B5EF4-FFF2-40B4-BE49-F238E27FC236}">
                <a16:creationId xmlns:a16="http://schemas.microsoft.com/office/drawing/2014/main" id="{45A7B3DD-CC84-089D-8B97-9BCE372A8F71}"/>
              </a:ext>
            </a:extLst>
          </p:cNvPr>
          <p:cNvSpPr txBox="1"/>
          <p:nvPr/>
        </p:nvSpPr>
        <p:spPr>
          <a:xfrm>
            <a:off x="9016786" y="778590"/>
            <a:ext cx="1954381" cy="369332"/>
          </a:xfrm>
          <a:prstGeom prst="rect">
            <a:avLst/>
          </a:prstGeom>
          <a:noFill/>
        </p:spPr>
        <p:txBody>
          <a:bodyPr wrap="none" rtlCol="0">
            <a:spAutoFit/>
          </a:bodyPr>
          <a:lstStyle/>
          <a:p>
            <a:pPr algn="l"/>
            <a:r>
              <a:rPr kumimoji="1" lang="en-US" altLang="ja-JP" sz="1800">
                <a:solidFill>
                  <a:schemeClr val="tx1"/>
                </a:solidFill>
                <a:latin typeface="Arial" panose="020B0604020202020204" pitchFamily="34" charset="0"/>
                <a:cs typeface="Arial" panose="020B0604020202020204" pitchFamily="34" charset="0"/>
              </a:rPr>
              <a:t>Energy Detection</a:t>
            </a:r>
            <a:endParaRPr kumimoji="1" lang="ja-JP" altLang="en-US" sz="1800">
              <a:solidFill>
                <a:schemeClr val="tx1"/>
              </a:solidFill>
              <a:latin typeface="Arial" panose="020B0604020202020204" pitchFamily="34" charset="0"/>
              <a:cs typeface="Arial" panose="020B0604020202020204" pitchFamily="34" charset="0"/>
            </a:endParaRPr>
          </a:p>
        </p:txBody>
      </p:sp>
      <p:sp>
        <p:nvSpPr>
          <p:cNvPr id="147" name="テキスト ボックス 146">
            <a:extLst>
              <a:ext uri="{FF2B5EF4-FFF2-40B4-BE49-F238E27FC236}">
                <a16:creationId xmlns:a16="http://schemas.microsoft.com/office/drawing/2014/main" id="{F301FEAD-5BE8-6D7C-F605-6999755038CB}"/>
              </a:ext>
            </a:extLst>
          </p:cNvPr>
          <p:cNvSpPr txBox="1"/>
          <p:nvPr/>
        </p:nvSpPr>
        <p:spPr>
          <a:xfrm>
            <a:off x="9030038" y="1209285"/>
            <a:ext cx="2223686" cy="646331"/>
          </a:xfrm>
          <a:prstGeom prst="rect">
            <a:avLst/>
          </a:prstGeom>
          <a:noFill/>
        </p:spPr>
        <p:txBody>
          <a:bodyPr wrap="none" rtlCol="0">
            <a:spAutoFit/>
          </a:bodyPr>
          <a:lstStyle/>
          <a:p>
            <a:pPr algn="l"/>
            <a:r>
              <a:rPr kumimoji="1" lang="en-US" altLang="ja-JP" sz="1800">
                <a:solidFill>
                  <a:schemeClr val="tx1"/>
                </a:solidFill>
                <a:latin typeface="Arial" panose="020B0604020202020204" pitchFamily="34" charset="0"/>
                <a:cs typeface="Arial" panose="020B0604020202020204" pitchFamily="34" charset="0"/>
              </a:rPr>
              <a:t>Energy Detection</a:t>
            </a:r>
            <a:br>
              <a:rPr kumimoji="1" lang="en-US" altLang="ja-JP" sz="1800">
                <a:solidFill>
                  <a:schemeClr val="tx1"/>
                </a:solidFill>
                <a:latin typeface="Arial" panose="020B0604020202020204" pitchFamily="34" charset="0"/>
                <a:cs typeface="Arial" panose="020B0604020202020204" pitchFamily="34" charset="0"/>
              </a:rPr>
            </a:br>
            <a:r>
              <a:rPr kumimoji="1" lang="en-US" altLang="ja-JP" sz="1800">
                <a:solidFill>
                  <a:schemeClr val="tx1"/>
                </a:solidFill>
                <a:latin typeface="Arial" panose="020B0604020202020204" pitchFamily="34" charset="0"/>
                <a:cs typeface="Arial" panose="020B0604020202020204" pitchFamily="34" charset="0"/>
              </a:rPr>
              <a:t>with lower threshold</a:t>
            </a:r>
            <a:endParaRPr kumimoji="1" lang="ja-JP" altLang="en-US" sz="1800">
              <a:solidFill>
                <a:schemeClr val="tx1"/>
              </a:solidFill>
              <a:latin typeface="Arial" panose="020B0604020202020204" pitchFamily="34" charset="0"/>
              <a:cs typeface="Arial" panose="020B0604020202020204" pitchFamily="34" charset="0"/>
            </a:endParaRPr>
          </a:p>
        </p:txBody>
      </p:sp>
      <p:sp>
        <p:nvSpPr>
          <p:cNvPr id="148" name="テキスト ボックス 147">
            <a:extLst>
              <a:ext uri="{FF2B5EF4-FFF2-40B4-BE49-F238E27FC236}">
                <a16:creationId xmlns:a16="http://schemas.microsoft.com/office/drawing/2014/main" id="{518CE8ED-9A61-16B4-18A5-2D9BDEB8CA95}"/>
              </a:ext>
            </a:extLst>
          </p:cNvPr>
          <p:cNvSpPr txBox="1"/>
          <p:nvPr/>
        </p:nvSpPr>
        <p:spPr>
          <a:xfrm>
            <a:off x="6727503" y="1007332"/>
            <a:ext cx="1608133" cy="369332"/>
          </a:xfrm>
          <a:prstGeom prst="rect">
            <a:avLst/>
          </a:prstGeom>
          <a:noFill/>
        </p:spPr>
        <p:txBody>
          <a:bodyPr wrap="none" rtlCol="0">
            <a:spAutoFit/>
          </a:bodyPr>
          <a:lstStyle/>
          <a:p>
            <a:pPr algn="l"/>
            <a:r>
              <a:rPr kumimoji="1" lang="en-US" altLang="ja-JP" sz="1800">
                <a:solidFill>
                  <a:schemeClr val="tx1"/>
                </a:solidFill>
                <a:latin typeface="Arial" panose="020B0604020202020204" pitchFamily="34" charset="0"/>
                <a:cs typeface="Arial" panose="020B0604020202020204" pitchFamily="34" charset="0"/>
              </a:rPr>
              <a:t>Carrier Sense</a:t>
            </a:r>
            <a:endParaRPr kumimoji="1" lang="ja-JP" altLang="en-US" sz="1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2449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7BDA10-5EA2-D5B0-E35F-169F246DB430}"/>
              </a:ext>
            </a:extLst>
          </p:cNvPr>
          <p:cNvSpPr>
            <a:spLocks noGrp="1"/>
          </p:cNvSpPr>
          <p:nvPr>
            <p:ph type="ctrTitle"/>
          </p:nvPr>
        </p:nvSpPr>
        <p:spPr/>
        <p:txBody>
          <a:bodyPr/>
          <a:lstStyle/>
          <a:p>
            <a:r>
              <a:rPr kumimoji="1" lang="en" altLang="ja-JP">
                <a:latin typeface="Arial" panose="020B0604020202020204" pitchFamily="34" charset="0"/>
                <a:cs typeface="Arial" panose="020B0604020202020204" pitchFamily="34" charset="0"/>
              </a:rPr>
              <a:t>Simulation</a:t>
            </a:r>
            <a:r>
              <a:rPr kumimoji="1" lang="en" altLang="ja-JP" b="0">
                <a:latin typeface="Arial" panose="020B0604020202020204" pitchFamily="34" charset="0"/>
                <a:cs typeface="Arial" panose="020B0604020202020204" pitchFamily="34" charset="0"/>
              </a:rPr>
              <a:t> </a:t>
            </a:r>
            <a:r>
              <a:rPr kumimoji="1" lang="en" altLang="ja-JP">
                <a:latin typeface="Arial" panose="020B0604020202020204" pitchFamily="34" charset="0"/>
                <a:cs typeface="Arial" panose="020B0604020202020204" pitchFamily="34" charset="0"/>
              </a:rPr>
              <a:t>Results</a:t>
            </a:r>
            <a:br>
              <a:rPr kumimoji="1" lang="en" altLang="ja-JP" b="0">
                <a:latin typeface="Arial" panose="020B0604020202020204" pitchFamily="34" charset="0"/>
                <a:cs typeface="Arial" panose="020B0604020202020204" pitchFamily="34" charset="0"/>
              </a:rPr>
            </a:br>
            <a:r>
              <a:rPr kumimoji="1" lang="en" altLang="ja-JP" b="0">
                <a:latin typeface="Arial" panose="020B0604020202020204" pitchFamily="34" charset="0"/>
                <a:cs typeface="Arial" panose="020B0604020202020204" pitchFamily="34" charset="0"/>
              </a:rPr>
              <a:t>Comparison between patterns using different CCAs</a:t>
            </a:r>
            <a:endParaRPr kumimoji="1" lang="ja-JP" altLang="en-US">
              <a:latin typeface="Arial" panose="020B0604020202020204" pitchFamily="34" charset="0"/>
              <a:cs typeface="Arial" panose="020B0604020202020204" pitchFamily="34" charset="0"/>
            </a:endParaRPr>
          </a:p>
        </p:txBody>
      </p:sp>
      <p:sp>
        <p:nvSpPr>
          <p:cNvPr id="4" name="字幕 3">
            <a:extLst>
              <a:ext uri="{FF2B5EF4-FFF2-40B4-BE49-F238E27FC236}">
                <a16:creationId xmlns:a16="http://schemas.microsoft.com/office/drawing/2014/main" id="{72D7B327-BB9D-1B5C-E276-10D9E820E7A9}"/>
              </a:ext>
            </a:extLst>
          </p:cNvPr>
          <p:cNvSpPr>
            <a:spLocks noGrp="1"/>
          </p:cNvSpPr>
          <p:nvPr>
            <p:ph type="subTitle" idx="1"/>
          </p:nvPr>
        </p:nvSpPr>
        <p:spPr/>
        <p:txBody>
          <a:bodyPr/>
          <a:lstStyle/>
          <a:p>
            <a:endParaRPr lang="ja-JP" altLang="en-US"/>
          </a:p>
        </p:txBody>
      </p:sp>
      <p:sp>
        <p:nvSpPr>
          <p:cNvPr id="3" name="スライド番号プレースホルダー 2">
            <a:extLst>
              <a:ext uri="{FF2B5EF4-FFF2-40B4-BE49-F238E27FC236}">
                <a16:creationId xmlns:a16="http://schemas.microsoft.com/office/drawing/2014/main" id="{8F1BA62A-E7E2-7326-B024-B1B5CCDBCC38}"/>
              </a:ext>
            </a:extLst>
          </p:cNvPr>
          <p:cNvSpPr>
            <a:spLocks noGrp="1"/>
          </p:cNvSpPr>
          <p:nvPr>
            <p:ph type="sldNum" idx="12"/>
          </p:nvPr>
        </p:nvSpPr>
        <p:spPr/>
        <p:txBody>
          <a:bodyPr/>
          <a:lstStyle/>
          <a:p>
            <a:r>
              <a:rPr lang="en-GB"/>
              <a:t>Slide </a:t>
            </a:r>
            <a:fld id="{06B781AF-4CCF-49B0-A572-DE54FBE5D942}" type="slidenum">
              <a:rPr lang="en-GB"/>
              <a:pPr/>
              <a:t>16</a:t>
            </a:fld>
            <a:endParaRPr lang="en-GB"/>
          </a:p>
        </p:txBody>
      </p:sp>
    </p:spTree>
    <p:extLst>
      <p:ext uri="{BB962C8B-B14F-4D97-AF65-F5344CB8AC3E}">
        <p14:creationId xmlns:p14="http://schemas.microsoft.com/office/powerpoint/2010/main" val="86060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9D39F-FFA3-0F0E-BE3F-E0705F154E0E}"/>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56F50101-E5C6-44D6-5EC7-02305106D9E0}"/>
              </a:ext>
            </a:extLst>
          </p:cNvPr>
          <p:cNvPicPr>
            <a:picLocks noChangeAspect="1"/>
          </p:cNvPicPr>
          <p:nvPr/>
        </p:nvPicPr>
        <p:blipFill>
          <a:blip r:embed="rId3"/>
          <a:stretch>
            <a:fillRect/>
          </a:stretch>
        </p:blipFill>
        <p:spPr>
          <a:xfrm>
            <a:off x="845403" y="2350726"/>
            <a:ext cx="5040000" cy="3360000"/>
          </a:xfrm>
          <a:prstGeom prst="rect">
            <a:avLst/>
          </a:prstGeom>
        </p:spPr>
      </p:pic>
      <p:pic>
        <p:nvPicPr>
          <p:cNvPr id="10" name="図 9">
            <a:extLst>
              <a:ext uri="{FF2B5EF4-FFF2-40B4-BE49-F238E27FC236}">
                <a16:creationId xmlns:a16="http://schemas.microsoft.com/office/drawing/2014/main" id="{BAB17140-DA94-4400-1A40-3F7DEB65C25A}"/>
              </a:ext>
            </a:extLst>
          </p:cNvPr>
          <p:cNvPicPr>
            <a:picLocks noChangeAspect="1"/>
          </p:cNvPicPr>
          <p:nvPr/>
        </p:nvPicPr>
        <p:blipFill>
          <a:blip r:embed="rId4"/>
          <a:srcRect t="2022" r="2089"/>
          <a:stretch>
            <a:fillRect/>
          </a:stretch>
        </p:blipFill>
        <p:spPr>
          <a:xfrm>
            <a:off x="6266658" y="2405103"/>
            <a:ext cx="4934739" cy="3292058"/>
          </a:xfrm>
          <a:prstGeom prst="rect">
            <a:avLst/>
          </a:prstGeom>
        </p:spPr>
      </p:pic>
      <p:sp>
        <p:nvSpPr>
          <p:cNvPr id="2" name="タイトル 1">
            <a:extLst>
              <a:ext uri="{FF2B5EF4-FFF2-40B4-BE49-F238E27FC236}">
                <a16:creationId xmlns:a16="http://schemas.microsoft.com/office/drawing/2014/main" id="{7B2747DA-C983-46AB-6258-BDCACCCC9ADD}"/>
              </a:ext>
            </a:extLst>
          </p:cNvPr>
          <p:cNvSpPr>
            <a:spLocks noGrp="1"/>
          </p:cNvSpPr>
          <p:nvPr>
            <p:ph type="title"/>
          </p:nvPr>
        </p:nvSpPr>
        <p:spPr/>
        <p:txBody>
          <a:bodyPr/>
          <a:lstStyle/>
          <a:p>
            <a:r>
              <a:rPr kumimoji="1" lang="en-US" altLang="ja-JP"/>
              <a:t>Packet Delivery Rate (PDR)</a:t>
            </a:r>
            <a:br>
              <a:rPr kumimoji="1" lang="en-US" altLang="ja-JP"/>
            </a:br>
            <a:r>
              <a:rPr kumimoji="1" lang="en-US" altLang="ja-JP"/>
              <a:t>(ALL)</a:t>
            </a:r>
            <a:endParaRPr kumimoji="1" lang="ja-JP" altLang="en-US" b="0"/>
          </a:p>
        </p:txBody>
      </p:sp>
      <p:sp>
        <p:nvSpPr>
          <p:cNvPr id="4" name="スライド番号プレースホルダー 3">
            <a:extLst>
              <a:ext uri="{FF2B5EF4-FFF2-40B4-BE49-F238E27FC236}">
                <a16:creationId xmlns:a16="http://schemas.microsoft.com/office/drawing/2014/main" id="{A456C3A6-AC1D-8BB7-BDAB-743CB029B214}"/>
              </a:ext>
            </a:extLst>
          </p:cNvPr>
          <p:cNvSpPr>
            <a:spLocks noGrp="1"/>
          </p:cNvSpPr>
          <p:nvPr>
            <p:ph type="sldNum" idx="12"/>
          </p:nvPr>
        </p:nvSpPr>
        <p:spPr/>
        <p:txBody>
          <a:bodyPr/>
          <a:lstStyle/>
          <a:p>
            <a:r>
              <a:rPr lang="en-GB"/>
              <a:t>Slide </a:t>
            </a:r>
            <a:fld id="{440F5867-744E-4AA6-B0ED-4C44D2DFBB7B}" type="slidenum">
              <a:rPr lang="en-GB"/>
              <a:pPr/>
              <a:t>17</a:t>
            </a:fld>
            <a:endParaRPr lang="en-GB"/>
          </a:p>
        </p:txBody>
      </p:sp>
      <p:sp>
        <p:nvSpPr>
          <p:cNvPr id="13" name="テキスト ボックス 12">
            <a:extLst>
              <a:ext uri="{FF2B5EF4-FFF2-40B4-BE49-F238E27FC236}">
                <a16:creationId xmlns:a16="http://schemas.microsoft.com/office/drawing/2014/main" id="{EBC07866-34A0-E122-9452-DD5901A8AC67}"/>
              </a:ext>
            </a:extLst>
          </p:cNvPr>
          <p:cNvSpPr txBox="1"/>
          <p:nvPr/>
        </p:nvSpPr>
        <p:spPr>
          <a:xfrm>
            <a:off x="2374777" y="1490703"/>
            <a:ext cx="2337499" cy="461665"/>
          </a:xfrm>
          <a:prstGeom prst="rect">
            <a:avLst/>
          </a:prstGeom>
          <a:noFill/>
        </p:spPr>
        <p:txBody>
          <a:bodyPr wrap="none" rtlCol="0">
            <a:spAutoFit/>
          </a:bodyPr>
          <a:lstStyle/>
          <a:p>
            <a:r>
              <a:rPr kumimoji="1" lang="en-US" altLang="ja-JP" b="1" dirty="0">
                <a:solidFill>
                  <a:schemeClr val="accent4"/>
                </a:solidFill>
                <a:latin typeface="Arial" panose="020B0604020202020204" pitchFamily="34" charset="0"/>
                <a:cs typeface="Arial" panose="020B0604020202020204" pitchFamily="34" charset="0"/>
              </a:rPr>
              <a:t>Slow (10 kbps)</a:t>
            </a:r>
            <a:endParaRPr kumimoji="1" lang="ja-JP" altLang="en-US" b="1">
              <a:solidFill>
                <a:schemeClr val="accent4"/>
              </a:solidFill>
              <a:latin typeface="Arial" panose="020B0604020202020204" pitchFamily="34" charset="0"/>
              <a:cs typeface="Arial" panose="020B0604020202020204" pitchFamily="34" charset="0"/>
            </a:endParaRPr>
          </a:p>
        </p:txBody>
      </p:sp>
      <p:sp>
        <p:nvSpPr>
          <p:cNvPr id="14" name="テキスト ボックス 13">
            <a:extLst>
              <a:ext uri="{FF2B5EF4-FFF2-40B4-BE49-F238E27FC236}">
                <a16:creationId xmlns:a16="http://schemas.microsoft.com/office/drawing/2014/main" id="{DBE1090A-0F0F-6445-54AA-394CE88441F3}"/>
              </a:ext>
            </a:extLst>
          </p:cNvPr>
          <p:cNvSpPr txBox="1"/>
          <p:nvPr/>
        </p:nvSpPr>
        <p:spPr>
          <a:xfrm>
            <a:off x="7622085" y="1490703"/>
            <a:ext cx="2425664" cy="461665"/>
          </a:xfrm>
          <a:prstGeom prst="rect">
            <a:avLst/>
          </a:prstGeom>
          <a:noFill/>
        </p:spPr>
        <p:txBody>
          <a:bodyPr wrap="none" rtlCol="0">
            <a:spAutoFit/>
          </a:bodyPr>
          <a:lstStyle/>
          <a:p>
            <a:r>
              <a:rPr kumimoji="1" lang="en-US" altLang="ja-JP" b="1">
                <a:solidFill>
                  <a:schemeClr val="accent4"/>
                </a:solidFill>
                <a:latin typeface="Arial" panose="020B0604020202020204" pitchFamily="34" charset="0"/>
                <a:cs typeface="Arial" panose="020B0604020202020204" pitchFamily="34" charset="0"/>
              </a:rPr>
              <a:t>Fast (150 kbps)</a:t>
            </a:r>
            <a:endParaRPr kumimoji="1" lang="ja-JP" altLang="en-US" b="1">
              <a:solidFill>
                <a:schemeClr val="accent4"/>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7B678AA3-7966-58BD-44B2-B3FED902D88C}"/>
              </a:ext>
            </a:extLst>
          </p:cNvPr>
          <p:cNvSpPr txBox="1"/>
          <p:nvPr/>
        </p:nvSpPr>
        <p:spPr>
          <a:xfrm>
            <a:off x="5527964" y="1487978"/>
            <a:ext cx="184731" cy="461665"/>
          </a:xfrm>
          <a:prstGeom prst="rect">
            <a:avLst/>
          </a:prstGeom>
          <a:noFill/>
        </p:spPr>
        <p:txBody>
          <a:bodyPr wrap="none" rtlCol="0">
            <a:spAutoFit/>
          </a:bodyPr>
          <a:lstStyle/>
          <a:p>
            <a:endParaRPr kumimoji="1" lang="ja-JP" altLang="en-US"/>
          </a:p>
        </p:txBody>
      </p:sp>
      <p:sp>
        <p:nvSpPr>
          <p:cNvPr id="11" name="テキスト ボックス 10">
            <a:extLst>
              <a:ext uri="{FF2B5EF4-FFF2-40B4-BE49-F238E27FC236}">
                <a16:creationId xmlns:a16="http://schemas.microsoft.com/office/drawing/2014/main" id="{3D8F8C70-003A-3E75-A171-988A916A1058}"/>
              </a:ext>
            </a:extLst>
          </p:cNvPr>
          <p:cNvSpPr txBox="1"/>
          <p:nvPr/>
        </p:nvSpPr>
        <p:spPr>
          <a:xfrm>
            <a:off x="2504461" y="5526244"/>
            <a:ext cx="1732334" cy="246221"/>
          </a:xfrm>
          <a:prstGeom prst="rect">
            <a:avLst/>
          </a:prstGeom>
          <a:solidFill>
            <a:schemeClr val="bg1"/>
          </a:solidFill>
        </p:spPr>
        <p:txBody>
          <a:bodyPr wrap="none" lIns="0" tIns="0" rIns="0" bIns="0" rtlCol="0">
            <a:spAutoFit/>
          </a:bodyPr>
          <a:lstStyle/>
          <a:p>
            <a:r>
              <a:rPr kumimoji="1" lang="en-US" altLang="ja-JP" sz="1600">
                <a:solidFill>
                  <a:schemeClr val="tx1"/>
                </a:solidFill>
                <a:latin typeface="Arial" panose="020B0604020202020204" pitchFamily="34" charset="0"/>
                <a:cs typeface="Arial" panose="020B0604020202020204" pitchFamily="34" charset="0"/>
              </a:rPr>
              <a:t>Offered load [kbps]</a:t>
            </a:r>
            <a:endParaRPr kumimoji="1" lang="ja-JP" altLang="en-US" sz="1600">
              <a:solidFill>
                <a:schemeClr val="tx1"/>
              </a:solidFill>
              <a:latin typeface="Arial" panose="020B0604020202020204" pitchFamily="34" charset="0"/>
              <a:cs typeface="Arial" panose="020B0604020202020204" pitchFamily="34" charset="0"/>
            </a:endParaRPr>
          </a:p>
        </p:txBody>
      </p:sp>
      <p:sp>
        <p:nvSpPr>
          <p:cNvPr id="12" name="テキスト ボックス 11">
            <a:extLst>
              <a:ext uri="{FF2B5EF4-FFF2-40B4-BE49-F238E27FC236}">
                <a16:creationId xmlns:a16="http://schemas.microsoft.com/office/drawing/2014/main" id="{10F0E648-84C3-5BB5-73EE-BFCB24C27776}"/>
              </a:ext>
            </a:extLst>
          </p:cNvPr>
          <p:cNvSpPr txBox="1"/>
          <p:nvPr/>
        </p:nvSpPr>
        <p:spPr>
          <a:xfrm>
            <a:off x="8077200" y="5526244"/>
            <a:ext cx="1732334" cy="246221"/>
          </a:xfrm>
          <a:prstGeom prst="rect">
            <a:avLst/>
          </a:prstGeom>
          <a:solidFill>
            <a:schemeClr val="bg1"/>
          </a:solidFill>
        </p:spPr>
        <p:txBody>
          <a:bodyPr wrap="none" lIns="0" tIns="0" rIns="0" bIns="0" rtlCol="0">
            <a:spAutoFit/>
          </a:bodyPr>
          <a:lstStyle/>
          <a:p>
            <a:r>
              <a:rPr kumimoji="1" lang="en-US" altLang="ja-JP" sz="1600">
                <a:solidFill>
                  <a:schemeClr val="tx1"/>
                </a:solidFill>
                <a:latin typeface="Arial" panose="020B0604020202020204" pitchFamily="34" charset="0"/>
                <a:cs typeface="Arial" panose="020B0604020202020204" pitchFamily="34" charset="0"/>
              </a:rPr>
              <a:t>Offered load [kbps]</a:t>
            </a:r>
            <a:endParaRPr kumimoji="1" lang="ja-JP" altLang="en-US" sz="1600">
              <a:solidFill>
                <a:schemeClr val="tx1"/>
              </a:solidFill>
              <a:latin typeface="Arial" panose="020B0604020202020204" pitchFamily="34" charset="0"/>
              <a:cs typeface="Arial" panose="020B0604020202020204" pitchFamily="34" charset="0"/>
            </a:endParaRPr>
          </a:p>
        </p:txBody>
      </p:sp>
      <p:cxnSp>
        <p:nvCxnSpPr>
          <p:cNvPr id="15" name="直線矢印コネクタ 14">
            <a:extLst>
              <a:ext uri="{FF2B5EF4-FFF2-40B4-BE49-F238E27FC236}">
                <a16:creationId xmlns:a16="http://schemas.microsoft.com/office/drawing/2014/main" id="{56D28452-2B36-5A80-CD3A-2EC8C3065A67}"/>
              </a:ext>
            </a:extLst>
          </p:cNvPr>
          <p:cNvCxnSpPr>
            <a:cxnSpLocks/>
          </p:cNvCxnSpPr>
          <p:nvPr/>
        </p:nvCxnSpPr>
        <p:spPr bwMode="auto">
          <a:xfrm>
            <a:off x="1142198" y="5431100"/>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6" name="直線矢印コネクタ 15">
            <a:extLst>
              <a:ext uri="{FF2B5EF4-FFF2-40B4-BE49-F238E27FC236}">
                <a16:creationId xmlns:a16="http://schemas.microsoft.com/office/drawing/2014/main" id="{3013C13F-3FD2-48AC-75C4-D686356014C6}"/>
              </a:ext>
            </a:extLst>
          </p:cNvPr>
          <p:cNvCxnSpPr>
            <a:cxnSpLocks/>
          </p:cNvCxnSpPr>
          <p:nvPr/>
        </p:nvCxnSpPr>
        <p:spPr bwMode="auto">
          <a:xfrm>
            <a:off x="6571764" y="5431100"/>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7" name="直線矢印コネクタ 16">
            <a:extLst>
              <a:ext uri="{FF2B5EF4-FFF2-40B4-BE49-F238E27FC236}">
                <a16:creationId xmlns:a16="http://schemas.microsoft.com/office/drawing/2014/main" id="{8605D9BF-5385-9394-AD6A-610067C86CEF}"/>
              </a:ext>
            </a:extLst>
          </p:cNvPr>
          <p:cNvCxnSpPr>
            <a:cxnSpLocks/>
          </p:cNvCxnSpPr>
          <p:nvPr/>
        </p:nvCxnSpPr>
        <p:spPr bwMode="auto">
          <a:xfrm flipV="1">
            <a:off x="1151163" y="2286000"/>
            <a:ext cx="0" cy="31451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8" name="直線矢印コネクタ 17">
            <a:extLst>
              <a:ext uri="{FF2B5EF4-FFF2-40B4-BE49-F238E27FC236}">
                <a16:creationId xmlns:a16="http://schemas.microsoft.com/office/drawing/2014/main" id="{5AAC268B-195F-76C9-CC3D-1DB74E349139}"/>
              </a:ext>
            </a:extLst>
          </p:cNvPr>
          <p:cNvCxnSpPr>
            <a:cxnSpLocks/>
          </p:cNvCxnSpPr>
          <p:nvPr/>
        </p:nvCxnSpPr>
        <p:spPr bwMode="auto">
          <a:xfrm flipV="1">
            <a:off x="6576878" y="2350726"/>
            <a:ext cx="0" cy="308811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9" name="テキスト ボックス 18">
            <a:extLst>
              <a:ext uri="{FF2B5EF4-FFF2-40B4-BE49-F238E27FC236}">
                <a16:creationId xmlns:a16="http://schemas.microsoft.com/office/drawing/2014/main" id="{7D3B4C3A-7371-05F0-A121-30693F89E81F}"/>
              </a:ext>
            </a:extLst>
          </p:cNvPr>
          <p:cNvSpPr txBox="1"/>
          <p:nvPr/>
        </p:nvSpPr>
        <p:spPr>
          <a:xfrm>
            <a:off x="3771138" y="4954140"/>
            <a:ext cx="1941557" cy="338554"/>
          </a:xfrm>
          <a:prstGeom prst="rect">
            <a:avLst/>
          </a:prstGeom>
          <a:noFill/>
        </p:spPr>
        <p:txBody>
          <a:bodyPr wrap="none" rtlCol="0">
            <a:spAutoFit/>
          </a:bodyPr>
          <a:lstStyle/>
          <a:p>
            <a:r>
              <a:rPr kumimoji="1" lang="en-US" altLang="ja-JP" sz="1600" b="1">
                <a:solidFill>
                  <a:srgbClr val="FF7F0E"/>
                </a:solidFill>
                <a:latin typeface="Arial" panose="020B0604020202020204" pitchFamily="34" charset="0"/>
                <a:cs typeface="Arial" panose="020B0604020202020204" pitchFamily="34" charset="0"/>
              </a:rPr>
              <a:t>Slow ED / Fast CS</a:t>
            </a:r>
            <a:endParaRPr kumimoji="1" lang="ja-JP" altLang="en-US" sz="1600" b="1">
              <a:solidFill>
                <a:srgbClr val="FF7F0E"/>
              </a:solidFill>
              <a:latin typeface="Arial" panose="020B0604020202020204" pitchFamily="34" charset="0"/>
              <a:cs typeface="Arial" panose="020B0604020202020204" pitchFamily="34" charset="0"/>
            </a:endParaRPr>
          </a:p>
        </p:txBody>
      </p:sp>
      <p:sp>
        <p:nvSpPr>
          <p:cNvPr id="20" name="テキスト ボックス 19">
            <a:extLst>
              <a:ext uri="{FF2B5EF4-FFF2-40B4-BE49-F238E27FC236}">
                <a16:creationId xmlns:a16="http://schemas.microsoft.com/office/drawing/2014/main" id="{FD3C87AB-E165-FFA0-BEF8-B3DBCAF84C6F}"/>
              </a:ext>
            </a:extLst>
          </p:cNvPr>
          <p:cNvSpPr txBox="1"/>
          <p:nvPr/>
        </p:nvSpPr>
        <p:spPr>
          <a:xfrm>
            <a:off x="4597620" y="4189452"/>
            <a:ext cx="1128835" cy="338554"/>
          </a:xfrm>
          <a:prstGeom prst="rect">
            <a:avLst/>
          </a:prstGeom>
          <a:noFill/>
        </p:spPr>
        <p:txBody>
          <a:bodyPr wrap="none" rtlCol="0">
            <a:spAutoFit/>
          </a:bodyPr>
          <a:lstStyle/>
          <a:p>
            <a:r>
              <a:rPr kumimoji="1" lang="en-US" altLang="ja-JP" sz="1600" b="1">
                <a:solidFill>
                  <a:srgbClr val="2CA02C"/>
                </a:solidFill>
                <a:latin typeface="Arial" panose="020B0604020202020204" pitchFamily="34" charset="0"/>
                <a:cs typeface="Arial" panose="020B0604020202020204" pitchFamily="34" charset="0"/>
              </a:rPr>
              <a:t>Proposed</a:t>
            </a:r>
            <a:endParaRPr kumimoji="1" lang="ja-JP" altLang="en-US" sz="1600" b="1">
              <a:solidFill>
                <a:srgbClr val="2CA02C"/>
              </a:solidFill>
              <a:latin typeface="Arial" panose="020B0604020202020204" pitchFamily="34" charset="0"/>
              <a:cs typeface="Arial" panose="020B0604020202020204" pitchFamily="34" charset="0"/>
            </a:endParaRPr>
          </a:p>
        </p:txBody>
      </p:sp>
      <p:sp>
        <p:nvSpPr>
          <p:cNvPr id="21" name="テキスト ボックス 20">
            <a:extLst>
              <a:ext uri="{FF2B5EF4-FFF2-40B4-BE49-F238E27FC236}">
                <a16:creationId xmlns:a16="http://schemas.microsoft.com/office/drawing/2014/main" id="{505A2018-293C-0922-92A2-5644314E8B09}"/>
              </a:ext>
            </a:extLst>
          </p:cNvPr>
          <p:cNvSpPr txBox="1"/>
          <p:nvPr/>
        </p:nvSpPr>
        <p:spPr>
          <a:xfrm>
            <a:off x="3771138" y="3649258"/>
            <a:ext cx="1941557" cy="338554"/>
          </a:xfrm>
          <a:prstGeom prst="rect">
            <a:avLst/>
          </a:prstGeom>
          <a:noFill/>
        </p:spPr>
        <p:txBody>
          <a:bodyPr wrap="none" rtlCol="0">
            <a:spAutoFit/>
          </a:bodyPr>
          <a:lstStyle/>
          <a:p>
            <a:r>
              <a:rPr kumimoji="1" lang="en-US" altLang="ja-JP" sz="1600" b="1">
                <a:solidFill>
                  <a:srgbClr val="1F77B4"/>
                </a:solidFill>
                <a:latin typeface="Arial" panose="020B0604020202020204" pitchFamily="34" charset="0"/>
                <a:cs typeface="Arial" panose="020B0604020202020204" pitchFamily="34" charset="0"/>
              </a:rPr>
              <a:t>Slow CS / Fast ED</a:t>
            </a:r>
            <a:endParaRPr kumimoji="1" lang="ja-JP" altLang="en-US" sz="1600" b="1">
              <a:solidFill>
                <a:srgbClr val="1F77B4"/>
              </a:solidFill>
              <a:latin typeface="Arial" panose="020B0604020202020204" pitchFamily="34" charset="0"/>
              <a:cs typeface="Arial" panose="020B0604020202020204" pitchFamily="34" charset="0"/>
            </a:endParaRPr>
          </a:p>
        </p:txBody>
      </p:sp>
      <p:sp>
        <p:nvSpPr>
          <p:cNvPr id="25" name="テキスト ボックス 24">
            <a:extLst>
              <a:ext uri="{FF2B5EF4-FFF2-40B4-BE49-F238E27FC236}">
                <a16:creationId xmlns:a16="http://schemas.microsoft.com/office/drawing/2014/main" id="{51FC1566-9A1B-D7F0-467F-F8C4F12F5620}"/>
              </a:ext>
            </a:extLst>
          </p:cNvPr>
          <p:cNvSpPr txBox="1"/>
          <p:nvPr/>
        </p:nvSpPr>
        <p:spPr>
          <a:xfrm>
            <a:off x="9228845" y="4472643"/>
            <a:ext cx="1941557" cy="338554"/>
          </a:xfrm>
          <a:prstGeom prst="rect">
            <a:avLst/>
          </a:prstGeom>
          <a:noFill/>
        </p:spPr>
        <p:txBody>
          <a:bodyPr wrap="none" rtlCol="0">
            <a:spAutoFit/>
          </a:bodyPr>
          <a:lstStyle/>
          <a:p>
            <a:r>
              <a:rPr kumimoji="1" lang="en-US" altLang="ja-JP" sz="1600" b="1">
                <a:solidFill>
                  <a:srgbClr val="1F77B4"/>
                </a:solidFill>
                <a:latin typeface="Arial" panose="020B0604020202020204" pitchFamily="34" charset="0"/>
                <a:cs typeface="Arial" panose="020B0604020202020204" pitchFamily="34" charset="0"/>
              </a:rPr>
              <a:t>Slow CS / Fast ED</a:t>
            </a:r>
            <a:endParaRPr kumimoji="1" lang="ja-JP" altLang="en-US" sz="1600" b="1">
              <a:solidFill>
                <a:srgbClr val="1F77B4"/>
              </a:solidFill>
              <a:latin typeface="Arial" panose="020B0604020202020204" pitchFamily="34" charset="0"/>
              <a:cs typeface="Arial" panose="020B0604020202020204" pitchFamily="34" charset="0"/>
            </a:endParaRPr>
          </a:p>
        </p:txBody>
      </p:sp>
      <p:sp>
        <p:nvSpPr>
          <p:cNvPr id="26" name="テキスト ボックス 25">
            <a:extLst>
              <a:ext uri="{FF2B5EF4-FFF2-40B4-BE49-F238E27FC236}">
                <a16:creationId xmlns:a16="http://schemas.microsoft.com/office/drawing/2014/main" id="{ABF82E34-59D6-F6AB-D850-E01B631689E3}"/>
              </a:ext>
            </a:extLst>
          </p:cNvPr>
          <p:cNvSpPr txBox="1"/>
          <p:nvPr/>
        </p:nvSpPr>
        <p:spPr>
          <a:xfrm>
            <a:off x="9912002" y="3664498"/>
            <a:ext cx="1128835" cy="338554"/>
          </a:xfrm>
          <a:prstGeom prst="rect">
            <a:avLst/>
          </a:prstGeom>
          <a:noFill/>
        </p:spPr>
        <p:txBody>
          <a:bodyPr wrap="none" rtlCol="0">
            <a:spAutoFit/>
          </a:bodyPr>
          <a:lstStyle/>
          <a:p>
            <a:r>
              <a:rPr kumimoji="1" lang="en-US" altLang="ja-JP" sz="1600" b="1">
                <a:solidFill>
                  <a:srgbClr val="2CA02C"/>
                </a:solidFill>
                <a:latin typeface="Arial" panose="020B0604020202020204" pitchFamily="34" charset="0"/>
                <a:cs typeface="Arial" panose="020B0604020202020204" pitchFamily="34" charset="0"/>
              </a:rPr>
              <a:t>Proposed</a:t>
            </a:r>
            <a:endParaRPr kumimoji="1" lang="ja-JP" altLang="en-US" sz="1600" b="1">
              <a:solidFill>
                <a:srgbClr val="2CA02C"/>
              </a:solidFill>
              <a:latin typeface="Arial" panose="020B0604020202020204" pitchFamily="34" charset="0"/>
              <a:cs typeface="Arial" panose="020B0604020202020204" pitchFamily="34" charset="0"/>
            </a:endParaRPr>
          </a:p>
        </p:txBody>
      </p:sp>
      <p:sp>
        <p:nvSpPr>
          <p:cNvPr id="27" name="テキスト ボックス 26">
            <a:extLst>
              <a:ext uri="{FF2B5EF4-FFF2-40B4-BE49-F238E27FC236}">
                <a16:creationId xmlns:a16="http://schemas.microsoft.com/office/drawing/2014/main" id="{5D0C3594-B2C3-E329-E18A-B7D0C9D569CF}"/>
              </a:ext>
            </a:extLst>
          </p:cNvPr>
          <p:cNvSpPr txBox="1"/>
          <p:nvPr/>
        </p:nvSpPr>
        <p:spPr>
          <a:xfrm>
            <a:off x="7865800" y="4255795"/>
            <a:ext cx="1941557" cy="338554"/>
          </a:xfrm>
          <a:prstGeom prst="rect">
            <a:avLst/>
          </a:prstGeom>
          <a:noFill/>
        </p:spPr>
        <p:txBody>
          <a:bodyPr wrap="none" rtlCol="0">
            <a:spAutoFit/>
          </a:bodyPr>
          <a:lstStyle/>
          <a:p>
            <a:r>
              <a:rPr kumimoji="1" lang="en-US" altLang="ja-JP" sz="1600" b="1">
                <a:solidFill>
                  <a:srgbClr val="FF7F0E"/>
                </a:solidFill>
                <a:latin typeface="Arial" panose="020B0604020202020204" pitchFamily="34" charset="0"/>
                <a:cs typeface="Arial" panose="020B0604020202020204" pitchFamily="34" charset="0"/>
              </a:rPr>
              <a:t>Slow ED / Fast CS</a:t>
            </a:r>
            <a:endParaRPr kumimoji="1" lang="ja-JP" altLang="en-US" sz="1600" b="1">
              <a:solidFill>
                <a:srgbClr val="FF7F0E"/>
              </a:solidFill>
              <a:latin typeface="Arial" panose="020B0604020202020204" pitchFamily="34" charset="0"/>
              <a:cs typeface="Arial" panose="020B0604020202020204" pitchFamily="34" charset="0"/>
            </a:endParaRPr>
          </a:p>
        </p:txBody>
      </p:sp>
      <p:grpSp>
        <p:nvGrpSpPr>
          <p:cNvPr id="30" name="グループ化 29">
            <a:extLst>
              <a:ext uri="{FF2B5EF4-FFF2-40B4-BE49-F238E27FC236}">
                <a16:creationId xmlns:a16="http://schemas.microsoft.com/office/drawing/2014/main" id="{6B3192B1-6322-FF0B-3985-D58E002DC326}"/>
              </a:ext>
            </a:extLst>
          </p:cNvPr>
          <p:cNvGrpSpPr/>
          <p:nvPr/>
        </p:nvGrpSpPr>
        <p:grpSpPr>
          <a:xfrm>
            <a:off x="1376303" y="5001462"/>
            <a:ext cx="859780" cy="246221"/>
            <a:chOff x="1376303" y="5001462"/>
            <a:chExt cx="859780" cy="246221"/>
          </a:xfrm>
        </p:grpSpPr>
        <p:sp>
          <p:nvSpPr>
            <p:cNvPr id="31" name="テキスト ボックス 30">
              <a:extLst>
                <a:ext uri="{FF2B5EF4-FFF2-40B4-BE49-F238E27FC236}">
                  <a16:creationId xmlns:a16="http://schemas.microsoft.com/office/drawing/2014/main" id="{2F640D1C-C453-4872-714F-DC5AF0AFA9D6}"/>
                </a:ext>
              </a:extLst>
            </p:cNvPr>
            <p:cNvSpPr txBox="1"/>
            <p:nvPr/>
          </p:nvSpPr>
          <p:spPr>
            <a:xfrm>
              <a:off x="1562822" y="5001462"/>
              <a:ext cx="673261" cy="246221"/>
            </a:xfrm>
            <a:prstGeom prst="rect">
              <a:avLst/>
            </a:prstGeom>
            <a:solidFill>
              <a:schemeClr val="bg1"/>
            </a:solidFill>
          </p:spPr>
          <p:txBody>
            <a:bodyPr wrap="none" lIns="0" tIns="0" rIns="0" bIns="0" rtlCol="0">
              <a:spAutoFit/>
            </a:bodyPr>
            <a:lstStyle/>
            <a:p>
              <a:r>
                <a:rPr kumimoji="1" lang="en-US" altLang="ja-JP" sz="1600">
                  <a:solidFill>
                    <a:schemeClr val="tx1">
                      <a:lumMod val="50000"/>
                      <a:lumOff val="50000"/>
                    </a:schemeClr>
                  </a:solidFill>
                  <a:latin typeface="Arial" panose="020B0604020202020204" pitchFamily="34" charset="0"/>
                  <a:cs typeface="Arial" panose="020B0604020202020204" pitchFamily="34" charset="0"/>
                </a:rPr>
                <a:t>CI 95%</a:t>
              </a:r>
              <a:endParaRPr kumimoji="1" lang="ja-JP" altLang="en-US" sz="160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32" name="グループ化 31">
              <a:extLst>
                <a:ext uri="{FF2B5EF4-FFF2-40B4-BE49-F238E27FC236}">
                  <a16:creationId xmlns:a16="http://schemas.microsoft.com/office/drawing/2014/main" id="{3205F6C3-6078-87A9-B16E-346EECC0C219}"/>
                </a:ext>
              </a:extLst>
            </p:cNvPr>
            <p:cNvGrpSpPr/>
            <p:nvPr/>
          </p:nvGrpSpPr>
          <p:grpSpPr>
            <a:xfrm>
              <a:off x="1376303" y="5028154"/>
              <a:ext cx="152400" cy="191438"/>
              <a:chOff x="1295400" y="5022945"/>
              <a:chExt cx="152400" cy="191438"/>
            </a:xfrm>
          </p:grpSpPr>
          <p:cxnSp>
            <p:nvCxnSpPr>
              <p:cNvPr id="33" name="直線コネクタ 32">
                <a:extLst>
                  <a:ext uri="{FF2B5EF4-FFF2-40B4-BE49-F238E27FC236}">
                    <a16:creationId xmlns:a16="http://schemas.microsoft.com/office/drawing/2014/main" id="{00B66896-7A69-6282-C59E-FB912FB4AC54}"/>
                  </a:ext>
                </a:extLst>
              </p:cNvPr>
              <p:cNvCxnSpPr>
                <a:cxnSpLocks/>
              </p:cNvCxnSpPr>
              <p:nvPr/>
            </p:nvCxnSpPr>
            <p:spPr bwMode="auto">
              <a:xfrm>
                <a:off x="1371600" y="5022945"/>
                <a:ext cx="0" cy="191438"/>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34" name="直線コネクタ 33">
                <a:extLst>
                  <a:ext uri="{FF2B5EF4-FFF2-40B4-BE49-F238E27FC236}">
                    <a16:creationId xmlns:a16="http://schemas.microsoft.com/office/drawing/2014/main" id="{26595910-508D-99F0-637A-D7293042DA29}"/>
                  </a:ext>
                </a:extLst>
              </p:cNvPr>
              <p:cNvCxnSpPr>
                <a:cxnSpLocks/>
              </p:cNvCxnSpPr>
              <p:nvPr/>
            </p:nvCxnSpPr>
            <p:spPr bwMode="auto">
              <a:xfrm flipH="1">
                <a:off x="1295400" y="5029200"/>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35" name="直線コネクタ 34">
                <a:extLst>
                  <a:ext uri="{FF2B5EF4-FFF2-40B4-BE49-F238E27FC236}">
                    <a16:creationId xmlns:a16="http://schemas.microsoft.com/office/drawing/2014/main" id="{025B4772-351E-9784-742A-962F68F544E6}"/>
                  </a:ext>
                </a:extLst>
              </p:cNvPr>
              <p:cNvCxnSpPr>
                <a:cxnSpLocks/>
              </p:cNvCxnSpPr>
              <p:nvPr/>
            </p:nvCxnSpPr>
            <p:spPr bwMode="auto">
              <a:xfrm flipH="1">
                <a:off x="1295400" y="5214383"/>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grpSp>
      </p:grpSp>
      <p:grpSp>
        <p:nvGrpSpPr>
          <p:cNvPr id="41" name="グループ化 40">
            <a:extLst>
              <a:ext uri="{FF2B5EF4-FFF2-40B4-BE49-F238E27FC236}">
                <a16:creationId xmlns:a16="http://schemas.microsoft.com/office/drawing/2014/main" id="{FE61476F-5115-7BED-CDDB-BBCE8DFA8BBD}"/>
              </a:ext>
            </a:extLst>
          </p:cNvPr>
          <p:cNvGrpSpPr/>
          <p:nvPr/>
        </p:nvGrpSpPr>
        <p:grpSpPr>
          <a:xfrm>
            <a:off x="6721262" y="5065640"/>
            <a:ext cx="859780" cy="246221"/>
            <a:chOff x="1376303" y="5001462"/>
            <a:chExt cx="859780" cy="246221"/>
          </a:xfrm>
        </p:grpSpPr>
        <p:sp>
          <p:nvSpPr>
            <p:cNvPr id="42" name="テキスト ボックス 41">
              <a:extLst>
                <a:ext uri="{FF2B5EF4-FFF2-40B4-BE49-F238E27FC236}">
                  <a16:creationId xmlns:a16="http://schemas.microsoft.com/office/drawing/2014/main" id="{799FB63B-6F5B-0124-C468-24E632BF1FE0}"/>
                </a:ext>
              </a:extLst>
            </p:cNvPr>
            <p:cNvSpPr txBox="1"/>
            <p:nvPr/>
          </p:nvSpPr>
          <p:spPr>
            <a:xfrm>
              <a:off x="1562822" y="5001462"/>
              <a:ext cx="673261" cy="246221"/>
            </a:xfrm>
            <a:prstGeom prst="rect">
              <a:avLst/>
            </a:prstGeom>
            <a:solidFill>
              <a:schemeClr val="bg1"/>
            </a:solidFill>
          </p:spPr>
          <p:txBody>
            <a:bodyPr wrap="none" lIns="0" tIns="0" rIns="0" bIns="0" rtlCol="0">
              <a:spAutoFit/>
            </a:bodyPr>
            <a:lstStyle/>
            <a:p>
              <a:r>
                <a:rPr kumimoji="1" lang="en-US" altLang="ja-JP" sz="1600">
                  <a:solidFill>
                    <a:schemeClr val="tx1">
                      <a:lumMod val="50000"/>
                      <a:lumOff val="50000"/>
                    </a:schemeClr>
                  </a:solidFill>
                  <a:latin typeface="Arial" panose="020B0604020202020204" pitchFamily="34" charset="0"/>
                  <a:cs typeface="Arial" panose="020B0604020202020204" pitchFamily="34" charset="0"/>
                </a:rPr>
                <a:t>CI 95%</a:t>
              </a:r>
              <a:endParaRPr kumimoji="1" lang="ja-JP" altLang="en-US" sz="160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43" name="グループ化 42">
              <a:extLst>
                <a:ext uri="{FF2B5EF4-FFF2-40B4-BE49-F238E27FC236}">
                  <a16:creationId xmlns:a16="http://schemas.microsoft.com/office/drawing/2014/main" id="{DAA5B2CC-2A8C-5AF7-4660-AFAC845DB849}"/>
                </a:ext>
              </a:extLst>
            </p:cNvPr>
            <p:cNvGrpSpPr/>
            <p:nvPr/>
          </p:nvGrpSpPr>
          <p:grpSpPr>
            <a:xfrm>
              <a:off x="1376303" y="5028154"/>
              <a:ext cx="152400" cy="191438"/>
              <a:chOff x="1295400" y="5022945"/>
              <a:chExt cx="152400" cy="191438"/>
            </a:xfrm>
          </p:grpSpPr>
          <p:cxnSp>
            <p:nvCxnSpPr>
              <p:cNvPr id="44" name="直線コネクタ 43">
                <a:extLst>
                  <a:ext uri="{FF2B5EF4-FFF2-40B4-BE49-F238E27FC236}">
                    <a16:creationId xmlns:a16="http://schemas.microsoft.com/office/drawing/2014/main" id="{48865FB6-E512-3E56-C422-CEE4F9DD6297}"/>
                  </a:ext>
                </a:extLst>
              </p:cNvPr>
              <p:cNvCxnSpPr>
                <a:cxnSpLocks/>
              </p:cNvCxnSpPr>
              <p:nvPr/>
            </p:nvCxnSpPr>
            <p:spPr bwMode="auto">
              <a:xfrm>
                <a:off x="1371600" y="5022945"/>
                <a:ext cx="0" cy="191438"/>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45" name="直線コネクタ 44">
                <a:extLst>
                  <a:ext uri="{FF2B5EF4-FFF2-40B4-BE49-F238E27FC236}">
                    <a16:creationId xmlns:a16="http://schemas.microsoft.com/office/drawing/2014/main" id="{B53EA0B7-C0D5-8D9C-AA7D-6BA88AA96A15}"/>
                  </a:ext>
                </a:extLst>
              </p:cNvPr>
              <p:cNvCxnSpPr>
                <a:cxnSpLocks/>
              </p:cNvCxnSpPr>
              <p:nvPr/>
            </p:nvCxnSpPr>
            <p:spPr bwMode="auto">
              <a:xfrm flipH="1">
                <a:off x="1295400" y="5029200"/>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46" name="直線コネクタ 45">
                <a:extLst>
                  <a:ext uri="{FF2B5EF4-FFF2-40B4-BE49-F238E27FC236}">
                    <a16:creationId xmlns:a16="http://schemas.microsoft.com/office/drawing/2014/main" id="{0907F0DC-0113-4697-8BC5-EF1349CF46BD}"/>
                  </a:ext>
                </a:extLst>
              </p:cNvPr>
              <p:cNvCxnSpPr>
                <a:cxnSpLocks/>
              </p:cNvCxnSpPr>
              <p:nvPr/>
            </p:nvCxnSpPr>
            <p:spPr bwMode="auto">
              <a:xfrm flipH="1">
                <a:off x="1295400" y="5214383"/>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grpSp>
      </p:grpSp>
    </p:spTree>
    <p:extLst>
      <p:ext uri="{BB962C8B-B14F-4D97-AF65-F5344CB8AC3E}">
        <p14:creationId xmlns:p14="http://schemas.microsoft.com/office/powerpoint/2010/main" val="2130161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2984B-D453-F9ED-1993-BF6C4F2817F6}"/>
            </a:ext>
          </a:extLst>
        </p:cNvPr>
        <p:cNvGrpSpPr/>
        <p:nvPr/>
      </p:nvGrpSpPr>
      <p:grpSpPr>
        <a:xfrm>
          <a:off x="0" y="0"/>
          <a:ext cx="0" cy="0"/>
          <a:chOff x="0" y="0"/>
          <a:chExt cx="0" cy="0"/>
        </a:xfrm>
      </p:grpSpPr>
      <p:pic>
        <p:nvPicPr>
          <p:cNvPr id="7" name="図 6">
            <a:extLst>
              <a:ext uri="{FF2B5EF4-FFF2-40B4-BE49-F238E27FC236}">
                <a16:creationId xmlns:a16="http://schemas.microsoft.com/office/drawing/2014/main" id="{2D0214DE-35D4-A87E-BBB8-6CEF90D08C32}"/>
              </a:ext>
            </a:extLst>
          </p:cNvPr>
          <p:cNvPicPr>
            <a:picLocks noChangeAspect="1"/>
          </p:cNvPicPr>
          <p:nvPr/>
        </p:nvPicPr>
        <p:blipFill>
          <a:blip r:embed="rId3"/>
          <a:srcRect t="2827" r="1930" b="-1"/>
          <a:stretch>
            <a:fillRect/>
          </a:stretch>
        </p:blipFill>
        <p:spPr>
          <a:xfrm>
            <a:off x="850627" y="2435192"/>
            <a:ext cx="4942685" cy="3264986"/>
          </a:xfrm>
          <a:prstGeom prst="rect">
            <a:avLst/>
          </a:prstGeom>
        </p:spPr>
      </p:pic>
      <p:pic>
        <p:nvPicPr>
          <p:cNvPr id="9" name="図 8">
            <a:extLst>
              <a:ext uri="{FF2B5EF4-FFF2-40B4-BE49-F238E27FC236}">
                <a16:creationId xmlns:a16="http://schemas.microsoft.com/office/drawing/2014/main" id="{07FAC7A3-FAC0-B336-A111-485A211CACD5}"/>
              </a:ext>
            </a:extLst>
          </p:cNvPr>
          <p:cNvPicPr>
            <a:picLocks noChangeAspect="1"/>
          </p:cNvPicPr>
          <p:nvPr/>
        </p:nvPicPr>
        <p:blipFill>
          <a:blip r:embed="rId4"/>
          <a:srcRect l="3106" t="2828" r="2782"/>
          <a:stretch>
            <a:fillRect/>
          </a:stretch>
        </p:blipFill>
        <p:spPr>
          <a:xfrm>
            <a:off x="6457950" y="2435192"/>
            <a:ext cx="4743202" cy="3264986"/>
          </a:xfrm>
          <a:prstGeom prst="rect">
            <a:avLst/>
          </a:prstGeom>
        </p:spPr>
      </p:pic>
      <p:sp>
        <p:nvSpPr>
          <p:cNvPr id="2" name="タイトル 1">
            <a:extLst>
              <a:ext uri="{FF2B5EF4-FFF2-40B4-BE49-F238E27FC236}">
                <a16:creationId xmlns:a16="http://schemas.microsoft.com/office/drawing/2014/main" id="{D162A7E9-22D1-6A90-C473-2424CE613DC0}"/>
              </a:ext>
            </a:extLst>
          </p:cNvPr>
          <p:cNvSpPr>
            <a:spLocks noGrp="1"/>
          </p:cNvSpPr>
          <p:nvPr>
            <p:ph type="title"/>
          </p:nvPr>
        </p:nvSpPr>
        <p:spPr/>
        <p:txBody>
          <a:bodyPr/>
          <a:lstStyle/>
          <a:p>
            <a:r>
              <a:rPr kumimoji="1" lang="en-US" altLang="ja-JP"/>
              <a:t>Throughput</a:t>
            </a:r>
            <a:br>
              <a:rPr kumimoji="1" lang="en-US" altLang="ja-JP"/>
            </a:br>
            <a:r>
              <a:rPr kumimoji="1" lang="en-US" altLang="ja-JP"/>
              <a:t>(ALL)</a:t>
            </a:r>
            <a:endParaRPr kumimoji="1" lang="ja-JP" altLang="en-US" b="0"/>
          </a:p>
        </p:txBody>
      </p:sp>
      <p:sp>
        <p:nvSpPr>
          <p:cNvPr id="4" name="スライド番号プレースホルダー 3">
            <a:extLst>
              <a:ext uri="{FF2B5EF4-FFF2-40B4-BE49-F238E27FC236}">
                <a16:creationId xmlns:a16="http://schemas.microsoft.com/office/drawing/2014/main" id="{642F19B7-BED0-6E94-FCD5-BD17314EA270}"/>
              </a:ext>
            </a:extLst>
          </p:cNvPr>
          <p:cNvSpPr>
            <a:spLocks noGrp="1"/>
          </p:cNvSpPr>
          <p:nvPr>
            <p:ph type="sldNum" idx="12"/>
          </p:nvPr>
        </p:nvSpPr>
        <p:spPr/>
        <p:txBody>
          <a:bodyPr/>
          <a:lstStyle/>
          <a:p>
            <a:r>
              <a:rPr lang="en-GB"/>
              <a:t>Slide </a:t>
            </a:r>
            <a:fld id="{440F5867-744E-4AA6-B0ED-4C44D2DFBB7B}" type="slidenum">
              <a:rPr lang="en-GB"/>
              <a:pPr/>
              <a:t>18</a:t>
            </a:fld>
            <a:endParaRPr lang="en-GB"/>
          </a:p>
        </p:txBody>
      </p:sp>
      <p:sp>
        <p:nvSpPr>
          <p:cNvPr id="13" name="テキスト ボックス 12">
            <a:extLst>
              <a:ext uri="{FF2B5EF4-FFF2-40B4-BE49-F238E27FC236}">
                <a16:creationId xmlns:a16="http://schemas.microsoft.com/office/drawing/2014/main" id="{B38FF981-6593-5D6D-79BF-0177861019D0}"/>
              </a:ext>
            </a:extLst>
          </p:cNvPr>
          <p:cNvSpPr txBox="1"/>
          <p:nvPr/>
        </p:nvSpPr>
        <p:spPr>
          <a:xfrm>
            <a:off x="2374777" y="1490703"/>
            <a:ext cx="2337499" cy="461665"/>
          </a:xfrm>
          <a:prstGeom prst="rect">
            <a:avLst/>
          </a:prstGeom>
          <a:noFill/>
        </p:spPr>
        <p:txBody>
          <a:bodyPr wrap="none" rtlCol="0">
            <a:spAutoFit/>
          </a:bodyPr>
          <a:lstStyle/>
          <a:p>
            <a:r>
              <a:rPr kumimoji="1" lang="en-US" altLang="ja-JP" b="1">
                <a:solidFill>
                  <a:schemeClr val="accent4"/>
                </a:solidFill>
                <a:latin typeface="Arial" panose="020B0604020202020204" pitchFamily="34" charset="0"/>
                <a:cs typeface="Arial" panose="020B0604020202020204" pitchFamily="34" charset="0"/>
              </a:rPr>
              <a:t>Slow (10 kbps)</a:t>
            </a:r>
            <a:endParaRPr kumimoji="1" lang="ja-JP" altLang="en-US" b="1">
              <a:solidFill>
                <a:schemeClr val="accent4"/>
              </a:solidFill>
              <a:latin typeface="Arial" panose="020B0604020202020204" pitchFamily="34" charset="0"/>
              <a:cs typeface="Arial" panose="020B0604020202020204" pitchFamily="34" charset="0"/>
            </a:endParaRPr>
          </a:p>
        </p:txBody>
      </p:sp>
      <p:sp>
        <p:nvSpPr>
          <p:cNvPr id="14" name="テキスト ボックス 13">
            <a:extLst>
              <a:ext uri="{FF2B5EF4-FFF2-40B4-BE49-F238E27FC236}">
                <a16:creationId xmlns:a16="http://schemas.microsoft.com/office/drawing/2014/main" id="{D6941EE1-F9D0-92B3-D373-3C12635E7487}"/>
              </a:ext>
            </a:extLst>
          </p:cNvPr>
          <p:cNvSpPr txBox="1"/>
          <p:nvPr/>
        </p:nvSpPr>
        <p:spPr>
          <a:xfrm>
            <a:off x="7622085" y="1490703"/>
            <a:ext cx="2425664" cy="461665"/>
          </a:xfrm>
          <a:prstGeom prst="rect">
            <a:avLst/>
          </a:prstGeom>
          <a:noFill/>
        </p:spPr>
        <p:txBody>
          <a:bodyPr wrap="none" rtlCol="0">
            <a:spAutoFit/>
          </a:bodyPr>
          <a:lstStyle/>
          <a:p>
            <a:r>
              <a:rPr kumimoji="1" lang="en-US" altLang="ja-JP" b="1">
                <a:solidFill>
                  <a:schemeClr val="accent4"/>
                </a:solidFill>
                <a:latin typeface="Arial" panose="020B0604020202020204" pitchFamily="34" charset="0"/>
                <a:cs typeface="Arial" panose="020B0604020202020204" pitchFamily="34" charset="0"/>
              </a:rPr>
              <a:t>Fast (150 kbps)</a:t>
            </a:r>
            <a:endParaRPr kumimoji="1" lang="ja-JP" altLang="en-US" b="1">
              <a:solidFill>
                <a:schemeClr val="accent4"/>
              </a:solidFill>
              <a:latin typeface="Arial" panose="020B0604020202020204" pitchFamily="34" charset="0"/>
              <a:cs typeface="Arial" panose="020B0604020202020204" pitchFamily="34" charset="0"/>
            </a:endParaRPr>
          </a:p>
        </p:txBody>
      </p:sp>
      <p:sp>
        <p:nvSpPr>
          <p:cNvPr id="36" name="テキスト ボックス 35">
            <a:extLst>
              <a:ext uri="{FF2B5EF4-FFF2-40B4-BE49-F238E27FC236}">
                <a16:creationId xmlns:a16="http://schemas.microsoft.com/office/drawing/2014/main" id="{4875E322-F08C-9E0D-E5EC-5FC357F4AE2E}"/>
              </a:ext>
            </a:extLst>
          </p:cNvPr>
          <p:cNvSpPr txBox="1"/>
          <p:nvPr/>
        </p:nvSpPr>
        <p:spPr>
          <a:xfrm>
            <a:off x="3985844" y="4743980"/>
            <a:ext cx="1941557" cy="338554"/>
          </a:xfrm>
          <a:prstGeom prst="rect">
            <a:avLst/>
          </a:prstGeom>
          <a:noFill/>
        </p:spPr>
        <p:txBody>
          <a:bodyPr wrap="none" rtlCol="0">
            <a:spAutoFit/>
          </a:bodyPr>
          <a:lstStyle/>
          <a:p>
            <a:r>
              <a:rPr kumimoji="1" lang="en-US" altLang="ja-JP" sz="1600" b="1">
                <a:solidFill>
                  <a:srgbClr val="FF7F0E"/>
                </a:solidFill>
                <a:latin typeface="Arial" panose="020B0604020202020204" pitchFamily="34" charset="0"/>
                <a:cs typeface="Arial" panose="020B0604020202020204" pitchFamily="34" charset="0"/>
              </a:rPr>
              <a:t>Slow ED / Fast CS</a:t>
            </a:r>
            <a:endParaRPr kumimoji="1" lang="ja-JP" altLang="en-US" sz="1600" b="1">
              <a:solidFill>
                <a:srgbClr val="FF7F0E"/>
              </a:solidFill>
              <a:latin typeface="Arial" panose="020B0604020202020204" pitchFamily="34" charset="0"/>
              <a:cs typeface="Arial" panose="020B0604020202020204" pitchFamily="34" charset="0"/>
            </a:endParaRPr>
          </a:p>
        </p:txBody>
      </p:sp>
      <p:sp>
        <p:nvSpPr>
          <p:cNvPr id="37" name="テキスト ボックス 36">
            <a:extLst>
              <a:ext uri="{FF2B5EF4-FFF2-40B4-BE49-F238E27FC236}">
                <a16:creationId xmlns:a16="http://schemas.microsoft.com/office/drawing/2014/main" id="{D96955D7-7BDC-492A-E191-DBFB31738C6A}"/>
              </a:ext>
            </a:extLst>
          </p:cNvPr>
          <p:cNvSpPr txBox="1"/>
          <p:nvPr/>
        </p:nvSpPr>
        <p:spPr>
          <a:xfrm>
            <a:off x="4597184" y="3629643"/>
            <a:ext cx="1128835" cy="338554"/>
          </a:xfrm>
          <a:prstGeom prst="rect">
            <a:avLst/>
          </a:prstGeom>
          <a:noFill/>
        </p:spPr>
        <p:txBody>
          <a:bodyPr wrap="none" rtlCol="0">
            <a:spAutoFit/>
          </a:bodyPr>
          <a:lstStyle/>
          <a:p>
            <a:r>
              <a:rPr kumimoji="1" lang="en-US" altLang="ja-JP" sz="1600" b="1">
                <a:solidFill>
                  <a:srgbClr val="2CA02C"/>
                </a:solidFill>
                <a:latin typeface="Arial" panose="020B0604020202020204" pitchFamily="34" charset="0"/>
                <a:cs typeface="Arial" panose="020B0604020202020204" pitchFamily="34" charset="0"/>
              </a:rPr>
              <a:t>Proposed</a:t>
            </a:r>
            <a:endParaRPr kumimoji="1" lang="ja-JP" altLang="en-US" sz="1600" b="1">
              <a:solidFill>
                <a:srgbClr val="2CA02C"/>
              </a:solidFill>
              <a:latin typeface="Arial" panose="020B0604020202020204" pitchFamily="34" charset="0"/>
              <a:cs typeface="Arial" panose="020B0604020202020204" pitchFamily="34" charset="0"/>
            </a:endParaRPr>
          </a:p>
        </p:txBody>
      </p:sp>
      <p:sp>
        <p:nvSpPr>
          <p:cNvPr id="39" name="テキスト ボックス 38">
            <a:extLst>
              <a:ext uri="{FF2B5EF4-FFF2-40B4-BE49-F238E27FC236}">
                <a16:creationId xmlns:a16="http://schemas.microsoft.com/office/drawing/2014/main" id="{688CA7BD-49A2-56CD-CADC-2B2391593E2F}"/>
              </a:ext>
            </a:extLst>
          </p:cNvPr>
          <p:cNvSpPr txBox="1"/>
          <p:nvPr/>
        </p:nvSpPr>
        <p:spPr>
          <a:xfrm>
            <a:off x="2483287" y="2600986"/>
            <a:ext cx="1941557" cy="338554"/>
          </a:xfrm>
          <a:prstGeom prst="rect">
            <a:avLst/>
          </a:prstGeom>
          <a:noFill/>
        </p:spPr>
        <p:txBody>
          <a:bodyPr wrap="none" rtlCol="0">
            <a:spAutoFit/>
          </a:bodyPr>
          <a:lstStyle/>
          <a:p>
            <a:r>
              <a:rPr kumimoji="1" lang="en-US" altLang="ja-JP" sz="1600" b="1">
                <a:solidFill>
                  <a:srgbClr val="1F77B4"/>
                </a:solidFill>
                <a:latin typeface="Arial" panose="020B0604020202020204" pitchFamily="34" charset="0"/>
                <a:cs typeface="Arial" panose="020B0604020202020204" pitchFamily="34" charset="0"/>
              </a:rPr>
              <a:t>Slow CS / Fast ED</a:t>
            </a:r>
            <a:endParaRPr kumimoji="1" lang="ja-JP" altLang="en-US" sz="1600" b="1">
              <a:solidFill>
                <a:srgbClr val="1F77B4"/>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F06E99E9-4BAA-CA6F-C2AC-60C07A3A6DCB}"/>
              </a:ext>
            </a:extLst>
          </p:cNvPr>
          <p:cNvSpPr txBox="1"/>
          <p:nvPr/>
        </p:nvSpPr>
        <p:spPr>
          <a:xfrm>
            <a:off x="5527964" y="1487978"/>
            <a:ext cx="184731" cy="461665"/>
          </a:xfrm>
          <a:prstGeom prst="rect">
            <a:avLst/>
          </a:prstGeom>
          <a:noFill/>
        </p:spPr>
        <p:txBody>
          <a:bodyPr wrap="none" rtlCol="0">
            <a:spAutoFit/>
          </a:bodyPr>
          <a:lstStyle/>
          <a:p>
            <a:endParaRPr kumimoji="1" lang="ja-JP" altLang="en-US"/>
          </a:p>
        </p:txBody>
      </p:sp>
      <p:sp>
        <p:nvSpPr>
          <p:cNvPr id="12" name="テキスト ボックス 11">
            <a:extLst>
              <a:ext uri="{FF2B5EF4-FFF2-40B4-BE49-F238E27FC236}">
                <a16:creationId xmlns:a16="http://schemas.microsoft.com/office/drawing/2014/main" id="{E7638254-B009-F80D-37DB-A88E24F4CD21}"/>
              </a:ext>
            </a:extLst>
          </p:cNvPr>
          <p:cNvSpPr txBox="1"/>
          <p:nvPr/>
        </p:nvSpPr>
        <p:spPr>
          <a:xfrm>
            <a:off x="8077200" y="5526244"/>
            <a:ext cx="1732334" cy="246221"/>
          </a:xfrm>
          <a:prstGeom prst="rect">
            <a:avLst/>
          </a:prstGeom>
          <a:solidFill>
            <a:schemeClr val="bg1"/>
          </a:solidFill>
        </p:spPr>
        <p:txBody>
          <a:bodyPr wrap="none" lIns="0" tIns="0" rIns="0" bIns="0" rtlCol="0">
            <a:spAutoFit/>
          </a:bodyPr>
          <a:lstStyle/>
          <a:p>
            <a:r>
              <a:rPr kumimoji="1" lang="en-US" altLang="ja-JP" sz="1600">
                <a:solidFill>
                  <a:schemeClr val="tx1"/>
                </a:solidFill>
                <a:latin typeface="Arial" panose="020B0604020202020204" pitchFamily="34" charset="0"/>
                <a:cs typeface="Arial" panose="020B0604020202020204" pitchFamily="34" charset="0"/>
              </a:rPr>
              <a:t>Offered load [kbps]</a:t>
            </a:r>
            <a:endParaRPr kumimoji="1" lang="ja-JP" altLang="en-US" sz="1600">
              <a:solidFill>
                <a:schemeClr val="tx1"/>
              </a:solidFill>
              <a:latin typeface="Arial" panose="020B0604020202020204" pitchFamily="34" charset="0"/>
              <a:cs typeface="Arial" panose="020B0604020202020204" pitchFamily="34" charset="0"/>
            </a:endParaRPr>
          </a:p>
        </p:txBody>
      </p:sp>
      <p:cxnSp>
        <p:nvCxnSpPr>
          <p:cNvPr id="19" name="直線矢印コネクタ 18">
            <a:extLst>
              <a:ext uri="{FF2B5EF4-FFF2-40B4-BE49-F238E27FC236}">
                <a16:creationId xmlns:a16="http://schemas.microsoft.com/office/drawing/2014/main" id="{A0C252D0-A65B-77E1-1573-70A636CE6FDD}"/>
              </a:ext>
            </a:extLst>
          </p:cNvPr>
          <p:cNvCxnSpPr>
            <a:cxnSpLocks/>
          </p:cNvCxnSpPr>
          <p:nvPr/>
        </p:nvCxnSpPr>
        <p:spPr bwMode="auto">
          <a:xfrm>
            <a:off x="1142198" y="5431100"/>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0" name="直線矢印コネクタ 19">
            <a:extLst>
              <a:ext uri="{FF2B5EF4-FFF2-40B4-BE49-F238E27FC236}">
                <a16:creationId xmlns:a16="http://schemas.microsoft.com/office/drawing/2014/main" id="{B43832A7-2433-C5EF-B079-6DE6CB431216}"/>
              </a:ext>
            </a:extLst>
          </p:cNvPr>
          <p:cNvCxnSpPr>
            <a:cxnSpLocks/>
          </p:cNvCxnSpPr>
          <p:nvPr/>
        </p:nvCxnSpPr>
        <p:spPr bwMode="auto">
          <a:xfrm>
            <a:off x="6571764" y="5431100"/>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8" name="直線矢印コネクタ 27">
            <a:extLst>
              <a:ext uri="{FF2B5EF4-FFF2-40B4-BE49-F238E27FC236}">
                <a16:creationId xmlns:a16="http://schemas.microsoft.com/office/drawing/2014/main" id="{6105210C-E69B-4220-EC38-9C034319DAEE}"/>
              </a:ext>
            </a:extLst>
          </p:cNvPr>
          <p:cNvCxnSpPr>
            <a:cxnSpLocks/>
          </p:cNvCxnSpPr>
          <p:nvPr/>
        </p:nvCxnSpPr>
        <p:spPr bwMode="auto">
          <a:xfrm flipV="1">
            <a:off x="1151163" y="2286000"/>
            <a:ext cx="0" cy="31451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9" name="直線矢印コネクタ 28">
            <a:extLst>
              <a:ext uri="{FF2B5EF4-FFF2-40B4-BE49-F238E27FC236}">
                <a16:creationId xmlns:a16="http://schemas.microsoft.com/office/drawing/2014/main" id="{7949286A-358E-7FC1-C5BA-331D0539901C}"/>
              </a:ext>
            </a:extLst>
          </p:cNvPr>
          <p:cNvCxnSpPr>
            <a:cxnSpLocks/>
          </p:cNvCxnSpPr>
          <p:nvPr/>
        </p:nvCxnSpPr>
        <p:spPr bwMode="auto">
          <a:xfrm flipV="1">
            <a:off x="6576878" y="2350726"/>
            <a:ext cx="0" cy="308811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32" name="テキスト ボックス 31">
            <a:extLst>
              <a:ext uri="{FF2B5EF4-FFF2-40B4-BE49-F238E27FC236}">
                <a16:creationId xmlns:a16="http://schemas.microsoft.com/office/drawing/2014/main" id="{C48CD73F-0D04-F15B-602D-6498EC1BEDC4}"/>
              </a:ext>
            </a:extLst>
          </p:cNvPr>
          <p:cNvSpPr txBox="1"/>
          <p:nvPr/>
        </p:nvSpPr>
        <p:spPr>
          <a:xfrm>
            <a:off x="9399816" y="4090381"/>
            <a:ext cx="1941557" cy="338554"/>
          </a:xfrm>
          <a:prstGeom prst="rect">
            <a:avLst/>
          </a:prstGeom>
          <a:noFill/>
        </p:spPr>
        <p:txBody>
          <a:bodyPr wrap="none" rtlCol="0">
            <a:spAutoFit/>
          </a:bodyPr>
          <a:lstStyle/>
          <a:p>
            <a:r>
              <a:rPr kumimoji="1" lang="en-US" altLang="ja-JP" sz="1600" b="1">
                <a:solidFill>
                  <a:srgbClr val="1F77B4"/>
                </a:solidFill>
                <a:latin typeface="Arial" panose="020B0604020202020204" pitchFamily="34" charset="0"/>
                <a:cs typeface="Arial" panose="020B0604020202020204" pitchFamily="34" charset="0"/>
              </a:rPr>
              <a:t>Slow ED / Fast CS</a:t>
            </a:r>
            <a:endParaRPr kumimoji="1" lang="ja-JP" altLang="en-US" sz="1600" b="1">
              <a:solidFill>
                <a:srgbClr val="1F77B4"/>
              </a:solidFill>
              <a:latin typeface="Arial" panose="020B0604020202020204" pitchFamily="34" charset="0"/>
              <a:cs typeface="Arial" panose="020B0604020202020204" pitchFamily="34" charset="0"/>
            </a:endParaRPr>
          </a:p>
        </p:txBody>
      </p:sp>
      <p:sp>
        <p:nvSpPr>
          <p:cNvPr id="33" name="テキスト ボックス 32">
            <a:extLst>
              <a:ext uri="{FF2B5EF4-FFF2-40B4-BE49-F238E27FC236}">
                <a16:creationId xmlns:a16="http://schemas.microsoft.com/office/drawing/2014/main" id="{E702ABDB-8B37-DA6F-D659-FF778ADB49FF}"/>
              </a:ext>
            </a:extLst>
          </p:cNvPr>
          <p:cNvSpPr txBox="1"/>
          <p:nvPr/>
        </p:nvSpPr>
        <p:spPr>
          <a:xfrm>
            <a:off x="9526209" y="2356688"/>
            <a:ext cx="1128835" cy="338554"/>
          </a:xfrm>
          <a:prstGeom prst="rect">
            <a:avLst/>
          </a:prstGeom>
          <a:noFill/>
        </p:spPr>
        <p:txBody>
          <a:bodyPr wrap="none" rtlCol="0">
            <a:spAutoFit/>
          </a:bodyPr>
          <a:lstStyle/>
          <a:p>
            <a:r>
              <a:rPr kumimoji="1" lang="en-US" altLang="ja-JP" sz="1600" b="1">
                <a:solidFill>
                  <a:srgbClr val="2CA02C"/>
                </a:solidFill>
                <a:latin typeface="Arial" panose="020B0604020202020204" pitchFamily="34" charset="0"/>
                <a:cs typeface="Arial" panose="020B0604020202020204" pitchFamily="34" charset="0"/>
              </a:rPr>
              <a:t>Proposed</a:t>
            </a:r>
            <a:endParaRPr kumimoji="1" lang="ja-JP" altLang="en-US" sz="1600" b="1">
              <a:solidFill>
                <a:srgbClr val="2CA02C"/>
              </a:solidFill>
              <a:latin typeface="Arial" panose="020B0604020202020204" pitchFamily="34" charset="0"/>
              <a:cs typeface="Arial" panose="020B0604020202020204" pitchFamily="34" charset="0"/>
            </a:endParaRPr>
          </a:p>
        </p:txBody>
      </p:sp>
      <p:sp>
        <p:nvSpPr>
          <p:cNvPr id="34" name="テキスト ボックス 33">
            <a:extLst>
              <a:ext uri="{FF2B5EF4-FFF2-40B4-BE49-F238E27FC236}">
                <a16:creationId xmlns:a16="http://schemas.microsoft.com/office/drawing/2014/main" id="{8FBD1887-BA1F-AC40-1A36-11717A62F3D0}"/>
              </a:ext>
            </a:extLst>
          </p:cNvPr>
          <p:cNvSpPr txBox="1"/>
          <p:nvPr/>
        </p:nvSpPr>
        <p:spPr>
          <a:xfrm>
            <a:off x="10134600" y="2930285"/>
            <a:ext cx="1941557" cy="338554"/>
          </a:xfrm>
          <a:prstGeom prst="rect">
            <a:avLst/>
          </a:prstGeom>
          <a:noFill/>
        </p:spPr>
        <p:txBody>
          <a:bodyPr wrap="none" rtlCol="0">
            <a:spAutoFit/>
          </a:bodyPr>
          <a:lstStyle/>
          <a:p>
            <a:r>
              <a:rPr kumimoji="1" lang="en-US" altLang="ja-JP" sz="1600" b="1">
                <a:solidFill>
                  <a:srgbClr val="FF7F0E"/>
                </a:solidFill>
                <a:latin typeface="Arial" panose="020B0604020202020204" pitchFamily="34" charset="0"/>
                <a:cs typeface="Arial" panose="020B0604020202020204" pitchFamily="34" charset="0"/>
              </a:rPr>
              <a:t>Slow ED / Fast CS</a:t>
            </a:r>
            <a:endParaRPr kumimoji="1" lang="ja-JP" altLang="en-US" sz="1600" b="1">
              <a:solidFill>
                <a:srgbClr val="FF7F0E"/>
              </a:solidFill>
              <a:latin typeface="Arial" panose="020B0604020202020204" pitchFamily="34" charset="0"/>
              <a:cs typeface="Arial" panose="020B0604020202020204" pitchFamily="34" charset="0"/>
            </a:endParaRPr>
          </a:p>
        </p:txBody>
      </p:sp>
      <p:grpSp>
        <p:nvGrpSpPr>
          <p:cNvPr id="42" name="グループ化 41">
            <a:extLst>
              <a:ext uri="{FF2B5EF4-FFF2-40B4-BE49-F238E27FC236}">
                <a16:creationId xmlns:a16="http://schemas.microsoft.com/office/drawing/2014/main" id="{C69C8D5F-10FE-1B6D-C53B-34ED06E29157}"/>
              </a:ext>
            </a:extLst>
          </p:cNvPr>
          <p:cNvGrpSpPr/>
          <p:nvPr/>
        </p:nvGrpSpPr>
        <p:grpSpPr>
          <a:xfrm>
            <a:off x="1376303" y="5001462"/>
            <a:ext cx="859780" cy="246221"/>
            <a:chOff x="1376303" y="5001462"/>
            <a:chExt cx="859780" cy="246221"/>
          </a:xfrm>
        </p:grpSpPr>
        <p:sp>
          <p:nvSpPr>
            <p:cNvPr id="43" name="テキスト ボックス 42">
              <a:extLst>
                <a:ext uri="{FF2B5EF4-FFF2-40B4-BE49-F238E27FC236}">
                  <a16:creationId xmlns:a16="http://schemas.microsoft.com/office/drawing/2014/main" id="{162D1C0B-3913-462D-4C77-7938BC46D81C}"/>
                </a:ext>
              </a:extLst>
            </p:cNvPr>
            <p:cNvSpPr txBox="1"/>
            <p:nvPr/>
          </p:nvSpPr>
          <p:spPr>
            <a:xfrm>
              <a:off x="1562822" y="5001462"/>
              <a:ext cx="673261" cy="246221"/>
            </a:xfrm>
            <a:prstGeom prst="rect">
              <a:avLst/>
            </a:prstGeom>
            <a:solidFill>
              <a:schemeClr val="bg1"/>
            </a:solidFill>
          </p:spPr>
          <p:txBody>
            <a:bodyPr wrap="none" lIns="0" tIns="0" rIns="0" bIns="0" rtlCol="0">
              <a:spAutoFit/>
            </a:bodyPr>
            <a:lstStyle/>
            <a:p>
              <a:r>
                <a:rPr kumimoji="1" lang="en-US" altLang="ja-JP" sz="1600">
                  <a:solidFill>
                    <a:schemeClr val="tx1">
                      <a:lumMod val="50000"/>
                      <a:lumOff val="50000"/>
                    </a:schemeClr>
                  </a:solidFill>
                  <a:latin typeface="Arial" panose="020B0604020202020204" pitchFamily="34" charset="0"/>
                  <a:cs typeface="Arial" panose="020B0604020202020204" pitchFamily="34" charset="0"/>
                </a:rPr>
                <a:t>CI 95%</a:t>
              </a:r>
              <a:endParaRPr kumimoji="1" lang="ja-JP" altLang="en-US" sz="160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44" name="グループ化 43">
              <a:extLst>
                <a:ext uri="{FF2B5EF4-FFF2-40B4-BE49-F238E27FC236}">
                  <a16:creationId xmlns:a16="http://schemas.microsoft.com/office/drawing/2014/main" id="{96053E80-A3D1-07BC-70A4-2A15044C0322}"/>
                </a:ext>
              </a:extLst>
            </p:cNvPr>
            <p:cNvGrpSpPr/>
            <p:nvPr/>
          </p:nvGrpSpPr>
          <p:grpSpPr>
            <a:xfrm>
              <a:off x="1376303" y="5028154"/>
              <a:ext cx="152400" cy="191438"/>
              <a:chOff x="1295400" y="5022945"/>
              <a:chExt cx="152400" cy="191438"/>
            </a:xfrm>
          </p:grpSpPr>
          <p:cxnSp>
            <p:nvCxnSpPr>
              <p:cNvPr id="45" name="直線コネクタ 44">
                <a:extLst>
                  <a:ext uri="{FF2B5EF4-FFF2-40B4-BE49-F238E27FC236}">
                    <a16:creationId xmlns:a16="http://schemas.microsoft.com/office/drawing/2014/main" id="{2A926144-D13C-1A48-F22B-9E47F4201BD4}"/>
                  </a:ext>
                </a:extLst>
              </p:cNvPr>
              <p:cNvCxnSpPr>
                <a:cxnSpLocks/>
              </p:cNvCxnSpPr>
              <p:nvPr/>
            </p:nvCxnSpPr>
            <p:spPr bwMode="auto">
              <a:xfrm>
                <a:off x="1371600" y="5022945"/>
                <a:ext cx="0" cy="191438"/>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46" name="直線コネクタ 45">
                <a:extLst>
                  <a:ext uri="{FF2B5EF4-FFF2-40B4-BE49-F238E27FC236}">
                    <a16:creationId xmlns:a16="http://schemas.microsoft.com/office/drawing/2014/main" id="{E67FBF31-AB74-5964-6D0A-62888A6E9C4D}"/>
                  </a:ext>
                </a:extLst>
              </p:cNvPr>
              <p:cNvCxnSpPr>
                <a:cxnSpLocks/>
              </p:cNvCxnSpPr>
              <p:nvPr/>
            </p:nvCxnSpPr>
            <p:spPr bwMode="auto">
              <a:xfrm flipH="1">
                <a:off x="1295400" y="5029200"/>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47" name="直線コネクタ 46">
                <a:extLst>
                  <a:ext uri="{FF2B5EF4-FFF2-40B4-BE49-F238E27FC236}">
                    <a16:creationId xmlns:a16="http://schemas.microsoft.com/office/drawing/2014/main" id="{FD8E0B7A-1479-5D7B-273C-41D01C3FDCDA}"/>
                  </a:ext>
                </a:extLst>
              </p:cNvPr>
              <p:cNvCxnSpPr>
                <a:cxnSpLocks/>
              </p:cNvCxnSpPr>
              <p:nvPr/>
            </p:nvCxnSpPr>
            <p:spPr bwMode="auto">
              <a:xfrm flipH="1">
                <a:off x="1295400" y="5214383"/>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grpSp>
      </p:grpSp>
      <p:grpSp>
        <p:nvGrpSpPr>
          <p:cNvPr id="48" name="グループ化 47">
            <a:extLst>
              <a:ext uri="{FF2B5EF4-FFF2-40B4-BE49-F238E27FC236}">
                <a16:creationId xmlns:a16="http://schemas.microsoft.com/office/drawing/2014/main" id="{ADC7128F-338D-F4FC-C61A-4D71A99E4F2C}"/>
              </a:ext>
            </a:extLst>
          </p:cNvPr>
          <p:cNvGrpSpPr/>
          <p:nvPr/>
        </p:nvGrpSpPr>
        <p:grpSpPr>
          <a:xfrm>
            <a:off x="6721262" y="5065640"/>
            <a:ext cx="859780" cy="246221"/>
            <a:chOff x="1376303" y="5001462"/>
            <a:chExt cx="859780" cy="246221"/>
          </a:xfrm>
        </p:grpSpPr>
        <p:sp>
          <p:nvSpPr>
            <p:cNvPr id="49" name="テキスト ボックス 48">
              <a:extLst>
                <a:ext uri="{FF2B5EF4-FFF2-40B4-BE49-F238E27FC236}">
                  <a16:creationId xmlns:a16="http://schemas.microsoft.com/office/drawing/2014/main" id="{5781DAE8-46EA-0CC7-E576-A9D4FBBA870D}"/>
                </a:ext>
              </a:extLst>
            </p:cNvPr>
            <p:cNvSpPr txBox="1"/>
            <p:nvPr/>
          </p:nvSpPr>
          <p:spPr>
            <a:xfrm>
              <a:off x="1562822" y="5001462"/>
              <a:ext cx="673261" cy="246221"/>
            </a:xfrm>
            <a:prstGeom prst="rect">
              <a:avLst/>
            </a:prstGeom>
            <a:solidFill>
              <a:schemeClr val="bg1"/>
            </a:solidFill>
          </p:spPr>
          <p:txBody>
            <a:bodyPr wrap="none" lIns="0" tIns="0" rIns="0" bIns="0" rtlCol="0">
              <a:spAutoFit/>
            </a:bodyPr>
            <a:lstStyle/>
            <a:p>
              <a:r>
                <a:rPr kumimoji="1" lang="en-US" altLang="ja-JP" sz="1600">
                  <a:solidFill>
                    <a:schemeClr val="tx1">
                      <a:lumMod val="50000"/>
                      <a:lumOff val="50000"/>
                    </a:schemeClr>
                  </a:solidFill>
                  <a:latin typeface="Arial" panose="020B0604020202020204" pitchFamily="34" charset="0"/>
                  <a:cs typeface="Arial" panose="020B0604020202020204" pitchFamily="34" charset="0"/>
                </a:rPr>
                <a:t>CI 95%</a:t>
              </a:r>
              <a:endParaRPr kumimoji="1" lang="ja-JP" altLang="en-US" sz="160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50" name="グループ化 49">
              <a:extLst>
                <a:ext uri="{FF2B5EF4-FFF2-40B4-BE49-F238E27FC236}">
                  <a16:creationId xmlns:a16="http://schemas.microsoft.com/office/drawing/2014/main" id="{B2AF3B0F-E665-92CB-5394-BDBDB135E170}"/>
                </a:ext>
              </a:extLst>
            </p:cNvPr>
            <p:cNvGrpSpPr/>
            <p:nvPr/>
          </p:nvGrpSpPr>
          <p:grpSpPr>
            <a:xfrm>
              <a:off x="1376303" y="5028154"/>
              <a:ext cx="152400" cy="191438"/>
              <a:chOff x="1295400" y="5022945"/>
              <a:chExt cx="152400" cy="191438"/>
            </a:xfrm>
          </p:grpSpPr>
          <p:cxnSp>
            <p:nvCxnSpPr>
              <p:cNvPr id="51" name="直線コネクタ 50">
                <a:extLst>
                  <a:ext uri="{FF2B5EF4-FFF2-40B4-BE49-F238E27FC236}">
                    <a16:creationId xmlns:a16="http://schemas.microsoft.com/office/drawing/2014/main" id="{68B22AC1-40E5-AC48-409F-063582BA5C8B}"/>
                  </a:ext>
                </a:extLst>
              </p:cNvPr>
              <p:cNvCxnSpPr>
                <a:cxnSpLocks/>
              </p:cNvCxnSpPr>
              <p:nvPr/>
            </p:nvCxnSpPr>
            <p:spPr bwMode="auto">
              <a:xfrm>
                <a:off x="1371600" y="5022945"/>
                <a:ext cx="0" cy="191438"/>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52" name="直線コネクタ 51">
                <a:extLst>
                  <a:ext uri="{FF2B5EF4-FFF2-40B4-BE49-F238E27FC236}">
                    <a16:creationId xmlns:a16="http://schemas.microsoft.com/office/drawing/2014/main" id="{F94E5B9F-99C4-51D7-C32D-81C88B107141}"/>
                  </a:ext>
                </a:extLst>
              </p:cNvPr>
              <p:cNvCxnSpPr>
                <a:cxnSpLocks/>
              </p:cNvCxnSpPr>
              <p:nvPr/>
            </p:nvCxnSpPr>
            <p:spPr bwMode="auto">
              <a:xfrm flipH="1">
                <a:off x="1295400" y="5029200"/>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53" name="直線コネクタ 52">
                <a:extLst>
                  <a:ext uri="{FF2B5EF4-FFF2-40B4-BE49-F238E27FC236}">
                    <a16:creationId xmlns:a16="http://schemas.microsoft.com/office/drawing/2014/main" id="{4EAD6D10-0E07-23EC-6357-C3BF68656F50}"/>
                  </a:ext>
                </a:extLst>
              </p:cNvPr>
              <p:cNvCxnSpPr>
                <a:cxnSpLocks/>
              </p:cNvCxnSpPr>
              <p:nvPr/>
            </p:nvCxnSpPr>
            <p:spPr bwMode="auto">
              <a:xfrm flipH="1">
                <a:off x="1295400" y="5214383"/>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grpSp>
      </p:grpSp>
      <p:sp>
        <p:nvSpPr>
          <p:cNvPr id="88" name="テキスト ボックス 87">
            <a:extLst>
              <a:ext uri="{FF2B5EF4-FFF2-40B4-BE49-F238E27FC236}">
                <a16:creationId xmlns:a16="http://schemas.microsoft.com/office/drawing/2014/main" id="{87C2EC77-8BF0-2026-06A0-CB6E68ED91C6}"/>
              </a:ext>
            </a:extLst>
          </p:cNvPr>
          <p:cNvSpPr txBox="1"/>
          <p:nvPr/>
        </p:nvSpPr>
        <p:spPr>
          <a:xfrm>
            <a:off x="5721817" y="5242110"/>
            <a:ext cx="33182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Slow</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89" name="テキスト ボックス 88">
            <a:extLst>
              <a:ext uri="{FF2B5EF4-FFF2-40B4-BE49-F238E27FC236}">
                <a16:creationId xmlns:a16="http://schemas.microsoft.com/office/drawing/2014/main" id="{3518284C-F322-511E-61E8-59CBC9AB535E}"/>
              </a:ext>
            </a:extLst>
          </p:cNvPr>
          <p:cNvSpPr txBox="1"/>
          <p:nvPr/>
        </p:nvSpPr>
        <p:spPr>
          <a:xfrm>
            <a:off x="5726315" y="5562600"/>
            <a:ext cx="29976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Fast</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90" name="テキスト ボックス 89">
            <a:extLst>
              <a:ext uri="{FF2B5EF4-FFF2-40B4-BE49-F238E27FC236}">
                <a16:creationId xmlns:a16="http://schemas.microsoft.com/office/drawing/2014/main" id="{928245C0-2285-69E7-AE6E-B1BE073948AA}"/>
              </a:ext>
            </a:extLst>
          </p:cNvPr>
          <p:cNvSpPr txBox="1"/>
          <p:nvPr/>
        </p:nvSpPr>
        <p:spPr>
          <a:xfrm>
            <a:off x="11084405" y="5249921"/>
            <a:ext cx="29976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Fast</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91" name="テキスト ボックス 90">
            <a:extLst>
              <a:ext uri="{FF2B5EF4-FFF2-40B4-BE49-F238E27FC236}">
                <a16:creationId xmlns:a16="http://schemas.microsoft.com/office/drawing/2014/main" id="{89527CE9-4B27-4557-705F-EE9A2AE884EF}"/>
              </a:ext>
            </a:extLst>
          </p:cNvPr>
          <p:cNvSpPr txBox="1"/>
          <p:nvPr/>
        </p:nvSpPr>
        <p:spPr>
          <a:xfrm>
            <a:off x="11088903" y="5530334"/>
            <a:ext cx="33182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Slow</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6A067F4B-21FF-EDD4-A0B7-B6118DB85FEE}"/>
              </a:ext>
            </a:extLst>
          </p:cNvPr>
          <p:cNvSpPr txBox="1"/>
          <p:nvPr/>
        </p:nvSpPr>
        <p:spPr>
          <a:xfrm>
            <a:off x="2504461" y="5526244"/>
            <a:ext cx="1732334" cy="246221"/>
          </a:xfrm>
          <a:prstGeom prst="rect">
            <a:avLst/>
          </a:prstGeom>
          <a:solidFill>
            <a:schemeClr val="bg1"/>
          </a:solidFill>
        </p:spPr>
        <p:txBody>
          <a:bodyPr wrap="none" lIns="0" tIns="0" rIns="0" bIns="0" rtlCol="0">
            <a:spAutoFit/>
          </a:bodyPr>
          <a:lstStyle/>
          <a:p>
            <a:r>
              <a:rPr kumimoji="1" lang="en-US" altLang="ja-JP" sz="1600">
                <a:solidFill>
                  <a:schemeClr val="tx1"/>
                </a:solidFill>
                <a:latin typeface="Arial" panose="020B0604020202020204" pitchFamily="34" charset="0"/>
                <a:cs typeface="Arial" panose="020B0604020202020204" pitchFamily="34" charset="0"/>
              </a:rPr>
              <a:t>Offered load [kbps]</a:t>
            </a:r>
            <a:endParaRPr kumimoji="1" lang="ja-JP" altLang="en-US" sz="16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5866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0BF97-169D-F257-F429-137352484F4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2D0EDDC-71C7-B39F-318C-423CACE237CA}"/>
              </a:ext>
            </a:extLst>
          </p:cNvPr>
          <p:cNvSpPr>
            <a:spLocks noGrp="1"/>
          </p:cNvSpPr>
          <p:nvPr>
            <p:ph type="ctrTitle"/>
          </p:nvPr>
        </p:nvSpPr>
        <p:spPr/>
        <p:txBody>
          <a:bodyPr/>
          <a:lstStyle/>
          <a:p>
            <a:r>
              <a:rPr kumimoji="1" lang="en" altLang="ja-JP" sz="2800">
                <a:latin typeface="Arial" panose="020B0604020202020204" pitchFamily="34" charset="0"/>
                <a:cs typeface="Arial" panose="020B0604020202020204" pitchFamily="34" charset="0"/>
              </a:rPr>
              <a:t>Simulation Results</a:t>
            </a:r>
            <a:br>
              <a:rPr kumimoji="1" lang="en" altLang="ja-JP" sz="2800">
                <a:latin typeface="Arial" panose="020B0604020202020204" pitchFamily="34" charset="0"/>
                <a:cs typeface="Arial" panose="020B0604020202020204" pitchFamily="34" charset="0"/>
              </a:rPr>
            </a:br>
            <a:r>
              <a:rPr kumimoji="1" lang="en" altLang="ja-JP" sz="2800" b="0">
                <a:latin typeface="Arial" panose="020B0604020202020204" pitchFamily="34" charset="0"/>
                <a:cs typeface="Arial" panose="020B0604020202020204" pitchFamily="34" charset="0"/>
              </a:rPr>
              <a:t>Comparison between the proposed CCA scheme</a:t>
            </a:r>
            <a:br>
              <a:rPr kumimoji="1" lang="en" altLang="ja-JP" sz="2800" b="0">
                <a:latin typeface="Arial" panose="020B0604020202020204" pitchFamily="34" charset="0"/>
                <a:cs typeface="Arial" panose="020B0604020202020204" pitchFamily="34" charset="0"/>
              </a:rPr>
            </a:br>
            <a:r>
              <a:rPr kumimoji="1" lang="en" altLang="ja-JP" sz="2800" b="0">
                <a:latin typeface="Arial" panose="020B0604020202020204" pitchFamily="34" charset="0"/>
                <a:cs typeface="Arial" panose="020B0604020202020204" pitchFamily="34" charset="0"/>
              </a:rPr>
              <a:t>and ones with homogeneous CCA</a:t>
            </a:r>
            <a:endParaRPr kumimoji="1" lang="ja-JP" altLang="en-US" sz="2800">
              <a:latin typeface="Arial" panose="020B0604020202020204" pitchFamily="34" charset="0"/>
              <a:cs typeface="Arial" panose="020B0604020202020204" pitchFamily="34" charset="0"/>
            </a:endParaRPr>
          </a:p>
        </p:txBody>
      </p:sp>
      <p:sp>
        <p:nvSpPr>
          <p:cNvPr id="4" name="字幕 3">
            <a:extLst>
              <a:ext uri="{FF2B5EF4-FFF2-40B4-BE49-F238E27FC236}">
                <a16:creationId xmlns:a16="http://schemas.microsoft.com/office/drawing/2014/main" id="{1E6DBCC9-74B9-630C-1D9D-5EC52DB1A5E5}"/>
              </a:ext>
            </a:extLst>
          </p:cNvPr>
          <p:cNvSpPr>
            <a:spLocks noGrp="1"/>
          </p:cNvSpPr>
          <p:nvPr>
            <p:ph type="subTitle" idx="1"/>
          </p:nvPr>
        </p:nvSpPr>
        <p:spPr/>
        <p:txBody>
          <a:bodyPr/>
          <a:lstStyle/>
          <a:p>
            <a:endParaRPr lang="ja-JP" altLang="en-US"/>
          </a:p>
        </p:txBody>
      </p:sp>
      <p:sp>
        <p:nvSpPr>
          <p:cNvPr id="3" name="スライド番号プレースホルダー 2">
            <a:extLst>
              <a:ext uri="{FF2B5EF4-FFF2-40B4-BE49-F238E27FC236}">
                <a16:creationId xmlns:a16="http://schemas.microsoft.com/office/drawing/2014/main" id="{AF256161-2017-4565-4790-9E56E636DF87}"/>
              </a:ext>
            </a:extLst>
          </p:cNvPr>
          <p:cNvSpPr>
            <a:spLocks noGrp="1"/>
          </p:cNvSpPr>
          <p:nvPr>
            <p:ph type="sldNum" idx="12"/>
          </p:nvPr>
        </p:nvSpPr>
        <p:spPr/>
        <p:txBody>
          <a:bodyPr/>
          <a:lstStyle/>
          <a:p>
            <a:r>
              <a:rPr lang="en-GB"/>
              <a:t>Slide </a:t>
            </a:r>
            <a:fld id="{06B781AF-4CCF-49B0-A572-DE54FBE5D942}" type="slidenum">
              <a:rPr lang="en-GB"/>
              <a:pPr/>
              <a:t>19</a:t>
            </a:fld>
            <a:endParaRPr lang="en-GB"/>
          </a:p>
        </p:txBody>
      </p:sp>
    </p:spTree>
    <p:extLst>
      <p:ext uri="{BB962C8B-B14F-4D97-AF65-F5344CB8AC3E}">
        <p14:creationId xmlns:p14="http://schemas.microsoft.com/office/powerpoint/2010/main" val="1022039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AB60E9-4013-78CD-0465-AF603C0598BA}"/>
              </a:ext>
            </a:extLst>
          </p:cNvPr>
          <p:cNvSpPr>
            <a:spLocks noGrp="1"/>
          </p:cNvSpPr>
          <p:nvPr>
            <p:ph type="ctrTitle"/>
          </p:nvPr>
        </p:nvSpPr>
        <p:spPr/>
        <p:txBody>
          <a:bodyPr/>
          <a:lstStyle/>
          <a:p>
            <a:r>
              <a:rPr lang="en-US" altLang="ja-JP">
                <a:latin typeface="Arial" panose="020B0604020202020204" pitchFamily="34" charset="0"/>
                <a:cs typeface="Arial" panose="020B0604020202020204" pitchFamily="34" charset="0"/>
              </a:rPr>
              <a:t>Effect of using different CCA Modes and different ED Threshold in </a:t>
            </a:r>
            <a:r>
              <a:rPr lang="en-US" altLang="ja-JP" err="1">
                <a:latin typeface="Arial" panose="020B0604020202020204" pitchFamily="34" charset="0"/>
                <a:cs typeface="Arial" panose="020B0604020202020204" pitchFamily="34" charset="0"/>
              </a:rPr>
              <a:t>suspendable</a:t>
            </a:r>
            <a:r>
              <a:rPr lang="en-US" altLang="ja-JP">
                <a:latin typeface="Arial" panose="020B0604020202020204" pitchFamily="34" charset="0"/>
                <a:cs typeface="Arial" panose="020B0604020202020204" pitchFamily="34" charset="0"/>
              </a:rPr>
              <a:t> CSMA-CA</a:t>
            </a:r>
            <a:endParaRPr lang="ja-JP" altLang="en-US">
              <a:latin typeface="Arial" panose="020B0604020202020204" pitchFamily="34" charset="0"/>
              <a:cs typeface="Arial" panose="020B0604020202020204" pitchFamily="34" charset="0"/>
            </a:endParaRPr>
          </a:p>
        </p:txBody>
      </p:sp>
      <p:sp>
        <p:nvSpPr>
          <p:cNvPr id="4" name="字幕 3">
            <a:extLst>
              <a:ext uri="{FF2B5EF4-FFF2-40B4-BE49-F238E27FC236}">
                <a16:creationId xmlns:a16="http://schemas.microsoft.com/office/drawing/2014/main" id="{BB468D34-E3CF-99F1-5798-3BF2D37A6174}"/>
              </a:ext>
            </a:extLst>
          </p:cNvPr>
          <p:cNvSpPr>
            <a:spLocks noGrp="1"/>
          </p:cNvSpPr>
          <p:nvPr>
            <p:ph type="subTitle" idx="1"/>
          </p:nvPr>
        </p:nvSpPr>
        <p:spPr>
          <a:xfrm>
            <a:off x="1562100" y="3886200"/>
            <a:ext cx="9067800" cy="1752600"/>
          </a:xfrm>
        </p:spPr>
        <p:txBody>
          <a:bodyPr/>
          <a:lstStyle/>
          <a:p>
            <a:r>
              <a:rPr lang="en-US" altLang="en-US">
                <a:latin typeface="Arial" panose="020B0604020202020204" pitchFamily="34" charset="0"/>
                <a:cs typeface="Arial" panose="020B0604020202020204" pitchFamily="34" charset="0"/>
              </a:rPr>
              <a:t>Susumu Ishihara</a:t>
            </a:r>
            <a:r>
              <a:rPr lang="en-US" altLang="en-US" baseline="30000">
                <a:latin typeface="Arial" panose="020B0604020202020204" pitchFamily="34" charset="0"/>
                <a:cs typeface="Arial" panose="020B0604020202020204" pitchFamily="34" charset="0"/>
              </a:rPr>
              <a:t>1</a:t>
            </a:r>
            <a:r>
              <a:rPr lang="en-US" altLang="en-US">
                <a:latin typeface="Arial" panose="020B0604020202020204" pitchFamily="34" charset="0"/>
                <a:cs typeface="Arial" panose="020B0604020202020204" pitchFamily="34" charset="0"/>
              </a:rPr>
              <a:t>, Kohei Agata</a:t>
            </a:r>
            <a:r>
              <a:rPr lang="en-US" altLang="en-US" baseline="30000">
                <a:latin typeface="Arial" panose="020B0604020202020204" pitchFamily="34" charset="0"/>
                <a:cs typeface="Arial" panose="020B0604020202020204" pitchFamily="34" charset="0"/>
              </a:rPr>
              <a:t>1</a:t>
            </a:r>
            <a:r>
              <a:rPr lang="en-US" altLang="en-US">
                <a:latin typeface="Arial" panose="020B0604020202020204" pitchFamily="34" charset="0"/>
                <a:cs typeface="Arial" panose="020B0604020202020204" pitchFamily="34" charset="0"/>
              </a:rPr>
              <a:t>, </a:t>
            </a:r>
            <a:r>
              <a:rPr lang="en-US" altLang="en-JP">
                <a:solidFill>
                  <a:schemeClr val="tx1"/>
                </a:solidFill>
                <a:latin typeface="Arial" panose="020B0604020202020204" pitchFamily="34" charset="0"/>
                <a:cs typeface="Arial" panose="020B0604020202020204" pitchFamily="34" charset="0"/>
              </a:rPr>
              <a:t>Masakatsu Ogawa</a:t>
            </a:r>
            <a:r>
              <a:rPr lang="en-US" altLang="en-JP" baseline="30000">
                <a:solidFill>
                  <a:schemeClr val="tx1"/>
                </a:solidFill>
                <a:latin typeface="Arial" panose="020B0604020202020204" pitchFamily="34" charset="0"/>
                <a:cs typeface="Arial" panose="020B0604020202020204" pitchFamily="34" charset="0"/>
              </a:rPr>
              <a:t>2</a:t>
            </a:r>
            <a:r>
              <a:rPr lang="en-US" altLang="en-US">
                <a:latin typeface="Arial" panose="020B0604020202020204" pitchFamily="34" charset="0"/>
                <a:cs typeface="Arial" panose="020B0604020202020204" pitchFamily="34" charset="0"/>
              </a:rPr>
              <a:t>, </a:t>
            </a:r>
            <a:r>
              <a:rPr lang="en-US" altLang="en-JP">
                <a:solidFill>
                  <a:schemeClr val="tx1"/>
                </a:solidFill>
                <a:latin typeface="Arial" panose="020B0604020202020204" pitchFamily="34" charset="0"/>
                <a:cs typeface="Arial" panose="020B0604020202020204" pitchFamily="34" charset="0"/>
              </a:rPr>
              <a:t>Tetsushi Ikegami</a:t>
            </a:r>
            <a:r>
              <a:rPr lang="en-US" altLang="en-JP" baseline="30000">
                <a:solidFill>
                  <a:schemeClr val="tx1"/>
                </a:solidFill>
                <a:latin typeface="Arial" panose="020B0604020202020204" pitchFamily="34" charset="0"/>
                <a:cs typeface="Arial" panose="020B0604020202020204" pitchFamily="34" charset="0"/>
              </a:rPr>
              <a:t>3</a:t>
            </a:r>
            <a:r>
              <a:rPr lang="en-US" altLang="en-JP">
                <a:solidFill>
                  <a:schemeClr val="tx1"/>
                </a:solidFill>
                <a:latin typeface="Arial" panose="020B0604020202020204" pitchFamily="34" charset="0"/>
                <a:cs typeface="Arial" panose="020B0604020202020204" pitchFamily="34" charset="0"/>
              </a:rPr>
              <a:t>,</a:t>
            </a:r>
            <a:r>
              <a:rPr lang="en-US" altLang="en-JP" baseline="30000">
                <a:solidFill>
                  <a:schemeClr val="tx1"/>
                </a:solidFill>
                <a:latin typeface="Arial" panose="020B0604020202020204" pitchFamily="34" charset="0"/>
                <a:cs typeface="Arial" panose="020B0604020202020204" pitchFamily="34" charset="0"/>
              </a:rPr>
              <a:t> </a:t>
            </a:r>
            <a:r>
              <a:rPr lang="en-US" altLang="en-JP">
                <a:solidFill>
                  <a:schemeClr val="tx1"/>
                </a:solidFill>
                <a:latin typeface="Arial" panose="020B0604020202020204" pitchFamily="34" charset="0"/>
                <a:cs typeface="Arial" panose="020B0604020202020204" pitchFamily="34" charset="0"/>
              </a:rPr>
              <a:t>Shugo Kajita</a:t>
            </a:r>
            <a:r>
              <a:rPr lang="en-US" altLang="en-JP" baseline="30000">
                <a:solidFill>
                  <a:schemeClr val="tx1"/>
                </a:solidFill>
                <a:latin typeface="Arial" panose="020B0604020202020204" pitchFamily="34" charset="0"/>
                <a:cs typeface="Arial" panose="020B0604020202020204" pitchFamily="34" charset="0"/>
              </a:rPr>
              <a:t>4</a:t>
            </a:r>
            <a:r>
              <a:rPr lang="en-US" altLang="en-JP">
                <a:solidFill>
                  <a:schemeClr val="tx1"/>
                </a:solidFill>
                <a:latin typeface="Arial" panose="020B0604020202020204" pitchFamily="34" charset="0"/>
                <a:cs typeface="Arial" panose="020B0604020202020204" pitchFamily="34" charset="0"/>
              </a:rPr>
              <a:t>, Arata Kato</a:t>
            </a:r>
            <a:r>
              <a:rPr lang="en-US" altLang="en-JP" baseline="30000">
                <a:solidFill>
                  <a:schemeClr val="tx1"/>
                </a:solidFill>
                <a:latin typeface="Arial" panose="020B0604020202020204" pitchFamily="34" charset="0"/>
                <a:cs typeface="Arial" panose="020B0604020202020204" pitchFamily="34" charset="0"/>
              </a:rPr>
              <a:t>4</a:t>
            </a:r>
            <a:r>
              <a:rPr lang="en-US" altLang="en-JP">
                <a:solidFill>
                  <a:schemeClr val="tx1"/>
                </a:solidFill>
                <a:latin typeface="Arial" panose="020B0604020202020204" pitchFamily="34" charset="0"/>
                <a:cs typeface="Arial" panose="020B0604020202020204" pitchFamily="34" charset="0"/>
              </a:rPr>
              <a:t>, Mineo Takai</a:t>
            </a:r>
            <a:r>
              <a:rPr lang="en-US" altLang="en-JP" baseline="30000">
                <a:solidFill>
                  <a:schemeClr val="tx1"/>
                </a:solidFill>
                <a:latin typeface="Arial" panose="020B0604020202020204" pitchFamily="34" charset="0"/>
                <a:cs typeface="Arial" panose="020B0604020202020204" pitchFamily="34" charset="0"/>
              </a:rPr>
              <a:t>5</a:t>
            </a:r>
          </a:p>
          <a:p>
            <a:r>
              <a:rPr lang="en-US" altLang="en-JP" sz="2000" baseline="30000">
                <a:solidFill>
                  <a:schemeClr val="tx1"/>
                </a:solidFill>
                <a:latin typeface="Arial" panose="020B0604020202020204" pitchFamily="34" charset="0"/>
                <a:cs typeface="Arial" panose="020B0604020202020204" pitchFamily="34" charset="0"/>
              </a:rPr>
              <a:t>1</a:t>
            </a:r>
            <a:r>
              <a:rPr lang="en-US" altLang="en-JP" sz="2000">
                <a:solidFill>
                  <a:schemeClr val="tx1"/>
                </a:solidFill>
                <a:latin typeface="Arial" panose="020B0604020202020204" pitchFamily="34" charset="0"/>
                <a:cs typeface="Arial" panose="020B0604020202020204" pitchFamily="34" charset="0"/>
              </a:rPr>
              <a:t>Shizuoka University, </a:t>
            </a:r>
            <a:r>
              <a:rPr lang="en-US" altLang="en-JP" sz="2000" baseline="30000">
                <a:solidFill>
                  <a:schemeClr val="tx1"/>
                </a:solidFill>
                <a:latin typeface="Arial" panose="020B0604020202020204" pitchFamily="34" charset="0"/>
                <a:cs typeface="Arial" panose="020B0604020202020204" pitchFamily="34" charset="0"/>
              </a:rPr>
              <a:t>2</a:t>
            </a:r>
            <a:r>
              <a:rPr lang="en-US" altLang="en-JP" sz="2000">
                <a:solidFill>
                  <a:schemeClr val="tx1"/>
                </a:solidFill>
                <a:latin typeface="Arial" panose="020B0604020202020204" pitchFamily="34" charset="0"/>
                <a:cs typeface="Arial" panose="020B0604020202020204" pitchFamily="34" charset="0"/>
              </a:rPr>
              <a:t>Sophia University, </a:t>
            </a:r>
            <a:r>
              <a:rPr lang="en-US" altLang="en-JP" sz="2000" baseline="30000">
                <a:solidFill>
                  <a:schemeClr val="tx1"/>
                </a:solidFill>
                <a:latin typeface="Arial" panose="020B0604020202020204" pitchFamily="34" charset="0"/>
                <a:cs typeface="Arial" panose="020B0604020202020204" pitchFamily="34" charset="0"/>
              </a:rPr>
              <a:t>3</a:t>
            </a:r>
            <a:r>
              <a:rPr lang="en-US" altLang="en-JP" sz="2000">
                <a:solidFill>
                  <a:schemeClr val="tx1"/>
                </a:solidFill>
                <a:latin typeface="Arial" panose="020B0604020202020204" pitchFamily="34" charset="0"/>
                <a:cs typeface="Arial" panose="020B0604020202020204" pitchFamily="34" charset="0"/>
              </a:rPr>
              <a:t>Meiji University, </a:t>
            </a:r>
            <a:r>
              <a:rPr lang="en-US" altLang="en-JP" sz="2000" baseline="30000">
                <a:solidFill>
                  <a:schemeClr val="tx1"/>
                </a:solidFill>
                <a:latin typeface="Arial" panose="020B0604020202020204" pitchFamily="34" charset="0"/>
                <a:cs typeface="Arial" panose="020B0604020202020204" pitchFamily="34" charset="0"/>
              </a:rPr>
              <a:t>4</a:t>
            </a:r>
            <a:r>
              <a:rPr lang="en-US" altLang="en-JP" sz="2000">
                <a:solidFill>
                  <a:schemeClr val="tx1"/>
                </a:solidFill>
                <a:latin typeface="Arial" panose="020B0604020202020204" pitchFamily="34" charset="0"/>
                <a:cs typeface="Arial" panose="020B0604020202020204" pitchFamily="34" charset="0"/>
              </a:rPr>
              <a:t>Space-Time Engineering Japan, Inc., </a:t>
            </a:r>
            <a:r>
              <a:rPr lang="en-US" altLang="en-JP" sz="2000" baseline="30000">
                <a:solidFill>
                  <a:schemeClr val="tx1"/>
                </a:solidFill>
                <a:latin typeface="Arial" panose="020B0604020202020204" pitchFamily="34" charset="0"/>
                <a:cs typeface="Arial" panose="020B0604020202020204" pitchFamily="34" charset="0"/>
              </a:rPr>
              <a:t>5</a:t>
            </a:r>
            <a:r>
              <a:rPr lang="en-US" altLang="en-JP" sz="2000">
                <a:solidFill>
                  <a:schemeClr val="tx1"/>
                </a:solidFill>
                <a:latin typeface="Arial" panose="020B0604020202020204" pitchFamily="34" charset="0"/>
                <a:cs typeface="Arial" panose="020B0604020202020204" pitchFamily="34" charset="0"/>
              </a:rPr>
              <a:t>Space-Time Engineering, LLC</a:t>
            </a:r>
            <a:endParaRPr lang="ja-JP" altLang="en-US" sz="2000">
              <a:latin typeface="Arial" panose="020B0604020202020204" pitchFamily="34" charset="0"/>
              <a:cs typeface="Arial" panose="020B0604020202020204" pitchFamily="34" charset="0"/>
            </a:endParaRPr>
          </a:p>
        </p:txBody>
      </p:sp>
      <p:sp>
        <p:nvSpPr>
          <p:cNvPr id="2" name="スライド番号プレースホルダー 1">
            <a:extLst>
              <a:ext uri="{FF2B5EF4-FFF2-40B4-BE49-F238E27FC236}">
                <a16:creationId xmlns:a16="http://schemas.microsoft.com/office/drawing/2014/main" id="{7A562E45-633C-97B3-A9F3-119FE5B9A039}"/>
              </a:ext>
            </a:extLst>
          </p:cNvPr>
          <p:cNvSpPr>
            <a:spLocks noGrp="1"/>
          </p:cNvSpPr>
          <p:nvPr>
            <p:ph type="sldNum" idx="12"/>
          </p:nvPr>
        </p:nvSpPr>
        <p:spPr/>
        <p:txBody>
          <a:bodyPr/>
          <a:lstStyle/>
          <a:p>
            <a:r>
              <a:rPr lang="en-GB"/>
              <a:t>Slide </a:t>
            </a:r>
            <a:fld id="{F5D8E26B-7BCF-4D25-9C89-0168A6618F18}" type="slidenum">
              <a:rPr lang="en-GB" smtClean="0"/>
              <a:pPr/>
              <a:t>2</a:t>
            </a:fld>
            <a:endParaRPr lang="en-GB"/>
          </a:p>
        </p:txBody>
      </p:sp>
    </p:spTree>
    <p:extLst>
      <p:ext uri="{BB962C8B-B14F-4D97-AF65-F5344CB8AC3E}">
        <p14:creationId xmlns:p14="http://schemas.microsoft.com/office/powerpoint/2010/main" val="2262389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9AFB5-2E08-382C-369F-9A46A48CD5F4}"/>
            </a:ext>
          </a:extLst>
        </p:cNvPr>
        <p:cNvGrpSpPr/>
        <p:nvPr/>
      </p:nvGrpSpPr>
      <p:grpSpPr>
        <a:xfrm>
          <a:off x="0" y="0"/>
          <a:ext cx="0" cy="0"/>
          <a:chOff x="0" y="0"/>
          <a:chExt cx="0" cy="0"/>
        </a:xfrm>
      </p:grpSpPr>
      <p:pic>
        <p:nvPicPr>
          <p:cNvPr id="27" name="図 26">
            <a:extLst>
              <a:ext uri="{FF2B5EF4-FFF2-40B4-BE49-F238E27FC236}">
                <a16:creationId xmlns:a16="http://schemas.microsoft.com/office/drawing/2014/main" id="{4B6C15BC-8BFE-7E5C-8D04-48481A90C854}"/>
              </a:ext>
            </a:extLst>
          </p:cNvPr>
          <p:cNvPicPr>
            <a:picLocks noChangeAspect="1"/>
          </p:cNvPicPr>
          <p:nvPr/>
        </p:nvPicPr>
        <p:blipFill>
          <a:blip r:embed="rId2"/>
          <a:stretch>
            <a:fillRect/>
          </a:stretch>
        </p:blipFill>
        <p:spPr>
          <a:xfrm>
            <a:off x="871549" y="2283178"/>
            <a:ext cx="5040000" cy="3360000"/>
          </a:xfrm>
          <a:prstGeom prst="rect">
            <a:avLst/>
          </a:prstGeom>
        </p:spPr>
      </p:pic>
      <p:pic>
        <p:nvPicPr>
          <p:cNvPr id="29" name="図 28">
            <a:extLst>
              <a:ext uri="{FF2B5EF4-FFF2-40B4-BE49-F238E27FC236}">
                <a16:creationId xmlns:a16="http://schemas.microsoft.com/office/drawing/2014/main" id="{C603B1D4-13C6-7FDC-3138-398199B4E357}"/>
              </a:ext>
            </a:extLst>
          </p:cNvPr>
          <p:cNvPicPr>
            <a:picLocks noChangeAspect="1"/>
          </p:cNvPicPr>
          <p:nvPr/>
        </p:nvPicPr>
        <p:blipFill>
          <a:blip r:embed="rId3"/>
          <a:stretch>
            <a:fillRect/>
          </a:stretch>
        </p:blipFill>
        <p:spPr>
          <a:xfrm>
            <a:off x="6306599" y="2283178"/>
            <a:ext cx="5040000" cy="3360000"/>
          </a:xfrm>
          <a:prstGeom prst="rect">
            <a:avLst/>
          </a:prstGeom>
        </p:spPr>
      </p:pic>
      <p:sp>
        <p:nvSpPr>
          <p:cNvPr id="2" name="タイトル 1">
            <a:extLst>
              <a:ext uri="{FF2B5EF4-FFF2-40B4-BE49-F238E27FC236}">
                <a16:creationId xmlns:a16="http://schemas.microsoft.com/office/drawing/2014/main" id="{7DC61C3E-2CB4-F3FB-FBA9-19753AD47963}"/>
              </a:ext>
            </a:extLst>
          </p:cNvPr>
          <p:cNvSpPr>
            <a:spLocks noGrp="1"/>
          </p:cNvSpPr>
          <p:nvPr>
            <p:ph type="title"/>
          </p:nvPr>
        </p:nvSpPr>
        <p:spPr/>
        <p:txBody>
          <a:bodyPr/>
          <a:lstStyle/>
          <a:p>
            <a:r>
              <a:rPr kumimoji="1" lang="en-US" altLang="ja-JP"/>
              <a:t>Packet Delivery Rate (PDR)</a:t>
            </a:r>
            <a:br>
              <a:rPr kumimoji="1" lang="en-US" altLang="ja-JP"/>
            </a:br>
            <a:r>
              <a:rPr kumimoji="1" lang="en-US" altLang="ja-JP"/>
              <a:t>(Device to Coordinator)</a:t>
            </a:r>
            <a:endParaRPr kumimoji="1" lang="ja-JP" altLang="en-US" b="0"/>
          </a:p>
        </p:txBody>
      </p:sp>
      <p:sp>
        <p:nvSpPr>
          <p:cNvPr id="4" name="スライド番号プレースホルダー 3">
            <a:extLst>
              <a:ext uri="{FF2B5EF4-FFF2-40B4-BE49-F238E27FC236}">
                <a16:creationId xmlns:a16="http://schemas.microsoft.com/office/drawing/2014/main" id="{81C68543-5FE2-ABCB-2944-F8EEFB4142F2}"/>
              </a:ext>
            </a:extLst>
          </p:cNvPr>
          <p:cNvSpPr>
            <a:spLocks noGrp="1"/>
          </p:cNvSpPr>
          <p:nvPr>
            <p:ph type="sldNum" idx="12"/>
          </p:nvPr>
        </p:nvSpPr>
        <p:spPr/>
        <p:txBody>
          <a:bodyPr/>
          <a:lstStyle/>
          <a:p>
            <a:r>
              <a:rPr lang="en-GB"/>
              <a:t>Slide </a:t>
            </a:r>
            <a:fld id="{440F5867-744E-4AA6-B0ED-4C44D2DFBB7B}" type="slidenum">
              <a:rPr lang="en-GB"/>
              <a:pPr/>
              <a:t>20</a:t>
            </a:fld>
            <a:endParaRPr lang="en-GB"/>
          </a:p>
        </p:txBody>
      </p:sp>
      <p:sp>
        <p:nvSpPr>
          <p:cNvPr id="13" name="テキスト ボックス 12">
            <a:extLst>
              <a:ext uri="{FF2B5EF4-FFF2-40B4-BE49-F238E27FC236}">
                <a16:creationId xmlns:a16="http://schemas.microsoft.com/office/drawing/2014/main" id="{CBC97F1F-C254-03DB-053A-A0A25552F8D4}"/>
              </a:ext>
            </a:extLst>
          </p:cNvPr>
          <p:cNvSpPr txBox="1"/>
          <p:nvPr/>
        </p:nvSpPr>
        <p:spPr>
          <a:xfrm>
            <a:off x="2374777" y="1889405"/>
            <a:ext cx="2337499" cy="461665"/>
          </a:xfrm>
          <a:prstGeom prst="rect">
            <a:avLst/>
          </a:prstGeom>
          <a:noFill/>
        </p:spPr>
        <p:txBody>
          <a:bodyPr wrap="none" rtlCol="0">
            <a:spAutoFit/>
          </a:bodyPr>
          <a:lstStyle/>
          <a:p>
            <a:r>
              <a:rPr kumimoji="1" lang="en-US" altLang="ja-JP" b="1">
                <a:solidFill>
                  <a:schemeClr val="accent4"/>
                </a:solidFill>
                <a:latin typeface="Arial" panose="020B0604020202020204" pitchFamily="34" charset="0"/>
                <a:cs typeface="Arial" panose="020B0604020202020204" pitchFamily="34" charset="0"/>
              </a:rPr>
              <a:t>Slow (50 kbps)</a:t>
            </a:r>
            <a:endParaRPr kumimoji="1" lang="ja-JP" altLang="en-US" b="1">
              <a:solidFill>
                <a:schemeClr val="accent4"/>
              </a:solidFill>
              <a:latin typeface="Arial" panose="020B0604020202020204" pitchFamily="34" charset="0"/>
              <a:cs typeface="Arial" panose="020B0604020202020204" pitchFamily="34" charset="0"/>
            </a:endParaRPr>
          </a:p>
        </p:txBody>
      </p:sp>
      <p:sp>
        <p:nvSpPr>
          <p:cNvPr id="14" name="テキスト ボックス 13">
            <a:extLst>
              <a:ext uri="{FF2B5EF4-FFF2-40B4-BE49-F238E27FC236}">
                <a16:creationId xmlns:a16="http://schemas.microsoft.com/office/drawing/2014/main" id="{1349CE83-46D4-D40E-D893-0FCDC924768C}"/>
              </a:ext>
            </a:extLst>
          </p:cNvPr>
          <p:cNvSpPr txBox="1"/>
          <p:nvPr/>
        </p:nvSpPr>
        <p:spPr>
          <a:xfrm>
            <a:off x="7652805" y="1889405"/>
            <a:ext cx="2425664" cy="461665"/>
          </a:xfrm>
          <a:prstGeom prst="rect">
            <a:avLst/>
          </a:prstGeom>
          <a:noFill/>
        </p:spPr>
        <p:txBody>
          <a:bodyPr wrap="none" rtlCol="0">
            <a:spAutoFit/>
          </a:bodyPr>
          <a:lstStyle/>
          <a:p>
            <a:r>
              <a:rPr kumimoji="1" lang="en-US" altLang="ja-JP" b="1">
                <a:solidFill>
                  <a:schemeClr val="accent4"/>
                </a:solidFill>
                <a:latin typeface="Arial" panose="020B0604020202020204" pitchFamily="34" charset="0"/>
                <a:cs typeface="Arial" panose="020B0604020202020204" pitchFamily="34" charset="0"/>
              </a:rPr>
              <a:t>Fast (200 kbps)</a:t>
            </a:r>
            <a:endParaRPr kumimoji="1" lang="ja-JP" altLang="en-US" b="1">
              <a:solidFill>
                <a:schemeClr val="accent4"/>
              </a:solidFill>
              <a:latin typeface="Arial" panose="020B0604020202020204" pitchFamily="34" charset="0"/>
              <a:cs typeface="Arial" panose="020B0604020202020204" pitchFamily="34" charset="0"/>
            </a:endParaRPr>
          </a:p>
        </p:txBody>
      </p:sp>
      <p:sp>
        <p:nvSpPr>
          <p:cNvPr id="30" name="テキスト ボックス 29">
            <a:extLst>
              <a:ext uri="{FF2B5EF4-FFF2-40B4-BE49-F238E27FC236}">
                <a16:creationId xmlns:a16="http://schemas.microsoft.com/office/drawing/2014/main" id="{2CEC7B08-9A8B-B637-76DD-627E969E878D}"/>
              </a:ext>
            </a:extLst>
          </p:cNvPr>
          <p:cNvSpPr txBox="1"/>
          <p:nvPr/>
        </p:nvSpPr>
        <p:spPr>
          <a:xfrm>
            <a:off x="4545221" y="2978412"/>
            <a:ext cx="788999" cy="338554"/>
          </a:xfrm>
          <a:prstGeom prst="rect">
            <a:avLst/>
          </a:prstGeom>
          <a:noFill/>
        </p:spPr>
        <p:txBody>
          <a:bodyPr wrap="none" rtlCol="0">
            <a:spAutoFit/>
          </a:bodyPr>
          <a:lstStyle/>
          <a:p>
            <a:r>
              <a:rPr kumimoji="1" lang="en-US" altLang="ja-JP" sz="1600" b="1" dirty="0">
                <a:solidFill>
                  <a:srgbClr val="FF7F0E"/>
                </a:solidFill>
                <a:latin typeface="Arial" panose="020B0604020202020204" pitchFamily="34" charset="0"/>
                <a:cs typeface="Arial" panose="020B0604020202020204" pitchFamily="34" charset="0"/>
              </a:rPr>
              <a:t>All ED</a:t>
            </a:r>
            <a:endParaRPr kumimoji="1" lang="ja-JP" altLang="en-US" sz="1600" b="1">
              <a:solidFill>
                <a:srgbClr val="FF7F0E"/>
              </a:solidFill>
              <a:latin typeface="Arial" panose="020B0604020202020204" pitchFamily="34" charset="0"/>
              <a:cs typeface="Arial" panose="020B0604020202020204" pitchFamily="34" charset="0"/>
            </a:endParaRPr>
          </a:p>
        </p:txBody>
      </p:sp>
      <p:sp>
        <p:nvSpPr>
          <p:cNvPr id="31" name="テキスト ボックス 30">
            <a:extLst>
              <a:ext uri="{FF2B5EF4-FFF2-40B4-BE49-F238E27FC236}">
                <a16:creationId xmlns:a16="http://schemas.microsoft.com/office/drawing/2014/main" id="{2BE99CE1-8761-225D-755B-408CCC143EAE}"/>
              </a:ext>
            </a:extLst>
          </p:cNvPr>
          <p:cNvSpPr txBox="1"/>
          <p:nvPr/>
        </p:nvSpPr>
        <p:spPr>
          <a:xfrm>
            <a:off x="4175911" y="3389532"/>
            <a:ext cx="1393330" cy="338554"/>
          </a:xfrm>
          <a:prstGeom prst="rect">
            <a:avLst/>
          </a:prstGeom>
          <a:noFill/>
        </p:spPr>
        <p:txBody>
          <a:bodyPr wrap="none" rtlCol="0">
            <a:spAutoFit/>
          </a:bodyPr>
          <a:lstStyle/>
          <a:p>
            <a:r>
              <a:rPr kumimoji="1" lang="en-US" altLang="ja-JP" sz="1600" b="1" dirty="0">
                <a:solidFill>
                  <a:srgbClr val="2CA02C"/>
                </a:solidFill>
                <a:latin typeface="Arial" panose="020B0604020202020204" pitchFamily="34" charset="0"/>
                <a:cs typeface="Arial" panose="020B0604020202020204" pitchFamily="34" charset="0"/>
              </a:rPr>
              <a:t>All ED or CS</a:t>
            </a:r>
            <a:endParaRPr kumimoji="1" lang="ja-JP" altLang="en-US" sz="1600" b="1">
              <a:solidFill>
                <a:srgbClr val="2CA02C"/>
              </a:solidFill>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3B826EA7-2702-1D9F-0CF6-CD7B1286281A}"/>
              </a:ext>
            </a:extLst>
          </p:cNvPr>
          <p:cNvSpPr txBox="1"/>
          <p:nvPr/>
        </p:nvSpPr>
        <p:spPr>
          <a:xfrm>
            <a:off x="4545221" y="3894783"/>
            <a:ext cx="1128835" cy="338554"/>
          </a:xfrm>
          <a:prstGeom prst="rect">
            <a:avLst/>
          </a:prstGeom>
          <a:noFill/>
        </p:spPr>
        <p:txBody>
          <a:bodyPr wrap="none" rtlCol="0">
            <a:spAutoFit/>
          </a:bodyPr>
          <a:lstStyle/>
          <a:p>
            <a:r>
              <a:rPr kumimoji="1" lang="en-US" altLang="ja-JP" sz="1600" b="1">
                <a:solidFill>
                  <a:srgbClr val="D62728"/>
                </a:solidFill>
                <a:latin typeface="Arial" panose="020B0604020202020204" pitchFamily="34" charset="0"/>
                <a:cs typeface="Arial" panose="020B0604020202020204" pitchFamily="34" charset="0"/>
              </a:rPr>
              <a:t>Proposed</a:t>
            </a:r>
            <a:endParaRPr kumimoji="1" lang="ja-JP" altLang="en-US" sz="1600" b="1">
              <a:solidFill>
                <a:srgbClr val="D62728"/>
              </a:solidFill>
              <a:latin typeface="Arial" panose="020B0604020202020204" pitchFamily="34" charset="0"/>
              <a:cs typeface="Arial" panose="020B0604020202020204" pitchFamily="34" charset="0"/>
            </a:endParaRPr>
          </a:p>
        </p:txBody>
      </p:sp>
      <p:sp>
        <p:nvSpPr>
          <p:cNvPr id="33" name="テキスト ボックス 32">
            <a:extLst>
              <a:ext uri="{FF2B5EF4-FFF2-40B4-BE49-F238E27FC236}">
                <a16:creationId xmlns:a16="http://schemas.microsoft.com/office/drawing/2014/main" id="{066BDF16-8477-CBA2-FE22-87C8E1E46D30}"/>
              </a:ext>
            </a:extLst>
          </p:cNvPr>
          <p:cNvSpPr txBox="1"/>
          <p:nvPr/>
        </p:nvSpPr>
        <p:spPr>
          <a:xfrm>
            <a:off x="4545221" y="4780110"/>
            <a:ext cx="788999" cy="338554"/>
          </a:xfrm>
          <a:prstGeom prst="rect">
            <a:avLst/>
          </a:prstGeom>
          <a:noFill/>
        </p:spPr>
        <p:txBody>
          <a:bodyPr wrap="none" rtlCol="0">
            <a:spAutoFit/>
          </a:bodyPr>
          <a:lstStyle/>
          <a:p>
            <a:r>
              <a:rPr kumimoji="1" lang="en-US" altLang="ja-JP" sz="1600" b="1" dirty="0">
                <a:solidFill>
                  <a:srgbClr val="1F77B4"/>
                </a:solidFill>
                <a:latin typeface="Arial" panose="020B0604020202020204" pitchFamily="34" charset="0"/>
                <a:cs typeface="Arial" panose="020B0604020202020204" pitchFamily="34" charset="0"/>
              </a:rPr>
              <a:t>All CS</a:t>
            </a:r>
            <a:endParaRPr kumimoji="1" lang="ja-JP" altLang="en-US" sz="1600" b="1">
              <a:solidFill>
                <a:srgbClr val="1F77B4"/>
              </a:solidFill>
              <a:latin typeface="Arial" panose="020B0604020202020204" pitchFamily="34" charset="0"/>
              <a:cs typeface="Arial" panose="020B0604020202020204" pitchFamily="34" charset="0"/>
            </a:endParaRPr>
          </a:p>
        </p:txBody>
      </p:sp>
      <p:sp>
        <p:nvSpPr>
          <p:cNvPr id="39" name="テキスト ボックス 38">
            <a:extLst>
              <a:ext uri="{FF2B5EF4-FFF2-40B4-BE49-F238E27FC236}">
                <a16:creationId xmlns:a16="http://schemas.microsoft.com/office/drawing/2014/main" id="{854DDDAF-AC63-4B0A-D4EC-1F85C40B4338}"/>
              </a:ext>
            </a:extLst>
          </p:cNvPr>
          <p:cNvSpPr txBox="1"/>
          <p:nvPr/>
        </p:nvSpPr>
        <p:spPr>
          <a:xfrm>
            <a:off x="9893426" y="3006257"/>
            <a:ext cx="788999" cy="338554"/>
          </a:xfrm>
          <a:prstGeom prst="rect">
            <a:avLst/>
          </a:prstGeom>
          <a:noFill/>
        </p:spPr>
        <p:txBody>
          <a:bodyPr wrap="none" rtlCol="0">
            <a:spAutoFit/>
          </a:bodyPr>
          <a:lstStyle/>
          <a:p>
            <a:r>
              <a:rPr kumimoji="1" lang="en-US" altLang="ja-JP" sz="1600" b="1" dirty="0">
                <a:solidFill>
                  <a:srgbClr val="FF7F0E"/>
                </a:solidFill>
                <a:latin typeface="Arial" panose="020B0604020202020204" pitchFamily="34" charset="0"/>
                <a:cs typeface="Arial" panose="020B0604020202020204" pitchFamily="34" charset="0"/>
              </a:rPr>
              <a:t>All ED</a:t>
            </a:r>
            <a:endParaRPr kumimoji="1" lang="ja-JP" altLang="en-US" sz="1600" b="1">
              <a:solidFill>
                <a:srgbClr val="FF7F0E"/>
              </a:solidFill>
              <a:latin typeface="Arial" panose="020B0604020202020204" pitchFamily="34" charset="0"/>
              <a:cs typeface="Arial" panose="020B0604020202020204" pitchFamily="34" charset="0"/>
            </a:endParaRPr>
          </a:p>
        </p:txBody>
      </p:sp>
      <p:sp>
        <p:nvSpPr>
          <p:cNvPr id="40" name="テキスト ボックス 39">
            <a:extLst>
              <a:ext uri="{FF2B5EF4-FFF2-40B4-BE49-F238E27FC236}">
                <a16:creationId xmlns:a16="http://schemas.microsoft.com/office/drawing/2014/main" id="{3267B179-BA5F-D4E7-C4B4-677A1D1E3DB8}"/>
              </a:ext>
            </a:extLst>
          </p:cNvPr>
          <p:cNvSpPr txBox="1"/>
          <p:nvPr/>
        </p:nvSpPr>
        <p:spPr>
          <a:xfrm>
            <a:off x="10163441" y="3241372"/>
            <a:ext cx="1393330" cy="338554"/>
          </a:xfrm>
          <a:prstGeom prst="rect">
            <a:avLst/>
          </a:prstGeom>
          <a:noFill/>
        </p:spPr>
        <p:txBody>
          <a:bodyPr wrap="none" rtlCol="0">
            <a:spAutoFit/>
          </a:bodyPr>
          <a:lstStyle/>
          <a:p>
            <a:r>
              <a:rPr kumimoji="1" lang="en-US" altLang="ja-JP" sz="1600" b="1" dirty="0">
                <a:solidFill>
                  <a:srgbClr val="2CA02C"/>
                </a:solidFill>
                <a:latin typeface="Arial" panose="020B0604020202020204" pitchFamily="34" charset="0"/>
                <a:cs typeface="Arial" panose="020B0604020202020204" pitchFamily="34" charset="0"/>
              </a:rPr>
              <a:t>All ED or CS</a:t>
            </a:r>
            <a:endParaRPr kumimoji="1" lang="ja-JP" altLang="en-US" sz="1600" b="1">
              <a:solidFill>
                <a:srgbClr val="2CA02C"/>
              </a:solidFill>
              <a:latin typeface="Arial" panose="020B0604020202020204" pitchFamily="34" charset="0"/>
              <a:cs typeface="Arial" panose="020B0604020202020204" pitchFamily="34" charset="0"/>
            </a:endParaRPr>
          </a:p>
        </p:txBody>
      </p:sp>
      <p:sp>
        <p:nvSpPr>
          <p:cNvPr id="41" name="テキスト ボックス 40">
            <a:extLst>
              <a:ext uri="{FF2B5EF4-FFF2-40B4-BE49-F238E27FC236}">
                <a16:creationId xmlns:a16="http://schemas.microsoft.com/office/drawing/2014/main" id="{16962073-4286-8B0B-3FD8-772FD165F9FB}"/>
              </a:ext>
            </a:extLst>
          </p:cNvPr>
          <p:cNvSpPr txBox="1"/>
          <p:nvPr/>
        </p:nvSpPr>
        <p:spPr>
          <a:xfrm>
            <a:off x="10078469" y="3782895"/>
            <a:ext cx="1128835" cy="338554"/>
          </a:xfrm>
          <a:prstGeom prst="rect">
            <a:avLst/>
          </a:prstGeom>
          <a:noFill/>
        </p:spPr>
        <p:txBody>
          <a:bodyPr wrap="none" rtlCol="0">
            <a:spAutoFit/>
          </a:bodyPr>
          <a:lstStyle/>
          <a:p>
            <a:r>
              <a:rPr kumimoji="1" lang="en-US" altLang="ja-JP" sz="1600" b="1">
                <a:solidFill>
                  <a:srgbClr val="D62728"/>
                </a:solidFill>
                <a:latin typeface="Arial" panose="020B0604020202020204" pitchFamily="34" charset="0"/>
                <a:cs typeface="Arial" panose="020B0604020202020204" pitchFamily="34" charset="0"/>
              </a:rPr>
              <a:t>Proposed</a:t>
            </a:r>
            <a:endParaRPr kumimoji="1" lang="ja-JP" altLang="en-US" sz="1600" b="1">
              <a:solidFill>
                <a:srgbClr val="D62728"/>
              </a:solidFill>
              <a:latin typeface="Arial" panose="020B0604020202020204" pitchFamily="34" charset="0"/>
              <a:cs typeface="Arial" panose="020B0604020202020204" pitchFamily="34" charset="0"/>
            </a:endParaRPr>
          </a:p>
        </p:txBody>
      </p:sp>
      <p:sp>
        <p:nvSpPr>
          <p:cNvPr id="42" name="テキスト ボックス 41">
            <a:extLst>
              <a:ext uri="{FF2B5EF4-FFF2-40B4-BE49-F238E27FC236}">
                <a16:creationId xmlns:a16="http://schemas.microsoft.com/office/drawing/2014/main" id="{CFB0F076-B094-D72E-9757-B20AFFF792F6}"/>
              </a:ext>
            </a:extLst>
          </p:cNvPr>
          <p:cNvSpPr txBox="1"/>
          <p:nvPr/>
        </p:nvSpPr>
        <p:spPr>
          <a:xfrm>
            <a:off x="10225958" y="4465872"/>
            <a:ext cx="788999" cy="338554"/>
          </a:xfrm>
          <a:prstGeom prst="rect">
            <a:avLst/>
          </a:prstGeom>
          <a:noFill/>
        </p:spPr>
        <p:txBody>
          <a:bodyPr wrap="none" rtlCol="0">
            <a:spAutoFit/>
          </a:bodyPr>
          <a:lstStyle/>
          <a:p>
            <a:r>
              <a:rPr kumimoji="1" lang="en-US" altLang="ja-JP" sz="1600" b="1" dirty="0">
                <a:solidFill>
                  <a:srgbClr val="1F77B4"/>
                </a:solidFill>
                <a:latin typeface="Arial" panose="020B0604020202020204" pitchFamily="34" charset="0"/>
                <a:cs typeface="Arial" panose="020B0604020202020204" pitchFamily="34" charset="0"/>
              </a:rPr>
              <a:t>All CS</a:t>
            </a:r>
            <a:endParaRPr kumimoji="1" lang="ja-JP" altLang="en-US" sz="1600" b="1">
              <a:solidFill>
                <a:srgbClr val="1F77B4"/>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2139D2C3-7ABA-D57F-72EE-6C914FA88D63}"/>
              </a:ext>
            </a:extLst>
          </p:cNvPr>
          <p:cNvSpPr txBox="1"/>
          <p:nvPr/>
        </p:nvSpPr>
        <p:spPr>
          <a:xfrm>
            <a:off x="2772512" y="6002179"/>
            <a:ext cx="1732334" cy="246221"/>
          </a:xfrm>
          <a:prstGeom prst="rect">
            <a:avLst/>
          </a:prstGeom>
          <a:solidFill>
            <a:schemeClr val="bg1"/>
          </a:solidFill>
        </p:spPr>
        <p:txBody>
          <a:bodyPr wrap="none" lIns="0" tIns="0" rIns="0" bIns="0" rtlCol="0">
            <a:spAutoFit/>
          </a:bodyPr>
          <a:lstStyle/>
          <a:p>
            <a:r>
              <a:rPr kumimoji="1" lang="en-US" altLang="ja-JP" sz="1600">
                <a:solidFill>
                  <a:schemeClr val="tx1"/>
                </a:solidFill>
                <a:latin typeface="Arial" panose="020B0604020202020204" pitchFamily="34" charset="0"/>
                <a:cs typeface="Arial" panose="020B0604020202020204" pitchFamily="34" charset="0"/>
              </a:rPr>
              <a:t>Offered load [kbps]</a:t>
            </a:r>
            <a:endParaRPr kumimoji="1" lang="ja-JP" altLang="en-US" sz="1600">
              <a:solidFill>
                <a:schemeClr val="tx1"/>
              </a:solidFill>
              <a:latin typeface="Arial" panose="020B0604020202020204" pitchFamily="34" charset="0"/>
              <a:cs typeface="Arial" panose="020B0604020202020204" pitchFamily="34" charset="0"/>
            </a:endParaRPr>
          </a:p>
        </p:txBody>
      </p:sp>
      <p:sp>
        <p:nvSpPr>
          <p:cNvPr id="6" name="テキスト ボックス 5">
            <a:extLst>
              <a:ext uri="{FF2B5EF4-FFF2-40B4-BE49-F238E27FC236}">
                <a16:creationId xmlns:a16="http://schemas.microsoft.com/office/drawing/2014/main" id="{5143E40A-831B-0E13-925A-5DF4E1D01084}"/>
              </a:ext>
            </a:extLst>
          </p:cNvPr>
          <p:cNvSpPr txBox="1"/>
          <p:nvPr/>
        </p:nvSpPr>
        <p:spPr>
          <a:xfrm>
            <a:off x="8021266" y="6002179"/>
            <a:ext cx="1732334" cy="246221"/>
          </a:xfrm>
          <a:prstGeom prst="rect">
            <a:avLst/>
          </a:prstGeom>
          <a:solidFill>
            <a:schemeClr val="bg1"/>
          </a:solidFill>
        </p:spPr>
        <p:txBody>
          <a:bodyPr wrap="none" lIns="0" tIns="0" rIns="0" bIns="0" rtlCol="0">
            <a:spAutoFit/>
          </a:bodyPr>
          <a:lstStyle/>
          <a:p>
            <a:r>
              <a:rPr kumimoji="1" lang="en-US" altLang="ja-JP" sz="1600">
                <a:solidFill>
                  <a:schemeClr val="tx1"/>
                </a:solidFill>
                <a:latin typeface="Arial" panose="020B0604020202020204" pitchFamily="34" charset="0"/>
                <a:cs typeface="Arial" panose="020B0604020202020204" pitchFamily="34" charset="0"/>
              </a:rPr>
              <a:t>Offered load [kbps]</a:t>
            </a:r>
            <a:endParaRPr kumimoji="1" lang="ja-JP" altLang="en-US" sz="1600">
              <a:solidFill>
                <a:schemeClr val="tx1"/>
              </a:solidFill>
              <a:latin typeface="Arial" panose="020B0604020202020204" pitchFamily="34" charset="0"/>
              <a:cs typeface="Arial" panose="020B0604020202020204" pitchFamily="34" charset="0"/>
            </a:endParaRPr>
          </a:p>
        </p:txBody>
      </p:sp>
      <p:cxnSp>
        <p:nvCxnSpPr>
          <p:cNvPr id="7" name="直線矢印コネクタ 6">
            <a:extLst>
              <a:ext uri="{FF2B5EF4-FFF2-40B4-BE49-F238E27FC236}">
                <a16:creationId xmlns:a16="http://schemas.microsoft.com/office/drawing/2014/main" id="{461EBB00-8DBC-3428-6DBF-920E86CC50C5}"/>
              </a:ext>
            </a:extLst>
          </p:cNvPr>
          <p:cNvCxnSpPr>
            <a:cxnSpLocks/>
          </p:cNvCxnSpPr>
          <p:nvPr/>
        </p:nvCxnSpPr>
        <p:spPr bwMode="auto">
          <a:xfrm>
            <a:off x="1142198" y="5431100"/>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8" name="直線矢印コネクタ 7">
            <a:extLst>
              <a:ext uri="{FF2B5EF4-FFF2-40B4-BE49-F238E27FC236}">
                <a16:creationId xmlns:a16="http://schemas.microsoft.com/office/drawing/2014/main" id="{437D04CF-BC10-06A8-EF32-1B7EF94E21FE}"/>
              </a:ext>
            </a:extLst>
          </p:cNvPr>
          <p:cNvCxnSpPr>
            <a:cxnSpLocks/>
          </p:cNvCxnSpPr>
          <p:nvPr/>
        </p:nvCxnSpPr>
        <p:spPr bwMode="auto">
          <a:xfrm>
            <a:off x="6571764" y="5431100"/>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9" name="直線矢印コネクタ 8">
            <a:extLst>
              <a:ext uri="{FF2B5EF4-FFF2-40B4-BE49-F238E27FC236}">
                <a16:creationId xmlns:a16="http://schemas.microsoft.com/office/drawing/2014/main" id="{1ADD7AD4-EC68-0F33-9A71-A084819A3AC1}"/>
              </a:ext>
            </a:extLst>
          </p:cNvPr>
          <p:cNvCxnSpPr>
            <a:cxnSpLocks/>
          </p:cNvCxnSpPr>
          <p:nvPr/>
        </p:nvCxnSpPr>
        <p:spPr bwMode="auto">
          <a:xfrm flipV="1">
            <a:off x="1151163" y="2286000"/>
            <a:ext cx="0" cy="31451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0" name="直線矢印コネクタ 9">
            <a:extLst>
              <a:ext uri="{FF2B5EF4-FFF2-40B4-BE49-F238E27FC236}">
                <a16:creationId xmlns:a16="http://schemas.microsoft.com/office/drawing/2014/main" id="{588A0B87-7F64-9D48-FC9F-9E2B648AE929}"/>
              </a:ext>
            </a:extLst>
          </p:cNvPr>
          <p:cNvCxnSpPr>
            <a:cxnSpLocks/>
          </p:cNvCxnSpPr>
          <p:nvPr/>
        </p:nvCxnSpPr>
        <p:spPr bwMode="auto">
          <a:xfrm flipV="1">
            <a:off x="6576878" y="2350726"/>
            <a:ext cx="0" cy="308811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nvGrpSpPr>
          <p:cNvPr id="47" name="グループ化 46">
            <a:extLst>
              <a:ext uri="{FF2B5EF4-FFF2-40B4-BE49-F238E27FC236}">
                <a16:creationId xmlns:a16="http://schemas.microsoft.com/office/drawing/2014/main" id="{7C5D4907-E6D5-9345-9F27-096F17AA77AC}"/>
              </a:ext>
            </a:extLst>
          </p:cNvPr>
          <p:cNvGrpSpPr/>
          <p:nvPr/>
        </p:nvGrpSpPr>
        <p:grpSpPr>
          <a:xfrm>
            <a:off x="1376303" y="5001462"/>
            <a:ext cx="859780" cy="246221"/>
            <a:chOff x="1376303" y="5001462"/>
            <a:chExt cx="859780" cy="246221"/>
          </a:xfrm>
        </p:grpSpPr>
        <p:sp>
          <p:nvSpPr>
            <p:cNvPr id="34" name="テキスト ボックス 33">
              <a:extLst>
                <a:ext uri="{FF2B5EF4-FFF2-40B4-BE49-F238E27FC236}">
                  <a16:creationId xmlns:a16="http://schemas.microsoft.com/office/drawing/2014/main" id="{9CC89150-62AF-2A13-D5B0-4A7910237526}"/>
                </a:ext>
              </a:extLst>
            </p:cNvPr>
            <p:cNvSpPr txBox="1"/>
            <p:nvPr/>
          </p:nvSpPr>
          <p:spPr>
            <a:xfrm>
              <a:off x="1562822" y="5001462"/>
              <a:ext cx="673261" cy="246221"/>
            </a:xfrm>
            <a:prstGeom prst="rect">
              <a:avLst/>
            </a:prstGeom>
            <a:solidFill>
              <a:schemeClr val="bg1"/>
            </a:solidFill>
          </p:spPr>
          <p:txBody>
            <a:bodyPr wrap="none" lIns="0" tIns="0" rIns="0" bIns="0" rtlCol="0">
              <a:spAutoFit/>
            </a:bodyPr>
            <a:lstStyle/>
            <a:p>
              <a:r>
                <a:rPr kumimoji="1" lang="en-US" altLang="ja-JP" sz="1600">
                  <a:solidFill>
                    <a:schemeClr val="tx1">
                      <a:lumMod val="50000"/>
                      <a:lumOff val="50000"/>
                    </a:schemeClr>
                  </a:solidFill>
                  <a:latin typeface="Arial" panose="020B0604020202020204" pitchFamily="34" charset="0"/>
                  <a:cs typeface="Arial" panose="020B0604020202020204" pitchFamily="34" charset="0"/>
                </a:rPr>
                <a:t>CI 95%</a:t>
              </a:r>
              <a:endParaRPr kumimoji="1" lang="ja-JP" altLang="en-US" sz="160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46" name="グループ化 45">
              <a:extLst>
                <a:ext uri="{FF2B5EF4-FFF2-40B4-BE49-F238E27FC236}">
                  <a16:creationId xmlns:a16="http://schemas.microsoft.com/office/drawing/2014/main" id="{F46FC256-8705-458E-20F7-FB88C1BBD43E}"/>
                </a:ext>
              </a:extLst>
            </p:cNvPr>
            <p:cNvGrpSpPr/>
            <p:nvPr/>
          </p:nvGrpSpPr>
          <p:grpSpPr>
            <a:xfrm>
              <a:off x="1376303" y="5028154"/>
              <a:ext cx="152400" cy="191438"/>
              <a:chOff x="1295400" y="5022945"/>
              <a:chExt cx="152400" cy="191438"/>
            </a:xfrm>
          </p:grpSpPr>
          <p:cxnSp>
            <p:nvCxnSpPr>
              <p:cNvPr id="37" name="直線コネクタ 36">
                <a:extLst>
                  <a:ext uri="{FF2B5EF4-FFF2-40B4-BE49-F238E27FC236}">
                    <a16:creationId xmlns:a16="http://schemas.microsoft.com/office/drawing/2014/main" id="{64CA1AED-5BA3-56E0-C9BD-FB7E5E123FB4}"/>
                  </a:ext>
                </a:extLst>
              </p:cNvPr>
              <p:cNvCxnSpPr>
                <a:cxnSpLocks/>
              </p:cNvCxnSpPr>
              <p:nvPr/>
            </p:nvCxnSpPr>
            <p:spPr bwMode="auto">
              <a:xfrm>
                <a:off x="1371600" y="5022945"/>
                <a:ext cx="0" cy="191438"/>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43" name="直線コネクタ 42">
                <a:extLst>
                  <a:ext uri="{FF2B5EF4-FFF2-40B4-BE49-F238E27FC236}">
                    <a16:creationId xmlns:a16="http://schemas.microsoft.com/office/drawing/2014/main" id="{851D8837-F8F2-0E69-5C62-A4F905EE79B6}"/>
                  </a:ext>
                </a:extLst>
              </p:cNvPr>
              <p:cNvCxnSpPr>
                <a:cxnSpLocks/>
              </p:cNvCxnSpPr>
              <p:nvPr/>
            </p:nvCxnSpPr>
            <p:spPr bwMode="auto">
              <a:xfrm flipH="1">
                <a:off x="1295400" y="5029200"/>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45" name="直線コネクタ 44">
                <a:extLst>
                  <a:ext uri="{FF2B5EF4-FFF2-40B4-BE49-F238E27FC236}">
                    <a16:creationId xmlns:a16="http://schemas.microsoft.com/office/drawing/2014/main" id="{47DA384A-307C-75D2-3191-9BED994EF560}"/>
                  </a:ext>
                </a:extLst>
              </p:cNvPr>
              <p:cNvCxnSpPr>
                <a:cxnSpLocks/>
              </p:cNvCxnSpPr>
              <p:nvPr/>
            </p:nvCxnSpPr>
            <p:spPr bwMode="auto">
              <a:xfrm flipH="1">
                <a:off x="1295400" y="5214383"/>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grpSp>
      </p:grpSp>
      <p:grpSp>
        <p:nvGrpSpPr>
          <p:cNvPr id="48" name="グループ化 47">
            <a:extLst>
              <a:ext uri="{FF2B5EF4-FFF2-40B4-BE49-F238E27FC236}">
                <a16:creationId xmlns:a16="http://schemas.microsoft.com/office/drawing/2014/main" id="{0DD7A43B-7092-64DD-2EC3-9B50B86A251D}"/>
              </a:ext>
            </a:extLst>
          </p:cNvPr>
          <p:cNvGrpSpPr/>
          <p:nvPr/>
        </p:nvGrpSpPr>
        <p:grpSpPr>
          <a:xfrm>
            <a:off x="6721262" y="5065640"/>
            <a:ext cx="859780" cy="246221"/>
            <a:chOff x="1376303" y="5001462"/>
            <a:chExt cx="859780" cy="246221"/>
          </a:xfrm>
        </p:grpSpPr>
        <p:sp>
          <p:nvSpPr>
            <p:cNvPr id="49" name="テキスト ボックス 48">
              <a:extLst>
                <a:ext uri="{FF2B5EF4-FFF2-40B4-BE49-F238E27FC236}">
                  <a16:creationId xmlns:a16="http://schemas.microsoft.com/office/drawing/2014/main" id="{C37D4B6A-AE57-C611-0FD8-1EA851A578D2}"/>
                </a:ext>
              </a:extLst>
            </p:cNvPr>
            <p:cNvSpPr txBox="1"/>
            <p:nvPr/>
          </p:nvSpPr>
          <p:spPr>
            <a:xfrm>
              <a:off x="1562822" y="5001462"/>
              <a:ext cx="673261" cy="246221"/>
            </a:xfrm>
            <a:prstGeom prst="rect">
              <a:avLst/>
            </a:prstGeom>
            <a:solidFill>
              <a:schemeClr val="bg1"/>
            </a:solidFill>
          </p:spPr>
          <p:txBody>
            <a:bodyPr wrap="none" lIns="0" tIns="0" rIns="0" bIns="0" rtlCol="0">
              <a:spAutoFit/>
            </a:bodyPr>
            <a:lstStyle/>
            <a:p>
              <a:r>
                <a:rPr kumimoji="1" lang="en-US" altLang="ja-JP" sz="1600">
                  <a:solidFill>
                    <a:schemeClr val="tx1">
                      <a:lumMod val="50000"/>
                      <a:lumOff val="50000"/>
                    </a:schemeClr>
                  </a:solidFill>
                  <a:latin typeface="Arial" panose="020B0604020202020204" pitchFamily="34" charset="0"/>
                  <a:cs typeface="Arial" panose="020B0604020202020204" pitchFamily="34" charset="0"/>
                </a:rPr>
                <a:t>CI 95%</a:t>
              </a:r>
              <a:endParaRPr kumimoji="1" lang="ja-JP" altLang="en-US" sz="160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50" name="グループ化 49">
              <a:extLst>
                <a:ext uri="{FF2B5EF4-FFF2-40B4-BE49-F238E27FC236}">
                  <a16:creationId xmlns:a16="http://schemas.microsoft.com/office/drawing/2014/main" id="{27F290B8-9B1A-2B0E-CD93-6B7821EDCAA3}"/>
                </a:ext>
              </a:extLst>
            </p:cNvPr>
            <p:cNvGrpSpPr/>
            <p:nvPr/>
          </p:nvGrpSpPr>
          <p:grpSpPr>
            <a:xfrm>
              <a:off x="1376303" y="5028154"/>
              <a:ext cx="152400" cy="191438"/>
              <a:chOff x="1295400" y="5022945"/>
              <a:chExt cx="152400" cy="191438"/>
            </a:xfrm>
          </p:grpSpPr>
          <p:cxnSp>
            <p:nvCxnSpPr>
              <p:cNvPr id="51" name="直線コネクタ 50">
                <a:extLst>
                  <a:ext uri="{FF2B5EF4-FFF2-40B4-BE49-F238E27FC236}">
                    <a16:creationId xmlns:a16="http://schemas.microsoft.com/office/drawing/2014/main" id="{11E29483-F33D-AFCF-13A1-097E929A1A13}"/>
                  </a:ext>
                </a:extLst>
              </p:cNvPr>
              <p:cNvCxnSpPr>
                <a:cxnSpLocks/>
              </p:cNvCxnSpPr>
              <p:nvPr/>
            </p:nvCxnSpPr>
            <p:spPr bwMode="auto">
              <a:xfrm>
                <a:off x="1371600" y="5022945"/>
                <a:ext cx="0" cy="191438"/>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52" name="直線コネクタ 51">
                <a:extLst>
                  <a:ext uri="{FF2B5EF4-FFF2-40B4-BE49-F238E27FC236}">
                    <a16:creationId xmlns:a16="http://schemas.microsoft.com/office/drawing/2014/main" id="{305FB6E8-4D49-E317-D895-74E6739B7AFD}"/>
                  </a:ext>
                </a:extLst>
              </p:cNvPr>
              <p:cNvCxnSpPr>
                <a:cxnSpLocks/>
              </p:cNvCxnSpPr>
              <p:nvPr/>
            </p:nvCxnSpPr>
            <p:spPr bwMode="auto">
              <a:xfrm flipH="1">
                <a:off x="1295400" y="5029200"/>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53" name="直線コネクタ 52">
                <a:extLst>
                  <a:ext uri="{FF2B5EF4-FFF2-40B4-BE49-F238E27FC236}">
                    <a16:creationId xmlns:a16="http://schemas.microsoft.com/office/drawing/2014/main" id="{D7D86DDB-70C6-5B39-760F-A9025A6C50B6}"/>
                  </a:ext>
                </a:extLst>
              </p:cNvPr>
              <p:cNvCxnSpPr>
                <a:cxnSpLocks/>
              </p:cNvCxnSpPr>
              <p:nvPr/>
            </p:nvCxnSpPr>
            <p:spPr bwMode="auto">
              <a:xfrm flipH="1">
                <a:off x="1295400" y="5214383"/>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grpSp>
      </p:grpSp>
      <p:cxnSp>
        <p:nvCxnSpPr>
          <p:cNvPr id="58" name="直線矢印コネクタ 57">
            <a:extLst>
              <a:ext uri="{FF2B5EF4-FFF2-40B4-BE49-F238E27FC236}">
                <a16:creationId xmlns:a16="http://schemas.microsoft.com/office/drawing/2014/main" id="{CF83B37B-7ACA-9343-393F-B54B595D68C3}"/>
              </a:ext>
            </a:extLst>
          </p:cNvPr>
          <p:cNvCxnSpPr>
            <a:cxnSpLocks/>
          </p:cNvCxnSpPr>
          <p:nvPr/>
        </p:nvCxnSpPr>
        <p:spPr bwMode="auto">
          <a:xfrm flipV="1">
            <a:off x="4800600" y="5576287"/>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grpSp>
        <p:nvGrpSpPr>
          <p:cNvPr id="72" name="グループ化 71">
            <a:extLst>
              <a:ext uri="{FF2B5EF4-FFF2-40B4-BE49-F238E27FC236}">
                <a16:creationId xmlns:a16="http://schemas.microsoft.com/office/drawing/2014/main" id="{FB85C931-5D95-CA32-1722-940CFDA0A4D7}"/>
              </a:ext>
            </a:extLst>
          </p:cNvPr>
          <p:cNvGrpSpPr/>
          <p:nvPr/>
        </p:nvGrpSpPr>
        <p:grpSpPr>
          <a:xfrm>
            <a:off x="6571763" y="5721071"/>
            <a:ext cx="4743205" cy="298729"/>
            <a:chOff x="1142197" y="5937250"/>
            <a:chExt cx="4743205" cy="298729"/>
          </a:xfrm>
        </p:grpSpPr>
        <p:cxnSp>
          <p:nvCxnSpPr>
            <p:cNvPr id="54" name="直線矢印コネクタ 53">
              <a:extLst>
                <a:ext uri="{FF2B5EF4-FFF2-40B4-BE49-F238E27FC236}">
                  <a16:creationId xmlns:a16="http://schemas.microsoft.com/office/drawing/2014/main" id="{B15002F1-1D29-5D16-D744-F69C89828E93}"/>
                </a:ext>
              </a:extLst>
            </p:cNvPr>
            <p:cNvCxnSpPr>
              <a:cxnSpLocks/>
            </p:cNvCxnSpPr>
            <p:nvPr/>
          </p:nvCxnSpPr>
          <p:spPr bwMode="auto">
            <a:xfrm>
              <a:off x="1142197" y="6016625"/>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55" name="直線矢印コネクタ 54">
              <a:extLst>
                <a:ext uri="{FF2B5EF4-FFF2-40B4-BE49-F238E27FC236}">
                  <a16:creationId xmlns:a16="http://schemas.microsoft.com/office/drawing/2014/main" id="{845FA73D-4E4F-BD48-9E09-8680B051830B}"/>
                </a:ext>
              </a:extLst>
            </p:cNvPr>
            <p:cNvCxnSpPr>
              <a:cxnSpLocks/>
            </p:cNvCxnSpPr>
            <p:nvPr/>
          </p:nvCxnSpPr>
          <p:spPr bwMode="auto">
            <a:xfrm flipV="1">
              <a:off x="1371600" y="5940425"/>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57" name="直線矢印コネクタ 56">
              <a:extLst>
                <a:ext uri="{FF2B5EF4-FFF2-40B4-BE49-F238E27FC236}">
                  <a16:creationId xmlns:a16="http://schemas.microsoft.com/office/drawing/2014/main" id="{DC6DDDE2-F0DA-57D2-FA3C-92A9655D97AD}"/>
                </a:ext>
              </a:extLst>
            </p:cNvPr>
            <p:cNvCxnSpPr>
              <a:cxnSpLocks/>
            </p:cNvCxnSpPr>
            <p:nvPr/>
          </p:nvCxnSpPr>
          <p:spPr bwMode="auto">
            <a:xfrm flipV="1">
              <a:off x="2224863" y="5940425"/>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59" name="直線矢印コネクタ 58">
              <a:extLst>
                <a:ext uri="{FF2B5EF4-FFF2-40B4-BE49-F238E27FC236}">
                  <a16:creationId xmlns:a16="http://schemas.microsoft.com/office/drawing/2014/main" id="{F52369C8-52AC-E6B8-22C8-CFF656146101}"/>
                </a:ext>
              </a:extLst>
            </p:cNvPr>
            <p:cNvCxnSpPr>
              <a:cxnSpLocks/>
            </p:cNvCxnSpPr>
            <p:nvPr/>
          </p:nvCxnSpPr>
          <p:spPr bwMode="auto">
            <a:xfrm flipV="1">
              <a:off x="3072588" y="594360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0" name="直線矢印コネクタ 59">
              <a:extLst>
                <a:ext uri="{FF2B5EF4-FFF2-40B4-BE49-F238E27FC236}">
                  <a16:creationId xmlns:a16="http://schemas.microsoft.com/office/drawing/2014/main" id="{776BB21F-AF01-0CE5-C3E1-520BE4F0FFAC}"/>
                </a:ext>
              </a:extLst>
            </p:cNvPr>
            <p:cNvCxnSpPr>
              <a:cxnSpLocks/>
            </p:cNvCxnSpPr>
            <p:nvPr/>
          </p:nvCxnSpPr>
          <p:spPr bwMode="auto">
            <a:xfrm flipV="1">
              <a:off x="3926663" y="593725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3" name="直線矢印コネクタ 62">
              <a:extLst>
                <a:ext uri="{FF2B5EF4-FFF2-40B4-BE49-F238E27FC236}">
                  <a16:creationId xmlns:a16="http://schemas.microsoft.com/office/drawing/2014/main" id="{01A4C21C-41A3-9FF9-D1D8-9D70F479AFB1}"/>
                </a:ext>
              </a:extLst>
            </p:cNvPr>
            <p:cNvCxnSpPr>
              <a:cxnSpLocks/>
            </p:cNvCxnSpPr>
            <p:nvPr/>
          </p:nvCxnSpPr>
          <p:spPr bwMode="auto">
            <a:xfrm flipV="1">
              <a:off x="4781550" y="5938679"/>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4" name="直線矢印コネクタ 63">
              <a:extLst>
                <a:ext uri="{FF2B5EF4-FFF2-40B4-BE49-F238E27FC236}">
                  <a16:creationId xmlns:a16="http://schemas.microsoft.com/office/drawing/2014/main" id="{5A93A850-08C2-21C7-03DB-48D6251072A6}"/>
                </a:ext>
              </a:extLst>
            </p:cNvPr>
            <p:cNvCxnSpPr>
              <a:cxnSpLocks/>
            </p:cNvCxnSpPr>
            <p:nvPr/>
          </p:nvCxnSpPr>
          <p:spPr bwMode="auto">
            <a:xfrm flipV="1">
              <a:off x="5638800" y="594360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sp>
          <p:nvSpPr>
            <p:cNvPr id="65" name="テキスト ボックス 64">
              <a:extLst>
                <a:ext uri="{FF2B5EF4-FFF2-40B4-BE49-F238E27FC236}">
                  <a16:creationId xmlns:a16="http://schemas.microsoft.com/office/drawing/2014/main" id="{39A3F889-0F3C-744C-299B-35DD1D19763D}"/>
                </a:ext>
              </a:extLst>
            </p:cNvPr>
            <p:cNvSpPr txBox="1"/>
            <p:nvPr/>
          </p:nvSpPr>
          <p:spPr>
            <a:xfrm>
              <a:off x="1240015" y="5985952"/>
              <a:ext cx="255198"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0</a:t>
              </a:r>
              <a:endParaRPr kumimoji="1" lang="ja-JP" altLang="en-US" sz="1000">
                <a:solidFill>
                  <a:schemeClr val="tx1"/>
                </a:solidFill>
                <a:latin typeface="Helvetica" pitchFamily="2" charset="0"/>
                <a:cs typeface="Arial" panose="020B0604020202020204" pitchFamily="34" charset="0"/>
              </a:endParaRPr>
            </a:p>
          </p:txBody>
        </p:sp>
        <p:sp>
          <p:nvSpPr>
            <p:cNvPr id="67" name="テキスト ボックス 66">
              <a:extLst>
                <a:ext uri="{FF2B5EF4-FFF2-40B4-BE49-F238E27FC236}">
                  <a16:creationId xmlns:a16="http://schemas.microsoft.com/office/drawing/2014/main" id="{871202BA-A659-8E71-6B74-058662CABF1D}"/>
                </a:ext>
              </a:extLst>
            </p:cNvPr>
            <p:cNvSpPr txBox="1"/>
            <p:nvPr/>
          </p:nvSpPr>
          <p:spPr>
            <a:xfrm>
              <a:off x="2057526" y="5985951"/>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10</a:t>
              </a:r>
              <a:endParaRPr kumimoji="1" lang="ja-JP" altLang="en-US" sz="1000">
                <a:solidFill>
                  <a:schemeClr val="tx1"/>
                </a:solidFill>
                <a:latin typeface="Helvetica" pitchFamily="2" charset="0"/>
                <a:cs typeface="Arial" panose="020B0604020202020204" pitchFamily="34" charset="0"/>
              </a:endParaRPr>
            </a:p>
          </p:txBody>
        </p:sp>
        <p:sp>
          <p:nvSpPr>
            <p:cNvPr id="68" name="テキスト ボックス 67">
              <a:extLst>
                <a:ext uri="{FF2B5EF4-FFF2-40B4-BE49-F238E27FC236}">
                  <a16:creationId xmlns:a16="http://schemas.microsoft.com/office/drawing/2014/main" id="{6A78D432-5BC4-D990-4676-9BBED2AC038F}"/>
                </a:ext>
              </a:extLst>
            </p:cNvPr>
            <p:cNvSpPr txBox="1"/>
            <p:nvPr/>
          </p:nvSpPr>
          <p:spPr>
            <a:xfrm>
              <a:off x="2910788" y="5981700"/>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20</a:t>
              </a:r>
              <a:endParaRPr kumimoji="1" lang="ja-JP" altLang="en-US" sz="1000">
                <a:solidFill>
                  <a:schemeClr val="tx1"/>
                </a:solidFill>
                <a:latin typeface="Helvetica" pitchFamily="2" charset="0"/>
                <a:cs typeface="Arial" panose="020B0604020202020204" pitchFamily="34" charset="0"/>
              </a:endParaRPr>
            </a:p>
          </p:txBody>
        </p:sp>
        <p:sp>
          <p:nvSpPr>
            <p:cNvPr id="69" name="テキスト ボックス 68">
              <a:extLst>
                <a:ext uri="{FF2B5EF4-FFF2-40B4-BE49-F238E27FC236}">
                  <a16:creationId xmlns:a16="http://schemas.microsoft.com/office/drawing/2014/main" id="{5848AB87-1325-128B-8B10-8901CA432DDF}"/>
                </a:ext>
              </a:extLst>
            </p:cNvPr>
            <p:cNvSpPr txBox="1"/>
            <p:nvPr/>
          </p:nvSpPr>
          <p:spPr>
            <a:xfrm>
              <a:off x="3763798" y="5989758"/>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30</a:t>
              </a:r>
              <a:endParaRPr kumimoji="1" lang="ja-JP" altLang="en-US" sz="1000">
                <a:solidFill>
                  <a:schemeClr val="tx1"/>
                </a:solidFill>
                <a:latin typeface="Helvetica" pitchFamily="2" charset="0"/>
                <a:cs typeface="Arial" panose="020B0604020202020204" pitchFamily="34" charset="0"/>
              </a:endParaRPr>
            </a:p>
          </p:txBody>
        </p:sp>
        <p:sp>
          <p:nvSpPr>
            <p:cNvPr id="70" name="テキスト ボックス 69">
              <a:extLst>
                <a:ext uri="{FF2B5EF4-FFF2-40B4-BE49-F238E27FC236}">
                  <a16:creationId xmlns:a16="http://schemas.microsoft.com/office/drawing/2014/main" id="{ACB453F6-7791-52E6-0357-0CFCB1B0DAB9}"/>
                </a:ext>
              </a:extLst>
            </p:cNvPr>
            <p:cNvSpPr txBox="1"/>
            <p:nvPr/>
          </p:nvSpPr>
          <p:spPr>
            <a:xfrm>
              <a:off x="4621047" y="5989758"/>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40</a:t>
              </a:r>
              <a:endParaRPr kumimoji="1" lang="ja-JP" altLang="en-US" sz="1000">
                <a:solidFill>
                  <a:schemeClr val="tx1"/>
                </a:solidFill>
                <a:latin typeface="Helvetica" pitchFamily="2" charset="0"/>
                <a:cs typeface="Arial" panose="020B0604020202020204" pitchFamily="34" charset="0"/>
              </a:endParaRPr>
            </a:p>
          </p:txBody>
        </p:sp>
        <p:sp>
          <p:nvSpPr>
            <p:cNvPr id="71" name="テキスト ボックス 70">
              <a:extLst>
                <a:ext uri="{FF2B5EF4-FFF2-40B4-BE49-F238E27FC236}">
                  <a16:creationId xmlns:a16="http://schemas.microsoft.com/office/drawing/2014/main" id="{F9680588-04A2-6BA3-534F-E15E24E5ACFC}"/>
                </a:ext>
              </a:extLst>
            </p:cNvPr>
            <p:cNvSpPr txBox="1"/>
            <p:nvPr/>
          </p:nvSpPr>
          <p:spPr>
            <a:xfrm>
              <a:off x="5478296" y="5981700"/>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50</a:t>
              </a:r>
              <a:endParaRPr kumimoji="1" lang="ja-JP" altLang="en-US" sz="1000">
                <a:solidFill>
                  <a:schemeClr val="tx1"/>
                </a:solidFill>
                <a:latin typeface="Helvetica" pitchFamily="2" charset="0"/>
                <a:cs typeface="Arial" panose="020B0604020202020204" pitchFamily="34" charset="0"/>
              </a:endParaRPr>
            </a:p>
          </p:txBody>
        </p:sp>
      </p:grpSp>
      <p:grpSp>
        <p:nvGrpSpPr>
          <p:cNvPr id="95" name="グループ化 94">
            <a:extLst>
              <a:ext uri="{FF2B5EF4-FFF2-40B4-BE49-F238E27FC236}">
                <a16:creationId xmlns:a16="http://schemas.microsoft.com/office/drawing/2014/main" id="{B6428A32-8611-48DC-75F4-A722A5AA6C51}"/>
              </a:ext>
            </a:extLst>
          </p:cNvPr>
          <p:cNvGrpSpPr/>
          <p:nvPr/>
        </p:nvGrpSpPr>
        <p:grpSpPr>
          <a:xfrm>
            <a:off x="1151163" y="5706955"/>
            <a:ext cx="4743205" cy="298595"/>
            <a:chOff x="1151163" y="5865195"/>
            <a:chExt cx="4743205" cy="298595"/>
          </a:xfrm>
        </p:grpSpPr>
        <p:cxnSp>
          <p:nvCxnSpPr>
            <p:cNvPr id="74" name="直線矢印コネクタ 73">
              <a:extLst>
                <a:ext uri="{FF2B5EF4-FFF2-40B4-BE49-F238E27FC236}">
                  <a16:creationId xmlns:a16="http://schemas.microsoft.com/office/drawing/2014/main" id="{AC6B800D-F6AB-71B3-D387-6599D09A667E}"/>
                </a:ext>
              </a:extLst>
            </p:cNvPr>
            <p:cNvCxnSpPr>
              <a:cxnSpLocks/>
            </p:cNvCxnSpPr>
            <p:nvPr/>
          </p:nvCxnSpPr>
          <p:spPr bwMode="auto">
            <a:xfrm>
              <a:off x="1151163" y="5948242"/>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75" name="直線矢印コネクタ 74">
              <a:extLst>
                <a:ext uri="{FF2B5EF4-FFF2-40B4-BE49-F238E27FC236}">
                  <a16:creationId xmlns:a16="http://schemas.microsoft.com/office/drawing/2014/main" id="{4AE72581-611E-7F2F-8FA7-84DDE89C81AB}"/>
                </a:ext>
              </a:extLst>
            </p:cNvPr>
            <p:cNvCxnSpPr>
              <a:cxnSpLocks/>
            </p:cNvCxnSpPr>
            <p:nvPr/>
          </p:nvCxnSpPr>
          <p:spPr bwMode="auto">
            <a:xfrm flipV="1">
              <a:off x="1380566"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76" name="直線矢印コネクタ 75">
              <a:extLst>
                <a:ext uri="{FF2B5EF4-FFF2-40B4-BE49-F238E27FC236}">
                  <a16:creationId xmlns:a16="http://schemas.microsoft.com/office/drawing/2014/main" id="{560DE142-EA17-0D19-55B1-CD465BA138B2}"/>
                </a:ext>
              </a:extLst>
            </p:cNvPr>
            <p:cNvCxnSpPr>
              <a:cxnSpLocks/>
            </p:cNvCxnSpPr>
            <p:nvPr/>
          </p:nvCxnSpPr>
          <p:spPr bwMode="auto">
            <a:xfrm flipV="1">
              <a:off x="3516799" y="586740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77" name="直線矢印コネクタ 76">
              <a:extLst>
                <a:ext uri="{FF2B5EF4-FFF2-40B4-BE49-F238E27FC236}">
                  <a16:creationId xmlns:a16="http://schemas.microsoft.com/office/drawing/2014/main" id="{EDC61386-FC14-13E1-4C10-FC20737D74E1}"/>
                </a:ext>
              </a:extLst>
            </p:cNvPr>
            <p:cNvCxnSpPr>
              <a:cxnSpLocks/>
            </p:cNvCxnSpPr>
            <p:nvPr/>
          </p:nvCxnSpPr>
          <p:spPr bwMode="auto">
            <a:xfrm flipV="1">
              <a:off x="5089885"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78" name="直線矢印コネクタ 77">
              <a:extLst>
                <a:ext uri="{FF2B5EF4-FFF2-40B4-BE49-F238E27FC236}">
                  <a16:creationId xmlns:a16="http://schemas.microsoft.com/office/drawing/2014/main" id="{06D7A8F4-B54D-F3C0-2F04-3EC4CD126A25}"/>
                </a:ext>
              </a:extLst>
            </p:cNvPr>
            <p:cNvCxnSpPr>
              <a:cxnSpLocks/>
            </p:cNvCxnSpPr>
            <p:nvPr/>
          </p:nvCxnSpPr>
          <p:spPr bwMode="auto">
            <a:xfrm flipV="1">
              <a:off x="4023085" y="5870296"/>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79" name="直線矢印コネクタ 78">
              <a:extLst>
                <a:ext uri="{FF2B5EF4-FFF2-40B4-BE49-F238E27FC236}">
                  <a16:creationId xmlns:a16="http://schemas.microsoft.com/office/drawing/2014/main" id="{8F76B133-87E7-CF2E-C6C2-86E2E496180F}"/>
                </a:ext>
              </a:extLst>
            </p:cNvPr>
            <p:cNvCxnSpPr>
              <a:cxnSpLocks/>
            </p:cNvCxnSpPr>
            <p:nvPr/>
          </p:nvCxnSpPr>
          <p:spPr bwMode="auto">
            <a:xfrm flipV="1">
              <a:off x="4556485" y="5870296"/>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80" name="直線矢印コネクタ 79">
              <a:extLst>
                <a:ext uri="{FF2B5EF4-FFF2-40B4-BE49-F238E27FC236}">
                  <a16:creationId xmlns:a16="http://schemas.microsoft.com/office/drawing/2014/main" id="{B2450656-B464-E368-5203-73E1D7DD99C5}"/>
                </a:ext>
              </a:extLst>
            </p:cNvPr>
            <p:cNvCxnSpPr>
              <a:cxnSpLocks/>
            </p:cNvCxnSpPr>
            <p:nvPr/>
          </p:nvCxnSpPr>
          <p:spPr bwMode="auto">
            <a:xfrm flipV="1">
              <a:off x="5647766" y="5875217"/>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sp>
          <p:nvSpPr>
            <p:cNvPr id="81" name="テキスト ボックス 80">
              <a:extLst>
                <a:ext uri="{FF2B5EF4-FFF2-40B4-BE49-F238E27FC236}">
                  <a16:creationId xmlns:a16="http://schemas.microsoft.com/office/drawing/2014/main" id="{2FA759B1-F5A4-281B-B7EC-5FBD0BDDE27C}"/>
                </a:ext>
              </a:extLst>
            </p:cNvPr>
            <p:cNvSpPr txBox="1"/>
            <p:nvPr/>
          </p:nvSpPr>
          <p:spPr>
            <a:xfrm>
              <a:off x="1248981" y="5917569"/>
              <a:ext cx="255198"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0</a:t>
              </a:r>
              <a:endParaRPr kumimoji="1" lang="ja-JP" altLang="en-US" sz="1000">
                <a:solidFill>
                  <a:schemeClr val="tx1"/>
                </a:solidFill>
                <a:latin typeface="Helvetica" pitchFamily="2" charset="0"/>
                <a:cs typeface="Arial" panose="020B0604020202020204" pitchFamily="34" charset="0"/>
              </a:endParaRPr>
            </a:p>
          </p:txBody>
        </p:sp>
        <p:sp>
          <p:nvSpPr>
            <p:cNvPr id="82" name="テキスト ボックス 81">
              <a:extLst>
                <a:ext uri="{FF2B5EF4-FFF2-40B4-BE49-F238E27FC236}">
                  <a16:creationId xmlns:a16="http://schemas.microsoft.com/office/drawing/2014/main" id="{8575079E-E46F-4683-2388-19A9F7D3D560}"/>
                </a:ext>
              </a:extLst>
            </p:cNvPr>
            <p:cNvSpPr txBox="1"/>
            <p:nvPr/>
          </p:nvSpPr>
          <p:spPr>
            <a:xfrm>
              <a:off x="1748922" y="5898971"/>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25</a:t>
              </a:r>
              <a:endParaRPr kumimoji="1" lang="ja-JP" altLang="en-US" sz="1000">
                <a:solidFill>
                  <a:schemeClr val="tx1"/>
                </a:solidFill>
                <a:latin typeface="Helvetica" pitchFamily="2" charset="0"/>
                <a:cs typeface="Arial" panose="020B0604020202020204" pitchFamily="34" charset="0"/>
              </a:endParaRPr>
            </a:p>
          </p:txBody>
        </p:sp>
        <p:sp>
          <p:nvSpPr>
            <p:cNvPr id="83" name="テキスト ボックス 82">
              <a:extLst>
                <a:ext uri="{FF2B5EF4-FFF2-40B4-BE49-F238E27FC236}">
                  <a16:creationId xmlns:a16="http://schemas.microsoft.com/office/drawing/2014/main" id="{C4F396C0-4DBB-0006-ADC5-E107CBCA3AF2}"/>
                </a:ext>
              </a:extLst>
            </p:cNvPr>
            <p:cNvSpPr txBox="1"/>
            <p:nvPr/>
          </p:nvSpPr>
          <p:spPr>
            <a:xfrm>
              <a:off x="4945637" y="5892309"/>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175</a:t>
              </a:r>
              <a:endParaRPr kumimoji="1" lang="ja-JP" altLang="en-US" sz="1000">
                <a:solidFill>
                  <a:schemeClr val="tx1"/>
                </a:solidFill>
                <a:latin typeface="Helvetica" pitchFamily="2" charset="0"/>
                <a:cs typeface="Arial" panose="020B0604020202020204" pitchFamily="34" charset="0"/>
              </a:endParaRPr>
            </a:p>
          </p:txBody>
        </p:sp>
        <p:sp>
          <p:nvSpPr>
            <p:cNvPr id="84" name="テキスト ボックス 83">
              <a:extLst>
                <a:ext uri="{FF2B5EF4-FFF2-40B4-BE49-F238E27FC236}">
                  <a16:creationId xmlns:a16="http://schemas.microsoft.com/office/drawing/2014/main" id="{58F68315-ACD5-F5EC-C24A-DECAC0036C7D}"/>
                </a:ext>
              </a:extLst>
            </p:cNvPr>
            <p:cNvSpPr txBox="1"/>
            <p:nvPr/>
          </p:nvSpPr>
          <p:spPr>
            <a:xfrm>
              <a:off x="3822667" y="5898971"/>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125</a:t>
              </a:r>
              <a:endParaRPr kumimoji="1" lang="ja-JP" altLang="en-US" sz="1000">
                <a:solidFill>
                  <a:schemeClr val="tx1"/>
                </a:solidFill>
                <a:latin typeface="Helvetica" pitchFamily="2" charset="0"/>
                <a:cs typeface="Arial" panose="020B0604020202020204" pitchFamily="34" charset="0"/>
              </a:endParaRPr>
            </a:p>
          </p:txBody>
        </p:sp>
        <p:sp>
          <p:nvSpPr>
            <p:cNvPr id="85" name="テキスト ボックス 84">
              <a:extLst>
                <a:ext uri="{FF2B5EF4-FFF2-40B4-BE49-F238E27FC236}">
                  <a16:creationId xmlns:a16="http://schemas.microsoft.com/office/drawing/2014/main" id="{6B668D38-2D30-700C-D026-B3D8E54F7AE5}"/>
                </a:ext>
              </a:extLst>
            </p:cNvPr>
            <p:cNvSpPr txBox="1"/>
            <p:nvPr/>
          </p:nvSpPr>
          <p:spPr>
            <a:xfrm>
              <a:off x="4379604" y="5898971"/>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150</a:t>
              </a:r>
              <a:endParaRPr kumimoji="1" lang="ja-JP" altLang="en-US" sz="1000">
                <a:solidFill>
                  <a:schemeClr val="tx1"/>
                </a:solidFill>
                <a:latin typeface="Helvetica" pitchFamily="2" charset="0"/>
                <a:cs typeface="Arial" panose="020B0604020202020204" pitchFamily="34" charset="0"/>
              </a:endParaRPr>
            </a:p>
          </p:txBody>
        </p:sp>
        <p:sp>
          <p:nvSpPr>
            <p:cNvPr id="86" name="テキスト ボックス 85">
              <a:extLst>
                <a:ext uri="{FF2B5EF4-FFF2-40B4-BE49-F238E27FC236}">
                  <a16:creationId xmlns:a16="http://schemas.microsoft.com/office/drawing/2014/main" id="{4E17BA17-BE19-87BF-3D8F-DE12D6E14C95}"/>
                </a:ext>
              </a:extLst>
            </p:cNvPr>
            <p:cNvSpPr txBox="1"/>
            <p:nvPr/>
          </p:nvSpPr>
          <p:spPr>
            <a:xfrm>
              <a:off x="5487262" y="5913317"/>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200</a:t>
              </a:r>
              <a:endParaRPr kumimoji="1" lang="ja-JP" altLang="en-US" sz="1000">
                <a:solidFill>
                  <a:schemeClr val="tx1"/>
                </a:solidFill>
                <a:latin typeface="Helvetica" pitchFamily="2" charset="0"/>
                <a:cs typeface="Arial" panose="020B0604020202020204" pitchFamily="34" charset="0"/>
              </a:endParaRPr>
            </a:p>
          </p:txBody>
        </p:sp>
        <p:cxnSp>
          <p:nvCxnSpPr>
            <p:cNvPr id="88" name="直線矢印コネクタ 87">
              <a:extLst>
                <a:ext uri="{FF2B5EF4-FFF2-40B4-BE49-F238E27FC236}">
                  <a16:creationId xmlns:a16="http://schemas.microsoft.com/office/drawing/2014/main" id="{00D99A05-5908-38AF-582F-0898075F5262}"/>
                </a:ext>
              </a:extLst>
            </p:cNvPr>
            <p:cNvCxnSpPr>
              <a:cxnSpLocks/>
            </p:cNvCxnSpPr>
            <p:nvPr/>
          </p:nvCxnSpPr>
          <p:spPr bwMode="auto">
            <a:xfrm flipV="1">
              <a:off x="1906995"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89" name="直線矢印コネクタ 88">
              <a:extLst>
                <a:ext uri="{FF2B5EF4-FFF2-40B4-BE49-F238E27FC236}">
                  <a16:creationId xmlns:a16="http://schemas.microsoft.com/office/drawing/2014/main" id="{9B979381-AF76-D530-6334-6883709861B5}"/>
                </a:ext>
              </a:extLst>
            </p:cNvPr>
            <p:cNvCxnSpPr>
              <a:cxnSpLocks/>
            </p:cNvCxnSpPr>
            <p:nvPr/>
          </p:nvCxnSpPr>
          <p:spPr bwMode="auto">
            <a:xfrm flipV="1">
              <a:off x="2439477"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91" name="直線矢印コネクタ 90">
              <a:extLst>
                <a:ext uri="{FF2B5EF4-FFF2-40B4-BE49-F238E27FC236}">
                  <a16:creationId xmlns:a16="http://schemas.microsoft.com/office/drawing/2014/main" id="{6FC73BBF-F25B-C918-4349-45C71A78BA93}"/>
                </a:ext>
              </a:extLst>
            </p:cNvPr>
            <p:cNvCxnSpPr>
              <a:cxnSpLocks/>
            </p:cNvCxnSpPr>
            <p:nvPr/>
          </p:nvCxnSpPr>
          <p:spPr bwMode="auto">
            <a:xfrm flipV="1">
              <a:off x="2975564" y="5865195"/>
              <a:ext cx="0" cy="74399"/>
            </a:xfrm>
            <a:prstGeom prst="straightConnector1">
              <a:avLst/>
            </a:prstGeom>
            <a:solidFill>
              <a:srgbClr val="00B8FF"/>
            </a:solidFill>
            <a:ln w="6350" cap="flat" cmpd="sng" algn="ctr">
              <a:solidFill>
                <a:schemeClr val="tx1"/>
              </a:solidFill>
              <a:prstDash val="solid"/>
              <a:round/>
              <a:headEnd type="none" w="med" len="med"/>
              <a:tailEnd type="none"/>
            </a:ln>
            <a:effectLst/>
          </p:spPr>
        </p:cxnSp>
        <p:sp>
          <p:nvSpPr>
            <p:cNvPr id="92" name="テキスト ボックス 91">
              <a:extLst>
                <a:ext uri="{FF2B5EF4-FFF2-40B4-BE49-F238E27FC236}">
                  <a16:creationId xmlns:a16="http://schemas.microsoft.com/office/drawing/2014/main" id="{AA4FD9CB-113C-D172-B9C1-6F17DD6092FF}"/>
                </a:ext>
              </a:extLst>
            </p:cNvPr>
            <p:cNvSpPr txBox="1"/>
            <p:nvPr/>
          </p:nvSpPr>
          <p:spPr>
            <a:xfrm>
              <a:off x="2280441" y="5892308"/>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50</a:t>
              </a:r>
              <a:endParaRPr kumimoji="1" lang="ja-JP" altLang="en-US" sz="1000">
                <a:solidFill>
                  <a:schemeClr val="tx1"/>
                </a:solidFill>
                <a:latin typeface="Helvetica" pitchFamily="2" charset="0"/>
                <a:cs typeface="Arial" panose="020B0604020202020204" pitchFamily="34" charset="0"/>
              </a:endParaRPr>
            </a:p>
          </p:txBody>
        </p:sp>
        <p:sp>
          <p:nvSpPr>
            <p:cNvPr id="93" name="テキスト ボックス 92">
              <a:extLst>
                <a:ext uri="{FF2B5EF4-FFF2-40B4-BE49-F238E27FC236}">
                  <a16:creationId xmlns:a16="http://schemas.microsoft.com/office/drawing/2014/main" id="{AFFB1009-005D-F3E4-D8CA-9684A735D2B4}"/>
                </a:ext>
              </a:extLst>
            </p:cNvPr>
            <p:cNvSpPr txBox="1"/>
            <p:nvPr/>
          </p:nvSpPr>
          <p:spPr>
            <a:xfrm>
              <a:off x="2812922" y="5901741"/>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75</a:t>
              </a:r>
              <a:endParaRPr kumimoji="1" lang="ja-JP" altLang="en-US" sz="1000">
                <a:solidFill>
                  <a:schemeClr val="tx1"/>
                </a:solidFill>
                <a:latin typeface="Helvetica" pitchFamily="2" charset="0"/>
                <a:cs typeface="Arial" panose="020B0604020202020204" pitchFamily="34" charset="0"/>
              </a:endParaRPr>
            </a:p>
          </p:txBody>
        </p:sp>
        <p:sp>
          <p:nvSpPr>
            <p:cNvPr id="94" name="テキスト ボックス 93">
              <a:extLst>
                <a:ext uri="{FF2B5EF4-FFF2-40B4-BE49-F238E27FC236}">
                  <a16:creationId xmlns:a16="http://schemas.microsoft.com/office/drawing/2014/main" id="{5418520D-4FC5-DE1C-AB86-4D1B61C7A367}"/>
                </a:ext>
              </a:extLst>
            </p:cNvPr>
            <p:cNvSpPr txBox="1"/>
            <p:nvPr/>
          </p:nvSpPr>
          <p:spPr>
            <a:xfrm>
              <a:off x="3321881" y="5896111"/>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100</a:t>
              </a:r>
              <a:endParaRPr kumimoji="1" lang="ja-JP" altLang="en-US" sz="1000">
                <a:solidFill>
                  <a:schemeClr val="tx1"/>
                </a:solidFill>
                <a:latin typeface="Helvetica" pitchFamily="2" charset="0"/>
                <a:cs typeface="Arial" panose="020B0604020202020204" pitchFamily="34" charset="0"/>
              </a:endParaRPr>
            </a:p>
          </p:txBody>
        </p:sp>
      </p:grpSp>
      <p:sp>
        <p:nvSpPr>
          <p:cNvPr id="96" name="テキスト ボックス 95">
            <a:extLst>
              <a:ext uri="{FF2B5EF4-FFF2-40B4-BE49-F238E27FC236}">
                <a16:creationId xmlns:a16="http://schemas.microsoft.com/office/drawing/2014/main" id="{FFC77612-89DD-0C56-3727-63076F1EF9BE}"/>
              </a:ext>
            </a:extLst>
          </p:cNvPr>
          <p:cNvSpPr txBox="1"/>
          <p:nvPr/>
        </p:nvSpPr>
        <p:spPr>
          <a:xfrm>
            <a:off x="5721817" y="5242110"/>
            <a:ext cx="33182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Slow</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97" name="テキスト ボックス 96">
            <a:extLst>
              <a:ext uri="{FF2B5EF4-FFF2-40B4-BE49-F238E27FC236}">
                <a16:creationId xmlns:a16="http://schemas.microsoft.com/office/drawing/2014/main" id="{356B3927-5262-BA48-1C43-08290BB35CD1}"/>
              </a:ext>
            </a:extLst>
          </p:cNvPr>
          <p:cNvSpPr txBox="1"/>
          <p:nvPr/>
        </p:nvSpPr>
        <p:spPr>
          <a:xfrm>
            <a:off x="5726315" y="5562600"/>
            <a:ext cx="29976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Fast</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98" name="テキスト ボックス 97">
            <a:extLst>
              <a:ext uri="{FF2B5EF4-FFF2-40B4-BE49-F238E27FC236}">
                <a16:creationId xmlns:a16="http://schemas.microsoft.com/office/drawing/2014/main" id="{FC608F5F-DC84-96BE-C318-7D7E0F02DE3A}"/>
              </a:ext>
            </a:extLst>
          </p:cNvPr>
          <p:cNvSpPr txBox="1"/>
          <p:nvPr/>
        </p:nvSpPr>
        <p:spPr>
          <a:xfrm>
            <a:off x="11084405" y="5249921"/>
            <a:ext cx="29976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Fast</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99" name="テキスト ボックス 98">
            <a:extLst>
              <a:ext uri="{FF2B5EF4-FFF2-40B4-BE49-F238E27FC236}">
                <a16:creationId xmlns:a16="http://schemas.microsoft.com/office/drawing/2014/main" id="{29F2A578-E239-A9C4-BE61-63899F8F5AB2}"/>
              </a:ext>
            </a:extLst>
          </p:cNvPr>
          <p:cNvSpPr txBox="1"/>
          <p:nvPr/>
        </p:nvSpPr>
        <p:spPr>
          <a:xfrm>
            <a:off x="11088903" y="5530334"/>
            <a:ext cx="33182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Slow</a:t>
            </a:r>
            <a:endParaRPr kumimoji="1" lang="ja-JP" altLang="en-US" sz="12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1628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0958A-7C08-D905-5B0F-4D0943AB5D3B}"/>
            </a:ext>
          </a:extLst>
        </p:cNvPr>
        <p:cNvGrpSpPr/>
        <p:nvPr/>
      </p:nvGrpSpPr>
      <p:grpSpPr>
        <a:xfrm>
          <a:off x="0" y="0"/>
          <a:ext cx="0" cy="0"/>
          <a:chOff x="0" y="0"/>
          <a:chExt cx="0" cy="0"/>
        </a:xfrm>
      </p:grpSpPr>
      <p:pic>
        <p:nvPicPr>
          <p:cNvPr id="19" name="図 18">
            <a:extLst>
              <a:ext uri="{FF2B5EF4-FFF2-40B4-BE49-F238E27FC236}">
                <a16:creationId xmlns:a16="http://schemas.microsoft.com/office/drawing/2014/main" id="{D4C567E9-F78A-4D1C-A9FD-A1BEE6E5AA37}"/>
              </a:ext>
            </a:extLst>
          </p:cNvPr>
          <p:cNvPicPr>
            <a:picLocks noChangeAspect="1"/>
          </p:cNvPicPr>
          <p:nvPr/>
        </p:nvPicPr>
        <p:blipFill>
          <a:blip r:embed="rId2"/>
          <a:stretch>
            <a:fillRect/>
          </a:stretch>
        </p:blipFill>
        <p:spPr>
          <a:xfrm>
            <a:off x="877031" y="2285630"/>
            <a:ext cx="5040000" cy="3360000"/>
          </a:xfrm>
          <a:prstGeom prst="rect">
            <a:avLst/>
          </a:prstGeom>
        </p:spPr>
      </p:pic>
      <p:pic>
        <p:nvPicPr>
          <p:cNvPr id="21" name="図 20">
            <a:extLst>
              <a:ext uri="{FF2B5EF4-FFF2-40B4-BE49-F238E27FC236}">
                <a16:creationId xmlns:a16="http://schemas.microsoft.com/office/drawing/2014/main" id="{6B63AE27-55EF-41C9-1C30-F15A99276B03}"/>
              </a:ext>
            </a:extLst>
          </p:cNvPr>
          <p:cNvPicPr>
            <a:picLocks noChangeAspect="1"/>
          </p:cNvPicPr>
          <p:nvPr/>
        </p:nvPicPr>
        <p:blipFill>
          <a:blip r:embed="rId3"/>
          <a:stretch>
            <a:fillRect/>
          </a:stretch>
        </p:blipFill>
        <p:spPr>
          <a:xfrm>
            <a:off x="6290733" y="2285630"/>
            <a:ext cx="5040000" cy="3360000"/>
          </a:xfrm>
          <a:prstGeom prst="rect">
            <a:avLst/>
          </a:prstGeom>
        </p:spPr>
      </p:pic>
      <p:sp>
        <p:nvSpPr>
          <p:cNvPr id="2" name="タイトル 1">
            <a:extLst>
              <a:ext uri="{FF2B5EF4-FFF2-40B4-BE49-F238E27FC236}">
                <a16:creationId xmlns:a16="http://schemas.microsoft.com/office/drawing/2014/main" id="{F75F27C3-AD4A-3A14-9141-9ED72146BBBE}"/>
              </a:ext>
            </a:extLst>
          </p:cNvPr>
          <p:cNvSpPr>
            <a:spLocks noGrp="1"/>
          </p:cNvSpPr>
          <p:nvPr>
            <p:ph type="title"/>
          </p:nvPr>
        </p:nvSpPr>
        <p:spPr/>
        <p:txBody>
          <a:bodyPr/>
          <a:lstStyle/>
          <a:p>
            <a:r>
              <a:rPr kumimoji="1" lang="en-US" altLang="ja-JP"/>
              <a:t>Packet Delivery Rate (PDR)</a:t>
            </a:r>
            <a:br>
              <a:rPr kumimoji="1" lang="en-US" altLang="ja-JP"/>
            </a:br>
            <a:r>
              <a:rPr kumimoji="1" lang="en-US" altLang="ja-JP"/>
              <a:t>(Coordinator to Device)</a:t>
            </a:r>
            <a:endParaRPr kumimoji="1" lang="ja-JP" altLang="en-US" b="0"/>
          </a:p>
        </p:txBody>
      </p:sp>
      <p:sp>
        <p:nvSpPr>
          <p:cNvPr id="4" name="スライド番号プレースホルダー 3">
            <a:extLst>
              <a:ext uri="{FF2B5EF4-FFF2-40B4-BE49-F238E27FC236}">
                <a16:creationId xmlns:a16="http://schemas.microsoft.com/office/drawing/2014/main" id="{D43524EF-04E7-1B72-5E2C-690DCCDE5919}"/>
              </a:ext>
            </a:extLst>
          </p:cNvPr>
          <p:cNvSpPr>
            <a:spLocks noGrp="1"/>
          </p:cNvSpPr>
          <p:nvPr>
            <p:ph type="sldNum" idx="12"/>
          </p:nvPr>
        </p:nvSpPr>
        <p:spPr/>
        <p:txBody>
          <a:bodyPr/>
          <a:lstStyle/>
          <a:p>
            <a:r>
              <a:rPr lang="en-GB"/>
              <a:t>Slide </a:t>
            </a:r>
            <a:fld id="{440F5867-744E-4AA6-B0ED-4C44D2DFBB7B}" type="slidenum">
              <a:rPr lang="en-GB"/>
              <a:pPr/>
              <a:t>21</a:t>
            </a:fld>
            <a:endParaRPr lang="en-GB"/>
          </a:p>
        </p:txBody>
      </p:sp>
      <p:sp>
        <p:nvSpPr>
          <p:cNvPr id="13" name="テキスト ボックス 12">
            <a:extLst>
              <a:ext uri="{FF2B5EF4-FFF2-40B4-BE49-F238E27FC236}">
                <a16:creationId xmlns:a16="http://schemas.microsoft.com/office/drawing/2014/main" id="{89DC3A80-27DC-F5BD-2131-CB0DAB0E482B}"/>
              </a:ext>
            </a:extLst>
          </p:cNvPr>
          <p:cNvSpPr txBox="1"/>
          <p:nvPr/>
        </p:nvSpPr>
        <p:spPr>
          <a:xfrm>
            <a:off x="2374777" y="1889405"/>
            <a:ext cx="2337499" cy="461665"/>
          </a:xfrm>
          <a:prstGeom prst="rect">
            <a:avLst/>
          </a:prstGeom>
          <a:noFill/>
        </p:spPr>
        <p:txBody>
          <a:bodyPr wrap="none" rtlCol="0">
            <a:spAutoFit/>
          </a:bodyPr>
          <a:lstStyle/>
          <a:p>
            <a:r>
              <a:rPr kumimoji="1" lang="en-US" altLang="ja-JP" b="1">
                <a:solidFill>
                  <a:schemeClr val="accent4"/>
                </a:solidFill>
                <a:latin typeface="Arial" panose="020B0604020202020204" pitchFamily="34" charset="0"/>
                <a:cs typeface="Arial" panose="020B0604020202020204" pitchFamily="34" charset="0"/>
              </a:rPr>
              <a:t>Slow (50 kbps)</a:t>
            </a:r>
            <a:endParaRPr kumimoji="1" lang="ja-JP" altLang="en-US" b="1">
              <a:solidFill>
                <a:schemeClr val="accent4"/>
              </a:solidFill>
              <a:latin typeface="Arial" panose="020B0604020202020204" pitchFamily="34" charset="0"/>
              <a:cs typeface="Arial" panose="020B0604020202020204" pitchFamily="34" charset="0"/>
            </a:endParaRPr>
          </a:p>
        </p:txBody>
      </p:sp>
      <p:sp>
        <p:nvSpPr>
          <p:cNvPr id="14" name="テキスト ボックス 13">
            <a:extLst>
              <a:ext uri="{FF2B5EF4-FFF2-40B4-BE49-F238E27FC236}">
                <a16:creationId xmlns:a16="http://schemas.microsoft.com/office/drawing/2014/main" id="{5287286A-2750-CC32-5E66-E7FEB39A8780}"/>
              </a:ext>
            </a:extLst>
          </p:cNvPr>
          <p:cNvSpPr txBox="1"/>
          <p:nvPr/>
        </p:nvSpPr>
        <p:spPr>
          <a:xfrm>
            <a:off x="7652805" y="1889405"/>
            <a:ext cx="2425664" cy="461665"/>
          </a:xfrm>
          <a:prstGeom prst="rect">
            <a:avLst/>
          </a:prstGeom>
          <a:noFill/>
        </p:spPr>
        <p:txBody>
          <a:bodyPr wrap="none" rtlCol="0">
            <a:spAutoFit/>
          </a:bodyPr>
          <a:lstStyle/>
          <a:p>
            <a:r>
              <a:rPr kumimoji="1" lang="en-US" altLang="ja-JP" b="1">
                <a:solidFill>
                  <a:schemeClr val="accent4"/>
                </a:solidFill>
                <a:latin typeface="Arial" panose="020B0604020202020204" pitchFamily="34" charset="0"/>
                <a:cs typeface="Arial" panose="020B0604020202020204" pitchFamily="34" charset="0"/>
              </a:rPr>
              <a:t>Fast (200 kbps)</a:t>
            </a:r>
            <a:endParaRPr kumimoji="1" lang="ja-JP" altLang="en-US" b="1">
              <a:solidFill>
                <a:schemeClr val="accent4"/>
              </a:solidFill>
              <a:latin typeface="Arial" panose="020B0604020202020204" pitchFamily="34" charset="0"/>
              <a:cs typeface="Arial" panose="020B0604020202020204" pitchFamily="34" charset="0"/>
            </a:endParaRPr>
          </a:p>
        </p:txBody>
      </p:sp>
      <p:sp>
        <p:nvSpPr>
          <p:cNvPr id="30" name="テキスト ボックス 29">
            <a:extLst>
              <a:ext uri="{FF2B5EF4-FFF2-40B4-BE49-F238E27FC236}">
                <a16:creationId xmlns:a16="http://schemas.microsoft.com/office/drawing/2014/main" id="{AD20E934-3E15-0A73-5E37-6406FB990E3A}"/>
              </a:ext>
            </a:extLst>
          </p:cNvPr>
          <p:cNvSpPr txBox="1"/>
          <p:nvPr/>
        </p:nvSpPr>
        <p:spPr>
          <a:xfrm>
            <a:off x="3012286" y="4160412"/>
            <a:ext cx="788999" cy="338554"/>
          </a:xfrm>
          <a:prstGeom prst="rect">
            <a:avLst/>
          </a:prstGeom>
          <a:noFill/>
        </p:spPr>
        <p:txBody>
          <a:bodyPr wrap="none" rtlCol="0">
            <a:spAutoFit/>
          </a:bodyPr>
          <a:lstStyle/>
          <a:p>
            <a:r>
              <a:rPr kumimoji="1" lang="en-US" altLang="ja-JP" sz="1600" b="1" dirty="0">
                <a:solidFill>
                  <a:srgbClr val="FF7F0E"/>
                </a:solidFill>
                <a:latin typeface="Arial" panose="020B0604020202020204" pitchFamily="34" charset="0"/>
                <a:cs typeface="Arial" panose="020B0604020202020204" pitchFamily="34" charset="0"/>
              </a:rPr>
              <a:t>All ED</a:t>
            </a:r>
            <a:endParaRPr kumimoji="1" lang="ja-JP" altLang="en-US" sz="1600" b="1">
              <a:solidFill>
                <a:srgbClr val="FF7F0E"/>
              </a:solidFill>
              <a:latin typeface="Arial" panose="020B0604020202020204" pitchFamily="34" charset="0"/>
              <a:cs typeface="Arial" panose="020B0604020202020204" pitchFamily="34" charset="0"/>
            </a:endParaRPr>
          </a:p>
        </p:txBody>
      </p:sp>
      <p:sp>
        <p:nvSpPr>
          <p:cNvPr id="31" name="テキスト ボックス 30">
            <a:extLst>
              <a:ext uri="{FF2B5EF4-FFF2-40B4-BE49-F238E27FC236}">
                <a16:creationId xmlns:a16="http://schemas.microsoft.com/office/drawing/2014/main" id="{73B27CF0-3ED9-7493-5094-D14C58ABC59E}"/>
              </a:ext>
            </a:extLst>
          </p:cNvPr>
          <p:cNvSpPr txBox="1"/>
          <p:nvPr/>
        </p:nvSpPr>
        <p:spPr>
          <a:xfrm>
            <a:off x="2670903" y="3566833"/>
            <a:ext cx="1393330" cy="338554"/>
          </a:xfrm>
          <a:prstGeom prst="rect">
            <a:avLst/>
          </a:prstGeom>
          <a:noFill/>
        </p:spPr>
        <p:txBody>
          <a:bodyPr wrap="none" rtlCol="0">
            <a:spAutoFit/>
          </a:bodyPr>
          <a:lstStyle/>
          <a:p>
            <a:r>
              <a:rPr kumimoji="1" lang="en-US" altLang="ja-JP" sz="1600" b="1" dirty="0">
                <a:solidFill>
                  <a:srgbClr val="2CA02C"/>
                </a:solidFill>
                <a:latin typeface="Arial" panose="020B0604020202020204" pitchFamily="34" charset="0"/>
                <a:cs typeface="Arial" panose="020B0604020202020204" pitchFamily="34" charset="0"/>
              </a:rPr>
              <a:t>All ED or CS</a:t>
            </a:r>
            <a:endParaRPr kumimoji="1" lang="ja-JP" altLang="en-US" sz="1600" b="1">
              <a:solidFill>
                <a:srgbClr val="2CA02C"/>
              </a:solidFill>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CFC23444-B2DF-A1A7-7B81-862384733B3E}"/>
              </a:ext>
            </a:extLst>
          </p:cNvPr>
          <p:cNvSpPr txBox="1"/>
          <p:nvPr/>
        </p:nvSpPr>
        <p:spPr>
          <a:xfrm>
            <a:off x="4961482" y="4814523"/>
            <a:ext cx="1128835" cy="338554"/>
          </a:xfrm>
          <a:prstGeom prst="rect">
            <a:avLst/>
          </a:prstGeom>
          <a:noFill/>
        </p:spPr>
        <p:txBody>
          <a:bodyPr wrap="none" rtlCol="0">
            <a:spAutoFit/>
          </a:bodyPr>
          <a:lstStyle/>
          <a:p>
            <a:r>
              <a:rPr kumimoji="1" lang="en-US" altLang="ja-JP" sz="1600" b="1">
                <a:solidFill>
                  <a:srgbClr val="D62728"/>
                </a:solidFill>
                <a:latin typeface="Arial" panose="020B0604020202020204" pitchFamily="34" charset="0"/>
                <a:cs typeface="Arial" panose="020B0604020202020204" pitchFamily="34" charset="0"/>
              </a:rPr>
              <a:t>Proposed</a:t>
            </a:r>
            <a:endParaRPr kumimoji="1" lang="ja-JP" altLang="en-US" sz="1600" b="1">
              <a:solidFill>
                <a:srgbClr val="D62728"/>
              </a:solidFill>
              <a:latin typeface="Arial" panose="020B0604020202020204" pitchFamily="34" charset="0"/>
              <a:cs typeface="Arial" panose="020B0604020202020204" pitchFamily="34" charset="0"/>
            </a:endParaRPr>
          </a:p>
        </p:txBody>
      </p:sp>
      <p:sp>
        <p:nvSpPr>
          <p:cNvPr id="33" name="テキスト ボックス 32">
            <a:extLst>
              <a:ext uri="{FF2B5EF4-FFF2-40B4-BE49-F238E27FC236}">
                <a16:creationId xmlns:a16="http://schemas.microsoft.com/office/drawing/2014/main" id="{C299B986-5E04-02D5-A5B2-4D85AF887711}"/>
              </a:ext>
            </a:extLst>
          </p:cNvPr>
          <p:cNvSpPr txBox="1"/>
          <p:nvPr/>
        </p:nvSpPr>
        <p:spPr>
          <a:xfrm>
            <a:off x="1978911" y="4711468"/>
            <a:ext cx="788999" cy="338554"/>
          </a:xfrm>
          <a:prstGeom prst="rect">
            <a:avLst/>
          </a:prstGeom>
          <a:noFill/>
        </p:spPr>
        <p:txBody>
          <a:bodyPr wrap="none" rtlCol="0">
            <a:spAutoFit/>
          </a:bodyPr>
          <a:lstStyle/>
          <a:p>
            <a:r>
              <a:rPr kumimoji="1" lang="en-US" altLang="ja-JP" sz="1600" b="1" dirty="0">
                <a:solidFill>
                  <a:srgbClr val="1F77B4"/>
                </a:solidFill>
                <a:latin typeface="Arial" panose="020B0604020202020204" pitchFamily="34" charset="0"/>
                <a:cs typeface="Arial" panose="020B0604020202020204" pitchFamily="34" charset="0"/>
              </a:rPr>
              <a:t>All CS</a:t>
            </a:r>
            <a:endParaRPr kumimoji="1" lang="ja-JP" altLang="en-US" sz="1600" b="1">
              <a:solidFill>
                <a:srgbClr val="1F77B4"/>
              </a:solidFill>
              <a:latin typeface="Arial" panose="020B0604020202020204" pitchFamily="34" charset="0"/>
              <a:cs typeface="Arial" panose="020B0604020202020204" pitchFamily="34" charset="0"/>
            </a:endParaRPr>
          </a:p>
        </p:txBody>
      </p:sp>
      <p:sp>
        <p:nvSpPr>
          <p:cNvPr id="39" name="テキスト ボックス 38">
            <a:extLst>
              <a:ext uri="{FF2B5EF4-FFF2-40B4-BE49-F238E27FC236}">
                <a16:creationId xmlns:a16="http://schemas.microsoft.com/office/drawing/2014/main" id="{DD87E456-6A04-4A90-0B90-9E6212C9FFBB}"/>
              </a:ext>
            </a:extLst>
          </p:cNvPr>
          <p:cNvSpPr txBox="1"/>
          <p:nvPr/>
        </p:nvSpPr>
        <p:spPr>
          <a:xfrm>
            <a:off x="9893424" y="4364733"/>
            <a:ext cx="788999" cy="338554"/>
          </a:xfrm>
          <a:prstGeom prst="rect">
            <a:avLst/>
          </a:prstGeom>
          <a:noFill/>
        </p:spPr>
        <p:txBody>
          <a:bodyPr wrap="none" rtlCol="0">
            <a:spAutoFit/>
          </a:bodyPr>
          <a:lstStyle/>
          <a:p>
            <a:r>
              <a:rPr kumimoji="1" lang="en-US" altLang="ja-JP" sz="1600" b="1" dirty="0">
                <a:solidFill>
                  <a:srgbClr val="FF7F0E"/>
                </a:solidFill>
                <a:latin typeface="Arial" panose="020B0604020202020204" pitchFamily="34" charset="0"/>
                <a:cs typeface="Arial" panose="020B0604020202020204" pitchFamily="34" charset="0"/>
              </a:rPr>
              <a:t>All ED</a:t>
            </a:r>
            <a:endParaRPr kumimoji="1" lang="ja-JP" altLang="en-US" sz="1600" b="1">
              <a:solidFill>
                <a:srgbClr val="FF7F0E"/>
              </a:solidFill>
              <a:latin typeface="Arial" panose="020B0604020202020204" pitchFamily="34" charset="0"/>
              <a:cs typeface="Arial" panose="020B0604020202020204" pitchFamily="34" charset="0"/>
            </a:endParaRPr>
          </a:p>
        </p:txBody>
      </p:sp>
      <p:sp>
        <p:nvSpPr>
          <p:cNvPr id="40" name="テキスト ボックス 39">
            <a:extLst>
              <a:ext uri="{FF2B5EF4-FFF2-40B4-BE49-F238E27FC236}">
                <a16:creationId xmlns:a16="http://schemas.microsoft.com/office/drawing/2014/main" id="{62FE4BD9-F405-3D02-96D4-C70CD394C529}"/>
              </a:ext>
            </a:extLst>
          </p:cNvPr>
          <p:cNvSpPr txBox="1"/>
          <p:nvPr/>
        </p:nvSpPr>
        <p:spPr>
          <a:xfrm>
            <a:off x="9858960" y="3999615"/>
            <a:ext cx="1393330" cy="338554"/>
          </a:xfrm>
          <a:prstGeom prst="rect">
            <a:avLst/>
          </a:prstGeom>
          <a:noFill/>
        </p:spPr>
        <p:txBody>
          <a:bodyPr wrap="none" rtlCol="0">
            <a:spAutoFit/>
          </a:bodyPr>
          <a:lstStyle/>
          <a:p>
            <a:r>
              <a:rPr kumimoji="1" lang="en-US" altLang="ja-JP" sz="1600" b="1" dirty="0">
                <a:solidFill>
                  <a:srgbClr val="2CA02C"/>
                </a:solidFill>
                <a:latin typeface="Arial" panose="020B0604020202020204" pitchFamily="34" charset="0"/>
                <a:cs typeface="Arial" panose="020B0604020202020204" pitchFamily="34" charset="0"/>
              </a:rPr>
              <a:t>All ED or CS</a:t>
            </a:r>
            <a:endParaRPr kumimoji="1" lang="ja-JP" altLang="en-US" sz="1600" b="1">
              <a:solidFill>
                <a:srgbClr val="2CA02C"/>
              </a:solidFill>
              <a:latin typeface="Arial" panose="020B0604020202020204" pitchFamily="34" charset="0"/>
              <a:cs typeface="Arial" panose="020B0604020202020204" pitchFamily="34" charset="0"/>
            </a:endParaRPr>
          </a:p>
        </p:txBody>
      </p:sp>
      <p:sp>
        <p:nvSpPr>
          <p:cNvPr id="41" name="テキスト ボックス 40">
            <a:extLst>
              <a:ext uri="{FF2B5EF4-FFF2-40B4-BE49-F238E27FC236}">
                <a16:creationId xmlns:a16="http://schemas.microsoft.com/office/drawing/2014/main" id="{1078D174-3215-9BE2-32A9-9E7879D26E78}"/>
              </a:ext>
            </a:extLst>
          </p:cNvPr>
          <p:cNvSpPr txBox="1"/>
          <p:nvPr/>
        </p:nvSpPr>
        <p:spPr>
          <a:xfrm>
            <a:off x="10055742" y="4812033"/>
            <a:ext cx="1128835" cy="338554"/>
          </a:xfrm>
          <a:prstGeom prst="rect">
            <a:avLst/>
          </a:prstGeom>
          <a:noFill/>
        </p:spPr>
        <p:txBody>
          <a:bodyPr wrap="none" rtlCol="0">
            <a:spAutoFit/>
          </a:bodyPr>
          <a:lstStyle/>
          <a:p>
            <a:r>
              <a:rPr kumimoji="1" lang="en-US" altLang="ja-JP" sz="1600" b="1">
                <a:solidFill>
                  <a:srgbClr val="D62728"/>
                </a:solidFill>
                <a:latin typeface="Arial" panose="020B0604020202020204" pitchFamily="34" charset="0"/>
                <a:cs typeface="Arial" panose="020B0604020202020204" pitchFamily="34" charset="0"/>
              </a:rPr>
              <a:t>Proposed</a:t>
            </a:r>
            <a:endParaRPr kumimoji="1" lang="ja-JP" altLang="en-US" sz="1600" b="1">
              <a:solidFill>
                <a:srgbClr val="D62728"/>
              </a:solidFill>
              <a:latin typeface="Arial" panose="020B0604020202020204" pitchFamily="34" charset="0"/>
              <a:cs typeface="Arial" panose="020B0604020202020204" pitchFamily="34" charset="0"/>
            </a:endParaRPr>
          </a:p>
        </p:txBody>
      </p:sp>
      <p:sp>
        <p:nvSpPr>
          <p:cNvPr id="42" name="テキスト ボックス 41">
            <a:extLst>
              <a:ext uri="{FF2B5EF4-FFF2-40B4-BE49-F238E27FC236}">
                <a16:creationId xmlns:a16="http://schemas.microsoft.com/office/drawing/2014/main" id="{5F94AB6A-656D-02DF-497D-B7984C35B1EB}"/>
              </a:ext>
            </a:extLst>
          </p:cNvPr>
          <p:cNvSpPr txBox="1"/>
          <p:nvPr/>
        </p:nvSpPr>
        <p:spPr>
          <a:xfrm>
            <a:off x="8907631" y="4983800"/>
            <a:ext cx="788999" cy="338554"/>
          </a:xfrm>
          <a:prstGeom prst="rect">
            <a:avLst/>
          </a:prstGeom>
          <a:noFill/>
        </p:spPr>
        <p:txBody>
          <a:bodyPr wrap="none" rtlCol="0">
            <a:spAutoFit/>
          </a:bodyPr>
          <a:lstStyle/>
          <a:p>
            <a:r>
              <a:rPr kumimoji="1" lang="en-US" altLang="ja-JP" sz="1600" b="1" dirty="0">
                <a:solidFill>
                  <a:srgbClr val="1F77B4"/>
                </a:solidFill>
                <a:latin typeface="Arial" panose="020B0604020202020204" pitchFamily="34" charset="0"/>
                <a:cs typeface="Arial" panose="020B0604020202020204" pitchFamily="34" charset="0"/>
              </a:rPr>
              <a:t>All CS</a:t>
            </a:r>
            <a:endParaRPr kumimoji="1" lang="ja-JP" altLang="en-US" sz="1600" b="1">
              <a:solidFill>
                <a:srgbClr val="1F77B4"/>
              </a:solidFill>
              <a:latin typeface="Arial" panose="020B0604020202020204" pitchFamily="34" charset="0"/>
              <a:cs typeface="Arial" panose="020B0604020202020204" pitchFamily="34" charset="0"/>
            </a:endParaRPr>
          </a:p>
        </p:txBody>
      </p:sp>
      <p:cxnSp>
        <p:nvCxnSpPr>
          <p:cNvPr id="7" name="直線矢印コネクタ 6">
            <a:extLst>
              <a:ext uri="{FF2B5EF4-FFF2-40B4-BE49-F238E27FC236}">
                <a16:creationId xmlns:a16="http://schemas.microsoft.com/office/drawing/2014/main" id="{D1C03CC2-86E3-7513-25BC-DC839E2B4BAD}"/>
              </a:ext>
            </a:extLst>
          </p:cNvPr>
          <p:cNvCxnSpPr>
            <a:cxnSpLocks/>
          </p:cNvCxnSpPr>
          <p:nvPr/>
        </p:nvCxnSpPr>
        <p:spPr bwMode="auto">
          <a:xfrm>
            <a:off x="1142198" y="5431100"/>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8" name="直線矢印コネクタ 7">
            <a:extLst>
              <a:ext uri="{FF2B5EF4-FFF2-40B4-BE49-F238E27FC236}">
                <a16:creationId xmlns:a16="http://schemas.microsoft.com/office/drawing/2014/main" id="{9FDB5231-5201-0B41-76F0-20821E7DB53B}"/>
              </a:ext>
            </a:extLst>
          </p:cNvPr>
          <p:cNvCxnSpPr>
            <a:cxnSpLocks/>
          </p:cNvCxnSpPr>
          <p:nvPr/>
        </p:nvCxnSpPr>
        <p:spPr bwMode="auto">
          <a:xfrm>
            <a:off x="6571764" y="5431100"/>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9" name="直線矢印コネクタ 8">
            <a:extLst>
              <a:ext uri="{FF2B5EF4-FFF2-40B4-BE49-F238E27FC236}">
                <a16:creationId xmlns:a16="http://schemas.microsoft.com/office/drawing/2014/main" id="{7F9DE82A-4B6A-D01D-E0A7-8B529626D158}"/>
              </a:ext>
            </a:extLst>
          </p:cNvPr>
          <p:cNvCxnSpPr>
            <a:cxnSpLocks/>
          </p:cNvCxnSpPr>
          <p:nvPr/>
        </p:nvCxnSpPr>
        <p:spPr bwMode="auto">
          <a:xfrm flipV="1">
            <a:off x="1151163" y="2286000"/>
            <a:ext cx="0" cy="31451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0" name="直線矢印コネクタ 9">
            <a:extLst>
              <a:ext uri="{FF2B5EF4-FFF2-40B4-BE49-F238E27FC236}">
                <a16:creationId xmlns:a16="http://schemas.microsoft.com/office/drawing/2014/main" id="{D15AD857-75A6-E7EA-EF75-3F642832BE94}"/>
              </a:ext>
            </a:extLst>
          </p:cNvPr>
          <p:cNvCxnSpPr>
            <a:cxnSpLocks/>
          </p:cNvCxnSpPr>
          <p:nvPr/>
        </p:nvCxnSpPr>
        <p:spPr bwMode="auto">
          <a:xfrm flipV="1">
            <a:off x="6576878" y="2350726"/>
            <a:ext cx="0" cy="308811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2" name="テキスト ボックス 21">
            <a:extLst>
              <a:ext uri="{FF2B5EF4-FFF2-40B4-BE49-F238E27FC236}">
                <a16:creationId xmlns:a16="http://schemas.microsoft.com/office/drawing/2014/main" id="{DFDC6E63-45EC-4885-C84F-EDA4280C5CF5}"/>
              </a:ext>
            </a:extLst>
          </p:cNvPr>
          <p:cNvSpPr txBox="1"/>
          <p:nvPr/>
        </p:nvSpPr>
        <p:spPr>
          <a:xfrm>
            <a:off x="2772512" y="6002179"/>
            <a:ext cx="1732334" cy="246221"/>
          </a:xfrm>
          <a:prstGeom prst="rect">
            <a:avLst/>
          </a:prstGeom>
          <a:solidFill>
            <a:schemeClr val="bg1"/>
          </a:solidFill>
        </p:spPr>
        <p:txBody>
          <a:bodyPr wrap="none" lIns="0" tIns="0" rIns="0" bIns="0" rtlCol="0">
            <a:spAutoFit/>
          </a:bodyPr>
          <a:lstStyle/>
          <a:p>
            <a:r>
              <a:rPr kumimoji="1" lang="en-US" altLang="ja-JP" sz="1600">
                <a:solidFill>
                  <a:schemeClr val="tx1"/>
                </a:solidFill>
                <a:latin typeface="Arial" panose="020B0604020202020204" pitchFamily="34" charset="0"/>
                <a:cs typeface="Arial" panose="020B0604020202020204" pitchFamily="34" charset="0"/>
              </a:rPr>
              <a:t>Offered load [kbps]</a:t>
            </a:r>
            <a:endParaRPr kumimoji="1" lang="ja-JP" altLang="en-US" sz="1600">
              <a:solidFill>
                <a:schemeClr val="tx1"/>
              </a:solidFill>
              <a:latin typeface="Arial" panose="020B0604020202020204" pitchFamily="34" charset="0"/>
              <a:cs typeface="Arial" panose="020B0604020202020204" pitchFamily="34" charset="0"/>
            </a:endParaRPr>
          </a:p>
        </p:txBody>
      </p:sp>
      <p:sp>
        <p:nvSpPr>
          <p:cNvPr id="23" name="テキスト ボックス 22">
            <a:extLst>
              <a:ext uri="{FF2B5EF4-FFF2-40B4-BE49-F238E27FC236}">
                <a16:creationId xmlns:a16="http://schemas.microsoft.com/office/drawing/2014/main" id="{98592B97-8BCB-0A14-3879-5CCF86D608E9}"/>
              </a:ext>
            </a:extLst>
          </p:cNvPr>
          <p:cNvSpPr txBox="1"/>
          <p:nvPr/>
        </p:nvSpPr>
        <p:spPr>
          <a:xfrm>
            <a:off x="8021266" y="6002179"/>
            <a:ext cx="1732334" cy="246221"/>
          </a:xfrm>
          <a:prstGeom prst="rect">
            <a:avLst/>
          </a:prstGeom>
          <a:solidFill>
            <a:schemeClr val="bg1"/>
          </a:solidFill>
        </p:spPr>
        <p:txBody>
          <a:bodyPr wrap="none" lIns="0" tIns="0" rIns="0" bIns="0" rtlCol="0">
            <a:spAutoFit/>
          </a:bodyPr>
          <a:lstStyle/>
          <a:p>
            <a:r>
              <a:rPr kumimoji="1" lang="en-US" altLang="ja-JP" sz="1600">
                <a:solidFill>
                  <a:schemeClr val="tx1"/>
                </a:solidFill>
                <a:latin typeface="Arial" panose="020B0604020202020204" pitchFamily="34" charset="0"/>
                <a:cs typeface="Arial" panose="020B0604020202020204" pitchFamily="34" charset="0"/>
              </a:rPr>
              <a:t>Offered load [kbps]</a:t>
            </a:r>
            <a:endParaRPr kumimoji="1" lang="ja-JP" altLang="en-US" sz="1600">
              <a:solidFill>
                <a:schemeClr val="tx1"/>
              </a:solidFill>
              <a:latin typeface="Arial" panose="020B0604020202020204" pitchFamily="34" charset="0"/>
              <a:cs typeface="Arial" panose="020B0604020202020204" pitchFamily="34" charset="0"/>
            </a:endParaRPr>
          </a:p>
        </p:txBody>
      </p:sp>
      <p:grpSp>
        <p:nvGrpSpPr>
          <p:cNvPr id="24" name="グループ化 23">
            <a:extLst>
              <a:ext uri="{FF2B5EF4-FFF2-40B4-BE49-F238E27FC236}">
                <a16:creationId xmlns:a16="http://schemas.microsoft.com/office/drawing/2014/main" id="{E79E5514-90CD-C5B6-F79A-38DC0E0E7914}"/>
              </a:ext>
            </a:extLst>
          </p:cNvPr>
          <p:cNvGrpSpPr/>
          <p:nvPr/>
        </p:nvGrpSpPr>
        <p:grpSpPr>
          <a:xfrm>
            <a:off x="1376303" y="5001462"/>
            <a:ext cx="859780" cy="246221"/>
            <a:chOff x="1376303" y="5001462"/>
            <a:chExt cx="859780" cy="246221"/>
          </a:xfrm>
        </p:grpSpPr>
        <p:sp>
          <p:nvSpPr>
            <p:cNvPr id="25" name="テキスト ボックス 24">
              <a:extLst>
                <a:ext uri="{FF2B5EF4-FFF2-40B4-BE49-F238E27FC236}">
                  <a16:creationId xmlns:a16="http://schemas.microsoft.com/office/drawing/2014/main" id="{6B299D21-1186-44CD-E708-92CAE1F71AAD}"/>
                </a:ext>
              </a:extLst>
            </p:cNvPr>
            <p:cNvSpPr txBox="1"/>
            <p:nvPr/>
          </p:nvSpPr>
          <p:spPr>
            <a:xfrm>
              <a:off x="1562822" y="5001462"/>
              <a:ext cx="673261" cy="246221"/>
            </a:xfrm>
            <a:prstGeom prst="rect">
              <a:avLst/>
            </a:prstGeom>
            <a:solidFill>
              <a:schemeClr val="bg1"/>
            </a:solidFill>
          </p:spPr>
          <p:txBody>
            <a:bodyPr wrap="none" lIns="0" tIns="0" rIns="0" bIns="0" rtlCol="0">
              <a:spAutoFit/>
            </a:bodyPr>
            <a:lstStyle/>
            <a:p>
              <a:r>
                <a:rPr kumimoji="1" lang="en-US" altLang="ja-JP" sz="1600">
                  <a:solidFill>
                    <a:schemeClr val="tx1">
                      <a:lumMod val="50000"/>
                      <a:lumOff val="50000"/>
                    </a:schemeClr>
                  </a:solidFill>
                  <a:latin typeface="Arial" panose="020B0604020202020204" pitchFamily="34" charset="0"/>
                  <a:cs typeface="Arial" panose="020B0604020202020204" pitchFamily="34" charset="0"/>
                </a:rPr>
                <a:t>CI 95%</a:t>
              </a:r>
              <a:endParaRPr kumimoji="1" lang="ja-JP" altLang="en-US" sz="160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26" name="グループ化 25">
              <a:extLst>
                <a:ext uri="{FF2B5EF4-FFF2-40B4-BE49-F238E27FC236}">
                  <a16:creationId xmlns:a16="http://schemas.microsoft.com/office/drawing/2014/main" id="{B74AE15C-62F4-3C13-79E3-10212064F15B}"/>
                </a:ext>
              </a:extLst>
            </p:cNvPr>
            <p:cNvGrpSpPr/>
            <p:nvPr/>
          </p:nvGrpSpPr>
          <p:grpSpPr>
            <a:xfrm>
              <a:off x="1376303" y="5028154"/>
              <a:ext cx="152400" cy="191438"/>
              <a:chOff x="1295400" y="5022945"/>
              <a:chExt cx="152400" cy="191438"/>
            </a:xfrm>
          </p:grpSpPr>
          <p:cxnSp>
            <p:nvCxnSpPr>
              <p:cNvPr id="27" name="直線コネクタ 26">
                <a:extLst>
                  <a:ext uri="{FF2B5EF4-FFF2-40B4-BE49-F238E27FC236}">
                    <a16:creationId xmlns:a16="http://schemas.microsoft.com/office/drawing/2014/main" id="{71D45E01-8DEE-2DF0-E059-47B5258D6F26}"/>
                  </a:ext>
                </a:extLst>
              </p:cNvPr>
              <p:cNvCxnSpPr>
                <a:cxnSpLocks/>
              </p:cNvCxnSpPr>
              <p:nvPr/>
            </p:nvCxnSpPr>
            <p:spPr bwMode="auto">
              <a:xfrm>
                <a:off x="1371600" y="5022945"/>
                <a:ext cx="0" cy="191438"/>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28" name="直線コネクタ 27">
                <a:extLst>
                  <a:ext uri="{FF2B5EF4-FFF2-40B4-BE49-F238E27FC236}">
                    <a16:creationId xmlns:a16="http://schemas.microsoft.com/office/drawing/2014/main" id="{7BBD90FB-9D99-E012-7851-10BACFCBA2A3}"/>
                  </a:ext>
                </a:extLst>
              </p:cNvPr>
              <p:cNvCxnSpPr>
                <a:cxnSpLocks/>
              </p:cNvCxnSpPr>
              <p:nvPr/>
            </p:nvCxnSpPr>
            <p:spPr bwMode="auto">
              <a:xfrm flipH="1">
                <a:off x="1295400" y="5029200"/>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29" name="直線コネクタ 28">
                <a:extLst>
                  <a:ext uri="{FF2B5EF4-FFF2-40B4-BE49-F238E27FC236}">
                    <a16:creationId xmlns:a16="http://schemas.microsoft.com/office/drawing/2014/main" id="{D7056574-7FB4-EBB6-7F0F-831712DB9FDE}"/>
                  </a:ext>
                </a:extLst>
              </p:cNvPr>
              <p:cNvCxnSpPr>
                <a:cxnSpLocks/>
              </p:cNvCxnSpPr>
              <p:nvPr/>
            </p:nvCxnSpPr>
            <p:spPr bwMode="auto">
              <a:xfrm flipH="1">
                <a:off x="1295400" y="5214383"/>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grpSp>
      </p:grpSp>
      <p:grpSp>
        <p:nvGrpSpPr>
          <p:cNvPr id="34" name="グループ化 33">
            <a:extLst>
              <a:ext uri="{FF2B5EF4-FFF2-40B4-BE49-F238E27FC236}">
                <a16:creationId xmlns:a16="http://schemas.microsoft.com/office/drawing/2014/main" id="{67452622-2B2C-FBDC-D103-0F25F8EEB92C}"/>
              </a:ext>
            </a:extLst>
          </p:cNvPr>
          <p:cNvGrpSpPr/>
          <p:nvPr/>
        </p:nvGrpSpPr>
        <p:grpSpPr>
          <a:xfrm>
            <a:off x="6721262" y="5065640"/>
            <a:ext cx="859780" cy="246221"/>
            <a:chOff x="1376303" y="5001462"/>
            <a:chExt cx="859780" cy="246221"/>
          </a:xfrm>
        </p:grpSpPr>
        <p:sp>
          <p:nvSpPr>
            <p:cNvPr id="35" name="テキスト ボックス 34">
              <a:extLst>
                <a:ext uri="{FF2B5EF4-FFF2-40B4-BE49-F238E27FC236}">
                  <a16:creationId xmlns:a16="http://schemas.microsoft.com/office/drawing/2014/main" id="{2165919C-094C-F3A9-1FCE-84BF807E7ACC}"/>
                </a:ext>
              </a:extLst>
            </p:cNvPr>
            <p:cNvSpPr txBox="1"/>
            <p:nvPr/>
          </p:nvSpPr>
          <p:spPr>
            <a:xfrm>
              <a:off x="1562822" y="5001462"/>
              <a:ext cx="673261" cy="246221"/>
            </a:xfrm>
            <a:prstGeom prst="rect">
              <a:avLst/>
            </a:prstGeom>
            <a:solidFill>
              <a:schemeClr val="bg1"/>
            </a:solidFill>
          </p:spPr>
          <p:txBody>
            <a:bodyPr wrap="none" lIns="0" tIns="0" rIns="0" bIns="0" rtlCol="0">
              <a:spAutoFit/>
            </a:bodyPr>
            <a:lstStyle/>
            <a:p>
              <a:r>
                <a:rPr kumimoji="1" lang="en-US" altLang="ja-JP" sz="1600">
                  <a:solidFill>
                    <a:schemeClr val="tx1">
                      <a:lumMod val="50000"/>
                      <a:lumOff val="50000"/>
                    </a:schemeClr>
                  </a:solidFill>
                  <a:latin typeface="Arial" panose="020B0604020202020204" pitchFamily="34" charset="0"/>
                  <a:cs typeface="Arial" panose="020B0604020202020204" pitchFamily="34" charset="0"/>
                </a:rPr>
                <a:t>CI 95%</a:t>
              </a:r>
              <a:endParaRPr kumimoji="1" lang="ja-JP" altLang="en-US" sz="160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36" name="グループ化 35">
              <a:extLst>
                <a:ext uri="{FF2B5EF4-FFF2-40B4-BE49-F238E27FC236}">
                  <a16:creationId xmlns:a16="http://schemas.microsoft.com/office/drawing/2014/main" id="{453BAFB6-9D5E-33B3-4FA2-9477D115CC04}"/>
                </a:ext>
              </a:extLst>
            </p:cNvPr>
            <p:cNvGrpSpPr/>
            <p:nvPr/>
          </p:nvGrpSpPr>
          <p:grpSpPr>
            <a:xfrm>
              <a:off x="1376303" y="5028154"/>
              <a:ext cx="152400" cy="191438"/>
              <a:chOff x="1295400" y="5022945"/>
              <a:chExt cx="152400" cy="191438"/>
            </a:xfrm>
          </p:grpSpPr>
          <p:cxnSp>
            <p:nvCxnSpPr>
              <p:cNvPr id="37" name="直線コネクタ 36">
                <a:extLst>
                  <a:ext uri="{FF2B5EF4-FFF2-40B4-BE49-F238E27FC236}">
                    <a16:creationId xmlns:a16="http://schemas.microsoft.com/office/drawing/2014/main" id="{ED5E0215-D20D-05A3-E21A-53CB2FA26E06}"/>
                  </a:ext>
                </a:extLst>
              </p:cNvPr>
              <p:cNvCxnSpPr>
                <a:cxnSpLocks/>
              </p:cNvCxnSpPr>
              <p:nvPr/>
            </p:nvCxnSpPr>
            <p:spPr bwMode="auto">
              <a:xfrm>
                <a:off x="1371600" y="5022945"/>
                <a:ext cx="0" cy="191438"/>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38" name="直線コネクタ 37">
                <a:extLst>
                  <a:ext uri="{FF2B5EF4-FFF2-40B4-BE49-F238E27FC236}">
                    <a16:creationId xmlns:a16="http://schemas.microsoft.com/office/drawing/2014/main" id="{5D5899E6-7B9A-E11A-00FE-3EE37ECE2702}"/>
                  </a:ext>
                </a:extLst>
              </p:cNvPr>
              <p:cNvCxnSpPr>
                <a:cxnSpLocks/>
              </p:cNvCxnSpPr>
              <p:nvPr/>
            </p:nvCxnSpPr>
            <p:spPr bwMode="auto">
              <a:xfrm flipH="1">
                <a:off x="1295400" y="5029200"/>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43" name="直線コネクタ 42">
                <a:extLst>
                  <a:ext uri="{FF2B5EF4-FFF2-40B4-BE49-F238E27FC236}">
                    <a16:creationId xmlns:a16="http://schemas.microsoft.com/office/drawing/2014/main" id="{5512CE39-A5DA-BD26-E782-F12A11C2B125}"/>
                  </a:ext>
                </a:extLst>
              </p:cNvPr>
              <p:cNvCxnSpPr>
                <a:cxnSpLocks/>
              </p:cNvCxnSpPr>
              <p:nvPr/>
            </p:nvCxnSpPr>
            <p:spPr bwMode="auto">
              <a:xfrm flipH="1">
                <a:off x="1295400" y="5214383"/>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grpSp>
      </p:grpSp>
      <p:grpSp>
        <p:nvGrpSpPr>
          <p:cNvPr id="44" name="グループ化 43">
            <a:extLst>
              <a:ext uri="{FF2B5EF4-FFF2-40B4-BE49-F238E27FC236}">
                <a16:creationId xmlns:a16="http://schemas.microsoft.com/office/drawing/2014/main" id="{49A92F26-19D8-F8D5-3528-8461EA42EED3}"/>
              </a:ext>
            </a:extLst>
          </p:cNvPr>
          <p:cNvGrpSpPr/>
          <p:nvPr/>
        </p:nvGrpSpPr>
        <p:grpSpPr>
          <a:xfrm>
            <a:off x="6571763" y="5721071"/>
            <a:ext cx="4743205" cy="298729"/>
            <a:chOff x="1142197" y="5937250"/>
            <a:chExt cx="4743205" cy="298729"/>
          </a:xfrm>
        </p:grpSpPr>
        <p:cxnSp>
          <p:nvCxnSpPr>
            <p:cNvPr id="45" name="直線矢印コネクタ 44">
              <a:extLst>
                <a:ext uri="{FF2B5EF4-FFF2-40B4-BE49-F238E27FC236}">
                  <a16:creationId xmlns:a16="http://schemas.microsoft.com/office/drawing/2014/main" id="{ED3E9C7D-D15C-63B9-2332-6AC3F8B32981}"/>
                </a:ext>
              </a:extLst>
            </p:cNvPr>
            <p:cNvCxnSpPr>
              <a:cxnSpLocks/>
            </p:cNvCxnSpPr>
            <p:nvPr/>
          </p:nvCxnSpPr>
          <p:spPr bwMode="auto">
            <a:xfrm>
              <a:off x="1142197" y="6016625"/>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46" name="直線矢印コネクタ 45">
              <a:extLst>
                <a:ext uri="{FF2B5EF4-FFF2-40B4-BE49-F238E27FC236}">
                  <a16:creationId xmlns:a16="http://schemas.microsoft.com/office/drawing/2014/main" id="{2C3244FC-7233-06D0-1EAC-0A917AA331AC}"/>
                </a:ext>
              </a:extLst>
            </p:cNvPr>
            <p:cNvCxnSpPr>
              <a:cxnSpLocks/>
            </p:cNvCxnSpPr>
            <p:nvPr/>
          </p:nvCxnSpPr>
          <p:spPr bwMode="auto">
            <a:xfrm flipV="1">
              <a:off x="1371600" y="5940425"/>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47" name="直線矢印コネクタ 46">
              <a:extLst>
                <a:ext uri="{FF2B5EF4-FFF2-40B4-BE49-F238E27FC236}">
                  <a16:creationId xmlns:a16="http://schemas.microsoft.com/office/drawing/2014/main" id="{3310124C-69F9-67B2-6B35-0B685F1876AB}"/>
                </a:ext>
              </a:extLst>
            </p:cNvPr>
            <p:cNvCxnSpPr>
              <a:cxnSpLocks/>
            </p:cNvCxnSpPr>
            <p:nvPr/>
          </p:nvCxnSpPr>
          <p:spPr bwMode="auto">
            <a:xfrm flipV="1">
              <a:off x="2224863" y="5940425"/>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48" name="直線矢印コネクタ 47">
              <a:extLst>
                <a:ext uri="{FF2B5EF4-FFF2-40B4-BE49-F238E27FC236}">
                  <a16:creationId xmlns:a16="http://schemas.microsoft.com/office/drawing/2014/main" id="{8C83BE77-0379-51FA-27F8-0C42BBC0FC9F}"/>
                </a:ext>
              </a:extLst>
            </p:cNvPr>
            <p:cNvCxnSpPr>
              <a:cxnSpLocks/>
            </p:cNvCxnSpPr>
            <p:nvPr/>
          </p:nvCxnSpPr>
          <p:spPr bwMode="auto">
            <a:xfrm flipV="1">
              <a:off x="3072588" y="594360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49" name="直線矢印コネクタ 48">
              <a:extLst>
                <a:ext uri="{FF2B5EF4-FFF2-40B4-BE49-F238E27FC236}">
                  <a16:creationId xmlns:a16="http://schemas.microsoft.com/office/drawing/2014/main" id="{AE32A5D1-5483-6FFA-B706-1C91DE54ED60}"/>
                </a:ext>
              </a:extLst>
            </p:cNvPr>
            <p:cNvCxnSpPr>
              <a:cxnSpLocks/>
            </p:cNvCxnSpPr>
            <p:nvPr/>
          </p:nvCxnSpPr>
          <p:spPr bwMode="auto">
            <a:xfrm flipV="1">
              <a:off x="3926663" y="593725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50" name="直線矢印コネクタ 49">
              <a:extLst>
                <a:ext uri="{FF2B5EF4-FFF2-40B4-BE49-F238E27FC236}">
                  <a16:creationId xmlns:a16="http://schemas.microsoft.com/office/drawing/2014/main" id="{BADA023B-68F0-F4C1-0B00-DB12CEDE8796}"/>
                </a:ext>
              </a:extLst>
            </p:cNvPr>
            <p:cNvCxnSpPr>
              <a:cxnSpLocks/>
            </p:cNvCxnSpPr>
            <p:nvPr/>
          </p:nvCxnSpPr>
          <p:spPr bwMode="auto">
            <a:xfrm flipV="1">
              <a:off x="4781550" y="5938679"/>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51" name="直線矢印コネクタ 50">
              <a:extLst>
                <a:ext uri="{FF2B5EF4-FFF2-40B4-BE49-F238E27FC236}">
                  <a16:creationId xmlns:a16="http://schemas.microsoft.com/office/drawing/2014/main" id="{E9DFC424-065E-F9BE-0678-E8D7451A95CC}"/>
                </a:ext>
              </a:extLst>
            </p:cNvPr>
            <p:cNvCxnSpPr>
              <a:cxnSpLocks/>
            </p:cNvCxnSpPr>
            <p:nvPr/>
          </p:nvCxnSpPr>
          <p:spPr bwMode="auto">
            <a:xfrm flipV="1">
              <a:off x="5638800" y="594360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sp>
          <p:nvSpPr>
            <p:cNvPr id="52" name="テキスト ボックス 51">
              <a:extLst>
                <a:ext uri="{FF2B5EF4-FFF2-40B4-BE49-F238E27FC236}">
                  <a16:creationId xmlns:a16="http://schemas.microsoft.com/office/drawing/2014/main" id="{B56FA756-D887-2D08-05F6-EEA84BAE7F18}"/>
                </a:ext>
              </a:extLst>
            </p:cNvPr>
            <p:cNvSpPr txBox="1"/>
            <p:nvPr/>
          </p:nvSpPr>
          <p:spPr>
            <a:xfrm>
              <a:off x="1240015" y="5985952"/>
              <a:ext cx="255198"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0</a:t>
              </a:r>
              <a:endParaRPr kumimoji="1" lang="ja-JP" altLang="en-US" sz="1000">
                <a:solidFill>
                  <a:schemeClr val="tx1"/>
                </a:solidFill>
                <a:latin typeface="Helvetica" pitchFamily="2" charset="0"/>
                <a:cs typeface="Arial" panose="020B0604020202020204" pitchFamily="34" charset="0"/>
              </a:endParaRPr>
            </a:p>
          </p:txBody>
        </p:sp>
        <p:sp>
          <p:nvSpPr>
            <p:cNvPr id="53" name="テキスト ボックス 52">
              <a:extLst>
                <a:ext uri="{FF2B5EF4-FFF2-40B4-BE49-F238E27FC236}">
                  <a16:creationId xmlns:a16="http://schemas.microsoft.com/office/drawing/2014/main" id="{279AE571-A07B-572C-4CC0-370361C117E3}"/>
                </a:ext>
              </a:extLst>
            </p:cNvPr>
            <p:cNvSpPr txBox="1"/>
            <p:nvPr/>
          </p:nvSpPr>
          <p:spPr>
            <a:xfrm>
              <a:off x="2057526" y="5985951"/>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10</a:t>
              </a:r>
              <a:endParaRPr kumimoji="1" lang="ja-JP" altLang="en-US" sz="1000">
                <a:solidFill>
                  <a:schemeClr val="tx1"/>
                </a:solidFill>
                <a:latin typeface="Helvetica" pitchFamily="2" charset="0"/>
                <a:cs typeface="Arial" panose="020B0604020202020204" pitchFamily="34" charset="0"/>
              </a:endParaRPr>
            </a:p>
          </p:txBody>
        </p:sp>
        <p:sp>
          <p:nvSpPr>
            <p:cNvPr id="54" name="テキスト ボックス 53">
              <a:extLst>
                <a:ext uri="{FF2B5EF4-FFF2-40B4-BE49-F238E27FC236}">
                  <a16:creationId xmlns:a16="http://schemas.microsoft.com/office/drawing/2014/main" id="{38AFD231-D01B-188C-5C76-793610A6799D}"/>
                </a:ext>
              </a:extLst>
            </p:cNvPr>
            <p:cNvSpPr txBox="1"/>
            <p:nvPr/>
          </p:nvSpPr>
          <p:spPr>
            <a:xfrm>
              <a:off x="2910788" y="5981700"/>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20</a:t>
              </a:r>
              <a:endParaRPr kumimoji="1" lang="ja-JP" altLang="en-US" sz="1000">
                <a:solidFill>
                  <a:schemeClr val="tx1"/>
                </a:solidFill>
                <a:latin typeface="Helvetica" pitchFamily="2" charset="0"/>
                <a:cs typeface="Arial" panose="020B0604020202020204" pitchFamily="34" charset="0"/>
              </a:endParaRPr>
            </a:p>
          </p:txBody>
        </p:sp>
        <p:sp>
          <p:nvSpPr>
            <p:cNvPr id="55" name="テキスト ボックス 54">
              <a:extLst>
                <a:ext uri="{FF2B5EF4-FFF2-40B4-BE49-F238E27FC236}">
                  <a16:creationId xmlns:a16="http://schemas.microsoft.com/office/drawing/2014/main" id="{4A5D240D-D5CB-E653-57B2-E4F2E7098791}"/>
                </a:ext>
              </a:extLst>
            </p:cNvPr>
            <p:cNvSpPr txBox="1"/>
            <p:nvPr/>
          </p:nvSpPr>
          <p:spPr>
            <a:xfrm>
              <a:off x="3763798" y="5989758"/>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30</a:t>
              </a:r>
              <a:endParaRPr kumimoji="1" lang="ja-JP" altLang="en-US" sz="1000">
                <a:solidFill>
                  <a:schemeClr val="tx1"/>
                </a:solidFill>
                <a:latin typeface="Helvetica" pitchFamily="2" charset="0"/>
                <a:cs typeface="Arial" panose="020B0604020202020204" pitchFamily="34" charset="0"/>
              </a:endParaRPr>
            </a:p>
          </p:txBody>
        </p:sp>
        <p:sp>
          <p:nvSpPr>
            <p:cNvPr id="56" name="テキスト ボックス 55">
              <a:extLst>
                <a:ext uri="{FF2B5EF4-FFF2-40B4-BE49-F238E27FC236}">
                  <a16:creationId xmlns:a16="http://schemas.microsoft.com/office/drawing/2014/main" id="{F031AC43-9E5B-090A-B41C-B2AA0E0EE062}"/>
                </a:ext>
              </a:extLst>
            </p:cNvPr>
            <p:cNvSpPr txBox="1"/>
            <p:nvPr/>
          </p:nvSpPr>
          <p:spPr>
            <a:xfrm>
              <a:off x="4621047" y="5989758"/>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40</a:t>
              </a:r>
              <a:endParaRPr kumimoji="1" lang="ja-JP" altLang="en-US" sz="1000">
                <a:solidFill>
                  <a:schemeClr val="tx1"/>
                </a:solidFill>
                <a:latin typeface="Helvetica" pitchFamily="2" charset="0"/>
                <a:cs typeface="Arial" panose="020B0604020202020204" pitchFamily="34" charset="0"/>
              </a:endParaRPr>
            </a:p>
          </p:txBody>
        </p:sp>
        <p:sp>
          <p:nvSpPr>
            <p:cNvPr id="57" name="テキスト ボックス 56">
              <a:extLst>
                <a:ext uri="{FF2B5EF4-FFF2-40B4-BE49-F238E27FC236}">
                  <a16:creationId xmlns:a16="http://schemas.microsoft.com/office/drawing/2014/main" id="{2C661607-04FA-9CB3-C1BE-180A630D4681}"/>
                </a:ext>
              </a:extLst>
            </p:cNvPr>
            <p:cNvSpPr txBox="1"/>
            <p:nvPr/>
          </p:nvSpPr>
          <p:spPr>
            <a:xfrm>
              <a:off x="5478296" y="5981700"/>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50</a:t>
              </a:r>
              <a:endParaRPr kumimoji="1" lang="ja-JP" altLang="en-US" sz="1000">
                <a:solidFill>
                  <a:schemeClr val="tx1"/>
                </a:solidFill>
                <a:latin typeface="Helvetica" pitchFamily="2" charset="0"/>
                <a:cs typeface="Arial" panose="020B0604020202020204" pitchFamily="34" charset="0"/>
              </a:endParaRPr>
            </a:p>
          </p:txBody>
        </p:sp>
      </p:grpSp>
      <p:grpSp>
        <p:nvGrpSpPr>
          <p:cNvPr id="58" name="グループ化 57">
            <a:extLst>
              <a:ext uri="{FF2B5EF4-FFF2-40B4-BE49-F238E27FC236}">
                <a16:creationId xmlns:a16="http://schemas.microsoft.com/office/drawing/2014/main" id="{3DA8538D-8DD6-F156-B850-A12A58238CE2}"/>
              </a:ext>
            </a:extLst>
          </p:cNvPr>
          <p:cNvGrpSpPr/>
          <p:nvPr/>
        </p:nvGrpSpPr>
        <p:grpSpPr>
          <a:xfrm>
            <a:off x="1151163" y="5706955"/>
            <a:ext cx="4743205" cy="298595"/>
            <a:chOff x="1151163" y="5865195"/>
            <a:chExt cx="4743205" cy="298595"/>
          </a:xfrm>
        </p:grpSpPr>
        <p:cxnSp>
          <p:nvCxnSpPr>
            <p:cNvPr id="59" name="直線矢印コネクタ 58">
              <a:extLst>
                <a:ext uri="{FF2B5EF4-FFF2-40B4-BE49-F238E27FC236}">
                  <a16:creationId xmlns:a16="http://schemas.microsoft.com/office/drawing/2014/main" id="{4B357169-E95A-9E5F-6428-C248A2DCDFD7}"/>
                </a:ext>
              </a:extLst>
            </p:cNvPr>
            <p:cNvCxnSpPr>
              <a:cxnSpLocks/>
            </p:cNvCxnSpPr>
            <p:nvPr/>
          </p:nvCxnSpPr>
          <p:spPr bwMode="auto">
            <a:xfrm>
              <a:off x="1151163" y="5948242"/>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60" name="直線矢印コネクタ 59">
              <a:extLst>
                <a:ext uri="{FF2B5EF4-FFF2-40B4-BE49-F238E27FC236}">
                  <a16:creationId xmlns:a16="http://schemas.microsoft.com/office/drawing/2014/main" id="{732510EA-6A61-A9B8-548B-B77CE0643F76}"/>
                </a:ext>
              </a:extLst>
            </p:cNvPr>
            <p:cNvCxnSpPr>
              <a:cxnSpLocks/>
            </p:cNvCxnSpPr>
            <p:nvPr/>
          </p:nvCxnSpPr>
          <p:spPr bwMode="auto">
            <a:xfrm flipV="1">
              <a:off x="1380566"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1" name="直線矢印コネクタ 60">
              <a:extLst>
                <a:ext uri="{FF2B5EF4-FFF2-40B4-BE49-F238E27FC236}">
                  <a16:creationId xmlns:a16="http://schemas.microsoft.com/office/drawing/2014/main" id="{06CEB63D-2CCB-33D8-DEE2-2D437DFF936C}"/>
                </a:ext>
              </a:extLst>
            </p:cNvPr>
            <p:cNvCxnSpPr>
              <a:cxnSpLocks/>
            </p:cNvCxnSpPr>
            <p:nvPr/>
          </p:nvCxnSpPr>
          <p:spPr bwMode="auto">
            <a:xfrm flipV="1">
              <a:off x="3516799" y="586740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2" name="直線矢印コネクタ 61">
              <a:extLst>
                <a:ext uri="{FF2B5EF4-FFF2-40B4-BE49-F238E27FC236}">
                  <a16:creationId xmlns:a16="http://schemas.microsoft.com/office/drawing/2014/main" id="{23027958-C617-BD80-BBE1-A828BC236717}"/>
                </a:ext>
              </a:extLst>
            </p:cNvPr>
            <p:cNvCxnSpPr>
              <a:cxnSpLocks/>
            </p:cNvCxnSpPr>
            <p:nvPr/>
          </p:nvCxnSpPr>
          <p:spPr bwMode="auto">
            <a:xfrm flipV="1">
              <a:off x="5089885"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3" name="直線矢印コネクタ 62">
              <a:extLst>
                <a:ext uri="{FF2B5EF4-FFF2-40B4-BE49-F238E27FC236}">
                  <a16:creationId xmlns:a16="http://schemas.microsoft.com/office/drawing/2014/main" id="{7368C307-ADE2-5B2D-6965-7EF61DEA0E6D}"/>
                </a:ext>
              </a:extLst>
            </p:cNvPr>
            <p:cNvCxnSpPr>
              <a:cxnSpLocks/>
            </p:cNvCxnSpPr>
            <p:nvPr/>
          </p:nvCxnSpPr>
          <p:spPr bwMode="auto">
            <a:xfrm flipV="1">
              <a:off x="4023085" y="5870296"/>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4" name="直線矢印コネクタ 63">
              <a:extLst>
                <a:ext uri="{FF2B5EF4-FFF2-40B4-BE49-F238E27FC236}">
                  <a16:creationId xmlns:a16="http://schemas.microsoft.com/office/drawing/2014/main" id="{C55A8AED-B7F1-ED9D-3B0F-8E478FA5487B}"/>
                </a:ext>
              </a:extLst>
            </p:cNvPr>
            <p:cNvCxnSpPr>
              <a:cxnSpLocks/>
            </p:cNvCxnSpPr>
            <p:nvPr/>
          </p:nvCxnSpPr>
          <p:spPr bwMode="auto">
            <a:xfrm flipV="1">
              <a:off x="4556485" y="5870296"/>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5" name="直線矢印コネクタ 64">
              <a:extLst>
                <a:ext uri="{FF2B5EF4-FFF2-40B4-BE49-F238E27FC236}">
                  <a16:creationId xmlns:a16="http://schemas.microsoft.com/office/drawing/2014/main" id="{FE0D0813-3122-D0B0-AC75-2EBA2595A148}"/>
                </a:ext>
              </a:extLst>
            </p:cNvPr>
            <p:cNvCxnSpPr>
              <a:cxnSpLocks/>
            </p:cNvCxnSpPr>
            <p:nvPr/>
          </p:nvCxnSpPr>
          <p:spPr bwMode="auto">
            <a:xfrm flipV="1">
              <a:off x="5647766" y="5875217"/>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sp>
          <p:nvSpPr>
            <p:cNvPr id="66" name="テキスト ボックス 65">
              <a:extLst>
                <a:ext uri="{FF2B5EF4-FFF2-40B4-BE49-F238E27FC236}">
                  <a16:creationId xmlns:a16="http://schemas.microsoft.com/office/drawing/2014/main" id="{AA420291-DD5C-0511-01DB-A76B52FEBEAE}"/>
                </a:ext>
              </a:extLst>
            </p:cNvPr>
            <p:cNvSpPr txBox="1"/>
            <p:nvPr/>
          </p:nvSpPr>
          <p:spPr>
            <a:xfrm>
              <a:off x="1248981" y="5917569"/>
              <a:ext cx="255198"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0</a:t>
              </a:r>
              <a:endParaRPr kumimoji="1" lang="ja-JP" altLang="en-US" sz="1000">
                <a:solidFill>
                  <a:schemeClr val="tx1"/>
                </a:solidFill>
                <a:latin typeface="Helvetica" pitchFamily="2" charset="0"/>
                <a:cs typeface="Arial" panose="020B0604020202020204" pitchFamily="34" charset="0"/>
              </a:endParaRPr>
            </a:p>
          </p:txBody>
        </p:sp>
        <p:sp>
          <p:nvSpPr>
            <p:cNvPr id="67" name="テキスト ボックス 66">
              <a:extLst>
                <a:ext uri="{FF2B5EF4-FFF2-40B4-BE49-F238E27FC236}">
                  <a16:creationId xmlns:a16="http://schemas.microsoft.com/office/drawing/2014/main" id="{9531B330-F919-7369-9843-6C1304FBD771}"/>
                </a:ext>
              </a:extLst>
            </p:cNvPr>
            <p:cNvSpPr txBox="1"/>
            <p:nvPr/>
          </p:nvSpPr>
          <p:spPr>
            <a:xfrm>
              <a:off x="1748922" y="5898971"/>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25</a:t>
              </a:r>
              <a:endParaRPr kumimoji="1" lang="ja-JP" altLang="en-US" sz="1000">
                <a:solidFill>
                  <a:schemeClr val="tx1"/>
                </a:solidFill>
                <a:latin typeface="Helvetica" pitchFamily="2" charset="0"/>
                <a:cs typeface="Arial" panose="020B0604020202020204" pitchFamily="34" charset="0"/>
              </a:endParaRPr>
            </a:p>
          </p:txBody>
        </p:sp>
        <p:sp>
          <p:nvSpPr>
            <p:cNvPr id="68" name="テキスト ボックス 67">
              <a:extLst>
                <a:ext uri="{FF2B5EF4-FFF2-40B4-BE49-F238E27FC236}">
                  <a16:creationId xmlns:a16="http://schemas.microsoft.com/office/drawing/2014/main" id="{5FB80744-D92A-F7D3-5F1E-57C061EAE30D}"/>
                </a:ext>
              </a:extLst>
            </p:cNvPr>
            <p:cNvSpPr txBox="1"/>
            <p:nvPr/>
          </p:nvSpPr>
          <p:spPr>
            <a:xfrm>
              <a:off x="4945637" y="5892309"/>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175</a:t>
              </a:r>
              <a:endParaRPr kumimoji="1" lang="ja-JP" altLang="en-US" sz="1000">
                <a:solidFill>
                  <a:schemeClr val="tx1"/>
                </a:solidFill>
                <a:latin typeface="Helvetica" pitchFamily="2" charset="0"/>
                <a:cs typeface="Arial" panose="020B0604020202020204" pitchFamily="34" charset="0"/>
              </a:endParaRPr>
            </a:p>
          </p:txBody>
        </p:sp>
        <p:sp>
          <p:nvSpPr>
            <p:cNvPr id="69" name="テキスト ボックス 68">
              <a:extLst>
                <a:ext uri="{FF2B5EF4-FFF2-40B4-BE49-F238E27FC236}">
                  <a16:creationId xmlns:a16="http://schemas.microsoft.com/office/drawing/2014/main" id="{1FEBC5E0-C240-CCFD-1105-E788992E1F05}"/>
                </a:ext>
              </a:extLst>
            </p:cNvPr>
            <p:cNvSpPr txBox="1"/>
            <p:nvPr/>
          </p:nvSpPr>
          <p:spPr>
            <a:xfrm>
              <a:off x="3822667" y="5898971"/>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125</a:t>
              </a:r>
              <a:endParaRPr kumimoji="1" lang="ja-JP" altLang="en-US" sz="1000">
                <a:solidFill>
                  <a:schemeClr val="tx1"/>
                </a:solidFill>
                <a:latin typeface="Helvetica" pitchFamily="2" charset="0"/>
                <a:cs typeface="Arial" panose="020B0604020202020204" pitchFamily="34" charset="0"/>
              </a:endParaRPr>
            </a:p>
          </p:txBody>
        </p:sp>
        <p:sp>
          <p:nvSpPr>
            <p:cNvPr id="70" name="テキスト ボックス 69">
              <a:extLst>
                <a:ext uri="{FF2B5EF4-FFF2-40B4-BE49-F238E27FC236}">
                  <a16:creationId xmlns:a16="http://schemas.microsoft.com/office/drawing/2014/main" id="{4DC8B3D3-88C2-8E28-2B97-7C2C5BF51ACC}"/>
                </a:ext>
              </a:extLst>
            </p:cNvPr>
            <p:cNvSpPr txBox="1"/>
            <p:nvPr/>
          </p:nvSpPr>
          <p:spPr>
            <a:xfrm>
              <a:off x="4379604" y="5898971"/>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150</a:t>
              </a:r>
              <a:endParaRPr kumimoji="1" lang="ja-JP" altLang="en-US" sz="1000">
                <a:solidFill>
                  <a:schemeClr val="tx1"/>
                </a:solidFill>
                <a:latin typeface="Helvetica" pitchFamily="2" charset="0"/>
                <a:cs typeface="Arial" panose="020B0604020202020204" pitchFamily="34" charset="0"/>
              </a:endParaRPr>
            </a:p>
          </p:txBody>
        </p:sp>
        <p:sp>
          <p:nvSpPr>
            <p:cNvPr id="71" name="テキスト ボックス 70">
              <a:extLst>
                <a:ext uri="{FF2B5EF4-FFF2-40B4-BE49-F238E27FC236}">
                  <a16:creationId xmlns:a16="http://schemas.microsoft.com/office/drawing/2014/main" id="{A882A607-A99C-5801-B3FB-9A1CB5DA5383}"/>
                </a:ext>
              </a:extLst>
            </p:cNvPr>
            <p:cNvSpPr txBox="1"/>
            <p:nvPr/>
          </p:nvSpPr>
          <p:spPr>
            <a:xfrm>
              <a:off x="5487262" y="5913317"/>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200</a:t>
              </a:r>
              <a:endParaRPr kumimoji="1" lang="ja-JP" altLang="en-US" sz="1000">
                <a:solidFill>
                  <a:schemeClr val="tx1"/>
                </a:solidFill>
                <a:latin typeface="Helvetica" pitchFamily="2" charset="0"/>
                <a:cs typeface="Arial" panose="020B0604020202020204" pitchFamily="34" charset="0"/>
              </a:endParaRPr>
            </a:p>
          </p:txBody>
        </p:sp>
        <p:cxnSp>
          <p:nvCxnSpPr>
            <p:cNvPr id="72" name="直線矢印コネクタ 71">
              <a:extLst>
                <a:ext uri="{FF2B5EF4-FFF2-40B4-BE49-F238E27FC236}">
                  <a16:creationId xmlns:a16="http://schemas.microsoft.com/office/drawing/2014/main" id="{8C7C04C5-579F-34B8-230C-2EF42C645417}"/>
                </a:ext>
              </a:extLst>
            </p:cNvPr>
            <p:cNvCxnSpPr>
              <a:cxnSpLocks/>
            </p:cNvCxnSpPr>
            <p:nvPr/>
          </p:nvCxnSpPr>
          <p:spPr bwMode="auto">
            <a:xfrm flipV="1">
              <a:off x="1906995"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73" name="直線矢印コネクタ 72">
              <a:extLst>
                <a:ext uri="{FF2B5EF4-FFF2-40B4-BE49-F238E27FC236}">
                  <a16:creationId xmlns:a16="http://schemas.microsoft.com/office/drawing/2014/main" id="{8535A9BD-2108-8D2D-A855-9035C93110C4}"/>
                </a:ext>
              </a:extLst>
            </p:cNvPr>
            <p:cNvCxnSpPr>
              <a:cxnSpLocks/>
            </p:cNvCxnSpPr>
            <p:nvPr/>
          </p:nvCxnSpPr>
          <p:spPr bwMode="auto">
            <a:xfrm flipV="1">
              <a:off x="2439477"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74" name="直線矢印コネクタ 73">
              <a:extLst>
                <a:ext uri="{FF2B5EF4-FFF2-40B4-BE49-F238E27FC236}">
                  <a16:creationId xmlns:a16="http://schemas.microsoft.com/office/drawing/2014/main" id="{F81B797A-311F-2877-02A3-C4890E31A00A}"/>
                </a:ext>
              </a:extLst>
            </p:cNvPr>
            <p:cNvCxnSpPr>
              <a:cxnSpLocks/>
            </p:cNvCxnSpPr>
            <p:nvPr/>
          </p:nvCxnSpPr>
          <p:spPr bwMode="auto">
            <a:xfrm flipV="1">
              <a:off x="2975564" y="5865195"/>
              <a:ext cx="0" cy="74399"/>
            </a:xfrm>
            <a:prstGeom prst="straightConnector1">
              <a:avLst/>
            </a:prstGeom>
            <a:solidFill>
              <a:srgbClr val="00B8FF"/>
            </a:solidFill>
            <a:ln w="6350" cap="flat" cmpd="sng" algn="ctr">
              <a:solidFill>
                <a:schemeClr val="tx1"/>
              </a:solidFill>
              <a:prstDash val="solid"/>
              <a:round/>
              <a:headEnd type="none" w="med" len="med"/>
              <a:tailEnd type="none"/>
            </a:ln>
            <a:effectLst/>
          </p:spPr>
        </p:cxnSp>
        <p:sp>
          <p:nvSpPr>
            <p:cNvPr id="75" name="テキスト ボックス 74">
              <a:extLst>
                <a:ext uri="{FF2B5EF4-FFF2-40B4-BE49-F238E27FC236}">
                  <a16:creationId xmlns:a16="http://schemas.microsoft.com/office/drawing/2014/main" id="{77FAC10C-C788-A8F9-C571-7B47E1D61F1A}"/>
                </a:ext>
              </a:extLst>
            </p:cNvPr>
            <p:cNvSpPr txBox="1"/>
            <p:nvPr/>
          </p:nvSpPr>
          <p:spPr>
            <a:xfrm>
              <a:off x="2280441" y="5892308"/>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50</a:t>
              </a:r>
              <a:endParaRPr kumimoji="1" lang="ja-JP" altLang="en-US" sz="1000">
                <a:solidFill>
                  <a:schemeClr val="tx1"/>
                </a:solidFill>
                <a:latin typeface="Helvetica" pitchFamily="2" charset="0"/>
                <a:cs typeface="Arial" panose="020B0604020202020204" pitchFamily="34" charset="0"/>
              </a:endParaRPr>
            </a:p>
          </p:txBody>
        </p:sp>
        <p:sp>
          <p:nvSpPr>
            <p:cNvPr id="76" name="テキスト ボックス 75">
              <a:extLst>
                <a:ext uri="{FF2B5EF4-FFF2-40B4-BE49-F238E27FC236}">
                  <a16:creationId xmlns:a16="http://schemas.microsoft.com/office/drawing/2014/main" id="{A24BE505-6408-7343-5C50-4BB70D9370BF}"/>
                </a:ext>
              </a:extLst>
            </p:cNvPr>
            <p:cNvSpPr txBox="1"/>
            <p:nvPr/>
          </p:nvSpPr>
          <p:spPr>
            <a:xfrm>
              <a:off x="2812922" y="5901741"/>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75</a:t>
              </a:r>
              <a:endParaRPr kumimoji="1" lang="ja-JP" altLang="en-US" sz="1000">
                <a:solidFill>
                  <a:schemeClr val="tx1"/>
                </a:solidFill>
                <a:latin typeface="Helvetica" pitchFamily="2" charset="0"/>
                <a:cs typeface="Arial" panose="020B0604020202020204" pitchFamily="34" charset="0"/>
              </a:endParaRPr>
            </a:p>
          </p:txBody>
        </p:sp>
        <p:sp>
          <p:nvSpPr>
            <p:cNvPr id="77" name="テキスト ボックス 76">
              <a:extLst>
                <a:ext uri="{FF2B5EF4-FFF2-40B4-BE49-F238E27FC236}">
                  <a16:creationId xmlns:a16="http://schemas.microsoft.com/office/drawing/2014/main" id="{19136533-9831-9C95-2323-B88D40EAAA05}"/>
                </a:ext>
              </a:extLst>
            </p:cNvPr>
            <p:cNvSpPr txBox="1"/>
            <p:nvPr/>
          </p:nvSpPr>
          <p:spPr>
            <a:xfrm>
              <a:off x="3321881" y="5896111"/>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100</a:t>
              </a:r>
              <a:endParaRPr kumimoji="1" lang="ja-JP" altLang="en-US" sz="1000">
                <a:solidFill>
                  <a:schemeClr val="tx1"/>
                </a:solidFill>
                <a:latin typeface="Helvetica" pitchFamily="2" charset="0"/>
                <a:cs typeface="Arial" panose="020B0604020202020204" pitchFamily="34" charset="0"/>
              </a:endParaRPr>
            </a:p>
          </p:txBody>
        </p:sp>
      </p:grpSp>
      <p:sp>
        <p:nvSpPr>
          <p:cNvPr id="78" name="テキスト ボックス 77">
            <a:extLst>
              <a:ext uri="{FF2B5EF4-FFF2-40B4-BE49-F238E27FC236}">
                <a16:creationId xmlns:a16="http://schemas.microsoft.com/office/drawing/2014/main" id="{FC217476-ECAA-2B66-BECE-BBABAC363472}"/>
              </a:ext>
            </a:extLst>
          </p:cNvPr>
          <p:cNvSpPr txBox="1"/>
          <p:nvPr/>
        </p:nvSpPr>
        <p:spPr>
          <a:xfrm>
            <a:off x="5721817" y="5242110"/>
            <a:ext cx="33182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Slow</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79" name="テキスト ボックス 78">
            <a:extLst>
              <a:ext uri="{FF2B5EF4-FFF2-40B4-BE49-F238E27FC236}">
                <a16:creationId xmlns:a16="http://schemas.microsoft.com/office/drawing/2014/main" id="{B2B0BDB6-D294-5ED2-6589-737FF27DD425}"/>
              </a:ext>
            </a:extLst>
          </p:cNvPr>
          <p:cNvSpPr txBox="1"/>
          <p:nvPr/>
        </p:nvSpPr>
        <p:spPr>
          <a:xfrm>
            <a:off x="5726315" y="5562600"/>
            <a:ext cx="29976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Fast</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80" name="テキスト ボックス 79">
            <a:extLst>
              <a:ext uri="{FF2B5EF4-FFF2-40B4-BE49-F238E27FC236}">
                <a16:creationId xmlns:a16="http://schemas.microsoft.com/office/drawing/2014/main" id="{F642D8F8-2566-0739-1BA2-D1A8E2FE1A7F}"/>
              </a:ext>
            </a:extLst>
          </p:cNvPr>
          <p:cNvSpPr txBox="1"/>
          <p:nvPr/>
        </p:nvSpPr>
        <p:spPr>
          <a:xfrm>
            <a:off x="11084405" y="5249921"/>
            <a:ext cx="29976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Fast</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81" name="テキスト ボックス 80">
            <a:extLst>
              <a:ext uri="{FF2B5EF4-FFF2-40B4-BE49-F238E27FC236}">
                <a16:creationId xmlns:a16="http://schemas.microsoft.com/office/drawing/2014/main" id="{BE7953BC-BFD1-195A-4E9B-23EFF7BE5241}"/>
              </a:ext>
            </a:extLst>
          </p:cNvPr>
          <p:cNvSpPr txBox="1"/>
          <p:nvPr/>
        </p:nvSpPr>
        <p:spPr>
          <a:xfrm>
            <a:off x="11088903" y="5530334"/>
            <a:ext cx="33182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Slow</a:t>
            </a:r>
            <a:endParaRPr kumimoji="1" lang="ja-JP" altLang="en-US" sz="12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3338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5EEFB-CEF8-9998-6450-51663F81982C}"/>
            </a:ext>
          </a:extLst>
        </p:cNvPr>
        <p:cNvGrpSpPr/>
        <p:nvPr/>
      </p:nvGrpSpPr>
      <p:grpSpPr>
        <a:xfrm>
          <a:off x="0" y="0"/>
          <a:ext cx="0" cy="0"/>
          <a:chOff x="0" y="0"/>
          <a:chExt cx="0" cy="0"/>
        </a:xfrm>
      </p:grpSpPr>
      <p:pic>
        <p:nvPicPr>
          <p:cNvPr id="20" name="図 19">
            <a:extLst>
              <a:ext uri="{FF2B5EF4-FFF2-40B4-BE49-F238E27FC236}">
                <a16:creationId xmlns:a16="http://schemas.microsoft.com/office/drawing/2014/main" id="{AF1C7AB0-1AFF-85F5-318C-23C93C2DB32F}"/>
              </a:ext>
            </a:extLst>
          </p:cNvPr>
          <p:cNvPicPr>
            <a:picLocks noChangeAspect="1"/>
          </p:cNvPicPr>
          <p:nvPr/>
        </p:nvPicPr>
        <p:blipFill>
          <a:blip r:embed="rId2"/>
          <a:stretch>
            <a:fillRect/>
          </a:stretch>
        </p:blipFill>
        <p:spPr>
          <a:xfrm>
            <a:off x="866871" y="2285999"/>
            <a:ext cx="5040000" cy="3360000"/>
          </a:xfrm>
          <a:prstGeom prst="rect">
            <a:avLst/>
          </a:prstGeom>
        </p:spPr>
      </p:pic>
      <p:pic>
        <p:nvPicPr>
          <p:cNvPr id="22" name="図 21">
            <a:extLst>
              <a:ext uri="{FF2B5EF4-FFF2-40B4-BE49-F238E27FC236}">
                <a16:creationId xmlns:a16="http://schemas.microsoft.com/office/drawing/2014/main" id="{C80946D1-7FC6-6F01-BCD4-430DD2894C9E}"/>
              </a:ext>
            </a:extLst>
          </p:cNvPr>
          <p:cNvPicPr>
            <a:picLocks noChangeAspect="1"/>
          </p:cNvPicPr>
          <p:nvPr/>
        </p:nvPicPr>
        <p:blipFill>
          <a:blip r:embed="rId3"/>
          <a:stretch>
            <a:fillRect/>
          </a:stretch>
        </p:blipFill>
        <p:spPr>
          <a:xfrm>
            <a:off x="6306537" y="2277032"/>
            <a:ext cx="5040000" cy="3360000"/>
          </a:xfrm>
          <a:prstGeom prst="rect">
            <a:avLst/>
          </a:prstGeom>
        </p:spPr>
      </p:pic>
      <p:sp>
        <p:nvSpPr>
          <p:cNvPr id="2" name="タイトル 1">
            <a:extLst>
              <a:ext uri="{FF2B5EF4-FFF2-40B4-BE49-F238E27FC236}">
                <a16:creationId xmlns:a16="http://schemas.microsoft.com/office/drawing/2014/main" id="{24AB791F-6858-4E21-7B91-6DF78A88962F}"/>
              </a:ext>
            </a:extLst>
          </p:cNvPr>
          <p:cNvSpPr>
            <a:spLocks noGrp="1"/>
          </p:cNvSpPr>
          <p:nvPr>
            <p:ph type="title"/>
          </p:nvPr>
        </p:nvSpPr>
        <p:spPr/>
        <p:txBody>
          <a:bodyPr/>
          <a:lstStyle/>
          <a:p>
            <a:r>
              <a:rPr kumimoji="1" lang="en-US" altLang="ja-JP"/>
              <a:t>Packet Delivery Rate (PDR)</a:t>
            </a:r>
            <a:br>
              <a:rPr kumimoji="1" lang="en-US" altLang="ja-JP"/>
            </a:br>
            <a:r>
              <a:rPr kumimoji="1" lang="en-US" altLang="ja-JP"/>
              <a:t>(ALL)</a:t>
            </a:r>
            <a:endParaRPr kumimoji="1" lang="ja-JP" altLang="en-US" b="0"/>
          </a:p>
        </p:txBody>
      </p:sp>
      <p:sp>
        <p:nvSpPr>
          <p:cNvPr id="4" name="スライド番号プレースホルダー 3">
            <a:extLst>
              <a:ext uri="{FF2B5EF4-FFF2-40B4-BE49-F238E27FC236}">
                <a16:creationId xmlns:a16="http://schemas.microsoft.com/office/drawing/2014/main" id="{1743267F-2E7D-512C-B37A-3E1B47B64AFF}"/>
              </a:ext>
            </a:extLst>
          </p:cNvPr>
          <p:cNvSpPr>
            <a:spLocks noGrp="1"/>
          </p:cNvSpPr>
          <p:nvPr>
            <p:ph type="sldNum" idx="12"/>
          </p:nvPr>
        </p:nvSpPr>
        <p:spPr/>
        <p:txBody>
          <a:bodyPr/>
          <a:lstStyle/>
          <a:p>
            <a:r>
              <a:rPr lang="en-GB"/>
              <a:t>Slide </a:t>
            </a:r>
            <a:fld id="{440F5867-744E-4AA6-B0ED-4C44D2DFBB7B}" type="slidenum">
              <a:rPr lang="en-GB"/>
              <a:pPr/>
              <a:t>22</a:t>
            </a:fld>
            <a:endParaRPr lang="en-GB"/>
          </a:p>
        </p:txBody>
      </p:sp>
      <p:sp>
        <p:nvSpPr>
          <p:cNvPr id="13" name="テキスト ボックス 12">
            <a:extLst>
              <a:ext uri="{FF2B5EF4-FFF2-40B4-BE49-F238E27FC236}">
                <a16:creationId xmlns:a16="http://schemas.microsoft.com/office/drawing/2014/main" id="{DD370E02-BE1A-658D-D381-FACADBC02734}"/>
              </a:ext>
            </a:extLst>
          </p:cNvPr>
          <p:cNvSpPr txBox="1"/>
          <p:nvPr/>
        </p:nvSpPr>
        <p:spPr>
          <a:xfrm>
            <a:off x="2374777" y="1889405"/>
            <a:ext cx="2337499" cy="461665"/>
          </a:xfrm>
          <a:prstGeom prst="rect">
            <a:avLst/>
          </a:prstGeom>
          <a:noFill/>
        </p:spPr>
        <p:txBody>
          <a:bodyPr wrap="none" rtlCol="0">
            <a:spAutoFit/>
          </a:bodyPr>
          <a:lstStyle/>
          <a:p>
            <a:r>
              <a:rPr kumimoji="1" lang="en-US" altLang="ja-JP" b="1">
                <a:solidFill>
                  <a:schemeClr val="accent4"/>
                </a:solidFill>
                <a:latin typeface="Arial" panose="020B0604020202020204" pitchFamily="34" charset="0"/>
                <a:cs typeface="Arial" panose="020B0604020202020204" pitchFamily="34" charset="0"/>
              </a:rPr>
              <a:t>Slow (50 kbps)</a:t>
            </a:r>
            <a:endParaRPr kumimoji="1" lang="ja-JP" altLang="en-US" b="1">
              <a:solidFill>
                <a:schemeClr val="accent4"/>
              </a:solidFill>
              <a:latin typeface="Arial" panose="020B0604020202020204" pitchFamily="34" charset="0"/>
              <a:cs typeface="Arial" panose="020B0604020202020204" pitchFamily="34" charset="0"/>
            </a:endParaRPr>
          </a:p>
        </p:txBody>
      </p:sp>
      <p:sp>
        <p:nvSpPr>
          <p:cNvPr id="14" name="テキスト ボックス 13">
            <a:extLst>
              <a:ext uri="{FF2B5EF4-FFF2-40B4-BE49-F238E27FC236}">
                <a16:creationId xmlns:a16="http://schemas.microsoft.com/office/drawing/2014/main" id="{4B593333-1B14-300C-1E11-2831F452E11A}"/>
              </a:ext>
            </a:extLst>
          </p:cNvPr>
          <p:cNvSpPr txBox="1"/>
          <p:nvPr/>
        </p:nvSpPr>
        <p:spPr>
          <a:xfrm>
            <a:off x="7652805" y="1889405"/>
            <a:ext cx="2425664" cy="461665"/>
          </a:xfrm>
          <a:prstGeom prst="rect">
            <a:avLst/>
          </a:prstGeom>
          <a:noFill/>
        </p:spPr>
        <p:txBody>
          <a:bodyPr wrap="none" rtlCol="0">
            <a:spAutoFit/>
          </a:bodyPr>
          <a:lstStyle/>
          <a:p>
            <a:r>
              <a:rPr kumimoji="1" lang="en-US" altLang="ja-JP" b="1">
                <a:solidFill>
                  <a:schemeClr val="accent4"/>
                </a:solidFill>
                <a:latin typeface="Arial" panose="020B0604020202020204" pitchFamily="34" charset="0"/>
                <a:cs typeface="Arial" panose="020B0604020202020204" pitchFamily="34" charset="0"/>
              </a:rPr>
              <a:t>Fast (200 kbps)</a:t>
            </a:r>
            <a:endParaRPr kumimoji="1" lang="ja-JP" altLang="en-US" b="1">
              <a:solidFill>
                <a:schemeClr val="accent4"/>
              </a:solidFill>
              <a:latin typeface="Arial" panose="020B0604020202020204" pitchFamily="34" charset="0"/>
              <a:cs typeface="Arial" panose="020B0604020202020204" pitchFamily="34" charset="0"/>
            </a:endParaRPr>
          </a:p>
        </p:txBody>
      </p:sp>
      <p:sp>
        <p:nvSpPr>
          <p:cNvPr id="30" name="テキスト ボックス 29">
            <a:extLst>
              <a:ext uri="{FF2B5EF4-FFF2-40B4-BE49-F238E27FC236}">
                <a16:creationId xmlns:a16="http://schemas.microsoft.com/office/drawing/2014/main" id="{42F87144-9FC3-6882-C09E-22A0BC0A2B0F}"/>
              </a:ext>
            </a:extLst>
          </p:cNvPr>
          <p:cNvSpPr txBox="1"/>
          <p:nvPr/>
        </p:nvSpPr>
        <p:spPr>
          <a:xfrm>
            <a:off x="4594760" y="4420351"/>
            <a:ext cx="788999" cy="338554"/>
          </a:xfrm>
          <a:prstGeom prst="rect">
            <a:avLst/>
          </a:prstGeom>
          <a:noFill/>
        </p:spPr>
        <p:txBody>
          <a:bodyPr wrap="none" rtlCol="0">
            <a:spAutoFit/>
          </a:bodyPr>
          <a:lstStyle/>
          <a:p>
            <a:r>
              <a:rPr kumimoji="1" lang="en-US" altLang="ja-JP" sz="1600" b="1" dirty="0">
                <a:solidFill>
                  <a:srgbClr val="FF7F0E"/>
                </a:solidFill>
                <a:latin typeface="Arial" panose="020B0604020202020204" pitchFamily="34" charset="0"/>
                <a:cs typeface="Arial" panose="020B0604020202020204" pitchFamily="34" charset="0"/>
              </a:rPr>
              <a:t>All ED</a:t>
            </a:r>
            <a:endParaRPr kumimoji="1" lang="ja-JP" altLang="en-US" sz="1600" b="1">
              <a:solidFill>
                <a:srgbClr val="FF7F0E"/>
              </a:solidFill>
              <a:latin typeface="Arial" panose="020B0604020202020204" pitchFamily="34" charset="0"/>
              <a:cs typeface="Arial" panose="020B0604020202020204" pitchFamily="34" charset="0"/>
            </a:endParaRPr>
          </a:p>
        </p:txBody>
      </p:sp>
      <p:sp>
        <p:nvSpPr>
          <p:cNvPr id="31" name="テキスト ボックス 30">
            <a:extLst>
              <a:ext uri="{FF2B5EF4-FFF2-40B4-BE49-F238E27FC236}">
                <a16:creationId xmlns:a16="http://schemas.microsoft.com/office/drawing/2014/main" id="{8A64D28C-01B8-0D61-2709-3062BE8A27AA}"/>
              </a:ext>
            </a:extLst>
          </p:cNvPr>
          <p:cNvSpPr txBox="1"/>
          <p:nvPr/>
        </p:nvSpPr>
        <p:spPr>
          <a:xfrm>
            <a:off x="4654349" y="3965999"/>
            <a:ext cx="1393330" cy="338554"/>
          </a:xfrm>
          <a:prstGeom prst="rect">
            <a:avLst/>
          </a:prstGeom>
          <a:noFill/>
        </p:spPr>
        <p:txBody>
          <a:bodyPr wrap="none" rtlCol="0">
            <a:spAutoFit/>
          </a:bodyPr>
          <a:lstStyle/>
          <a:p>
            <a:r>
              <a:rPr kumimoji="1" lang="en-US" altLang="ja-JP" sz="1600" b="1" dirty="0">
                <a:solidFill>
                  <a:srgbClr val="2CA02C"/>
                </a:solidFill>
                <a:latin typeface="Arial" panose="020B0604020202020204" pitchFamily="34" charset="0"/>
                <a:cs typeface="Arial" panose="020B0604020202020204" pitchFamily="34" charset="0"/>
              </a:rPr>
              <a:t>All ED or CS</a:t>
            </a:r>
            <a:endParaRPr kumimoji="1" lang="ja-JP" altLang="en-US" sz="1600" b="1">
              <a:solidFill>
                <a:srgbClr val="2CA02C"/>
              </a:solidFill>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6F6E4544-B3A8-2A9E-4C6B-97BD21EAD614}"/>
              </a:ext>
            </a:extLst>
          </p:cNvPr>
          <p:cNvSpPr txBox="1"/>
          <p:nvPr/>
        </p:nvSpPr>
        <p:spPr>
          <a:xfrm>
            <a:off x="3478647" y="4543617"/>
            <a:ext cx="1128835" cy="338554"/>
          </a:xfrm>
          <a:prstGeom prst="rect">
            <a:avLst/>
          </a:prstGeom>
          <a:noFill/>
        </p:spPr>
        <p:txBody>
          <a:bodyPr wrap="none" rtlCol="0">
            <a:spAutoFit/>
          </a:bodyPr>
          <a:lstStyle/>
          <a:p>
            <a:r>
              <a:rPr kumimoji="1" lang="en-US" altLang="ja-JP" sz="1600" b="1">
                <a:solidFill>
                  <a:srgbClr val="D62728"/>
                </a:solidFill>
                <a:latin typeface="Arial" panose="020B0604020202020204" pitchFamily="34" charset="0"/>
                <a:cs typeface="Arial" panose="020B0604020202020204" pitchFamily="34" charset="0"/>
              </a:rPr>
              <a:t>Proposed</a:t>
            </a:r>
            <a:endParaRPr kumimoji="1" lang="ja-JP" altLang="en-US" sz="1600" b="1">
              <a:solidFill>
                <a:srgbClr val="D62728"/>
              </a:solidFill>
              <a:latin typeface="Arial" panose="020B0604020202020204" pitchFamily="34" charset="0"/>
              <a:cs typeface="Arial" panose="020B0604020202020204" pitchFamily="34" charset="0"/>
            </a:endParaRPr>
          </a:p>
        </p:txBody>
      </p:sp>
      <p:sp>
        <p:nvSpPr>
          <p:cNvPr id="33" name="テキスト ボックス 32">
            <a:extLst>
              <a:ext uri="{FF2B5EF4-FFF2-40B4-BE49-F238E27FC236}">
                <a16:creationId xmlns:a16="http://schemas.microsoft.com/office/drawing/2014/main" id="{A684C30D-8156-EB13-D84C-3BD2BE501BA9}"/>
              </a:ext>
            </a:extLst>
          </p:cNvPr>
          <p:cNvSpPr txBox="1"/>
          <p:nvPr/>
        </p:nvSpPr>
        <p:spPr>
          <a:xfrm>
            <a:off x="4133634" y="4940211"/>
            <a:ext cx="788999" cy="338554"/>
          </a:xfrm>
          <a:prstGeom prst="rect">
            <a:avLst/>
          </a:prstGeom>
          <a:noFill/>
        </p:spPr>
        <p:txBody>
          <a:bodyPr wrap="none" rtlCol="0">
            <a:spAutoFit/>
          </a:bodyPr>
          <a:lstStyle/>
          <a:p>
            <a:r>
              <a:rPr kumimoji="1" lang="en-US" altLang="ja-JP" sz="1600" b="1" dirty="0">
                <a:solidFill>
                  <a:srgbClr val="1F77B4"/>
                </a:solidFill>
                <a:latin typeface="Arial" panose="020B0604020202020204" pitchFamily="34" charset="0"/>
                <a:cs typeface="Arial" panose="020B0604020202020204" pitchFamily="34" charset="0"/>
              </a:rPr>
              <a:t>All CS</a:t>
            </a:r>
            <a:endParaRPr kumimoji="1" lang="ja-JP" altLang="en-US" sz="1600" b="1">
              <a:solidFill>
                <a:srgbClr val="1F77B4"/>
              </a:solidFill>
              <a:latin typeface="Arial" panose="020B0604020202020204" pitchFamily="34" charset="0"/>
              <a:cs typeface="Arial" panose="020B0604020202020204" pitchFamily="34" charset="0"/>
            </a:endParaRPr>
          </a:p>
        </p:txBody>
      </p:sp>
      <p:sp>
        <p:nvSpPr>
          <p:cNvPr id="39" name="テキスト ボックス 38">
            <a:extLst>
              <a:ext uri="{FF2B5EF4-FFF2-40B4-BE49-F238E27FC236}">
                <a16:creationId xmlns:a16="http://schemas.microsoft.com/office/drawing/2014/main" id="{2408BA8E-18B2-7DB2-7BC4-39A2D26F24EC}"/>
              </a:ext>
            </a:extLst>
          </p:cNvPr>
          <p:cNvSpPr txBox="1"/>
          <p:nvPr/>
        </p:nvSpPr>
        <p:spPr>
          <a:xfrm>
            <a:off x="10566989" y="4481089"/>
            <a:ext cx="788999" cy="338554"/>
          </a:xfrm>
          <a:prstGeom prst="rect">
            <a:avLst/>
          </a:prstGeom>
          <a:noFill/>
        </p:spPr>
        <p:txBody>
          <a:bodyPr wrap="none" rtlCol="0">
            <a:spAutoFit/>
          </a:bodyPr>
          <a:lstStyle/>
          <a:p>
            <a:r>
              <a:rPr kumimoji="1" lang="en-US" altLang="ja-JP" sz="1600" b="1" dirty="0">
                <a:solidFill>
                  <a:srgbClr val="FF7F0E"/>
                </a:solidFill>
                <a:latin typeface="Arial" panose="020B0604020202020204" pitchFamily="34" charset="0"/>
                <a:cs typeface="Arial" panose="020B0604020202020204" pitchFamily="34" charset="0"/>
              </a:rPr>
              <a:t>All ED</a:t>
            </a:r>
            <a:endParaRPr kumimoji="1" lang="ja-JP" altLang="en-US" sz="1600" b="1">
              <a:solidFill>
                <a:srgbClr val="FF7F0E"/>
              </a:solidFill>
              <a:latin typeface="Arial" panose="020B0604020202020204" pitchFamily="34" charset="0"/>
              <a:cs typeface="Arial" panose="020B0604020202020204" pitchFamily="34" charset="0"/>
            </a:endParaRPr>
          </a:p>
        </p:txBody>
      </p:sp>
      <p:sp>
        <p:nvSpPr>
          <p:cNvPr id="40" name="テキスト ボックス 39">
            <a:extLst>
              <a:ext uri="{FF2B5EF4-FFF2-40B4-BE49-F238E27FC236}">
                <a16:creationId xmlns:a16="http://schemas.microsoft.com/office/drawing/2014/main" id="{30FB5474-6D3D-4D82-579D-7048C0703841}"/>
              </a:ext>
            </a:extLst>
          </p:cNvPr>
          <p:cNvSpPr txBox="1"/>
          <p:nvPr/>
        </p:nvSpPr>
        <p:spPr>
          <a:xfrm>
            <a:off x="10050760" y="3785882"/>
            <a:ext cx="1393330" cy="338554"/>
          </a:xfrm>
          <a:prstGeom prst="rect">
            <a:avLst/>
          </a:prstGeom>
          <a:noFill/>
        </p:spPr>
        <p:txBody>
          <a:bodyPr wrap="none" rtlCol="0">
            <a:spAutoFit/>
          </a:bodyPr>
          <a:lstStyle/>
          <a:p>
            <a:r>
              <a:rPr kumimoji="1" lang="en-US" altLang="ja-JP" sz="1600" b="1" dirty="0">
                <a:solidFill>
                  <a:srgbClr val="2CA02C"/>
                </a:solidFill>
                <a:latin typeface="Arial" panose="020B0604020202020204" pitchFamily="34" charset="0"/>
                <a:cs typeface="Arial" panose="020B0604020202020204" pitchFamily="34" charset="0"/>
              </a:rPr>
              <a:t>All ED or CS</a:t>
            </a:r>
            <a:endParaRPr kumimoji="1" lang="ja-JP" altLang="en-US" sz="1600" b="1">
              <a:solidFill>
                <a:srgbClr val="2CA02C"/>
              </a:solidFill>
              <a:latin typeface="Arial" panose="020B0604020202020204" pitchFamily="34" charset="0"/>
              <a:cs typeface="Arial" panose="020B0604020202020204" pitchFamily="34" charset="0"/>
            </a:endParaRPr>
          </a:p>
        </p:txBody>
      </p:sp>
      <p:sp>
        <p:nvSpPr>
          <p:cNvPr id="41" name="テキスト ボックス 40">
            <a:extLst>
              <a:ext uri="{FF2B5EF4-FFF2-40B4-BE49-F238E27FC236}">
                <a16:creationId xmlns:a16="http://schemas.microsoft.com/office/drawing/2014/main" id="{BBBC95AC-F69B-FED7-9F98-87DCEF1498EA}"/>
              </a:ext>
            </a:extLst>
          </p:cNvPr>
          <p:cNvSpPr txBox="1"/>
          <p:nvPr/>
        </p:nvSpPr>
        <p:spPr>
          <a:xfrm>
            <a:off x="10617368" y="4061898"/>
            <a:ext cx="1128835" cy="338554"/>
          </a:xfrm>
          <a:prstGeom prst="rect">
            <a:avLst/>
          </a:prstGeom>
          <a:noFill/>
        </p:spPr>
        <p:txBody>
          <a:bodyPr wrap="none" rtlCol="0">
            <a:spAutoFit/>
          </a:bodyPr>
          <a:lstStyle/>
          <a:p>
            <a:r>
              <a:rPr kumimoji="1" lang="en-US" altLang="ja-JP" sz="1600" b="1">
                <a:solidFill>
                  <a:srgbClr val="D62728"/>
                </a:solidFill>
                <a:latin typeface="Arial" panose="020B0604020202020204" pitchFamily="34" charset="0"/>
                <a:cs typeface="Arial" panose="020B0604020202020204" pitchFamily="34" charset="0"/>
              </a:rPr>
              <a:t>Proposed</a:t>
            </a:r>
            <a:endParaRPr kumimoji="1" lang="ja-JP" altLang="en-US" sz="1600" b="1">
              <a:solidFill>
                <a:srgbClr val="D62728"/>
              </a:solidFill>
              <a:latin typeface="Arial" panose="020B0604020202020204" pitchFamily="34" charset="0"/>
              <a:cs typeface="Arial" panose="020B0604020202020204" pitchFamily="34" charset="0"/>
            </a:endParaRPr>
          </a:p>
        </p:txBody>
      </p:sp>
      <p:sp>
        <p:nvSpPr>
          <p:cNvPr id="42" name="テキスト ボックス 41">
            <a:extLst>
              <a:ext uri="{FF2B5EF4-FFF2-40B4-BE49-F238E27FC236}">
                <a16:creationId xmlns:a16="http://schemas.microsoft.com/office/drawing/2014/main" id="{7B2EBEA0-2767-C42B-9E20-FA858C88A5D2}"/>
              </a:ext>
            </a:extLst>
          </p:cNvPr>
          <p:cNvSpPr txBox="1"/>
          <p:nvPr/>
        </p:nvSpPr>
        <p:spPr>
          <a:xfrm>
            <a:off x="10490923" y="4787948"/>
            <a:ext cx="788999" cy="338554"/>
          </a:xfrm>
          <a:prstGeom prst="rect">
            <a:avLst/>
          </a:prstGeom>
          <a:noFill/>
        </p:spPr>
        <p:txBody>
          <a:bodyPr wrap="none" rtlCol="0">
            <a:spAutoFit/>
          </a:bodyPr>
          <a:lstStyle/>
          <a:p>
            <a:r>
              <a:rPr kumimoji="1" lang="en-US" altLang="ja-JP" sz="1600" b="1" dirty="0">
                <a:solidFill>
                  <a:srgbClr val="1F77B4"/>
                </a:solidFill>
                <a:latin typeface="Arial" panose="020B0604020202020204" pitchFamily="34" charset="0"/>
                <a:cs typeface="Arial" panose="020B0604020202020204" pitchFamily="34" charset="0"/>
              </a:rPr>
              <a:t>All CS</a:t>
            </a:r>
            <a:endParaRPr kumimoji="1" lang="ja-JP" altLang="en-US" sz="1600" b="1">
              <a:solidFill>
                <a:srgbClr val="1F77B4"/>
              </a:solidFill>
              <a:latin typeface="Arial" panose="020B0604020202020204" pitchFamily="34" charset="0"/>
              <a:cs typeface="Arial" panose="020B0604020202020204" pitchFamily="34" charset="0"/>
            </a:endParaRPr>
          </a:p>
        </p:txBody>
      </p:sp>
      <p:cxnSp>
        <p:nvCxnSpPr>
          <p:cNvPr id="7" name="直線矢印コネクタ 6">
            <a:extLst>
              <a:ext uri="{FF2B5EF4-FFF2-40B4-BE49-F238E27FC236}">
                <a16:creationId xmlns:a16="http://schemas.microsoft.com/office/drawing/2014/main" id="{65ADBD80-E709-67AE-EBC1-83A4B5A14C3A}"/>
              </a:ext>
            </a:extLst>
          </p:cNvPr>
          <p:cNvCxnSpPr>
            <a:cxnSpLocks/>
          </p:cNvCxnSpPr>
          <p:nvPr/>
        </p:nvCxnSpPr>
        <p:spPr bwMode="auto">
          <a:xfrm>
            <a:off x="1142198" y="5431100"/>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8" name="直線矢印コネクタ 7">
            <a:extLst>
              <a:ext uri="{FF2B5EF4-FFF2-40B4-BE49-F238E27FC236}">
                <a16:creationId xmlns:a16="http://schemas.microsoft.com/office/drawing/2014/main" id="{CD3DF592-5351-B359-D733-FC2992F0AEB0}"/>
              </a:ext>
            </a:extLst>
          </p:cNvPr>
          <p:cNvCxnSpPr>
            <a:cxnSpLocks/>
          </p:cNvCxnSpPr>
          <p:nvPr/>
        </p:nvCxnSpPr>
        <p:spPr bwMode="auto">
          <a:xfrm>
            <a:off x="6571764" y="5431100"/>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9" name="直線矢印コネクタ 8">
            <a:extLst>
              <a:ext uri="{FF2B5EF4-FFF2-40B4-BE49-F238E27FC236}">
                <a16:creationId xmlns:a16="http://schemas.microsoft.com/office/drawing/2014/main" id="{E72F0DA8-33F7-372E-E981-D7CB09614901}"/>
              </a:ext>
            </a:extLst>
          </p:cNvPr>
          <p:cNvCxnSpPr>
            <a:cxnSpLocks/>
          </p:cNvCxnSpPr>
          <p:nvPr/>
        </p:nvCxnSpPr>
        <p:spPr bwMode="auto">
          <a:xfrm flipV="1">
            <a:off x="1151163" y="2286000"/>
            <a:ext cx="0" cy="31451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0" name="直線矢印コネクタ 9">
            <a:extLst>
              <a:ext uri="{FF2B5EF4-FFF2-40B4-BE49-F238E27FC236}">
                <a16:creationId xmlns:a16="http://schemas.microsoft.com/office/drawing/2014/main" id="{E7D8B67E-1239-1BE2-2400-8E71DE259563}"/>
              </a:ext>
            </a:extLst>
          </p:cNvPr>
          <p:cNvCxnSpPr>
            <a:cxnSpLocks/>
          </p:cNvCxnSpPr>
          <p:nvPr/>
        </p:nvCxnSpPr>
        <p:spPr bwMode="auto">
          <a:xfrm flipV="1">
            <a:off x="6576878" y="2350726"/>
            <a:ext cx="0" cy="308811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3" name="テキスト ボックス 22">
            <a:extLst>
              <a:ext uri="{FF2B5EF4-FFF2-40B4-BE49-F238E27FC236}">
                <a16:creationId xmlns:a16="http://schemas.microsoft.com/office/drawing/2014/main" id="{68FE6A1F-48FE-892F-5876-BD1BA658349E}"/>
              </a:ext>
            </a:extLst>
          </p:cNvPr>
          <p:cNvSpPr txBox="1"/>
          <p:nvPr/>
        </p:nvSpPr>
        <p:spPr>
          <a:xfrm>
            <a:off x="2772512" y="6002179"/>
            <a:ext cx="1732334" cy="246221"/>
          </a:xfrm>
          <a:prstGeom prst="rect">
            <a:avLst/>
          </a:prstGeom>
          <a:solidFill>
            <a:schemeClr val="bg1"/>
          </a:solidFill>
        </p:spPr>
        <p:txBody>
          <a:bodyPr wrap="none" lIns="0" tIns="0" rIns="0" bIns="0" rtlCol="0">
            <a:spAutoFit/>
          </a:bodyPr>
          <a:lstStyle/>
          <a:p>
            <a:r>
              <a:rPr kumimoji="1" lang="en-US" altLang="ja-JP" sz="1600">
                <a:solidFill>
                  <a:schemeClr val="tx1"/>
                </a:solidFill>
                <a:latin typeface="Arial" panose="020B0604020202020204" pitchFamily="34" charset="0"/>
                <a:cs typeface="Arial" panose="020B0604020202020204" pitchFamily="34" charset="0"/>
              </a:rPr>
              <a:t>Offered load [kbps]</a:t>
            </a:r>
            <a:endParaRPr kumimoji="1" lang="ja-JP" altLang="en-US" sz="1600">
              <a:solidFill>
                <a:schemeClr val="tx1"/>
              </a:solidFill>
              <a:latin typeface="Arial" panose="020B0604020202020204" pitchFamily="34" charset="0"/>
              <a:cs typeface="Arial" panose="020B0604020202020204" pitchFamily="34" charset="0"/>
            </a:endParaRPr>
          </a:p>
        </p:txBody>
      </p:sp>
      <p:sp>
        <p:nvSpPr>
          <p:cNvPr id="24" name="テキスト ボックス 23">
            <a:extLst>
              <a:ext uri="{FF2B5EF4-FFF2-40B4-BE49-F238E27FC236}">
                <a16:creationId xmlns:a16="http://schemas.microsoft.com/office/drawing/2014/main" id="{C860F61C-809F-9600-C968-3BAF2469CC48}"/>
              </a:ext>
            </a:extLst>
          </p:cNvPr>
          <p:cNvSpPr txBox="1"/>
          <p:nvPr/>
        </p:nvSpPr>
        <p:spPr>
          <a:xfrm>
            <a:off x="8021266" y="6002179"/>
            <a:ext cx="1732334" cy="246221"/>
          </a:xfrm>
          <a:prstGeom prst="rect">
            <a:avLst/>
          </a:prstGeom>
          <a:solidFill>
            <a:schemeClr val="bg1"/>
          </a:solidFill>
        </p:spPr>
        <p:txBody>
          <a:bodyPr wrap="none" lIns="0" tIns="0" rIns="0" bIns="0" rtlCol="0">
            <a:spAutoFit/>
          </a:bodyPr>
          <a:lstStyle/>
          <a:p>
            <a:r>
              <a:rPr kumimoji="1" lang="en-US" altLang="ja-JP" sz="1600">
                <a:solidFill>
                  <a:schemeClr val="tx1"/>
                </a:solidFill>
                <a:latin typeface="Arial" panose="020B0604020202020204" pitchFamily="34" charset="0"/>
                <a:cs typeface="Arial" panose="020B0604020202020204" pitchFamily="34" charset="0"/>
              </a:rPr>
              <a:t>Offered load [kbps]</a:t>
            </a:r>
            <a:endParaRPr kumimoji="1" lang="ja-JP" altLang="en-US" sz="1600">
              <a:solidFill>
                <a:schemeClr val="tx1"/>
              </a:solidFill>
              <a:latin typeface="Arial" panose="020B0604020202020204" pitchFamily="34" charset="0"/>
              <a:cs typeface="Arial" panose="020B0604020202020204" pitchFamily="34" charset="0"/>
            </a:endParaRPr>
          </a:p>
        </p:txBody>
      </p:sp>
      <p:grpSp>
        <p:nvGrpSpPr>
          <p:cNvPr id="25" name="グループ化 24">
            <a:extLst>
              <a:ext uri="{FF2B5EF4-FFF2-40B4-BE49-F238E27FC236}">
                <a16:creationId xmlns:a16="http://schemas.microsoft.com/office/drawing/2014/main" id="{E59D3F45-231B-2CEB-7C47-F3386E6E429D}"/>
              </a:ext>
            </a:extLst>
          </p:cNvPr>
          <p:cNvGrpSpPr/>
          <p:nvPr/>
        </p:nvGrpSpPr>
        <p:grpSpPr>
          <a:xfrm>
            <a:off x="1376303" y="5001462"/>
            <a:ext cx="859780" cy="246221"/>
            <a:chOff x="1376303" y="5001462"/>
            <a:chExt cx="859780" cy="246221"/>
          </a:xfrm>
        </p:grpSpPr>
        <p:sp>
          <p:nvSpPr>
            <p:cNvPr id="26" name="テキスト ボックス 25">
              <a:extLst>
                <a:ext uri="{FF2B5EF4-FFF2-40B4-BE49-F238E27FC236}">
                  <a16:creationId xmlns:a16="http://schemas.microsoft.com/office/drawing/2014/main" id="{95EE527F-3F79-0C66-C5DC-4A0FB8DAFD18}"/>
                </a:ext>
              </a:extLst>
            </p:cNvPr>
            <p:cNvSpPr txBox="1"/>
            <p:nvPr/>
          </p:nvSpPr>
          <p:spPr>
            <a:xfrm>
              <a:off x="1562822" y="5001462"/>
              <a:ext cx="673261" cy="246221"/>
            </a:xfrm>
            <a:prstGeom prst="rect">
              <a:avLst/>
            </a:prstGeom>
            <a:solidFill>
              <a:schemeClr val="bg1"/>
            </a:solidFill>
          </p:spPr>
          <p:txBody>
            <a:bodyPr wrap="none" lIns="0" tIns="0" rIns="0" bIns="0" rtlCol="0">
              <a:spAutoFit/>
            </a:bodyPr>
            <a:lstStyle/>
            <a:p>
              <a:r>
                <a:rPr kumimoji="1" lang="en-US" altLang="ja-JP" sz="1600">
                  <a:solidFill>
                    <a:schemeClr val="tx1">
                      <a:lumMod val="50000"/>
                      <a:lumOff val="50000"/>
                    </a:schemeClr>
                  </a:solidFill>
                  <a:latin typeface="Arial" panose="020B0604020202020204" pitchFamily="34" charset="0"/>
                  <a:cs typeface="Arial" panose="020B0604020202020204" pitchFamily="34" charset="0"/>
                </a:rPr>
                <a:t>CI 95%</a:t>
              </a:r>
              <a:endParaRPr kumimoji="1" lang="ja-JP" altLang="en-US" sz="160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27" name="グループ化 26">
              <a:extLst>
                <a:ext uri="{FF2B5EF4-FFF2-40B4-BE49-F238E27FC236}">
                  <a16:creationId xmlns:a16="http://schemas.microsoft.com/office/drawing/2014/main" id="{A4040CDD-F3BE-0535-2773-62CA6E9E3D86}"/>
                </a:ext>
              </a:extLst>
            </p:cNvPr>
            <p:cNvGrpSpPr/>
            <p:nvPr/>
          </p:nvGrpSpPr>
          <p:grpSpPr>
            <a:xfrm>
              <a:off x="1376303" y="5028154"/>
              <a:ext cx="152400" cy="191438"/>
              <a:chOff x="1295400" y="5022945"/>
              <a:chExt cx="152400" cy="191438"/>
            </a:xfrm>
          </p:grpSpPr>
          <p:cxnSp>
            <p:nvCxnSpPr>
              <p:cNvPr id="28" name="直線コネクタ 27">
                <a:extLst>
                  <a:ext uri="{FF2B5EF4-FFF2-40B4-BE49-F238E27FC236}">
                    <a16:creationId xmlns:a16="http://schemas.microsoft.com/office/drawing/2014/main" id="{D0DD4695-4002-E22D-55CB-A71D0C29AEDA}"/>
                  </a:ext>
                </a:extLst>
              </p:cNvPr>
              <p:cNvCxnSpPr>
                <a:cxnSpLocks/>
              </p:cNvCxnSpPr>
              <p:nvPr/>
            </p:nvCxnSpPr>
            <p:spPr bwMode="auto">
              <a:xfrm>
                <a:off x="1371600" y="5022945"/>
                <a:ext cx="0" cy="191438"/>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29" name="直線コネクタ 28">
                <a:extLst>
                  <a:ext uri="{FF2B5EF4-FFF2-40B4-BE49-F238E27FC236}">
                    <a16:creationId xmlns:a16="http://schemas.microsoft.com/office/drawing/2014/main" id="{6C506E5E-BCB2-1869-AAAA-D24124F91A60}"/>
                  </a:ext>
                </a:extLst>
              </p:cNvPr>
              <p:cNvCxnSpPr>
                <a:cxnSpLocks/>
              </p:cNvCxnSpPr>
              <p:nvPr/>
            </p:nvCxnSpPr>
            <p:spPr bwMode="auto">
              <a:xfrm flipH="1">
                <a:off x="1295400" y="5029200"/>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34" name="直線コネクタ 33">
                <a:extLst>
                  <a:ext uri="{FF2B5EF4-FFF2-40B4-BE49-F238E27FC236}">
                    <a16:creationId xmlns:a16="http://schemas.microsoft.com/office/drawing/2014/main" id="{6986D1EB-DE56-BAA3-E72E-F072395D036E}"/>
                  </a:ext>
                </a:extLst>
              </p:cNvPr>
              <p:cNvCxnSpPr>
                <a:cxnSpLocks/>
              </p:cNvCxnSpPr>
              <p:nvPr/>
            </p:nvCxnSpPr>
            <p:spPr bwMode="auto">
              <a:xfrm flipH="1">
                <a:off x="1295400" y="5214383"/>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grpSp>
      </p:grpSp>
      <p:grpSp>
        <p:nvGrpSpPr>
          <p:cNvPr id="35" name="グループ化 34">
            <a:extLst>
              <a:ext uri="{FF2B5EF4-FFF2-40B4-BE49-F238E27FC236}">
                <a16:creationId xmlns:a16="http://schemas.microsoft.com/office/drawing/2014/main" id="{EC837F07-3B85-D8F3-4628-35A3D2F0333B}"/>
              </a:ext>
            </a:extLst>
          </p:cNvPr>
          <p:cNvGrpSpPr/>
          <p:nvPr/>
        </p:nvGrpSpPr>
        <p:grpSpPr>
          <a:xfrm>
            <a:off x="6721262" y="5065640"/>
            <a:ext cx="859780" cy="246221"/>
            <a:chOff x="1376303" y="5001462"/>
            <a:chExt cx="859780" cy="246221"/>
          </a:xfrm>
        </p:grpSpPr>
        <p:sp>
          <p:nvSpPr>
            <p:cNvPr id="36" name="テキスト ボックス 35">
              <a:extLst>
                <a:ext uri="{FF2B5EF4-FFF2-40B4-BE49-F238E27FC236}">
                  <a16:creationId xmlns:a16="http://schemas.microsoft.com/office/drawing/2014/main" id="{10B764D7-19DA-B27F-CC11-CD65240EE0CA}"/>
                </a:ext>
              </a:extLst>
            </p:cNvPr>
            <p:cNvSpPr txBox="1"/>
            <p:nvPr/>
          </p:nvSpPr>
          <p:spPr>
            <a:xfrm>
              <a:off x="1562822" y="5001462"/>
              <a:ext cx="673261" cy="246221"/>
            </a:xfrm>
            <a:prstGeom prst="rect">
              <a:avLst/>
            </a:prstGeom>
            <a:solidFill>
              <a:schemeClr val="bg1"/>
            </a:solidFill>
          </p:spPr>
          <p:txBody>
            <a:bodyPr wrap="none" lIns="0" tIns="0" rIns="0" bIns="0" rtlCol="0">
              <a:spAutoFit/>
            </a:bodyPr>
            <a:lstStyle/>
            <a:p>
              <a:r>
                <a:rPr kumimoji="1" lang="en-US" altLang="ja-JP" sz="1600">
                  <a:solidFill>
                    <a:schemeClr val="tx1">
                      <a:lumMod val="50000"/>
                      <a:lumOff val="50000"/>
                    </a:schemeClr>
                  </a:solidFill>
                  <a:latin typeface="Arial" panose="020B0604020202020204" pitchFamily="34" charset="0"/>
                  <a:cs typeface="Arial" panose="020B0604020202020204" pitchFamily="34" charset="0"/>
                </a:rPr>
                <a:t>CI 95%</a:t>
              </a:r>
              <a:endParaRPr kumimoji="1" lang="ja-JP" altLang="en-US" sz="160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37" name="グループ化 36">
              <a:extLst>
                <a:ext uri="{FF2B5EF4-FFF2-40B4-BE49-F238E27FC236}">
                  <a16:creationId xmlns:a16="http://schemas.microsoft.com/office/drawing/2014/main" id="{301488B3-31B8-FC63-D180-51D60FB65827}"/>
                </a:ext>
              </a:extLst>
            </p:cNvPr>
            <p:cNvGrpSpPr/>
            <p:nvPr/>
          </p:nvGrpSpPr>
          <p:grpSpPr>
            <a:xfrm>
              <a:off x="1376303" y="5028154"/>
              <a:ext cx="152400" cy="191438"/>
              <a:chOff x="1295400" y="5022945"/>
              <a:chExt cx="152400" cy="191438"/>
            </a:xfrm>
          </p:grpSpPr>
          <p:cxnSp>
            <p:nvCxnSpPr>
              <p:cNvPr id="38" name="直線コネクタ 37">
                <a:extLst>
                  <a:ext uri="{FF2B5EF4-FFF2-40B4-BE49-F238E27FC236}">
                    <a16:creationId xmlns:a16="http://schemas.microsoft.com/office/drawing/2014/main" id="{EEF1529F-4BED-B266-4B77-41BF86DAD5FC}"/>
                  </a:ext>
                </a:extLst>
              </p:cNvPr>
              <p:cNvCxnSpPr>
                <a:cxnSpLocks/>
              </p:cNvCxnSpPr>
              <p:nvPr/>
            </p:nvCxnSpPr>
            <p:spPr bwMode="auto">
              <a:xfrm>
                <a:off x="1371600" y="5022945"/>
                <a:ext cx="0" cy="191438"/>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43" name="直線コネクタ 42">
                <a:extLst>
                  <a:ext uri="{FF2B5EF4-FFF2-40B4-BE49-F238E27FC236}">
                    <a16:creationId xmlns:a16="http://schemas.microsoft.com/office/drawing/2014/main" id="{78600A7E-9E3D-2F93-1489-0A755ACABF79}"/>
                  </a:ext>
                </a:extLst>
              </p:cNvPr>
              <p:cNvCxnSpPr>
                <a:cxnSpLocks/>
              </p:cNvCxnSpPr>
              <p:nvPr/>
            </p:nvCxnSpPr>
            <p:spPr bwMode="auto">
              <a:xfrm flipH="1">
                <a:off x="1295400" y="5029200"/>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44" name="直線コネクタ 43">
                <a:extLst>
                  <a:ext uri="{FF2B5EF4-FFF2-40B4-BE49-F238E27FC236}">
                    <a16:creationId xmlns:a16="http://schemas.microsoft.com/office/drawing/2014/main" id="{ECA64F2A-F39B-9E97-BDB6-8FDBDDE41DEE}"/>
                  </a:ext>
                </a:extLst>
              </p:cNvPr>
              <p:cNvCxnSpPr>
                <a:cxnSpLocks/>
              </p:cNvCxnSpPr>
              <p:nvPr/>
            </p:nvCxnSpPr>
            <p:spPr bwMode="auto">
              <a:xfrm flipH="1">
                <a:off x="1295400" y="5214383"/>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grpSp>
      </p:grpSp>
      <p:grpSp>
        <p:nvGrpSpPr>
          <p:cNvPr id="45" name="グループ化 44">
            <a:extLst>
              <a:ext uri="{FF2B5EF4-FFF2-40B4-BE49-F238E27FC236}">
                <a16:creationId xmlns:a16="http://schemas.microsoft.com/office/drawing/2014/main" id="{698A934C-CE88-AC5D-7E46-04650E0DEF12}"/>
              </a:ext>
            </a:extLst>
          </p:cNvPr>
          <p:cNvGrpSpPr/>
          <p:nvPr/>
        </p:nvGrpSpPr>
        <p:grpSpPr>
          <a:xfrm>
            <a:off x="6571763" y="5721071"/>
            <a:ext cx="4743205" cy="298729"/>
            <a:chOff x="1142197" y="5937250"/>
            <a:chExt cx="4743205" cy="298729"/>
          </a:xfrm>
        </p:grpSpPr>
        <p:cxnSp>
          <p:nvCxnSpPr>
            <p:cNvPr id="46" name="直線矢印コネクタ 45">
              <a:extLst>
                <a:ext uri="{FF2B5EF4-FFF2-40B4-BE49-F238E27FC236}">
                  <a16:creationId xmlns:a16="http://schemas.microsoft.com/office/drawing/2014/main" id="{779C8176-CB1A-A032-0453-57DD9E85F652}"/>
                </a:ext>
              </a:extLst>
            </p:cNvPr>
            <p:cNvCxnSpPr>
              <a:cxnSpLocks/>
            </p:cNvCxnSpPr>
            <p:nvPr/>
          </p:nvCxnSpPr>
          <p:spPr bwMode="auto">
            <a:xfrm>
              <a:off x="1142197" y="6016625"/>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47" name="直線矢印コネクタ 46">
              <a:extLst>
                <a:ext uri="{FF2B5EF4-FFF2-40B4-BE49-F238E27FC236}">
                  <a16:creationId xmlns:a16="http://schemas.microsoft.com/office/drawing/2014/main" id="{5467D664-E412-6219-86BD-B67A7756AB9E}"/>
                </a:ext>
              </a:extLst>
            </p:cNvPr>
            <p:cNvCxnSpPr>
              <a:cxnSpLocks/>
            </p:cNvCxnSpPr>
            <p:nvPr/>
          </p:nvCxnSpPr>
          <p:spPr bwMode="auto">
            <a:xfrm flipV="1">
              <a:off x="1371600" y="5940425"/>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48" name="直線矢印コネクタ 47">
              <a:extLst>
                <a:ext uri="{FF2B5EF4-FFF2-40B4-BE49-F238E27FC236}">
                  <a16:creationId xmlns:a16="http://schemas.microsoft.com/office/drawing/2014/main" id="{E5C79671-4501-29F2-68FA-87804D1D4802}"/>
                </a:ext>
              </a:extLst>
            </p:cNvPr>
            <p:cNvCxnSpPr>
              <a:cxnSpLocks/>
            </p:cNvCxnSpPr>
            <p:nvPr/>
          </p:nvCxnSpPr>
          <p:spPr bwMode="auto">
            <a:xfrm flipV="1">
              <a:off x="2224863" y="5940425"/>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49" name="直線矢印コネクタ 48">
              <a:extLst>
                <a:ext uri="{FF2B5EF4-FFF2-40B4-BE49-F238E27FC236}">
                  <a16:creationId xmlns:a16="http://schemas.microsoft.com/office/drawing/2014/main" id="{5B1D7E7D-53FC-0873-F65B-70283B1B26F6}"/>
                </a:ext>
              </a:extLst>
            </p:cNvPr>
            <p:cNvCxnSpPr>
              <a:cxnSpLocks/>
            </p:cNvCxnSpPr>
            <p:nvPr/>
          </p:nvCxnSpPr>
          <p:spPr bwMode="auto">
            <a:xfrm flipV="1">
              <a:off x="3072588" y="594360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50" name="直線矢印コネクタ 49">
              <a:extLst>
                <a:ext uri="{FF2B5EF4-FFF2-40B4-BE49-F238E27FC236}">
                  <a16:creationId xmlns:a16="http://schemas.microsoft.com/office/drawing/2014/main" id="{30BDA2EE-CBE8-AB4F-11A1-3D79EE31092E}"/>
                </a:ext>
              </a:extLst>
            </p:cNvPr>
            <p:cNvCxnSpPr>
              <a:cxnSpLocks/>
            </p:cNvCxnSpPr>
            <p:nvPr/>
          </p:nvCxnSpPr>
          <p:spPr bwMode="auto">
            <a:xfrm flipV="1">
              <a:off x="3926663" y="593725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51" name="直線矢印コネクタ 50">
              <a:extLst>
                <a:ext uri="{FF2B5EF4-FFF2-40B4-BE49-F238E27FC236}">
                  <a16:creationId xmlns:a16="http://schemas.microsoft.com/office/drawing/2014/main" id="{F69C39D2-790F-9D51-30DB-9C9EF314A63D}"/>
                </a:ext>
              </a:extLst>
            </p:cNvPr>
            <p:cNvCxnSpPr>
              <a:cxnSpLocks/>
            </p:cNvCxnSpPr>
            <p:nvPr/>
          </p:nvCxnSpPr>
          <p:spPr bwMode="auto">
            <a:xfrm flipV="1">
              <a:off x="4781550" y="5938679"/>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52" name="直線矢印コネクタ 51">
              <a:extLst>
                <a:ext uri="{FF2B5EF4-FFF2-40B4-BE49-F238E27FC236}">
                  <a16:creationId xmlns:a16="http://schemas.microsoft.com/office/drawing/2014/main" id="{3CAB50BD-D159-80BB-FAF7-6FB75E3A4D74}"/>
                </a:ext>
              </a:extLst>
            </p:cNvPr>
            <p:cNvCxnSpPr>
              <a:cxnSpLocks/>
            </p:cNvCxnSpPr>
            <p:nvPr/>
          </p:nvCxnSpPr>
          <p:spPr bwMode="auto">
            <a:xfrm flipV="1">
              <a:off x="5638800" y="594360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sp>
          <p:nvSpPr>
            <p:cNvPr id="53" name="テキスト ボックス 52">
              <a:extLst>
                <a:ext uri="{FF2B5EF4-FFF2-40B4-BE49-F238E27FC236}">
                  <a16:creationId xmlns:a16="http://schemas.microsoft.com/office/drawing/2014/main" id="{2DCFBF6E-4C42-DB64-8FC0-1067BD93BF78}"/>
                </a:ext>
              </a:extLst>
            </p:cNvPr>
            <p:cNvSpPr txBox="1"/>
            <p:nvPr/>
          </p:nvSpPr>
          <p:spPr>
            <a:xfrm>
              <a:off x="1240015" y="5985952"/>
              <a:ext cx="255198"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0</a:t>
              </a:r>
              <a:endParaRPr kumimoji="1" lang="ja-JP" altLang="en-US" sz="1000">
                <a:solidFill>
                  <a:schemeClr val="tx1"/>
                </a:solidFill>
                <a:latin typeface="Helvetica" pitchFamily="2" charset="0"/>
                <a:cs typeface="Arial" panose="020B0604020202020204" pitchFamily="34" charset="0"/>
              </a:endParaRPr>
            </a:p>
          </p:txBody>
        </p:sp>
        <p:sp>
          <p:nvSpPr>
            <p:cNvPr id="54" name="テキスト ボックス 53">
              <a:extLst>
                <a:ext uri="{FF2B5EF4-FFF2-40B4-BE49-F238E27FC236}">
                  <a16:creationId xmlns:a16="http://schemas.microsoft.com/office/drawing/2014/main" id="{5856AA66-B526-FDFB-2113-D7E4C59DFD8C}"/>
                </a:ext>
              </a:extLst>
            </p:cNvPr>
            <p:cNvSpPr txBox="1"/>
            <p:nvPr/>
          </p:nvSpPr>
          <p:spPr>
            <a:xfrm>
              <a:off x="2057526" y="5985951"/>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10</a:t>
              </a:r>
              <a:endParaRPr kumimoji="1" lang="ja-JP" altLang="en-US" sz="1000">
                <a:solidFill>
                  <a:schemeClr val="tx1"/>
                </a:solidFill>
                <a:latin typeface="Helvetica" pitchFamily="2" charset="0"/>
                <a:cs typeface="Arial" panose="020B0604020202020204" pitchFamily="34" charset="0"/>
              </a:endParaRPr>
            </a:p>
          </p:txBody>
        </p:sp>
        <p:sp>
          <p:nvSpPr>
            <p:cNvPr id="55" name="テキスト ボックス 54">
              <a:extLst>
                <a:ext uri="{FF2B5EF4-FFF2-40B4-BE49-F238E27FC236}">
                  <a16:creationId xmlns:a16="http://schemas.microsoft.com/office/drawing/2014/main" id="{89163E67-49C7-75BF-9F70-59436D4C1541}"/>
                </a:ext>
              </a:extLst>
            </p:cNvPr>
            <p:cNvSpPr txBox="1"/>
            <p:nvPr/>
          </p:nvSpPr>
          <p:spPr>
            <a:xfrm>
              <a:off x="2910788" y="5981700"/>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20</a:t>
              </a:r>
              <a:endParaRPr kumimoji="1" lang="ja-JP" altLang="en-US" sz="1000">
                <a:solidFill>
                  <a:schemeClr val="tx1"/>
                </a:solidFill>
                <a:latin typeface="Helvetica" pitchFamily="2" charset="0"/>
                <a:cs typeface="Arial" panose="020B0604020202020204" pitchFamily="34" charset="0"/>
              </a:endParaRPr>
            </a:p>
          </p:txBody>
        </p:sp>
        <p:sp>
          <p:nvSpPr>
            <p:cNvPr id="56" name="テキスト ボックス 55">
              <a:extLst>
                <a:ext uri="{FF2B5EF4-FFF2-40B4-BE49-F238E27FC236}">
                  <a16:creationId xmlns:a16="http://schemas.microsoft.com/office/drawing/2014/main" id="{B1FE06B2-CFFD-0B45-F454-54C6918B0D95}"/>
                </a:ext>
              </a:extLst>
            </p:cNvPr>
            <p:cNvSpPr txBox="1"/>
            <p:nvPr/>
          </p:nvSpPr>
          <p:spPr>
            <a:xfrm>
              <a:off x="3763798" y="5989758"/>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30</a:t>
              </a:r>
              <a:endParaRPr kumimoji="1" lang="ja-JP" altLang="en-US" sz="1000">
                <a:solidFill>
                  <a:schemeClr val="tx1"/>
                </a:solidFill>
                <a:latin typeface="Helvetica" pitchFamily="2" charset="0"/>
                <a:cs typeface="Arial" panose="020B0604020202020204" pitchFamily="34" charset="0"/>
              </a:endParaRPr>
            </a:p>
          </p:txBody>
        </p:sp>
        <p:sp>
          <p:nvSpPr>
            <p:cNvPr id="57" name="テキスト ボックス 56">
              <a:extLst>
                <a:ext uri="{FF2B5EF4-FFF2-40B4-BE49-F238E27FC236}">
                  <a16:creationId xmlns:a16="http://schemas.microsoft.com/office/drawing/2014/main" id="{881D1076-3E03-61A4-053F-5F8BE55CB3B9}"/>
                </a:ext>
              </a:extLst>
            </p:cNvPr>
            <p:cNvSpPr txBox="1"/>
            <p:nvPr/>
          </p:nvSpPr>
          <p:spPr>
            <a:xfrm>
              <a:off x="4621047" y="5989758"/>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40</a:t>
              </a:r>
              <a:endParaRPr kumimoji="1" lang="ja-JP" altLang="en-US" sz="1000">
                <a:solidFill>
                  <a:schemeClr val="tx1"/>
                </a:solidFill>
                <a:latin typeface="Helvetica" pitchFamily="2" charset="0"/>
                <a:cs typeface="Arial" panose="020B0604020202020204" pitchFamily="34" charset="0"/>
              </a:endParaRPr>
            </a:p>
          </p:txBody>
        </p:sp>
        <p:sp>
          <p:nvSpPr>
            <p:cNvPr id="58" name="テキスト ボックス 57">
              <a:extLst>
                <a:ext uri="{FF2B5EF4-FFF2-40B4-BE49-F238E27FC236}">
                  <a16:creationId xmlns:a16="http://schemas.microsoft.com/office/drawing/2014/main" id="{92E7BFFE-213D-25D8-24B9-1FBAA1414C2A}"/>
                </a:ext>
              </a:extLst>
            </p:cNvPr>
            <p:cNvSpPr txBox="1"/>
            <p:nvPr/>
          </p:nvSpPr>
          <p:spPr>
            <a:xfrm>
              <a:off x="5478296" y="5981700"/>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50</a:t>
              </a:r>
              <a:endParaRPr kumimoji="1" lang="ja-JP" altLang="en-US" sz="1000">
                <a:solidFill>
                  <a:schemeClr val="tx1"/>
                </a:solidFill>
                <a:latin typeface="Helvetica" pitchFamily="2" charset="0"/>
                <a:cs typeface="Arial" panose="020B0604020202020204" pitchFamily="34" charset="0"/>
              </a:endParaRPr>
            </a:p>
          </p:txBody>
        </p:sp>
      </p:grpSp>
      <p:grpSp>
        <p:nvGrpSpPr>
          <p:cNvPr id="59" name="グループ化 58">
            <a:extLst>
              <a:ext uri="{FF2B5EF4-FFF2-40B4-BE49-F238E27FC236}">
                <a16:creationId xmlns:a16="http://schemas.microsoft.com/office/drawing/2014/main" id="{45960E0E-496D-DD39-CAFC-676B8A281BA0}"/>
              </a:ext>
            </a:extLst>
          </p:cNvPr>
          <p:cNvGrpSpPr/>
          <p:nvPr/>
        </p:nvGrpSpPr>
        <p:grpSpPr>
          <a:xfrm>
            <a:off x="1151163" y="5706955"/>
            <a:ext cx="4743205" cy="298595"/>
            <a:chOff x="1151163" y="5865195"/>
            <a:chExt cx="4743205" cy="298595"/>
          </a:xfrm>
        </p:grpSpPr>
        <p:cxnSp>
          <p:nvCxnSpPr>
            <p:cNvPr id="60" name="直線矢印コネクタ 59">
              <a:extLst>
                <a:ext uri="{FF2B5EF4-FFF2-40B4-BE49-F238E27FC236}">
                  <a16:creationId xmlns:a16="http://schemas.microsoft.com/office/drawing/2014/main" id="{3316CADE-F87C-960F-0D98-0EE3314A14A5}"/>
                </a:ext>
              </a:extLst>
            </p:cNvPr>
            <p:cNvCxnSpPr>
              <a:cxnSpLocks/>
            </p:cNvCxnSpPr>
            <p:nvPr/>
          </p:nvCxnSpPr>
          <p:spPr bwMode="auto">
            <a:xfrm>
              <a:off x="1151163" y="5948242"/>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61" name="直線矢印コネクタ 60">
              <a:extLst>
                <a:ext uri="{FF2B5EF4-FFF2-40B4-BE49-F238E27FC236}">
                  <a16:creationId xmlns:a16="http://schemas.microsoft.com/office/drawing/2014/main" id="{609EA078-4502-8762-B68A-74F7497D82A2}"/>
                </a:ext>
              </a:extLst>
            </p:cNvPr>
            <p:cNvCxnSpPr>
              <a:cxnSpLocks/>
            </p:cNvCxnSpPr>
            <p:nvPr/>
          </p:nvCxnSpPr>
          <p:spPr bwMode="auto">
            <a:xfrm flipV="1">
              <a:off x="1380566"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2" name="直線矢印コネクタ 61">
              <a:extLst>
                <a:ext uri="{FF2B5EF4-FFF2-40B4-BE49-F238E27FC236}">
                  <a16:creationId xmlns:a16="http://schemas.microsoft.com/office/drawing/2014/main" id="{F626AA81-0F8F-AF86-2B71-14BE36BB001D}"/>
                </a:ext>
              </a:extLst>
            </p:cNvPr>
            <p:cNvCxnSpPr>
              <a:cxnSpLocks/>
            </p:cNvCxnSpPr>
            <p:nvPr/>
          </p:nvCxnSpPr>
          <p:spPr bwMode="auto">
            <a:xfrm flipV="1">
              <a:off x="3516799" y="586740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3" name="直線矢印コネクタ 62">
              <a:extLst>
                <a:ext uri="{FF2B5EF4-FFF2-40B4-BE49-F238E27FC236}">
                  <a16:creationId xmlns:a16="http://schemas.microsoft.com/office/drawing/2014/main" id="{EA6681C2-C610-CCCE-D1D1-C9D04BB20156}"/>
                </a:ext>
              </a:extLst>
            </p:cNvPr>
            <p:cNvCxnSpPr>
              <a:cxnSpLocks/>
            </p:cNvCxnSpPr>
            <p:nvPr/>
          </p:nvCxnSpPr>
          <p:spPr bwMode="auto">
            <a:xfrm flipV="1">
              <a:off x="5089885"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4" name="直線矢印コネクタ 63">
              <a:extLst>
                <a:ext uri="{FF2B5EF4-FFF2-40B4-BE49-F238E27FC236}">
                  <a16:creationId xmlns:a16="http://schemas.microsoft.com/office/drawing/2014/main" id="{AFD83462-1A90-E103-0460-5EF9F6031040}"/>
                </a:ext>
              </a:extLst>
            </p:cNvPr>
            <p:cNvCxnSpPr>
              <a:cxnSpLocks/>
            </p:cNvCxnSpPr>
            <p:nvPr/>
          </p:nvCxnSpPr>
          <p:spPr bwMode="auto">
            <a:xfrm flipV="1">
              <a:off x="4023085" y="5870296"/>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5" name="直線矢印コネクタ 64">
              <a:extLst>
                <a:ext uri="{FF2B5EF4-FFF2-40B4-BE49-F238E27FC236}">
                  <a16:creationId xmlns:a16="http://schemas.microsoft.com/office/drawing/2014/main" id="{D4B2C518-D7EE-3BC9-316E-13DF0A3024C6}"/>
                </a:ext>
              </a:extLst>
            </p:cNvPr>
            <p:cNvCxnSpPr>
              <a:cxnSpLocks/>
            </p:cNvCxnSpPr>
            <p:nvPr/>
          </p:nvCxnSpPr>
          <p:spPr bwMode="auto">
            <a:xfrm flipV="1">
              <a:off x="4556485" y="5870296"/>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6" name="直線矢印コネクタ 65">
              <a:extLst>
                <a:ext uri="{FF2B5EF4-FFF2-40B4-BE49-F238E27FC236}">
                  <a16:creationId xmlns:a16="http://schemas.microsoft.com/office/drawing/2014/main" id="{C1116F1E-FE9C-82EF-1B9C-AC115CC26215}"/>
                </a:ext>
              </a:extLst>
            </p:cNvPr>
            <p:cNvCxnSpPr>
              <a:cxnSpLocks/>
            </p:cNvCxnSpPr>
            <p:nvPr/>
          </p:nvCxnSpPr>
          <p:spPr bwMode="auto">
            <a:xfrm flipV="1">
              <a:off x="5647766" y="5875217"/>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sp>
          <p:nvSpPr>
            <p:cNvPr id="67" name="テキスト ボックス 66">
              <a:extLst>
                <a:ext uri="{FF2B5EF4-FFF2-40B4-BE49-F238E27FC236}">
                  <a16:creationId xmlns:a16="http://schemas.microsoft.com/office/drawing/2014/main" id="{7F802B9B-DA15-B8EF-8A9A-4F6FF42333A0}"/>
                </a:ext>
              </a:extLst>
            </p:cNvPr>
            <p:cNvSpPr txBox="1"/>
            <p:nvPr/>
          </p:nvSpPr>
          <p:spPr>
            <a:xfrm>
              <a:off x="1248981" y="5917569"/>
              <a:ext cx="255198"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0</a:t>
              </a:r>
              <a:endParaRPr kumimoji="1" lang="ja-JP" altLang="en-US" sz="1000">
                <a:solidFill>
                  <a:schemeClr val="tx1"/>
                </a:solidFill>
                <a:latin typeface="Helvetica" pitchFamily="2" charset="0"/>
                <a:cs typeface="Arial" panose="020B0604020202020204" pitchFamily="34" charset="0"/>
              </a:endParaRPr>
            </a:p>
          </p:txBody>
        </p:sp>
        <p:sp>
          <p:nvSpPr>
            <p:cNvPr id="68" name="テキスト ボックス 67">
              <a:extLst>
                <a:ext uri="{FF2B5EF4-FFF2-40B4-BE49-F238E27FC236}">
                  <a16:creationId xmlns:a16="http://schemas.microsoft.com/office/drawing/2014/main" id="{253EDC5E-3B98-4835-7875-B4C12638CFC6}"/>
                </a:ext>
              </a:extLst>
            </p:cNvPr>
            <p:cNvSpPr txBox="1"/>
            <p:nvPr/>
          </p:nvSpPr>
          <p:spPr>
            <a:xfrm>
              <a:off x="1748922" y="5898971"/>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25</a:t>
              </a:r>
              <a:endParaRPr kumimoji="1" lang="ja-JP" altLang="en-US" sz="1000">
                <a:solidFill>
                  <a:schemeClr val="tx1"/>
                </a:solidFill>
                <a:latin typeface="Helvetica" pitchFamily="2" charset="0"/>
                <a:cs typeface="Arial" panose="020B0604020202020204" pitchFamily="34" charset="0"/>
              </a:endParaRPr>
            </a:p>
          </p:txBody>
        </p:sp>
        <p:sp>
          <p:nvSpPr>
            <p:cNvPr id="69" name="テキスト ボックス 68">
              <a:extLst>
                <a:ext uri="{FF2B5EF4-FFF2-40B4-BE49-F238E27FC236}">
                  <a16:creationId xmlns:a16="http://schemas.microsoft.com/office/drawing/2014/main" id="{62CE0711-2021-E791-9EC0-8AF02054B550}"/>
                </a:ext>
              </a:extLst>
            </p:cNvPr>
            <p:cNvSpPr txBox="1"/>
            <p:nvPr/>
          </p:nvSpPr>
          <p:spPr>
            <a:xfrm>
              <a:off x="4945637" y="5892309"/>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175</a:t>
              </a:r>
              <a:endParaRPr kumimoji="1" lang="ja-JP" altLang="en-US" sz="1000">
                <a:solidFill>
                  <a:schemeClr val="tx1"/>
                </a:solidFill>
                <a:latin typeface="Helvetica" pitchFamily="2" charset="0"/>
                <a:cs typeface="Arial" panose="020B0604020202020204" pitchFamily="34" charset="0"/>
              </a:endParaRPr>
            </a:p>
          </p:txBody>
        </p:sp>
        <p:sp>
          <p:nvSpPr>
            <p:cNvPr id="70" name="テキスト ボックス 69">
              <a:extLst>
                <a:ext uri="{FF2B5EF4-FFF2-40B4-BE49-F238E27FC236}">
                  <a16:creationId xmlns:a16="http://schemas.microsoft.com/office/drawing/2014/main" id="{CD8530B7-1B12-3799-7C28-5B23B38CA7C1}"/>
                </a:ext>
              </a:extLst>
            </p:cNvPr>
            <p:cNvSpPr txBox="1"/>
            <p:nvPr/>
          </p:nvSpPr>
          <p:spPr>
            <a:xfrm>
              <a:off x="3822667" y="5898971"/>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125</a:t>
              </a:r>
              <a:endParaRPr kumimoji="1" lang="ja-JP" altLang="en-US" sz="1000">
                <a:solidFill>
                  <a:schemeClr val="tx1"/>
                </a:solidFill>
                <a:latin typeface="Helvetica" pitchFamily="2" charset="0"/>
                <a:cs typeface="Arial" panose="020B0604020202020204" pitchFamily="34" charset="0"/>
              </a:endParaRPr>
            </a:p>
          </p:txBody>
        </p:sp>
        <p:sp>
          <p:nvSpPr>
            <p:cNvPr id="71" name="テキスト ボックス 70">
              <a:extLst>
                <a:ext uri="{FF2B5EF4-FFF2-40B4-BE49-F238E27FC236}">
                  <a16:creationId xmlns:a16="http://schemas.microsoft.com/office/drawing/2014/main" id="{B2AD1DEB-E70B-E02C-C4CF-199E23E88422}"/>
                </a:ext>
              </a:extLst>
            </p:cNvPr>
            <p:cNvSpPr txBox="1"/>
            <p:nvPr/>
          </p:nvSpPr>
          <p:spPr>
            <a:xfrm>
              <a:off x="4379604" y="5898971"/>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150</a:t>
              </a:r>
              <a:endParaRPr kumimoji="1" lang="ja-JP" altLang="en-US" sz="1000">
                <a:solidFill>
                  <a:schemeClr val="tx1"/>
                </a:solidFill>
                <a:latin typeface="Helvetica" pitchFamily="2" charset="0"/>
                <a:cs typeface="Arial" panose="020B0604020202020204" pitchFamily="34" charset="0"/>
              </a:endParaRPr>
            </a:p>
          </p:txBody>
        </p:sp>
        <p:sp>
          <p:nvSpPr>
            <p:cNvPr id="72" name="テキスト ボックス 71">
              <a:extLst>
                <a:ext uri="{FF2B5EF4-FFF2-40B4-BE49-F238E27FC236}">
                  <a16:creationId xmlns:a16="http://schemas.microsoft.com/office/drawing/2014/main" id="{5BD9FFDB-1792-1167-3390-006300E9C7C5}"/>
                </a:ext>
              </a:extLst>
            </p:cNvPr>
            <p:cNvSpPr txBox="1"/>
            <p:nvPr/>
          </p:nvSpPr>
          <p:spPr>
            <a:xfrm>
              <a:off x="5487262" y="5913317"/>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200</a:t>
              </a:r>
              <a:endParaRPr kumimoji="1" lang="ja-JP" altLang="en-US" sz="1000">
                <a:solidFill>
                  <a:schemeClr val="tx1"/>
                </a:solidFill>
                <a:latin typeface="Helvetica" pitchFamily="2" charset="0"/>
                <a:cs typeface="Arial" panose="020B0604020202020204" pitchFamily="34" charset="0"/>
              </a:endParaRPr>
            </a:p>
          </p:txBody>
        </p:sp>
        <p:cxnSp>
          <p:nvCxnSpPr>
            <p:cNvPr id="73" name="直線矢印コネクタ 72">
              <a:extLst>
                <a:ext uri="{FF2B5EF4-FFF2-40B4-BE49-F238E27FC236}">
                  <a16:creationId xmlns:a16="http://schemas.microsoft.com/office/drawing/2014/main" id="{2D451706-FC79-A1C6-A383-4004150314CF}"/>
                </a:ext>
              </a:extLst>
            </p:cNvPr>
            <p:cNvCxnSpPr>
              <a:cxnSpLocks/>
            </p:cNvCxnSpPr>
            <p:nvPr/>
          </p:nvCxnSpPr>
          <p:spPr bwMode="auto">
            <a:xfrm flipV="1">
              <a:off x="1906995"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74" name="直線矢印コネクタ 73">
              <a:extLst>
                <a:ext uri="{FF2B5EF4-FFF2-40B4-BE49-F238E27FC236}">
                  <a16:creationId xmlns:a16="http://schemas.microsoft.com/office/drawing/2014/main" id="{C0A49B3E-1B4A-D462-58D7-064F276C7B1E}"/>
                </a:ext>
              </a:extLst>
            </p:cNvPr>
            <p:cNvCxnSpPr>
              <a:cxnSpLocks/>
            </p:cNvCxnSpPr>
            <p:nvPr/>
          </p:nvCxnSpPr>
          <p:spPr bwMode="auto">
            <a:xfrm flipV="1">
              <a:off x="2439477"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75" name="直線矢印コネクタ 74">
              <a:extLst>
                <a:ext uri="{FF2B5EF4-FFF2-40B4-BE49-F238E27FC236}">
                  <a16:creationId xmlns:a16="http://schemas.microsoft.com/office/drawing/2014/main" id="{B9CFD6E9-BDD4-0F00-CA5B-BE16876BA322}"/>
                </a:ext>
              </a:extLst>
            </p:cNvPr>
            <p:cNvCxnSpPr>
              <a:cxnSpLocks/>
            </p:cNvCxnSpPr>
            <p:nvPr/>
          </p:nvCxnSpPr>
          <p:spPr bwMode="auto">
            <a:xfrm flipV="1">
              <a:off x="2975564" y="5865195"/>
              <a:ext cx="0" cy="74399"/>
            </a:xfrm>
            <a:prstGeom prst="straightConnector1">
              <a:avLst/>
            </a:prstGeom>
            <a:solidFill>
              <a:srgbClr val="00B8FF"/>
            </a:solidFill>
            <a:ln w="6350" cap="flat" cmpd="sng" algn="ctr">
              <a:solidFill>
                <a:schemeClr val="tx1"/>
              </a:solidFill>
              <a:prstDash val="solid"/>
              <a:round/>
              <a:headEnd type="none" w="med" len="med"/>
              <a:tailEnd type="none"/>
            </a:ln>
            <a:effectLst/>
          </p:spPr>
        </p:cxnSp>
        <p:sp>
          <p:nvSpPr>
            <p:cNvPr id="76" name="テキスト ボックス 75">
              <a:extLst>
                <a:ext uri="{FF2B5EF4-FFF2-40B4-BE49-F238E27FC236}">
                  <a16:creationId xmlns:a16="http://schemas.microsoft.com/office/drawing/2014/main" id="{0DF79643-E5CC-9EE2-79FE-262D91E9BBE0}"/>
                </a:ext>
              </a:extLst>
            </p:cNvPr>
            <p:cNvSpPr txBox="1"/>
            <p:nvPr/>
          </p:nvSpPr>
          <p:spPr>
            <a:xfrm>
              <a:off x="2280441" y="5892308"/>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50</a:t>
              </a:r>
              <a:endParaRPr kumimoji="1" lang="ja-JP" altLang="en-US" sz="1000">
                <a:solidFill>
                  <a:schemeClr val="tx1"/>
                </a:solidFill>
                <a:latin typeface="Helvetica" pitchFamily="2" charset="0"/>
                <a:cs typeface="Arial" panose="020B0604020202020204" pitchFamily="34" charset="0"/>
              </a:endParaRPr>
            </a:p>
          </p:txBody>
        </p:sp>
        <p:sp>
          <p:nvSpPr>
            <p:cNvPr id="77" name="テキスト ボックス 76">
              <a:extLst>
                <a:ext uri="{FF2B5EF4-FFF2-40B4-BE49-F238E27FC236}">
                  <a16:creationId xmlns:a16="http://schemas.microsoft.com/office/drawing/2014/main" id="{D48F4CA1-1413-AA0B-4D62-04C30E173E1F}"/>
                </a:ext>
              </a:extLst>
            </p:cNvPr>
            <p:cNvSpPr txBox="1"/>
            <p:nvPr/>
          </p:nvSpPr>
          <p:spPr>
            <a:xfrm>
              <a:off x="2812922" y="5901741"/>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75</a:t>
              </a:r>
              <a:endParaRPr kumimoji="1" lang="ja-JP" altLang="en-US" sz="1000">
                <a:solidFill>
                  <a:schemeClr val="tx1"/>
                </a:solidFill>
                <a:latin typeface="Helvetica" pitchFamily="2" charset="0"/>
                <a:cs typeface="Arial" panose="020B0604020202020204" pitchFamily="34" charset="0"/>
              </a:endParaRPr>
            </a:p>
          </p:txBody>
        </p:sp>
        <p:sp>
          <p:nvSpPr>
            <p:cNvPr id="78" name="テキスト ボックス 77">
              <a:extLst>
                <a:ext uri="{FF2B5EF4-FFF2-40B4-BE49-F238E27FC236}">
                  <a16:creationId xmlns:a16="http://schemas.microsoft.com/office/drawing/2014/main" id="{8F11521E-3B73-C63A-01E7-ADDD100A4121}"/>
                </a:ext>
              </a:extLst>
            </p:cNvPr>
            <p:cNvSpPr txBox="1"/>
            <p:nvPr/>
          </p:nvSpPr>
          <p:spPr>
            <a:xfrm>
              <a:off x="3321881" y="5896111"/>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100</a:t>
              </a:r>
              <a:endParaRPr kumimoji="1" lang="ja-JP" altLang="en-US" sz="1000">
                <a:solidFill>
                  <a:schemeClr val="tx1"/>
                </a:solidFill>
                <a:latin typeface="Helvetica" pitchFamily="2" charset="0"/>
                <a:cs typeface="Arial" panose="020B0604020202020204" pitchFamily="34" charset="0"/>
              </a:endParaRPr>
            </a:p>
          </p:txBody>
        </p:sp>
      </p:grpSp>
      <p:sp>
        <p:nvSpPr>
          <p:cNvPr id="79" name="テキスト ボックス 78">
            <a:extLst>
              <a:ext uri="{FF2B5EF4-FFF2-40B4-BE49-F238E27FC236}">
                <a16:creationId xmlns:a16="http://schemas.microsoft.com/office/drawing/2014/main" id="{9092446B-B1D8-B907-20F5-8D6F86EB9186}"/>
              </a:ext>
            </a:extLst>
          </p:cNvPr>
          <p:cNvSpPr txBox="1"/>
          <p:nvPr/>
        </p:nvSpPr>
        <p:spPr>
          <a:xfrm>
            <a:off x="5721817" y="5242110"/>
            <a:ext cx="33182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Slow</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80" name="テキスト ボックス 79">
            <a:extLst>
              <a:ext uri="{FF2B5EF4-FFF2-40B4-BE49-F238E27FC236}">
                <a16:creationId xmlns:a16="http://schemas.microsoft.com/office/drawing/2014/main" id="{3D4865FA-9ED4-06B9-3E9C-FFFBD9D532D4}"/>
              </a:ext>
            </a:extLst>
          </p:cNvPr>
          <p:cNvSpPr txBox="1"/>
          <p:nvPr/>
        </p:nvSpPr>
        <p:spPr>
          <a:xfrm>
            <a:off x="5726315" y="5562600"/>
            <a:ext cx="29976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Fast</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81" name="テキスト ボックス 80">
            <a:extLst>
              <a:ext uri="{FF2B5EF4-FFF2-40B4-BE49-F238E27FC236}">
                <a16:creationId xmlns:a16="http://schemas.microsoft.com/office/drawing/2014/main" id="{6129E26F-EC98-14D2-19A0-44B049C8BA09}"/>
              </a:ext>
            </a:extLst>
          </p:cNvPr>
          <p:cNvSpPr txBox="1"/>
          <p:nvPr/>
        </p:nvSpPr>
        <p:spPr>
          <a:xfrm>
            <a:off x="11084405" y="5249921"/>
            <a:ext cx="29976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Fast</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82" name="テキスト ボックス 81">
            <a:extLst>
              <a:ext uri="{FF2B5EF4-FFF2-40B4-BE49-F238E27FC236}">
                <a16:creationId xmlns:a16="http://schemas.microsoft.com/office/drawing/2014/main" id="{005A7462-0CCB-0C37-8C3F-6690B453BE9C}"/>
              </a:ext>
            </a:extLst>
          </p:cNvPr>
          <p:cNvSpPr txBox="1"/>
          <p:nvPr/>
        </p:nvSpPr>
        <p:spPr>
          <a:xfrm>
            <a:off x="11088903" y="5530334"/>
            <a:ext cx="33182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Slow</a:t>
            </a:r>
            <a:endParaRPr kumimoji="1" lang="ja-JP" altLang="en-US" sz="12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640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7C173-C0A1-21FC-EA46-1B9560E3749F}"/>
            </a:ext>
          </a:extLst>
        </p:cNvPr>
        <p:cNvGrpSpPr/>
        <p:nvPr/>
      </p:nvGrpSpPr>
      <p:grpSpPr>
        <a:xfrm>
          <a:off x="0" y="0"/>
          <a:ext cx="0" cy="0"/>
          <a:chOff x="0" y="0"/>
          <a:chExt cx="0" cy="0"/>
        </a:xfrm>
      </p:grpSpPr>
      <p:pic>
        <p:nvPicPr>
          <p:cNvPr id="19" name="図 18">
            <a:extLst>
              <a:ext uri="{FF2B5EF4-FFF2-40B4-BE49-F238E27FC236}">
                <a16:creationId xmlns:a16="http://schemas.microsoft.com/office/drawing/2014/main" id="{321E789A-F34C-D2E1-D77B-9338E0768EF7}"/>
              </a:ext>
            </a:extLst>
          </p:cNvPr>
          <p:cNvPicPr>
            <a:picLocks noChangeAspect="1"/>
          </p:cNvPicPr>
          <p:nvPr/>
        </p:nvPicPr>
        <p:blipFill>
          <a:blip r:embed="rId2"/>
          <a:stretch>
            <a:fillRect/>
          </a:stretch>
        </p:blipFill>
        <p:spPr>
          <a:xfrm>
            <a:off x="917654" y="2283373"/>
            <a:ext cx="5040000" cy="3360000"/>
          </a:xfrm>
          <a:prstGeom prst="rect">
            <a:avLst/>
          </a:prstGeom>
        </p:spPr>
      </p:pic>
      <p:pic>
        <p:nvPicPr>
          <p:cNvPr id="21" name="図 20">
            <a:extLst>
              <a:ext uri="{FF2B5EF4-FFF2-40B4-BE49-F238E27FC236}">
                <a16:creationId xmlns:a16="http://schemas.microsoft.com/office/drawing/2014/main" id="{AA4EBED0-86E9-2D87-72E3-A1D319A6C3D8}"/>
              </a:ext>
            </a:extLst>
          </p:cNvPr>
          <p:cNvPicPr>
            <a:picLocks noChangeAspect="1"/>
          </p:cNvPicPr>
          <p:nvPr/>
        </p:nvPicPr>
        <p:blipFill>
          <a:blip r:embed="rId3"/>
          <a:stretch>
            <a:fillRect/>
          </a:stretch>
        </p:blipFill>
        <p:spPr>
          <a:xfrm>
            <a:off x="6345637" y="2283373"/>
            <a:ext cx="5040000" cy="3360000"/>
          </a:xfrm>
          <a:prstGeom prst="rect">
            <a:avLst/>
          </a:prstGeom>
        </p:spPr>
      </p:pic>
      <p:sp>
        <p:nvSpPr>
          <p:cNvPr id="2" name="タイトル 1">
            <a:extLst>
              <a:ext uri="{FF2B5EF4-FFF2-40B4-BE49-F238E27FC236}">
                <a16:creationId xmlns:a16="http://schemas.microsoft.com/office/drawing/2014/main" id="{EEB7D57F-D0AD-FD1D-7B20-E53CFB6C9785}"/>
              </a:ext>
            </a:extLst>
          </p:cNvPr>
          <p:cNvSpPr>
            <a:spLocks noGrp="1"/>
          </p:cNvSpPr>
          <p:nvPr>
            <p:ph type="title"/>
          </p:nvPr>
        </p:nvSpPr>
        <p:spPr/>
        <p:txBody>
          <a:bodyPr/>
          <a:lstStyle/>
          <a:p>
            <a:r>
              <a:rPr kumimoji="1" lang="en-US" altLang="ja-JP"/>
              <a:t>Throughput</a:t>
            </a:r>
            <a:br>
              <a:rPr kumimoji="1" lang="en-US" altLang="ja-JP"/>
            </a:br>
            <a:r>
              <a:rPr kumimoji="1" lang="en-US" altLang="ja-JP"/>
              <a:t>(Device to Coordinator)</a:t>
            </a:r>
            <a:endParaRPr kumimoji="1" lang="ja-JP" altLang="en-US" b="0"/>
          </a:p>
        </p:txBody>
      </p:sp>
      <p:sp>
        <p:nvSpPr>
          <p:cNvPr id="4" name="スライド番号プレースホルダー 3">
            <a:extLst>
              <a:ext uri="{FF2B5EF4-FFF2-40B4-BE49-F238E27FC236}">
                <a16:creationId xmlns:a16="http://schemas.microsoft.com/office/drawing/2014/main" id="{1AA59C70-5BF7-830F-F2F6-1477F00FDF4E}"/>
              </a:ext>
            </a:extLst>
          </p:cNvPr>
          <p:cNvSpPr>
            <a:spLocks noGrp="1"/>
          </p:cNvSpPr>
          <p:nvPr>
            <p:ph type="sldNum" idx="12"/>
          </p:nvPr>
        </p:nvSpPr>
        <p:spPr/>
        <p:txBody>
          <a:bodyPr/>
          <a:lstStyle/>
          <a:p>
            <a:r>
              <a:rPr lang="en-GB"/>
              <a:t>Slide </a:t>
            </a:r>
            <a:fld id="{440F5867-744E-4AA6-B0ED-4C44D2DFBB7B}" type="slidenum">
              <a:rPr lang="en-GB"/>
              <a:pPr/>
              <a:t>23</a:t>
            </a:fld>
            <a:endParaRPr lang="en-GB"/>
          </a:p>
        </p:txBody>
      </p:sp>
      <p:sp>
        <p:nvSpPr>
          <p:cNvPr id="13" name="テキスト ボックス 12">
            <a:extLst>
              <a:ext uri="{FF2B5EF4-FFF2-40B4-BE49-F238E27FC236}">
                <a16:creationId xmlns:a16="http://schemas.microsoft.com/office/drawing/2014/main" id="{091D37DB-5C2C-0226-30DC-84BE42F24BFC}"/>
              </a:ext>
            </a:extLst>
          </p:cNvPr>
          <p:cNvSpPr txBox="1"/>
          <p:nvPr/>
        </p:nvSpPr>
        <p:spPr>
          <a:xfrm>
            <a:off x="2374777" y="1889405"/>
            <a:ext cx="2337499" cy="461665"/>
          </a:xfrm>
          <a:prstGeom prst="rect">
            <a:avLst/>
          </a:prstGeom>
          <a:noFill/>
        </p:spPr>
        <p:txBody>
          <a:bodyPr wrap="none" rtlCol="0">
            <a:spAutoFit/>
          </a:bodyPr>
          <a:lstStyle/>
          <a:p>
            <a:r>
              <a:rPr kumimoji="1" lang="en-US" altLang="ja-JP" b="1">
                <a:solidFill>
                  <a:schemeClr val="accent4"/>
                </a:solidFill>
                <a:latin typeface="Arial" panose="020B0604020202020204" pitchFamily="34" charset="0"/>
                <a:cs typeface="Arial" panose="020B0604020202020204" pitchFamily="34" charset="0"/>
              </a:rPr>
              <a:t>Slow (50 kbps)</a:t>
            </a:r>
            <a:endParaRPr kumimoji="1" lang="ja-JP" altLang="en-US" b="1">
              <a:solidFill>
                <a:schemeClr val="accent4"/>
              </a:solidFill>
              <a:latin typeface="Arial" panose="020B0604020202020204" pitchFamily="34" charset="0"/>
              <a:cs typeface="Arial" panose="020B0604020202020204" pitchFamily="34" charset="0"/>
            </a:endParaRPr>
          </a:p>
        </p:txBody>
      </p:sp>
      <p:sp>
        <p:nvSpPr>
          <p:cNvPr id="14" name="テキスト ボックス 13">
            <a:extLst>
              <a:ext uri="{FF2B5EF4-FFF2-40B4-BE49-F238E27FC236}">
                <a16:creationId xmlns:a16="http://schemas.microsoft.com/office/drawing/2014/main" id="{D43E3C2B-BFC7-C940-AD92-D0B894B28F43}"/>
              </a:ext>
            </a:extLst>
          </p:cNvPr>
          <p:cNvSpPr txBox="1"/>
          <p:nvPr/>
        </p:nvSpPr>
        <p:spPr>
          <a:xfrm>
            <a:off x="7652805" y="1889405"/>
            <a:ext cx="2425664" cy="461665"/>
          </a:xfrm>
          <a:prstGeom prst="rect">
            <a:avLst/>
          </a:prstGeom>
          <a:noFill/>
        </p:spPr>
        <p:txBody>
          <a:bodyPr wrap="none" rtlCol="0">
            <a:spAutoFit/>
          </a:bodyPr>
          <a:lstStyle/>
          <a:p>
            <a:r>
              <a:rPr kumimoji="1" lang="en-US" altLang="ja-JP" b="1">
                <a:solidFill>
                  <a:schemeClr val="accent4"/>
                </a:solidFill>
                <a:latin typeface="Arial" panose="020B0604020202020204" pitchFamily="34" charset="0"/>
                <a:cs typeface="Arial" panose="020B0604020202020204" pitchFamily="34" charset="0"/>
              </a:rPr>
              <a:t>Fast (200 kbps)</a:t>
            </a:r>
            <a:endParaRPr kumimoji="1" lang="ja-JP" altLang="en-US" b="1">
              <a:solidFill>
                <a:schemeClr val="accent4"/>
              </a:solidFill>
              <a:latin typeface="Arial" panose="020B0604020202020204" pitchFamily="34" charset="0"/>
              <a:cs typeface="Arial" panose="020B0604020202020204" pitchFamily="34" charset="0"/>
            </a:endParaRPr>
          </a:p>
        </p:txBody>
      </p:sp>
      <p:sp>
        <p:nvSpPr>
          <p:cNvPr id="30" name="テキスト ボックス 29">
            <a:extLst>
              <a:ext uri="{FF2B5EF4-FFF2-40B4-BE49-F238E27FC236}">
                <a16:creationId xmlns:a16="http://schemas.microsoft.com/office/drawing/2014/main" id="{04B522D5-1AB4-276D-0573-3179400EA87B}"/>
              </a:ext>
            </a:extLst>
          </p:cNvPr>
          <p:cNvSpPr txBox="1"/>
          <p:nvPr/>
        </p:nvSpPr>
        <p:spPr>
          <a:xfrm>
            <a:off x="4322016" y="2422623"/>
            <a:ext cx="788999" cy="338554"/>
          </a:xfrm>
          <a:prstGeom prst="rect">
            <a:avLst/>
          </a:prstGeom>
          <a:noFill/>
        </p:spPr>
        <p:txBody>
          <a:bodyPr wrap="none" rtlCol="0">
            <a:spAutoFit/>
          </a:bodyPr>
          <a:lstStyle/>
          <a:p>
            <a:r>
              <a:rPr kumimoji="1" lang="en-US" altLang="ja-JP" sz="1600" b="1" dirty="0">
                <a:solidFill>
                  <a:srgbClr val="FF7F0E"/>
                </a:solidFill>
                <a:latin typeface="Arial" panose="020B0604020202020204" pitchFamily="34" charset="0"/>
                <a:cs typeface="Arial" panose="020B0604020202020204" pitchFamily="34" charset="0"/>
              </a:rPr>
              <a:t>All ED</a:t>
            </a:r>
            <a:endParaRPr kumimoji="1" lang="ja-JP" altLang="en-US" sz="1600" b="1">
              <a:solidFill>
                <a:srgbClr val="FF7F0E"/>
              </a:solidFill>
              <a:latin typeface="Arial" panose="020B0604020202020204" pitchFamily="34" charset="0"/>
              <a:cs typeface="Arial" panose="020B0604020202020204" pitchFamily="34" charset="0"/>
            </a:endParaRPr>
          </a:p>
        </p:txBody>
      </p:sp>
      <p:sp>
        <p:nvSpPr>
          <p:cNvPr id="31" name="テキスト ボックス 30">
            <a:extLst>
              <a:ext uri="{FF2B5EF4-FFF2-40B4-BE49-F238E27FC236}">
                <a16:creationId xmlns:a16="http://schemas.microsoft.com/office/drawing/2014/main" id="{4A956FF5-3467-04E7-03FD-FB476777BC7C}"/>
              </a:ext>
            </a:extLst>
          </p:cNvPr>
          <p:cNvSpPr txBox="1"/>
          <p:nvPr/>
        </p:nvSpPr>
        <p:spPr>
          <a:xfrm>
            <a:off x="4115391" y="3107641"/>
            <a:ext cx="1393330" cy="338554"/>
          </a:xfrm>
          <a:prstGeom prst="rect">
            <a:avLst/>
          </a:prstGeom>
          <a:noFill/>
        </p:spPr>
        <p:txBody>
          <a:bodyPr wrap="none" rtlCol="0">
            <a:spAutoFit/>
          </a:bodyPr>
          <a:lstStyle/>
          <a:p>
            <a:r>
              <a:rPr kumimoji="1" lang="en-US" altLang="ja-JP" sz="1600" b="1" dirty="0">
                <a:solidFill>
                  <a:srgbClr val="2CA02C"/>
                </a:solidFill>
                <a:latin typeface="Arial" panose="020B0604020202020204" pitchFamily="34" charset="0"/>
                <a:cs typeface="Arial" panose="020B0604020202020204" pitchFamily="34" charset="0"/>
              </a:rPr>
              <a:t>All ED or CS</a:t>
            </a:r>
            <a:endParaRPr kumimoji="1" lang="ja-JP" altLang="en-US" sz="1600" b="1">
              <a:solidFill>
                <a:srgbClr val="2CA02C"/>
              </a:solidFill>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EBEF7FDD-B294-7FE9-CECC-12348D3631B4}"/>
              </a:ext>
            </a:extLst>
          </p:cNvPr>
          <p:cNvSpPr txBox="1"/>
          <p:nvPr/>
        </p:nvSpPr>
        <p:spPr>
          <a:xfrm>
            <a:off x="4359871" y="3767987"/>
            <a:ext cx="1128835" cy="338554"/>
          </a:xfrm>
          <a:prstGeom prst="rect">
            <a:avLst/>
          </a:prstGeom>
          <a:noFill/>
        </p:spPr>
        <p:txBody>
          <a:bodyPr wrap="none" rtlCol="0">
            <a:spAutoFit/>
          </a:bodyPr>
          <a:lstStyle/>
          <a:p>
            <a:r>
              <a:rPr kumimoji="1" lang="en-US" altLang="ja-JP" sz="1600" b="1">
                <a:solidFill>
                  <a:srgbClr val="D62728"/>
                </a:solidFill>
                <a:latin typeface="Arial" panose="020B0604020202020204" pitchFamily="34" charset="0"/>
                <a:cs typeface="Arial" panose="020B0604020202020204" pitchFamily="34" charset="0"/>
              </a:rPr>
              <a:t>Proposed</a:t>
            </a:r>
            <a:endParaRPr kumimoji="1" lang="ja-JP" altLang="en-US" sz="1600" b="1">
              <a:solidFill>
                <a:srgbClr val="D62728"/>
              </a:solidFill>
              <a:latin typeface="Arial" panose="020B0604020202020204" pitchFamily="34" charset="0"/>
              <a:cs typeface="Arial" panose="020B0604020202020204" pitchFamily="34" charset="0"/>
            </a:endParaRPr>
          </a:p>
        </p:txBody>
      </p:sp>
      <p:sp>
        <p:nvSpPr>
          <p:cNvPr id="33" name="テキスト ボックス 32">
            <a:extLst>
              <a:ext uri="{FF2B5EF4-FFF2-40B4-BE49-F238E27FC236}">
                <a16:creationId xmlns:a16="http://schemas.microsoft.com/office/drawing/2014/main" id="{85A48810-B10D-5CB2-45FE-9F4B4F6ABC69}"/>
              </a:ext>
            </a:extLst>
          </p:cNvPr>
          <p:cNvSpPr txBox="1"/>
          <p:nvPr/>
        </p:nvSpPr>
        <p:spPr>
          <a:xfrm>
            <a:off x="4105078" y="4826381"/>
            <a:ext cx="788999" cy="338554"/>
          </a:xfrm>
          <a:prstGeom prst="rect">
            <a:avLst/>
          </a:prstGeom>
          <a:noFill/>
        </p:spPr>
        <p:txBody>
          <a:bodyPr wrap="none" rtlCol="0">
            <a:spAutoFit/>
          </a:bodyPr>
          <a:lstStyle/>
          <a:p>
            <a:r>
              <a:rPr kumimoji="1" lang="en-US" altLang="ja-JP" sz="1600" b="1" dirty="0">
                <a:solidFill>
                  <a:srgbClr val="1F77B4"/>
                </a:solidFill>
                <a:latin typeface="Arial" panose="020B0604020202020204" pitchFamily="34" charset="0"/>
                <a:cs typeface="Arial" panose="020B0604020202020204" pitchFamily="34" charset="0"/>
              </a:rPr>
              <a:t>All CS</a:t>
            </a:r>
            <a:endParaRPr kumimoji="1" lang="ja-JP" altLang="en-US" sz="1600" b="1">
              <a:solidFill>
                <a:srgbClr val="1F77B4"/>
              </a:solidFill>
              <a:latin typeface="Arial" panose="020B0604020202020204" pitchFamily="34" charset="0"/>
              <a:cs typeface="Arial" panose="020B0604020202020204" pitchFamily="34" charset="0"/>
            </a:endParaRPr>
          </a:p>
        </p:txBody>
      </p:sp>
      <p:sp>
        <p:nvSpPr>
          <p:cNvPr id="39" name="テキスト ボックス 38">
            <a:extLst>
              <a:ext uri="{FF2B5EF4-FFF2-40B4-BE49-F238E27FC236}">
                <a16:creationId xmlns:a16="http://schemas.microsoft.com/office/drawing/2014/main" id="{228B7104-8220-1FB1-3B9A-72C71CF3C58B}"/>
              </a:ext>
            </a:extLst>
          </p:cNvPr>
          <p:cNvSpPr txBox="1"/>
          <p:nvPr/>
        </p:nvSpPr>
        <p:spPr>
          <a:xfrm>
            <a:off x="9672223" y="4168377"/>
            <a:ext cx="788999" cy="338554"/>
          </a:xfrm>
          <a:prstGeom prst="rect">
            <a:avLst/>
          </a:prstGeom>
          <a:noFill/>
        </p:spPr>
        <p:txBody>
          <a:bodyPr wrap="none" rtlCol="0">
            <a:spAutoFit/>
          </a:bodyPr>
          <a:lstStyle/>
          <a:p>
            <a:r>
              <a:rPr kumimoji="1" lang="en-US" altLang="ja-JP" sz="1600" b="1" dirty="0">
                <a:solidFill>
                  <a:srgbClr val="FF7F0E"/>
                </a:solidFill>
                <a:latin typeface="Arial" panose="020B0604020202020204" pitchFamily="34" charset="0"/>
                <a:cs typeface="Arial" panose="020B0604020202020204" pitchFamily="34" charset="0"/>
              </a:rPr>
              <a:t>All ED</a:t>
            </a:r>
            <a:endParaRPr kumimoji="1" lang="ja-JP" altLang="en-US" sz="1600" b="1">
              <a:solidFill>
                <a:srgbClr val="FF7F0E"/>
              </a:solidFill>
              <a:latin typeface="Arial" panose="020B0604020202020204" pitchFamily="34" charset="0"/>
              <a:cs typeface="Arial" panose="020B0604020202020204" pitchFamily="34" charset="0"/>
            </a:endParaRPr>
          </a:p>
        </p:txBody>
      </p:sp>
      <p:sp>
        <p:nvSpPr>
          <p:cNvPr id="40" name="テキスト ボックス 39">
            <a:extLst>
              <a:ext uri="{FF2B5EF4-FFF2-40B4-BE49-F238E27FC236}">
                <a16:creationId xmlns:a16="http://schemas.microsoft.com/office/drawing/2014/main" id="{F94CB0FD-F820-168C-9FBD-649186ED7EBB}"/>
              </a:ext>
            </a:extLst>
          </p:cNvPr>
          <p:cNvSpPr txBox="1"/>
          <p:nvPr/>
        </p:nvSpPr>
        <p:spPr>
          <a:xfrm>
            <a:off x="10146071" y="4444414"/>
            <a:ext cx="1393330" cy="338554"/>
          </a:xfrm>
          <a:prstGeom prst="rect">
            <a:avLst/>
          </a:prstGeom>
          <a:noFill/>
        </p:spPr>
        <p:txBody>
          <a:bodyPr wrap="none" rtlCol="0">
            <a:spAutoFit/>
          </a:bodyPr>
          <a:lstStyle/>
          <a:p>
            <a:r>
              <a:rPr kumimoji="1" lang="en-US" altLang="ja-JP" sz="1600" b="1" dirty="0">
                <a:solidFill>
                  <a:srgbClr val="2CA02C"/>
                </a:solidFill>
                <a:latin typeface="Arial" panose="020B0604020202020204" pitchFamily="34" charset="0"/>
                <a:cs typeface="Arial" panose="020B0604020202020204" pitchFamily="34" charset="0"/>
              </a:rPr>
              <a:t>All ED or CS</a:t>
            </a:r>
            <a:endParaRPr kumimoji="1" lang="ja-JP" altLang="en-US" sz="1600" b="1">
              <a:solidFill>
                <a:srgbClr val="2CA02C"/>
              </a:solidFill>
              <a:latin typeface="Arial" panose="020B0604020202020204" pitchFamily="34" charset="0"/>
              <a:cs typeface="Arial" panose="020B0604020202020204" pitchFamily="34" charset="0"/>
            </a:endParaRPr>
          </a:p>
        </p:txBody>
      </p:sp>
      <p:sp>
        <p:nvSpPr>
          <p:cNvPr id="41" name="テキスト ボックス 40">
            <a:extLst>
              <a:ext uri="{FF2B5EF4-FFF2-40B4-BE49-F238E27FC236}">
                <a16:creationId xmlns:a16="http://schemas.microsoft.com/office/drawing/2014/main" id="{F506D832-C097-7FA2-6316-020B628FBE8F}"/>
              </a:ext>
            </a:extLst>
          </p:cNvPr>
          <p:cNvSpPr txBox="1"/>
          <p:nvPr/>
        </p:nvSpPr>
        <p:spPr>
          <a:xfrm>
            <a:off x="10078469" y="2350726"/>
            <a:ext cx="1128835" cy="338554"/>
          </a:xfrm>
          <a:prstGeom prst="rect">
            <a:avLst/>
          </a:prstGeom>
          <a:noFill/>
        </p:spPr>
        <p:txBody>
          <a:bodyPr wrap="none" rtlCol="0">
            <a:spAutoFit/>
          </a:bodyPr>
          <a:lstStyle/>
          <a:p>
            <a:r>
              <a:rPr kumimoji="1" lang="en-US" altLang="ja-JP" sz="1600" b="1">
                <a:solidFill>
                  <a:srgbClr val="D62728"/>
                </a:solidFill>
                <a:latin typeface="Arial" panose="020B0604020202020204" pitchFamily="34" charset="0"/>
                <a:cs typeface="Arial" panose="020B0604020202020204" pitchFamily="34" charset="0"/>
              </a:rPr>
              <a:t>Proposed</a:t>
            </a:r>
            <a:endParaRPr kumimoji="1" lang="ja-JP" altLang="en-US" sz="1600" b="1">
              <a:solidFill>
                <a:srgbClr val="D62728"/>
              </a:solidFill>
              <a:latin typeface="Arial" panose="020B0604020202020204" pitchFamily="34" charset="0"/>
              <a:cs typeface="Arial" panose="020B0604020202020204" pitchFamily="34" charset="0"/>
            </a:endParaRPr>
          </a:p>
        </p:txBody>
      </p:sp>
      <p:sp>
        <p:nvSpPr>
          <p:cNvPr id="42" name="テキスト ボックス 41">
            <a:extLst>
              <a:ext uri="{FF2B5EF4-FFF2-40B4-BE49-F238E27FC236}">
                <a16:creationId xmlns:a16="http://schemas.microsoft.com/office/drawing/2014/main" id="{875F704C-FC30-1124-601A-C591CA5D13CE}"/>
              </a:ext>
            </a:extLst>
          </p:cNvPr>
          <p:cNvSpPr txBox="1"/>
          <p:nvPr/>
        </p:nvSpPr>
        <p:spPr>
          <a:xfrm>
            <a:off x="10247004" y="3553644"/>
            <a:ext cx="788999" cy="338554"/>
          </a:xfrm>
          <a:prstGeom prst="rect">
            <a:avLst/>
          </a:prstGeom>
          <a:noFill/>
        </p:spPr>
        <p:txBody>
          <a:bodyPr wrap="none" rtlCol="0">
            <a:spAutoFit/>
          </a:bodyPr>
          <a:lstStyle/>
          <a:p>
            <a:r>
              <a:rPr kumimoji="1" lang="en-US" altLang="ja-JP" sz="1600" b="1" dirty="0">
                <a:solidFill>
                  <a:srgbClr val="1F77B4"/>
                </a:solidFill>
                <a:latin typeface="Arial" panose="020B0604020202020204" pitchFamily="34" charset="0"/>
                <a:cs typeface="Arial" panose="020B0604020202020204" pitchFamily="34" charset="0"/>
              </a:rPr>
              <a:t>All CS</a:t>
            </a:r>
            <a:endParaRPr kumimoji="1" lang="ja-JP" altLang="en-US" sz="1600" b="1">
              <a:solidFill>
                <a:srgbClr val="1F77B4"/>
              </a:solidFill>
              <a:latin typeface="Arial" panose="020B0604020202020204" pitchFamily="34" charset="0"/>
              <a:cs typeface="Arial" panose="020B0604020202020204" pitchFamily="34" charset="0"/>
            </a:endParaRPr>
          </a:p>
        </p:txBody>
      </p:sp>
      <p:cxnSp>
        <p:nvCxnSpPr>
          <p:cNvPr id="7" name="直線矢印コネクタ 6">
            <a:extLst>
              <a:ext uri="{FF2B5EF4-FFF2-40B4-BE49-F238E27FC236}">
                <a16:creationId xmlns:a16="http://schemas.microsoft.com/office/drawing/2014/main" id="{38726C07-5B37-FA4C-8A16-E83B0842D909}"/>
              </a:ext>
            </a:extLst>
          </p:cNvPr>
          <p:cNvCxnSpPr>
            <a:cxnSpLocks/>
          </p:cNvCxnSpPr>
          <p:nvPr/>
        </p:nvCxnSpPr>
        <p:spPr bwMode="auto">
          <a:xfrm>
            <a:off x="1142198" y="5431100"/>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8" name="直線矢印コネクタ 7">
            <a:extLst>
              <a:ext uri="{FF2B5EF4-FFF2-40B4-BE49-F238E27FC236}">
                <a16:creationId xmlns:a16="http://schemas.microsoft.com/office/drawing/2014/main" id="{B0BA315C-1DD8-D263-CAE6-1C0ACCED254E}"/>
              </a:ext>
            </a:extLst>
          </p:cNvPr>
          <p:cNvCxnSpPr>
            <a:cxnSpLocks/>
          </p:cNvCxnSpPr>
          <p:nvPr/>
        </p:nvCxnSpPr>
        <p:spPr bwMode="auto">
          <a:xfrm>
            <a:off x="6571764" y="5431100"/>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9" name="直線矢印コネクタ 8">
            <a:extLst>
              <a:ext uri="{FF2B5EF4-FFF2-40B4-BE49-F238E27FC236}">
                <a16:creationId xmlns:a16="http://schemas.microsoft.com/office/drawing/2014/main" id="{71558A92-E1D3-9475-D9A7-B74210B3B6C9}"/>
              </a:ext>
            </a:extLst>
          </p:cNvPr>
          <p:cNvCxnSpPr>
            <a:cxnSpLocks/>
          </p:cNvCxnSpPr>
          <p:nvPr/>
        </p:nvCxnSpPr>
        <p:spPr bwMode="auto">
          <a:xfrm flipV="1">
            <a:off x="1151163" y="2286000"/>
            <a:ext cx="0" cy="31451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0" name="直線矢印コネクタ 9">
            <a:extLst>
              <a:ext uri="{FF2B5EF4-FFF2-40B4-BE49-F238E27FC236}">
                <a16:creationId xmlns:a16="http://schemas.microsoft.com/office/drawing/2014/main" id="{B3A5CAAA-83DA-9076-65CB-44595E8AFF72}"/>
              </a:ext>
            </a:extLst>
          </p:cNvPr>
          <p:cNvCxnSpPr>
            <a:cxnSpLocks/>
          </p:cNvCxnSpPr>
          <p:nvPr/>
        </p:nvCxnSpPr>
        <p:spPr bwMode="auto">
          <a:xfrm flipV="1">
            <a:off x="6576878" y="2350726"/>
            <a:ext cx="0" cy="308811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2" name="テキスト ボックス 21">
            <a:extLst>
              <a:ext uri="{FF2B5EF4-FFF2-40B4-BE49-F238E27FC236}">
                <a16:creationId xmlns:a16="http://schemas.microsoft.com/office/drawing/2014/main" id="{8B4DDE94-7E26-FC03-AA06-F56F64895FD9}"/>
              </a:ext>
            </a:extLst>
          </p:cNvPr>
          <p:cNvSpPr txBox="1"/>
          <p:nvPr/>
        </p:nvSpPr>
        <p:spPr>
          <a:xfrm>
            <a:off x="2772512" y="6002179"/>
            <a:ext cx="1732334" cy="246221"/>
          </a:xfrm>
          <a:prstGeom prst="rect">
            <a:avLst/>
          </a:prstGeom>
          <a:solidFill>
            <a:schemeClr val="bg1"/>
          </a:solidFill>
        </p:spPr>
        <p:txBody>
          <a:bodyPr wrap="none" lIns="0" tIns="0" rIns="0" bIns="0" rtlCol="0">
            <a:spAutoFit/>
          </a:bodyPr>
          <a:lstStyle/>
          <a:p>
            <a:r>
              <a:rPr kumimoji="1" lang="en-US" altLang="ja-JP" sz="1600">
                <a:solidFill>
                  <a:schemeClr val="tx1"/>
                </a:solidFill>
                <a:latin typeface="Arial" panose="020B0604020202020204" pitchFamily="34" charset="0"/>
                <a:cs typeface="Arial" panose="020B0604020202020204" pitchFamily="34" charset="0"/>
              </a:rPr>
              <a:t>Offered load [kbps]</a:t>
            </a:r>
            <a:endParaRPr kumimoji="1" lang="ja-JP" altLang="en-US" sz="1600">
              <a:solidFill>
                <a:schemeClr val="tx1"/>
              </a:solidFill>
              <a:latin typeface="Arial" panose="020B0604020202020204" pitchFamily="34" charset="0"/>
              <a:cs typeface="Arial" panose="020B0604020202020204" pitchFamily="34" charset="0"/>
            </a:endParaRPr>
          </a:p>
        </p:txBody>
      </p:sp>
      <p:sp>
        <p:nvSpPr>
          <p:cNvPr id="23" name="テキスト ボックス 22">
            <a:extLst>
              <a:ext uri="{FF2B5EF4-FFF2-40B4-BE49-F238E27FC236}">
                <a16:creationId xmlns:a16="http://schemas.microsoft.com/office/drawing/2014/main" id="{6662CF95-A29A-AAE5-2AAB-25E6ED35101F}"/>
              </a:ext>
            </a:extLst>
          </p:cNvPr>
          <p:cNvSpPr txBox="1"/>
          <p:nvPr/>
        </p:nvSpPr>
        <p:spPr>
          <a:xfrm>
            <a:off x="8021266" y="6002179"/>
            <a:ext cx="1732334" cy="246221"/>
          </a:xfrm>
          <a:prstGeom prst="rect">
            <a:avLst/>
          </a:prstGeom>
          <a:solidFill>
            <a:schemeClr val="bg1"/>
          </a:solidFill>
        </p:spPr>
        <p:txBody>
          <a:bodyPr wrap="none" lIns="0" tIns="0" rIns="0" bIns="0" rtlCol="0">
            <a:spAutoFit/>
          </a:bodyPr>
          <a:lstStyle/>
          <a:p>
            <a:r>
              <a:rPr kumimoji="1" lang="en-US" altLang="ja-JP" sz="1600">
                <a:solidFill>
                  <a:schemeClr val="tx1"/>
                </a:solidFill>
                <a:latin typeface="Arial" panose="020B0604020202020204" pitchFamily="34" charset="0"/>
                <a:cs typeface="Arial" panose="020B0604020202020204" pitchFamily="34" charset="0"/>
              </a:rPr>
              <a:t>Offered load [kbps]</a:t>
            </a:r>
            <a:endParaRPr kumimoji="1" lang="ja-JP" altLang="en-US" sz="1600">
              <a:solidFill>
                <a:schemeClr val="tx1"/>
              </a:solidFill>
              <a:latin typeface="Arial" panose="020B0604020202020204" pitchFamily="34" charset="0"/>
              <a:cs typeface="Arial" panose="020B0604020202020204" pitchFamily="34" charset="0"/>
            </a:endParaRPr>
          </a:p>
        </p:txBody>
      </p:sp>
      <p:grpSp>
        <p:nvGrpSpPr>
          <p:cNvPr id="24" name="グループ化 23">
            <a:extLst>
              <a:ext uri="{FF2B5EF4-FFF2-40B4-BE49-F238E27FC236}">
                <a16:creationId xmlns:a16="http://schemas.microsoft.com/office/drawing/2014/main" id="{3DEF068B-EE13-770D-EEE7-88129167731D}"/>
              </a:ext>
            </a:extLst>
          </p:cNvPr>
          <p:cNvGrpSpPr/>
          <p:nvPr/>
        </p:nvGrpSpPr>
        <p:grpSpPr>
          <a:xfrm>
            <a:off x="1376303" y="5001462"/>
            <a:ext cx="859780" cy="246221"/>
            <a:chOff x="1376303" y="5001462"/>
            <a:chExt cx="859780" cy="246221"/>
          </a:xfrm>
        </p:grpSpPr>
        <p:sp>
          <p:nvSpPr>
            <p:cNvPr id="25" name="テキスト ボックス 24">
              <a:extLst>
                <a:ext uri="{FF2B5EF4-FFF2-40B4-BE49-F238E27FC236}">
                  <a16:creationId xmlns:a16="http://schemas.microsoft.com/office/drawing/2014/main" id="{F617EF6C-D259-FF16-11A2-37D3C802C1A9}"/>
                </a:ext>
              </a:extLst>
            </p:cNvPr>
            <p:cNvSpPr txBox="1"/>
            <p:nvPr/>
          </p:nvSpPr>
          <p:spPr>
            <a:xfrm>
              <a:off x="1562822" y="5001462"/>
              <a:ext cx="673261" cy="246221"/>
            </a:xfrm>
            <a:prstGeom prst="rect">
              <a:avLst/>
            </a:prstGeom>
            <a:solidFill>
              <a:schemeClr val="bg1"/>
            </a:solidFill>
          </p:spPr>
          <p:txBody>
            <a:bodyPr wrap="none" lIns="0" tIns="0" rIns="0" bIns="0" rtlCol="0">
              <a:spAutoFit/>
            </a:bodyPr>
            <a:lstStyle/>
            <a:p>
              <a:r>
                <a:rPr kumimoji="1" lang="en-US" altLang="ja-JP" sz="1600">
                  <a:solidFill>
                    <a:schemeClr val="tx1">
                      <a:lumMod val="50000"/>
                      <a:lumOff val="50000"/>
                    </a:schemeClr>
                  </a:solidFill>
                  <a:latin typeface="Arial" panose="020B0604020202020204" pitchFamily="34" charset="0"/>
                  <a:cs typeface="Arial" panose="020B0604020202020204" pitchFamily="34" charset="0"/>
                </a:rPr>
                <a:t>CI 95%</a:t>
              </a:r>
              <a:endParaRPr kumimoji="1" lang="ja-JP" altLang="en-US" sz="160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26" name="グループ化 25">
              <a:extLst>
                <a:ext uri="{FF2B5EF4-FFF2-40B4-BE49-F238E27FC236}">
                  <a16:creationId xmlns:a16="http://schemas.microsoft.com/office/drawing/2014/main" id="{392A1E2E-6AA6-D734-6A41-2E2A2F482BB5}"/>
                </a:ext>
              </a:extLst>
            </p:cNvPr>
            <p:cNvGrpSpPr/>
            <p:nvPr/>
          </p:nvGrpSpPr>
          <p:grpSpPr>
            <a:xfrm>
              <a:off x="1376303" y="5028154"/>
              <a:ext cx="152400" cy="191438"/>
              <a:chOff x="1295400" y="5022945"/>
              <a:chExt cx="152400" cy="191438"/>
            </a:xfrm>
          </p:grpSpPr>
          <p:cxnSp>
            <p:nvCxnSpPr>
              <p:cNvPr id="27" name="直線コネクタ 26">
                <a:extLst>
                  <a:ext uri="{FF2B5EF4-FFF2-40B4-BE49-F238E27FC236}">
                    <a16:creationId xmlns:a16="http://schemas.microsoft.com/office/drawing/2014/main" id="{DC494DF9-31C8-55F0-FA19-7C88EA08C5A9}"/>
                  </a:ext>
                </a:extLst>
              </p:cNvPr>
              <p:cNvCxnSpPr>
                <a:cxnSpLocks/>
              </p:cNvCxnSpPr>
              <p:nvPr/>
            </p:nvCxnSpPr>
            <p:spPr bwMode="auto">
              <a:xfrm>
                <a:off x="1371600" y="5022945"/>
                <a:ext cx="0" cy="191438"/>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28" name="直線コネクタ 27">
                <a:extLst>
                  <a:ext uri="{FF2B5EF4-FFF2-40B4-BE49-F238E27FC236}">
                    <a16:creationId xmlns:a16="http://schemas.microsoft.com/office/drawing/2014/main" id="{183931F8-448B-44D2-D122-4B758CC84CD4}"/>
                  </a:ext>
                </a:extLst>
              </p:cNvPr>
              <p:cNvCxnSpPr>
                <a:cxnSpLocks/>
              </p:cNvCxnSpPr>
              <p:nvPr/>
            </p:nvCxnSpPr>
            <p:spPr bwMode="auto">
              <a:xfrm flipH="1">
                <a:off x="1295400" y="5029200"/>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29" name="直線コネクタ 28">
                <a:extLst>
                  <a:ext uri="{FF2B5EF4-FFF2-40B4-BE49-F238E27FC236}">
                    <a16:creationId xmlns:a16="http://schemas.microsoft.com/office/drawing/2014/main" id="{F9A96EC0-FE57-9BE4-E36E-ADADD1197C64}"/>
                  </a:ext>
                </a:extLst>
              </p:cNvPr>
              <p:cNvCxnSpPr>
                <a:cxnSpLocks/>
              </p:cNvCxnSpPr>
              <p:nvPr/>
            </p:nvCxnSpPr>
            <p:spPr bwMode="auto">
              <a:xfrm flipH="1">
                <a:off x="1295400" y="5214383"/>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grpSp>
      </p:grpSp>
      <p:grpSp>
        <p:nvGrpSpPr>
          <p:cNvPr id="34" name="グループ化 33">
            <a:extLst>
              <a:ext uri="{FF2B5EF4-FFF2-40B4-BE49-F238E27FC236}">
                <a16:creationId xmlns:a16="http://schemas.microsoft.com/office/drawing/2014/main" id="{0473E9B0-4BFE-8FB6-97BC-8089F9738264}"/>
              </a:ext>
            </a:extLst>
          </p:cNvPr>
          <p:cNvGrpSpPr/>
          <p:nvPr/>
        </p:nvGrpSpPr>
        <p:grpSpPr>
          <a:xfrm>
            <a:off x="6721262" y="5065640"/>
            <a:ext cx="859780" cy="246221"/>
            <a:chOff x="1376303" y="5001462"/>
            <a:chExt cx="859780" cy="246221"/>
          </a:xfrm>
        </p:grpSpPr>
        <p:sp>
          <p:nvSpPr>
            <p:cNvPr id="35" name="テキスト ボックス 34">
              <a:extLst>
                <a:ext uri="{FF2B5EF4-FFF2-40B4-BE49-F238E27FC236}">
                  <a16:creationId xmlns:a16="http://schemas.microsoft.com/office/drawing/2014/main" id="{EBD91493-7A97-CC18-61D4-32E345DB81AA}"/>
                </a:ext>
              </a:extLst>
            </p:cNvPr>
            <p:cNvSpPr txBox="1"/>
            <p:nvPr/>
          </p:nvSpPr>
          <p:spPr>
            <a:xfrm>
              <a:off x="1562822" y="5001462"/>
              <a:ext cx="673261" cy="246221"/>
            </a:xfrm>
            <a:prstGeom prst="rect">
              <a:avLst/>
            </a:prstGeom>
            <a:solidFill>
              <a:schemeClr val="bg1"/>
            </a:solidFill>
          </p:spPr>
          <p:txBody>
            <a:bodyPr wrap="none" lIns="0" tIns="0" rIns="0" bIns="0" rtlCol="0">
              <a:spAutoFit/>
            </a:bodyPr>
            <a:lstStyle/>
            <a:p>
              <a:r>
                <a:rPr kumimoji="1" lang="en-US" altLang="ja-JP" sz="1600">
                  <a:solidFill>
                    <a:schemeClr val="tx1">
                      <a:lumMod val="50000"/>
                      <a:lumOff val="50000"/>
                    </a:schemeClr>
                  </a:solidFill>
                  <a:latin typeface="Arial" panose="020B0604020202020204" pitchFamily="34" charset="0"/>
                  <a:cs typeface="Arial" panose="020B0604020202020204" pitchFamily="34" charset="0"/>
                </a:rPr>
                <a:t>CI 95%</a:t>
              </a:r>
              <a:endParaRPr kumimoji="1" lang="ja-JP" altLang="en-US" sz="160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36" name="グループ化 35">
              <a:extLst>
                <a:ext uri="{FF2B5EF4-FFF2-40B4-BE49-F238E27FC236}">
                  <a16:creationId xmlns:a16="http://schemas.microsoft.com/office/drawing/2014/main" id="{0835ED50-A6CB-E3B8-FA98-E161DFC809CF}"/>
                </a:ext>
              </a:extLst>
            </p:cNvPr>
            <p:cNvGrpSpPr/>
            <p:nvPr/>
          </p:nvGrpSpPr>
          <p:grpSpPr>
            <a:xfrm>
              <a:off x="1376303" y="5028154"/>
              <a:ext cx="152400" cy="191438"/>
              <a:chOff x="1295400" y="5022945"/>
              <a:chExt cx="152400" cy="191438"/>
            </a:xfrm>
          </p:grpSpPr>
          <p:cxnSp>
            <p:nvCxnSpPr>
              <p:cNvPr id="37" name="直線コネクタ 36">
                <a:extLst>
                  <a:ext uri="{FF2B5EF4-FFF2-40B4-BE49-F238E27FC236}">
                    <a16:creationId xmlns:a16="http://schemas.microsoft.com/office/drawing/2014/main" id="{AAB350F0-6C50-FEBF-C565-2D8D667EF967}"/>
                  </a:ext>
                </a:extLst>
              </p:cNvPr>
              <p:cNvCxnSpPr>
                <a:cxnSpLocks/>
              </p:cNvCxnSpPr>
              <p:nvPr/>
            </p:nvCxnSpPr>
            <p:spPr bwMode="auto">
              <a:xfrm>
                <a:off x="1371600" y="5022945"/>
                <a:ext cx="0" cy="191438"/>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38" name="直線コネクタ 37">
                <a:extLst>
                  <a:ext uri="{FF2B5EF4-FFF2-40B4-BE49-F238E27FC236}">
                    <a16:creationId xmlns:a16="http://schemas.microsoft.com/office/drawing/2014/main" id="{CA9AE2DB-AD25-9ACB-A712-92179A0BBDB3}"/>
                  </a:ext>
                </a:extLst>
              </p:cNvPr>
              <p:cNvCxnSpPr>
                <a:cxnSpLocks/>
              </p:cNvCxnSpPr>
              <p:nvPr/>
            </p:nvCxnSpPr>
            <p:spPr bwMode="auto">
              <a:xfrm flipH="1">
                <a:off x="1295400" y="5029200"/>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43" name="直線コネクタ 42">
                <a:extLst>
                  <a:ext uri="{FF2B5EF4-FFF2-40B4-BE49-F238E27FC236}">
                    <a16:creationId xmlns:a16="http://schemas.microsoft.com/office/drawing/2014/main" id="{BE7F2AC3-6934-E37B-2A0A-DAE11015CDFD}"/>
                  </a:ext>
                </a:extLst>
              </p:cNvPr>
              <p:cNvCxnSpPr>
                <a:cxnSpLocks/>
              </p:cNvCxnSpPr>
              <p:nvPr/>
            </p:nvCxnSpPr>
            <p:spPr bwMode="auto">
              <a:xfrm flipH="1">
                <a:off x="1295400" y="5214383"/>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grpSp>
      </p:grpSp>
      <p:grpSp>
        <p:nvGrpSpPr>
          <p:cNvPr id="44" name="グループ化 43">
            <a:extLst>
              <a:ext uri="{FF2B5EF4-FFF2-40B4-BE49-F238E27FC236}">
                <a16:creationId xmlns:a16="http://schemas.microsoft.com/office/drawing/2014/main" id="{14B07BF6-636B-7697-43F7-FEA094E3BC6A}"/>
              </a:ext>
            </a:extLst>
          </p:cNvPr>
          <p:cNvGrpSpPr/>
          <p:nvPr/>
        </p:nvGrpSpPr>
        <p:grpSpPr>
          <a:xfrm>
            <a:off x="6571763" y="5721071"/>
            <a:ext cx="4743205" cy="298729"/>
            <a:chOff x="1142197" y="5937250"/>
            <a:chExt cx="4743205" cy="298729"/>
          </a:xfrm>
        </p:grpSpPr>
        <p:cxnSp>
          <p:nvCxnSpPr>
            <p:cNvPr id="45" name="直線矢印コネクタ 44">
              <a:extLst>
                <a:ext uri="{FF2B5EF4-FFF2-40B4-BE49-F238E27FC236}">
                  <a16:creationId xmlns:a16="http://schemas.microsoft.com/office/drawing/2014/main" id="{2128930C-1CC8-D77F-5552-25B8D7CF0F2E}"/>
                </a:ext>
              </a:extLst>
            </p:cNvPr>
            <p:cNvCxnSpPr>
              <a:cxnSpLocks/>
            </p:cNvCxnSpPr>
            <p:nvPr/>
          </p:nvCxnSpPr>
          <p:spPr bwMode="auto">
            <a:xfrm>
              <a:off x="1142197" y="6016625"/>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46" name="直線矢印コネクタ 45">
              <a:extLst>
                <a:ext uri="{FF2B5EF4-FFF2-40B4-BE49-F238E27FC236}">
                  <a16:creationId xmlns:a16="http://schemas.microsoft.com/office/drawing/2014/main" id="{E4C63849-46D0-0059-707B-5543087AB514}"/>
                </a:ext>
              </a:extLst>
            </p:cNvPr>
            <p:cNvCxnSpPr>
              <a:cxnSpLocks/>
            </p:cNvCxnSpPr>
            <p:nvPr/>
          </p:nvCxnSpPr>
          <p:spPr bwMode="auto">
            <a:xfrm flipV="1">
              <a:off x="1371600" y="5940425"/>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47" name="直線矢印コネクタ 46">
              <a:extLst>
                <a:ext uri="{FF2B5EF4-FFF2-40B4-BE49-F238E27FC236}">
                  <a16:creationId xmlns:a16="http://schemas.microsoft.com/office/drawing/2014/main" id="{4219917E-E884-0541-88E6-3CC61E3870BE}"/>
                </a:ext>
              </a:extLst>
            </p:cNvPr>
            <p:cNvCxnSpPr>
              <a:cxnSpLocks/>
            </p:cNvCxnSpPr>
            <p:nvPr/>
          </p:nvCxnSpPr>
          <p:spPr bwMode="auto">
            <a:xfrm flipV="1">
              <a:off x="2224863" y="5940425"/>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48" name="直線矢印コネクタ 47">
              <a:extLst>
                <a:ext uri="{FF2B5EF4-FFF2-40B4-BE49-F238E27FC236}">
                  <a16:creationId xmlns:a16="http://schemas.microsoft.com/office/drawing/2014/main" id="{7A7DA333-4D01-66FB-0C5D-F04BC1702EFE}"/>
                </a:ext>
              </a:extLst>
            </p:cNvPr>
            <p:cNvCxnSpPr>
              <a:cxnSpLocks/>
            </p:cNvCxnSpPr>
            <p:nvPr/>
          </p:nvCxnSpPr>
          <p:spPr bwMode="auto">
            <a:xfrm flipV="1">
              <a:off x="3072588" y="594360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49" name="直線矢印コネクタ 48">
              <a:extLst>
                <a:ext uri="{FF2B5EF4-FFF2-40B4-BE49-F238E27FC236}">
                  <a16:creationId xmlns:a16="http://schemas.microsoft.com/office/drawing/2014/main" id="{F0BD8CA6-99E3-2E23-A7AC-909CC4BB9FDC}"/>
                </a:ext>
              </a:extLst>
            </p:cNvPr>
            <p:cNvCxnSpPr>
              <a:cxnSpLocks/>
            </p:cNvCxnSpPr>
            <p:nvPr/>
          </p:nvCxnSpPr>
          <p:spPr bwMode="auto">
            <a:xfrm flipV="1">
              <a:off x="3926663" y="593725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50" name="直線矢印コネクタ 49">
              <a:extLst>
                <a:ext uri="{FF2B5EF4-FFF2-40B4-BE49-F238E27FC236}">
                  <a16:creationId xmlns:a16="http://schemas.microsoft.com/office/drawing/2014/main" id="{3346FA09-3AC3-ED0A-6CC0-FF3A6D425DE7}"/>
                </a:ext>
              </a:extLst>
            </p:cNvPr>
            <p:cNvCxnSpPr>
              <a:cxnSpLocks/>
            </p:cNvCxnSpPr>
            <p:nvPr/>
          </p:nvCxnSpPr>
          <p:spPr bwMode="auto">
            <a:xfrm flipV="1">
              <a:off x="4781550" y="5938679"/>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51" name="直線矢印コネクタ 50">
              <a:extLst>
                <a:ext uri="{FF2B5EF4-FFF2-40B4-BE49-F238E27FC236}">
                  <a16:creationId xmlns:a16="http://schemas.microsoft.com/office/drawing/2014/main" id="{E0DCE8F7-2E2B-0C45-4878-DF6131347AC2}"/>
                </a:ext>
              </a:extLst>
            </p:cNvPr>
            <p:cNvCxnSpPr>
              <a:cxnSpLocks/>
            </p:cNvCxnSpPr>
            <p:nvPr/>
          </p:nvCxnSpPr>
          <p:spPr bwMode="auto">
            <a:xfrm flipV="1">
              <a:off x="5638800" y="594360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sp>
          <p:nvSpPr>
            <p:cNvPr id="52" name="テキスト ボックス 51">
              <a:extLst>
                <a:ext uri="{FF2B5EF4-FFF2-40B4-BE49-F238E27FC236}">
                  <a16:creationId xmlns:a16="http://schemas.microsoft.com/office/drawing/2014/main" id="{BBD25FF2-4C85-ADA0-A5C6-0A67D5708EB2}"/>
                </a:ext>
              </a:extLst>
            </p:cNvPr>
            <p:cNvSpPr txBox="1"/>
            <p:nvPr/>
          </p:nvSpPr>
          <p:spPr>
            <a:xfrm>
              <a:off x="1240015" y="5985952"/>
              <a:ext cx="255198"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0</a:t>
              </a:r>
              <a:endParaRPr kumimoji="1" lang="ja-JP" altLang="en-US" sz="1000">
                <a:solidFill>
                  <a:schemeClr val="tx1"/>
                </a:solidFill>
                <a:latin typeface="Helvetica" pitchFamily="2" charset="0"/>
                <a:cs typeface="Arial" panose="020B0604020202020204" pitchFamily="34" charset="0"/>
              </a:endParaRPr>
            </a:p>
          </p:txBody>
        </p:sp>
        <p:sp>
          <p:nvSpPr>
            <p:cNvPr id="53" name="テキスト ボックス 52">
              <a:extLst>
                <a:ext uri="{FF2B5EF4-FFF2-40B4-BE49-F238E27FC236}">
                  <a16:creationId xmlns:a16="http://schemas.microsoft.com/office/drawing/2014/main" id="{950C244B-E0A9-C89C-0A4E-030D50862BC7}"/>
                </a:ext>
              </a:extLst>
            </p:cNvPr>
            <p:cNvSpPr txBox="1"/>
            <p:nvPr/>
          </p:nvSpPr>
          <p:spPr>
            <a:xfrm>
              <a:off x="2057526" y="5985951"/>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10</a:t>
              </a:r>
              <a:endParaRPr kumimoji="1" lang="ja-JP" altLang="en-US" sz="1000">
                <a:solidFill>
                  <a:schemeClr val="tx1"/>
                </a:solidFill>
                <a:latin typeface="Helvetica" pitchFamily="2" charset="0"/>
                <a:cs typeface="Arial" panose="020B0604020202020204" pitchFamily="34" charset="0"/>
              </a:endParaRPr>
            </a:p>
          </p:txBody>
        </p:sp>
        <p:sp>
          <p:nvSpPr>
            <p:cNvPr id="54" name="テキスト ボックス 53">
              <a:extLst>
                <a:ext uri="{FF2B5EF4-FFF2-40B4-BE49-F238E27FC236}">
                  <a16:creationId xmlns:a16="http://schemas.microsoft.com/office/drawing/2014/main" id="{556D8731-6DB6-D36B-2862-6B204F12907C}"/>
                </a:ext>
              </a:extLst>
            </p:cNvPr>
            <p:cNvSpPr txBox="1"/>
            <p:nvPr/>
          </p:nvSpPr>
          <p:spPr>
            <a:xfrm>
              <a:off x="2910788" y="5981700"/>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20</a:t>
              </a:r>
              <a:endParaRPr kumimoji="1" lang="ja-JP" altLang="en-US" sz="1000">
                <a:solidFill>
                  <a:schemeClr val="tx1"/>
                </a:solidFill>
                <a:latin typeface="Helvetica" pitchFamily="2" charset="0"/>
                <a:cs typeface="Arial" panose="020B0604020202020204" pitchFamily="34" charset="0"/>
              </a:endParaRPr>
            </a:p>
          </p:txBody>
        </p:sp>
        <p:sp>
          <p:nvSpPr>
            <p:cNvPr id="55" name="テキスト ボックス 54">
              <a:extLst>
                <a:ext uri="{FF2B5EF4-FFF2-40B4-BE49-F238E27FC236}">
                  <a16:creationId xmlns:a16="http://schemas.microsoft.com/office/drawing/2014/main" id="{774C527B-20B5-BDD7-DD2C-0B969E72D0BE}"/>
                </a:ext>
              </a:extLst>
            </p:cNvPr>
            <p:cNvSpPr txBox="1"/>
            <p:nvPr/>
          </p:nvSpPr>
          <p:spPr>
            <a:xfrm>
              <a:off x="3763798" y="5989758"/>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30</a:t>
              </a:r>
              <a:endParaRPr kumimoji="1" lang="ja-JP" altLang="en-US" sz="1000">
                <a:solidFill>
                  <a:schemeClr val="tx1"/>
                </a:solidFill>
                <a:latin typeface="Helvetica" pitchFamily="2" charset="0"/>
                <a:cs typeface="Arial" panose="020B0604020202020204" pitchFamily="34" charset="0"/>
              </a:endParaRPr>
            </a:p>
          </p:txBody>
        </p:sp>
        <p:sp>
          <p:nvSpPr>
            <p:cNvPr id="56" name="テキスト ボックス 55">
              <a:extLst>
                <a:ext uri="{FF2B5EF4-FFF2-40B4-BE49-F238E27FC236}">
                  <a16:creationId xmlns:a16="http://schemas.microsoft.com/office/drawing/2014/main" id="{AD9A6F26-CD73-9034-60E8-B3DE27091A61}"/>
                </a:ext>
              </a:extLst>
            </p:cNvPr>
            <p:cNvSpPr txBox="1"/>
            <p:nvPr/>
          </p:nvSpPr>
          <p:spPr>
            <a:xfrm>
              <a:off x="4621047" y="5989758"/>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40</a:t>
              </a:r>
              <a:endParaRPr kumimoji="1" lang="ja-JP" altLang="en-US" sz="1000">
                <a:solidFill>
                  <a:schemeClr val="tx1"/>
                </a:solidFill>
                <a:latin typeface="Helvetica" pitchFamily="2" charset="0"/>
                <a:cs typeface="Arial" panose="020B0604020202020204" pitchFamily="34" charset="0"/>
              </a:endParaRPr>
            </a:p>
          </p:txBody>
        </p:sp>
        <p:sp>
          <p:nvSpPr>
            <p:cNvPr id="57" name="テキスト ボックス 56">
              <a:extLst>
                <a:ext uri="{FF2B5EF4-FFF2-40B4-BE49-F238E27FC236}">
                  <a16:creationId xmlns:a16="http://schemas.microsoft.com/office/drawing/2014/main" id="{3210541C-807E-7626-761A-CD3FE8CA37E8}"/>
                </a:ext>
              </a:extLst>
            </p:cNvPr>
            <p:cNvSpPr txBox="1"/>
            <p:nvPr/>
          </p:nvSpPr>
          <p:spPr>
            <a:xfrm>
              <a:off x="5478296" y="5981700"/>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50</a:t>
              </a:r>
              <a:endParaRPr kumimoji="1" lang="ja-JP" altLang="en-US" sz="1000">
                <a:solidFill>
                  <a:schemeClr val="tx1"/>
                </a:solidFill>
                <a:latin typeface="Helvetica" pitchFamily="2" charset="0"/>
                <a:cs typeface="Arial" panose="020B0604020202020204" pitchFamily="34" charset="0"/>
              </a:endParaRPr>
            </a:p>
          </p:txBody>
        </p:sp>
      </p:grpSp>
      <p:grpSp>
        <p:nvGrpSpPr>
          <p:cNvPr id="58" name="グループ化 57">
            <a:extLst>
              <a:ext uri="{FF2B5EF4-FFF2-40B4-BE49-F238E27FC236}">
                <a16:creationId xmlns:a16="http://schemas.microsoft.com/office/drawing/2014/main" id="{1C18A2CD-87B2-00AF-606D-09FCAC97B3C7}"/>
              </a:ext>
            </a:extLst>
          </p:cNvPr>
          <p:cNvGrpSpPr/>
          <p:nvPr/>
        </p:nvGrpSpPr>
        <p:grpSpPr>
          <a:xfrm>
            <a:off x="1151163" y="5706955"/>
            <a:ext cx="4743205" cy="298595"/>
            <a:chOff x="1151163" y="5865195"/>
            <a:chExt cx="4743205" cy="298595"/>
          </a:xfrm>
        </p:grpSpPr>
        <p:cxnSp>
          <p:nvCxnSpPr>
            <p:cNvPr id="59" name="直線矢印コネクタ 58">
              <a:extLst>
                <a:ext uri="{FF2B5EF4-FFF2-40B4-BE49-F238E27FC236}">
                  <a16:creationId xmlns:a16="http://schemas.microsoft.com/office/drawing/2014/main" id="{65A4E6D8-9A2E-B263-DF46-91C4A02AE844}"/>
                </a:ext>
              </a:extLst>
            </p:cNvPr>
            <p:cNvCxnSpPr>
              <a:cxnSpLocks/>
            </p:cNvCxnSpPr>
            <p:nvPr/>
          </p:nvCxnSpPr>
          <p:spPr bwMode="auto">
            <a:xfrm>
              <a:off x="1151163" y="5948242"/>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60" name="直線矢印コネクタ 59">
              <a:extLst>
                <a:ext uri="{FF2B5EF4-FFF2-40B4-BE49-F238E27FC236}">
                  <a16:creationId xmlns:a16="http://schemas.microsoft.com/office/drawing/2014/main" id="{DA62F732-9569-B524-8EEF-587800F4EC7F}"/>
                </a:ext>
              </a:extLst>
            </p:cNvPr>
            <p:cNvCxnSpPr>
              <a:cxnSpLocks/>
            </p:cNvCxnSpPr>
            <p:nvPr/>
          </p:nvCxnSpPr>
          <p:spPr bwMode="auto">
            <a:xfrm flipV="1">
              <a:off x="1380566"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1" name="直線矢印コネクタ 60">
              <a:extLst>
                <a:ext uri="{FF2B5EF4-FFF2-40B4-BE49-F238E27FC236}">
                  <a16:creationId xmlns:a16="http://schemas.microsoft.com/office/drawing/2014/main" id="{11F22C7A-F086-47DB-2130-DB33F972774E}"/>
                </a:ext>
              </a:extLst>
            </p:cNvPr>
            <p:cNvCxnSpPr>
              <a:cxnSpLocks/>
            </p:cNvCxnSpPr>
            <p:nvPr/>
          </p:nvCxnSpPr>
          <p:spPr bwMode="auto">
            <a:xfrm flipV="1">
              <a:off x="3516799" y="586740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2" name="直線矢印コネクタ 61">
              <a:extLst>
                <a:ext uri="{FF2B5EF4-FFF2-40B4-BE49-F238E27FC236}">
                  <a16:creationId xmlns:a16="http://schemas.microsoft.com/office/drawing/2014/main" id="{D6F980AC-94F4-8213-5405-7931F908DE28}"/>
                </a:ext>
              </a:extLst>
            </p:cNvPr>
            <p:cNvCxnSpPr>
              <a:cxnSpLocks/>
            </p:cNvCxnSpPr>
            <p:nvPr/>
          </p:nvCxnSpPr>
          <p:spPr bwMode="auto">
            <a:xfrm flipV="1">
              <a:off x="5089885"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3" name="直線矢印コネクタ 62">
              <a:extLst>
                <a:ext uri="{FF2B5EF4-FFF2-40B4-BE49-F238E27FC236}">
                  <a16:creationId xmlns:a16="http://schemas.microsoft.com/office/drawing/2014/main" id="{970B37EA-ACD2-C8E0-6775-F259DB046241}"/>
                </a:ext>
              </a:extLst>
            </p:cNvPr>
            <p:cNvCxnSpPr>
              <a:cxnSpLocks/>
            </p:cNvCxnSpPr>
            <p:nvPr/>
          </p:nvCxnSpPr>
          <p:spPr bwMode="auto">
            <a:xfrm flipV="1">
              <a:off x="4023085" y="5870296"/>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4" name="直線矢印コネクタ 63">
              <a:extLst>
                <a:ext uri="{FF2B5EF4-FFF2-40B4-BE49-F238E27FC236}">
                  <a16:creationId xmlns:a16="http://schemas.microsoft.com/office/drawing/2014/main" id="{93BB10F9-F5E2-8FFA-7398-A9EAE791F9AE}"/>
                </a:ext>
              </a:extLst>
            </p:cNvPr>
            <p:cNvCxnSpPr>
              <a:cxnSpLocks/>
            </p:cNvCxnSpPr>
            <p:nvPr/>
          </p:nvCxnSpPr>
          <p:spPr bwMode="auto">
            <a:xfrm flipV="1">
              <a:off x="4556485" y="5870296"/>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5" name="直線矢印コネクタ 64">
              <a:extLst>
                <a:ext uri="{FF2B5EF4-FFF2-40B4-BE49-F238E27FC236}">
                  <a16:creationId xmlns:a16="http://schemas.microsoft.com/office/drawing/2014/main" id="{49462CEC-9A3B-9FEB-9B3B-8D586D04DA05}"/>
                </a:ext>
              </a:extLst>
            </p:cNvPr>
            <p:cNvCxnSpPr>
              <a:cxnSpLocks/>
            </p:cNvCxnSpPr>
            <p:nvPr/>
          </p:nvCxnSpPr>
          <p:spPr bwMode="auto">
            <a:xfrm flipV="1">
              <a:off x="5647766" y="5875217"/>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sp>
          <p:nvSpPr>
            <p:cNvPr id="66" name="テキスト ボックス 65">
              <a:extLst>
                <a:ext uri="{FF2B5EF4-FFF2-40B4-BE49-F238E27FC236}">
                  <a16:creationId xmlns:a16="http://schemas.microsoft.com/office/drawing/2014/main" id="{439C634F-F7C1-7C55-97F7-94E17EFAD425}"/>
                </a:ext>
              </a:extLst>
            </p:cNvPr>
            <p:cNvSpPr txBox="1"/>
            <p:nvPr/>
          </p:nvSpPr>
          <p:spPr>
            <a:xfrm>
              <a:off x="1248981" y="5917569"/>
              <a:ext cx="255198"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0</a:t>
              </a:r>
              <a:endParaRPr kumimoji="1" lang="ja-JP" altLang="en-US" sz="1000">
                <a:solidFill>
                  <a:schemeClr val="tx1"/>
                </a:solidFill>
                <a:latin typeface="Helvetica" pitchFamily="2" charset="0"/>
                <a:cs typeface="Arial" panose="020B0604020202020204" pitchFamily="34" charset="0"/>
              </a:endParaRPr>
            </a:p>
          </p:txBody>
        </p:sp>
        <p:sp>
          <p:nvSpPr>
            <p:cNvPr id="67" name="テキスト ボックス 66">
              <a:extLst>
                <a:ext uri="{FF2B5EF4-FFF2-40B4-BE49-F238E27FC236}">
                  <a16:creationId xmlns:a16="http://schemas.microsoft.com/office/drawing/2014/main" id="{05B3A5F3-D4BB-3401-6365-1D2EB9D81D3C}"/>
                </a:ext>
              </a:extLst>
            </p:cNvPr>
            <p:cNvSpPr txBox="1"/>
            <p:nvPr/>
          </p:nvSpPr>
          <p:spPr>
            <a:xfrm>
              <a:off x="1748922" y="5898971"/>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25</a:t>
              </a:r>
              <a:endParaRPr kumimoji="1" lang="ja-JP" altLang="en-US" sz="1000">
                <a:solidFill>
                  <a:schemeClr val="tx1"/>
                </a:solidFill>
                <a:latin typeface="Helvetica" pitchFamily="2" charset="0"/>
                <a:cs typeface="Arial" panose="020B0604020202020204" pitchFamily="34" charset="0"/>
              </a:endParaRPr>
            </a:p>
          </p:txBody>
        </p:sp>
        <p:sp>
          <p:nvSpPr>
            <p:cNvPr id="68" name="テキスト ボックス 67">
              <a:extLst>
                <a:ext uri="{FF2B5EF4-FFF2-40B4-BE49-F238E27FC236}">
                  <a16:creationId xmlns:a16="http://schemas.microsoft.com/office/drawing/2014/main" id="{4E11DE6F-6DD2-D679-6D28-EA0E92518FBD}"/>
                </a:ext>
              </a:extLst>
            </p:cNvPr>
            <p:cNvSpPr txBox="1"/>
            <p:nvPr/>
          </p:nvSpPr>
          <p:spPr>
            <a:xfrm>
              <a:off x="4945637" y="5892309"/>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175</a:t>
              </a:r>
              <a:endParaRPr kumimoji="1" lang="ja-JP" altLang="en-US" sz="1000">
                <a:solidFill>
                  <a:schemeClr val="tx1"/>
                </a:solidFill>
                <a:latin typeface="Helvetica" pitchFamily="2" charset="0"/>
                <a:cs typeface="Arial" panose="020B0604020202020204" pitchFamily="34" charset="0"/>
              </a:endParaRPr>
            </a:p>
          </p:txBody>
        </p:sp>
        <p:sp>
          <p:nvSpPr>
            <p:cNvPr id="69" name="テキスト ボックス 68">
              <a:extLst>
                <a:ext uri="{FF2B5EF4-FFF2-40B4-BE49-F238E27FC236}">
                  <a16:creationId xmlns:a16="http://schemas.microsoft.com/office/drawing/2014/main" id="{97D322BF-00B9-36E7-F8A1-71FDD76DA76F}"/>
                </a:ext>
              </a:extLst>
            </p:cNvPr>
            <p:cNvSpPr txBox="1"/>
            <p:nvPr/>
          </p:nvSpPr>
          <p:spPr>
            <a:xfrm>
              <a:off x="3822667" y="5898971"/>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125</a:t>
              </a:r>
              <a:endParaRPr kumimoji="1" lang="ja-JP" altLang="en-US" sz="1000">
                <a:solidFill>
                  <a:schemeClr val="tx1"/>
                </a:solidFill>
                <a:latin typeface="Helvetica" pitchFamily="2" charset="0"/>
                <a:cs typeface="Arial" panose="020B0604020202020204" pitchFamily="34" charset="0"/>
              </a:endParaRPr>
            </a:p>
          </p:txBody>
        </p:sp>
        <p:sp>
          <p:nvSpPr>
            <p:cNvPr id="70" name="テキスト ボックス 69">
              <a:extLst>
                <a:ext uri="{FF2B5EF4-FFF2-40B4-BE49-F238E27FC236}">
                  <a16:creationId xmlns:a16="http://schemas.microsoft.com/office/drawing/2014/main" id="{26A6A2E7-60B2-FFAD-083A-92B926164EE7}"/>
                </a:ext>
              </a:extLst>
            </p:cNvPr>
            <p:cNvSpPr txBox="1"/>
            <p:nvPr/>
          </p:nvSpPr>
          <p:spPr>
            <a:xfrm>
              <a:off x="4379604" y="5898971"/>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150</a:t>
              </a:r>
              <a:endParaRPr kumimoji="1" lang="ja-JP" altLang="en-US" sz="1000">
                <a:solidFill>
                  <a:schemeClr val="tx1"/>
                </a:solidFill>
                <a:latin typeface="Helvetica" pitchFamily="2" charset="0"/>
                <a:cs typeface="Arial" panose="020B0604020202020204" pitchFamily="34" charset="0"/>
              </a:endParaRPr>
            </a:p>
          </p:txBody>
        </p:sp>
        <p:sp>
          <p:nvSpPr>
            <p:cNvPr id="71" name="テキスト ボックス 70">
              <a:extLst>
                <a:ext uri="{FF2B5EF4-FFF2-40B4-BE49-F238E27FC236}">
                  <a16:creationId xmlns:a16="http://schemas.microsoft.com/office/drawing/2014/main" id="{AA68F267-1B8F-E31C-3698-35D706FF0764}"/>
                </a:ext>
              </a:extLst>
            </p:cNvPr>
            <p:cNvSpPr txBox="1"/>
            <p:nvPr/>
          </p:nvSpPr>
          <p:spPr>
            <a:xfrm>
              <a:off x="5487262" y="5913317"/>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200</a:t>
              </a:r>
              <a:endParaRPr kumimoji="1" lang="ja-JP" altLang="en-US" sz="1000">
                <a:solidFill>
                  <a:schemeClr val="tx1"/>
                </a:solidFill>
                <a:latin typeface="Helvetica" pitchFamily="2" charset="0"/>
                <a:cs typeface="Arial" panose="020B0604020202020204" pitchFamily="34" charset="0"/>
              </a:endParaRPr>
            </a:p>
          </p:txBody>
        </p:sp>
        <p:cxnSp>
          <p:nvCxnSpPr>
            <p:cNvPr id="72" name="直線矢印コネクタ 71">
              <a:extLst>
                <a:ext uri="{FF2B5EF4-FFF2-40B4-BE49-F238E27FC236}">
                  <a16:creationId xmlns:a16="http://schemas.microsoft.com/office/drawing/2014/main" id="{680E8879-3B19-45F3-8BE4-408EACD0AC2F}"/>
                </a:ext>
              </a:extLst>
            </p:cNvPr>
            <p:cNvCxnSpPr>
              <a:cxnSpLocks/>
            </p:cNvCxnSpPr>
            <p:nvPr/>
          </p:nvCxnSpPr>
          <p:spPr bwMode="auto">
            <a:xfrm flipV="1">
              <a:off x="1906995"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73" name="直線矢印コネクタ 72">
              <a:extLst>
                <a:ext uri="{FF2B5EF4-FFF2-40B4-BE49-F238E27FC236}">
                  <a16:creationId xmlns:a16="http://schemas.microsoft.com/office/drawing/2014/main" id="{FFA8FF9A-F102-1275-3C7A-1910994658D5}"/>
                </a:ext>
              </a:extLst>
            </p:cNvPr>
            <p:cNvCxnSpPr>
              <a:cxnSpLocks/>
            </p:cNvCxnSpPr>
            <p:nvPr/>
          </p:nvCxnSpPr>
          <p:spPr bwMode="auto">
            <a:xfrm flipV="1">
              <a:off x="2439477"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74" name="直線矢印コネクタ 73">
              <a:extLst>
                <a:ext uri="{FF2B5EF4-FFF2-40B4-BE49-F238E27FC236}">
                  <a16:creationId xmlns:a16="http://schemas.microsoft.com/office/drawing/2014/main" id="{183933A1-3AA7-5496-EE9C-FA4E8E038548}"/>
                </a:ext>
              </a:extLst>
            </p:cNvPr>
            <p:cNvCxnSpPr>
              <a:cxnSpLocks/>
            </p:cNvCxnSpPr>
            <p:nvPr/>
          </p:nvCxnSpPr>
          <p:spPr bwMode="auto">
            <a:xfrm flipV="1">
              <a:off x="2975564" y="5865195"/>
              <a:ext cx="0" cy="74399"/>
            </a:xfrm>
            <a:prstGeom prst="straightConnector1">
              <a:avLst/>
            </a:prstGeom>
            <a:solidFill>
              <a:srgbClr val="00B8FF"/>
            </a:solidFill>
            <a:ln w="6350" cap="flat" cmpd="sng" algn="ctr">
              <a:solidFill>
                <a:schemeClr val="tx1"/>
              </a:solidFill>
              <a:prstDash val="solid"/>
              <a:round/>
              <a:headEnd type="none" w="med" len="med"/>
              <a:tailEnd type="none"/>
            </a:ln>
            <a:effectLst/>
          </p:spPr>
        </p:cxnSp>
        <p:sp>
          <p:nvSpPr>
            <p:cNvPr id="75" name="テキスト ボックス 74">
              <a:extLst>
                <a:ext uri="{FF2B5EF4-FFF2-40B4-BE49-F238E27FC236}">
                  <a16:creationId xmlns:a16="http://schemas.microsoft.com/office/drawing/2014/main" id="{3E278A35-0D0F-074B-BBCE-250B2180B703}"/>
                </a:ext>
              </a:extLst>
            </p:cNvPr>
            <p:cNvSpPr txBox="1"/>
            <p:nvPr/>
          </p:nvSpPr>
          <p:spPr>
            <a:xfrm>
              <a:off x="2280441" y="5892308"/>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50</a:t>
              </a:r>
              <a:endParaRPr kumimoji="1" lang="ja-JP" altLang="en-US" sz="1000">
                <a:solidFill>
                  <a:schemeClr val="tx1"/>
                </a:solidFill>
                <a:latin typeface="Helvetica" pitchFamily="2" charset="0"/>
                <a:cs typeface="Arial" panose="020B0604020202020204" pitchFamily="34" charset="0"/>
              </a:endParaRPr>
            </a:p>
          </p:txBody>
        </p:sp>
        <p:sp>
          <p:nvSpPr>
            <p:cNvPr id="76" name="テキスト ボックス 75">
              <a:extLst>
                <a:ext uri="{FF2B5EF4-FFF2-40B4-BE49-F238E27FC236}">
                  <a16:creationId xmlns:a16="http://schemas.microsoft.com/office/drawing/2014/main" id="{2FBC874A-7B27-AEB3-A9B6-60F264584C13}"/>
                </a:ext>
              </a:extLst>
            </p:cNvPr>
            <p:cNvSpPr txBox="1"/>
            <p:nvPr/>
          </p:nvSpPr>
          <p:spPr>
            <a:xfrm>
              <a:off x="2812922" y="5901741"/>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75</a:t>
              </a:r>
              <a:endParaRPr kumimoji="1" lang="ja-JP" altLang="en-US" sz="1000">
                <a:solidFill>
                  <a:schemeClr val="tx1"/>
                </a:solidFill>
                <a:latin typeface="Helvetica" pitchFamily="2" charset="0"/>
                <a:cs typeface="Arial" panose="020B0604020202020204" pitchFamily="34" charset="0"/>
              </a:endParaRPr>
            </a:p>
          </p:txBody>
        </p:sp>
        <p:sp>
          <p:nvSpPr>
            <p:cNvPr id="77" name="テキスト ボックス 76">
              <a:extLst>
                <a:ext uri="{FF2B5EF4-FFF2-40B4-BE49-F238E27FC236}">
                  <a16:creationId xmlns:a16="http://schemas.microsoft.com/office/drawing/2014/main" id="{B2EC905B-C22E-DD40-BEF8-CF92CCFC41E2}"/>
                </a:ext>
              </a:extLst>
            </p:cNvPr>
            <p:cNvSpPr txBox="1"/>
            <p:nvPr/>
          </p:nvSpPr>
          <p:spPr>
            <a:xfrm>
              <a:off x="3321881" y="5896111"/>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100</a:t>
              </a:r>
              <a:endParaRPr kumimoji="1" lang="ja-JP" altLang="en-US" sz="1000">
                <a:solidFill>
                  <a:schemeClr val="tx1"/>
                </a:solidFill>
                <a:latin typeface="Helvetica" pitchFamily="2" charset="0"/>
                <a:cs typeface="Arial" panose="020B0604020202020204" pitchFamily="34" charset="0"/>
              </a:endParaRPr>
            </a:p>
          </p:txBody>
        </p:sp>
      </p:grpSp>
      <p:sp>
        <p:nvSpPr>
          <p:cNvPr id="78" name="テキスト ボックス 77">
            <a:extLst>
              <a:ext uri="{FF2B5EF4-FFF2-40B4-BE49-F238E27FC236}">
                <a16:creationId xmlns:a16="http://schemas.microsoft.com/office/drawing/2014/main" id="{A8DB312E-5A76-2BD1-C5E2-B2544F2F8483}"/>
              </a:ext>
            </a:extLst>
          </p:cNvPr>
          <p:cNvSpPr txBox="1"/>
          <p:nvPr/>
        </p:nvSpPr>
        <p:spPr>
          <a:xfrm>
            <a:off x="5721817" y="5242110"/>
            <a:ext cx="33182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Slow</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79" name="テキスト ボックス 78">
            <a:extLst>
              <a:ext uri="{FF2B5EF4-FFF2-40B4-BE49-F238E27FC236}">
                <a16:creationId xmlns:a16="http://schemas.microsoft.com/office/drawing/2014/main" id="{B90727A2-3227-B30F-1CD5-4B6414559AE1}"/>
              </a:ext>
            </a:extLst>
          </p:cNvPr>
          <p:cNvSpPr txBox="1"/>
          <p:nvPr/>
        </p:nvSpPr>
        <p:spPr>
          <a:xfrm>
            <a:off x="5726315" y="5562600"/>
            <a:ext cx="29976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Fast</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80" name="テキスト ボックス 79">
            <a:extLst>
              <a:ext uri="{FF2B5EF4-FFF2-40B4-BE49-F238E27FC236}">
                <a16:creationId xmlns:a16="http://schemas.microsoft.com/office/drawing/2014/main" id="{E82B415B-A687-0191-0A46-E3C0F3D332B4}"/>
              </a:ext>
            </a:extLst>
          </p:cNvPr>
          <p:cNvSpPr txBox="1"/>
          <p:nvPr/>
        </p:nvSpPr>
        <p:spPr>
          <a:xfrm>
            <a:off x="11084405" y="5249921"/>
            <a:ext cx="29976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Fast</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81" name="テキスト ボックス 80">
            <a:extLst>
              <a:ext uri="{FF2B5EF4-FFF2-40B4-BE49-F238E27FC236}">
                <a16:creationId xmlns:a16="http://schemas.microsoft.com/office/drawing/2014/main" id="{95AEAA63-5272-36FF-BA52-60D594237EE1}"/>
              </a:ext>
            </a:extLst>
          </p:cNvPr>
          <p:cNvSpPr txBox="1"/>
          <p:nvPr/>
        </p:nvSpPr>
        <p:spPr>
          <a:xfrm>
            <a:off x="11088903" y="5530334"/>
            <a:ext cx="33182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Slow</a:t>
            </a:r>
            <a:endParaRPr kumimoji="1" lang="ja-JP" altLang="en-US" sz="12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9625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6E900-2529-FBBE-4E4E-B2DCBA866ABA}"/>
            </a:ext>
          </a:extLst>
        </p:cNvPr>
        <p:cNvGrpSpPr/>
        <p:nvPr/>
      </p:nvGrpSpPr>
      <p:grpSpPr>
        <a:xfrm>
          <a:off x="0" y="0"/>
          <a:ext cx="0" cy="0"/>
          <a:chOff x="0" y="0"/>
          <a:chExt cx="0" cy="0"/>
        </a:xfrm>
      </p:grpSpPr>
      <p:pic>
        <p:nvPicPr>
          <p:cNvPr id="17" name="図 16">
            <a:extLst>
              <a:ext uri="{FF2B5EF4-FFF2-40B4-BE49-F238E27FC236}">
                <a16:creationId xmlns:a16="http://schemas.microsoft.com/office/drawing/2014/main" id="{814FD5B4-185C-2283-CFC2-06E60E8648EB}"/>
              </a:ext>
            </a:extLst>
          </p:cNvPr>
          <p:cNvPicPr>
            <a:picLocks noChangeAspect="1"/>
          </p:cNvPicPr>
          <p:nvPr/>
        </p:nvPicPr>
        <p:blipFill>
          <a:blip r:embed="rId2"/>
          <a:stretch>
            <a:fillRect/>
          </a:stretch>
        </p:blipFill>
        <p:spPr>
          <a:xfrm>
            <a:off x="993800" y="2289354"/>
            <a:ext cx="5040000" cy="3360000"/>
          </a:xfrm>
          <a:prstGeom prst="rect">
            <a:avLst/>
          </a:prstGeom>
        </p:spPr>
      </p:pic>
      <p:pic>
        <p:nvPicPr>
          <p:cNvPr id="19" name="図 18">
            <a:extLst>
              <a:ext uri="{FF2B5EF4-FFF2-40B4-BE49-F238E27FC236}">
                <a16:creationId xmlns:a16="http://schemas.microsoft.com/office/drawing/2014/main" id="{AB071263-16A2-0DB4-E8AD-A3A2AC15AF0F}"/>
              </a:ext>
            </a:extLst>
          </p:cNvPr>
          <p:cNvPicPr>
            <a:picLocks noChangeAspect="1"/>
          </p:cNvPicPr>
          <p:nvPr/>
        </p:nvPicPr>
        <p:blipFill>
          <a:blip r:embed="rId3"/>
          <a:stretch>
            <a:fillRect/>
          </a:stretch>
        </p:blipFill>
        <p:spPr>
          <a:xfrm>
            <a:off x="6333433" y="2289354"/>
            <a:ext cx="5040000" cy="3360000"/>
          </a:xfrm>
          <a:prstGeom prst="rect">
            <a:avLst/>
          </a:prstGeom>
        </p:spPr>
      </p:pic>
      <p:sp>
        <p:nvSpPr>
          <p:cNvPr id="2" name="タイトル 1">
            <a:extLst>
              <a:ext uri="{FF2B5EF4-FFF2-40B4-BE49-F238E27FC236}">
                <a16:creationId xmlns:a16="http://schemas.microsoft.com/office/drawing/2014/main" id="{E76FE7D9-3049-28EB-957A-4706B5A2CE15}"/>
              </a:ext>
            </a:extLst>
          </p:cNvPr>
          <p:cNvSpPr>
            <a:spLocks noGrp="1"/>
          </p:cNvSpPr>
          <p:nvPr>
            <p:ph type="title"/>
          </p:nvPr>
        </p:nvSpPr>
        <p:spPr/>
        <p:txBody>
          <a:bodyPr/>
          <a:lstStyle/>
          <a:p>
            <a:r>
              <a:rPr kumimoji="1" lang="en-US" altLang="ja-JP"/>
              <a:t>Throughput</a:t>
            </a:r>
            <a:br>
              <a:rPr kumimoji="1" lang="en-US" altLang="ja-JP"/>
            </a:br>
            <a:r>
              <a:rPr kumimoji="1" lang="en-US" altLang="ja-JP"/>
              <a:t>(Coordinator to Device)</a:t>
            </a:r>
            <a:endParaRPr kumimoji="1" lang="ja-JP" altLang="en-US" b="0"/>
          </a:p>
        </p:txBody>
      </p:sp>
      <p:sp>
        <p:nvSpPr>
          <p:cNvPr id="4" name="スライド番号プレースホルダー 3">
            <a:extLst>
              <a:ext uri="{FF2B5EF4-FFF2-40B4-BE49-F238E27FC236}">
                <a16:creationId xmlns:a16="http://schemas.microsoft.com/office/drawing/2014/main" id="{68F2F16B-CF41-7D50-F158-6A8B5FD481FE}"/>
              </a:ext>
            </a:extLst>
          </p:cNvPr>
          <p:cNvSpPr>
            <a:spLocks noGrp="1"/>
          </p:cNvSpPr>
          <p:nvPr>
            <p:ph type="sldNum" idx="12"/>
          </p:nvPr>
        </p:nvSpPr>
        <p:spPr/>
        <p:txBody>
          <a:bodyPr/>
          <a:lstStyle/>
          <a:p>
            <a:r>
              <a:rPr lang="en-GB"/>
              <a:t>Slide </a:t>
            </a:r>
            <a:fld id="{440F5867-744E-4AA6-B0ED-4C44D2DFBB7B}" type="slidenum">
              <a:rPr lang="en-GB"/>
              <a:pPr/>
              <a:t>24</a:t>
            </a:fld>
            <a:endParaRPr lang="en-GB"/>
          </a:p>
        </p:txBody>
      </p:sp>
      <p:sp>
        <p:nvSpPr>
          <p:cNvPr id="13" name="テキスト ボックス 12">
            <a:extLst>
              <a:ext uri="{FF2B5EF4-FFF2-40B4-BE49-F238E27FC236}">
                <a16:creationId xmlns:a16="http://schemas.microsoft.com/office/drawing/2014/main" id="{083655A7-B3AD-D256-0C0E-E02BFE521C3D}"/>
              </a:ext>
            </a:extLst>
          </p:cNvPr>
          <p:cNvSpPr txBox="1"/>
          <p:nvPr/>
        </p:nvSpPr>
        <p:spPr>
          <a:xfrm>
            <a:off x="2374777" y="1889405"/>
            <a:ext cx="2337499" cy="461665"/>
          </a:xfrm>
          <a:prstGeom prst="rect">
            <a:avLst/>
          </a:prstGeom>
          <a:noFill/>
        </p:spPr>
        <p:txBody>
          <a:bodyPr wrap="none" rtlCol="0">
            <a:spAutoFit/>
          </a:bodyPr>
          <a:lstStyle/>
          <a:p>
            <a:r>
              <a:rPr kumimoji="1" lang="en-US" altLang="ja-JP" b="1">
                <a:solidFill>
                  <a:schemeClr val="accent4"/>
                </a:solidFill>
                <a:latin typeface="Arial" panose="020B0604020202020204" pitchFamily="34" charset="0"/>
                <a:cs typeface="Arial" panose="020B0604020202020204" pitchFamily="34" charset="0"/>
              </a:rPr>
              <a:t>Slow (50 kbps)</a:t>
            </a:r>
            <a:endParaRPr kumimoji="1" lang="ja-JP" altLang="en-US" b="1">
              <a:solidFill>
                <a:schemeClr val="accent4"/>
              </a:solidFill>
              <a:latin typeface="Arial" panose="020B0604020202020204" pitchFamily="34" charset="0"/>
              <a:cs typeface="Arial" panose="020B0604020202020204" pitchFamily="34" charset="0"/>
            </a:endParaRPr>
          </a:p>
        </p:txBody>
      </p:sp>
      <p:sp>
        <p:nvSpPr>
          <p:cNvPr id="14" name="テキスト ボックス 13">
            <a:extLst>
              <a:ext uri="{FF2B5EF4-FFF2-40B4-BE49-F238E27FC236}">
                <a16:creationId xmlns:a16="http://schemas.microsoft.com/office/drawing/2014/main" id="{51C3C7BE-2159-FCE8-A3EC-AD185E033FA2}"/>
              </a:ext>
            </a:extLst>
          </p:cNvPr>
          <p:cNvSpPr txBox="1"/>
          <p:nvPr/>
        </p:nvSpPr>
        <p:spPr>
          <a:xfrm>
            <a:off x="7652805" y="1889405"/>
            <a:ext cx="2425664" cy="461665"/>
          </a:xfrm>
          <a:prstGeom prst="rect">
            <a:avLst/>
          </a:prstGeom>
          <a:noFill/>
        </p:spPr>
        <p:txBody>
          <a:bodyPr wrap="none" rtlCol="0">
            <a:spAutoFit/>
          </a:bodyPr>
          <a:lstStyle/>
          <a:p>
            <a:r>
              <a:rPr kumimoji="1" lang="en-US" altLang="ja-JP" b="1">
                <a:solidFill>
                  <a:schemeClr val="accent4"/>
                </a:solidFill>
                <a:latin typeface="Arial" panose="020B0604020202020204" pitchFamily="34" charset="0"/>
                <a:cs typeface="Arial" panose="020B0604020202020204" pitchFamily="34" charset="0"/>
              </a:rPr>
              <a:t>Fast (200 kbps)</a:t>
            </a:r>
            <a:endParaRPr kumimoji="1" lang="ja-JP" altLang="en-US" b="1">
              <a:solidFill>
                <a:schemeClr val="accent4"/>
              </a:solidFill>
              <a:latin typeface="Arial" panose="020B0604020202020204" pitchFamily="34" charset="0"/>
              <a:cs typeface="Arial" panose="020B0604020202020204" pitchFamily="34" charset="0"/>
            </a:endParaRPr>
          </a:p>
        </p:txBody>
      </p:sp>
      <p:sp>
        <p:nvSpPr>
          <p:cNvPr id="30" name="テキスト ボックス 29">
            <a:extLst>
              <a:ext uri="{FF2B5EF4-FFF2-40B4-BE49-F238E27FC236}">
                <a16:creationId xmlns:a16="http://schemas.microsoft.com/office/drawing/2014/main" id="{1CD73311-6C62-6CEB-8ADD-8ED2E6CBD35A}"/>
              </a:ext>
            </a:extLst>
          </p:cNvPr>
          <p:cNvSpPr txBox="1"/>
          <p:nvPr/>
        </p:nvSpPr>
        <p:spPr>
          <a:xfrm>
            <a:off x="4006820" y="4931326"/>
            <a:ext cx="788999" cy="338554"/>
          </a:xfrm>
          <a:prstGeom prst="rect">
            <a:avLst/>
          </a:prstGeom>
          <a:noFill/>
        </p:spPr>
        <p:txBody>
          <a:bodyPr wrap="none" rtlCol="0">
            <a:spAutoFit/>
          </a:bodyPr>
          <a:lstStyle/>
          <a:p>
            <a:r>
              <a:rPr kumimoji="1" lang="en-US" altLang="ja-JP" sz="1600" b="1" dirty="0">
                <a:solidFill>
                  <a:srgbClr val="FF7F0E"/>
                </a:solidFill>
                <a:latin typeface="Arial" panose="020B0604020202020204" pitchFamily="34" charset="0"/>
                <a:cs typeface="Arial" panose="020B0604020202020204" pitchFamily="34" charset="0"/>
              </a:rPr>
              <a:t>All ED</a:t>
            </a:r>
            <a:endParaRPr kumimoji="1" lang="ja-JP" altLang="en-US" sz="1600" b="1">
              <a:solidFill>
                <a:srgbClr val="FF7F0E"/>
              </a:solidFill>
              <a:latin typeface="Arial" panose="020B0604020202020204" pitchFamily="34" charset="0"/>
              <a:cs typeface="Arial" panose="020B0604020202020204" pitchFamily="34" charset="0"/>
            </a:endParaRPr>
          </a:p>
        </p:txBody>
      </p:sp>
      <p:sp>
        <p:nvSpPr>
          <p:cNvPr id="31" name="テキスト ボックス 30">
            <a:extLst>
              <a:ext uri="{FF2B5EF4-FFF2-40B4-BE49-F238E27FC236}">
                <a16:creationId xmlns:a16="http://schemas.microsoft.com/office/drawing/2014/main" id="{5B8D5D10-EE83-2658-DA3D-70714CE91B5A}"/>
              </a:ext>
            </a:extLst>
          </p:cNvPr>
          <p:cNvSpPr txBox="1"/>
          <p:nvPr/>
        </p:nvSpPr>
        <p:spPr>
          <a:xfrm>
            <a:off x="3380633" y="3935989"/>
            <a:ext cx="1393330" cy="338554"/>
          </a:xfrm>
          <a:prstGeom prst="rect">
            <a:avLst/>
          </a:prstGeom>
          <a:noFill/>
        </p:spPr>
        <p:txBody>
          <a:bodyPr wrap="none" rtlCol="0">
            <a:spAutoFit/>
          </a:bodyPr>
          <a:lstStyle/>
          <a:p>
            <a:r>
              <a:rPr kumimoji="1" lang="en-US" altLang="ja-JP" sz="1600" b="1" dirty="0">
                <a:solidFill>
                  <a:srgbClr val="2CA02C"/>
                </a:solidFill>
                <a:latin typeface="Arial" panose="020B0604020202020204" pitchFamily="34" charset="0"/>
                <a:cs typeface="Arial" panose="020B0604020202020204" pitchFamily="34" charset="0"/>
              </a:rPr>
              <a:t>All ED or CS</a:t>
            </a:r>
            <a:endParaRPr kumimoji="1" lang="ja-JP" altLang="en-US" sz="1600" b="1">
              <a:solidFill>
                <a:srgbClr val="2CA02C"/>
              </a:solidFill>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57AA99D0-C6EC-57DE-DA2E-E85A4E058EA8}"/>
              </a:ext>
            </a:extLst>
          </p:cNvPr>
          <p:cNvSpPr txBox="1"/>
          <p:nvPr/>
        </p:nvSpPr>
        <p:spPr>
          <a:xfrm>
            <a:off x="5374795" y="4831963"/>
            <a:ext cx="1128835" cy="338554"/>
          </a:xfrm>
          <a:prstGeom prst="rect">
            <a:avLst/>
          </a:prstGeom>
          <a:noFill/>
        </p:spPr>
        <p:txBody>
          <a:bodyPr wrap="none" rtlCol="0">
            <a:spAutoFit/>
          </a:bodyPr>
          <a:lstStyle/>
          <a:p>
            <a:r>
              <a:rPr kumimoji="1" lang="en-US" altLang="ja-JP" sz="1600" b="1">
                <a:solidFill>
                  <a:srgbClr val="D62728"/>
                </a:solidFill>
                <a:latin typeface="Arial" panose="020B0604020202020204" pitchFamily="34" charset="0"/>
                <a:cs typeface="Arial" panose="020B0604020202020204" pitchFamily="34" charset="0"/>
              </a:rPr>
              <a:t>Proposed</a:t>
            </a:r>
            <a:endParaRPr kumimoji="1" lang="ja-JP" altLang="en-US" sz="1600" b="1">
              <a:solidFill>
                <a:srgbClr val="D62728"/>
              </a:solidFill>
              <a:latin typeface="Arial" panose="020B0604020202020204" pitchFamily="34" charset="0"/>
              <a:cs typeface="Arial" panose="020B0604020202020204" pitchFamily="34" charset="0"/>
            </a:endParaRPr>
          </a:p>
        </p:txBody>
      </p:sp>
      <p:sp>
        <p:nvSpPr>
          <p:cNvPr id="33" name="テキスト ボックス 32">
            <a:extLst>
              <a:ext uri="{FF2B5EF4-FFF2-40B4-BE49-F238E27FC236}">
                <a16:creationId xmlns:a16="http://schemas.microsoft.com/office/drawing/2014/main" id="{5DBD8A40-D2D5-B37F-EA44-D3DF95AF27E7}"/>
              </a:ext>
            </a:extLst>
          </p:cNvPr>
          <p:cNvSpPr txBox="1"/>
          <p:nvPr/>
        </p:nvSpPr>
        <p:spPr>
          <a:xfrm>
            <a:off x="2069352" y="4423307"/>
            <a:ext cx="788999" cy="338554"/>
          </a:xfrm>
          <a:prstGeom prst="rect">
            <a:avLst/>
          </a:prstGeom>
          <a:noFill/>
        </p:spPr>
        <p:txBody>
          <a:bodyPr wrap="none" rtlCol="0">
            <a:spAutoFit/>
          </a:bodyPr>
          <a:lstStyle/>
          <a:p>
            <a:r>
              <a:rPr kumimoji="1" lang="en-US" altLang="ja-JP" sz="1600" b="1" dirty="0">
                <a:solidFill>
                  <a:srgbClr val="1F77B4"/>
                </a:solidFill>
                <a:latin typeface="Arial" panose="020B0604020202020204" pitchFamily="34" charset="0"/>
                <a:cs typeface="Arial" panose="020B0604020202020204" pitchFamily="34" charset="0"/>
              </a:rPr>
              <a:t>All CS</a:t>
            </a:r>
            <a:endParaRPr kumimoji="1" lang="ja-JP" altLang="en-US" sz="1600" b="1">
              <a:solidFill>
                <a:srgbClr val="1F77B4"/>
              </a:solidFill>
              <a:latin typeface="Arial" panose="020B0604020202020204" pitchFamily="34" charset="0"/>
              <a:cs typeface="Arial" panose="020B0604020202020204" pitchFamily="34" charset="0"/>
            </a:endParaRPr>
          </a:p>
        </p:txBody>
      </p:sp>
      <p:sp>
        <p:nvSpPr>
          <p:cNvPr id="39" name="テキスト ボックス 38">
            <a:extLst>
              <a:ext uri="{FF2B5EF4-FFF2-40B4-BE49-F238E27FC236}">
                <a16:creationId xmlns:a16="http://schemas.microsoft.com/office/drawing/2014/main" id="{307BBEF1-1D7F-4FC0-2583-C0751CF9AA4F}"/>
              </a:ext>
            </a:extLst>
          </p:cNvPr>
          <p:cNvSpPr txBox="1"/>
          <p:nvPr/>
        </p:nvSpPr>
        <p:spPr>
          <a:xfrm>
            <a:off x="10203504" y="3476039"/>
            <a:ext cx="788999" cy="338554"/>
          </a:xfrm>
          <a:prstGeom prst="rect">
            <a:avLst/>
          </a:prstGeom>
          <a:noFill/>
        </p:spPr>
        <p:txBody>
          <a:bodyPr wrap="none" rtlCol="0">
            <a:spAutoFit/>
          </a:bodyPr>
          <a:lstStyle/>
          <a:p>
            <a:r>
              <a:rPr kumimoji="1" lang="en-US" altLang="ja-JP" sz="1600" b="1" dirty="0">
                <a:solidFill>
                  <a:srgbClr val="FF7F0E"/>
                </a:solidFill>
                <a:latin typeface="Arial" panose="020B0604020202020204" pitchFamily="34" charset="0"/>
                <a:cs typeface="Arial" panose="020B0604020202020204" pitchFamily="34" charset="0"/>
              </a:rPr>
              <a:t>All ED</a:t>
            </a:r>
            <a:endParaRPr kumimoji="1" lang="ja-JP" altLang="en-US" sz="1600" b="1">
              <a:solidFill>
                <a:srgbClr val="FF7F0E"/>
              </a:solidFill>
              <a:latin typeface="Arial" panose="020B0604020202020204" pitchFamily="34" charset="0"/>
              <a:cs typeface="Arial" panose="020B0604020202020204" pitchFamily="34" charset="0"/>
            </a:endParaRPr>
          </a:p>
        </p:txBody>
      </p:sp>
      <p:sp>
        <p:nvSpPr>
          <p:cNvPr id="40" name="テキスト ボックス 39">
            <a:extLst>
              <a:ext uri="{FF2B5EF4-FFF2-40B4-BE49-F238E27FC236}">
                <a16:creationId xmlns:a16="http://schemas.microsoft.com/office/drawing/2014/main" id="{BDD442A8-0A53-6C76-7D23-0B8896EFE581}"/>
              </a:ext>
            </a:extLst>
          </p:cNvPr>
          <p:cNvSpPr txBox="1"/>
          <p:nvPr/>
        </p:nvSpPr>
        <p:spPr>
          <a:xfrm>
            <a:off x="10078469" y="2350726"/>
            <a:ext cx="1393330" cy="338554"/>
          </a:xfrm>
          <a:prstGeom prst="rect">
            <a:avLst/>
          </a:prstGeom>
          <a:noFill/>
        </p:spPr>
        <p:txBody>
          <a:bodyPr wrap="none" rtlCol="0">
            <a:spAutoFit/>
          </a:bodyPr>
          <a:lstStyle/>
          <a:p>
            <a:r>
              <a:rPr kumimoji="1" lang="en-US" altLang="ja-JP" sz="1600" b="1" dirty="0">
                <a:solidFill>
                  <a:srgbClr val="2CA02C"/>
                </a:solidFill>
                <a:latin typeface="Arial" panose="020B0604020202020204" pitchFamily="34" charset="0"/>
                <a:cs typeface="Arial" panose="020B0604020202020204" pitchFamily="34" charset="0"/>
              </a:rPr>
              <a:t>All ED or CS</a:t>
            </a:r>
            <a:endParaRPr kumimoji="1" lang="ja-JP" altLang="en-US" sz="1600" b="1">
              <a:solidFill>
                <a:srgbClr val="2CA02C"/>
              </a:solidFill>
              <a:latin typeface="Arial" panose="020B0604020202020204" pitchFamily="34" charset="0"/>
              <a:cs typeface="Arial" panose="020B0604020202020204" pitchFamily="34" charset="0"/>
            </a:endParaRPr>
          </a:p>
        </p:txBody>
      </p:sp>
      <p:sp>
        <p:nvSpPr>
          <p:cNvPr id="41" name="テキスト ボックス 40">
            <a:extLst>
              <a:ext uri="{FF2B5EF4-FFF2-40B4-BE49-F238E27FC236}">
                <a16:creationId xmlns:a16="http://schemas.microsoft.com/office/drawing/2014/main" id="{17C0A04E-22FA-EC6C-BA78-672118CD5BDB}"/>
              </a:ext>
            </a:extLst>
          </p:cNvPr>
          <p:cNvSpPr txBox="1"/>
          <p:nvPr/>
        </p:nvSpPr>
        <p:spPr>
          <a:xfrm>
            <a:off x="10045810" y="4087702"/>
            <a:ext cx="1128835" cy="338554"/>
          </a:xfrm>
          <a:prstGeom prst="rect">
            <a:avLst/>
          </a:prstGeom>
          <a:noFill/>
        </p:spPr>
        <p:txBody>
          <a:bodyPr wrap="none" rtlCol="0">
            <a:spAutoFit/>
          </a:bodyPr>
          <a:lstStyle/>
          <a:p>
            <a:r>
              <a:rPr kumimoji="1" lang="en-US" altLang="ja-JP" sz="1600" b="1">
                <a:solidFill>
                  <a:srgbClr val="D62728"/>
                </a:solidFill>
                <a:latin typeface="Arial" panose="020B0604020202020204" pitchFamily="34" charset="0"/>
                <a:cs typeface="Arial" panose="020B0604020202020204" pitchFamily="34" charset="0"/>
              </a:rPr>
              <a:t>Proposed</a:t>
            </a:r>
            <a:endParaRPr kumimoji="1" lang="ja-JP" altLang="en-US" sz="1600" b="1">
              <a:solidFill>
                <a:srgbClr val="D62728"/>
              </a:solidFill>
              <a:latin typeface="Arial" panose="020B0604020202020204" pitchFamily="34" charset="0"/>
              <a:cs typeface="Arial" panose="020B0604020202020204" pitchFamily="34" charset="0"/>
            </a:endParaRPr>
          </a:p>
        </p:txBody>
      </p:sp>
      <p:sp>
        <p:nvSpPr>
          <p:cNvPr id="42" name="テキスト ボックス 41">
            <a:extLst>
              <a:ext uri="{FF2B5EF4-FFF2-40B4-BE49-F238E27FC236}">
                <a16:creationId xmlns:a16="http://schemas.microsoft.com/office/drawing/2014/main" id="{70CE97CE-12E6-8454-EF7B-DB352A51AAE2}"/>
              </a:ext>
            </a:extLst>
          </p:cNvPr>
          <p:cNvSpPr txBox="1"/>
          <p:nvPr/>
        </p:nvSpPr>
        <p:spPr>
          <a:xfrm>
            <a:off x="10226950" y="4645101"/>
            <a:ext cx="788999" cy="338554"/>
          </a:xfrm>
          <a:prstGeom prst="rect">
            <a:avLst/>
          </a:prstGeom>
          <a:noFill/>
        </p:spPr>
        <p:txBody>
          <a:bodyPr wrap="none" rtlCol="0">
            <a:spAutoFit/>
          </a:bodyPr>
          <a:lstStyle/>
          <a:p>
            <a:r>
              <a:rPr kumimoji="1" lang="en-US" altLang="ja-JP" sz="1600" b="1" dirty="0">
                <a:solidFill>
                  <a:srgbClr val="1F77B4"/>
                </a:solidFill>
                <a:latin typeface="Arial" panose="020B0604020202020204" pitchFamily="34" charset="0"/>
                <a:cs typeface="Arial" panose="020B0604020202020204" pitchFamily="34" charset="0"/>
              </a:rPr>
              <a:t>All CS</a:t>
            </a:r>
            <a:endParaRPr kumimoji="1" lang="ja-JP" altLang="en-US" sz="1600" b="1">
              <a:solidFill>
                <a:srgbClr val="1F77B4"/>
              </a:solidFill>
              <a:latin typeface="Arial" panose="020B0604020202020204" pitchFamily="34" charset="0"/>
              <a:cs typeface="Arial" panose="020B0604020202020204" pitchFamily="34" charset="0"/>
            </a:endParaRPr>
          </a:p>
        </p:txBody>
      </p:sp>
      <p:cxnSp>
        <p:nvCxnSpPr>
          <p:cNvPr id="7" name="直線矢印コネクタ 6">
            <a:extLst>
              <a:ext uri="{FF2B5EF4-FFF2-40B4-BE49-F238E27FC236}">
                <a16:creationId xmlns:a16="http://schemas.microsoft.com/office/drawing/2014/main" id="{FFFC7A98-6699-81FE-2B4A-130C48D13845}"/>
              </a:ext>
            </a:extLst>
          </p:cNvPr>
          <p:cNvCxnSpPr>
            <a:cxnSpLocks/>
          </p:cNvCxnSpPr>
          <p:nvPr/>
        </p:nvCxnSpPr>
        <p:spPr bwMode="auto">
          <a:xfrm>
            <a:off x="1142198" y="5431100"/>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8" name="直線矢印コネクタ 7">
            <a:extLst>
              <a:ext uri="{FF2B5EF4-FFF2-40B4-BE49-F238E27FC236}">
                <a16:creationId xmlns:a16="http://schemas.microsoft.com/office/drawing/2014/main" id="{444BDA0C-3963-A1D7-F8B5-D0722933FCAC}"/>
              </a:ext>
            </a:extLst>
          </p:cNvPr>
          <p:cNvCxnSpPr>
            <a:cxnSpLocks/>
          </p:cNvCxnSpPr>
          <p:nvPr/>
        </p:nvCxnSpPr>
        <p:spPr bwMode="auto">
          <a:xfrm>
            <a:off x="6571764" y="5431100"/>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9" name="直線矢印コネクタ 8">
            <a:extLst>
              <a:ext uri="{FF2B5EF4-FFF2-40B4-BE49-F238E27FC236}">
                <a16:creationId xmlns:a16="http://schemas.microsoft.com/office/drawing/2014/main" id="{0D7ABE8F-24D4-B587-7277-A774635138CF}"/>
              </a:ext>
            </a:extLst>
          </p:cNvPr>
          <p:cNvCxnSpPr>
            <a:cxnSpLocks/>
          </p:cNvCxnSpPr>
          <p:nvPr/>
        </p:nvCxnSpPr>
        <p:spPr bwMode="auto">
          <a:xfrm flipV="1">
            <a:off x="1151163" y="2286000"/>
            <a:ext cx="0" cy="31451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0" name="直線矢印コネクタ 9">
            <a:extLst>
              <a:ext uri="{FF2B5EF4-FFF2-40B4-BE49-F238E27FC236}">
                <a16:creationId xmlns:a16="http://schemas.microsoft.com/office/drawing/2014/main" id="{569FE12F-AB66-58FD-AA4B-2F6488E215DD}"/>
              </a:ext>
            </a:extLst>
          </p:cNvPr>
          <p:cNvCxnSpPr>
            <a:cxnSpLocks/>
          </p:cNvCxnSpPr>
          <p:nvPr/>
        </p:nvCxnSpPr>
        <p:spPr bwMode="auto">
          <a:xfrm flipV="1">
            <a:off x="6576878" y="2350726"/>
            <a:ext cx="0" cy="308811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0" name="テキスト ボックス 19">
            <a:extLst>
              <a:ext uri="{FF2B5EF4-FFF2-40B4-BE49-F238E27FC236}">
                <a16:creationId xmlns:a16="http://schemas.microsoft.com/office/drawing/2014/main" id="{D8407E41-BE99-3433-62C1-7F705B619F78}"/>
              </a:ext>
            </a:extLst>
          </p:cNvPr>
          <p:cNvSpPr txBox="1"/>
          <p:nvPr/>
        </p:nvSpPr>
        <p:spPr>
          <a:xfrm>
            <a:off x="2772512" y="6002179"/>
            <a:ext cx="1732334" cy="246221"/>
          </a:xfrm>
          <a:prstGeom prst="rect">
            <a:avLst/>
          </a:prstGeom>
          <a:solidFill>
            <a:schemeClr val="bg1"/>
          </a:solidFill>
        </p:spPr>
        <p:txBody>
          <a:bodyPr wrap="none" lIns="0" tIns="0" rIns="0" bIns="0" rtlCol="0">
            <a:spAutoFit/>
          </a:bodyPr>
          <a:lstStyle/>
          <a:p>
            <a:r>
              <a:rPr kumimoji="1" lang="en-US" altLang="ja-JP" sz="1600">
                <a:solidFill>
                  <a:schemeClr val="tx1"/>
                </a:solidFill>
                <a:latin typeface="Arial" panose="020B0604020202020204" pitchFamily="34" charset="0"/>
                <a:cs typeface="Arial" panose="020B0604020202020204" pitchFamily="34" charset="0"/>
              </a:rPr>
              <a:t>Offered load [kbps]</a:t>
            </a:r>
            <a:endParaRPr kumimoji="1" lang="ja-JP" altLang="en-US" sz="1600">
              <a:solidFill>
                <a:schemeClr val="tx1"/>
              </a:solidFill>
              <a:latin typeface="Arial" panose="020B0604020202020204" pitchFamily="34" charset="0"/>
              <a:cs typeface="Arial" panose="020B0604020202020204" pitchFamily="34" charset="0"/>
            </a:endParaRPr>
          </a:p>
        </p:txBody>
      </p:sp>
      <p:sp>
        <p:nvSpPr>
          <p:cNvPr id="21" name="テキスト ボックス 20">
            <a:extLst>
              <a:ext uri="{FF2B5EF4-FFF2-40B4-BE49-F238E27FC236}">
                <a16:creationId xmlns:a16="http://schemas.microsoft.com/office/drawing/2014/main" id="{6FF0A157-9654-FED8-B7A0-A03A0CA77D32}"/>
              </a:ext>
            </a:extLst>
          </p:cNvPr>
          <p:cNvSpPr txBox="1"/>
          <p:nvPr/>
        </p:nvSpPr>
        <p:spPr>
          <a:xfrm>
            <a:off x="8021266" y="6002179"/>
            <a:ext cx="1732334" cy="246221"/>
          </a:xfrm>
          <a:prstGeom prst="rect">
            <a:avLst/>
          </a:prstGeom>
          <a:solidFill>
            <a:schemeClr val="bg1"/>
          </a:solidFill>
        </p:spPr>
        <p:txBody>
          <a:bodyPr wrap="none" lIns="0" tIns="0" rIns="0" bIns="0" rtlCol="0">
            <a:spAutoFit/>
          </a:bodyPr>
          <a:lstStyle/>
          <a:p>
            <a:r>
              <a:rPr kumimoji="1" lang="en-US" altLang="ja-JP" sz="1600">
                <a:solidFill>
                  <a:schemeClr val="tx1"/>
                </a:solidFill>
                <a:latin typeface="Arial" panose="020B0604020202020204" pitchFamily="34" charset="0"/>
                <a:cs typeface="Arial" panose="020B0604020202020204" pitchFamily="34" charset="0"/>
              </a:rPr>
              <a:t>Offered load [kbps]</a:t>
            </a:r>
            <a:endParaRPr kumimoji="1" lang="ja-JP" altLang="en-US" sz="1600">
              <a:solidFill>
                <a:schemeClr val="tx1"/>
              </a:solidFill>
              <a:latin typeface="Arial" panose="020B0604020202020204" pitchFamily="34" charset="0"/>
              <a:cs typeface="Arial" panose="020B0604020202020204" pitchFamily="34" charset="0"/>
            </a:endParaRPr>
          </a:p>
        </p:txBody>
      </p:sp>
      <p:grpSp>
        <p:nvGrpSpPr>
          <p:cNvPr id="22" name="グループ化 21">
            <a:extLst>
              <a:ext uri="{FF2B5EF4-FFF2-40B4-BE49-F238E27FC236}">
                <a16:creationId xmlns:a16="http://schemas.microsoft.com/office/drawing/2014/main" id="{74404A2F-C178-DB47-7F9E-8BD8DC1A5FE1}"/>
              </a:ext>
            </a:extLst>
          </p:cNvPr>
          <p:cNvGrpSpPr/>
          <p:nvPr/>
        </p:nvGrpSpPr>
        <p:grpSpPr>
          <a:xfrm>
            <a:off x="1376303" y="5001462"/>
            <a:ext cx="859780" cy="246221"/>
            <a:chOff x="1376303" y="5001462"/>
            <a:chExt cx="859780" cy="246221"/>
          </a:xfrm>
        </p:grpSpPr>
        <p:sp>
          <p:nvSpPr>
            <p:cNvPr id="23" name="テキスト ボックス 22">
              <a:extLst>
                <a:ext uri="{FF2B5EF4-FFF2-40B4-BE49-F238E27FC236}">
                  <a16:creationId xmlns:a16="http://schemas.microsoft.com/office/drawing/2014/main" id="{D78C14A7-21B8-36D8-CCFB-97D3889E3D67}"/>
                </a:ext>
              </a:extLst>
            </p:cNvPr>
            <p:cNvSpPr txBox="1"/>
            <p:nvPr/>
          </p:nvSpPr>
          <p:spPr>
            <a:xfrm>
              <a:off x="1562822" y="5001462"/>
              <a:ext cx="673261" cy="246221"/>
            </a:xfrm>
            <a:prstGeom prst="rect">
              <a:avLst/>
            </a:prstGeom>
            <a:solidFill>
              <a:schemeClr val="bg1"/>
            </a:solidFill>
          </p:spPr>
          <p:txBody>
            <a:bodyPr wrap="none" lIns="0" tIns="0" rIns="0" bIns="0" rtlCol="0">
              <a:spAutoFit/>
            </a:bodyPr>
            <a:lstStyle/>
            <a:p>
              <a:r>
                <a:rPr kumimoji="1" lang="en-US" altLang="ja-JP" sz="1600">
                  <a:solidFill>
                    <a:schemeClr val="tx1">
                      <a:lumMod val="50000"/>
                      <a:lumOff val="50000"/>
                    </a:schemeClr>
                  </a:solidFill>
                  <a:latin typeface="Arial" panose="020B0604020202020204" pitchFamily="34" charset="0"/>
                  <a:cs typeface="Arial" panose="020B0604020202020204" pitchFamily="34" charset="0"/>
                </a:rPr>
                <a:t>CI 95%</a:t>
              </a:r>
              <a:endParaRPr kumimoji="1" lang="ja-JP" altLang="en-US" sz="160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24" name="グループ化 23">
              <a:extLst>
                <a:ext uri="{FF2B5EF4-FFF2-40B4-BE49-F238E27FC236}">
                  <a16:creationId xmlns:a16="http://schemas.microsoft.com/office/drawing/2014/main" id="{0708D0A1-4261-D7BB-A355-54ABA36C16AB}"/>
                </a:ext>
              </a:extLst>
            </p:cNvPr>
            <p:cNvGrpSpPr/>
            <p:nvPr/>
          </p:nvGrpSpPr>
          <p:grpSpPr>
            <a:xfrm>
              <a:off x="1376303" y="5028154"/>
              <a:ext cx="152400" cy="191438"/>
              <a:chOff x="1295400" y="5022945"/>
              <a:chExt cx="152400" cy="191438"/>
            </a:xfrm>
          </p:grpSpPr>
          <p:cxnSp>
            <p:nvCxnSpPr>
              <p:cNvPr id="25" name="直線コネクタ 24">
                <a:extLst>
                  <a:ext uri="{FF2B5EF4-FFF2-40B4-BE49-F238E27FC236}">
                    <a16:creationId xmlns:a16="http://schemas.microsoft.com/office/drawing/2014/main" id="{855C269F-655F-7B0D-C9A3-DF6789DB70BA}"/>
                  </a:ext>
                </a:extLst>
              </p:cNvPr>
              <p:cNvCxnSpPr>
                <a:cxnSpLocks/>
              </p:cNvCxnSpPr>
              <p:nvPr/>
            </p:nvCxnSpPr>
            <p:spPr bwMode="auto">
              <a:xfrm>
                <a:off x="1371600" y="5022945"/>
                <a:ext cx="0" cy="191438"/>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26" name="直線コネクタ 25">
                <a:extLst>
                  <a:ext uri="{FF2B5EF4-FFF2-40B4-BE49-F238E27FC236}">
                    <a16:creationId xmlns:a16="http://schemas.microsoft.com/office/drawing/2014/main" id="{ABD23319-8F23-C2C8-424E-2130E42759BD}"/>
                  </a:ext>
                </a:extLst>
              </p:cNvPr>
              <p:cNvCxnSpPr>
                <a:cxnSpLocks/>
              </p:cNvCxnSpPr>
              <p:nvPr/>
            </p:nvCxnSpPr>
            <p:spPr bwMode="auto">
              <a:xfrm flipH="1">
                <a:off x="1295400" y="5029200"/>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27" name="直線コネクタ 26">
                <a:extLst>
                  <a:ext uri="{FF2B5EF4-FFF2-40B4-BE49-F238E27FC236}">
                    <a16:creationId xmlns:a16="http://schemas.microsoft.com/office/drawing/2014/main" id="{C84CDFF3-D886-B44C-E96C-E1645226196A}"/>
                  </a:ext>
                </a:extLst>
              </p:cNvPr>
              <p:cNvCxnSpPr>
                <a:cxnSpLocks/>
              </p:cNvCxnSpPr>
              <p:nvPr/>
            </p:nvCxnSpPr>
            <p:spPr bwMode="auto">
              <a:xfrm flipH="1">
                <a:off x="1295400" y="5214383"/>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grpSp>
      </p:grpSp>
      <p:grpSp>
        <p:nvGrpSpPr>
          <p:cNvPr id="28" name="グループ化 27">
            <a:extLst>
              <a:ext uri="{FF2B5EF4-FFF2-40B4-BE49-F238E27FC236}">
                <a16:creationId xmlns:a16="http://schemas.microsoft.com/office/drawing/2014/main" id="{FEED8C3E-BA49-8C82-037A-5BF23C9A9095}"/>
              </a:ext>
            </a:extLst>
          </p:cNvPr>
          <p:cNvGrpSpPr/>
          <p:nvPr/>
        </p:nvGrpSpPr>
        <p:grpSpPr>
          <a:xfrm>
            <a:off x="6721262" y="5065640"/>
            <a:ext cx="859780" cy="246221"/>
            <a:chOff x="1376303" y="5001462"/>
            <a:chExt cx="859780" cy="246221"/>
          </a:xfrm>
        </p:grpSpPr>
        <p:sp>
          <p:nvSpPr>
            <p:cNvPr id="29" name="テキスト ボックス 28">
              <a:extLst>
                <a:ext uri="{FF2B5EF4-FFF2-40B4-BE49-F238E27FC236}">
                  <a16:creationId xmlns:a16="http://schemas.microsoft.com/office/drawing/2014/main" id="{4D14A9E1-3496-8657-AC0D-EFF8F083E78D}"/>
                </a:ext>
              </a:extLst>
            </p:cNvPr>
            <p:cNvSpPr txBox="1"/>
            <p:nvPr/>
          </p:nvSpPr>
          <p:spPr>
            <a:xfrm>
              <a:off x="1562822" y="5001462"/>
              <a:ext cx="673261" cy="246221"/>
            </a:xfrm>
            <a:prstGeom prst="rect">
              <a:avLst/>
            </a:prstGeom>
            <a:solidFill>
              <a:schemeClr val="bg1"/>
            </a:solidFill>
          </p:spPr>
          <p:txBody>
            <a:bodyPr wrap="none" lIns="0" tIns="0" rIns="0" bIns="0" rtlCol="0">
              <a:spAutoFit/>
            </a:bodyPr>
            <a:lstStyle/>
            <a:p>
              <a:r>
                <a:rPr kumimoji="1" lang="en-US" altLang="ja-JP" sz="1600">
                  <a:solidFill>
                    <a:schemeClr val="tx1">
                      <a:lumMod val="50000"/>
                      <a:lumOff val="50000"/>
                    </a:schemeClr>
                  </a:solidFill>
                  <a:latin typeface="Arial" panose="020B0604020202020204" pitchFamily="34" charset="0"/>
                  <a:cs typeface="Arial" panose="020B0604020202020204" pitchFamily="34" charset="0"/>
                </a:rPr>
                <a:t>CI 95%</a:t>
              </a:r>
              <a:endParaRPr kumimoji="1" lang="ja-JP" altLang="en-US" sz="160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34" name="グループ化 33">
              <a:extLst>
                <a:ext uri="{FF2B5EF4-FFF2-40B4-BE49-F238E27FC236}">
                  <a16:creationId xmlns:a16="http://schemas.microsoft.com/office/drawing/2014/main" id="{F6B2A2AB-115D-294B-56D1-856064E7B604}"/>
                </a:ext>
              </a:extLst>
            </p:cNvPr>
            <p:cNvGrpSpPr/>
            <p:nvPr/>
          </p:nvGrpSpPr>
          <p:grpSpPr>
            <a:xfrm>
              <a:off x="1376303" y="5028154"/>
              <a:ext cx="152400" cy="191438"/>
              <a:chOff x="1295400" y="5022945"/>
              <a:chExt cx="152400" cy="191438"/>
            </a:xfrm>
          </p:grpSpPr>
          <p:cxnSp>
            <p:nvCxnSpPr>
              <p:cNvPr id="35" name="直線コネクタ 34">
                <a:extLst>
                  <a:ext uri="{FF2B5EF4-FFF2-40B4-BE49-F238E27FC236}">
                    <a16:creationId xmlns:a16="http://schemas.microsoft.com/office/drawing/2014/main" id="{2066B34C-614D-D617-216A-B14299FD2FEC}"/>
                  </a:ext>
                </a:extLst>
              </p:cNvPr>
              <p:cNvCxnSpPr>
                <a:cxnSpLocks/>
              </p:cNvCxnSpPr>
              <p:nvPr/>
            </p:nvCxnSpPr>
            <p:spPr bwMode="auto">
              <a:xfrm>
                <a:off x="1371600" y="5022945"/>
                <a:ext cx="0" cy="191438"/>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36" name="直線コネクタ 35">
                <a:extLst>
                  <a:ext uri="{FF2B5EF4-FFF2-40B4-BE49-F238E27FC236}">
                    <a16:creationId xmlns:a16="http://schemas.microsoft.com/office/drawing/2014/main" id="{32A834FA-0D90-251A-919E-C071B3442015}"/>
                  </a:ext>
                </a:extLst>
              </p:cNvPr>
              <p:cNvCxnSpPr>
                <a:cxnSpLocks/>
              </p:cNvCxnSpPr>
              <p:nvPr/>
            </p:nvCxnSpPr>
            <p:spPr bwMode="auto">
              <a:xfrm flipH="1">
                <a:off x="1295400" y="5029200"/>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37" name="直線コネクタ 36">
                <a:extLst>
                  <a:ext uri="{FF2B5EF4-FFF2-40B4-BE49-F238E27FC236}">
                    <a16:creationId xmlns:a16="http://schemas.microsoft.com/office/drawing/2014/main" id="{88F803D0-BF3D-E9B6-35F6-F1D0BAC0C8C3}"/>
                  </a:ext>
                </a:extLst>
              </p:cNvPr>
              <p:cNvCxnSpPr>
                <a:cxnSpLocks/>
              </p:cNvCxnSpPr>
              <p:nvPr/>
            </p:nvCxnSpPr>
            <p:spPr bwMode="auto">
              <a:xfrm flipH="1">
                <a:off x="1295400" y="5214383"/>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grpSp>
      </p:grpSp>
      <p:grpSp>
        <p:nvGrpSpPr>
          <p:cNvPr id="38" name="グループ化 37">
            <a:extLst>
              <a:ext uri="{FF2B5EF4-FFF2-40B4-BE49-F238E27FC236}">
                <a16:creationId xmlns:a16="http://schemas.microsoft.com/office/drawing/2014/main" id="{70697F5A-2684-1CB6-ECDC-D8B14F381B9A}"/>
              </a:ext>
            </a:extLst>
          </p:cNvPr>
          <p:cNvGrpSpPr/>
          <p:nvPr/>
        </p:nvGrpSpPr>
        <p:grpSpPr>
          <a:xfrm>
            <a:off x="6571763" y="5721071"/>
            <a:ext cx="4743205" cy="298729"/>
            <a:chOff x="1142197" y="5937250"/>
            <a:chExt cx="4743205" cy="298729"/>
          </a:xfrm>
        </p:grpSpPr>
        <p:cxnSp>
          <p:nvCxnSpPr>
            <p:cNvPr id="43" name="直線矢印コネクタ 42">
              <a:extLst>
                <a:ext uri="{FF2B5EF4-FFF2-40B4-BE49-F238E27FC236}">
                  <a16:creationId xmlns:a16="http://schemas.microsoft.com/office/drawing/2014/main" id="{19F8FEF9-A799-ACDE-55E0-85CE97189BDE}"/>
                </a:ext>
              </a:extLst>
            </p:cNvPr>
            <p:cNvCxnSpPr>
              <a:cxnSpLocks/>
            </p:cNvCxnSpPr>
            <p:nvPr/>
          </p:nvCxnSpPr>
          <p:spPr bwMode="auto">
            <a:xfrm>
              <a:off x="1142197" y="6016625"/>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44" name="直線矢印コネクタ 43">
              <a:extLst>
                <a:ext uri="{FF2B5EF4-FFF2-40B4-BE49-F238E27FC236}">
                  <a16:creationId xmlns:a16="http://schemas.microsoft.com/office/drawing/2014/main" id="{A5C52550-2BE2-936E-0036-911C327F2E61}"/>
                </a:ext>
              </a:extLst>
            </p:cNvPr>
            <p:cNvCxnSpPr>
              <a:cxnSpLocks/>
            </p:cNvCxnSpPr>
            <p:nvPr/>
          </p:nvCxnSpPr>
          <p:spPr bwMode="auto">
            <a:xfrm flipV="1">
              <a:off x="1371600" y="5940425"/>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45" name="直線矢印コネクタ 44">
              <a:extLst>
                <a:ext uri="{FF2B5EF4-FFF2-40B4-BE49-F238E27FC236}">
                  <a16:creationId xmlns:a16="http://schemas.microsoft.com/office/drawing/2014/main" id="{B575B3D6-55BD-BFDA-C9AA-F76036D09860}"/>
                </a:ext>
              </a:extLst>
            </p:cNvPr>
            <p:cNvCxnSpPr>
              <a:cxnSpLocks/>
            </p:cNvCxnSpPr>
            <p:nvPr/>
          </p:nvCxnSpPr>
          <p:spPr bwMode="auto">
            <a:xfrm flipV="1">
              <a:off x="2224863" y="5940425"/>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46" name="直線矢印コネクタ 45">
              <a:extLst>
                <a:ext uri="{FF2B5EF4-FFF2-40B4-BE49-F238E27FC236}">
                  <a16:creationId xmlns:a16="http://schemas.microsoft.com/office/drawing/2014/main" id="{6B9FAAE0-B659-291E-54A9-0903AA10CA7F}"/>
                </a:ext>
              </a:extLst>
            </p:cNvPr>
            <p:cNvCxnSpPr>
              <a:cxnSpLocks/>
            </p:cNvCxnSpPr>
            <p:nvPr/>
          </p:nvCxnSpPr>
          <p:spPr bwMode="auto">
            <a:xfrm flipV="1">
              <a:off x="3072588" y="594360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47" name="直線矢印コネクタ 46">
              <a:extLst>
                <a:ext uri="{FF2B5EF4-FFF2-40B4-BE49-F238E27FC236}">
                  <a16:creationId xmlns:a16="http://schemas.microsoft.com/office/drawing/2014/main" id="{126FD812-2055-74E0-3D84-8212F94E9AAE}"/>
                </a:ext>
              </a:extLst>
            </p:cNvPr>
            <p:cNvCxnSpPr>
              <a:cxnSpLocks/>
            </p:cNvCxnSpPr>
            <p:nvPr/>
          </p:nvCxnSpPr>
          <p:spPr bwMode="auto">
            <a:xfrm flipV="1">
              <a:off x="3926663" y="593725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48" name="直線矢印コネクタ 47">
              <a:extLst>
                <a:ext uri="{FF2B5EF4-FFF2-40B4-BE49-F238E27FC236}">
                  <a16:creationId xmlns:a16="http://schemas.microsoft.com/office/drawing/2014/main" id="{4A0BF502-3A0F-1963-63D8-AD8B78A5074C}"/>
                </a:ext>
              </a:extLst>
            </p:cNvPr>
            <p:cNvCxnSpPr>
              <a:cxnSpLocks/>
            </p:cNvCxnSpPr>
            <p:nvPr/>
          </p:nvCxnSpPr>
          <p:spPr bwMode="auto">
            <a:xfrm flipV="1">
              <a:off x="4781550" y="5938679"/>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49" name="直線矢印コネクタ 48">
              <a:extLst>
                <a:ext uri="{FF2B5EF4-FFF2-40B4-BE49-F238E27FC236}">
                  <a16:creationId xmlns:a16="http://schemas.microsoft.com/office/drawing/2014/main" id="{65D6BB01-0E20-5CAD-1DC7-405213D7003F}"/>
                </a:ext>
              </a:extLst>
            </p:cNvPr>
            <p:cNvCxnSpPr>
              <a:cxnSpLocks/>
            </p:cNvCxnSpPr>
            <p:nvPr/>
          </p:nvCxnSpPr>
          <p:spPr bwMode="auto">
            <a:xfrm flipV="1">
              <a:off x="5638800" y="594360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sp>
          <p:nvSpPr>
            <p:cNvPr id="50" name="テキスト ボックス 49">
              <a:extLst>
                <a:ext uri="{FF2B5EF4-FFF2-40B4-BE49-F238E27FC236}">
                  <a16:creationId xmlns:a16="http://schemas.microsoft.com/office/drawing/2014/main" id="{1B15F699-BD6D-157F-3926-C6DD0A5FCD92}"/>
                </a:ext>
              </a:extLst>
            </p:cNvPr>
            <p:cNvSpPr txBox="1"/>
            <p:nvPr/>
          </p:nvSpPr>
          <p:spPr>
            <a:xfrm>
              <a:off x="1240015" y="5985952"/>
              <a:ext cx="255198"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0</a:t>
              </a:r>
              <a:endParaRPr kumimoji="1" lang="ja-JP" altLang="en-US" sz="1000">
                <a:solidFill>
                  <a:schemeClr val="tx1"/>
                </a:solidFill>
                <a:latin typeface="Helvetica" pitchFamily="2" charset="0"/>
                <a:cs typeface="Arial" panose="020B0604020202020204" pitchFamily="34" charset="0"/>
              </a:endParaRPr>
            </a:p>
          </p:txBody>
        </p:sp>
        <p:sp>
          <p:nvSpPr>
            <p:cNvPr id="51" name="テキスト ボックス 50">
              <a:extLst>
                <a:ext uri="{FF2B5EF4-FFF2-40B4-BE49-F238E27FC236}">
                  <a16:creationId xmlns:a16="http://schemas.microsoft.com/office/drawing/2014/main" id="{15DC4584-4324-3C52-B3F7-32B88CD06F37}"/>
                </a:ext>
              </a:extLst>
            </p:cNvPr>
            <p:cNvSpPr txBox="1"/>
            <p:nvPr/>
          </p:nvSpPr>
          <p:spPr>
            <a:xfrm>
              <a:off x="2057526" y="5985951"/>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10</a:t>
              </a:r>
              <a:endParaRPr kumimoji="1" lang="ja-JP" altLang="en-US" sz="1000">
                <a:solidFill>
                  <a:schemeClr val="tx1"/>
                </a:solidFill>
                <a:latin typeface="Helvetica" pitchFamily="2" charset="0"/>
                <a:cs typeface="Arial" panose="020B0604020202020204" pitchFamily="34" charset="0"/>
              </a:endParaRPr>
            </a:p>
          </p:txBody>
        </p:sp>
        <p:sp>
          <p:nvSpPr>
            <p:cNvPr id="52" name="テキスト ボックス 51">
              <a:extLst>
                <a:ext uri="{FF2B5EF4-FFF2-40B4-BE49-F238E27FC236}">
                  <a16:creationId xmlns:a16="http://schemas.microsoft.com/office/drawing/2014/main" id="{1E9B21F5-2FA6-667B-967C-229E10DD1E60}"/>
                </a:ext>
              </a:extLst>
            </p:cNvPr>
            <p:cNvSpPr txBox="1"/>
            <p:nvPr/>
          </p:nvSpPr>
          <p:spPr>
            <a:xfrm>
              <a:off x="2910788" y="5981700"/>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20</a:t>
              </a:r>
              <a:endParaRPr kumimoji="1" lang="ja-JP" altLang="en-US" sz="1000">
                <a:solidFill>
                  <a:schemeClr val="tx1"/>
                </a:solidFill>
                <a:latin typeface="Helvetica" pitchFamily="2" charset="0"/>
                <a:cs typeface="Arial" panose="020B0604020202020204" pitchFamily="34" charset="0"/>
              </a:endParaRPr>
            </a:p>
          </p:txBody>
        </p:sp>
        <p:sp>
          <p:nvSpPr>
            <p:cNvPr id="53" name="テキスト ボックス 52">
              <a:extLst>
                <a:ext uri="{FF2B5EF4-FFF2-40B4-BE49-F238E27FC236}">
                  <a16:creationId xmlns:a16="http://schemas.microsoft.com/office/drawing/2014/main" id="{773CC8B0-EB1B-C21D-A5B7-B3B70AA446CE}"/>
                </a:ext>
              </a:extLst>
            </p:cNvPr>
            <p:cNvSpPr txBox="1"/>
            <p:nvPr/>
          </p:nvSpPr>
          <p:spPr>
            <a:xfrm>
              <a:off x="3763798" y="5989758"/>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30</a:t>
              </a:r>
              <a:endParaRPr kumimoji="1" lang="ja-JP" altLang="en-US" sz="1000">
                <a:solidFill>
                  <a:schemeClr val="tx1"/>
                </a:solidFill>
                <a:latin typeface="Helvetica" pitchFamily="2" charset="0"/>
                <a:cs typeface="Arial" panose="020B0604020202020204" pitchFamily="34" charset="0"/>
              </a:endParaRPr>
            </a:p>
          </p:txBody>
        </p:sp>
        <p:sp>
          <p:nvSpPr>
            <p:cNvPr id="54" name="テキスト ボックス 53">
              <a:extLst>
                <a:ext uri="{FF2B5EF4-FFF2-40B4-BE49-F238E27FC236}">
                  <a16:creationId xmlns:a16="http://schemas.microsoft.com/office/drawing/2014/main" id="{6D5ED69A-774F-D27D-E0F7-CDEA283D46B9}"/>
                </a:ext>
              </a:extLst>
            </p:cNvPr>
            <p:cNvSpPr txBox="1"/>
            <p:nvPr/>
          </p:nvSpPr>
          <p:spPr>
            <a:xfrm>
              <a:off x="4621047" y="5989758"/>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40</a:t>
              </a:r>
              <a:endParaRPr kumimoji="1" lang="ja-JP" altLang="en-US" sz="1000">
                <a:solidFill>
                  <a:schemeClr val="tx1"/>
                </a:solidFill>
                <a:latin typeface="Helvetica" pitchFamily="2" charset="0"/>
                <a:cs typeface="Arial" panose="020B0604020202020204" pitchFamily="34" charset="0"/>
              </a:endParaRPr>
            </a:p>
          </p:txBody>
        </p:sp>
        <p:sp>
          <p:nvSpPr>
            <p:cNvPr id="55" name="テキスト ボックス 54">
              <a:extLst>
                <a:ext uri="{FF2B5EF4-FFF2-40B4-BE49-F238E27FC236}">
                  <a16:creationId xmlns:a16="http://schemas.microsoft.com/office/drawing/2014/main" id="{92375ED9-F2B2-AD02-F15A-F15758B1FE58}"/>
                </a:ext>
              </a:extLst>
            </p:cNvPr>
            <p:cNvSpPr txBox="1"/>
            <p:nvPr/>
          </p:nvSpPr>
          <p:spPr>
            <a:xfrm>
              <a:off x="5478296" y="5981700"/>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50</a:t>
              </a:r>
              <a:endParaRPr kumimoji="1" lang="ja-JP" altLang="en-US" sz="1000">
                <a:solidFill>
                  <a:schemeClr val="tx1"/>
                </a:solidFill>
                <a:latin typeface="Helvetica" pitchFamily="2" charset="0"/>
                <a:cs typeface="Arial" panose="020B0604020202020204" pitchFamily="34" charset="0"/>
              </a:endParaRPr>
            </a:p>
          </p:txBody>
        </p:sp>
      </p:grpSp>
      <p:grpSp>
        <p:nvGrpSpPr>
          <p:cNvPr id="56" name="グループ化 55">
            <a:extLst>
              <a:ext uri="{FF2B5EF4-FFF2-40B4-BE49-F238E27FC236}">
                <a16:creationId xmlns:a16="http://schemas.microsoft.com/office/drawing/2014/main" id="{9538376A-A294-0B69-48C3-111E4E33798C}"/>
              </a:ext>
            </a:extLst>
          </p:cNvPr>
          <p:cNvGrpSpPr/>
          <p:nvPr/>
        </p:nvGrpSpPr>
        <p:grpSpPr>
          <a:xfrm>
            <a:off x="1151163" y="5706955"/>
            <a:ext cx="4743205" cy="298595"/>
            <a:chOff x="1151163" y="5865195"/>
            <a:chExt cx="4743205" cy="298595"/>
          </a:xfrm>
        </p:grpSpPr>
        <p:cxnSp>
          <p:nvCxnSpPr>
            <p:cNvPr id="57" name="直線矢印コネクタ 56">
              <a:extLst>
                <a:ext uri="{FF2B5EF4-FFF2-40B4-BE49-F238E27FC236}">
                  <a16:creationId xmlns:a16="http://schemas.microsoft.com/office/drawing/2014/main" id="{9B57E936-0383-8606-2432-2D049D7807AB}"/>
                </a:ext>
              </a:extLst>
            </p:cNvPr>
            <p:cNvCxnSpPr>
              <a:cxnSpLocks/>
            </p:cNvCxnSpPr>
            <p:nvPr/>
          </p:nvCxnSpPr>
          <p:spPr bwMode="auto">
            <a:xfrm>
              <a:off x="1151163" y="5948242"/>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58" name="直線矢印コネクタ 57">
              <a:extLst>
                <a:ext uri="{FF2B5EF4-FFF2-40B4-BE49-F238E27FC236}">
                  <a16:creationId xmlns:a16="http://schemas.microsoft.com/office/drawing/2014/main" id="{29222A9C-663E-BB9C-CAC9-BD8031386733}"/>
                </a:ext>
              </a:extLst>
            </p:cNvPr>
            <p:cNvCxnSpPr>
              <a:cxnSpLocks/>
            </p:cNvCxnSpPr>
            <p:nvPr/>
          </p:nvCxnSpPr>
          <p:spPr bwMode="auto">
            <a:xfrm flipV="1">
              <a:off x="1380566"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59" name="直線矢印コネクタ 58">
              <a:extLst>
                <a:ext uri="{FF2B5EF4-FFF2-40B4-BE49-F238E27FC236}">
                  <a16:creationId xmlns:a16="http://schemas.microsoft.com/office/drawing/2014/main" id="{CC8DFD59-9884-2CA7-A9DD-6FAD4D14D2D1}"/>
                </a:ext>
              </a:extLst>
            </p:cNvPr>
            <p:cNvCxnSpPr>
              <a:cxnSpLocks/>
            </p:cNvCxnSpPr>
            <p:nvPr/>
          </p:nvCxnSpPr>
          <p:spPr bwMode="auto">
            <a:xfrm flipV="1">
              <a:off x="3516799" y="586740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0" name="直線矢印コネクタ 59">
              <a:extLst>
                <a:ext uri="{FF2B5EF4-FFF2-40B4-BE49-F238E27FC236}">
                  <a16:creationId xmlns:a16="http://schemas.microsoft.com/office/drawing/2014/main" id="{E6E4F2EF-80A3-087B-D381-27BFFDC24D1E}"/>
                </a:ext>
              </a:extLst>
            </p:cNvPr>
            <p:cNvCxnSpPr>
              <a:cxnSpLocks/>
            </p:cNvCxnSpPr>
            <p:nvPr/>
          </p:nvCxnSpPr>
          <p:spPr bwMode="auto">
            <a:xfrm flipV="1">
              <a:off x="5089885"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1" name="直線矢印コネクタ 60">
              <a:extLst>
                <a:ext uri="{FF2B5EF4-FFF2-40B4-BE49-F238E27FC236}">
                  <a16:creationId xmlns:a16="http://schemas.microsoft.com/office/drawing/2014/main" id="{C3357515-C041-77E2-7C9F-8789E265405C}"/>
                </a:ext>
              </a:extLst>
            </p:cNvPr>
            <p:cNvCxnSpPr>
              <a:cxnSpLocks/>
            </p:cNvCxnSpPr>
            <p:nvPr/>
          </p:nvCxnSpPr>
          <p:spPr bwMode="auto">
            <a:xfrm flipV="1">
              <a:off x="4023085" y="5870296"/>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2" name="直線矢印コネクタ 61">
              <a:extLst>
                <a:ext uri="{FF2B5EF4-FFF2-40B4-BE49-F238E27FC236}">
                  <a16:creationId xmlns:a16="http://schemas.microsoft.com/office/drawing/2014/main" id="{3780B520-7B78-339C-FE1D-18F8735F458C}"/>
                </a:ext>
              </a:extLst>
            </p:cNvPr>
            <p:cNvCxnSpPr>
              <a:cxnSpLocks/>
            </p:cNvCxnSpPr>
            <p:nvPr/>
          </p:nvCxnSpPr>
          <p:spPr bwMode="auto">
            <a:xfrm flipV="1">
              <a:off x="4556485" y="5870296"/>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3" name="直線矢印コネクタ 62">
              <a:extLst>
                <a:ext uri="{FF2B5EF4-FFF2-40B4-BE49-F238E27FC236}">
                  <a16:creationId xmlns:a16="http://schemas.microsoft.com/office/drawing/2014/main" id="{6FFDEC95-1259-D2AF-B92A-2061EF418729}"/>
                </a:ext>
              </a:extLst>
            </p:cNvPr>
            <p:cNvCxnSpPr>
              <a:cxnSpLocks/>
            </p:cNvCxnSpPr>
            <p:nvPr/>
          </p:nvCxnSpPr>
          <p:spPr bwMode="auto">
            <a:xfrm flipV="1">
              <a:off x="5647766" y="5875217"/>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sp>
          <p:nvSpPr>
            <p:cNvPr id="64" name="テキスト ボックス 63">
              <a:extLst>
                <a:ext uri="{FF2B5EF4-FFF2-40B4-BE49-F238E27FC236}">
                  <a16:creationId xmlns:a16="http://schemas.microsoft.com/office/drawing/2014/main" id="{CC690FA7-DAD0-B2CE-C9C5-DD70713D5490}"/>
                </a:ext>
              </a:extLst>
            </p:cNvPr>
            <p:cNvSpPr txBox="1"/>
            <p:nvPr/>
          </p:nvSpPr>
          <p:spPr>
            <a:xfrm>
              <a:off x="1248981" y="5917569"/>
              <a:ext cx="255198"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0</a:t>
              </a:r>
              <a:endParaRPr kumimoji="1" lang="ja-JP" altLang="en-US" sz="1000">
                <a:solidFill>
                  <a:schemeClr val="tx1"/>
                </a:solidFill>
                <a:latin typeface="Helvetica" pitchFamily="2" charset="0"/>
                <a:cs typeface="Arial" panose="020B0604020202020204" pitchFamily="34" charset="0"/>
              </a:endParaRPr>
            </a:p>
          </p:txBody>
        </p:sp>
        <p:sp>
          <p:nvSpPr>
            <p:cNvPr id="65" name="テキスト ボックス 64">
              <a:extLst>
                <a:ext uri="{FF2B5EF4-FFF2-40B4-BE49-F238E27FC236}">
                  <a16:creationId xmlns:a16="http://schemas.microsoft.com/office/drawing/2014/main" id="{369DE452-EF6C-1F12-669D-91FC4DBDAC7D}"/>
                </a:ext>
              </a:extLst>
            </p:cNvPr>
            <p:cNvSpPr txBox="1"/>
            <p:nvPr/>
          </p:nvSpPr>
          <p:spPr>
            <a:xfrm>
              <a:off x="1748922" y="5898971"/>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25</a:t>
              </a:r>
              <a:endParaRPr kumimoji="1" lang="ja-JP" altLang="en-US" sz="1000">
                <a:solidFill>
                  <a:schemeClr val="tx1"/>
                </a:solidFill>
                <a:latin typeface="Helvetica" pitchFamily="2" charset="0"/>
                <a:cs typeface="Arial" panose="020B0604020202020204" pitchFamily="34" charset="0"/>
              </a:endParaRPr>
            </a:p>
          </p:txBody>
        </p:sp>
        <p:sp>
          <p:nvSpPr>
            <p:cNvPr id="66" name="テキスト ボックス 65">
              <a:extLst>
                <a:ext uri="{FF2B5EF4-FFF2-40B4-BE49-F238E27FC236}">
                  <a16:creationId xmlns:a16="http://schemas.microsoft.com/office/drawing/2014/main" id="{63958859-1E73-EA67-3CCC-BDB8DF3BAA00}"/>
                </a:ext>
              </a:extLst>
            </p:cNvPr>
            <p:cNvSpPr txBox="1"/>
            <p:nvPr/>
          </p:nvSpPr>
          <p:spPr>
            <a:xfrm>
              <a:off x="4945637" y="5892309"/>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175</a:t>
              </a:r>
              <a:endParaRPr kumimoji="1" lang="ja-JP" altLang="en-US" sz="1000">
                <a:solidFill>
                  <a:schemeClr val="tx1"/>
                </a:solidFill>
                <a:latin typeface="Helvetica" pitchFamily="2" charset="0"/>
                <a:cs typeface="Arial" panose="020B0604020202020204" pitchFamily="34" charset="0"/>
              </a:endParaRPr>
            </a:p>
          </p:txBody>
        </p:sp>
        <p:sp>
          <p:nvSpPr>
            <p:cNvPr id="67" name="テキスト ボックス 66">
              <a:extLst>
                <a:ext uri="{FF2B5EF4-FFF2-40B4-BE49-F238E27FC236}">
                  <a16:creationId xmlns:a16="http://schemas.microsoft.com/office/drawing/2014/main" id="{24C348A9-AC6A-6CC4-2621-EDDF69A1094B}"/>
                </a:ext>
              </a:extLst>
            </p:cNvPr>
            <p:cNvSpPr txBox="1"/>
            <p:nvPr/>
          </p:nvSpPr>
          <p:spPr>
            <a:xfrm>
              <a:off x="3822667" y="5898971"/>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125</a:t>
              </a:r>
              <a:endParaRPr kumimoji="1" lang="ja-JP" altLang="en-US" sz="1000">
                <a:solidFill>
                  <a:schemeClr val="tx1"/>
                </a:solidFill>
                <a:latin typeface="Helvetica" pitchFamily="2" charset="0"/>
                <a:cs typeface="Arial" panose="020B0604020202020204" pitchFamily="34" charset="0"/>
              </a:endParaRPr>
            </a:p>
          </p:txBody>
        </p:sp>
        <p:sp>
          <p:nvSpPr>
            <p:cNvPr id="68" name="テキスト ボックス 67">
              <a:extLst>
                <a:ext uri="{FF2B5EF4-FFF2-40B4-BE49-F238E27FC236}">
                  <a16:creationId xmlns:a16="http://schemas.microsoft.com/office/drawing/2014/main" id="{292C98F1-0B9F-E39F-A7A8-F3CD81C4A9C2}"/>
                </a:ext>
              </a:extLst>
            </p:cNvPr>
            <p:cNvSpPr txBox="1"/>
            <p:nvPr/>
          </p:nvSpPr>
          <p:spPr>
            <a:xfrm>
              <a:off x="4379604" y="5898971"/>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150</a:t>
              </a:r>
              <a:endParaRPr kumimoji="1" lang="ja-JP" altLang="en-US" sz="1000">
                <a:solidFill>
                  <a:schemeClr val="tx1"/>
                </a:solidFill>
                <a:latin typeface="Helvetica" pitchFamily="2" charset="0"/>
                <a:cs typeface="Arial" panose="020B0604020202020204" pitchFamily="34" charset="0"/>
              </a:endParaRPr>
            </a:p>
          </p:txBody>
        </p:sp>
        <p:sp>
          <p:nvSpPr>
            <p:cNvPr id="69" name="テキスト ボックス 68">
              <a:extLst>
                <a:ext uri="{FF2B5EF4-FFF2-40B4-BE49-F238E27FC236}">
                  <a16:creationId xmlns:a16="http://schemas.microsoft.com/office/drawing/2014/main" id="{921E426B-807B-7166-2B2C-80487F152FCB}"/>
                </a:ext>
              </a:extLst>
            </p:cNvPr>
            <p:cNvSpPr txBox="1"/>
            <p:nvPr/>
          </p:nvSpPr>
          <p:spPr>
            <a:xfrm>
              <a:off x="5487262" y="5913317"/>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200</a:t>
              </a:r>
              <a:endParaRPr kumimoji="1" lang="ja-JP" altLang="en-US" sz="1000">
                <a:solidFill>
                  <a:schemeClr val="tx1"/>
                </a:solidFill>
                <a:latin typeface="Helvetica" pitchFamily="2" charset="0"/>
                <a:cs typeface="Arial" panose="020B0604020202020204" pitchFamily="34" charset="0"/>
              </a:endParaRPr>
            </a:p>
          </p:txBody>
        </p:sp>
        <p:cxnSp>
          <p:nvCxnSpPr>
            <p:cNvPr id="70" name="直線矢印コネクタ 69">
              <a:extLst>
                <a:ext uri="{FF2B5EF4-FFF2-40B4-BE49-F238E27FC236}">
                  <a16:creationId xmlns:a16="http://schemas.microsoft.com/office/drawing/2014/main" id="{735333CF-8119-FE42-0337-420117BADF84}"/>
                </a:ext>
              </a:extLst>
            </p:cNvPr>
            <p:cNvCxnSpPr>
              <a:cxnSpLocks/>
            </p:cNvCxnSpPr>
            <p:nvPr/>
          </p:nvCxnSpPr>
          <p:spPr bwMode="auto">
            <a:xfrm flipV="1">
              <a:off x="1906995"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71" name="直線矢印コネクタ 70">
              <a:extLst>
                <a:ext uri="{FF2B5EF4-FFF2-40B4-BE49-F238E27FC236}">
                  <a16:creationId xmlns:a16="http://schemas.microsoft.com/office/drawing/2014/main" id="{88E2D3DC-94ED-3D81-3C85-4630EA142AB7}"/>
                </a:ext>
              </a:extLst>
            </p:cNvPr>
            <p:cNvCxnSpPr>
              <a:cxnSpLocks/>
            </p:cNvCxnSpPr>
            <p:nvPr/>
          </p:nvCxnSpPr>
          <p:spPr bwMode="auto">
            <a:xfrm flipV="1">
              <a:off x="2439477"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72" name="直線矢印コネクタ 71">
              <a:extLst>
                <a:ext uri="{FF2B5EF4-FFF2-40B4-BE49-F238E27FC236}">
                  <a16:creationId xmlns:a16="http://schemas.microsoft.com/office/drawing/2014/main" id="{86EDF2C9-8683-C484-01F5-24351F9C3B31}"/>
                </a:ext>
              </a:extLst>
            </p:cNvPr>
            <p:cNvCxnSpPr>
              <a:cxnSpLocks/>
            </p:cNvCxnSpPr>
            <p:nvPr/>
          </p:nvCxnSpPr>
          <p:spPr bwMode="auto">
            <a:xfrm flipV="1">
              <a:off x="2975564" y="5865195"/>
              <a:ext cx="0" cy="74399"/>
            </a:xfrm>
            <a:prstGeom prst="straightConnector1">
              <a:avLst/>
            </a:prstGeom>
            <a:solidFill>
              <a:srgbClr val="00B8FF"/>
            </a:solidFill>
            <a:ln w="6350" cap="flat" cmpd="sng" algn="ctr">
              <a:solidFill>
                <a:schemeClr val="tx1"/>
              </a:solidFill>
              <a:prstDash val="solid"/>
              <a:round/>
              <a:headEnd type="none" w="med" len="med"/>
              <a:tailEnd type="none"/>
            </a:ln>
            <a:effectLst/>
          </p:spPr>
        </p:cxnSp>
        <p:sp>
          <p:nvSpPr>
            <p:cNvPr id="73" name="テキスト ボックス 72">
              <a:extLst>
                <a:ext uri="{FF2B5EF4-FFF2-40B4-BE49-F238E27FC236}">
                  <a16:creationId xmlns:a16="http://schemas.microsoft.com/office/drawing/2014/main" id="{83B4457E-8759-B4C0-6FA9-0E7BDE2DC6E1}"/>
                </a:ext>
              </a:extLst>
            </p:cNvPr>
            <p:cNvSpPr txBox="1"/>
            <p:nvPr/>
          </p:nvSpPr>
          <p:spPr>
            <a:xfrm>
              <a:off x="2280441" y="5892308"/>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50</a:t>
              </a:r>
              <a:endParaRPr kumimoji="1" lang="ja-JP" altLang="en-US" sz="1000">
                <a:solidFill>
                  <a:schemeClr val="tx1"/>
                </a:solidFill>
                <a:latin typeface="Helvetica" pitchFamily="2" charset="0"/>
                <a:cs typeface="Arial" panose="020B0604020202020204" pitchFamily="34" charset="0"/>
              </a:endParaRPr>
            </a:p>
          </p:txBody>
        </p:sp>
        <p:sp>
          <p:nvSpPr>
            <p:cNvPr id="74" name="テキスト ボックス 73">
              <a:extLst>
                <a:ext uri="{FF2B5EF4-FFF2-40B4-BE49-F238E27FC236}">
                  <a16:creationId xmlns:a16="http://schemas.microsoft.com/office/drawing/2014/main" id="{30E8BFF8-2D6A-D414-4EB5-96DB92718ADB}"/>
                </a:ext>
              </a:extLst>
            </p:cNvPr>
            <p:cNvSpPr txBox="1"/>
            <p:nvPr/>
          </p:nvSpPr>
          <p:spPr>
            <a:xfrm>
              <a:off x="2812922" y="5901741"/>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75</a:t>
              </a:r>
              <a:endParaRPr kumimoji="1" lang="ja-JP" altLang="en-US" sz="1000">
                <a:solidFill>
                  <a:schemeClr val="tx1"/>
                </a:solidFill>
                <a:latin typeface="Helvetica" pitchFamily="2" charset="0"/>
                <a:cs typeface="Arial" panose="020B0604020202020204" pitchFamily="34" charset="0"/>
              </a:endParaRPr>
            </a:p>
          </p:txBody>
        </p:sp>
        <p:sp>
          <p:nvSpPr>
            <p:cNvPr id="75" name="テキスト ボックス 74">
              <a:extLst>
                <a:ext uri="{FF2B5EF4-FFF2-40B4-BE49-F238E27FC236}">
                  <a16:creationId xmlns:a16="http://schemas.microsoft.com/office/drawing/2014/main" id="{76413FEC-3E6B-1F56-C536-3C7BBDB7CADD}"/>
                </a:ext>
              </a:extLst>
            </p:cNvPr>
            <p:cNvSpPr txBox="1"/>
            <p:nvPr/>
          </p:nvSpPr>
          <p:spPr>
            <a:xfrm>
              <a:off x="3321881" y="5896111"/>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100</a:t>
              </a:r>
              <a:endParaRPr kumimoji="1" lang="ja-JP" altLang="en-US" sz="1000">
                <a:solidFill>
                  <a:schemeClr val="tx1"/>
                </a:solidFill>
                <a:latin typeface="Helvetica" pitchFamily="2" charset="0"/>
                <a:cs typeface="Arial" panose="020B0604020202020204" pitchFamily="34" charset="0"/>
              </a:endParaRPr>
            </a:p>
          </p:txBody>
        </p:sp>
      </p:grpSp>
      <p:sp>
        <p:nvSpPr>
          <p:cNvPr id="76" name="テキスト ボックス 75">
            <a:extLst>
              <a:ext uri="{FF2B5EF4-FFF2-40B4-BE49-F238E27FC236}">
                <a16:creationId xmlns:a16="http://schemas.microsoft.com/office/drawing/2014/main" id="{93AE0C17-4C89-E5F9-556F-3BC720BA32B2}"/>
              </a:ext>
            </a:extLst>
          </p:cNvPr>
          <p:cNvSpPr txBox="1"/>
          <p:nvPr/>
        </p:nvSpPr>
        <p:spPr>
          <a:xfrm>
            <a:off x="5721817" y="5242110"/>
            <a:ext cx="33182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Slow</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77" name="テキスト ボックス 76">
            <a:extLst>
              <a:ext uri="{FF2B5EF4-FFF2-40B4-BE49-F238E27FC236}">
                <a16:creationId xmlns:a16="http://schemas.microsoft.com/office/drawing/2014/main" id="{83772205-0A41-A3E5-7D30-31A1F4A63AC5}"/>
              </a:ext>
            </a:extLst>
          </p:cNvPr>
          <p:cNvSpPr txBox="1"/>
          <p:nvPr/>
        </p:nvSpPr>
        <p:spPr>
          <a:xfrm>
            <a:off x="5726315" y="5562600"/>
            <a:ext cx="29976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Fast</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78" name="テキスト ボックス 77">
            <a:extLst>
              <a:ext uri="{FF2B5EF4-FFF2-40B4-BE49-F238E27FC236}">
                <a16:creationId xmlns:a16="http://schemas.microsoft.com/office/drawing/2014/main" id="{84639384-BB81-8F37-FBE9-CA1F01B0CBB4}"/>
              </a:ext>
            </a:extLst>
          </p:cNvPr>
          <p:cNvSpPr txBox="1"/>
          <p:nvPr/>
        </p:nvSpPr>
        <p:spPr>
          <a:xfrm>
            <a:off x="11084405" y="5249921"/>
            <a:ext cx="29976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Fast</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79" name="テキスト ボックス 78">
            <a:extLst>
              <a:ext uri="{FF2B5EF4-FFF2-40B4-BE49-F238E27FC236}">
                <a16:creationId xmlns:a16="http://schemas.microsoft.com/office/drawing/2014/main" id="{325BF15C-7CC3-CC8F-991A-4B96250F9F26}"/>
              </a:ext>
            </a:extLst>
          </p:cNvPr>
          <p:cNvSpPr txBox="1"/>
          <p:nvPr/>
        </p:nvSpPr>
        <p:spPr>
          <a:xfrm>
            <a:off x="11088903" y="5530334"/>
            <a:ext cx="33182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Slow</a:t>
            </a:r>
            <a:endParaRPr kumimoji="1" lang="ja-JP" altLang="en-US" sz="12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544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A0905-4437-DE62-814A-F3DE715A9F12}"/>
            </a:ext>
          </a:extLst>
        </p:cNvPr>
        <p:cNvGrpSpPr/>
        <p:nvPr/>
      </p:nvGrpSpPr>
      <p:grpSpPr>
        <a:xfrm>
          <a:off x="0" y="0"/>
          <a:ext cx="0" cy="0"/>
          <a:chOff x="0" y="0"/>
          <a:chExt cx="0" cy="0"/>
        </a:xfrm>
      </p:grpSpPr>
      <p:pic>
        <p:nvPicPr>
          <p:cNvPr id="11" name="図 10">
            <a:extLst>
              <a:ext uri="{FF2B5EF4-FFF2-40B4-BE49-F238E27FC236}">
                <a16:creationId xmlns:a16="http://schemas.microsoft.com/office/drawing/2014/main" id="{DA0D615B-5126-6EBA-C65D-7B619A35A8C5}"/>
              </a:ext>
            </a:extLst>
          </p:cNvPr>
          <p:cNvPicPr>
            <a:picLocks noChangeAspect="1"/>
          </p:cNvPicPr>
          <p:nvPr/>
        </p:nvPicPr>
        <p:blipFill>
          <a:blip r:embed="rId2"/>
          <a:stretch>
            <a:fillRect/>
          </a:stretch>
        </p:blipFill>
        <p:spPr>
          <a:xfrm>
            <a:off x="903532" y="2288053"/>
            <a:ext cx="5040000" cy="3360000"/>
          </a:xfrm>
          <a:prstGeom prst="rect">
            <a:avLst/>
          </a:prstGeom>
        </p:spPr>
      </p:pic>
      <p:pic>
        <p:nvPicPr>
          <p:cNvPr id="15" name="図 14">
            <a:extLst>
              <a:ext uri="{FF2B5EF4-FFF2-40B4-BE49-F238E27FC236}">
                <a16:creationId xmlns:a16="http://schemas.microsoft.com/office/drawing/2014/main" id="{8B5DE690-D95B-ADE1-517B-61D25171506F}"/>
              </a:ext>
            </a:extLst>
          </p:cNvPr>
          <p:cNvPicPr>
            <a:picLocks noChangeAspect="1"/>
          </p:cNvPicPr>
          <p:nvPr/>
        </p:nvPicPr>
        <p:blipFill>
          <a:blip r:embed="rId3"/>
          <a:stretch>
            <a:fillRect/>
          </a:stretch>
        </p:blipFill>
        <p:spPr>
          <a:xfrm>
            <a:off x="6344798" y="2285249"/>
            <a:ext cx="5040000" cy="3360000"/>
          </a:xfrm>
          <a:prstGeom prst="rect">
            <a:avLst/>
          </a:prstGeom>
        </p:spPr>
      </p:pic>
      <p:sp>
        <p:nvSpPr>
          <p:cNvPr id="2" name="タイトル 1">
            <a:extLst>
              <a:ext uri="{FF2B5EF4-FFF2-40B4-BE49-F238E27FC236}">
                <a16:creationId xmlns:a16="http://schemas.microsoft.com/office/drawing/2014/main" id="{ECBC0EC6-E8BA-1960-3BC5-8DDF82D3BD27}"/>
              </a:ext>
            </a:extLst>
          </p:cNvPr>
          <p:cNvSpPr>
            <a:spLocks noGrp="1"/>
          </p:cNvSpPr>
          <p:nvPr>
            <p:ph type="title"/>
          </p:nvPr>
        </p:nvSpPr>
        <p:spPr/>
        <p:txBody>
          <a:bodyPr/>
          <a:lstStyle/>
          <a:p>
            <a:r>
              <a:rPr kumimoji="1" lang="en-US" altLang="ja-JP"/>
              <a:t>Throughput</a:t>
            </a:r>
            <a:br>
              <a:rPr kumimoji="1" lang="en-US" altLang="ja-JP"/>
            </a:br>
            <a:r>
              <a:rPr kumimoji="1" lang="en-US" altLang="ja-JP"/>
              <a:t>(ALL)</a:t>
            </a:r>
            <a:endParaRPr kumimoji="1" lang="ja-JP" altLang="en-US" b="0"/>
          </a:p>
        </p:txBody>
      </p:sp>
      <p:sp>
        <p:nvSpPr>
          <p:cNvPr id="4" name="スライド番号プレースホルダー 3">
            <a:extLst>
              <a:ext uri="{FF2B5EF4-FFF2-40B4-BE49-F238E27FC236}">
                <a16:creationId xmlns:a16="http://schemas.microsoft.com/office/drawing/2014/main" id="{05F4A7A2-CA1F-827F-18D7-06E472E65036}"/>
              </a:ext>
            </a:extLst>
          </p:cNvPr>
          <p:cNvSpPr>
            <a:spLocks noGrp="1"/>
          </p:cNvSpPr>
          <p:nvPr>
            <p:ph type="sldNum" idx="12"/>
          </p:nvPr>
        </p:nvSpPr>
        <p:spPr/>
        <p:txBody>
          <a:bodyPr/>
          <a:lstStyle/>
          <a:p>
            <a:r>
              <a:rPr lang="en-GB"/>
              <a:t>Slide </a:t>
            </a:r>
            <a:fld id="{440F5867-744E-4AA6-B0ED-4C44D2DFBB7B}" type="slidenum">
              <a:rPr lang="en-GB"/>
              <a:pPr/>
              <a:t>25</a:t>
            </a:fld>
            <a:endParaRPr lang="en-GB"/>
          </a:p>
        </p:txBody>
      </p:sp>
      <p:sp>
        <p:nvSpPr>
          <p:cNvPr id="13" name="テキスト ボックス 12">
            <a:extLst>
              <a:ext uri="{FF2B5EF4-FFF2-40B4-BE49-F238E27FC236}">
                <a16:creationId xmlns:a16="http://schemas.microsoft.com/office/drawing/2014/main" id="{9039C057-1A69-10F5-6357-793E32591722}"/>
              </a:ext>
            </a:extLst>
          </p:cNvPr>
          <p:cNvSpPr txBox="1"/>
          <p:nvPr/>
        </p:nvSpPr>
        <p:spPr>
          <a:xfrm>
            <a:off x="2374777" y="1889405"/>
            <a:ext cx="2337499" cy="461665"/>
          </a:xfrm>
          <a:prstGeom prst="rect">
            <a:avLst/>
          </a:prstGeom>
          <a:noFill/>
        </p:spPr>
        <p:txBody>
          <a:bodyPr wrap="none" rtlCol="0">
            <a:spAutoFit/>
          </a:bodyPr>
          <a:lstStyle/>
          <a:p>
            <a:r>
              <a:rPr kumimoji="1" lang="en-US" altLang="ja-JP" b="1">
                <a:solidFill>
                  <a:schemeClr val="accent4"/>
                </a:solidFill>
                <a:latin typeface="Arial" panose="020B0604020202020204" pitchFamily="34" charset="0"/>
                <a:cs typeface="Arial" panose="020B0604020202020204" pitchFamily="34" charset="0"/>
              </a:rPr>
              <a:t>Slow (50 kbps)</a:t>
            </a:r>
            <a:endParaRPr kumimoji="1" lang="ja-JP" altLang="en-US" b="1">
              <a:solidFill>
                <a:schemeClr val="accent4"/>
              </a:solidFill>
              <a:latin typeface="Arial" panose="020B0604020202020204" pitchFamily="34" charset="0"/>
              <a:cs typeface="Arial" panose="020B0604020202020204" pitchFamily="34" charset="0"/>
            </a:endParaRPr>
          </a:p>
        </p:txBody>
      </p:sp>
      <p:sp>
        <p:nvSpPr>
          <p:cNvPr id="14" name="テキスト ボックス 13">
            <a:extLst>
              <a:ext uri="{FF2B5EF4-FFF2-40B4-BE49-F238E27FC236}">
                <a16:creationId xmlns:a16="http://schemas.microsoft.com/office/drawing/2014/main" id="{12CD10AB-D80B-986B-1A2F-FF329937CD11}"/>
              </a:ext>
            </a:extLst>
          </p:cNvPr>
          <p:cNvSpPr txBox="1"/>
          <p:nvPr/>
        </p:nvSpPr>
        <p:spPr>
          <a:xfrm>
            <a:off x="7652805" y="1889405"/>
            <a:ext cx="2425664" cy="461665"/>
          </a:xfrm>
          <a:prstGeom prst="rect">
            <a:avLst/>
          </a:prstGeom>
          <a:noFill/>
        </p:spPr>
        <p:txBody>
          <a:bodyPr wrap="none" rtlCol="0">
            <a:spAutoFit/>
          </a:bodyPr>
          <a:lstStyle/>
          <a:p>
            <a:r>
              <a:rPr kumimoji="1" lang="en-US" altLang="ja-JP" b="1">
                <a:solidFill>
                  <a:schemeClr val="accent4"/>
                </a:solidFill>
                <a:latin typeface="Arial" panose="020B0604020202020204" pitchFamily="34" charset="0"/>
                <a:cs typeface="Arial" panose="020B0604020202020204" pitchFamily="34" charset="0"/>
              </a:rPr>
              <a:t>Fast (200 kbps)</a:t>
            </a:r>
            <a:endParaRPr kumimoji="1" lang="ja-JP" altLang="en-US" b="1">
              <a:solidFill>
                <a:schemeClr val="accent4"/>
              </a:solidFill>
              <a:latin typeface="Arial" panose="020B0604020202020204" pitchFamily="34" charset="0"/>
              <a:cs typeface="Arial" panose="020B0604020202020204" pitchFamily="34" charset="0"/>
            </a:endParaRPr>
          </a:p>
        </p:txBody>
      </p:sp>
      <p:sp>
        <p:nvSpPr>
          <p:cNvPr id="30" name="テキスト ボックス 29">
            <a:extLst>
              <a:ext uri="{FF2B5EF4-FFF2-40B4-BE49-F238E27FC236}">
                <a16:creationId xmlns:a16="http://schemas.microsoft.com/office/drawing/2014/main" id="{6F39CDC4-9601-AEB1-3333-F0902F450BA4}"/>
              </a:ext>
            </a:extLst>
          </p:cNvPr>
          <p:cNvSpPr txBox="1"/>
          <p:nvPr/>
        </p:nvSpPr>
        <p:spPr>
          <a:xfrm>
            <a:off x="4563316" y="2950098"/>
            <a:ext cx="788999" cy="338554"/>
          </a:xfrm>
          <a:prstGeom prst="rect">
            <a:avLst/>
          </a:prstGeom>
          <a:noFill/>
        </p:spPr>
        <p:txBody>
          <a:bodyPr wrap="none" rtlCol="0">
            <a:spAutoFit/>
          </a:bodyPr>
          <a:lstStyle/>
          <a:p>
            <a:r>
              <a:rPr kumimoji="1" lang="en-US" altLang="ja-JP" sz="1600" b="1" dirty="0">
                <a:solidFill>
                  <a:srgbClr val="FF7F0E"/>
                </a:solidFill>
                <a:latin typeface="Arial" panose="020B0604020202020204" pitchFamily="34" charset="0"/>
                <a:cs typeface="Arial" panose="020B0604020202020204" pitchFamily="34" charset="0"/>
              </a:rPr>
              <a:t>All ED</a:t>
            </a:r>
            <a:endParaRPr kumimoji="1" lang="ja-JP" altLang="en-US" sz="1600" b="1">
              <a:solidFill>
                <a:srgbClr val="FF7F0E"/>
              </a:solidFill>
              <a:latin typeface="Arial" panose="020B0604020202020204" pitchFamily="34" charset="0"/>
              <a:cs typeface="Arial" panose="020B0604020202020204" pitchFamily="34" charset="0"/>
            </a:endParaRPr>
          </a:p>
        </p:txBody>
      </p:sp>
      <p:sp>
        <p:nvSpPr>
          <p:cNvPr id="31" name="テキスト ボックス 30">
            <a:extLst>
              <a:ext uri="{FF2B5EF4-FFF2-40B4-BE49-F238E27FC236}">
                <a16:creationId xmlns:a16="http://schemas.microsoft.com/office/drawing/2014/main" id="{EA9207DC-3A4F-DA32-8A28-B357884ADF17}"/>
              </a:ext>
            </a:extLst>
          </p:cNvPr>
          <p:cNvSpPr txBox="1"/>
          <p:nvPr/>
        </p:nvSpPr>
        <p:spPr>
          <a:xfrm>
            <a:off x="4614402" y="2216426"/>
            <a:ext cx="1393330" cy="338554"/>
          </a:xfrm>
          <a:prstGeom prst="rect">
            <a:avLst/>
          </a:prstGeom>
          <a:noFill/>
        </p:spPr>
        <p:txBody>
          <a:bodyPr wrap="none" rtlCol="0">
            <a:spAutoFit/>
          </a:bodyPr>
          <a:lstStyle/>
          <a:p>
            <a:r>
              <a:rPr kumimoji="1" lang="en-US" altLang="ja-JP" sz="1600" b="1" dirty="0">
                <a:solidFill>
                  <a:srgbClr val="2CA02C"/>
                </a:solidFill>
                <a:latin typeface="Arial" panose="020B0604020202020204" pitchFamily="34" charset="0"/>
                <a:cs typeface="Arial" panose="020B0604020202020204" pitchFamily="34" charset="0"/>
              </a:rPr>
              <a:t>All ED or CS</a:t>
            </a:r>
            <a:endParaRPr kumimoji="1" lang="ja-JP" altLang="en-US" sz="1600" b="1">
              <a:solidFill>
                <a:srgbClr val="2CA02C"/>
              </a:solidFill>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9D28358C-4F21-59C8-91ED-5B5C52B43B09}"/>
              </a:ext>
            </a:extLst>
          </p:cNvPr>
          <p:cNvSpPr txBox="1"/>
          <p:nvPr/>
        </p:nvSpPr>
        <p:spPr>
          <a:xfrm>
            <a:off x="4460300" y="3770050"/>
            <a:ext cx="1128835" cy="338554"/>
          </a:xfrm>
          <a:prstGeom prst="rect">
            <a:avLst/>
          </a:prstGeom>
          <a:noFill/>
        </p:spPr>
        <p:txBody>
          <a:bodyPr wrap="none" rtlCol="0">
            <a:spAutoFit/>
          </a:bodyPr>
          <a:lstStyle/>
          <a:p>
            <a:r>
              <a:rPr kumimoji="1" lang="en-US" altLang="ja-JP" sz="1600" b="1">
                <a:solidFill>
                  <a:srgbClr val="D62728"/>
                </a:solidFill>
                <a:latin typeface="Arial" panose="020B0604020202020204" pitchFamily="34" charset="0"/>
                <a:cs typeface="Arial" panose="020B0604020202020204" pitchFamily="34" charset="0"/>
              </a:rPr>
              <a:t>Proposed</a:t>
            </a:r>
            <a:endParaRPr kumimoji="1" lang="ja-JP" altLang="en-US" sz="1600" b="1">
              <a:solidFill>
                <a:srgbClr val="D62728"/>
              </a:solidFill>
              <a:latin typeface="Arial" panose="020B0604020202020204" pitchFamily="34" charset="0"/>
              <a:cs typeface="Arial" panose="020B0604020202020204" pitchFamily="34" charset="0"/>
            </a:endParaRPr>
          </a:p>
        </p:txBody>
      </p:sp>
      <p:sp>
        <p:nvSpPr>
          <p:cNvPr id="33" name="テキスト ボックス 32">
            <a:extLst>
              <a:ext uri="{FF2B5EF4-FFF2-40B4-BE49-F238E27FC236}">
                <a16:creationId xmlns:a16="http://schemas.microsoft.com/office/drawing/2014/main" id="{D976414D-2789-E933-A5C9-F20D3FE21546}"/>
              </a:ext>
            </a:extLst>
          </p:cNvPr>
          <p:cNvSpPr txBox="1"/>
          <p:nvPr/>
        </p:nvSpPr>
        <p:spPr>
          <a:xfrm>
            <a:off x="4242764" y="4745301"/>
            <a:ext cx="788999" cy="338554"/>
          </a:xfrm>
          <a:prstGeom prst="rect">
            <a:avLst/>
          </a:prstGeom>
          <a:noFill/>
        </p:spPr>
        <p:txBody>
          <a:bodyPr wrap="none" rtlCol="0">
            <a:spAutoFit/>
          </a:bodyPr>
          <a:lstStyle/>
          <a:p>
            <a:r>
              <a:rPr kumimoji="1" lang="en-US" altLang="ja-JP" sz="1600" b="1" dirty="0">
                <a:solidFill>
                  <a:srgbClr val="1F77B4"/>
                </a:solidFill>
                <a:latin typeface="Arial" panose="020B0604020202020204" pitchFamily="34" charset="0"/>
                <a:cs typeface="Arial" panose="020B0604020202020204" pitchFamily="34" charset="0"/>
              </a:rPr>
              <a:t>All CS</a:t>
            </a:r>
            <a:endParaRPr kumimoji="1" lang="ja-JP" altLang="en-US" sz="1600" b="1">
              <a:solidFill>
                <a:srgbClr val="1F77B4"/>
              </a:solidFill>
              <a:latin typeface="Arial" panose="020B0604020202020204" pitchFamily="34" charset="0"/>
              <a:cs typeface="Arial" panose="020B0604020202020204" pitchFamily="34" charset="0"/>
            </a:endParaRPr>
          </a:p>
        </p:txBody>
      </p:sp>
      <p:sp>
        <p:nvSpPr>
          <p:cNvPr id="39" name="テキスト ボックス 38">
            <a:extLst>
              <a:ext uri="{FF2B5EF4-FFF2-40B4-BE49-F238E27FC236}">
                <a16:creationId xmlns:a16="http://schemas.microsoft.com/office/drawing/2014/main" id="{44556731-12CC-9481-21DF-BC8CD78CBA7E}"/>
              </a:ext>
            </a:extLst>
          </p:cNvPr>
          <p:cNvSpPr txBox="1"/>
          <p:nvPr/>
        </p:nvSpPr>
        <p:spPr>
          <a:xfrm>
            <a:off x="10210800" y="3529976"/>
            <a:ext cx="788999" cy="338554"/>
          </a:xfrm>
          <a:prstGeom prst="rect">
            <a:avLst/>
          </a:prstGeom>
          <a:noFill/>
        </p:spPr>
        <p:txBody>
          <a:bodyPr wrap="none" rtlCol="0">
            <a:spAutoFit/>
          </a:bodyPr>
          <a:lstStyle/>
          <a:p>
            <a:r>
              <a:rPr kumimoji="1" lang="en-US" altLang="ja-JP" sz="1600" b="1" dirty="0">
                <a:solidFill>
                  <a:srgbClr val="FF7F0E"/>
                </a:solidFill>
                <a:latin typeface="Arial" panose="020B0604020202020204" pitchFamily="34" charset="0"/>
                <a:cs typeface="Arial" panose="020B0604020202020204" pitchFamily="34" charset="0"/>
              </a:rPr>
              <a:t>All ED</a:t>
            </a:r>
            <a:endParaRPr kumimoji="1" lang="ja-JP" altLang="en-US" sz="1600" b="1">
              <a:solidFill>
                <a:srgbClr val="FF7F0E"/>
              </a:solidFill>
              <a:latin typeface="Arial" panose="020B0604020202020204" pitchFamily="34" charset="0"/>
              <a:cs typeface="Arial" panose="020B0604020202020204" pitchFamily="34" charset="0"/>
            </a:endParaRPr>
          </a:p>
        </p:txBody>
      </p:sp>
      <p:sp>
        <p:nvSpPr>
          <p:cNvPr id="40" name="テキスト ボックス 39">
            <a:extLst>
              <a:ext uri="{FF2B5EF4-FFF2-40B4-BE49-F238E27FC236}">
                <a16:creationId xmlns:a16="http://schemas.microsoft.com/office/drawing/2014/main" id="{D876D9BA-D423-E8CC-AE35-FA59D5C003DD}"/>
              </a:ext>
            </a:extLst>
          </p:cNvPr>
          <p:cNvSpPr txBox="1"/>
          <p:nvPr/>
        </p:nvSpPr>
        <p:spPr>
          <a:xfrm>
            <a:off x="9968107" y="2903485"/>
            <a:ext cx="1393330" cy="338554"/>
          </a:xfrm>
          <a:prstGeom prst="rect">
            <a:avLst/>
          </a:prstGeom>
          <a:noFill/>
        </p:spPr>
        <p:txBody>
          <a:bodyPr wrap="none" rtlCol="0">
            <a:spAutoFit/>
          </a:bodyPr>
          <a:lstStyle/>
          <a:p>
            <a:r>
              <a:rPr kumimoji="1" lang="en-US" altLang="ja-JP" sz="1600" b="1" dirty="0">
                <a:solidFill>
                  <a:srgbClr val="2CA02C"/>
                </a:solidFill>
                <a:latin typeface="Arial" panose="020B0604020202020204" pitchFamily="34" charset="0"/>
                <a:cs typeface="Arial" panose="020B0604020202020204" pitchFamily="34" charset="0"/>
              </a:rPr>
              <a:t>All ED or CS</a:t>
            </a:r>
            <a:endParaRPr kumimoji="1" lang="ja-JP" altLang="en-US" sz="1600" b="1">
              <a:solidFill>
                <a:srgbClr val="2CA02C"/>
              </a:solidFill>
              <a:latin typeface="Arial" panose="020B0604020202020204" pitchFamily="34" charset="0"/>
              <a:cs typeface="Arial" panose="020B0604020202020204" pitchFamily="34" charset="0"/>
            </a:endParaRPr>
          </a:p>
        </p:txBody>
      </p:sp>
      <p:sp>
        <p:nvSpPr>
          <p:cNvPr id="41" name="テキスト ボックス 40">
            <a:extLst>
              <a:ext uri="{FF2B5EF4-FFF2-40B4-BE49-F238E27FC236}">
                <a16:creationId xmlns:a16="http://schemas.microsoft.com/office/drawing/2014/main" id="{46A1DF56-5499-BFF8-5D62-F786CA5638B6}"/>
              </a:ext>
            </a:extLst>
          </p:cNvPr>
          <p:cNvSpPr txBox="1"/>
          <p:nvPr/>
        </p:nvSpPr>
        <p:spPr>
          <a:xfrm>
            <a:off x="9809534" y="2409111"/>
            <a:ext cx="1128835" cy="338554"/>
          </a:xfrm>
          <a:prstGeom prst="rect">
            <a:avLst/>
          </a:prstGeom>
          <a:noFill/>
        </p:spPr>
        <p:txBody>
          <a:bodyPr wrap="none" rtlCol="0">
            <a:spAutoFit/>
          </a:bodyPr>
          <a:lstStyle/>
          <a:p>
            <a:r>
              <a:rPr kumimoji="1" lang="en-US" altLang="ja-JP" sz="1600" b="1">
                <a:solidFill>
                  <a:srgbClr val="D62728"/>
                </a:solidFill>
                <a:latin typeface="Arial" panose="020B0604020202020204" pitchFamily="34" charset="0"/>
                <a:cs typeface="Arial" panose="020B0604020202020204" pitchFamily="34" charset="0"/>
              </a:rPr>
              <a:t>Proposed</a:t>
            </a:r>
            <a:endParaRPr kumimoji="1" lang="ja-JP" altLang="en-US" sz="1600" b="1">
              <a:solidFill>
                <a:srgbClr val="D62728"/>
              </a:solidFill>
              <a:latin typeface="Arial" panose="020B0604020202020204" pitchFamily="34" charset="0"/>
              <a:cs typeface="Arial" panose="020B0604020202020204" pitchFamily="34" charset="0"/>
            </a:endParaRPr>
          </a:p>
        </p:txBody>
      </p:sp>
      <p:sp>
        <p:nvSpPr>
          <p:cNvPr id="42" name="テキスト ボックス 41">
            <a:extLst>
              <a:ext uri="{FF2B5EF4-FFF2-40B4-BE49-F238E27FC236}">
                <a16:creationId xmlns:a16="http://schemas.microsoft.com/office/drawing/2014/main" id="{9C1B8BB5-BE5D-FF0F-9C65-04F69C52DB9E}"/>
              </a:ext>
            </a:extLst>
          </p:cNvPr>
          <p:cNvSpPr txBox="1"/>
          <p:nvPr/>
        </p:nvSpPr>
        <p:spPr>
          <a:xfrm>
            <a:off x="10078469" y="4020104"/>
            <a:ext cx="788999" cy="338554"/>
          </a:xfrm>
          <a:prstGeom prst="rect">
            <a:avLst/>
          </a:prstGeom>
          <a:noFill/>
        </p:spPr>
        <p:txBody>
          <a:bodyPr wrap="none" rtlCol="0">
            <a:spAutoFit/>
          </a:bodyPr>
          <a:lstStyle/>
          <a:p>
            <a:r>
              <a:rPr kumimoji="1" lang="en-US" altLang="ja-JP" sz="1600" b="1" dirty="0">
                <a:solidFill>
                  <a:srgbClr val="1F77B4"/>
                </a:solidFill>
                <a:latin typeface="Arial" panose="020B0604020202020204" pitchFamily="34" charset="0"/>
                <a:cs typeface="Arial" panose="020B0604020202020204" pitchFamily="34" charset="0"/>
              </a:rPr>
              <a:t>All CS</a:t>
            </a:r>
            <a:endParaRPr kumimoji="1" lang="ja-JP" altLang="en-US" sz="1600" b="1">
              <a:solidFill>
                <a:srgbClr val="1F77B4"/>
              </a:solidFill>
              <a:latin typeface="Arial" panose="020B0604020202020204" pitchFamily="34" charset="0"/>
              <a:cs typeface="Arial" panose="020B0604020202020204" pitchFamily="34" charset="0"/>
            </a:endParaRPr>
          </a:p>
        </p:txBody>
      </p:sp>
      <p:cxnSp>
        <p:nvCxnSpPr>
          <p:cNvPr id="7" name="直線矢印コネクタ 6">
            <a:extLst>
              <a:ext uri="{FF2B5EF4-FFF2-40B4-BE49-F238E27FC236}">
                <a16:creationId xmlns:a16="http://schemas.microsoft.com/office/drawing/2014/main" id="{CAC8A08D-E8C6-9F5D-B12E-A237F36DD05D}"/>
              </a:ext>
            </a:extLst>
          </p:cNvPr>
          <p:cNvCxnSpPr>
            <a:cxnSpLocks/>
          </p:cNvCxnSpPr>
          <p:nvPr/>
        </p:nvCxnSpPr>
        <p:spPr bwMode="auto">
          <a:xfrm>
            <a:off x="1142198" y="5431100"/>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8" name="直線矢印コネクタ 7">
            <a:extLst>
              <a:ext uri="{FF2B5EF4-FFF2-40B4-BE49-F238E27FC236}">
                <a16:creationId xmlns:a16="http://schemas.microsoft.com/office/drawing/2014/main" id="{E5349390-C7A4-2F57-5B7A-95034727B0F8}"/>
              </a:ext>
            </a:extLst>
          </p:cNvPr>
          <p:cNvCxnSpPr>
            <a:cxnSpLocks/>
          </p:cNvCxnSpPr>
          <p:nvPr/>
        </p:nvCxnSpPr>
        <p:spPr bwMode="auto">
          <a:xfrm>
            <a:off x="6571764" y="5431100"/>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9" name="直線矢印コネクタ 8">
            <a:extLst>
              <a:ext uri="{FF2B5EF4-FFF2-40B4-BE49-F238E27FC236}">
                <a16:creationId xmlns:a16="http://schemas.microsoft.com/office/drawing/2014/main" id="{0704CF3D-CD2F-F90C-FA3C-AA35ADED24E0}"/>
              </a:ext>
            </a:extLst>
          </p:cNvPr>
          <p:cNvCxnSpPr>
            <a:cxnSpLocks/>
          </p:cNvCxnSpPr>
          <p:nvPr/>
        </p:nvCxnSpPr>
        <p:spPr bwMode="auto">
          <a:xfrm flipV="1">
            <a:off x="1151163" y="2286000"/>
            <a:ext cx="0" cy="31451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0" name="直線矢印コネクタ 9">
            <a:extLst>
              <a:ext uri="{FF2B5EF4-FFF2-40B4-BE49-F238E27FC236}">
                <a16:creationId xmlns:a16="http://schemas.microsoft.com/office/drawing/2014/main" id="{9952B6A8-C4C2-A090-AEDC-666D7E6A3E9B}"/>
              </a:ext>
            </a:extLst>
          </p:cNvPr>
          <p:cNvCxnSpPr>
            <a:cxnSpLocks/>
          </p:cNvCxnSpPr>
          <p:nvPr/>
        </p:nvCxnSpPr>
        <p:spPr bwMode="auto">
          <a:xfrm flipV="1">
            <a:off x="6576878" y="2350726"/>
            <a:ext cx="0" cy="308811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0" name="テキスト ボックス 19">
            <a:extLst>
              <a:ext uri="{FF2B5EF4-FFF2-40B4-BE49-F238E27FC236}">
                <a16:creationId xmlns:a16="http://schemas.microsoft.com/office/drawing/2014/main" id="{CF23D80A-B9E3-46F7-CC87-3E2B108F1200}"/>
              </a:ext>
            </a:extLst>
          </p:cNvPr>
          <p:cNvSpPr txBox="1"/>
          <p:nvPr/>
        </p:nvSpPr>
        <p:spPr>
          <a:xfrm>
            <a:off x="2772512" y="6002179"/>
            <a:ext cx="1732334" cy="246221"/>
          </a:xfrm>
          <a:prstGeom prst="rect">
            <a:avLst/>
          </a:prstGeom>
          <a:solidFill>
            <a:schemeClr val="bg1"/>
          </a:solidFill>
        </p:spPr>
        <p:txBody>
          <a:bodyPr wrap="none" lIns="0" tIns="0" rIns="0" bIns="0" rtlCol="0">
            <a:spAutoFit/>
          </a:bodyPr>
          <a:lstStyle/>
          <a:p>
            <a:r>
              <a:rPr kumimoji="1" lang="en-US" altLang="ja-JP" sz="1600">
                <a:solidFill>
                  <a:schemeClr val="tx1"/>
                </a:solidFill>
                <a:latin typeface="Arial" panose="020B0604020202020204" pitchFamily="34" charset="0"/>
                <a:cs typeface="Arial" panose="020B0604020202020204" pitchFamily="34" charset="0"/>
              </a:rPr>
              <a:t>Offered load [kbps]</a:t>
            </a:r>
            <a:endParaRPr kumimoji="1" lang="ja-JP" altLang="en-US" sz="1600">
              <a:solidFill>
                <a:schemeClr val="tx1"/>
              </a:solidFill>
              <a:latin typeface="Arial" panose="020B0604020202020204" pitchFamily="34" charset="0"/>
              <a:cs typeface="Arial" panose="020B0604020202020204" pitchFamily="34" charset="0"/>
            </a:endParaRPr>
          </a:p>
        </p:txBody>
      </p:sp>
      <p:sp>
        <p:nvSpPr>
          <p:cNvPr id="21" name="テキスト ボックス 20">
            <a:extLst>
              <a:ext uri="{FF2B5EF4-FFF2-40B4-BE49-F238E27FC236}">
                <a16:creationId xmlns:a16="http://schemas.microsoft.com/office/drawing/2014/main" id="{AE50C489-B9E1-0C99-07BF-E089EC92F124}"/>
              </a:ext>
            </a:extLst>
          </p:cNvPr>
          <p:cNvSpPr txBox="1"/>
          <p:nvPr/>
        </p:nvSpPr>
        <p:spPr>
          <a:xfrm>
            <a:off x="8021266" y="6002179"/>
            <a:ext cx="1732334" cy="246221"/>
          </a:xfrm>
          <a:prstGeom prst="rect">
            <a:avLst/>
          </a:prstGeom>
          <a:solidFill>
            <a:schemeClr val="bg1"/>
          </a:solidFill>
        </p:spPr>
        <p:txBody>
          <a:bodyPr wrap="none" lIns="0" tIns="0" rIns="0" bIns="0" rtlCol="0">
            <a:spAutoFit/>
          </a:bodyPr>
          <a:lstStyle/>
          <a:p>
            <a:r>
              <a:rPr kumimoji="1" lang="en-US" altLang="ja-JP" sz="1600">
                <a:solidFill>
                  <a:schemeClr val="tx1"/>
                </a:solidFill>
                <a:latin typeface="Arial" panose="020B0604020202020204" pitchFamily="34" charset="0"/>
                <a:cs typeface="Arial" panose="020B0604020202020204" pitchFamily="34" charset="0"/>
              </a:rPr>
              <a:t>Offered load [kbps]</a:t>
            </a:r>
            <a:endParaRPr kumimoji="1" lang="ja-JP" altLang="en-US" sz="1600">
              <a:solidFill>
                <a:schemeClr val="tx1"/>
              </a:solidFill>
              <a:latin typeface="Arial" panose="020B0604020202020204" pitchFamily="34" charset="0"/>
              <a:cs typeface="Arial" panose="020B0604020202020204" pitchFamily="34" charset="0"/>
            </a:endParaRPr>
          </a:p>
        </p:txBody>
      </p:sp>
      <p:grpSp>
        <p:nvGrpSpPr>
          <p:cNvPr id="22" name="グループ化 21">
            <a:extLst>
              <a:ext uri="{FF2B5EF4-FFF2-40B4-BE49-F238E27FC236}">
                <a16:creationId xmlns:a16="http://schemas.microsoft.com/office/drawing/2014/main" id="{C7412809-191B-1599-D965-9DD54E48F3FF}"/>
              </a:ext>
            </a:extLst>
          </p:cNvPr>
          <p:cNvGrpSpPr/>
          <p:nvPr/>
        </p:nvGrpSpPr>
        <p:grpSpPr>
          <a:xfrm>
            <a:off x="1376303" y="5001462"/>
            <a:ext cx="859780" cy="246221"/>
            <a:chOff x="1376303" y="5001462"/>
            <a:chExt cx="859780" cy="246221"/>
          </a:xfrm>
        </p:grpSpPr>
        <p:sp>
          <p:nvSpPr>
            <p:cNvPr id="23" name="テキスト ボックス 22">
              <a:extLst>
                <a:ext uri="{FF2B5EF4-FFF2-40B4-BE49-F238E27FC236}">
                  <a16:creationId xmlns:a16="http://schemas.microsoft.com/office/drawing/2014/main" id="{ACC9893A-12F6-456B-E052-91AC6A79658D}"/>
                </a:ext>
              </a:extLst>
            </p:cNvPr>
            <p:cNvSpPr txBox="1"/>
            <p:nvPr/>
          </p:nvSpPr>
          <p:spPr>
            <a:xfrm>
              <a:off x="1562822" y="5001462"/>
              <a:ext cx="673261" cy="246221"/>
            </a:xfrm>
            <a:prstGeom prst="rect">
              <a:avLst/>
            </a:prstGeom>
            <a:solidFill>
              <a:schemeClr val="bg1"/>
            </a:solidFill>
          </p:spPr>
          <p:txBody>
            <a:bodyPr wrap="none" lIns="0" tIns="0" rIns="0" bIns="0" rtlCol="0">
              <a:spAutoFit/>
            </a:bodyPr>
            <a:lstStyle/>
            <a:p>
              <a:r>
                <a:rPr kumimoji="1" lang="en-US" altLang="ja-JP" sz="1600">
                  <a:solidFill>
                    <a:schemeClr val="tx1">
                      <a:lumMod val="50000"/>
                      <a:lumOff val="50000"/>
                    </a:schemeClr>
                  </a:solidFill>
                  <a:latin typeface="Arial" panose="020B0604020202020204" pitchFamily="34" charset="0"/>
                  <a:cs typeface="Arial" panose="020B0604020202020204" pitchFamily="34" charset="0"/>
                </a:rPr>
                <a:t>CI 95%</a:t>
              </a:r>
              <a:endParaRPr kumimoji="1" lang="ja-JP" altLang="en-US" sz="160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24" name="グループ化 23">
              <a:extLst>
                <a:ext uri="{FF2B5EF4-FFF2-40B4-BE49-F238E27FC236}">
                  <a16:creationId xmlns:a16="http://schemas.microsoft.com/office/drawing/2014/main" id="{D1E47360-86DD-F248-9BEB-B0FDA642821D}"/>
                </a:ext>
              </a:extLst>
            </p:cNvPr>
            <p:cNvGrpSpPr/>
            <p:nvPr/>
          </p:nvGrpSpPr>
          <p:grpSpPr>
            <a:xfrm>
              <a:off x="1376303" y="5028154"/>
              <a:ext cx="152400" cy="191438"/>
              <a:chOff x="1295400" y="5022945"/>
              <a:chExt cx="152400" cy="191438"/>
            </a:xfrm>
          </p:grpSpPr>
          <p:cxnSp>
            <p:nvCxnSpPr>
              <p:cNvPr id="25" name="直線コネクタ 24">
                <a:extLst>
                  <a:ext uri="{FF2B5EF4-FFF2-40B4-BE49-F238E27FC236}">
                    <a16:creationId xmlns:a16="http://schemas.microsoft.com/office/drawing/2014/main" id="{5E249743-93E0-9EB8-07A9-09F6736418D9}"/>
                  </a:ext>
                </a:extLst>
              </p:cNvPr>
              <p:cNvCxnSpPr>
                <a:cxnSpLocks/>
              </p:cNvCxnSpPr>
              <p:nvPr/>
            </p:nvCxnSpPr>
            <p:spPr bwMode="auto">
              <a:xfrm>
                <a:off x="1371600" y="5022945"/>
                <a:ext cx="0" cy="191438"/>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26" name="直線コネクタ 25">
                <a:extLst>
                  <a:ext uri="{FF2B5EF4-FFF2-40B4-BE49-F238E27FC236}">
                    <a16:creationId xmlns:a16="http://schemas.microsoft.com/office/drawing/2014/main" id="{9B4878E2-8AB8-E988-45B9-BC17EFD37A39}"/>
                  </a:ext>
                </a:extLst>
              </p:cNvPr>
              <p:cNvCxnSpPr>
                <a:cxnSpLocks/>
              </p:cNvCxnSpPr>
              <p:nvPr/>
            </p:nvCxnSpPr>
            <p:spPr bwMode="auto">
              <a:xfrm flipH="1">
                <a:off x="1295400" y="5029200"/>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27" name="直線コネクタ 26">
                <a:extLst>
                  <a:ext uri="{FF2B5EF4-FFF2-40B4-BE49-F238E27FC236}">
                    <a16:creationId xmlns:a16="http://schemas.microsoft.com/office/drawing/2014/main" id="{4AF79F62-1DC4-7865-9360-5DF6D26125B6}"/>
                  </a:ext>
                </a:extLst>
              </p:cNvPr>
              <p:cNvCxnSpPr>
                <a:cxnSpLocks/>
              </p:cNvCxnSpPr>
              <p:nvPr/>
            </p:nvCxnSpPr>
            <p:spPr bwMode="auto">
              <a:xfrm flipH="1">
                <a:off x="1295400" y="5214383"/>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grpSp>
      </p:grpSp>
      <p:grpSp>
        <p:nvGrpSpPr>
          <p:cNvPr id="28" name="グループ化 27">
            <a:extLst>
              <a:ext uri="{FF2B5EF4-FFF2-40B4-BE49-F238E27FC236}">
                <a16:creationId xmlns:a16="http://schemas.microsoft.com/office/drawing/2014/main" id="{89047043-8968-F8CA-11B4-66BD50A4E713}"/>
              </a:ext>
            </a:extLst>
          </p:cNvPr>
          <p:cNvGrpSpPr/>
          <p:nvPr/>
        </p:nvGrpSpPr>
        <p:grpSpPr>
          <a:xfrm>
            <a:off x="6721262" y="5065640"/>
            <a:ext cx="859780" cy="246221"/>
            <a:chOff x="1376303" y="5001462"/>
            <a:chExt cx="859780" cy="246221"/>
          </a:xfrm>
        </p:grpSpPr>
        <p:sp>
          <p:nvSpPr>
            <p:cNvPr id="29" name="テキスト ボックス 28">
              <a:extLst>
                <a:ext uri="{FF2B5EF4-FFF2-40B4-BE49-F238E27FC236}">
                  <a16:creationId xmlns:a16="http://schemas.microsoft.com/office/drawing/2014/main" id="{F313B4C3-3A9D-048B-ED79-3FC542E60217}"/>
                </a:ext>
              </a:extLst>
            </p:cNvPr>
            <p:cNvSpPr txBox="1"/>
            <p:nvPr/>
          </p:nvSpPr>
          <p:spPr>
            <a:xfrm>
              <a:off x="1562822" y="5001462"/>
              <a:ext cx="673261" cy="246221"/>
            </a:xfrm>
            <a:prstGeom prst="rect">
              <a:avLst/>
            </a:prstGeom>
            <a:solidFill>
              <a:schemeClr val="bg1"/>
            </a:solidFill>
          </p:spPr>
          <p:txBody>
            <a:bodyPr wrap="none" lIns="0" tIns="0" rIns="0" bIns="0" rtlCol="0">
              <a:spAutoFit/>
            </a:bodyPr>
            <a:lstStyle/>
            <a:p>
              <a:r>
                <a:rPr kumimoji="1" lang="en-US" altLang="ja-JP" sz="1600">
                  <a:solidFill>
                    <a:schemeClr val="tx1">
                      <a:lumMod val="50000"/>
                      <a:lumOff val="50000"/>
                    </a:schemeClr>
                  </a:solidFill>
                  <a:latin typeface="Arial" panose="020B0604020202020204" pitchFamily="34" charset="0"/>
                  <a:cs typeface="Arial" panose="020B0604020202020204" pitchFamily="34" charset="0"/>
                </a:rPr>
                <a:t>CI 95%</a:t>
              </a:r>
              <a:endParaRPr kumimoji="1" lang="ja-JP" altLang="en-US" sz="160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34" name="グループ化 33">
              <a:extLst>
                <a:ext uri="{FF2B5EF4-FFF2-40B4-BE49-F238E27FC236}">
                  <a16:creationId xmlns:a16="http://schemas.microsoft.com/office/drawing/2014/main" id="{5BDC2581-F0A5-8B93-A41A-8C4B0B1C4088}"/>
                </a:ext>
              </a:extLst>
            </p:cNvPr>
            <p:cNvGrpSpPr/>
            <p:nvPr/>
          </p:nvGrpSpPr>
          <p:grpSpPr>
            <a:xfrm>
              <a:off x="1376303" y="5028154"/>
              <a:ext cx="152400" cy="191438"/>
              <a:chOff x="1295400" y="5022945"/>
              <a:chExt cx="152400" cy="191438"/>
            </a:xfrm>
          </p:grpSpPr>
          <p:cxnSp>
            <p:nvCxnSpPr>
              <p:cNvPr id="35" name="直線コネクタ 34">
                <a:extLst>
                  <a:ext uri="{FF2B5EF4-FFF2-40B4-BE49-F238E27FC236}">
                    <a16:creationId xmlns:a16="http://schemas.microsoft.com/office/drawing/2014/main" id="{E2B65883-B253-9E8E-2F11-F7A83268A047}"/>
                  </a:ext>
                </a:extLst>
              </p:cNvPr>
              <p:cNvCxnSpPr>
                <a:cxnSpLocks/>
              </p:cNvCxnSpPr>
              <p:nvPr/>
            </p:nvCxnSpPr>
            <p:spPr bwMode="auto">
              <a:xfrm>
                <a:off x="1371600" y="5022945"/>
                <a:ext cx="0" cy="191438"/>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36" name="直線コネクタ 35">
                <a:extLst>
                  <a:ext uri="{FF2B5EF4-FFF2-40B4-BE49-F238E27FC236}">
                    <a16:creationId xmlns:a16="http://schemas.microsoft.com/office/drawing/2014/main" id="{41D93FA6-138C-E6C9-8D55-85310314D476}"/>
                  </a:ext>
                </a:extLst>
              </p:cNvPr>
              <p:cNvCxnSpPr>
                <a:cxnSpLocks/>
              </p:cNvCxnSpPr>
              <p:nvPr/>
            </p:nvCxnSpPr>
            <p:spPr bwMode="auto">
              <a:xfrm flipH="1">
                <a:off x="1295400" y="5029200"/>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37" name="直線コネクタ 36">
                <a:extLst>
                  <a:ext uri="{FF2B5EF4-FFF2-40B4-BE49-F238E27FC236}">
                    <a16:creationId xmlns:a16="http://schemas.microsoft.com/office/drawing/2014/main" id="{1C9C31DF-E870-4710-529E-D59A2518C89C}"/>
                  </a:ext>
                </a:extLst>
              </p:cNvPr>
              <p:cNvCxnSpPr>
                <a:cxnSpLocks/>
              </p:cNvCxnSpPr>
              <p:nvPr/>
            </p:nvCxnSpPr>
            <p:spPr bwMode="auto">
              <a:xfrm flipH="1">
                <a:off x="1295400" y="5214383"/>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grpSp>
      </p:grpSp>
      <p:grpSp>
        <p:nvGrpSpPr>
          <p:cNvPr id="38" name="グループ化 37">
            <a:extLst>
              <a:ext uri="{FF2B5EF4-FFF2-40B4-BE49-F238E27FC236}">
                <a16:creationId xmlns:a16="http://schemas.microsoft.com/office/drawing/2014/main" id="{2A1E94F2-8F9E-562C-ADEA-508172064613}"/>
              </a:ext>
            </a:extLst>
          </p:cNvPr>
          <p:cNvGrpSpPr/>
          <p:nvPr/>
        </p:nvGrpSpPr>
        <p:grpSpPr>
          <a:xfrm>
            <a:off x="6571763" y="5721071"/>
            <a:ext cx="4743205" cy="298729"/>
            <a:chOff x="1142197" y="5937250"/>
            <a:chExt cx="4743205" cy="298729"/>
          </a:xfrm>
        </p:grpSpPr>
        <p:cxnSp>
          <p:nvCxnSpPr>
            <p:cNvPr id="43" name="直線矢印コネクタ 42">
              <a:extLst>
                <a:ext uri="{FF2B5EF4-FFF2-40B4-BE49-F238E27FC236}">
                  <a16:creationId xmlns:a16="http://schemas.microsoft.com/office/drawing/2014/main" id="{5EB1D14A-0F64-967D-5FB1-3C3A7EA2A440}"/>
                </a:ext>
              </a:extLst>
            </p:cNvPr>
            <p:cNvCxnSpPr>
              <a:cxnSpLocks/>
            </p:cNvCxnSpPr>
            <p:nvPr/>
          </p:nvCxnSpPr>
          <p:spPr bwMode="auto">
            <a:xfrm>
              <a:off x="1142197" y="6016625"/>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44" name="直線矢印コネクタ 43">
              <a:extLst>
                <a:ext uri="{FF2B5EF4-FFF2-40B4-BE49-F238E27FC236}">
                  <a16:creationId xmlns:a16="http://schemas.microsoft.com/office/drawing/2014/main" id="{6117BEAF-72DE-056C-E0BA-5220586A79C1}"/>
                </a:ext>
              </a:extLst>
            </p:cNvPr>
            <p:cNvCxnSpPr>
              <a:cxnSpLocks/>
            </p:cNvCxnSpPr>
            <p:nvPr/>
          </p:nvCxnSpPr>
          <p:spPr bwMode="auto">
            <a:xfrm flipV="1">
              <a:off x="1371600" y="5940425"/>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45" name="直線矢印コネクタ 44">
              <a:extLst>
                <a:ext uri="{FF2B5EF4-FFF2-40B4-BE49-F238E27FC236}">
                  <a16:creationId xmlns:a16="http://schemas.microsoft.com/office/drawing/2014/main" id="{9FA92A5A-5C45-902A-D522-7B1427F7DB1A}"/>
                </a:ext>
              </a:extLst>
            </p:cNvPr>
            <p:cNvCxnSpPr>
              <a:cxnSpLocks/>
            </p:cNvCxnSpPr>
            <p:nvPr/>
          </p:nvCxnSpPr>
          <p:spPr bwMode="auto">
            <a:xfrm flipV="1">
              <a:off x="2224863" y="5940425"/>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46" name="直線矢印コネクタ 45">
              <a:extLst>
                <a:ext uri="{FF2B5EF4-FFF2-40B4-BE49-F238E27FC236}">
                  <a16:creationId xmlns:a16="http://schemas.microsoft.com/office/drawing/2014/main" id="{EE3680CA-3CCE-EF1C-5AA1-FA07AAFA2A7A}"/>
                </a:ext>
              </a:extLst>
            </p:cNvPr>
            <p:cNvCxnSpPr>
              <a:cxnSpLocks/>
            </p:cNvCxnSpPr>
            <p:nvPr/>
          </p:nvCxnSpPr>
          <p:spPr bwMode="auto">
            <a:xfrm flipV="1">
              <a:off x="3072588" y="594360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47" name="直線矢印コネクタ 46">
              <a:extLst>
                <a:ext uri="{FF2B5EF4-FFF2-40B4-BE49-F238E27FC236}">
                  <a16:creationId xmlns:a16="http://schemas.microsoft.com/office/drawing/2014/main" id="{7DB1631F-55E1-17C5-E4F8-60FD6B622BEA}"/>
                </a:ext>
              </a:extLst>
            </p:cNvPr>
            <p:cNvCxnSpPr>
              <a:cxnSpLocks/>
            </p:cNvCxnSpPr>
            <p:nvPr/>
          </p:nvCxnSpPr>
          <p:spPr bwMode="auto">
            <a:xfrm flipV="1">
              <a:off x="3926663" y="593725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48" name="直線矢印コネクタ 47">
              <a:extLst>
                <a:ext uri="{FF2B5EF4-FFF2-40B4-BE49-F238E27FC236}">
                  <a16:creationId xmlns:a16="http://schemas.microsoft.com/office/drawing/2014/main" id="{DDBE8BAB-B60F-4C94-58A1-F92C0A80830D}"/>
                </a:ext>
              </a:extLst>
            </p:cNvPr>
            <p:cNvCxnSpPr>
              <a:cxnSpLocks/>
            </p:cNvCxnSpPr>
            <p:nvPr/>
          </p:nvCxnSpPr>
          <p:spPr bwMode="auto">
            <a:xfrm flipV="1">
              <a:off x="4781550" y="5938679"/>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49" name="直線矢印コネクタ 48">
              <a:extLst>
                <a:ext uri="{FF2B5EF4-FFF2-40B4-BE49-F238E27FC236}">
                  <a16:creationId xmlns:a16="http://schemas.microsoft.com/office/drawing/2014/main" id="{B8B3D3D8-9EDB-2907-2E24-98D125071EF5}"/>
                </a:ext>
              </a:extLst>
            </p:cNvPr>
            <p:cNvCxnSpPr>
              <a:cxnSpLocks/>
            </p:cNvCxnSpPr>
            <p:nvPr/>
          </p:nvCxnSpPr>
          <p:spPr bwMode="auto">
            <a:xfrm flipV="1">
              <a:off x="5638800" y="594360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sp>
          <p:nvSpPr>
            <p:cNvPr id="50" name="テキスト ボックス 49">
              <a:extLst>
                <a:ext uri="{FF2B5EF4-FFF2-40B4-BE49-F238E27FC236}">
                  <a16:creationId xmlns:a16="http://schemas.microsoft.com/office/drawing/2014/main" id="{89074AC4-1C45-37BA-1212-BD41943880B5}"/>
                </a:ext>
              </a:extLst>
            </p:cNvPr>
            <p:cNvSpPr txBox="1"/>
            <p:nvPr/>
          </p:nvSpPr>
          <p:spPr>
            <a:xfrm>
              <a:off x="1240015" y="5985952"/>
              <a:ext cx="255198"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0</a:t>
              </a:r>
              <a:endParaRPr kumimoji="1" lang="ja-JP" altLang="en-US" sz="1000">
                <a:solidFill>
                  <a:schemeClr val="tx1"/>
                </a:solidFill>
                <a:latin typeface="Helvetica" pitchFamily="2" charset="0"/>
                <a:cs typeface="Arial" panose="020B0604020202020204" pitchFamily="34" charset="0"/>
              </a:endParaRPr>
            </a:p>
          </p:txBody>
        </p:sp>
        <p:sp>
          <p:nvSpPr>
            <p:cNvPr id="51" name="テキスト ボックス 50">
              <a:extLst>
                <a:ext uri="{FF2B5EF4-FFF2-40B4-BE49-F238E27FC236}">
                  <a16:creationId xmlns:a16="http://schemas.microsoft.com/office/drawing/2014/main" id="{9308B4D4-8817-2E7E-0DA7-9BA97B731A38}"/>
                </a:ext>
              </a:extLst>
            </p:cNvPr>
            <p:cNvSpPr txBox="1"/>
            <p:nvPr/>
          </p:nvSpPr>
          <p:spPr>
            <a:xfrm>
              <a:off x="2057526" y="5985951"/>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10</a:t>
              </a:r>
              <a:endParaRPr kumimoji="1" lang="ja-JP" altLang="en-US" sz="1000">
                <a:solidFill>
                  <a:schemeClr val="tx1"/>
                </a:solidFill>
                <a:latin typeface="Helvetica" pitchFamily="2" charset="0"/>
                <a:cs typeface="Arial" panose="020B0604020202020204" pitchFamily="34" charset="0"/>
              </a:endParaRPr>
            </a:p>
          </p:txBody>
        </p:sp>
        <p:sp>
          <p:nvSpPr>
            <p:cNvPr id="52" name="テキスト ボックス 51">
              <a:extLst>
                <a:ext uri="{FF2B5EF4-FFF2-40B4-BE49-F238E27FC236}">
                  <a16:creationId xmlns:a16="http://schemas.microsoft.com/office/drawing/2014/main" id="{E40B6CBF-BF0E-3294-108F-5CB34996E686}"/>
                </a:ext>
              </a:extLst>
            </p:cNvPr>
            <p:cNvSpPr txBox="1"/>
            <p:nvPr/>
          </p:nvSpPr>
          <p:spPr>
            <a:xfrm>
              <a:off x="2910788" y="5981700"/>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20</a:t>
              </a:r>
              <a:endParaRPr kumimoji="1" lang="ja-JP" altLang="en-US" sz="1000">
                <a:solidFill>
                  <a:schemeClr val="tx1"/>
                </a:solidFill>
                <a:latin typeface="Helvetica" pitchFamily="2" charset="0"/>
                <a:cs typeface="Arial" panose="020B0604020202020204" pitchFamily="34" charset="0"/>
              </a:endParaRPr>
            </a:p>
          </p:txBody>
        </p:sp>
        <p:sp>
          <p:nvSpPr>
            <p:cNvPr id="53" name="テキスト ボックス 52">
              <a:extLst>
                <a:ext uri="{FF2B5EF4-FFF2-40B4-BE49-F238E27FC236}">
                  <a16:creationId xmlns:a16="http://schemas.microsoft.com/office/drawing/2014/main" id="{9D2BDE0A-CB81-E09A-2954-A1F18623CBB8}"/>
                </a:ext>
              </a:extLst>
            </p:cNvPr>
            <p:cNvSpPr txBox="1"/>
            <p:nvPr/>
          </p:nvSpPr>
          <p:spPr>
            <a:xfrm>
              <a:off x="3763798" y="5989758"/>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30</a:t>
              </a:r>
              <a:endParaRPr kumimoji="1" lang="ja-JP" altLang="en-US" sz="1000">
                <a:solidFill>
                  <a:schemeClr val="tx1"/>
                </a:solidFill>
                <a:latin typeface="Helvetica" pitchFamily="2" charset="0"/>
                <a:cs typeface="Arial" panose="020B0604020202020204" pitchFamily="34" charset="0"/>
              </a:endParaRPr>
            </a:p>
          </p:txBody>
        </p:sp>
        <p:sp>
          <p:nvSpPr>
            <p:cNvPr id="54" name="テキスト ボックス 53">
              <a:extLst>
                <a:ext uri="{FF2B5EF4-FFF2-40B4-BE49-F238E27FC236}">
                  <a16:creationId xmlns:a16="http://schemas.microsoft.com/office/drawing/2014/main" id="{95F88399-2A3D-42E6-6C99-24BF491E385A}"/>
                </a:ext>
              </a:extLst>
            </p:cNvPr>
            <p:cNvSpPr txBox="1"/>
            <p:nvPr/>
          </p:nvSpPr>
          <p:spPr>
            <a:xfrm>
              <a:off x="4621047" y="5989758"/>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40</a:t>
              </a:r>
              <a:endParaRPr kumimoji="1" lang="ja-JP" altLang="en-US" sz="1000">
                <a:solidFill>
                  <a:schemeClr val="tx1"/>
                </a:solidFill>
                <a:latin typeface="Helvetica" pitchFamily="2" charset="0"/>
                <a:cs typeface="Arial" panose="020B0604020202020204" pitchFamily="34" charset="0"/>
              </a:endParaRPr>
            </a:p>
          </p:txBody>
        </p:sp>
        <p:sp>
          <p:nvSpPr>
            <p:cNvPr id="55" name="テキスト ボックス 54">
              <a:extLst>
                <a:ext uri="{FF2B5EF4-FFF2-40B4-BE49-F238E27FC236}">
                  <a16:creationId xmlns:a16="http://schemas.microsoft.com/office/drawing/2014/main" id="{28B37060-0C75-5367-8143-EA5216962FA4}"/>
                </a:ext>
              </a:extLst>
            </p:cNvPr>
            <p:cNvSpPr txBox="1"/>
            <p:nvPr/>
          </p:nvSpPr>
          <p:spPr>
            <a:xfrm>
              <a:off x="5478296" y="5981700"/>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50</a:t>
              </a:r>
              <a:endParaRPr kumimoji="1" lang="ja-JP" altLang="en-US" sz="1000">
                <a:solidFill>
                  <a:schemeClr val="tx1"/>
                </a:solidFill>
                <a:latin typeface="Helvetica" pitchFamily="2" charset="0"/>
                <a:cs typeface="Arial" panose="020B0604020202020204" pitchFamily="34" charset="0"/>
              </a:endParaRPr>
            </a:p>
          </p:txBody>
        </p:sp>
      </p:grpSp>
      <p:grpSp>
        <p:nvGrpSpPr>
          <p:cNvPr id="56" name="グループ化 55">
            <a:extLst>
              <a:ext uri="{FF2B5EF4-FFF2-40B4-BE49-F238E27FC236}">
                <a16:creationId xmlns:a16="http://schemas.microsoft.com/office/drawing/2014/main" id="{7970CD3E-F801-E26A-2F84-5C9E944F08D5}"/>
              </a:ext>
            </a:extLst>
          </p:cNvPr>
          <p:cNvGrpSpPr/>
          <p:nvPr/>
        </p:nvGrpSpPr>
        <p:grpSpPr>
          <a:xfrm>
            <a:off x="1151163" y="5706955"/>
            <a:ext cx="4743205" cy="298595"/>
            <a:chOff x="1151163" y="5865195"/>
            <a:chExt cx="4743205" cy="298595"/>
          </a:xfrm>
        </p:grpSpPr>
        <p:cxnSp>
          <p:nvCxnSpPr>
            <p:cNvPr id="57" name="直線矢印コネクタ 56">
              <a:extLst>
                <a:ext uri="{FF2B5EF4-FFF2-40B4-BE49-F238E27FC236}">
                  <a16:creationId xmlns:a16="http://schemas.microsoft.com/office/drawing/2014/main" id="{EA6F2B87-5519-90B8-83EC-C1A07B74575F}"/>
                </a:ext>
              </a:extLst>
            </p:cNvPr>
            <p:cNvCxnSpPr>
              <a:cxnSpLocks/>
            </p:cNvCxnSpPr>
            <p:nvPr/>
          </p:nvCxnSpPr>
          <p:spPr bwMode="auto">
            <a:xfrm>
              <a:off x="1151163" y="5948242"/>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58" name="直線矢印コネクタ 57">
              <a:extLst>
                <a:ext uri="{FF2B5EF4-FFF2-40B4-BE49-F238E27FC236}">
                  <a16:creationId xmlns:a16="http://schemas.microsoft.com/office/drawing/2014/main" id="{732C9BCD-6213-E713-EB2E-A64D3C4A79F3}"/>
                </a:ext>
              </a:extLst>
            </p:cNvPr>
            <p:cNvCxnSpPr>
              <a:cxnSpLocks/>
            </p:cNvCxnSpPr>
            <p:nvPr/>
          </p:nvCxnSpPr>
          <p:spPr bwMode="auto">
            <a:xfrm flipV="1">
              <a:off x="1380566"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59" name="直線矢印コネクタ 58">
              <a:extLst>
                <a:ext uri="{FF2B5EF4-FFF2-40B4-BE49-F238E27FC236}">
                  <a16:creationId xmlns:a16="http://schemas.microsoft.com/office/drawing/2014/main" id="{CF15F905-9E80-0A04-1785-DF918398D90E}"/>
                </a:ext>
              </a:extLst>
            </p:cNvPr>
            <p:cNvCxnSpPr>
              <a:cxnSpLocks/>
            </p:cNvCxnSpPr>
            <p:nvPr/>
          </p:nvCxnSpPr>
          <p:spPr bwMode="auto">
            <a:xfrm flipV="1">
              <a:off x="3516799" y="586740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0" name="直線矢印コネクタ 59">
              <a:extLst>
                <a:ext uri="{FF2B5EF4-FFF2-40B4-BE49-F238E27FC236}">
                  <a16:creationId xmlns:a16="http://schemas.microsoft.com/office/drawing/2014/main" id="{9CEBC41E-4FF4-7C77-7DD4-BEBE87591352}"/>
                </a:ext>
              </a:extLst>
            </p:cNvPr>
            <p:cNvCxnSpPr>
              <a:cxnSpLocks/>
            </p:cNvCxnSpPr>
            <p:nvPr/>
          </p:nvCxnSpPr>
          <p:spPr bwMode="auto">
            <a:xfrm flipV="1">
              <a:off x="5089885"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1" name="直線矢印コネクタ 60">
              <a:extLst>
                <a:ext uri="{FF2B5EF4-FFF2-40B4-BE49-F238E27FC236}">
                  <a16:creationId xmlns:a16="http://schemas.microsoft.com/office/drawing/2014/main" id="{7AC6AB0E-3AA3-E453-A51A-B709DBE67852}"/>
                </a:ext>
              </a:extLst>
            </p:cNvPr>
            <p:cNvCxnSpPr>
              <a:cxnSpLocks/>
            </p:cNvCxnSpPr>
            <p:nvPr/>
          </p:nvCxnSpPr>
          <p:spPr bwMode="auto">
            <a:xfrm flipV="1">
              <a:off x="4023085" y="5870296"/>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2" name="直線矢印コネクタ 61">
              <a:extLst>
                <a:ext uri="{FF2B5EF4-FFF2-40B4-BE49-F238E27FC236}">
                  <a16:creationId xmlns:a16="http://schemas.microsoft.com/office/drawing/2014/main" id="{555DFD99-4C7A-51C6-19AF-651A1C72FB62}"/>
                </a:ext>
              </a:extLst>
            </p:cNvPr>
            <p:cNvCxnSpPr>
              <a:cxnSpLocks/>
            </p:cNvCxnSpPr>
            <p:nvPr/>
          </p:nvCxnSpPr>
          <p:spPr bwMode="auto">
            <a:xfrm flipV="1">
              <a:off x="4556485" y="5870296"/>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3" name="直線矢印コネクタ 62">
              <a:extLst>
                <a:ext uri="{FF2B5EF4-FFF2-40B4-BE49-F238E27FC236}">
                  <a16:creationId xmlns:a16="http://schemas.microsoft.com/office/drawing/2014/main" id="{B602C925-4AFF-3C88-2B72-C5212DC93031}"/>
                </a:ext>
              </a:extLst>
            </p:cNvPr>
            <p:cNvCxnSpPr>
              <a:cxnSpLocks/>
            </p:cNvCxnSpPr>
            <p:nvPr/>
          </p:nvCxnSpPr>
          <p:spPr bwMode="auto">
            <a:xfrm flipV="1">
              <a:off x="5647766" y="5875217"/>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sp>
          <p:nvSpPr>
            <p:cNvPr id="64" name="テキスト ボックス 63">
              <a:extLst>
                <a:ext uri="{FF2B5EF4-FFF2-40B4-BE49-F238E27FC236}">
                  <a16:creationId xmlns:a16="http://schemas.microsoft.com/office/drawing/2014/main" id="{A55DCD27-1733-C48A-8DD4-0A6038C169EB}"/>
                </a:ext>
              </a:extLst>
            </p:cNvPr>
            <p:cNvSpPr txBox="1"/>
            <p:nvPr/>
          </p:nvSpPr>
          <p:spPr>
            <a:xfrm>
              <a:off x="1248981" y="5917569"/>
              <a:ext cx="255198"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0</a:t>
              </a:r>
              <a:endParaRPr kumimoji="1" lang="ja-JP" altLang="en-US" sz="1000">
                <a:solidFill>
                  <a:schemeClr val="tx1"/>
                </a:solidFill>
                <a:latin typeface="Helvetica" pitchFamily="2" charset="0"/>
                <a:cs typeface="Arial" panose="020B0604020202020204" pitchFamily="34" charset="0"/>
              </a:endParaRPr>
            </a:p>
          </p:txBody>
        </p:sp>
        <p:sp>
          <p:nvSpPr>
            <p:cNvPr id="65" name="テキスト ボックス 64">
              <a:extLst>
                <a:ext uri="{FF2B5EF4-FFF2-40B4-BE49-F238E27FC236}">
                  <a16:creationId xmlns:a16="http://schemas.microsoft.com/office/drawing/2014/main" id="{1B7E2E9E-4211-B0DE-78C3-550B6C05A7AC}"/>
                </a:ext>
              </a:extLst>
            </p:cNvPr>
            <p:cNvSpPr txBox="1"/>
            <p:nvPr/>
          </p:nvSpPr>
          <p:spPr>
            <a:xfrm>
              <a:off x="1748922" y="5898971"/>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25</a:t>
              </a:r>
              <a:endParaRPr kumimoji="1" lang="ja-JP" altLang="en-US" sz="1000">
                <a:solidFill>
                  <a:schemeClr val="tx1"/>
                </a:solidFill>
                <a:latin typeface="Helvetica" pitchFamily="2" charset="0"/>
                <a:cs typeface="Arial" panose="020B0604020202020204" pitchFamily="34" charset="0"/>
              </a:endParaRPr>
            </a:p>
          </p:txBody>
        </p:sp>
        <p:sp>
          <p:nvSpPr>
            <p:cNvPr id="66" name="テキスト ボックス 65">
              <a:extLst>
                <a:ext uri="{FF2B5EF4-FFF2-40B4-BE49-F238E27FC236}">
                  <a16:creationId xmlns:a16="http://schemas.microsoft.com/office/drawing/2014/main" id="{99B1442F-FA83-A3D8-7259-A41468465DB1}"/>
                </a:ext>
              </a:extLst>
            </p:cNvPr>
            <p:cNvSpPr txBox="1"/>
            <p:nvPr/>
          </p:nvSpPr>
          <p:spPr>
            <a:xfrm>
              <a:off x="4945637" y="5892309"/>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175</a:t>
              </a:r>
              <a:endParaRPr kumimoji="1" lang="ja-JP" altLang="en-US" sz="1000">
                <a:solidFill>
                  <a:schemeClr val="tx1"/>
                </a:solidFill>
                <a:latin typeface="Helvetica" pitchFamily="2" charset="0"/>
                <a:cs typeface="Arial" panose="020B0604020202020204" pitchFamily="34" charset="0"/>
              </a:endParaRPr>
            </a:p>
          </p:txBody>
        </p:sp>
        <p:sp>
          <p:nvSpPr>
            <p:cNvPr id="67" name="テキスト ボックス 66">
              <a:extLst>
                <a:ext uri="{FF2B5EF4-FFF2-40B4-BE49-F238E27FC236}">
                  <a16:creationId xmlns:a16="http://schemas.microsoft.com/office/drawing/2014/main" id="{F01A447D-6398-C470-BFF0-AC1CB7DA347C}"/>
                </a:ext>
              </a:extLst>
            </p:cNvPr>
            <p:cNvSpPr txBox="1"/>
            <p:nvPr/>
          </p:nvSpPr>
          <p:spPr>
            <a:xfrm>
              <a:off x="3822667" y="5898971"/>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125</a:t>
              </a:r>
              <a:endParaRPr kumimoji="1" lang="ja-JP" altLang="en-US" sz="1000">
                <a:solidFill>
                  <a:schemeClr val="tx1"/>
                </a:solidFill>
                <a:latin typeface="Helvetica" pitchFamily="2" charset="0"/>
                <a:cs typeface="Arial" panose="020B0604020202020204" pitchFamily="34" charset="0"/>
              </a:endParaRPr>
            </a:p>
          </p:txBody>
        </p:sp>
        <p:sp>
          <p:nvSpPr>
            <p:cNvPr id="68" name="テキスト ボックス 67">
              <a:extLst>
                <a:ext uri="{FF2B5EF4-FFF2-40B4-BE49-F238E27FC236}">
                  <a16:creationId xmlns:a16="http://schemas.microsoft.com/office/drawing/2014/main" id="{4AC4341F-A1D3-8099-E067-184C76242CE5}"/>
                </a:ext>
              </a:extLst>
            </p:cNvPr>
            <p:cNvSpPr txBox="1"/>
            <p:nvPr/>
          </p:nvSpPr>
          <p:spPr>
            <a:xfrm>
              <a:off x="4379604" y="5898971"/>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150</a:t>
              </a:r>
              <a:endParaRPr kumimoji="1" lang="ja-JP" altLang="en-US" sz="1000">
                <a:solidFill>
                  <a:schemeClr val="tx1"/>
                </a:solidFill>
                <a:latin typeface="Helvetica" pitchFamily="2" charset="0"/>
                <a:cs typeface="Arial" panose="020B0604020202020204" pitchFamily="34" charset="0"/>
              </a:endParaRPr>
            </a:p>
          </p:txBody>
        </p:sp>
        <p:sp>
          <p:nvSpPr>
            <p:cNvPr id="69" name="テキスト ボックス 68">
              <a:extLst>
                <a:ext uri="{FF2B5EF4-FFF2-40B4-BE49-F238E27FC236}">
                  <a16:creationId xmlns:a16="http://schemas.microsoft.com/office/drawing/2014/main" id="{E245EB39-035B-D0B8-81A8-5923DE24B805}"/>
                </a:ext>
              </a:extLst>
            </p:cNvPr>
            <p:cNvSpPr txBox="1"/>
            <p:nvPr/>
          </p:nvSpPr>
          <p:spPr>
            <a:xfrm>
              <a:off x="5487262" y="5913317"/>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200</a:t>
              </a:r>
              <a:endParaRPr kumimoji="1" lang="ja-JP" altLang="en-US" sz="1000">
                <a:solidFill>
                  <a:schemeClr val="tx1"/>
                </a:solidFill>
                <a:latin typeface="Helvetica" pitchFamily="2" charset="0"/>
                <a:cs typeface="Arial" panose="020B0604020202020204" pitchFamily="34" charset="0"/>
              </a:endParaRPr>
            </a:p>
          </p:txBody>
        </p:sp>
        <p:cxnSp>
          <p:nvCxnSpPr>
            <p:cNvPr id="70" name="直線矢印コネクタ 69">
              <a:extLst>
                <a:ext uri="{FF2B5EF4-FFF2-40B4-BE49-F238E27FC236}">
                  <a16:creationId xmlns:a16="http://schemas.microsoft.com/office/drawing/2014/main" id="{BE3226CA-9CCC-FDD3-95AE-7391F952FD03}"/>
                </a:ext>
              </a:extLst>
            </p:cNvPr>
            <p:cNvCxnSpPr>
              <a:cxnSpLocks/>
            </p:cNvCxnSpPr>
            <p:nvPr/>
          </p:nvCxnSpPr>
          <p:spPr bwMode="auto">
            <a:xfrm flipV="1">
              <a:off x="1906995"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71" name="直線矢印コネクタ 70">
              <a:extLst>
                <a:ext uri="{FF2B5EF4-FFF2-40B4-BE49-F238E27FC236}">
                  <a16:creationId xmlns:a16="http://schemas.microsoft.com/office/drawing/2014/main" id="{4DD1B941-91B5-C7EA-E665-1D46D5F0E2D0}"/>
                </a:ext>
              </a:extLst>
            </p:cNvPr>
            <p:cNvCxnSpPr>
              <a:cxnSpLocks/>
            </p:cNvCxnSpPr>
            <p:nvPr/>
          </p:nvCxnSpPr>
          <p:spPr bwMode="auto">
            <a:xfrm flipV="1">
              <a:off x="2439477"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72" name="直線矢印コネクタ 71">
              <a:extLst>
                <a:ext uri="{FF2B5EF4-FFF2-40B4-BE49-F238E27FC236}">
                  <a16:creationId xmlns:a16="http://schemas.microsoft.com/office/drawing/2014/main" id="{E9C0F1D6-08CD-F0BF-96F3-02EA5C5AA2C6}"/>
                </a:ext>
              </a:extLst>
            </p:cNvPr>
            <p:cNvCxnSpPr>
              <a:cxnSpLocks/>
            </p:cNvCxnSpPr>
            <p:nvPr/>
          </p:nvCxnSpPr>
          <p:spPr bwMode="auto">
            <a:xfrm flipV="1">
              <a:off x="2975564" y="5865195"/>
              <a:ext cx="0" cy="74399"/>
            </a:xfrm>
            <a:prstGeom prst="straightConnector1">
              <a:avLst/>
            </a:prstGeom>
            <a:solidFill>
              <a:srgbClr val="00B8FF"/>
            </a:solidFill>
            <a:ln w="6350" cap="flat" cmpd="sng" algn="ctr">
              <a:solidFill>
                <a:schemeClr val="tx1"/>
              </a:solidFill>
              <a:prstDash val="solid"/>
              <a:round/>
              <a:headEnd type="none" w="med" len="med"/>
              <a:tailEnd type="none"/>
            </a:ln>
            <a:effectLst/>
          </p:spPr>
        </p:cxnSp>
        <p:sp>
          <p:nvSpPr>
            <p:cNvPr id="73" name="テキスト ボックス 72">
              <a:extLst>
                <a:ext uri="{FF2B5EF4-FFF2-40B4-BE49-F238E27FC236}">
                  <a16:creationId xmlns:a16="http://schemas.microsoft.com/office/drawing/2014/main" id="{3B748EF2-682C-72A6-442C-EE07716DA3B4}"/>
                </a:ext>
              </a:extLst>
            </p:cNvPr>
            <p:cNvSpPr txBox="1"/>
            <p:nvPr/>
          </p:nvSpPr>
          <p:spPr>
            <a:xfrm>
              <a:off x="2280441" y="5892308"/>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50</a:t>
              </a:r>
              <a:endParaRPr kumimoji="1" lang="ja-JP" altLang="en-US" sz="1000">
                <a:solidFill>
                  <a:schemeClr val="tx1"/>
                </a:solidFill>
                <a:latin typeface="Helvetica" pitchFamily="2" charset="0"/>
                <a:cs typeface="Arial" panose="020B0604020202020204" pitchFamily="34" charset="0"/>
              </a:endParaRPr>
            </a:p>
          </p:txBody>
        </p:sp>
        <p:sp>
          <p:nvSpPr>
            <p:cNvPr id="74" name="テキスト ボックス 73">
              <a:extLst>
                <a:ext uri="{FF2B5EF4-FFF2-40B4-BE49-F238E27FC236}">
                  <a16:creationId xmlns:a16="http://schemas.microsoft.com/office/drawing/2014/main" id="{9AA43D97-A3B4-D559-7DAB-37932B8919B1}"/>
                </a:ext>
              </a:extLst>
            </p:cNvPr>
            <p:cNvSpPr txBox="1"/>
            <p:nvPr/>
          </p:nvSpPr>
          <p:spPr>
            <a:xfrm>
              <a:off x="2812922" y="5901741"/>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75</a:t>
              </a:r>
              <a:endParaRPr kumimoji="1" lang="ja-JP" altLang="en-US" sz="1000">
                <a:solidFill>
                  <a:schemeClr val="tx1"/>
                </a:solidFill>
                <a:latin typeface="Helvetica" pitchFamily="2" charset="0"/>
                <a:cs typeface="Arial" panose="020B0604020202020204" pitchFamily="34" charset="0"/>
              </a:endParaRPr>
            </a:p>
          </p:txBody>
        </p:sp>
        <p:sp>
          <p:nvSpPr>
            <p:cNvPr id="75" name="テキスト ボックス 74">
              <a:extLst>
                <a:ext uri="{FF2B5EF4-FFF2-40B4-BE49-F238E27FC236}">
                  <a16:creationId xmlns:a16="http://schemas.microsoft.com/office/drawing/2014/main" id="{ADCE7610-8038-157D-73F6-09A63B0BAE41}"/>
                </a:ext>
              </a:extLst>
            </p:cNvPr>
            <p:cNvSpPr txBox="1"/>
            <p:nvPr/>
          </p:nvSpPr>
          <p:spPr>
            <a:xfrm>
              <a:off x="3321881" y="5896111"/>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100</a:t>
              </a:r>
              <a:endParaRPr kumimoji="1" lang="ja-JP" altLang="en-US" sz="1000">
                <a:solidFill>
                  <a:schemeClr val="tx1"/>
                </a:solidFill>
                <a:latin typeface="Helvetica" pitchFamily="2" charset="0"/>
                <a:cs typeface="Arial" panose="020B0604020202020204" pitchFamily="34" charset="0"/>
              </a:endParaRPr>
            </a:p>
          </p:txBody>
        </p:sp>
      </p:grpSp>
      <p:sp>
        <p:nvSpPr>
          <p:cNvPr id="76" name="テキスト ボックス 75">
            <a:extLst>
              <a:ext uri="{FF2B5EF4-FFF2-40B4-BE49-F238E27FC236}">
                <a16:creationId xmlns:a16="http://schemas.microsoft.com/office/drawing/2014/main" id="{73D49A0A-5EE1-937A-EBAB-971ED792B22B}"/>
              </a:ext>
            </a:extLst>
          </p:cNvPr>
          <p:cNvSpPr txBox="1"/>
          <p:nvPr/>
        </p:nvSpPr>
        <p:spPr>
          <a:xfrm>
            <a:off x="5721817" y="5242110"/>
            <a:ext cx="33182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Slow</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77" name="テキスト ボックス 76">
            <a:extLst>
              <a:ext uri="{FF2B5EF4-FFF2-40B4-BE49-F238E27FC236}">
                <a16:creationId xmlns:a16="http://schemas.microsoft.com/office/drawing/2014/main" id="{C515E7FE-18BC-3AE2-033E-FAB24555B226}"/>
              </a:ext>
            </a:extLst>
          </p:cNvPr>
          <p:cNvSpPr txBox="1"/>
          <p:nvPr/>
        </p:nvSpPr>
        <p:spPr>
          <a:xfrm>
            <a:off x="5726315" y="5562600"/>
            <a:ext cx="29976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Fast</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78" name="テキスト ボックス 77">
            <a:extLst>
              <a:ext uri="{FF2B5EF4-FFF2-40B4-BE49-F238E27FC236}">
                <a16:creationId xmlns:a16="http://schemas.microsoft.com/office/drawing/2014/main" id="{6607287B-323F-BB7B-04B9-B17B07F8A990}"/>
              </a:ext>
            </a:extLst>
          </p:cNvPr>
          <p:cNvSpPr txBox="1"/>
          <p:nvPr/>
        </p:nvSpPr>
        <p:spPr>
          <a:xfrm>
            <a:off x="11084405" y="5249921"/>
            <a:ext cx="29976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Fast</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79" name="テキスト ボックス 78">
            <a:extLst>
              <a:ext uri="{FF2B5EF4-FFF2-40B4-BE49-F238E27FC236}">
                <a16:creationId xmlns:a16="http://schemas.microsoft.com/office/drawing/2014/main" id="{CB7D5ABB-EDDF-140A-0DC1-46C112FD0270}"/>
              </a:ext>
            </a:extLst>
          </p:cNvPr>
          <p:cNvSpPr txBox="1"/>
          <p:nvPr/>
        </p:nvSpPr>
        <p:spPr>
          <a:xfrm>
            <a:off x="11088903" y="5530334"/>
            <a:ext cx="33182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Slow</a:t>
            </a:r>
            <a:endParaRPr kumimoji="1" lang="ja-JP" altLang="en-US" sz="12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598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8B86E-A96E-FAD9-BA44-F00FF1AD6331}"/>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B11053E7-845B-CA22-F9C9-6D16D958C69A}"/>
              </a:ext>
            </a:extLst>
          </p:cNvPr>
          <p:cNvSpPr>
            <a:spLocks noGrp="1"/>
          </p:cNvSpPr>
          <p:nvPr>
            <p:ph type="title"/>
          </p:nvPr>
        </p:nvSpPr>
        <p:spPr/>
        <p:txBody>
          <a:bodyPr/>
          <a:lstStyle/>
          <a:p>
            <a:r>
              <a:rPr lang="en-US" altLang="ja-JP">
                <a:latin typeface="Arial" panose="020B0604020202020204" pitchFamily="34" charset="0"/>
                <a:cs typeface="Arial" panose="020B0604020202020204" pitchFamily="34" charset="0"/>
              </a:rPr>
              <a:t>Conclusions</a:t>
            </a:r>
            <a:endParaRPr lang="ja-JP" altLang="en-US">
              <a:latin typeface="Arial" panose="020B0604020202020204" pitchFamily="34" charset="0"/>
              <a:cs typeface="Arial" panose="020B0604020202020204" pitchFamily="34" charset="0"/>
            </a:endParaRPr>
          </a:p>
        </p:txBody>
      </p:sp>
      <p:sp>
        <p:nvSpPr>
          <p:cNvPr id="4" name="コンテンツ プレースホルダー 3">
            <a:extLst>
              <a:ext uri="{FF2B5EF4-FFF2-40B4-BE49-F238E27FC236}">
                <a16:creationId xmlns:a16="http://schemas.microsoft.com/office/drawing/2014/main" id="{0563ECA3-B0FE-A6E8-A9CC-2409E4304EB7}"/>
              </a:ext>
            </a:extLst>
          </p:cNvPr>
          <p:cNvSpPr>
            <a:spLocks noGrp="1"/>
          </p:cNvSpPr>
          <p:nvPr>
            <p:ph idx="1"/>
          </p:nvPr>
        </p:nvSpPr>
        <p:spPr>
          <a:xfrm>
            <a:off x="965200" y="1600200"/>
            <a:ext cx="10361084" cy="4659086"/>
          </a:xfrm>
        </p:spPr>
        <p:txBody>
          <a:bodyPr/>
          <a:lstStyle/>
          <a:p>
            <a:r>
              <a:rPr lang="en-US" altLang="ja-JP" sz="2200" b="1" dirty="0">
                <a:latin typeface="Arial" panose="020B0604020202020204" pitchFamily="34" charset="0"/>
                <a:cs typeface="Arial" panose="020B0604020202020204" pitchFamily="34" charset="0"/>
              </a:rPr>
              <a:t>Evaluated the effect of a strategy that uses different CCA modes in </a:t>
            </a:r>
            <a:r>
              <a:rPr lang="en-US" altLang="ja-JP" sz="2200" b="1" dirty="0" err="1">
                <a:latin typeface="Arial" panose="020B0604020202020204" pitchFamily="34" charset="0"/>
                <a:cs typeface="Arial" panose="020B0604020202020204" pitchFamily="34" charset="0"/>
              </a:rPr>
              <a:t>suspendable</a:t>
            </a:r>
            <a:r>
              <a:rPr lang="en-US" altLang="ja-JP" sz="2200" b="1" dirty="0">
                <a:latin typeface="Arial" panose="020B0604020202020204" pitchFamily="34" charset="0"/>
                <a:cs typeface="Arial" panose="020B0604020202020204" pitchFamily="34" charset="0"/>
              </a:rPr>
              <a:t> CSMA-CA in coexisting environments</a:t>
            </a:r>
            <a:endParaRPr lang="ja-JP" altLang="ja-JP" sz="2200" b="1">
              <a:latin typeface="Arial" panose="020B0604020202020204" pitchFamily="34" charset="0"/>
              <a:cs typeface="Arial" panose="020B0604020202020204" pitchFamily="34" charset="0"/>
            </a:endParaRPr>
          </a:p>
          <a:p>
            <a:pPr lvl="1"/>
            <a:r>
              <a:rPr lang="en-US" altLang="ja-JP" sz="2000" dirty="0">
                <a:latin typeface="Arial" panose="020B0604020202020204" pitchFamily="34" charset="0"/>
                <a:cs typeface="Arial" panose="020B0604020202020204" pitchFamily="34" charset="0"/>
              </a:rPr>
              <a:t>CCA mode, ED threshold</a:t>
            </a:r>
            <a:endParaRPr lang="ja-JP" altLang="ja-JP" sz="2000">
              <a:latin typeface="Arial" panose="020B0604020202020204" pitchFamily="34" charset="0"/>
              <a:cs typeface="Arial" panose="020B0604020202020204" pitchFamily="34" charset="0"/>
            </a:endParaRPr>
          </a:p>
          <a:p>
            <a:r>
              <a:rPr lang="en-US" altLang="ja-JP" sz="2200" b="1" dirty="0">
                <a:latin typeface="Arial" panose="020B0604020202020204" pitchFamily="34" charset="0"/>
                <a:cs typeface="Arial" panose="020B0604020202020204" pitchFamily="34" charset="0"/>
              </a:rPr>
              <a:t>Simulation Results  (in a scenario w. hidden/exposed terminals) </a:t>
            </a:r>
          </a:p>
          <a:p>
            <a:pPr lvl="1"/>
            <a:r>
              <a:rPr lang="en-US" altLang="ja-JP" sz="2000" dirty="0">
                <a:latin typeface="Arial" panose="020B0604020202020204" pitchFamily="34" charset="0"/>
                <a:cs typeface="Arial" panose="020B0604020202020204" pitchFamily="34" charset="0"/>
              </a:rPr>
              <a:t>The proposed strategy contributes to improving the throughput of exposed terminals in the fast network, while their PDR is decreased.</a:t>
            </a:r>
          </a:p>
          <a:p>
            <a:pPr lvl="2"/>
            <a:r>
              <a:rPr lang="en-US" altLang="ja-JP" sz="2000" dirty="0">
                <a:latin typeface="Arial" panose="020B0604020202020204" pitchFamily="34" charset="0"/>
                <a:cs typeface="Arial" panose="020B0604020202020204" pitchFamily="34" charset="0"/>
              </a:rPr>
              <a:t>This result aligns with the concept underlying the proposed strategy.</a:t>
            </a:r>
          </a:p>
          <a:p>
            <a:pPr lvl="2"/>
            <a:r>
              <a:rPr lang="en-US" altLang="ja-JP" sz="2000" dirty="0">
                <a:latin typeface="Arial" panose="020B0604020202020204" pitchFamily="34" charset="0"/>
                <a:cs typeface="Arial" panose="020B0604020202020204" pitchFamily="34" charset="0"/>
              </a:rPr>
              <a:t>The throughput and PDR of the slow network are also decreased.</a:t>
            </a:r>
          </a:p>
          <a:p>
            <a:r>
              <a:rPr lang="en-US" altLang="ja-JP" sz="2200" b="1" dirty="0">
                <a:latin typeface="Arial" panose="020B0604020202020204" pitchFamily="34" charset="0"/>
                <a:cs typeface="Arial" panose="020B0604020202020204" pitchFamily="34" charset="0"/>
              </a:rPr>
              <a:t>Next step</a:t>
            </a:r>
          </a:p>
          <a:p>
            <a:pPr lvl="1"/>
            <a:r>
              <a:rPr lang="en-US" altLang="ja-JP" sz="2000" dirty="0">
                <a:latin typeface="Arial" panose="020B0604020202020204" pitchFamily="34" charset="0"/>
                <a:cs typeface="Arial" panose="020B0604020202020204" pitchFamily="34" charset="0"/>
              </a:rPr>
              <a:t>Extended simulation scenarios for various settings and confirm the effect of the proposed strategy.</a:t>
            </a:r>
          </a:p>
          <a:p>
            <a:pPr lvl="1"/>
            <a:r>
              <a:rPr lang="en-US" altLang="ja-JP" sz="2000" dirty="0">
                <a:latin typeface="Arial" panose="020B0604020202020204" pitchFamily="34" charset="0"/>
                <a:cs typeface="Arial" panose="020B0604020202020204" pitchFamily="34" charset="0"/>
              </a:rPr>
              <a:t>Develop guidelines / recommendations for using suspended CSMA-CA</a:t>
            </a:r>
          </a:p>
        </p:txBody>
      </p:sp>
      <p:sp>
        <p:nvSpPr>
          <p:cNvPr id="2" name="スライド番号プレースホルダー 1">
            <a:extLst>
              <a:ext uri="{FF2B5EF4-FFF2-40B4-BE49-F238E27FC236}">
                <a16:creationId xmlns:a16="http://schemas.microsoft.com/office/drawing/2014/main" id="{74D63015-0DEF-6931-3C5B-DB9DC3667FC9}"/>
              </a:ext>
            </a:extLst>
          </p:cNvPr>
          <p:cNvSpPr>
            <a:spLocks noGrp="1"/>
          </p:cNvSpPr>
          <p:nvPr>
            <p:ph type="sldNum" idx="12"/>
          </p:nvPr>
        </p:nvSpPr>
        <p:spPr/>
        <p:txBody>
          <a:bodyPr/>
          <a:lstStyle/>
          <a:p>
            <a:r>
              <a:rPr lang="en-GB"/>
              <a:t>Slide </a:t>
            </a:r>
            <a:fld id="{F5D8E26B-7BCF-4D25-9C89-0168A6618F18}" type="slidenum">
              <a:rPr lang="en-GB" smtClean="0"/>
              <a:pPr/>
              <a:t>26</a:t>
            </a:fld>
            <a:endParaRPr lang="en-GB"/>
          </a:p>
        </p:txBody>
      </p:sp>
    </p:spTree>
    <p:extLst>
      <p:ext uri="{BB962C8B-B14F-4D97-AF65-F5344CB8AC3E}">
        <p14:creationId xmlns:p14="http://schemas.microsoft.com/office/powerpoint/2010/main" val="246828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3E91E-6AD6-7224-1483-1B44779BC6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9290F3-5B4B-532E-AC58-92EB64B17E87}"/>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References</a:t>
            </a:r>
          </a:p>
        </p:txBody>
      </p:sp>
      <p:sp>
        <p:nvSpPr>
          <p:cNvPr id="3" name="Content Placeholder 2">
            <a:extLst>
              <a:ext uri="{FF2B5EF4-FFF2-40B4-BE49-F238E27FC236}">
                <a16:creationId xmlns:a16="http://schemas.microsoft.com/office/drawing/2014/main" id="{F56451C7-AA25-4DC3-AC0B-1E06D0D1C692}"/>
              </a:ext>
            </a:extLst>
          </p:cNvPr>
          <p:cNvSpPr>
            <a:spLocks noGrp="1"/>
          </p:cNvSpPr>
          <p:nvPr>
            <p:ph idx="1"/>
          </p:nvPr>
        </p:nvSpPr>
        <p:spPr/>
        <p:txBody>
          <a:bodyPr/>
          <a:lstStyle/>
          <a:p>
            <a:pPr marL="495300" indent="-360363">
              <a:buNone/>
            </a:pPr>
            <a:r>
              <a:rPr lang="en-US" altLang="ja-JP" dirty="0">
                <a:latin typeface="Arial" panose="020B0604020202020204" pitchFamily="34" charset="0"/>
                <a:cs typeface="Arial" panose="020B0604020202020204" pitchFamily="34" charset="0"/>
              </a:rPr>
              <a:t>[1] S. Ishihara, et al., CCA Modes and Adaptive ED threshold in </a:t>
            </a:r>
            <a:r>
              <a:rPr lang="en-US" altLang="ja-JP" dirty="0" err="1">
                <a:latin typeface="Arial" panose="020B0604020202020204" pitchFamily="34" charset="0"/>
                <a:cs typeface="Arial" panose="020B0604020202020204" pitchFamily="34" charset="0"/>
              </a:rPr>
              <a:t>suspendable</a:t>
            </a:r>
            <a:r>
              <a:rPr lang="en-US" altLang="ja-JP" dirty="0">
                <a:latin typeface="Arial" panose="020B0604020202020204" pitchFamily="34" charset="0"/>
                <a:cs typeface="Arial" panose="020B0604020202020204" pitchFamily="34" charset="0"/>
              </a:rPr>
              <a:t> CSMA-CA,</a:t>
            </a:r>
            <a:br>
              <a:rPr lang="en-US" altLang="ja-JP" dirty="0">
                <a:latin typeface="Arial" panose="020B0604020202020204" pitchFamily="34" charset="0"/>
                <a:cs typeface="Arial" panose="020B0604020202020204" pitchFamily="34" charset="0"/>
              </a:rPr>
            </a:br>
            <a:r>
              <a:rPr lang="en-US" altLang="ja-JP" dirty="0">
                <a:latin typeface="Arial" panose="020B0604020202020204" pitchFamily="34" charset="0"/>
                <a:cs typeface="Arial" panose="020B0604020202020204" pitchFamily="34" charset="0"/>
              </a:rPr>
              <a:t>DCN: 15-25-0353-02-acss</a:t>
            </a:r>
          </a:p>
          <a:p>
            <a:pPr marL="495300" indent="-360363">
              <a:buNone/>
            </a:pPr>
            <a:r>
              <a:rPr lang="en-US" altLang="ja-JP" dirty="0">
                <a:latin typeface="Arial" panose="020B0604020202020204" pitchFamily="34" charset="0"/>
                <a:cs typeface="Arial" panose="020B0604020202020204" pitchFamily="34" charset="0"/>
              </a:rPr>
              <a:t>[2] T. Sumi, Y. Nagai, J. Guo, P. Orlik, K. Parsons, IEEE 802.11ah and IEEE 802.15.4g SUN OFDM PHY Coexistence Simulation for Case 1-3 with </a:t>
            </a:r>
            <a:r>
              <a:rPr lang="en-US" altLang="ja-JP" dirty="0" err="1">
                <a:latin typeface="Arial" panose="020B0604020202020204" pitchFamily="34" charset="0"/>
                <a:cs typeface="Arial" panose="020B0604020202020204" pitchFamily="34" charset="0"/>
              </a:rPr>
              <a:t>Suspendable</a:t>
            </a:r>
            <a:r>
              <a:rPr lang="en-US" altLang="ja-JP" dirty="0">
                <a:latin typeface="Arial" panose="020B0604020202020204" pitchFamily="34" charset="0"/>
                <a:cs typeface="Arial" panose="020B0604020202020204" pitchFamily="34" charset="0"/>
              </a:rPr>
              <a:t> CSMA/CA, DCN: 802.19-25/0006r0</a:t>
            </a:r>
          </a:p>
          <a:p>
            <a:pPr marL="495300" indent="-360363">
              <a:buNone/>
            </a:pPr>
            <a:r>
              <a:rPr lang="en-US" altLang="ja-JP" sz="2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IEEE Standard for Low‐Rate Wireless Networks, IEEE Std 802.15.4-2024.</a:t>
            </a:r>
          </a:p>
          <a:p>
            <a:pPr marL="495300" indent="-360363">
              <a:buNone/>
            </a:pPr>
            <a:r>
              <a:rPr lang="en" altLang="ja-JP" dirty="0">
                <a:latin typeface="Arial" panose="020B0604020202020204" pitchFamily="34" charset="0"/>
                <a:cs typeface="Arial" panose="020B0604020202020204" pitchFamily="34" charset="0"/>
              </a:rPr>
              <a:t>[4] JJ-300.10 Home network Communication Interface for ECHONET Lite (IEEE802.15.4/4e/4g 920MHz-band Wireless)</a:t>
            </a:r>
          </a:p>
          <a:p>
            <a:pPr marL="495300" indent="-360363">
              <a:buNone/>
            </a:pPr>
            <a:r>
              <a:rPr lang="en-US" altLang="ja-JP" dirty="0">
                <a:latin typeface="Arial" panose="020B0604020202020204" pitchFamily="34" charset="0"/>
                <a:cs typeface="Arial" panose="020B0604020202020204" pitchFamily="34" charset="0"/>
              </a:rPr>
              <a:t>[5] </a:t>
            </a:r>
            <a:r>
              <a:rPr lang="en-US" altLang="ja-JP" dirty="0" err="1">
                <a:latin typeface="Arial" panose="020B0604020202020204" pitchFamily="34" charset="0"/>
                <a:cs typeface="Arial" panose="020B0604020202020204" pitchFamily="34" charset="0"/>
              </a:rPr>
              <a:t>Scenargie</a:t>
            </a:r>
            <a:r>
              <a:rPr lang="en-US" altLang="ja-JP" dirty="0">
                <a:latin typeface="Arial" panose="020B0604020202020204" pitchFamily="34" charset="0"/>
                <a:cs typeface="Arial" panose="020B0604020202020204" pitchFamily="34" charset="0"/>
              </a:rPr>
              <a:t> - Space-Time Engineering, Inc. (</a:t>
            </a:r>
            <a:r>
              <a:rPr lang="en-US" altLang="ja-JP"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https://www.spacetime-eng.com/</a:t>
            </a:r>
            <a:r>
              <a:rPr lang="en-US" altLang="ja-JP" dirty="0">
                <a:latin typeface="Arial" panose="020B0604020202020204" pitchFamily="34" charset="0"/>
                <a:cs typeface="Arial" panose="020B0604020202020204" pitchFamily="34" charset="0"/>
              </a:rPr>
              <a:t>)</a:t>
            </a:r>
          </a:p>
          <a:p>
            <a:pPr marL="495300" indent="-360363">
              <a:buNone/>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8B9A76F-2122-2099-3812-5C136249707B}"/>
              </a:ext>
            </a:extLst>
          </p:cNvPr>
          <p:cNvSpPr>
            <a:spLocks noGrp="1"/>
          </p:cNvSpPr>
          <p:nvPr>
            <p:ph type="sldNum" idx="12"/>
          </p:nvPr>
        </p:nvSpPr>
        <p:spPr/>
        <p:txBody>
          <a:bodyPr/>
          <a:lstStyle/>
          <a:p>
            <a:r>
              <a:rPr lang="en-GB"/>
              <a:t>Slide </a:t>
            </a:r>
            <a:fld id="{440F5867-744E-4AA6-B0ED-4C44D2DFBB7B}" type="slidenum">
              <a:rPr lang="en-GB" smtClean="0"/>
              <a:pPr/>
              <a:t>27</a:t>
            </a:fld>
            <a:endParaRPr lang="en-GB"/>
          </a:p>
        </p:txBody>
      </p:sp>
    </p:spTree>
    <p:extLst>
      <p:ext uri="{BB962C8B-B14F-4D97-AF65-F5344CB8AC3E}">
        <p14:creationId xmlns:p14="http://schemas.microsoft.com/office/powerpoint/2010/main" val="4011664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45236CE-8080-97CF-4DEB-669BA0B75998}"/>
              </a:ext>
            </a:extLst>
          </p:cNvPr>
          <p:cNvSpPr>
            <a:spLocks noGrp="1"/>
          </p:cNvSpPr>
          <p:nvPr>
            <p:ph type="title"/>
          </p:nvPr>
        </p:nvSpPr>
        <p:spPr/>
        <p:txBody>
          <a:bodyPr/>
          <a:lstStyle/>
          <a:p>
            <a:r>
              <a:rPr lang="en-US" altLang="ja-JP">
                <a:latin typeface="Arial" panose="020B0604020202020204" pitchFamily="34" charset="0"/>
                <a:cs typeface="Arial" panose="020B0604020202020204" pitchFamily="34" charset="0"/>
              </a:rPr>
              <a:t>Topics in this presentation</a:t>
            </a:r>
            <a:endParaRPr lang="ja-JP" altLang="en-US">
              <a:latin typeface="Arial" panose="020B0604020202020204" pitchFamily="34" charset="0"/>
              <a:cs typeface="Arial" panose="020B0604020202020204" pitchFamily="34" charset="0"/>
            </a:endParaRPr>
          </a:p>
        </p:txBody>
      </p:sp>
      <p:sp>
        <p:nvSpPr>
          <p:cNvPr id="4" name="コンテンツ プレースホルダー 3">
            <a:extLst>
              <a:ext uri="{FF2B5EF4-FFF2-40B4-BE49-F238E27FC236}">
                <a16:creationId xmlns:a16="http://schemas.microsoft.com/office/drawing/2014/main" id="{B4920143-5EDA-1C6E-C2D9-81552704F535}"/>
              </a:ext>
            </a:extLst>
          </p:cNvPr>
          <p:cNvSpPr>
            <a:spLocks noGrp="1"/>
          </p:cNvSpPr>
          <p:nvPr>
            <p:ph idx="1"/>
          </p:nvPr>
        </p:nvSpPr>
        <p:spPr/>
        <p:txBody>
          <a:bodyPr/>
          <a:lstStyle/>
          <a:p>
            <a:r>
              <a:rPr lang="en-US" altLang="ja-JP" sz="2400" b="1">
                <a:latin typeface="Arial" panose="020B0604020202020204" pitchFamily="34" charset="0"/>
                <a:cs typeface="Arial" panose="020B0604020202020204" pitchFamily="34" charset="0"/>
              </a:rPr>
              <a:t>Recap of the last presentation [1]</a:t>
            </a:r>
          </a:p>
          <a:p>
            <a:pPr lvl="1"/>
            <a:r>
              <a:rPr lang="en-US" altLang="ja-JP" sz="2000" b="1">
                <a:latin typeface="Arial" panose="020B0604020202020204" pitchFamily="34" charset="0"/>
                <a:cs typeface="Arial" panose="020B0604020202020204" pitchFamily="34" charset="0"/>
              </a:rPr>
              <a:t>Scenario</a:t>
            </a:r>
          </a:p>
          <a:p>
            <a:pPr lvl="2"/>
            <a:r>
              <a:rPr lang="en-US" altLang="ja-JP" sz="2000">
                <a:latin typeface="Arial" panose="020B0604020202020204" pitchFamily="34" charset="0"/>
                <a:cs typeface="Arial" panose="020B0604020202020204" pitchFamily="34" charset="0"/>
              </a:rPr>
              <a:t>Coexistence of different modulation networks working at the same frequency.</a:t>
            </a:r>
          </a:p>
          <a:p>
            <a:pPr lvl="1"/>
            <a:r>
              <a:rPr lang="en-US" altLang="ja-JP" sz="2000" b="1" err="1">
                <a:latin typeface="Arial" panose="020B0604020202020204" pitchFamily="34" charset="0"/>
                <a:cs typeface="Arial" panose="020B0604020202020204" pitchFamily="34" charset="0"/>
              </a:rPr>
              <a:t>Suspendable</a:t>
            </a:r>
            <a:r>
              <a:rPr lang="en-US" altLang="ja-JP" sz="2000" b="1">
                <a:latin typeface="Arial" panose="020B0604020202020204" pitchFamily="34" charset="0"/>
                <a:cs typeface="Arial" panose="020B0604020202020204" pitchFamily="34" charset="0"/>
              </a:rPr>
              <a:t> CSMA-CA</a:t>
            </a:r>
          </a:p>
          <a:p>
            <a:pPr lvl="2"/>
            <a:r>
              <a:rPr lang="en-US" altLang="ja-JP" sz="2000">
                <a:latin typeface="Arial" panose="020B0604020202020204" pitchFamily="34" charset="0"/>
                <a:cs typeface="Arial" panose="020B0604020202020204" pitchFamily="34" charset="0"/>
              </a:rPr>
              <a:t>Improves packet delivery ration in congested scenarios </a:t>
            </a:r>
          </a:p>
          <a:p>
            <a:pPr lvl="1"/>
            <a:r>
              <a:rPr lang="en-US" altLang="ja-JP" sz="2000" b="1">
                <a:latin typeface="Arial" panose="020B0604020202020204" pitchFamily="34" charset="0"/>
                <a:cs typeface="Arial" panose="020B0604020202020204" pitchFamily="34" charset="0"/>
              </a:rPr>
              <a:t>Proposed Strategy: </a:t>
            </a:r>
          </a:p>
          <a:p>
            <a:pPr lvl="2"/>
            <a:r>
              <a:rPr lang="en-US" altLang="ja-JP" sz="2000">
                <a:latin typeface="Arial" panose="020B0604020202020204" pitchFamily="34" charset="0"/>
                <a:cs typeface="Arial" panose="020B0604020202020204" pitchFamily="34" charset="0"/>
              </a:rPr>
              <a:t>Use different CCA modes for backoff slots in </a:t>
            </a:r>
            <a:r>
              <a:rPr lang="en-US" altLang="ja-JP" sz="2000" err="1">
                <a:latin typeface="Arial" panose="020B0604020202020204" pitchFamily="34" charset="0"/>
                <a:cs typeface="Arial" panose="020B0604020202020204" pitchFamily="34" charset="0"/>
              </a:rPr>
              <a:t>Suspendable</a:t>
            </a:r>
            <a:r>
              <a:rPr lang="en-US" altLang="ja-JP" sz="2000">
                <a:latin typeface="Arial" panose="020B0604020202020204" pitchFamily="34" charset="0"/>
                <a:cs typeface="Arial" panose="020B0604020202020204" pitchFamily="34" charset="0"/>
              </a:rPr>
              <a:t> CSMA-CA</a:t>
            </a:r>
          </a:p>
          <a:p>
            <a:pPr lvl="3"/>
            <a:r>
              <a:rPr lang="en-US" altLang="ja-JP" sz="1800">
                <a:latin typeface="Arial" panose="020B0604020202020204" pitchFamily="34" charset="0"/>
                <a:cs typeface="Arial" panose="020B0604020202020204" pitchFamily="34" charset="0"/>
              </a:rPr>
              <a:t>The last slot, A few slots before the last slot, and others</a:t>
            </a:r>
          </a:p>
          <a:p>
            <a:r>
              <a:rPr lang="en-US" altLang="ja-JP" sz="2200" b="1">
                <a:latin typeface="Arial" panose="020B0604020202020204" pitchFamily="34" charset="0"/>
                <a:cs typeface="Arial" panose="020B0604020202020204" pitchFamily="34" charset="0"/>
              </a:rPr>
              <a:t>Evaluation of the proposed strategy</a:t>
            </a:r>
          </a:p>
          <a:p>
            <a:pPr marL="457200" lvl="1" indent="0">
              <a:buNone/>
            </a:pPr>
            <a:endParaRPr lang="en-US" altLang="ja-JP" sz="2000" b="1">
              <a:latin typeface="Arial" panose="020B0604020202020204" pitchFamily="34" charset="0"/>
              <a:cs typeface="Arial" panose="020B0604020202020204" pitchFamily="34" charset="0"/>
            </a:endParaRPr>
          </a:p>
          <a:p>
            <a:pPr lvl="2"/>
            <a:endParaRPr lang="ja-JP" altLang="en-US" sz="2400">
              <a:latin typeface="Arial" panose="020B0604020202020204" pitchFamily="34" charset="0"/>
              <a:cs typeface="Arial" panose="020B0604020202020204" pitchFamily="34" charset="0"/>
            </a:endParaRPr>
          </a:p>
        </p:txBody>
      </p:sp>
      <p:sp>
        <p:nvSpPr>
          <p:cNvPr id="2" name="スライド番号プレースホルダー 1">
            <a:extLst>
              <a:ext uri="{FF2B5EF4-FFF2-40B4-BE49-F238E27FC236}">
                <a16:creationId xmlns:a16="http://schemas.microsoft.com/office/drawing/2014/main" id="{8265490E-064D-EDB9-7A33-6A8C5006972A}"/>
              </a:ext>
            </a:extLst>
          </p:cNvPr>
          <p:cNvSpPr>
            <a:spLocks noGrp="1"/>
          </p:cNvSpPr>
          <p:nvPr>
            <p:ph type="sldNum" idx="12"/>
          </p:nvPr>
        </p:nvSpPr>
        <p:spPr/>
        <p:txBody>
          <a:bodyPr/>
          <a:lstStyle/>
          <a:p>
            <a:r>
              <a:rPr lang="en-GB"/>
              <a:t>Slide </a:t>
            </a:r>
            <a:fld id="{F5D8E26B-7BCF-4D25-9C89-0168A6618F18}" type="slidenum">
              <a:rPr lang="en-GB" smtClean="0"/>
              <a:pPr/>
              <a:t>3</a:t>
            </a:fld>
            <a:endParaRPr lang="en-GB"/>
          </a:p>
        </p:txBody>
      </p:sp>
    </p:spTree>
    <p:extLst>
      <p:ext uri="{BB962C8B-B14F-4D97-AF65-F5344CB8AC3E}">
        <p14:creationId xmlns:p14="http://schemas.microsoft.com/office/powerpoint/2010/main" val="2969482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CD350A-BB0D-DAE6-E4D3-1ACDAAF827D2}"/>
              </a:ext>
            </a:extLst>
          </p:cNvPr>
          <p:cNvSpPr>
            <a:spLocks noGrp="1"/>
          </p:cNvSpPr>
          <p:nvPr>
            <p:ph type="title"/>
          </p:nvPr>
        </p:nvSpPr>
        <p:spPr/>
        <p:txBody>
          <a:bodyPr/>
          <a:lstStyle/>
          <a:p>
            <a:r>
              <a:rPr kumimoji="1" lang="en-US" altLang="ja-JP"/>
              <a:t>Scenarios</a:t>
            </a:r>
            <a:endParaRPr kumimoji="1" lang="ja-JP" altLang="en-US"/>
          </a:p>
        </p:txBody>
      </p:sp>
      <p:sp>
        <p:nvSpPr>
          <p:cNvPr id="5" name="コンテンツ プレースホルダー 4">
            <a:extLst>
              <a:ext uri="{FF2B5EF4-FFF2-40B4-BE49-F238E27FC236}">
                <a16:creationId xmlns:a16="http://schemas.microsoft.com/office/drawing/2014/main" id="{B811ED95-34DC-3664-C87D-238D0000BB35}"/>
              </a:ext>
            </a:extLst>
          </p:cNvPr>
          <p:cNvSpPr>
            <a:spLocks noGrp="1"/>
          </p:cNvSpPr>
          <p:nvPr>
            <p:ph idx="1"/>
          </p:nvPr>
        </p:nvSpPr>
        <p:spPr/>
        <p:txBody>
          <a:bodyPr/>
          <a:lstStyle/>
          <a:p>
            <a:r>
              <a:rPr lang="en-US" altLang="ja-JP"/>
              <a:t>Coexistence of different modulation networks working at the same frequency.</a:t>
            </a:r>
            <a:endParaRPr lang="ja-JP" altLang="en-US"/>
          </a:p>
        </p:txBody>
      </p:sp>
      <p:sp>
        <p:nvSpPr>
          <p:cNvPr id="4" name="スライド番号プレースホルダー 3">
            <a:extLst>
              <a:ext uri="{FF2B5EF4-FFF2-40B4-BE49-F238E27FC236}">
                <a16:creationId xmlns:a16="http://schemas.microsoft.com/office/drawing/2014/main" id="{41FD096E-4EEC-8848-FB88-38881842D459}"/>
              </a:ext>
            </a:extLst>
          </p:cNvPr>
          <p:cNvSpPr>
            <a:spLocks noGrp="1"/>
          </p:cNvSpPr>
          <p:nvPr>
            <p:ph type="sldNum" idx="12"/>
          </p:nvPr>
        </p:nvSpPr>
        <p:spPr/>
        <p:txBody>
          <a:bodyPr/>
          <a:lstStyle/>
          <a:p>
            <a:r>
              <a:rPr lang="en-GB"/>
              <a:t>Slide </a:t>
            </a:r>
            <a:fld id="{440F5867-744E-4AA6-B0ED-4C44D2DFBB7B}" type="slidenum">
              <a:rPr lang="en-GB" smtClean="0"/>
              <a:pPr/>
              <a:t>4</a:t>
            </a:fld>
            <a:endParaRPr lang="en-GB"/>
          </a:p>
        </p:txBody>
      </p:sp>
      <p:grpSp>
        <p:nvGrpSpPr>
          <p:cNvPr id="38" name="グループ化 37">
            <a:extLst>
              <a:ext uri="{FF2B5EF4-FFF2-40B4-BE49-F238E27FC236}">
                <a16:creationId xmlns:a16="http://schemas.microsoft.com/office/drawing/2014/main" id="{C900E481-517F-251A-9A92-A38D287138D1}"/>
              </a:ext>
            </a:extLst>
          </p:cNvPr>
          <p:cNvGrpSpPr/>
          <p:nvPr/>
        </p:nvGrpSpPr>
        <p:grpSpPr>
          <a:xfrm>
            <a:off x="1677876" y="2544511"/>
            <a:ext cx="4417067" cy="3676402"/>
            <a:chOff x="1221733" y="1748680"/>
            <a:chExt cx="5314701" cy="4423519"/>
          </a:xfrm>
        </p:grpSpPr>
        <p:sp>
          <p:nvSpPr>
            <p:cNvPr id="3" name="台形 2">
              <a:extLst>
                <a:ext uri="{FF2B5EF4-FFF2-40B4-BE49-F238E27FC236}">
                  <a16:creationId xmlns:a16="http://schemas.microsoft.com/office/drawing/2014/main" id="{AB98B7CE-CD58-3E12-C0C8-F878CD64F776}"/>
                </a:ext>
              </a:extLst>
            </p:cNvPr>
            <p:cNvSpPr/>
            <p:nvPr/>
          </p:nvSpPr>
          <p:spPr bwMode="auto">
            <a:xfrm>
              <a:off x="1235956" y="1748680"/>
              <a:ext cx="326226" cy="1657227"/>
            </a:xfrm>
            <a:prstGeom prst="trapezoid">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 name="台形 5">
              <a:extLst>
                <a:ext uri="{FF2B5EF4-FFF2-40B4-BE49-F238E27FC236}">
                  <a16:creationId xmlns:a16="http://schemas.microsoft.com/office/drawing/2014/main" id="{CD030182-6B2B-A197-EFC8-1ECD4333C389}"/>
                </a:ext>
              </a:extLst>
            </p:cNvPr>
            <p:cNvSpPr/>
            <p:nvPr/>
          </p:nvSpPr>
          <p:spPr bwMode="auto">
            <a:xfrm>
              <a:off x="1564352" y="1748680"/>
              <a:ext cx="326226" cy="1657227"/>
            </a:xfrm>
            <a:prstGeom prst="trapezoid">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7" name="台形 6">
              <a:extLst>
                <a:ext uri="{FF2B5EF4-FFF2-40B4-BE49-F238E27FC236}">
                  <a16:creationId xmlns:a16="http://schemas.microsoft.com/office/drawing/2014/main" id="{F9963082-FB8B-B582-5B9E-CE46F313E50B}"/>
                </a:ext>
              </a:extLst>
            </p:cNvPr>
            <p:cNvSpPr/>
            <p:nvPr/>
          </p:nvSpPr>
          <p:spPr bwMode="auto">
            <a:xfrm>
              <a:off x="1235956" y="3755789"/>
              <a:ext cx="652451" cy="828613"/>
            </a:xfrm>
            <a:prstGeom prst="trapezoid">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8" name="台形 7">
              <a:extLst>
                <a:ext uri="{FF2B5EF4-FFF2-40B4-BE49-F238E27FC236}">
                  <a16:creationId xmlns:a16="http://schemas.microsoft.com/office/drawing/2014/main" id="{43C0B460-AEF0-BBBD-C53D-FB12C61A4EA5}"/>
                </a:ext>
              </a:extLst>
            </p:cNvPr>
            <p:cNvSpPr/>
            <p:nvPr/>
          </p:nvSpPr>
          <p:spPr bwMode="auto">
            <a:xfrm>
              <a:off x="1227205" y="4870711"/>
              <a:ext cx="1304903" cy="417569"/>
            </a:xfrm>
            <a:prstGeom prst="trapezoid">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 name="台形 8">
              <a:extLst>
                <a:ext uri="{FF2B5EF4-FFF2-40B4-BE49-F238E27FC236}">
                  <a16:creationId xmlns:a16="http://schemas.microsoft.com/office/drawing/2014/main" id="{DB24F58D-AD23-E608-061A-A065B8A775ED}"/>
                </a:ext>
              </a:extLst>
            </p:cNvPr>
            <p:cNvSpPr/>
            <p:nvPr/>
          </p:nvSpPr>
          <p:spPr bwMode="auto">
            <a:xfrm>
              <a:off x="1221733" y="5612896"/>
              <a:ext cx="2648371" cy="208784"/>
            </a:xfrm>
            <a:prstGeom prst="trapezoid">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 name="台形 9">
              <a:extLst>
                <a:ext uri="{FF2B5EF4-FFF2-40B4-BE49-F238E27FC236}">
                  <a16:creationId xmlns:a16="http://schemas.microsoft.com/office/drawing/2014/main" id="{7B57B8D0-2504-7417-FCE6-C8598C4DEE56}"/>
                </a:ext>
              </a:extLst>
            </p:cNvPr>
            <p:cNvSpPr/>
            <p:nvPr/>
          </p:nvSpPr>
          <p:spPr bwMode="auto">
            <a:xfrm>
              <a:off x="1221733" y="6067807"/>
              <a:ext cx="5314701" cy="104392"/>
            </a:xfrm>
            <a:prstGeom prst="trapezoid">
              <a:avLst/>
            </a:prstGeom>
            <a:solidFill>
              <a:srgbClr val="FF7E7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1" name="台形 10">
              <a:extLst>
                <a:ext uri="{FF2B5EF4-FFF2-40B4-BE49-F238E27FC236}">
                  <a16:creationId xmlns:a16="http://schemas.microsoft.com/office/drawing/2014/main" id="{D0FF0C2A-EE54-8B16-B3A5-71207D195C93}"/>
                </a:ext>
              </a:extLst>
            </p:cNvPr>
            <p:cNvSpPr/>
            <p:nvPr/>
          </p:nvSpPr>
          <p:spPr bwMode="auto">
            <a:xfrm>
              <a:off x="1894494" y="3755789"/>
              <a:ext cx="652451" cy="828613"/>
            </a:xfrm>
            <a:prstGeom prst="trapezoid">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2" name="台形 11">
              <a:extLst>
                <a:ext uri="{FF2B5EF4-FFF2-40B4-BE49-F238E27FC236}">
                  <a16:creationId xmlns:a16="http://schemas.microsoft.com/office/drawing/2014/main" id="{6F2E778A-9D3C-4F7B-8C98-5FCAC30AB1FD}"/>
                </a:ext>
              </a:extLst>
            </p:cNvPr>
            <p:cNvSpPr/>
            <p:nvPr/>
          </p:nvSpPr>
          <p:spPr bwMode="auto">
            <a:xfrm>
              <a:off x="2553031" y="3755789"/>
              <a:ext cx="652451" cy="828613"/>
            </a:xfrm>
            <a:prstGeom prst="trapezoid">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3" name="台形 12">
              <a:extLst>
                <a:ext uri="{FF2B5EF4-FFF2-40B4-BE49-F238E27FC236}">
                  <a16:creationId xmlns:a16="http://schemas.microsoft.com/office/drawing/2014/main" id="{FF130BD8-BD42-2939-0F23-836A28CAA148}"/>
                </a:ext>
              </a:extLst>
            </p:cNvPr>
            <p:cNvSpPr/>
            <p:nvPr/>
          </p:nvSpPr>
          <p:spPr bwMode="auto">
            <a:xfrm>
              <a:off x="3211569" y="3755789"/>
              <a:ext cx="652451" cy="828613"/>
            </a:xfrm>
            <a:prstGeom prst="trapezoid">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4" name="台形 13">
              <a:extLst>
                <a:ext uri="{FF2B5EF4-FFF2-40B4-BE49-F238E27FC236}">
                  <a16:creationId xmlns:a16="http://schemas.microsoft.com/office/drawing/2014/main" id="{F5A85983-2A76-EEE1-F997-5184635CAAA6}"/>
                </a:ext>
              </a:extLst>
            </p:cNvPr>
            <p:cNvSpPr/>
            <p:nvPr/>
          </p:nvSpPr>
          <p:spPr bwMode="auto">
            <a:xfrm>
              <a:off x="3870106" y="3755789"/>
              <a:ext cx="652451" cy="828613"/>
            </a:xfrm>
            <a:prstGeom prst="trapezoid">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5" name="台形 14">
              <a:extLst>
                <a:ext uri="{FF2B5EF4-FFF2-40B4-BE49-F238E27FC236}">
                  <a16:creationId xmlns:a16="http://schemas.microsoft.com/office/drawing/2014/main" id="{A0C8DA64-F3B3-9C92-CD8C-56B3836730A9}"/>
                </a:ext>
              </a:extLst>
            </p:cNvPr>
            <p:cNvSpPr/>
            <p:nvPr/>
          </p:nvSpPr>
          <p:spPr bwMode="auto">
            <a:xfrm>
              <a:off x="4528643" y="3755789"/>
              <a:ext cx="652451" cy="828613"/>
            </a:xfrm>
            <a:prstGeom prst="trapezoid">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6" name="台形 15">
              <a:extLst>
                <a:ext uri="{FF2B5EF4-FFF2-40B4-BE49-F238E27FC236}">
                  <a16:creationId xmlns:a16="http://schemas.microsoft.com/office/drawing/2014/main" id="{04C8A0D7-2B60-FD41-3898-6555EF6C3478}"/>
                </a:ext>
              </a:extLst>
            </p:cNvPr>
            <p:cNvSpPr/>
            <p:nvPr/>
          </p:nvSpPr>
          <p:spPr bwMode="auto">
            <a:xfrm>
              <a:off x="5187181" y="3755789"/>
              <a:ext cx="652451" cy="828613"/>
            </a:xfrm>
            <a:prstGeom prst="trapezoid">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7" name="台形 16">
              <a:extLst>
                <a:ext uri="{FF2B5EF4-FFF2-40B4-BE49-F238E27FC236}">
                  <a16:creationId xmlns:a16="http://schemas.microsoft.com/office/drawing/2014/main" id="{1E47CA77-C610-D072-5813-0BD47FB03526}"/>
                </a:ext>
              </a:extLst>
            </p:cNvPr>
            <p:cNvSpPr/>
            <p:nvPr/>
          </p:nvSpPr>
          <p:spPr bwMode="auto">
            <a:xfrm>
              <a:off x="5845716" y="3755789"/>
              <a:ext cx="652451" cy="828613"/>
            </a:xfrm>
            <a:prstGeom prst="trapezoid">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8" name="台形 17">
              <a:extLst>
                <a:ext uri="{FF2B5EF4-FFF2-40B4-BE49-F238E27FC236}">
                  <a16:creationId xmlns:a16="http://schemas.microsoft.com/office/drawing/2014/main" id="{BEC422B7-3F18-13AE-E469-C04E859C9D23}"/>
                </a:ext>
              </a:extLst>
            </p:cNvPr>
            <p:cNvSpPr/>
            <p:nvPr/>
          </p:nvSpPr>
          <p:spPr bwMode="auto">
            <a:xfrm>
              <a:off x="1892747" y="1748680"/>
              <a:ext cx="326226" cy="1657227"/>
            </a:xfrm>
            <a:prstGeom prst="trapezoid">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9" name="台形 18">
              <a:extLst>
                <a:ext uri="{FF2B5EF4-FFF2-40B4-BE49-F238E27FC236}">
                  <a16:creationId xmlns:a16="http://schemas.microsoft.com/office/drawing/2014/main" id="{D51BA7E6-88D6-AF06-2C7C-35DBC64561CC}"/>
                </a:ext>
              </a:extLst>
            </p:cNvPr>
            <p:cNvSpPr/>
            <p:nvPr/>
          </p:nvSpPr>
          <p:spPr bwMode="auto">
            <a:xfrm>
              <a:off x="2221142" y="1748680"/>
              <a:ext cx="326226" cy="1657227"/>
            </a:xfrm>
            <a:prstGeom prst="trapezoid">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0" name="台形 19">
              <a:extLst>
                <a:ext uri="{FF2B5EF4-FFF2-40B4-BE49-F238E27FC236}">
                  <a16:creationId xmlns:a16="http://schemas.microsoft.com/office/drawing/2014/main" id="{1A1415EF-A26F-9CBB-F8F9-ED174ECABB17}"/>
                </a:ext>
              </a:extLst>
            </p:cNvPr>
            <p:cNvSpPr/>
            <p:nvPr/>
          </p:nvSpPr>
          <p:spPr bwMode="auto">
            <a:xfrm>
              <a:off x="2549537" y="1748680"/>
              <a:ext cx="326226" cy="1657227"/>
            </a:xfrm>
            <a:prstGeom prst="trapezoid">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1" name="台形 20">
              <a:extLst>
                <a:ext uri="{FF2B5EF4-FFF2-40B4-BE49-F238E27FC236}">
                  <a16:creationId xmlns:a16="http://schemas.microsoft.com/office/drawing/2014/main" id="{27F33F42-4E21-E767-690A-D21298F8741D}"/>
                </a:ext>
              </a:extLst>
            </p:cNvPr>
            <p:cNvSpPr/>
            <p:nvPr/>
          </p:nvSpPr>
          <p:spPr bwMode="auto">
            <a:xfrm>
              <a:off x="2877932" y="1748680"/>
              <a:ext cx="326226" cy="1657227"/>
            </a:xfrm>
            <a:prstGeom prst="trapezoid">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2" name="台形 21">
              <a:extLst>
                <a:ext uri="{FF2B5EF4-FFF2-40B4-BE49-F238E27FC236}">
                  <a16:creationId xmlns:a16="http://schemas.microsoft.com/office/drawing/2014/main" id="{3B0E1B67-1529-7A77-420C-2002F7AD7455}"/>
                </a:ext>
              </a:extLst>
            </p:cNvPr>
            <p:cNvSpPr/>
            <p:nvPr/>
          </p:nvSpPr>
          <p:spPr bwMode="auto">
            <a:xfrm>
              <a:off x="3206327" y="1748680"/>
              <a:ext cx="326226" cy="1657227"/>
            </a:xfrm>
            <a:prstGeom prst="trapezoid">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3" name="台形 22">
              <a:extLst>
                <a:ext uri="{FF2B5EF4-FFF2-40B4-BE49-F238E27FC236}">
                  <a16:creationId xmlns:a16="http://schemas.microsoft.com/office/drawing/2014/main" id="{9C655981-CB58-4D7E-239A-F62F6ED2F9A9}"/>
                </a:ext>
              </a:extLst>
            </p:cNvPr>
            <p:cNvSpPr/>
            <p:nvPr/>
          </p:nvSpPr>
          <p:spPr bwMode="auto">
            <a:xfrm>
              <a:off x="3534722" y="1748680"/>
              <a:ext cx="326226" cy="1657227"/>
            </a:xfrm>
            <a:prstGeom prst="trapezoid">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4" name="台形 23">
              <a:extLst>
                <a:ext uri="{FF2B5EF4-FFF2-40B4-BE49-F238E27FC236}">
                  <a16:creationId xmlns:a16="http://schemas.microsoft.com/office/drawing/2014/main" id="{7189207F-11E2-5050-4FBB-B58E4EA14D26}"/>
                </a:ext>
              </a:extLst>
            </p:cNvPr>
            <p:cNvSpPr/>
            <p:nvPr/>
          </p:nvSpPr>
          <p:spPr bwMode="auto">
            <a:xfrm>
              <a:off x="3863117" y="1748680"/>
              <a:ext cx="326226" cy="1657227"/>
            </a:xfrm>
            <a:prstGeom prst="trapezoid">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5" name="台形 24">
              <a:extLst>
                <a:ext uri="{FF2B5EF4-FFF2-40B4-BE49-F238E27FC236}">
                  <a16:creationId xmlns:a16="http://schemas.microsoft.com/office/drawing/2014/main" id="{DC0160AE-899E-9093-C5C4-C726773F4877}"/>
                </a:ext>
              </a:extLst>
            </p:cNvPr>
            <p:cNvSpPr/>
            <p:nvPr/>
          </p:nvSpPr>
          <p:spPr bwMode="auto">
            <a:xfrm>
              <a:off x="4191513" y="1748680"/>
              <a:ext cx="326226" cy="1657227"/>
            </a:xfrm>
            <a:prstGeom prst="trapezoid">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6" name="台形 25">
              <a:extLst>
                <a:ext uri="{FF2B5EF4-FFF2-40B4-BE49-F238E27FC236}">
                  <a16:creationId xmlns:a16="http://schemas.microsoft.com/office/drawing/2014/main" id="{B3B2B7EB-39EF-ED5A-9250-CBB97C4E836F}"/>
                </a:ext>
              </a:extLst>
            </p:cNvPr>
            <p:cNvSpPr/>
            <p:nvPr/>
          </p:nvSpPr>
          <p:spPr bwMode="auto">
            <a:xfrm>
              <a:off x="4519908" y="1748680"/>
              <a:ext cx="326226" cy="1657227"/>
            </a:xfrm>
            <a:prstGeom prst="trapezoid">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7" name="台形 26">
              <a:extLst>
                <a:ext uri="{FF2B5EF4-FFF2-40B4-BE49-F238E27FC236}">
                  <a16:creationId xmlns:a16="http://schemas.microsoft.com/office/drawing/2014/main" id="{A15FAAE8-8A8E-D414-9940-D79A8FDDD246}"/>
                </a:ext>
              </a:extLst>
            </p:cNvPr>
            <p:cNvSpPr/>
            <p:nvPr/>
          </p:nvSpPr>
          <p:spPr bwMode="auto">
            <a:xfrm>
              <a:off x="4848303" y="1748680"/>
              <a:ext cx="326226" cy="1657227"/>
            </a:xfrm>
            <a:prstGeom prst="trapezoid">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8" name="台形 27">
              <a:extLst>
                <a:ext uri="{FF2B5EF4-FFF2-40B4-BE49-F238E27FC236}">
                  <a16:creationId xmlns:a16="http://schemas.microsoft.com/office/drawing/2014/main" id="{1500662D-CE45-0E2F-040B-6DBB94BCE180}"/>
                </a:ext>
              </a:extLst>
            </p:cNvPr>
            <p:cNvSpPr/>
            <p:nvPr/>
          </p:nvSpPr>
          <p:spPr bwMode="auto">
            <a:xfrm>
              <a:off x="5176698" y="1748680"/>
              <a:ext cx="326226" cy="1657227"/>
            </a:xfrm>
            <a:prstGeom prst="trapezoid">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9" name="台形 28">
              <a:extLst>
                <a:ext uri="{FF2B5EF4-FFF2-40B4-BE49-F238E27FC236}">
                  <a16:creationId xmlns:a16="http://schemas.microsoft.com/office/drawing/2014/main" id="{1AB328AB-1069-0352-2696-155F365DCF26}"/>
                </a:ext>
              </a:extLst>
            </p:cNvPr>
            <p:cNvSpPr/>
            <p:nvPr/>
          </p:nvSpPr>
          <p:spPr bwMode="auto">
            <a:xfrm>
              <a:off x="5505093" y="1748680"/>
              <a:ext cx="326226" cy="1657227"/>
            </a:xfrm>
            <a:prstGeom prst="trapezoid">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0" name="台形 29">
              <a:extLst>
                <a:ext uri="{FF2B5EF4-FFF2-40B4-BE49-F238E27FC236}">
                  <a16:creationId xmlns:a16="http://schemas.microsoft.com/office/drawing/2014/main" id="{66AD0A2C-B485-A40D-E190-62822B86DA1B}"/>
                </a:ext>
              </a:extLst>
            </p:cNvPr>
            <p:cNvSpPr/>
            <p:nvPr/>
          </p:nvSpPr>
          <p:spPr bwMode="auto">
            <a:xfrm>
              <a:off x="5833488" y="1748680"/>
              <a:ext cx="326226" cy="1657227"/>
            </a:xfrm>
            <a:prstGeom prst="trapezoid">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1" name="台形 30">
              <a:extLst>
                <a:ext uri="{FF2B5EF4-FFF2-40B4-BE49-F238E27FC236}">
                  <a16:creationId xmlns:a16="http://schemas.microsoft.com/office/drawing/2014/main" id="{836B3CCE-5979-8902-9F27-4E1986A5B3EE}"/>
                </a:ext>
              </a:extLst>
            </p:cNvPr>
            <p:cNvSpPr/>
            <p:nvPr/>
          </p:nvSpPr>
          <p:spPr bwMode="auto">
            <a:xfrm>
              <a:off x="6161896" y="1748680"/>
              <a:ext cx="326226" cy="1657227"/>
            </a:xfrm>
            <a:prstGeom prst="trapezoid">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2" name="台形 31">
              <a:extLst>
                <a:ext uri="{FF2B5EF4-FFF2-40B4-BE49-F238E27FC236}">
                  <a16:creationId xmlns:a16="http://schemas.microsoft.com/office/drawing/2014/main" id="{C6D619A5-4AB8-98C5-18D7-39D9B4A3DCC5}"/>
                </a:ext>
              </a:extLst>
            </p:cNvPr>
            <p:cNvSpPr/>
            <p:nvPr/>
          </p:nvSpPr>
          <p:spPr bwMode="auto">
            <a:xfrm>
              <a:off x="2552799" y="4870711"/>
              <a:ext cx="1304903" cy="417569"/>
            </a:xfrm>
            <a:prstGeom prst="trapezoid">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3" name="台形 32">
              <a:extLst>
                <a:ext uri="{FF2B5EF4-FFF2-40B4-BE49-F238E27FC236}">
                  <a16:creationId xmlns:a16="http://schemas.microsoft.com/office/drawing/2014/main" id="{B759620F-2A74-EA68-9FA1-8F83E07B8412}"/>
                </a:ext>
              </a:extLst>
            </p:cNvPr>
            <p:cNvSpPr/>
            <p:nvPr/>
          </p:nvSpPr>
          <p:spPr bwMode="auto">
            <a:xfrm>
              <a:off x="3878394" y="4870711"/>
              <a:ext cx="1304903" cy="417569"/>
            </a:xfrm>
            <a:prstGeom prst="trapezoid">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4" name="台形 33">
              <a:extLst>
                <a:ext uri="{FF2B5EF4-FFF2-40B4-BE49-F238E27FC236}">
                  <a16:creationId xmlns:a16="http://schemas.microsoft.com/office/drawing/2014/main" id="{6B0BCD32-2B16-4998-6D0F-8B7B9FAE34DB}"/>
                </a:ext>
              </a:extLst>
            </p:cNvPr>
            <p:cNvSpPr/>
            <p:nvPr/>
          </p:nvSpPr>
          <p:spPr bwMode="auto">
            <a:xfrm>
              <a:off x="5203987" y="4870711"/>
              <a:ext cx="1304903" cy="417569"/>
            </a:xfrm>
            <a:prstGeom prst="trapezoid">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5" name="台形 34">
              <a:extLst>
                <a:ext uri="{FF2B5EF4-FFF2-40B4-BE49-F238E27FC236}">
                  <a16:creationId xmlns:a16="http://schemas.microsoft.com/office/drawing/2014/main" id="{84CA577E-E21D-E4EF-EE49-0AEFE87B5942}"/>
                </a:ext>
              </a:extLst>
            </p:cNvPr>
            <p:cNvSpPr/>
            <p:nvPr/>
          </p:nvSpPr>
          <p:spPr bwMode="auto">
            <a:xfrm>
              <a:off x="3888063" y="5612896"/>
              <a:ext cx="2648371" cy="208784"/>
            </a:xfrm>
            <a:prstGeom prst="trapezoid">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grpSp>
      <p:sp>
        <p:nvSpPr>
          <p:cNvPr id="36" name="テキスト ボックス 35">
            <a:extLst>
              <a:ext uri="{FF2B5EF4-FFF2-40B4-BE49-F238E27FC236}">
                <a16:creationId xmlns:a16="http://schemas.microsoft.com/office/drawing/2014/main" id="{7CCF0FF8-6735-CE4D-68E6-26B6A64F166F}"/>
              </a:ext>
            </a:extLst>
          </p:cNvPr>
          <p:cNvSpPr txBox="1"/>
          <p:nvPr/>
        </p:nvSpPr>
        <p:spPr>
          <a:xfrm>
            <a:off x="6167106" y="2662474"/>
            <a:ext cx="5369034" cy="1015663"/>
          </a:xfrm>
          <a:prstGeom prst="rect">
            <a:avLst/>
          </a:prstGeom>
          <a:noFill/>
        </p:spPr>
        <p:txBody>
          <a:bodyPr wrap="none" rtlCol="0">
            <a:spAutoFit/>
          </a:bodyPr>
          <a:lstStyle/>
          <a:p>
            <a:r>
              <a:rPr kumimoji="1" lang="en-US" altLang="ja-JP" sz="2000">
                <a:solidFill>
                  <a:schemeClr val="tx1"/>
                </a:solidFill>
                <a:latin typeface="Arial" panose="020B0604020202020204" pitchFamily="34" charset="0"/>
                <a:cs typeface="Arial" panose="020B0604020202020204" pitchFamily="34" charset="0"/>
              </a:rPr>
              <a:t>Slow, Long communication range</a:t>
            </a:r>
          </a:p>
          <a:p>
            <a:r>
              <a:rPr kumimoji="1" lang="en-US" altLang="ja-JP" sz="2000">
                <a:solidFill>
                  <a:schemeClr val="tx1"/>
                </a:solidFill>
                <a:latin typeface="Arial" panose="020B0604020202020204" pitchFamily="34" charset="0"/>
                <a:cs typeface="Arial" panose="020B0604020202020204" pitchFamily="34" charset="0"/>
              </a:rPr>
              <a:t>Narrow frequency occupation bandwidth</a:t>
            </a:r>
          </a:p>
          <a:p>
            <a:r>
              <a:rPr kumimoji="1" lang="en-US" altLang="ja-JP" sz="2000">
                <a:solidFill>
                  <a:schemeClr val="tx1"/>
                </a:solidFill>
                <a:effectLst/>
                <a:latin typeface="Arial" panose="020B0604020202020204" pitchFamily="34" charset="0"/>
                <a:cs typeface="Arial" panose="020B0604020202020204" pitchFamily="34" charset="0"/>
              </a:rPr>
              <a:t>Long Air</a:t>
            </a:r>
            <a:r>
              <a:rPr kumimoji="1" lang="en-US" altLang="ja-JP" sz="2000">
                <a:solidFill>
                  <a:schemeClr val="tx1"/>
                </a:solidFill>
                <a:latin typeface="Arial" panose="020B0604020202020204" pitchFamily="34" charset="0"/>
                <a:cs typeface="Arial" panose="020B0604020202020204" pitchFamily="34" charset="0"/>
              </a:rPr>
              <a:t>t</a:t>
            </a:r>
            <a:r>
              <a:rPr kumimoji="1" lang="en-US" altLang="ja-JP" sz="2000">
                <a:solidFill>
                  <a:schemeClr val="tx1"/>
                </a:solidFill>
                <a:effectLst/>
                <a:latin typeface="Arial" panose="020B0604020202020204" pitchFamily="34" charset="0"/>
                <a:cs typeface="Arial" panose="020B0604020202020204" pitchFamily="34" charset="0"/>
              </a:rPr>
              <a:t>ime (e.g. 2FSK with low symbol rate)</a:t>
            </a:r>
            <a:endParaRPr lang="ja-JP" altLang="ja-JP" sz="2000">
              <a:solidFill>
                <a:schemeClr val="tx1"/>
              </a:solidFill>
              <a:effectLst/>
              <a:latin typeface="Arial" panose="020B0604020202020204" pitchFamily="34" charset="0"/>
              <a:cs typeface="Arial" panose="020B0604020202020204" pitchFamily="34" charset="0"/>
            </a:endParaRPr>
          </a:p>
        </p:txBody>
      </p:sp>
      <p:sp>
        <p:nvSpPr>
          <p:cNvPr id="37" name="テキスト ボックス 36">
            <a:extLst>
              <a:ext uri="{FF2B5EF4-FFF2-40B4-BE49-F238E27FC236}">
                <a16:creationId xmlns:a16="http://schemas.microsoft.com/office/drawing/2014/main" id="{CA4010E4-B7EE-C37C-2C30-B74B4208AE7E}"/>
              </a:ext>
            </a:extLst>
          </p:cNvPr>
          <p:cNvSpPr txBox="1"/>
          <p:nvPr/>
        </p:nvSpPr>
        <p:spPr>
          <a:xfrm>
            <a:off x="6245653" y="5335002"/>
            <a:ext cx="5510098" cy="1015663"/>
          </a:xfrm>
          <a:prstGeom prst="rect">
            <a:avLst/>
          </a:prstGeom>
          <a:noFill/>
        </p:spPr>
        <p:txBody>
          <a:bodyPr wrap="none" rtlCol="0">
            <a:spAutoFit/>
          </a:bodyPr>
          <a:lstStyle/>
          <a:p>
            <a:r>
              <a:rPr kumimoji="1" lang="en-US" altLang="ja-JP" sz="2000">
                <a:solidFill>
                  <a:schemeClr val="tx1"/>
                </a:solidFill>
                <a:latin typeface="Arial" panose="020B0604020202020204" pitchFamily="34" charset="0"/>
                <a:cs typeface="Arial" panose="020B0604020202020204" pitchFamily="34" charset="0"/>
              </a:rPr>
              <a:t>Fast, Short communication range</a:t>
            </a:r>
          </a:p>
          <a:p>
            <a:r>
              <a:rPr kumimoji="1" lang="en-US" altLang="ja-JP" sz="2000">
                <a:solidFill>
                  <a:schemeClr val="tx1"/>
                </a:solidFill>
                <a:latin typeface="Arial" panose="020B0604020202020204" pitchFamily="34" charset="0"/>
                <a:cs typeface="Arial" panose="020B0604020202020204" pitchFamily="34" charset="0"/>
              </a:rPr>
              <a:t>Wide frequency occupation bandwidth</a:t>
            </a:r>
          </a:p>
          <a:p>
            <a:r>
              <a:rPr kumimoji="1" lang="en-US" altLang="ja-JP" sz="2000">
                <a:solidFill>
                  <a:schemeClr val="tx1"/>
                </a:solidFill>
                <a:latin typeface="Arial" panose="020B0604020202020204" pitchFamily="34" charset="0"/>
                <a:cs typeface="Arial" panose="020B0604020202020204" pitchFamily="34" charset="0"/>
              </a:rPr>
              <a:t>Short Airtime (e.g. 2FSK with high symbol rate)</a:t>
            </a:r>
            <a:endParaRPr kumimoji="1" lang="ja-JP" altLang="en-US" sz="2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6563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台形 126">
            <a:extLst>
              <a:ext uri="{FF2B5EF4-FFF2-40B4-BE49-F238E27FC236}">
                <a16:creationId xmlns:a16="http://schemas.microsoft.com/office/drawing/2014/main" id="{4C07E89C-DAB3-6653-15A0-A06E00B37B24}"/>
              </a:ext>
            </a:extLst>
          </p:cNvPr>
          <p:cNvSpPr/>
          <p:nvPr/>
        </p:nvSpPr>
        <p:spPr bwMode="auto">
          <a:xfrm>
            <a:off x="9876741" y="3636705"/>
            <a:ext cx="742278" cy="1215115"/>
          </a:xfrm>
          <a:prstGeom prst="trapezoid">
            <a:avLst/>
          </a:prstGeom>
          <a:solidFill>
            <a:srgbClr val="00B8FF">
              <a:alpha val="76419"/>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ja-JP" altLang="en-US"/>
          </a:p>
        </p:txBody>
      </p:sp>
      <p:sp>
        <p:nvSpPr>
          <p:cNvPr id="126" name="台形 125">
            <a:extLst>
              <a:ext uri="{FF2B5EF4-FFF2-40B4-BE49-F238E27FC236}">
                <a16:creationId xmlns:a16="http://schemas.microsoft.com/office/drawing/2014/main" id="{1ED6AD39-2910-663F-663F-E9C318422D7C}"/>
              </a:ext>
            </a:extLst>
          </p:cNvPr>
          <p:cNvSpPr/>
          <p:nvPr/>
        </p:nvSpPr>
        <p:spPr bwMode="auto">
          <a:xfrm>
            <a:off x="9112542" y="4435603"/>
            <a:ext cx="2278336" cy="406102"/>
          </a:xfrm>
          <a:prstGeom prst="trapezoid">
            <a:avLst/>
          </a:prstGeom>
          <a:solidFill>
            <a:srgbClr val="FFC000">
              <a:alpha val="76419"/>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ja-JP" altLang="en-US"/>
          </a:p>
        </p:txBody>
      </p:sp>
      <p:sp>
        <p:nvSpPr>
          <p:cNvPr id="7" name="タイトル 6">
            <a:extLst>
              <a:ext uri="{FF2B5EF4-FFF2-40B4-BE49-F238E27FC236}">
                <a16:creationId xmlns:a16="http://schemas.microsoft.com/office/drawing/2014/main" id="{757E391F-DB3D-1B11-0351-3D54C122A43A}"/>
              </a:ext>
            </a:extLst>
          </p:cNvPr>
          <p:cNvSpPr>
            <a:spLocks noGrp="1"/>
          </p:cNvSpPr>
          <p:nvPr>
            <p:ph type="title"/>
          </p:nvPr>
        </p:nvSpPr>
        <p:spPr>
          <a:xfrm>
            <a:off x="838200" y="645449"/>
            <a:ext cx="10552678" cy="914400"/>
          </a:xfrm>
        </p:spPr>
        <p:txBody>
          <a:bodyPr/>
          <a:lstStyle/>
          <a:p>
            <a:r>
              <a:rPr lang="en-US" altLang="ja-JP" sz="2600">
                <a:latin typeface="Arial" panose="020B0604020202020204" pitchFamily="34" charset="0"/>
                <a:cs typeface="Arial" panose="020B0604020202020204" pitchFamily="34" charset="0"/>
              </a:rPr>
              <a:t>Example: </a:t>
            </a:r>
            <a:r>
              <a:rPr lang="en-US" altLang="ja-JP" sz="2600">
                <a:solidFill>
                  <a:srgbClr val="FF0000"/>
                </a:solidFill>
                <a:latin typeface="Arial" panose="020B0604020202020204" pitchFamily="34" charset="0"/>
                <a:cs typeface="Arial" panose="020B0604020202020204" pitchFamily="34" charset="0"/>
              </a:rPr>
              <a:t>50</a:t>
            </a:r>
            <a:r>
              <a:rPr lang="en-US" altLang="ja-JP" sz="2600">
                <a:latin typeface="Arial" panose="020B0604020202020204" pitchFamily="34" charset="0"/>
                <a:cs typeface="Arial" panose="020B0604020202020204" pitchFamily="34" charset="0"/>
              </a:rPr>
              <a:t> kbps networks &amp; </a:t>
            </a:r>
            <a:r>
              <a:rPr lang="en-US" altLang="ja-JP" sz="2600">
                <a:solidFill>
                  <a:srgbClr val="FF0000"/>
                </a:solidFill>
                <a:latin typeface="Arial" panose="020B0604020202020204" pitchFamily="34" charset="0"/>
                <a:cs typeface="Arial" panose="020B0604020202020204" pitchFamily="34" charset="0"/>
              </a:rPr>
              <a:t>200</a:t>
            </a:r>
            <a:r>
              <a:rPr lang="en-US" altLang="ja-JP" sz="2600">
                <a:latin typeface="Arial" panose="020B0604020202020204" pitchFamily="34" charset="0"/>
                <a:cs typeface="Arial" panose="020B0604020202020204" pitchFamily="34" charset="0"/>
              </a:rPr>
              <a:t> kbps networks [SUN 920 MHz]</a:t>
            </a:r>
            <a:endParaRPr lang="ja-JP" altLang="en-US" sz="2600">
              <a:latin typeface="Arial" panose="020B0604020202020204" pitchFamily="34" charset="0"/>
              <a:cs typeface="Arial" panose="020B0604020202020204" pitchFamily="34" charset="0"/>
            </a:endParaRPr>
          </a:p>
        </p:txBody>
      </p:sp>
      <p:sp>
        <p:nvSpPr>
          <p:cNvPr id="8" name="コンテンツ プレースホルダー 7">
            <a:extLst>
              <a:ext uri="{FF2B5EF4-FFF2-40B4-BE49-F238E27FC236}">
                <a16:creationId xmlns:a16="http://schemas.microsoft.com/office/drawing/2014/main" id="{09A0D789-4FFF-2511-0B82-D2BF67E55938}"/>
              </a:ext>
            </a:extLst>
          </p:cNvPr>
          <p:cNvSpPr>
            <a:spLocks noGrp="1"/>
          </p:cNvSpPr>
          <p:nvPr>
            <p:ph idx="1"/>
          </p:nvPr>
        </p:nvSpPr>
        <p:spPr>
          <a:xfrm>
            <a:off x="909645" y="1424555"/>
            <a:ext cx="10361084" cy="1482979"/>
          </a:xfrm>
        </p:spPr>
        <p:txBody>
          <a:bodyPr/>
          <a:lstStyle/>
          <a:p>
            <a:r>
              <a:rPr lang="en-US" altLang="ja-JP" b="1">
                <a:latin typeface="Arial" panose="020B0604020202020204" pitchFamily="34" charset="0"/>
                <a:cs typeface="Arial" panose="020B0604020202020204" pitchFamily="34" charset="0"/>
              </a:rPr>
              <a:t>Slow</a:t>
            </a:r>
            <a:r>
              <a:rPr lang="en-US" altLang="ja-JP">
                <a:latin typeface="Arial" panose="020B0604020202020204" pitchFamily="34" charset="0"/>
                <a:cs typeface="Arial" panose="020B0604020202020204" pitchFamily="34" charset="0"/>
              </a:rPr>
              <a:t> net: SUN FSK PHY </a:t>
            </a:r>
            <a:r>
              <a:rPr lang="en-US" altLang="ja-JP" b="1">
                <a:solidFill>
                  <a:srgbClr val="FF0000"/>
                </a:solidFill>
                <a:latin typeface="Arial" panose="020B0604020202020204" pitchFamily="34" charset="0"/>
                <a:cs typeface="Arial" panose="020B0604020202020204" pitchFamily="34" charset="0"/>
              </a:rPr>
              <a:t>50</a:t>
            </a:r>
            <a:r>
              <a:rPr lang="en-US" altLang="ja-JP">
                <a:latin typeface="Arial" panose="020B0604020202020204" pitchFamily="34" charset="0"/>
                <a:cs typeface="Arial" panose="020B0604020202020204" pitchFamily="34" charset="0"/>
              </a:rPr>
              <a:t> kbps 2FSK</a:t>
            </a:r>
          </a:p>
          <a:p>
            <a:r>
              <a:rPr lang="en-US" altLang="ja-JP" b="1">
                <a:latin typeface="Arial" panose="020B0604020202020204" pitchFamily="34" charset="0"/>
                <a:cs typeface="Arial" panose="020B0604020202020204" pitchFamily="34" charset="0"/>
              </a:rPr>
              <a:t>Fast</a:t>
            </a:r>
            <a:r>
              <a:rPr lang="en-US" altLang="ja-JP">
                <a:latin typeface="Arial" panose="020B0604020202020204" pitchFamily="34" charset="0"/>
                <a:cs typeface="Arial" panose="020B0604020202020204" pitchFamily="34" charset="0"/>
              </a:rPr>
              <a:t> net: SUN FSK PHY </a:t>
            </a:r>
            <a:r>
              <a:rPr lang="en-US" altLang="ja-JP" b="1">
                <a:solidFill>
                  <a:srgbClr val="FF0000"/>
                </a:solidFill>
                <a:latin typeface="Arial" panose="020B0604020202020204" pitchFamily="34" charset="0"/>
                <a:cs typeface="Arial" panose="020B0604020202020204" pitchFamily="34" charset="0"/>
              </a:rPr>
              <a:t>200</a:t>
            </a:r>
            <a:r>
              <a:rPr lang="en-US" altLang="ja-JP">
                <a:latin typeface="Arial" panose="020B0604020202020204" pitchFamily="34" charset="0"/>
                <a:cs typeface="Arial" panose="020B0604020202020204" pitchFamily="34" charset="0"/>
              </a:rPr>
              <a:t> kbps 2FSK</a:t>
            </a:r>
          </a:p>
          <a:p>
            <a:r>
              <a:rPr lang="en-US" altLang="ja-JP">
                <a:latin typeface="Arial" panose="020B0604020202020204" pitchFamily="34" charset="0"/>
                <a:cs typeface="Arial" panose="020B0604020202020204" pitchFamily="34" charset="0"/>
              </a:rPr>
              <a:t>They work on the same channel.</a:t>
            </a:r>
          </a:p>
          <a:p>
            <a:r>
              <a:rPr lang="en-US" altLang="ja-JP">
                <a:latin typeface="Arial" panose="020B0604020202020204" pitchFamily="34" charset="0"/>
                <a:cs typeface="Arial" panose="020B0604020202020204" pitchFamily="34" charset="0"/>
              </a:rPr>
              <a:t>Each coordinator is not aware of the coordinator of the other network.</a:t>
            </a:r>
          </a:p>
        </p:txBody>
      </p:sp>
      <p:sp>
        <p:nvSpPr>
          <p:cNvPr id="4" name="スライド番号プレースホルダー 3">
            <a:extLst>
              <a:ext uri="{FF2B5EF4-FFF2-40B4-BE49-F238E27FC236}">
                <a16:creationId xmlns:a16="http://schemas.microsoft.com/office/drawing/2014/main" id="{D0E7920F-F09E-9717-092E-A7540171133D}"/>
              </a:ext>
            </a:extLst>
          </p:cNvPr>
          <p:cNvSpPr>
            <a:spLocks noGrp="1"/>
          </p:cNvSpPr>
          <p:nvPr>
            <p:ph type="sldNum" idx="12"/>
          </p:nvPr>
        </p:nvSpPr>
        <p:spPr>
          <a:xfrm>
            <a:off x="5742518" y="6494463"/>
            <a:ext cx="704849" cy="363537"/>
          </a:xfrm>
        </p:spPr>
        <p:txBody>
          <a:bodyPr/>
          <a:lstStyle/>
          <a:p>
            <a:r>
              <a:rPr lang="en-GB"/>
              <a:t>Slide </a:t>
            </a:r>
            <a:fld id="{440F5867-744E-4AA6-B0ED-4C44D2DFBB7B}" type="slidenum">
              <a:rPr lang="en-GB" smtClean="0"/>
              <a:pPr/>
              <a:t>5</a:t>
            </a:fld>
            <a:endParaRPr lang="en-GB"/>
          </a:p>
        </p:txBody>
      </p:sp>
      <p:sp>
        <p:nvSpPr>
          <p:cNvPr id="9" name="円/楕円 8">
            <a:extLst>
              <a:ext uri="{FF2B5EF4-FFF2-40B4-BE49-F238E27FC236}">
                <a16:creationId xmlns:a16="http://schemas.microsoft.com/office/drawing/2014/main" id="{FB126061-E6B3-EB8C-A52D-1BB7208FA810}"/>
              </a:ext>
            </a:extLst>
          </p:cNvPr>
          <p:cNvSpPr/>
          <p:nvPr/>
        </p:nvSpPr>
        <p:spPr bwMode="auto">
          <a:xfrm>
            <a:off x="3057875" y="4016589"/>
            <a:ext cx="381000" cy="3810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 name="テキスト ボックス 9">
            <a:extLst>
              <a:ext uri="{FF2B5EF4-FFF2-40B4-BE49-F238E27FC236}">
                <a16:creationId xmlns:a16="http://schemas.microsoft.com/office/drawing/2014/main" id="{EEEC5990-7982-8A43-3306-7CD1209532AE}"/>
              </a:ext>
            </a:extLst>
          </p:cNvPr>
          <p:cNvSpPr txBox="1"/>
          <p:nvPr/>
        </p:nvSpPr>
        <p:spPr>
          <a:xfrm>
            <a:off x="2711208" y="3290456"/>
            <a:ext cx="1263487" cy="461665"/>
          </a:xfrm>
          <a:prstGeom prst="rect">
            <a:avLst/>
          </a:prstGeom>
          <a:noFill/>
        </p:spPr>
        <p:txBody>
          <a:bodyPr wrap="none" rtlCol="0">
            <a:spAutoFit/>
          </a:bodyPr>
          <a:lstStyle/>
          <a:p>
            <a:r>
              <a:rPr kumimoji="1" lang="en-US" altLang="ja-JP">
                <a:solidFill>
                  <a:srgbClr val="FF0000"/>
                </a:solidFill>
                <a:latin typeface="Arial" panose="020B0604020202020204" pitchFamily="34" charset="0"/>
                <a:cs typeface="Arial" panose="020B0604020202020204" pitchFamily="34" charset="0"/>
              </a:rPr>
              <a:t>50</a:t>
            </a:r>
            <a:r>
              <a:rPr kumimoji="1" lang="en-US" altLang="ja-JP">
                <a:solidFill>
                  <a:schemeClr val="tx1"/>
                </a:solidFill>
                <a:latin typeface="Arial" panose="020B0604020202020204" pitchFamily="34" charset="0"/>
                <a:cs typeface="Arial" panose="020B0604020202020204" pitchFamily="34" charset="0"/>
              </a:rPr>
              <a:t> kbps</a:t>
            </a:r>
            <a:endParaRPr kumimoji="1" lang="ja-JP" altLang="en-US">
              <a:solidFill>
                <a:schemeClr val="tx1"/>
              </a:solidFill>
              <a:latin typeface="Arial" panose="020B0604020202020204" pitchFamily="34" charset="0"/>
              <a:cs typeface="Arial" panose="020B0604020202020204" pitchFamily="34" charset="0"/>
            </a:endParaRPr>
          </a:p>
        </p:txBody>
      </p:sp>
      <p:sp>
        <p:nvSpPr>
          <p:cNvPr id="11" name="円/楕円 10">
            <a:extLst>
              <a:ext uri="{FF2B5EF4-FFF2-40B4-BE49-F238E27FC236}">
                <a16:creationId xmlns:a16="http://schemas.microsoft.com/office/drawing/2014/main" id="{764EE346-EB36-7063-F751-EB332DC976A8}"/>
              </a:ext>
            </a:extLst>
          </p:cNvPr>
          <p:cNvSpPr/>
          <p:nvPr/>
        </p:nvSpPr>
        <p:spPr bwMode="auto">
          <a:xfrm>
            <a:off x="7091967" y="4186685"/>
            <a:ext cx="381000"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2" name="テキスト ボックス 11">
            <a:extLst>
              <a:ext uri="{FF2B5EF4-FFF2-40B4-BE49-F238E27FC236}">
                <a16:creationId xmlns:a16="http://schemas.microsoft.com/office/drawing/2014/main" id="{92C0F563-EA64-1CDF-FF3E-4F2D606FFE8C}"/>
              </a:ext>
            </a:extLst>
          </p:cNvPr>
          <p:cNvSpPr txBox="1"/>
          <p:nvPr/>
        </p:nvSpPr>
        <p:spPr>
          <a:xfrm>
            <a:off x="6634767" y="3448001"/>
            <a:ext cx="1435008" cy="461665"/>
          </a:xfrm>
          <a:prstGeom prst="rect">
            <a:avLst/>
          </a:prstGeom>
          <a:noFill/>
        </p:spPr>
        <p:txBody>
          <a:bodyPr wrap="none" lIns="91440" tIns="45720" rIns="91440" bIns="45720" rtlCol="0" anchor="t">
            <a:spAutoFit/>
          </a:bodyPr>
          <a:lstStyle/>
          <a:p>
            <a:r>
              <a:rPr kumimoji="1" lang="en-US" altLang="ja-JP">
                <a:solidFill>
                  <a:srgbClr val="FF0000"/>
                </a:solidFill>
                <a:latin typeface="Arial"/>
                <a:ea typeface="MS Gothic"/>
                <a:cs typeface="Arial"/>
              </a:rPr>
              <a:t>200</a:t>
            </a:r>
            <a:r>
              <a:rPr kumimoji="1" lang="en-US" altLang="ja-JP">
                <a:solidFill>
                  <a:schemeClr val="tx1"/>
                </a:solidFill>
                <a:latin typeface="Arial"/>
                <a:ea typeface="MS Gothic"/>
                <a:cs typeface="Arial"/>
              </a:rPr>
              <a:t> kbps</a:t>
            </a:r>
            <a:endParaRPr kumimoji="1" lang="ja-JP" altLang="en-US">
              <a:solidFill>
                <a:schemeClr val="tx1"/>
              </a:solidFill>
              <a:latin typeface="Arial" panose="020B0604020202020204" pitchFamily="34" charset="0"/>
              <a:cs typeface="Arial" panose="020B0604020202020204" pitchFamily="34" charset="0"/>
            </a:endParaRPr>
          </a:p>
        </p:txBody>
      </p:sp>
      <p:sp>
        <p:nvSpPr>
          <p:cNvPr id="13" name="正方形/長方形 12">
            <a:extLst>
              <a:ext uri="{FF2B5EF4-FFF2-40B4-BE49-F238E27FC236}">
                <a16:creationId xmlns:a16="http://schemas.microsoft.com/office/drawing/2014/main" id="{7E8914D1-1BDF-E096-D2FF-0F6F242F99F0}"/>
              </a:ext>
            </a:extLst>
          </p:cNvPr>
          <p:cNvSpPr/>
          <p:nvPr/>
        </p:nvSpPr>
        <p:spPr bwMode="auto">
          <a:xfrm>
            <a:off x="1285886" y="4985225"/>
            <a:ext cx="228600" cy="2286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4" name="正方形/長方形 13">
            <a:extLst>
              <a:ext uri="{FF2B5EF4-FFF2-40B4-BE49-F238E27FC236}">
                <a16:creationId xmlns:a16="http://schemas.microsoft.com/office/drawing/2014/main" id="{A479EB39-4EDC-116D-CCBA-AB35C13E9A32}"/>
              </a:ext>
            </a:extLst>
          </p:cNvPr>
          <p:cNvSpPr/>
          <p:nvPr/>
        </p:nvSpPr>
        <p:spPr bwMode="auto">
          <a:xfrm>
            <a:off x="2537231" y="5411049"/>
            <a:ext cx="228600" cy="2286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5" name="正方形/長方形 14">
            <a:extLst>
              <a:ext uri="{FF2B5EF4-FFF2-40B4-BE49-F238E27FC236}">
                <a16:creationId xmlns:a16="http://schemas.microsoft.com/office/drawing/2014/main" id="{C83B4F59-4E5E-0F55-B99B-60EB7F8CF6A1}"/>
              </a:ext>
            </a:extLst>
          </p:cNvPr>
          <p:cNvSpPr/>
          <p:nvPr/>
        </p:nvSpPr>
        <p:spPr bwMode="auto">
          <a:xfrm>
            <a:off x="4048475" y="6073988"/>
            <a:ext cx="228600" cy="2286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7" name="正方形/長方形 16">
            <a:extLst>
              <a:ext uri="{FF2B5EF4-FFF2-40B4-BE49-F238E27FC236}">
                <a16:creationId xmlns:a16="http://schemas.microsoft.com/office/drawing/2014/main" id="{6171855A-C0FB-510F-2CE4-178BBD5BA0AE}"/>
              </a:ext>
            </a:extLst>
          </p:cNvPr>
          <p:cNvSpPr/>
          <p:nvPr/>
        </p:nvSpPr>
        <p:spPr bwMode="auto">
          <a:xfrm>
            <a:off x="6259856" y="4695003"/>
            <a:ext cx="241935" cy="2286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8" name="正方形/長方形 17">
            <a:extLst>
              <a:ext uri="{FF2B5EF4-FFF2-40B4-BE49-F238E27FC236}">
                <a16:creationId xmlns:a16="http://schemas.microsoft.com/office/drawing/2014/main" id="{0BC66118-6E28-6047-F7DE-99B92EE06E6C}"/>
              </a:ext>
            </a:extLst>
          </p:cNvPr>
          <p:cNvSpPr/>
          <p:nvPr/>
        </p:nvSpPr>
        <p:spPr bwMode="auto">
          <a:xfrm>
            <a:off x="6090187" y="3277565"/>
            <a:ext cx="228600" cy="2286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0" name="正方形/長方形 19">
            <a:extLst>
              <a:ext uri="{FF2B5EF4-FFF2-40B4-BE49-F238E27FC236}">
                <a16:creationId xmlns:a16="http://schemas.microsoft.com/office/drawing/2014/main" id="{53ABE4BE-33C6-2BC1-9EAB-7E46C2D021E2}"/>
              </a:ext>
            </a:extLst>
          </p:cNvPr>
          <p:cNvSpPr/>
          <p:nvPr/>
        </p:nvSpPr>
        <p:spPr bwMode="auto">
          <a:xfrm>
            <a:off x="5864632" y="5485545"/>
            <a:ext cx="228600" cy="2286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22" name="直線矢印コネクタ 21">
            <a:extLst>
              <a:ext uri="{FF2B5EF4-FFF2-40B4-BE49-F238E27FC236}">
                <a16:creationId xmlns:a16="http://schemas.microsoft.com/office/drawing/2014/main" id="{4172E948-1DB4-E4B6-76F6-E124D8D4F776}"/>
              </a:ext>
            </a:extLst>
          </p:cNvPr>
          <p:cNvCxnSpPr>
            <a:cxnSpLocks/>
            <a:stCxn id="13" idx="3"/>
            <a:endCxn id="9" idx="2"/>
          </p:cNvCxnSpPr>
          <p:nvPr/>
        </p:nvCxnSpPr>
        <p:spPr bwMode="auto">
          <a:xfrm flipV="1">
            <a:off x="1514486" y="4207089"/>
            <a:ext cx="1543389" cy="892436"/>
          </a:xfrm>
          <a:prstGeom prst="straightConnector1">
            <a:avLst/>
          </a:prstGeom>
          <a:solidFill>
            <a:srgbClr val="00B8FF"/>
          </a:solidFill>
          <a:ln w="9525" cap="flat" cmpd="sng" algn="ctr">
            <a:solidFill>
              <a:schemeClr val="tx1"/>
            </a:solidFill>
            <a:prstDash val="solid"/>
            <a:round/>
            <a:headEnd type="none" w="med" len="med"/>
            <a:tailEnd type="none"/>
          </a:ln>
          <a:effectLst/>
        </p:spPr>
      </p:cxnSp>
      <p:cxnSp>
        <p:nvCxnSpPr>
          <p:cNvPr id="24" name="直線矢印コネクタ 23">
            <a:extLst>
              <a:ext uri="{FF2B5EF4-FFF2-40B4-BE49-F238E27FC236}">
                <a16:creationId xmlns:a16="http://schemas.microsoft.com/office/drawing/2014/main" id="{EE71F8C7-41A7-2364-F739-A56EF30E84F4}"/>
              </a:ext>
            </a:extLst>
          </p:cNvPr>
          <p:cNvCxnSpPr>
            <a:cxnSpLocks/>
            <a:stCxn id="14" idx="3"/>
            <a:endCxn id="9" idx="3"/>
          </p:cNvCxnSpPr>
          <p:nvPr/>
        </p:nvCxnSpPr>
        <p:spPr bwMode="auto">
          <a:xfrm flipV="1">
            <a:off x="2765831" y="4341793"/>
            <a:ext cx="347840" cy="1183556"/>
          </a:xfrm>
          <a:prstGeom prst="straightConnector1">
            <a:avLst/>
          </a:prstGeom>
          <a:solidFill>
            <a:srgbClr val="00B8FF"/>
          </a:solidFill>
          <a:ln w="9525" cap="flat" cmpd="sng" algn="ctr">
            <a:solidFill>
              <a:schemeClr val="tx1"/>
            </a:solidFill>
            <a:prstDash val="solid"/>
            <a:round/>
            <a:headEnd type="none" w="med" len="med"/>
            <a:tailEnd type="none"/>
          </a:ln>
          <a:effectLst/>
        </p:spPr>
      </p:cxnSp>
      <p:cxnSp>
        <p:nvCxnSpPr>
          <p:cNvPr id="27" name="直線矢印コネクタ 26">
            <a:extLst>
              <a:ext uri="{FF2B5EF4-FFF2-40B4-BE49-F238E27FC236}">
                <a16:creationId xmlns:a16="http://schemas.microsoft.com/office/drawing/2014/main" id="{C676C7DE-F601-2C53-7717-6B402AF6A8CE}"/>
              </a:ext>
            </a:extLst>
          </p:cNvPr>
          <p:cNvCxnSpPr>
            <a:cxnSpLocks/>
            <a:stCxn id="15" idx="0"/>
            <a:endCxn id="9" idx="4"/>
          </p:cNvCxnSpPr>
          <p:nvPr/>
        </p:nvCxnSpPr>
        <p:spPr bwMode="auto">
          <a:xfrm flipH="1" flipV="1">
            <a:off x="3248375" y="4397589"/>
            <a:ext cx="914400" cy="1676399"/>
          </a:xfrm>
          <a:prstGeom prst="straightConnector1">
            <a:avLst/>
          </a:prstGeom>
          <a:solidFill>
            <a:srgbClr val="00B8FF"/>
          </a:solidFill>
          <a:ln w="9525" cap="flat" cmpd="sng" algn="ctr">
            <a:solidFill>
              <a:schemeClr val="tx1"/>
            </a:solidFill>
            <a:prstDash val="solid"/>
            <a:round/>
            <a:headEnd type="none" w="med" len="med"/>
            <a:tailEnd type="none"/>
          </a:ln>
          <a:effectLst/>
        </p:spPr>
      </p:cxnSp>
      <p:cxnSp>
        <p:nvCxnSpPr>
          <p:cNvPr id="30" name="直線矢印コネクタ 29">
            <a:extLst>
              <a:ext uri="{FF2B5EF4-FFF2-40B4-BE49-F238E27FC236}">
                <a16:creationId xmlns:a16="http://schemas.microsoft.com/office/drawing/2014/main" id="{30C944C5-BC6A-FF75-F01A-E90166EE2651}"/>
              </a:ext>
            </a:extLst>
          </p:cNvPr>
          <p:cNvCxnSpPr>
            <a:cxnSpLocks/>
            <a:stCxn id="20" idx="0"/>
            <a:endCxn id="9" idx="5"/>
          </p:cNvCxnSpPr>
          <p:nvPr/>
        </p:nvCxnSpPr>
        <p:spPr bwMode="auto">
          <a:xfrm flipH="1" flipV="1">
            <a:off x="3383079" y="4341793"/>
            <a:ext cx="2595853" cy="1143752"/>
          </a:xfrm>
          <a:prstGeom prst="straightConnector1">
            <a:avLst/>
          </a:prstGeom>
          <a:solidFill>
            <a:srgbClr val="00B8FF"/>
          </a:solidFill>
          <a:ln w="9525" cap="flat" cmpd="sng" algn="ctr">
            <a:solidFill>
              <a:schemeClr val="tx1"/>
            </a:solidFill>
            <a:prstDash val="solid"/>
            <a:round/>
            <a:headEnd type="none" w="med" len="med"/>
            <a:tailEnd type="none"/>
          </a:ln>
          <a:effectLst/>
        </p:spPr>
      </p:cxnSp>
      <p:cxnSp>
        <p:nvCxnSpPr>
          <p:cNvPr id="34" name="直線矢印コネクタ 33">
            <a:extLst>
              <a:ext uri="{FF2B5EF4-FFF2-40B4-BE49-F238E27FC236}">
                <a16:creationId xmlns:a16="http://schemas.microsoft.com/office/drawing/2014/main" id="{4E2167E1-9433-710D-172F-E01FD16E38EC}"/>
              </a:ext>
            </a:extLst>
          </p:cNvPr>
          <p:cNvCxnSpPr>
            <a:cxnSpLocks/>
            <a:stCxn id="18" idx="1"/>
            <a:endCxn id="9" idx="7"/>
          </p:cNvCxnSpPr>
          <p:nvPr/>
        </p:nvCxnSpPr>
        <p:spPr bwMode="auto">
          <a:xfrm flipH="1">
            <a:off x="3383079" y="3391865"/>
            <a:ext cx="2707108" cy="680520"/>
          </a:xfrm>
          <a:prstGeom prst="straightConnector1">
            <a:avLst/>
          </a:prstGeom>
          <a:solidFill>
            <a:srgbClr val="00B8FF"/>
          </a:solidFill>
          <a:ln w="9525" cap="flat" cmpd="sng" algn="ctr">
            <a:solidFill>
              <a:schemeClr val="tx1"/>
            </a:solidFill>
            <a:prstDash val="solid"/>
            <a:round/>
            <a:headEnd type="none" w="med" len="med"/>
            <a:tailEnd type="none"/>
          </a:ln>
          <a:effectLst/>
        </p:spPr>
      </p:cxnSp>
      <p:cxnSp>
        <p:nvCxnSpPr>
          <p:cNvPr id="42" name="直線矢印コネクタ 41">
            <a:extLst>
              <a:ext uri="{FF2B5EF4-FFF2-40B4-BE49-F238E27FC236}">
                <a16:creationId xmlns:a16="http://schemas.microsoft.com/office/drawing/2014/main" id="{33EA7462-F22E-B606-9D22-A3091F3DBD0C}"/>
              </a:ext>
            </a:extLst>
          </p:cNvPr>
          <p:cNvCxnSpPr>
            <a:cxnSpLocks/>
            <a:stCxn id="17" idx="1"/>
            <a:endCxn id="9" idx="6"/>
          </p:cNvCxnSpPr>
          <p:nvPr/>
        </p:nvCxnSpPr>
        <p:spPr bwMode="auto">
          <a:xfrm flipH="1" flipV="1">
            <a:off x="3438875" y="4207089"/>
            <a:ext cx="2820981" cy="602214"/>
          </a:xfrm>
          <a:prstGeom prst="straightConnector1">
            <a:avLst/>
          </a:prstGeom>
          <a:solidFill>
            <a:srgbClr val="00B8FF"/>
          </a:solidFill>
          <a:ln w="9525" cap="flat" cmpd="sng" algn="ctr">
            <a:solidFill>
              <a:schemeClr val="tx1"/>
            </a:solidFill>
            <a:prstDash val="solid"/>
            <a:round/>
            <a:headEnd type="none" w="med" len="med"/>
            <a:tailEnd type="none"/>
          </a:ln>
          <a:effectLst/>
        </p:spPr>
      </p:cxnSp>
      <p:sp>
        <p:nvSpPr>
          <p:cNvPr id="51" name="正方形/長方形 50">
            <a:extLst>
              <a:ext uri="{FF2B5EF4-FFF2-40B4-BE49-F238E27FC236}">
                <a16:creationId xmlns:a16="http://schemas.microsoft.com/office/drawing/2014/main" id="{F9D0AC9C-3D36-D935-5FC8-7434FFB11618}"/>
              </a:ext>
            </a:extLst>
          </p:cNvPr>
          <p:cNvSpPr/>
          <p:nvPr/>
        </p:nvSpPr>
        <p:spPr bwMode="auto">
          <a:xfrm>
            <a:off x="1640297" y="3636705"/>
            <a:ext cx="228600" cy="2286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52" name="直線矢印コネクタ 51">
            <a:extLst>
              <a:ext uri="{FF2B5EF4-FFF2-40B4-BE49-F238E27FC236}">
                <a16:creationId xmlns:a16="http://schemas.microsoft.com/office/drawing/2014/main" id="{73254D76-076D-DC61-9207-CF7A33934F95}"/>
              </a:ext>
            </a:extLst>
          </p:cNvPr>
          <p:cNvCxnSpPr>
            <a:cxnSpLocks/>
            <a:stCxn id="51" idx="3"/>
            <a:endCxn id="9" idx="1"/>
          </p:cNvCxnSpPr>
          <p:nvPr/>
        </p:nvCxnSpPr>
        <p:spPr bwMode="auto">
          <a:xfrm>
            <a:off x="1868897" y="3751005"/>
            <a:ext cx="1244774" cy="321380"/>
          </a:xfrm>
          <a:prstGeom prst="straightConnector1">
            <a:avLst/>
          </a:prstGeom>
          <a:solidFill>
            <a:srgbClr val="00B8FF"/>
          </a:solidFill>
          <a:ln w="9525" cap="flat" cmpd="sng" algn="ctr">
            <a:solidFill>
              <a:schemeClr val="tx1"/>
            </a:solidFill>
            <a:prstDash val="solid"/>
            <a:round/>
            <a:headEnd type="none" w="med" len="med"/>
            <a:tailEnd type="none"/>
          </a:ln>
          <a:effectLst/>
        </p:spPr>
      </p:cxnSp>
      <p:sp>
        <p:nvSpPr>
          <p:cNvPr id="65" name="正方形/長方形 64">
            <a:extLst>
              <a:ext uri="{FF2B5EF4-FFF2-40B4-BE49-F238E27FC236}">
                <a16:creationId xmlns:a16="http://schemas.microsoft.com/office/drawing/2014/main" id="{6481F51F-FC10-7699-C4F5-DCB874DDDB8C}"/>
              </a:ext>
            </a:extLst>
          </p:cNvPr>
          <p:cNvSpPr/>
          <p:nvPr/>
        </p:nvSpPr>
        <p:spPr bwMode="auto">
          <a:xfrm>
            <a:off x="5832463" y="3666283"/>
            <a:ext cx="241935" cy="2286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6" name="正方形/長方形 65">
            <a:extLst>
              <a:ext uri="{FF2B5EF4-FFF2-40B4-BE49-F238E27FC236}">
                <a16:creationId xmlns:a16="http://schemas.microsoft.com/office/drawing/2014/main" id="{2FF5CAED-DDC8-D4B2-9673-DB5EFA05E767}"/>
              </a:ext>
            </a:extLst>
          </p:cNvPr>
          <p:cNvSpPr/>
          <p:nvPr/>
        </p:nvSpPr>
        <p:spPr bwMode="auto">
          <a:xfrm>
            <a:off x="5850119" y="4453385"/>
            <a:ext cx="241935" cy="2286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7" name="正方形/長方形 66">
            <a:extLst>
              <a:ext uri="{FF2B5EF4-FFF2-40B4-BE49-F238E27FC236}">
                <a16:creationId xmlns:a16="http://schemas.microsoft.com/office/drawing/2014/main" id="{93AB73FE-C4B1-FA84-2329-E5900CF9A816}"/>
              </a:ext>
            </a:extLst>
          </p:cNvPr>
          <p:cNvSpPr/>
          <p:nvPr/>
        </p:nvSpPr>
        <p:spPr bwMode="auto">
          <a:xfrm>
            <a:off x="6392832" y="4986714"/>
            <a:ext cx="241935" cy="2286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8" name="正方形/長方形 67">
            <a:extLst>
              <a:ext uri="{FF2B5EF4-FFF2-40B4-BE49-F238E27FC236}">
                <a16:creationId xmlns:a16="http://schemas.microsoft.com/office/drawing/2014/main" id="{BAD898FA-311B-5E3F-7CDF-FB4C200765CA}"/>
              </a:ext>
            </a:extLst>
          </p:cNvPr>
          <p:cNvSpPr/>
          <p:nvPr/>
        </p:nvSpPr>
        <p:spPr bwMode="auto">
          <a:xfrm>
            <a:off x="7201716" y="5556044"/>
            <a:ext cx="241935" cy="2286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9" name="正方形/長方形 68">
            <a:extLst>
              <a:ext uri="{FF2B5EF4-FFF2-40B4-BE49-F238E27FC236}">
                <a16:creationId xmlns:a16="http://schemas.microsoft.com/office/drawing/2014/main" id="{A089E24F-C0ED-F558-98FD-D0D302650202}"/>
              </a:ext>
            </a:extLst>
          </p:cNvPr>
          <p:cNvSpPr/>
          <p:nvPr/>
        </p:nvSpPr>
        <p:spPr bwMode="auto">
          <a:xfrm>
            <a:off x="7939932" y="5244520"/>
            <a:ext cx="241935" cy="2286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70" name="正方形/長方形 69">
            <a:extLst>
              <a:ext uri="{FF2B5EF4-FFF2-40B4-BE49-F238E27FC236}">
                <a16:creationId xmlns:a16="http://schemas.microsoft.com/office/drawing/2014/main" id="{271B4849-8546-DE11-CAF2-AEC41B6925CB}"/>
              </a:ext>
            </a:extLst>
          </p:cNvPr>
          <p:cNvSpPr/>
          <p:nvPr/>
        </p:nvSpPr>
        <p:spPr bwMode="auto">
          <a:xfrm>
            <a:off x="8215245" y="4527345"/>
            <a:ext cx="241935" cy="2286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71" name="正方形/長方形 70">
            <a:extLst>
              <a:ext uri="{FF2B5EF4-FFF2-40B4-BE49-F238E27FC236}">
                <a16:creationId xmlns:a16="http://schemas.microsoft.com/office/drawing/2014/main" id="{AECC71C0-1E48-43A7-B9A9-6C0DC37C0E43}"/>
              </a:ext>
            </a:extLst>
          </p:cNvPr>
          <p:cNvSpPr/>
          <p:nvPr/>
        </p:nvSpPr>
        <p:spPr bwMode="auto">
          <a:xfrm>
            <a:off x="8110801" y="3818684"/>
            <a:ext cx="241935" cy="2286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72" name="直線矢印コネクタ 71">
            <a:extLst>
              <a:ext uri="{FF2B5EF4-FFF2-40B4-BE49-F238E27FC236}">
                <a16:creationId xmlns:a16="http://schemas.microsoft.com/office/drawing/2014/main" id="{9E298A71-713A-B487-2F39-69533F227EE5}"/>
              </a:ext>
            </a:extLst>
          </p:cNvPr>
          <p:cNvCxnSpPr>
            <a:cxnSpLocks/>
            <a:stCxn id="71" idx="1"/>
            <a:endCxn id="11" idx="7"/>
          </p:cNvCxnSpPr>
          <p:nvPr/>
        </p:nvCxnSpPr>
        <p:spPr bwMode="auto">
          <a:xfrm flipH="1">
            <a:off x="7417171" y="3932984"/>
            <a:ext cx="693630" cy="309497"/>
          </a:xfrm>
          <a:prstGeom prst="straightConnector1">
            <a:avLst/>
          </a:prstGeom>
          <a:solidFill>
            <a:srgbClr val="00B8FF"/>
          </a:solidFill>
          <a:ln w="9525" cap="flat" cmpd="sng" algn="ctr">
            <a:solidFill>
              <a:schemeClr val="tx1"/>
            </a:solidFill>
            <a:prstDash val="solid"/>
            <a:round/>
            <a:headEnd type="none" w="med" len="med"/>
            <a:tailEnd type="none"/>
          </a:ln>
          <a:effectLst/>
        </p:spPr>
      </p:cxnSp>
      <p:cxnSp>
        <p:nvCxnSpPr>
          <p:cNvPr id="76" name="直線矢印コネクタ 75">
            <a:extLst>
              <a:ext uri="{FF2B5EF4-FFF2-40B4-BE49-F238E27FC236}">
                <a16:creationId xmlns:a16="http://schemas.microsoft.com/office/drawing/2014/main" id="{7C0A327C-E5FB-A252-3BEC-DC7A1AAD54F5}"/>
              </a:ext>
            </a:extLst>
          </p:cNvPr>
          <p:cNvCxnSpPr>
            <a:cxnSpLocks/>
            <a:stCxn id="11" idx="1"/>
            <a:endCxn id="65" idx="3"/>
          </p:cNvCxnSpPr>
          <p:nvPr/>
        </p:nvCxnSpPr>
        <p:spPr bwMode="auto">
          <a:xfrm flipH="1" flipV="1">
            <a:off x="6074398" y="3780583"/>
            <a:ext cx="1073365" cy="461898"/>
          </a:xfrm>
          <a:prstGeom prst="straightConnector1">
            <a:avLst/>
          </a:prstGeom>
          <a:solidFill>
            <a:srgbClr val="00B8FF"/>
          </a:solidFill>
          <a:ln w="9525" cap="flat" cmpd="sng" algn="ctr">
            <a:solidFill>
              <a:schemeClr val="tx1"/>
            </a:solidFill>
            <a:prstDash val="solid"/>
            <a:round/>
            <a:headEnd type="none" w="med" len="med"/>
            <a:tailEnd type="none"/>
          </a:ln>
          <a:effectLst/>
        </p:spPr>
      </p:cxnSp>
      <p:cxnSp>
        <p:nvCxnSpPr>
          <p:cNvPr id="81" name="直線矢印コネクタ 80">
            <a:extLst>
              <a:ext uri="{FF2B5EF4-FFF2-40B4-BE49-F238E27FC236}">
                <a16:creationId xmlns:a16="http://schemas.microsoft.com/office/drawing/2014/main" id="{8E474D83-1343-676C-88A6-56045593943C}"/>
              </a:ext>
            </a:extLst>
          </p:cNvPr>
          <p:cNvCxnSpPr>
            <a:cxnSpLocks/>
            <a:stCxn id="11" idx="2"/>
            <a:endCxn id="66" idx="3"/>
          </p:cNvCxnSpPr>
          <p:nvPr/>
        </p:nvCxnSpPr>
        <p:spPr bwMode="auto">
          <a:xfrm flipH="1">
            <a:off x="6092054" y="4377185"/>
            <a:ext cx="999913" cy="190500"/>
          </a:xfrm>
          <a:prstGeom prst="straightConnector1">
            <a:avLst/>
          </a:prstGeom>
          <a:solidFill>
            <a:srgbClr val="00B8FF"/>
          </a:solidFill>
          <a:ln w="9525" cap="flat" cmpd="sng" algn="ctr">
            <a:solidFill>
              <a:schemeClr val="tx1"/>
            </a:solidFill>
            <a:prstDash val="solid"/>
            <a:round/>
            <a:headEnd type="none" w="med" len="med"/>
            <a:tailEnd type="none"/>
          </a:ln>
          <a:effectLst/>
        </p:spPr>
      </p:cxnSp>
      <p:cxnSp>
        <p:nvCxnSpPr>
          <p:cNvPr id="84" name="直線矢印コネクタ 83">
            <a:extLst>
              <a:ext uri="{FF2B5EF4-FFF2-40B4-BE49-F238E27FC236}">
                <a16:creationId xmlns:a16="http://schemas.microsoft.com/office/drawing/2014/main" id="{60909C13-FCA2-3006-17DF-15B008854EEE}"/>
              </a:ext>
            </a:extLst>
          </p:cNvPr>
          <p:cNvCxnSpPr>
            <a:cxnSpLocks/>
            <a:stCxn id="11" idx="3"/>
            <a:endCxn id="67" idx="0"/>
          </p:cNvCxnSpPr>
          <p:nvPr/>
        </p:nvCxnSpPr>
        <p:spPr bwMode="auto">
          <a:xfrm flipH="1">
            <a:off x="6513800" y="4511889"/>
            <a:ext cx="633963" cy="474825"/>
          </a:xfrm>
          <a:prstGeom prst="straightConnector1">
            <a:avLst/>
          </a:prstGeom>
          <a:solidFill>
            <a:srgbClr val="00B8FF"/>
          </a:solidFill>
          <a:ln w="9525" cap="flat" cmpd="sng" algn="ctr">
            <a:solidFill>
              <a:schemeClr val="tx1"/>
            </a:solidFill>
            <a:prstDash val="solid"/>
            <a:round/>
            <a:headEnd type="none" w="med" len="med"/>
            <a:tailEnd type="none"/>
          </a:ln>
          <a:effectLst/>
        </p:spPr>
      </p:cxnSp>
      <p:cxnSp>
        <p:nvCxnSpPr>
          <p:cNvPr id="88" name="直線矢印コネクタ 87">
            <a:extLst>
              <a:ext uri="{FF2B5EF4-FFF2-40B4-BE49-F238E27FC236}">
                <a16:creationId xmlns:a16="http://schemas.microsoft.com/office/drawing/2014/main" id="{03560538-8B4D-ED3A-67CF-A7EF5ED05431}"/>
              </a:ext>
            </a:extLst>
          </p:cNvPr>
          <p:cNvCxnSpPr>
            <a:cxnSpLocks/>
            <a:stCxn id="11" idx="4"/>
            <a:endCxn id="68" idx="0"/>
          </p:cNvCxnSpPr>
          <p:nvPr/>
        </p:nvCxnSpPr>
        <p:spPr bwMode="auto">
          <a:xfrm>
            <a:off x="7282467" y="4567685"/>
            <a:ext cx="40217" cy="988359"/>
          </a:xfrm>
          <a:prstGeom prst="straightConnector1">
            <a:avLst/>
          </a:prstGeom>
          <a:solidFill>
            <a:srgbClr val="00B8FF"/>
          </a:solidFill>
          <a:ln w="9525" cap="flat" cmpd="sng" algn="ctr">
            <a:solidFill>
              <a:schemeClr val="tx1"/>
            </a:solidFill>
            <a:prstDash val="solid"/>
            <a:round/>
            <a:headEnd type="none" w="med" len="med"/>
            <a:tailEnd type="none"/>
          </a:ln>
          <a:effectLst/>
        </p:spPr>
      </p:cxnSp>
      <p:cxnSp>
        <p:nvCxnSpPr>
          <p:cNvPr id="91" name="直線矢印コネクタ 90">
            <a:extLst>
              <a:ext uri="{FF2B5EF4-FFF2-40B4-BE49-F238E27FC236}">
                <a16:creationId xmlns:a16="http://schemas.microsoft.com/office/drawing/2014/main" id="{CDA0105B-C4C5-008D-A441-24045EFEAFBB}"/>
              </a:ext>
            </a:extLst>
          </p:cNvPr>
          <p:cNvCxnSpPr>
            <a:cxnSpLocks/>
            <a:stCxn id="11" idx="5"/>
            <a:endCxn id="69" idx="0"/>
          </p:cNvCxnSpPr>
          <p:nvPr/>
        </p:nvCxnSpPr>
        <p:spPr bwMode="auto">
          <a:xfrm>
            <a:off x="7417171" y="4511889"/>
            <a:ext cx="643729" cy="732631"/>
          </a:xfrm>
          <a:prstGeom prst="straightConnector1">
            <a:avLst/>
          </a:prstGeom>
          <a:solidFill>
            <a:srgbClr val="00B8FF"/>
          </a:solidFill>
          <a:ln w="9525" cap="flat" cmpd="sng" algn="ctr">
            <a:solidFill>
              <a:schemeClr val="tx1"/>
            </a:solidFill>
            <a:prstDash val="solid"/>
            <a:round/>
            <a:headEnd type="none" w="med" len="med"/>
            <a:tailEnd type="none"/>
          </a:ln>
          <a:effectLst/>
        </p:spPr>
      </p:cxnSp>
      <p:cxnSp>
        <p:nvCxnSpPr>
          <p:cNvPr id="95" name="直線矢印コネクタ 94">
            <a:extLst>
              <a:ext uri="{FF2B5EF4-FFF2-40B4-BE49-F238E27FC236}">
                <a16:creationId xmlns:a16="http://schemas.microsoft.com/office/drawing/2014/main" id="{ED804AF5-DAAD-33E7-A201-EF5AC89BC272}"/>
              </a:ext>
            </a:extLst>
          </p:cNvPr>
          <p:cNvCxnSpPr>
            <a:cxnSpLocks/>
            <a:stCxn id="11" idx="6"/>
            <a:endCxn id="70" idx="1"/>
          </p:cNvCxnSpPr>
          <p:nvPr/>
        </p:nvCxnSpPr>
        <p:spPr bwMode="auto">
          <a:xfrm>
            <a:off x="7472967" y="4377185"/>
            <a:ext cx="742278" cy="264460"/>
          </a:xfrm>
          <a:prstGeom prst="straightConnector1">
            <a:avLst/>
          </a:prstGeom>
          <a:solidFill>
            <a:srgbClr val="00B8FF"/>
          </a:solidFill>
          <a:ln w="9525" cap="flat" cmpd="sng" algn="ctr">
            <a:solidFill>
              <a:schemeClr val="tx1"/>
            </a:solidFill>
            <a:prstDash val="solid"/>
            <a:round/>
            <a:headEnd type="none" w="med" len="med"/>
            <a:tailEnd type="none"/>
          </a:ln>
          <a:effectLst/>
        </p:spPr>
      </p:cxnSp>
      <p:cxnSp>
        <p:nvCxnSpPr>
          <p:cNvPr id="114" name="直線コネクタ 113">
            <a:extLst>
              <a:ext uri="{FF2B5EF4-FFF2-40B4-BE49-F238E27FC236}">
                <a16:creationId xmlns:a16="http://schemas.microsoft.com/office/drawing/2014/main" id="{E5EE0DE0-EB79-2A21-22DF-B1AA754A1B9E}"/>
              </a:ext>
            </a:extLst>
          </p:cNvPr>
          <p:cNvCxnSpPr>
            <a:cxnSpLocks/>
          </p:cNvCxnSpPr>
          <p:nvPr/>
        </p:nvCxnSpPr>
        <p:spPr bwMode="auto">
          <a:xfrm>
            <a:off x="9067594" y="4851820"/>
            <a:ext cx="2399486" cy="0"/>
          </a:xfrm>
          <a:prstGeom prst="line">
            <a:avLst/>
          </a:prstGeom>
          <a:solidFill>
            <a:srgbClr val="00B8FF"/>
          </a:solidFill>
          <a:ln w="15875" cap="flat" cmpd="sng" algn="ctr">
            <a:solidFill>
              <a:schemeClr val="tx1"/>
            </a:solidFill>
            <a:prstDash val="solid"/>
            <a:round/>
            <a:headEnd type="none" w="med" len="med"/>
            <a:tailEnd type="none" w="med" len="med"/>
          </a:ln>
          <a:effectLst/>
        </p:spPr>
      </p:cxnSp>
      <p:sp>
        <p:nvSpPr>
          <p:cNvPr id="116" name="テキスト ボックス 115">
            <a:extLst>
              <a:ext uri="{FF2B5EF4-FFF2-40B4-BE49-F238E27FC236}">
                <a16:creationId xmlns:a16="http://schemas.microsoft.com/office/drawing/2014/main" id="{1F1891C6-6181-C450-4394-2B058E7B72CA}"/>
              </a:ext>
            </a:extLst>
          </p:cNvPr>
          <p:cNvSpPr txBox="1"/>
          <p:nvPr/>
        </p:nvSpPr>
        <p:spPr>
          <a:xfrm>
            <a:off x="9609946" y="4908191"/>
            <a:ext cx="1314784" cy="461665"/>
          </a:xfrm>
          <a:prstGeom prst="rect">
            <a:avLst/>
          </a:prstGeom>
          <a:noFill/>
        </p:spPr>
        <p:txBody>
          <a:bodyPr wrap="none" rtlCol="0">
            <a:spAutoFit/>
          </a:bodyPr>
          <a:lstStyle/>
          <a:p>
            <a:pPr algn="ctr"/>
            <a:r>
              <a:rPr kumimoji="1" lang="en-US" altLang="ja-JP">
                <a:solidFill>
                  <a:schemeClr val="tx1"/>
                </a:solidFill>
                <a:latin typeface="Arial" panose="020B0604020202020204" pitchFamily="34" charset="0"/>
                <a:cs typeface="Arial" panose="020B0604020202020204" pitchFamily="34" charset="0"/>
              </a:rPr>
              <a:t>600 kHz</a:t>
            </a:r>
            <a:endParaRPr kumimoji="1" lang="ja-JP" altLang="en-US">
              <a:solidFill>
                <a:schemeClr val="tx1"/>
              </a:solidFill>
              <a:latin typeface="Arial" panose="020B0604020202020204" pitchFamily="34" charset="0"/>
              <a:cs typeface="Arial" panose="020B0604020202020204" pitchFamily="34" charset="0"/>
            </a:endParaRPr>
          </a:p>
        </p:txBody>
      </p:sp>
      <p:cxnSp>
        <p:nvCxnSpPr>
          <p:cNvPr id="118" name="直線コネクタ 117">
            <a:extLst>
              <a:ext uri="{FF2B5EF4-FFF2-40B4-BE49-F238E27FC236}">
                <a16:creationId xmlns:a16="http://schemas.microsoft.com/office/drawing/2014/main" id="{767361C4-ACEA-9634-C254-36D4E7AE945C}"/>
              </a:ext>
            </a:extLst>
          </p:cNvPr>
          <p:cNvCxnSpPr>
            <a:cxnSpLocks/>
          </p:cNvCxnSpPr>
          <p:nvPr/>
        </p:nvCxnSpPr>
        <p:spPr bwMode="auto">
          <a:xfrm flipV="1">
            <a:off x="9104880" y="4656263"/>
            <a:ext cx="0" cy="37594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19" name="直線コネクタ 118">
            <a:extLst>
              <a:ext uri="{FF2B5EF4-FFF2-40B4-BE49-F238E27FC236}">
                <a16:creationId xmlns:a16="http://schemas.microsoft.com/office/drawing/2014/main" id="{976C64BB-A822-F97A-04C9-C00352D16835}"/>
              </a:ext>
            </a:extLst>
          </p:cNvPr>
          <p:cNvCxnSpPr>
            <a:cxnSpLocks/>
          </p:cNvCxnSpPr>
          <p:nvPr/>
        </p:nvCxnSpPr>
        <p:spPr bwMode="auto">
          <a:xfrm flipV="1">
            <a:off x="11390880" y="4656262"/>
            <a:ext cx="0" cy="375943"/>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21" name="直線矢印コネクタ 120">
            <a:extLst>
              <a:ext uri="{FF2B5EF4-FFF2-40B4-BE49-F238E27FC236}">
                <a16:creationId xmlns:a16="http://schemas.microsoft.com/office/drawing/2014/main" id="{76153410-A474-AA33-BA69-23E74B3A0A95}"/>
              </a:ext>
            </a:extLst>
          </p:cNvPr>
          <p:cNvCxnSpPr/>
          <p:nvPr/>
        </p:nvCxnSpPr>
        <p:spPr bwMode="auto">
          <a:xfrm>
            <a:off x="9104880" y="4976409"/>
            <a:ext cx="2286000" cy="0"/>
          </a:xfrm>
          <a:prstGeom prst="straightConnector1">
            <a:avLst/>
          </a:prstGeom>
          <a:solidFill>
            <a:srgbClr val="00B8FF"/>
          </a:solidFill>
          <a:ln w="9525" cap="flat" cmpd="sng" algn="ctr">
            <a:solidFill>
              <a:schemeClr val="tx1"/>
            </a:solidFill>
            <a:prstDash val="solid"/>
            <a:round/>
            <a:headEnd type="arrow" w="med" len="med"/>
            <a:tailEnd type="arrow"/>
          </a:ln>
          <a:effectLst/>
        </p:spPr>
      </p:cxnSp>
      <p:sp>
        <p:nvSpPr>
          <p:cNvPr id="2" name="テキスト ボックス 1">
            <a:extLst>
              <a:ext uri="{FF2B5EF4-FFF2-40B4-BE49-F238E27FC236}">
                <a16:creationId xmlns:a16="http://schemas.microsoft.com/office/drawing/2014/main" id="{34814D3B-58A8-8785-172B-5808047F7D76}"/>
              </a:ext>
            </a:extLst>
          </p:cNvPr>
          <p:cNvSpPr txBox="1"/>
          <p:nvPr/>
        </p:nvSpPr>
        <p:spPr>
          <a:xfrm>
            <a:off x="4192382" y="3886488"/>
            <a:ext cx="1505540" cy="369332"/>
          </a:xfrm>
          <a:prstGeom prst="rect">
            <a:avLst/>
          </a:prstGeom>
          <a:noFill/>
        </p:spPr>
        <p:txBody>
          <a:bodyPr wrap="none" rtlCol="0">
            <a:spAutoFit/>
          </a:bodyPr>
          <a:lstStyle/>
          <a:p>
            <a:r>
              <a:rPr kumimoji="1" lang="en-US" altLang="ja-JP" sz="1800" b="1">
                <a:solidFill>
                  <a:schemeClr val="tx1"/>
                </a:solidFill>
                <a:latin typeface="Arial" panose="020B0604020202020204" pitchFamily="34" charset="0"/>
                <a:cs typeface="Arial" panose="020B0604020202020204" pitchFamily="34" charset="0"/>
              </a:rPr>
              <a:t>Coordinator</a:t>
            </a:r>
            <a:endParaRPr kumimoji="1" lang="ja-JP" altLang="en-US" sz="1800" b="1">
              <a:solidFill>
                <a:schemeClr val="tx1"/>
              </a:solidFill>
              <a:latin typeface="Arial" panose="020B0604020202020204" pitchFamily="34" charset="0"/>
              <a:cs typeface="Arial" panose="020B0604020202020204" pitchFamily="34" charset="0"/>
            </a:endParaRPr>
          </a:p>
        </p:txBody>
      </p:sp>
      <p:cxnSp>
        <p:nvCxnSpPr>
          <p:cNvPr id="5" name="直線矢印コネクタ 4">
            <a:extLst>
              <a:ext uri="{FF2B5EF4-FFF2-40B4-BE49-F238E27FC236}">
                <a16:creationId xmlns:a16="http://schemas.microsoft.com/office/drawing/2014/main" id="{1A12B403-63A9-B2A2-16B3-9ABAD55B6723}"/>
              </a:ext>
            </a:extLst>
          </p:cNvPr>
          <p:cNvCxnSpPr>
            <a:cxnSpLocks/>
            <a:stCxn id="2" idx="1"/>
            <a:endCxn id="9" idx="6"/>
          </p:cNvCxnSpPr>
          <p:nvPr/>
        </p:nvCxnSpPr>
        <p:spPr bwMode="auto">
          <a:xfrm flipH="1">
            <a:off x="3438875" y="4071154"/>
            <a:ext cx="753507" cy="135935"/>
          </a:xfrm>
          <a:prstGeom prst="straightConnector1">
            <a:avLst/>
          </a:prstGeom>
          <a:solidFill>
            <a:srgbClr val="00B8FF"/>
          </a:solidFill>
          <a:ln w="9525" cap="flat" cmpd="sng" algn="ctr">
            <a:solidFill>
              <a:srgbClr val="0432FF"/>
            </a:solidFill>
            <a:prstDash val="sysDash"/>
            <a:round/>
            <a:headEnd type="none" w="med" len="med"/>
            <a:tailEnd type="triangle"/>
          </a:ln>
          <a:effectLst/>
        </p:spPr>
      </p:cxnSp>
      <p:cxnSp>
        <p:nvCxnSpPr>
          <p:cNvPr id="16" name="直線矢印コネクタ 15">
            <a:extLst>
              <a:ext uri="{FF2B5EF4-FFF2-40B4-BE49-F238E27FC236}">
                <a16:creationId xmlns:a16="http://schemas.microsoft.com/office/drawing/2014/main" id="{0CF84FA0-D7BC-EF74-7E5C-8A675803BE5B}"/>
              </a:ext>
            </a:extLst>
          </p:cNvPr>
          <p:cNvCxnSpPr>
            <a:cxnSpLocks/>
            <a:stCxn id="2" idx="3"/>
            <a:endCxn id="11" idx="2"/>
          </p:cNvCxnSpPr>
          <p:nvPr/>
        </p:nvCxnSpPr>
        <p:spPr bwMode="auto">
          <a:xfrm>
            <a:off x="5697922" y="4071154"/>
            <a:ext cx="1394045" cy="306031"/>
          </a:xfrm>
          <a:prstGeom prst="straightConnector1">
            <a:avLst/>
          </a:prstGeom>
          <a:solidFill>
            <a:srgbClr val="00B8FF"/>
          </a:solidFill>
          <a:ln w="9525" cap="flat" cmpd="sng" algn="ctr">
            <a:solidFill>
              <a:srgbClr val="0432FF"/>
            </a:solidFill>
            <a:prstDash val="sysDash"/>
            <a:round/>
            <a:headEnd type="none" w="med" len="med"/>
            <a:tailEnd type="triangle"/>
          </a:ln>
          <a:effectLst/>
        </p:spPr>
      </p:cxnSp>
    </p:spTree>
    <p:extLst>
      <p:ext uri="{BB962C8B-B14F-4D97-AF65-F5344CB8AC3E}">
        <p14:creationId xmlns:p14="http://schemas.microsoft.com/office/powerpoint/2010/main" val="1762278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FEFE26-0158-CDDD-D3E1-75EC20D7252B}"/>
              </a:ext>
            </a:extLst>
          </p:cNvPr>
          <p:cNvSpPr>
            <a:spLocks noGrp="1"/>
          </p:cNvSpPr>
          <p:nvPr>
            <p:ph type="title"/>
          </p:nvPr>
        </p:nvSpPr>
        <p:spPr/>
        <p:txBody>
          <a:bodyPr/>
          <a:lstStyle/>
          <a:p>
            <a:r>
              <a:rPr kumimoji="1" lang="en-US" altLang="ja-JP">
                <a:latin typeface="Arial" panose="020B0604020202020204" pitchFamily="34" charset="0"/>
                <a:cs typeface="Arial" panose="020B0604020202020204" pitchFamily="34" charset="0"/>
              </a:rPr>
              <a:t>IEEE 802.15.4 CSMA-CA</a:t>
            </a:r>
            <a:endParaRPr kumimoji="1" lang="ja-JP" altLang="en-US">
              <a:latin typeface="Arial" panose="020B0604020202020204" pitchFamily="34" charset="0"/>
              <a:cs typeface="Arial" panose="020B0604020202020204" pitchFamily="34" charset="0"/>
            </a:endParaRPr>
          </a:p>
        </p:txBody>
      </p:sp>
      <p:sp>
        <p:nvSpPr>
          <p:cNvPr id="3" name="コンテンツ プレースホルダー 2">
            <a:extLst>
              <a:ext uri="{FF2B5EF4-FFF2-40B4-BE49-F238E27FC236}">
                <a16:creationId xmlns:a16="http://schemas.microsoft.com/office/drawing/2014/main" id="{FE76FBB6-90AE-8493-ECED-4421696F3CEF}"/>
              </a:ext>
            </a:extLst>
          </p:cNvPr>
          <p:cNvSpPr>
            <a:spLocks noGrp="1"/>
          </p:cNvSpPr>
          <p:nvPr>
            <p:ph idx="1"/>
          </p:nvPr>
        </p:nvSpPr>
        <p:spPr/>
        <p:txBody>
          <a:bodyPr/>
          <a:lstStyle/>
          <a:p>
            <a:r>
              <a:rPr kumimoji="1" lang="en-US" altLang="ja-JP">
                <a:latin typeface="Arial" panose="020B0604020202020204" pitchFamily="34" charset="0"/>
                <a:cs typeface="Arial" panose="020B0604020202020204" pitchFamily="34" charset="0"/>
              </a:rPr>
              <a:t>IEEE 802.15.4 CSMA-CA performs CCA (Clear Channel Assessment) only when the backoff timer expires, and does not perform carrier sense in order to minimize power consumption during backoff. (IEEE 802.11 CSMA/CA performs CCA even during the backoff periods.)</a:t>
            </a:r>
          </a:p>
          <a:p>
            <a:pPr marL="457200" lvl="1" indent="0">
              <a:buNone/>
            </a:pPr>
            <a:endParaRPr kumimoji="1" lang="en-US" altLang="ja-JP">
              <a:latin typeface="Arial" panose="020B0604020202020204" pitchFamily="34" charset="0"/>
              <a:cs typeface="Arial" panose="020B0604020202020204" pitchFamily="34" charset="0"/>
            </a:endParaRPr>
          </a:p>
          <a:p>
            <a:pPr lvl="1"/>
            <a:endParaRPr kumimoji="1" lang="en-US" altLang="ja-JP">
              <a:latin typeface="Arial" panose="020B0604020202020204" pitchFamily="34" charset="0"/>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A61E27CF-2E42-2B48-E43F-2E8A6E371EF0}"/>
              </a:ext>
            </a:extLst>
          </p:cNvPr>
          <p:cNvSpPr>
            <a:spLocks noGrp="1"/>
          </p:cNvSpPr>
          <p:nvPr>
            <p:ph type="sldNum" idx="12"/>
          </p:nvPr>
        </p:nvSpPr>
        <p:spPr/>
        <p:txBody>
          <a:bodyPr/>
          <a:lstStyle/>
          <a:p>
            <a:r>
              <a:rPr lang="en-GB"/>
              <a:t>Slide </a:t>
            </a:r>
            <a:fld id="{440F5867-744E-4AA6-B0ED-4C44D2DFBB7B}" type="slidenum">
              <a:rPr lang="en-GB" smtClean="0"/>
              <a:pPr/>
              <a:t>6</a:t>
            </a:fld>
            <a:endParaRPr lang="en-GB"/>
          </a:p>
        </p:txBody>
      </p:sp>
      <p:sp>
        <p:nvSpPr>
          <p:cNvPr id="6" name="テキスト ボックス 5">
            <a:extLst>
              <a:ext uri="{FF2B5EF4-FFF2-40B4-BE49-F238E27FC236}">
                <a16:creationId xmlns:a16="http://schemas.microsoft.com/office/drawing/2014/main" id="{87DA1189-E897-F575-5A03-1A95D4BDF779}"/>
              </a:ext>
            </a:extLst>
          </p:cNvPr>
          <p:cNvSpPr txBox="1"/>
          <p:nvPr/>
        </p:nvSpPr>
        <p:spPr>
          <a:xfrm>
            <a:off x="8121966" y="5290669"/>
            <a:ext cx="2179983" cy="584775"/>
          </a:xfrm>
          <a:prstGeom prst="rect">
            <a:avLst/>
          </a:prstGeom>
          <a:noFill/>
        </p:spPr>
        <p:txBody>
          <a:bodyPr wrap="square" rtlCol="0">
            <a:spAutoFit/>
          </a:bodyPr>
          <a:lstStyle/>
          <a:p>
            <a:r>
              <a:rPr kumimoji="1" lang="en-US" altLang="ja-JP" sz="1600">
                <a:solidFill>
                  <a:schemeClr val="tx1"/>
                </a:solidFill>
                <a:latin typeface="Arial" panose="020B0604020202020204" pitchFamily="34" charset="0"/>
                <a:cs typeface="Arial" panose="020B0604020202020204" pitchFamily="34" charset="0"/>
              </a:rPr>
              <a:t>Cited from IEEE 802.19-25/0006r0 [1]</a:t>
            </a:r>
            <a:endParaRPr kumimoji="1" lang="ja-JP" altLang="en-US" sz="1600">
              <a:solidFill>
                <a:schemeClr val="tx1"/>
              </a:solidFill>
              <a:latin typeface="Arial" panose="020B0604020202020204" pitchFamily="34" charset="0"/>
              <a:cs typeface="Arial" panose="020B0604020202020204" pitchFamily="34" charset="0"/>
            </a:endParaRPr>
          </a:p>
        </p:txBody>
      </p:sp>
      <p:grpSp>
        <p:nvGrpSpPr>
          <p:cNvPr id="10" name="グループ化 9">
            <a:extLst>
              <a:ext uri="{FF2B5EF4-FFF2-40B4-BE49-F238E27FC236}">
                <a16:creationId xmlns:a16="http://schemas.microsoft.com/office/drawing/2014/main" id="{5D44980C-F288-A073-5F87-28C6DA167154}"/>
              </a:ext>
            </a:extLst>
          </p:cNvPr>
          <p:cNvGrpSpPr/>
          <p:nvPr/>
        </p:nvGrpSpPr>
        <p:grpSpPr>
          <a:xfrm>
            <a:off x="1676399" y="2895600"/>
            <a:ext cx="9494077" cy="3200400"/>
            <a:chOff x="1676399" y="2895600"/>
            <a:chExt cx="9494077" cy="3200400"/>
          </a:xfrm>
        </p:grpSpPr>
        <p:pic>
          <p:nvPicPr>
            <p:cNvPr id="7" name="図 6">
              <a:extLst>
                <a:ext uri="{FF2B5EF4-FFF2-40B4-BE49-F238E27FC236}">
                  <a16:creationId xmlns:a16="http://schemas.microsoft.com/office/drawing/2014/main" id="{2FF26C5F-43FE-2461-F68C-299581E86EFF}"/>
                </a:ext>
              </a:extLst>
            </p:cNvPr>
            <p:cNvPicPr>
              <a:picLocks noChangeAspect="1"/>
            </p:cNvPicPr>
            <p:nvPr/>
          </p:nvPicPr>
          <p:blipFill>
            <a:blip r:embed="rId2"/>
            <a:stretch>
              <a:fillRect/>
            </a:stretch>
          </p:blipFill>
          <p:spPr>
            <a:xfrm>
              <a:off x="1676399" y="2895600"/>
              <a:ext cx="9494077" cy="3200400"/>
            </a:xfrm>
            <a:prstGeom prst="rect">
              <a:avLst/>
            </a:prstGeom>
          </p:spPr>
        </p:pic>
        <p:sp>
          <p:nvSpPr>
            <p:cNvPr id="9" name="テキスト ボックス 8">
              <a:extLst>
                <a:ext uri="{FF2B5EF4-FFF2-40B4-BE49-F238E27FC236}">
                  <a16:creationId xmlns:a16="http://schemas.microsoft.com/office/drawing/2014/main" id="{10D69B63-3BFB-288D-6EEF-FCF6FDFFF18E}"/>
                </a:ext>
              </a:extLst>
            </p:cNvPr>
            <p:cNvSpPr txBox="1"/>
            <p:nvPr/>
          </p:nvSpPr>
          <p:spPr>
            <a:xfrm>
              <a:off x="8016957" y="5290669"/>
              <a:ext cx="2179983" cy="584775"/>
            </a:xfrm>
            <a:prstGeom prst="rect">
              <a:avLst/>
            </a:prstGeom>
            <a:solidFill>
              <a:schemeClr val="bg1"/>
            </a:solidFill>
          </p:spPr>
          <p:txBody>
            <a:bodyPr wrap="square" rtlCol="0">
              <a:spAutoFit/>
            </a:bodyPr>
            <a:lstStyle/>
            <a:p>
              <a:r>
                <a:rPr kumimoji="1" lang="en-US" altLang="ja-JP" sz="1600">
                  <a:solidFill>
                    <a:schemeClr val="tx1"/>
                  </a:solidFill>
                  <a:latin typeface="Arial" panose="020B0604020202020204" pitchFamily="34" charset="0"/>
                  <a:cs typeface="Arial" panose="020B0604020202020204" pitchFamily="34" charset="0"/>
                </a:rPr>
                <a:t>Cited from IEEE 802.19-25/0006r0 [2]</a:t>
              </a:r>
              <a:endParaRPr kumimoji="1" lang="ja-JP" altLang="en-US" sz="160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71419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42F395-3A32-E037-24DB-455E55A23523}"/>
              </a:ext>
            </a:extLst>
          </p:cNvPr>
          <p:cNvSpPr>
            <a:spLocks noGrp="1"/>
          </p:cNvSpPr>
          <p:nvPr>
            <p:ph type="title"/>
          </p:nvPr>
        </p:nvSpPr>
        <p:spPr>
          <a:xfrm>
            <a:off x="849842" y="622396"/>
            <a:ext cx="10591799" cy="914400"/>
          </a:xfrm>
        </p:spPr>
        <p:txBody>
          <a:bodyPr/>
          <a:lstStyle/>
          <a:p>
            <a:r>
              <a:rPr kumimoji="1" lang="en-US" altLang="ja-JP" err="1">
                <a:latin typeface="Arial" panose="020B0604020202020204" pitchFamily="34" charset="0"/>
                <a:cs typeface="Arial" panose="020B0604020202020204" pitchFamily="34" charset="0"/>
              </a:rPr>
              <a:t>Suspendable</a:t>
            </a:r>
            <a:r>
              <a:rPr kumimoji="1" lang="en-US" altLang="ja-JP">
                <a:latin typeface="Arial" panose="020B0604020202020204" pitchFamily="34" charset="0"/>
                <a:cs typeface="Arial" panose="020B0604020202020204" pitchFamily="34" charset="0"/>
              </a:rPr>
              <a:t> CSMA-CA introduced in IEEE 802.15.4-2024 [3]</a:t>
            </a:r>
            <a:endParaRPr kumimoji="1" lang="ja-JP" altLang="en-US">
              <a:latin typeface="Arial" panose="020B0604020202020204" pitchFamily="34" charset="0"/>
              <a:cs typeface="Arial" panose="020B0604020202020204" pitchFamily="34" charset="0"/>
            </a:endParaRPr>
          </a:p>
        </p:txBody>
      </p:sp>
      <p:sp>
        <p:nvSpPr>
          <p:cNvPr id="3" name="コンテンツ プレースホルダー 2">
            <a:extLst>
              <a:ext uri="{FF2B5EF4-FFF2-40B4-BE49-F238E27FC236}">
                <a16:creationId xmlns:a16="http://schemas.microsoft.com/office/drawing/2014/main" id="{D19946E6-2DF3-CF4D-AA06-4750EB5C2E24}"/>
              </a:ext>
            </a:extLst>
          </p:cNvPr>
          <p:cNvSpPr>
            <a:spLocks noGrp="1"/>
          </p:cNvSpPr>
          <p:nvPr>
            <p:ph idx="1"/>
          </p:nvPr>
        </p:nvSpPr>
        <p:spPr>
          <a:xfrm>
            <a:off x="914401" y="1442710"/>
            <a:ext cx="10361084" cy="4800600"/>
          </a:xfrm>
        </p:spPr>
        <p:txBody>
          <a:bodyPr/>
          <a:lstStyle/>
          <a:p>
            <a:r>
              <a:rPr lang="en-US" altLang="ja-JP" sz="2000" b="0">
                <a:solidFill>
                  <a:schemeClr val="tx1">
                    <a:lumMod val="75000"/>
                    <a:lumOff val="25000"/>
                  </a:schemeClr>
                </a:solidFill>
                <a:latin typeface="Arial" panose="020B0604020202020204" pitchFamily="34" charset="0"/>
                <a:cs typeface="Arial" panose="020B0604020202020204" pitchFamily="34" charset="0"/>
              </a:rPr>
              <a:t>With the </a:t>
            </a:r>
            <a:r>
              <a:rPr lang="en-US" altLang="ja-JP" sz="2000" b="0" err="1">
                <a:solidFill>
                  <a:schemeClr val="tx1">
                    <a:lumMod val="75000"/>
                    <a:lumOff val="25000"/>
                  </a:schemeClr>
                </a:solidFill>
                <a:latin typeface="Arial" panose="020B0604020202020204" pitchFamily="34" charset="0"/>
                <a:cs typeface="Arial" panose="020B0604020202020204" pitchFamily="34" charset="0"/>
              </a:rPr>
              <a:t>suspendable</a:t>
            </a:r>
            <a:r>
              <a:rPr lang="en-US" altLang="ja-JP" sz="2000" b="0">
                <a:solidFill>
                  <a:schemeClr val="tx1">
                    <a:lumMod val="75000"/>
                    <a:lumOff val="25000"/>
                  </a:schemeClr>
                </a:solidFill>
                <a:latin typeface="Arial" panose="020B0604020202020204" pitchFamily="34" charset="0"/>
                <a:cs typeface="Arial" panose="020B0604020202020204" pitchFamily="34" charset="0"/>
              </a:rPr>
              <a:t> CSMA-CA option, </a:t>
            </a:r>
            <a:r>
              <a:rPr kumimoji="1" lang="en-US" altLang="ja-JP" sz="2000" b="0">
                <a:solidFill>
                  <a:schemeClr val="tx1">
                    <a:lumMod val="75000"/>
                    <a:lumOff val="25000"/>
                  </a:schemeClr>
                </a:solidFill>
                <a:latin typeface="Arial" panose="020B0604020202020204" pitchFamily="34" charset="0"/>
                <a:cs typeface="Arial" panose="020B0604020202020204" pitchFamily="34" charset="0"/>
              </a:rPr>
              <a:t>CCA (mode 1, 2, or 3) is performed during the backoff period, and the backoff timer </a:t>
            </a:r>
            <a:r>
              <a:rPr kumimoji="1" lang="en-US" altLang="ja-JP">
                <a:solidFill>
                  <a:schemeClr val="tx1">
                    <a:lumMod val="75000"/>
                    <a:lumOff val="25000"/>
                  </a:schemeClr>
                </a:solidFill>
                <a:latin typeface="Arial" panose="020B0604020202020204" pitchFamily="34" charset="0"/>
                <a:cs typeface="Arial" panose="020B0604020202020204" pitchFamily="34" charset="0"/>
              </a:rPr>
              <a:t>is</a:t>
            </a:r>
            <a:r>
              <a:rPr kumimoji="1" lang="en-US" altLang="ja-JP" sz="2000" b="0">
                <a:solidFill>
                  <a:schemeClr val="tx1">
                    <a:lumMod val="75000"/>
                    <a:lumOff val="25000"/>
                  </a:schemeClr>
                </a:solidFill>
                <a:latin typeface="Arial" panose="020B0604020202020204" pitchFamily="34" charset="0"/>
                <a:cs typeface="Arial" panose="020B0604020202020204" pitchFamily="34" charset="0"/>
              </a:rPr>
              <a:t> suspended until CCA indicates that the channel is clear or </a:t>
            </a:r>
            <a:r>
              <a:rPr kumimoji="1" lang="en-US" altLang="ja-JP" sz="2000" b="0" i="1" err="1">
                <a:solidFill>
                  <a:schemeClr val="tx1">
                    <a:lumMod val="75000"/>
                    <a:lumOff val="25000"/>
                  </a:schemeClr>
                </a:solidFill>
                <a:latin typeface="Arial" panose="020B0604020202020204" pitchFamily="34" charset="0"/>
                <a:cs typeface="Arial" panose="020B0604020202020204" pitchFamily="34" charset="0"/>
              </a:rPr>
              <a:t>macSuspendedCsmaMaxTime</a:t>
            </a:r>
            <a:r>
              <a:rPr kumimoji="1" lang="en-US" altLang="ja-JP" sz="2000" b="0">
                <a:solidFill>
                  <a:schemeClr val="tx1">
                    <a:lumMod val="75000"/>
                    <a:lumOff val="25000"/>
                  </a:schemeClr>
                </a:solidFill>
                <a:latin typeface="Arial" panose="020B0604020202020204" pitchFamily="34" charset="0"/>
                <a:cs typeface="Arial" panose="020B0604020202020204" pitchFamily="34" charset="0"/>
              </a:rPr>
              <a:t> is exceeded.</a:t>
            </a:r>
          </a:p>
          <a:p>
            <a:r>
              <a:rPr lang="en-US" altLang="ja-JP" sz="2000" b="0">
                <a:solidFill>
                  <a:schemeClr val="tx1">
                    <a:lumMod val="75000"/>
                    <a:lumOff val="25000"/>
                  </a:schemeClr>
                </a:solidFill>
                <a:latin typeface="Arial" panose="020B0604020202020204" pitchFamily="34" charset="0"/>
                <a:cs typeface="Arial" panose="020B0604020202020204" pitchFamily="34" charset="0"/>
              </a:rPr>
              <a:t>I</a:t>
            </a:r>
            <a:r>
              <a:rPr kumimoji="1" lang="en-US" altLang="ja-JP" sz="2000" b="0">
                <a:solidFill>
                  <a:schemeClr val="tx1">
                    <a:lumMod val="75000"/>
                    <a:lumOff val="25000"/>
                  </a:schemeClr>
                </a:solidFill>
                <a:latin typeface="Arial" panose="020B0604020202020204" pitchFamily="34" charset="0"/>
                <a:cs typeface="Arial" panose="020B0604020202020204" pitchFamily="34" charset="0"/>
              </a:rPr>
              <a:t>f </a:t>
            </a:r>
            <a:r>
              <a:rPr kumimoji="1" lang="en-US" altLang="ja-JP" sz="2000" b="0" i="1" err="1">
                <a:solidFill>
                  <a:schemeClr val="tx1">
                    <a:lumMod val="75000"/>
                    <a:lumOff val="25000"/>
                  </a:schemeClr>
                </a:solidFill>
                <a:latin typeface="Arial" panose="020B0604020202020204" pitchFamily="34" charset="0"/>
                <a:cs typeface="Arial" panose="020B0604020202020204" pitchFamily="34" charset="0"/>
              </a:rPr>
              <a:t>macSuspendedCsmaMaxTime</a:t>
            </a:r>
            <a:r>
              <a:rPr kumimoji="1" lang="en-US" altLang="ja-JP" sz="2000" b="0">
                <a:solidFill>
                  <a:schemeClr val="tx1">
                    <a:lumMod val="75000"/>
                    <a:lumOff val="25000"/>
                  </a:schemeClr>
                </a:solidFill>
                <a:latin typeface="Arial" panose="020B0604020202020204" pitchFamily="34" charset="0"/>
                <a:cs typeface="Arial" panose="020B0604020202020204" pitchFamily="34" charset="0"/>
              </a:rPr>
              <a:t> is exceeded, backoff ends in “Failure” and CSMA-CA algorithm terminates with a channel access failure.</a:t>
            </a:r>
          </a:p>
          <a:p>
            <a:pPr marL="0" indent="0">
              <a:buNone/>
            </a:pPr>
            <a:endParaRPr lang="en-US" altLang="ja-JP" sz="2000" b="0">
              <a:solidFill>
                <a:schemeClr val="tx1">
                  <a:lumMod val="75000"/>
                  <a:lumOff val="25000"/>
                </a:schemeClr>
              </a:solidFill>
              <a:latin typeface="Arial" panose="020B0604020202020204" pitchFamily="34" charset="0"/>
              <a:cs typeface="Arial" panose="020B0604020202020204" pitchFamily="34" charset="0"/>
            </a:endParaRPr>
          </a:p>
          <a:p>
            <a:pPr marL="0" indent="0">
              <a:buNone/>
            </a:pPr>
            <a:endParaRPr kumimoji="1" lang="ja-JP" altLang="en-US">
              <a:latin typeface="Arial" panose="020B0604020202020204" pitchFamily="34" charset="0"/>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1581FC41-083A-7D45-BFE9-4843935B5513}"/>
              </a:ext>
            </a:extLst>
          </p:cNvPr>
          <p:cNvSpPr>
            <a:spLocks noGrp="1"/>
          </p:cNvSpPr>
          <p:nvPr>
            <p:ph type="sldNum" idx="12"/>
          </p:nvPr>
        </p:nvSpPr>
        <p:spPr/>
        <p:txBody>
          <a:bodyPr/>
          <a:lstStyle/>
          <a:p>
            <a:r>
              <a:rPr lang="en-GB"/>
              <a:t>Slide </a:t>
            </a:r>
            <a:fld id="{440F5867-744E-4AA6-B0ED-4C44D2DFBB7B}" type="slidenum">
              <a:rPr lang="en-GB" smtClean="0"/>
              <a:pPr/>
              <a:t>7</a:t>
            </a:fld>
            <a:endParaRPr lang="en-GB"/>
          </a:p>
        </p:txBody>
      </p:sp>
      <p:sp>
        <p:nvSpPr>
          <p:cNvPr id="6" name="テキスト ボックス 5">
            <a:extLst>
              <a:ext uri="{FF2B5EF4-FFF2-40B4-BE49-F238E27FC236}">
                <a16:creationId xmlns:a16="http://schemas.microsoft.com/office/drawing/2014/main" id="{6D92C395-9148-69D7-4A61-AB19F0FF64D6}"/>
              </a:ext>
            </a:extLst>
          </p:cNvPr>
          <p:cNvSpPr txBox="1"/>
          <p:nvPr/>
        </p:nvSpPr>
        <p:spPr>
          <a:xfrm>
            <a:off x="9525000" y="3581400"/>
            <a:ext cx="2179983" cy="584775"/>
          </a:xfrm>
          <a:prstGeom prst="rect">
            <a:avLst/>
          </a:prstGeom>
          <a:noFill/>
        </p:spPr>
        <p:txBody>
          <a:bodyPr wrap="square" rtlCol="0">
            <a:spAutoFit/>
          </a:bodyPr>
          <a:lstStyle/>
          <a:p>
            <a:r>
              <a:rPr kumimoji="1" lang="en-US" altLang="ja-JP" sz="1600">
                <a:solidFill>
                  <a:schemeClr val="tx1"/>
                </a:solidFill>
                <a:latin typeface="Arial" panose="020B0604020202020204" pitchFamily="34" charset="0"/>
                <a:cs typeface="Arial" panose="020B0604020202020204" pitchFamily="34" charset="0"/>
              </a:rPr>
              <a:t>Cited from IEEE 802.19-25/0006r0 [2]</a:t>
            </a:r>
            <a:endParaRPr kumimoji="1" lang="ja-JP" altLang="en-US" sz="1600">
              <a:solidFill>
                <a:schemeClr val="tx1"/>
              </a:solidFill>
              <a:latin typeface="Arial" panose="020B0604020202020204" pitchFamily="34" charset="0"/>
              <a:cs typeface="Arial" panose="020B0604020202020204" pitchFamily="34" charset="0"/>
            </a:endParaRPr>
          </a:p>
        </p:txBody>
      </p:sp>
      <p:pic>
        <p:nvPicPr>
          <p:cNvPr id="7" name="図 6">
            <a:extLst>
              <a:ext uri="{FF2B5EF4-FFF2-40B4-BE49-F238E27FC236}">
                <a16:creationId xmlns:a16="http://schemas.microsoft.com/office/drawing/2014/main" id="{6FCE095B-F914-E365-FB39-758AFB10231F}"/>
              </a:ext>
            </a:extLst>
          </p:cNvPr>
          <p:cNvPicPr>
            <a:picLocks noChangeAspect="1"/>
          </p:cNvPicPr>
          <p:nvPr/>
        </p:nvPicPr>
        <p:blipFill>
          <a:blip r:embed="rId2"/>
          <a:stretch>
            <a:fillRect/>
          </a:stretch>
        </p:blipFill>
        <p:spPr>
          <a:xfrm>
            <a:off x="2895600" y="3172618"/>
            <a:ext cx="6588331" cy="3456782"/>
          </a:xfrm>
          <a:prstGeom prst="rect">
            <a:avLst/>
          </a:prstGeom>
        </p:spPr>
      </p:pic>
    </p:spTree>
    <p:extLst>
      <p:ext uri="{BB962C8B-B14F-4D97-AF65-F5344CB8AC3E}">
        <p14:creationId xmlns:p14="http://schemas.microsoft.com/office/powerpoint/2010/main" val="1520131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FA19D7-FB46-D22B-5017-A608C2E11E1D}"/>
              </a:ext>
            </a:extLst>
          </p:cNvPr>
          <p:cNvSpPr>
            <a:spLocks noGrp="1"/>
          </p:cNvSpPr>
          <p:nvPr>
            <p:ph type="title"/>
          </p:nvPr>
        </p:nvSpPr>
        <p:spPr/>
        <p:txBody>
          <a:bodyPr/>
          <a:lstStyle/>
          <a:p>
            <a:r>
              <a:rPr kumimoji="1" lang="en-US" altLang="ja-JP">
                <a:latin typeface="Arial" panose="020B0604020202020204" pitchFamily="34" charset="0"/>
                <a:cs typeface="Arial" panose="020B0604020202020204" pitchFamily="34" charset="0"/>
              </a:rPr>
              <a:t>Operations in CCA Mode 3</a:t>
            </a:r>
            <a:endParaRPr kumimoji="1" lang="ja-JP" altLang="en-US">
              <a:latin typeface="Arial" panose="020B0604020202020204" pitchFamily="34" charset="0"/>
              <a:cs typeface="Arial" panose="020B0604020202020204" pitchFamily="34" charset="0"/>
            </a:endParaRPr>
          </a:p>
        </p:txBody>
      </p:sp>
      <p:sp>
        <p:nvSpPr>
          <p:cNvPr id="3" name="コンテンツ プレースホルダー 2">
            <a:extLst>
              <a:ext uri="{FF2B5EF4-FFF2-40B4-BE49-F238E27FC236}">
                <a16:creationId xmlns:a16="http://schemas.microsoft.com/office/drawing/2014/main" id="{CE6E4A2F-863E-B838-90D0-387340601CC6}"/>
              </a:ext>
            </a:extLst>
          </p:cNvPr>
          <p:cNvSpPr>
            <a:spLocks noGrp="1"/>
          </p:cNvSpPr>
          <p:nvPr>
            <p:ph idx="1"/>
          </p:nvPr>
        </p:nvSpPr>
        <p:spPr>
          <a:xfrm>
            <a:off x="914400" y="1600200"/>
            <a:ext cx="10820400" cy="4800599"/>
          </a:xfrm>
        </p:spPr>
        <p:txBody>
          <a:bodyPr/>
          <a:lstStyle/>
          <a:p>
            <a:r>
              <a:rPr kumimoji="1" lang="en-US" altLang="ja-JP" sz="2200" b="1">
                <a:latin typeface="Arial" panose="020B0604020202020204" pitchFamily="34" charset="0"/>
                <a:cs typeface="Arial" panose="020B0604020202020204" pitchFamily="34" charset="0"/>
              </a:rPr>
              <a:t>CCA Mode3 = {3a: CS and ED, 3b: CS or ED}</a:t>
            </a:r>
          </a:p>
          <a:p>
            <a:pPr lvl="1"/>
            <a:r>
              <a:rPr kumimoji="1" lang="en-US" altLang="ja-JP" sz="2000">
                <a:latin typeface="Arial" panose="020B0604020202020204" pitchFamily="34" charset="0"/>
                <a:cs typeface="Arial" panose="020B0604020202020204" pitchFamily="34" charset="0"/>
              </a:rPr>
              <a:t>CS: Carrier Sense, ED: Energy Above Threshold</a:t>
            </a:r>
          </a:p>
          <a:p>
            <a:pPr>
              <a:spcBef>
                <a:spcPts val="1200"/>
              </a:spcBef>
            </a:pPr>
            <a:r>
              <a:rPr kumimoji="1" lang="en-US" altLang="ja-JP" sz="2200" b="1">
                <a:latin typeface="Arial" panose="020B0604020202020204" pitchFamily="34" charset="0"/>
                <a:cs typeface="Arial" panose="020B0604020202020204" pitchFamily="34" charset="0"/>
              </a:rPr>
              <a:t>In the context of </a:t>
            </a:r>
            <a:r>
              <a:rPr kumimoji="1" lang="en-US" altLang="ja-JP" sz="2200" b="1" err="1">
                <a:latin typeface="Arial" panose="020B0604020202020204" pitchFamily="34" charset="0"/>
                <a:cs typeface="Arial" panose="020B0604020202020204" pitchFamily="34" charset="0"/>
              </a:rPr>
              <a:t>Suspendable</a:t>
            </a:r>
            <a:r>
              <a:rPr kumimoji="1" lang="en-US" altLang="ja-JP" sz="2200" b="1">
                <a:latin typeface="Arial" panose="020B0604020202020204" pitchFamily="34" charset="0"/>
                <a:cs typeface="Arial" panose="020B0604020202020204" pitchFamily="34" charset="0"/>
              </a:rPr>
              <a:t> CSMA-CA, we can select CCA for each slot.</a:t>
            </a:r>
          </a:p>
          <a:p>
            <a:pPr lvl="1"/>
            <a:r>
              <a:rPr kumimoji="1" lang="en-US" altLang="ja-JP" sz="2000">
                <a:latin typeface="Arial" panose="020B0604020202020204" pitchFamily="34" charset="0"/>
                <a:cs typeface="Arial" panose="020B0604020202020204" pitchFamily="34" charset="0"/>
              </a:rPr>
              <a:t>What CCA do we use for each slot?</a:t>
            </a:r>
          </a:p>
          <a:p>
            <a:pPr lvl="1"/>
            <a:r>
              <a:rPr kumimoji="1" lang="en-US" altLang="ja-JP" sz="2000">
                <a:latin typeface="Arial" panose="020B0604020202020204" pitchFamily="34" charset="0"/>
                <a:cs typeface="Arial" panose="020B0604020202020204" pitchFamily="34" charset="0"/>
              </a:rPr>
              <a:t>e.g. </a:t>
            </a:r>
          </a:p>
          <a:p>
            <a:pPr>
              <a:spcBef>
                <a:spcPts val="1200"/>
              </a:spcBef>
            </a:pPr>
            <a:r>
              <a:rPr kumimoji="1" lang="en-US" altLang="ja-JP" sz="2200" b="1">
                <a:latin typeface="Arial" panose="020B0604020202020204" pitchFamily="34" charset="0"/>
                <a:cs typeface="Arial" panose="020B0604020202020204" pitchFamily="34" charset="0"/>
              </a:rPr>
              <a:t>What ED threshold in ED-CCA?</a:t>
            </a:r>
          </a:p>
          <a:p>
            <a:pPr lvl="1"/>
            <a:r>
              <a:rPr kumimoji="1" lang="en-US" altLang="ja-JP" sz="2000">
                <a:latin typeface="Arial" panose="020B0604020202020204" pitchFamily="34" charset="0"/>
                <a:cs typeface="Arial" panose="020B0604020202020204" pitchFamily="34" charset="0"/>
              </a:rPr>
              <a:t>Fixed value vs. Dynamic selection of ED threshold</a:t>
            </a:r>
          </a:p>
          <a:p>
            <a:pPr lvl="2"/>
            <a:r>
              <a:rPr kumimoji="1" lang="en-US" altLang="ja-JP" sz="2000">
                <a:latin typeface="Arial" panose="020B0604020202020204" pitchFamily="34" charset="0"/>
                <a:cs typeface="Arial" panose="020B0604020202020204" pitchFamily="34" charset="0"/>
              </a:rPr>
              <a:t>If we use a Dynamic threshold, how do we select the threshold value? </a:t>
            </a:r>
          </a:p>
          <a:p>
            <a:endParaRPr kumimoji="1" lang="ja-JP" altLang="en-US" sz="2400">
              <a:latin typeface="Arial" panose="020B0604020202020204" pitchFamily="34" charset="0"/>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779AF9E9-21E8-DF5D-9F71-716EF1E1654E}"/>
              </a:ext>
            </a:extLst>
          </p:cNvPr>
          <p:cNvSpPr>
            <a:spLocks noGrp="1"/>
          </p:cNvSpPr>
          <p:nvPr>
            <p:ph type="sldNum" idx="12"/>
          </p:nvPr>
        </p:nvSpPr>
        <p:spPr/>
        <p:txBody>
          <a:bodyPr/>
          <a:lstStyle/>
          <a:p>
            <a:r>
              <a:rPr lang="en-GB"/>
              <a:t>Slide </a:t>
            </a:r>
            <a:fld id="{440F5867-744E-4AA6-B0ED-4C44D2DFBB7B}" type="slidenum">
              <a:rPr lang="en-GB" smtClean="0"/>
              <a:pPr/>
              <a:t>8</a:t>
            </a:fld>
            <a:endParaRPr lang="en-GB"/>
          </a:p>
        </p:txBody>
      </p:sp>
      <p:grpSp>
        <p:nvGrpSpPr>
          <p:cNvPr id="26" name="グループ化 25">
            <a:extLst>
              <a:ext uri="{FF2B5EF4-FFF2-40B4-BE49-F238E27FC236}">
                <a16:creationId xmlns:a16="http://schemas.microsoft.com/office/drawing/2014/main" id="{5E0C8605-5EC7-C2FC-81FD-0391C0E35F9F}"/>
              </a:ext>
            </a:extLst>
          </p:cNvPr>
          <p:cNvGrpSpPr/>
          <p:nvPr/>
        </p:nvGrpSpPr>
        <p:grpSpPr>
          <a:xfrm>
            <a:off x="2362200" y="3352800"/>
            <a:ext cx="7056120" cy="304800"/>
            <a:chOff x="1940559" y="4343400"/>
            <a:chExt cx="7056120" cy="304800"/>
          </a:xfrm>
        </p:grpSpPr>
        <p:sp>
          <p:nvSpPr>
            <p:cNvPr id="5" name="正方形/長方形 4">
              <a:extLst>
                <a:ext uri="{FF2B5EF4-FFF2-40B4-BE49-F238E27FC236}">
                  <a16:creationId xmlns:a16="http://schemas.microsoft.com/office/drawing/2014/main" id="{3645300E-4D88-0DBA-2B4F-FDF9AA705E14}"/>
                </a:ext>
              </a:extLst>
            </p:cNvPr>
            <p:cNvSpPr/>
            <p:nvPr/>
          </p:nvSpPr>
          <p:spPr bwMode="auto">
            <a:xfrm>
              <a:off x="1940559" y="4343400"/>
              <a:ext cx="381000" cy="3048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6" name="正方形/長方形 5">
              <a:extLst>
                <a:ext uri="{FF2B5EF4-FFF2-40B4-BE49-F238E27FC236}">
                  <a16:creationId xmlns:a16="http://schemas.microsoft.com/office/drawing/2014/main" id="{F50FDB29-7295-8580-B4F0-B017D1D9B844}"/>
                </a:ext>
              </a:extLst>
            </p:cNvPr>
            <p:cNvSpPr/>
            <p:nvPr/>
          </p:nvSpPr>
          <p:spPr bwMode="auto">
            <a:xfrm>
              <a:off x="2333413" y="4343400"/>
              <a:ext cx="381000" cy="3048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7" name="正方形/長方形 6">
              <a:extLst>
                <a:ext uri="{FF2B5EF4-FFF2-40B4-BE49-F238E27FC236}">
                  <a16:creationId xmlns:a16="http://schemas.microsoft.com/office/drawing/2014/main" id="{31140AC3-6727-85DC-AD56-C7529795F716}"/>
                </a:ext>
              </a:extLst>
            </p:cNvPr>
            <p:cNvSpPr/>
            <p:nvPr/>
          </p:nvSpPr>
          <p:spPr bwMode="auto">
            <a:xfrm>
              <a:off x="2726266" y="4343400"/>
              <a:ext cx="381000" cy="3048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8" name="正方形/長方形 7">
              <a:extLst>
                <a:ext uri="{FF2B5EF4-FFF2-40B4-BE49-F238E27FC236}">
                  <a16:creationId xmlns:a16="http://schemas.microsoft.com/office/drawing/2014/main" id="{9776ED48-6353-A913-408C-D18FD917A683}"/>
                </a:ext>
              </a:extLst>
            </p:cNvPr>
            <p:cNvSpPr/>
            <p:nvPr/>
          </p:nvSpPr>
          <p:spPr bwMode="auto">
            <a:xfrm>
              <a:off x="3112346" y="4343400"/>
              <a:ext cx="381000" cy="3048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9" name="正方形/長方形 8">
              <a:extLst>
                <a:ext uri="{FF2B5EF4-FFF2-40B4-BE49-F238E27FC236}">
                  <a16:creationId xmlns:a16="http://schemas.microsoft.com/office/drawing/2014/main" id="{BE653B2D-E893-C8CF-333B-16C19320ACA7}"/>
                </a:ext>
              </a:extLst>
            </p:cNvPr>
            <p:cNvSpPr/>
            <p:nvPr/>
          </p:nvSpPr>
          <p:spPr bwMode="auto">
            <a:xfrm>
              <a:off x="3505200" y="4343400"/>
              <a:ext cx="381000" cy="3048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14" name="正方形/長方形 13">
              <a:extLst>
                <a:ext uri="{FF2B5EF4-FFF2-40B4-BE49-F238E27FC236}">
                  <a16:creationId xmlns:a16="http://schemas.microsoft.com/office/drawing/2014/main" id="{1EC6FD7D-ED82-7513-E7CC-8AFB91E6BFCC}"/>
                </a:ext>
              </a:extLst>
            </p:cNvPr>
            <p:cNvSpPr/>
            <p:nvPr/>
          </p:nvSpPr>
          <p:spPr bwMode="auto">
            <a:xfrm>
              <a:off x="4876800" y="4343400"/>
              <a:ext cx="381000" cy="3048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6EAF32AC-AE9C-6C47-9AE5-5B58FAD5BEDD}"/>
                </a:ext>
              </a:extLst>
            </p:cNvPr>
            <p:cNvSpPr/>
            <p:nvPr/>
          </p:nvSpPr>
          <p:spPr bwMode="auto">
            <a:xfrm>
              <a:off x="4487967" y="4343400"/>
              <a:ext cx="381000" cy="3048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17" name="正方形/長方形 16">
              <a:extLst>
                <a:ext uri="{FF2B5EF4-FFF2-40B4-BE49-F238E27FC236}">
                  <a16:creationId xmlns:a16="http://schemas.microsoft.com/office/drawing/2014/main" id="{BE2D2676-3384-2F93-6D00-13EEDAD855AD}"/>
                </a:ext>
              </a:extLst>
            </p:cNvPr>
            <p:cNvSpPr/>
            <p:nvPr/>
          </p:nvSpPr>
          <p:spPr bwMode="auto">
            <a:xfrm>
              <a:off x="5648960" y="4343400"/>
              <a:ext cx="381000" cy="3048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18" name="正方形/長方形 17">
              <a:extLst>
                <a:ext uri="{FF2B5EF4-FFF2-40B4-BE49-F238E27FC236}">
                  <a16:creationId xmlns:a16="http://schemas.microsoft.com/office/drawing/2014/main" id="{52DEF7AE-4856-7965-E4BE-F2167DA6D3EB}"/>
                </a:ext>
              </a:extLst>
            </p:cNvPr>
            <p:cNvSpPr/>
            <p:nvPr/>
          </p:nvSpPr>
          <p:spPr bwMode="auto">
            <a:xfrm>
              <a:off x="5260127" y="4343400"/>
              <a:ext cx="381000" cy="3048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19" name="正方形/長方形 18">
              <a:extLst>
                <a:ext uri="{FF2B5EF4-FFF2-40B4-BE49-F238E27FC236}">
                  <a16:creationId xmlns:a16="http://schemas.microsoft.com/office/drawing/2014/main" id="{59C6EBC5-3A7F-66CA-9639-8F6C41B81B55}"/>
                </a:ext>
              </a:extLst>
            </p:cNvPr>
            <p:cNvSpPr/>
            <p:nvPr/>
          </p:nvSpPr>
          <p:spPr bwMode="auto">
            <a:xfrm>
              <a:off x="6427893" y="4343400"/>
              <a:ext cx="381000" cy="3048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20" name="正方形/長方形 19">
              <a:extLst>
                <a:ext uri="{FF2B5EF4-FFF2-40B4-BE49-F238E27FC236}">
                  <a16:creationId xmlns:a16="http://schemas.microsoft.com/office/drawing/2014/main" id="{7C2D0737-02FB-7060-625F-231A06627B05}"/>
                </a:ext>
              </a:extLst>
            </p:cNvPr>
            <p:cNvSpPr/>
            <p:nvPr/>
          </p:nvSpPr>
          <p:spPr bwMode="auto">
            <a:xfrm>
              <a:off x="6039060" y="4343400"/>
              <a:ext cx="381000" cy="3048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21" name="正方形/長方形 20">
              <a:extLst>
                <a:ext uri="{FF2B5EF4-FFF2-40B4-BE49-F238E27FC236}">
                  <a16:creationId xmlns:a16="http://schemas.microsoft.com/office/drawing/2014/main" id="{93ABD5FF-A50C-1C06-871F-01A67AB96847}"/>
                </a:ext>
              </a:extLst>
            </p:cNvPr>
            <p:cNvSpPr/>
            <p:nvPr/>
          </p:nvSpPr>
          <p:spPr bwMode="auto">
            <a:xfrm>
              <a:off x="7091679" y="4343400"/>
              <a:ext cx="381000" cy="3048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22" name="正方形/長方形 21">
              <a:extLst>
                <a:ext uri="{FF2B5EF4-FFF2-40B4-BE49-F238E27FC236}">
                  <a16:creationId xmlns:a16="http://schemas.microsoft.com/office/drawing/2014/main" id="{A57BDA0C-F452-73C3-ABAF-D0E7E28FB0C3}"/>
                </a:ext>
              </a:extLst>
            </p:cNvPr>
            <p:cNvSpPr/>
            <p:nvPr/>
          </p:nvSpPr>
          <p:spPr bwMode="auto">
            <a:xfrm>
              <a:off x="7468234" y="4343400"/>
              <a:ext cx="381000" cy="3048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23" name="正方形/長方形 22">
              <a:extLst>
                <a:ext uri="{FF2B5EF4-FFF2-40B4-BE49-F238E27FC236}">
                  <a16:creationId xmlns:a16="http://schemas.microsoft.com/office/drawing/2014/main" id="{BA161902-271B-6837-A5C1-DBEBB06B116F}"/>
                </a:ext>
              </a:extLst>
            </p:cNvPr>
            <p:cNvSpPr/>
            <p:nvPr/>
          </p:nvSpPr>
          <p:spPr bwMode="auto">
            <a:xfrm>
              <a:off x="7847540" y="4343400"/>
              <a:ext cx="381000" cy="3048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24" name="正方形/長方形 23">
              <a:extLst>
                <a:ext uri="{FF2B5EF4-FFF2-40B4-BE49-F238E27FC236}">
                  <a16:creationId xmlns:a16="http://schemas.microsoft.com/office/drawing/2014/main" id="{012E86E0-D872-EFF2-5C66-23A1FCA5C707}"/>
                </a:ext>
              </a:extLst>
            </p:cNvPr>
            <p:cNvSpPr/>
            <p:nvPr/>
          </p:nvSpPr>
          <p:spPr bwMode="auto">
            <a:xfrm>
              <a:off x="8233620" y="4343400"/>
              <a:ext cx="381000" cy="3048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25" name="正方形/長方形 24">
              <a:extLst>
                <a:ext uri="{FF2B5EF4-FFF2-40B4-BE49-F238E27FC236}">
                  <a16:creationId xmlns:a16="http://schemas.microsoft.com/office/drawing/2014/main" id="{2E139C0B-5A6C-C4A9-382D-6E85A92CCD0C}"/>
                </a:ext>
              </a:extLst>
            </p:cNvPr>
            <p:cNvSpPr/>
            <p:nvPr/>
          </p:nvSpPr>
          <p:spPr bwMode="auto">
            <a:xfrm>
              <a:off x="8615679" y="4343400"/>
              <a:ext cx="381000" cy="3048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66106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AF8A0-3A88-37B6-F54E-1D14CCA2287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A8B111F-8543-EACE-9F7B-3D5BA4E1EAFC}"/>
              </a:ext>
            </a:extLst>
          </p:cNvPr>
          <p:cNvSpPr>
            <a:spLocks noGrp="1"/>
          </p:cNvSpPr>
          <p:nvPr>
            <p:ph type="title"/>
          </p:nvPr>
        </p:nvSpPr>
        <p:spPr/>
        <p:txBody>
          <a:bodyPr/>
          <a:lstStyle/>
          <a:p>
            <a:r>
              <a:rPr kumimoji="1" lang="en-US" altLang="ja-JP">
                <a:latin typeface="Arial" panose="020B0604020202020204" pitchFamily="34" charset="0"/>
                <a:cs typeface="Arial" panose="020B0604020202020204" pitchFamily="34" charset="0"/>
              </a:rPr>
              <a:t>Proposed Strategy in July Plenary [1]</a:t>
            </a:r>
            <a:endParaRPr kumimoji="1" lang="ja-JP" altLang="en-US">
              <a:latin typeface="Arial" panose="020B0604020202020204" pitchFamily="34" charset="0"/>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777D7C38-7A03-7772-403F-648C70E7CB2F}"/>
              </a:ext>
            </a:extLst>
          </p:cNvPr>
          <p:cNvSpPr>
            <a:spLocks noGrp="1"/>
          </p:cNvSpPr>
          <p:nvPr>
            <p:ph type="sldNum" idx="12"/>
          </p:nvPr>
        </p:nvSpPr>
        <p:spPr/>
        <p:txBody>
          <a:bodyPr/>
          <a:lstStyle/>
          <a:p>
            <a:r>
              <a:rPr lang="en-GB"/>
              <a:t>Slide </a:t>
            </a:r>
            <a:fld id="{440F5867-744E-4AA6-B0ED-4C44D2DFBB7B}" type="slidenum">
              <a:rPr lang="en-GB" smtClean="0"/>
              <a:pPr/>
              <a:t>9</a:t>
            </a:fld>
            <a:endParaRPr lang="en-GB"/>
          </a:p>
        </p:txBody>
      </p:sp>
      <p:graphicFrame>
        <p:nvGraphicFramePr>
          <p:cNvPr id="7" name="コンテンツ プレースホルダー 6">
            <a:extLst>
              <a:ext uri="{FF2B5EF4-FFF2-40B4-BE49-F238E27FC236}">
                <a16:creationId xmlns:a16="http://schemas.microsoft.com/office/drawing/2014/main" id="{E441E13A-6084-781A-06BA-C9D07A62BB24}"/>
              </a:ext>
            </a:extLst>
          </p:cNvPr>
          <p:cNvGraphicFramePr>
            <a:graphicFrameLocks noGrp="1"/>
          </p:cNvGraphicFramePr>
          <p:nvPr>
            <p:ph idx="1"/>
            <p:extLst>
              <p:ext uri="{D42A27DB-BD31-4B8C-83A1-F6EECF244321}">
                <p14:modId xmlns:p14="http://schemas.microsoft.com/office/powerpoint/2010/main" val="3228767310"/>
              </p:ext>
            </p:extLst>
          </p:nvPr>
        </p:nvGraphicFramePr>
        <p:xfrm>
          <a:off x="914400" y="1904203"/>
          <a:ext cx="10439400" cy="3099459"/>
        </p:xfrm>
        <a:graphic>
          <a:graphicData uri="http://schemas.openxmlformats.org/drawingml/2006/table">
            <a:tbl>
              <a:tblPr firstRow="1" bandRow="1">
                <a:tableStyleId>{D7AC3CCA-C797-4891-BE02-D94E43425B78}</a:tableStyleId>
              </a:tblPr>
              <a:tblGrid>
                <a:gridCol w="1676400">
                  <a:extLst>
                    <a:ext uri="{9D8B030D-6E8A-4147-A177-3AD203B41FA5}">
                      <a16:colId xmlns:a16="http://schemas.microsoft.com/office/drawing/2014/main" val="3258906093"/>
                    </a:ext>
                  </a:extLst>
                </a:gridCol>
                <a:gridCol w="3962400">
                  <a:extLst>
                    <a:ext uri="{9D8B030D-6E8A-4147-A177-3AD203B41FA5}">
                      <a16:colId xmlns:a16="http://schemas.microsoft.com/office/drawing/2014/main" val="3973658007"/>
                    </a:ext>
                  </a:extLst>
                </a:gridCol>
                <a:gridCol w="2514600">
                  <a:extLst>
                    <a:ext uri="{9D8B030D-6E8A-4147-A177-3AD203B41FA5}">
                      <a16:colId xmlns:a16="http://schemas.microsoft.com/office/drawing/2014/main" val="995033202"/>
                    </a:ext>
                  </a:extLst>
                </a:gridCol>
                <a:gridCol w="2286000">
                  <a:extLst>
                    <a:ext uri="{9D8B030D-6E8A-4147-A177-3AD203B41FA5}">
                      <a16:colId xmlns:a16="http://schemas.microsoft.com/office/drawing/2014/main" val="3270697209"/>
                    </a:ext>
                  </a:extLst>
                </a:gridCol>
              </a:tblGrid>
              <a:tr h="858145">
                <a:tc>
                  <a:txBody>
                    <a:bodyPr/>
                    <a:lstStyle/>
                    <a:p>
                      <a:pPr algn="ctr"/>
                      <a:r>
                        <a:rPr kumimoji="1" lang="en-US" altLang="ja-JP">
                          <a:latin typeface="Arial" panose="020B0604020202020204" pitchFamily="34" charset="0"/>
                          <a:cs typeface="Arial" panose="020B0604020202020204" pitchFamily="34" charset="0"/>
                        </a:rPr>
                        <a:t>Link speed</a:t>
                      </a:r>
                      <a:endParaRPr kumimoji="1" lang="ja-JP" altLang="en-US">
                        <a:latin typeface="Arial" panose="020B0604020202020204" pitchFamily="34" charset="0"/>
                        <a:cs typeface="Arial" panose="020B0604020202020204" pitchFamily="34" charset="0"/>
                      </a:endParaRPr>
                    </a:p>
                  </a:txBody>
                  <a:tcPr anchor="ctr"/>
                </a:tc>
                <a:tc>
                  <a:txBody>
                    <a:bodyPr/>
                    <a:lstStyle/>
                    <a:p>
                      <a:pPr algn="ctr"/>
                      <a:r>
                        <a:rPr kumimoji="1" lang="en-US" altLang="ja-JP">
                          <a:latin typeface="Arial" panose="020B0604020202020204" pitchFamily="34" charset="0"/>
                          <a:cs typeface="Arial" panose="020B0604020202020204" pitchFamily="34" charset="0"/>
                        </a:rPr>
                        <a:t>CCA during backoff period</a:t>
                      </a:r>
                    </a:p>
                    <a:p>
                      <a:pPr algn="ctr"/>
                      <a:r>
                        <a:rPr kumimoji="1" lang="en-US" altLang="ja-JP">
                          <a:latin typeface="Arial" panose="020B0604020202020204" pitchFamily="34" charset="0"/>
                          <a:cs typeface="Arial" panose="020B0604020202020204" pitchFamily="34" charset="0"/>
                        </a:rPr>
                        <a:t>(all but the last few slots)</a:t>
                      </a:r>
                      <a:endParaRPr kumimoji="1" lang="ja-JP" altLang="en-US">
                        <a:latin typeface="Arial" panose="020B0604020202020204" pitchFamily="34" charset="0"/>
                        <a:cs typeface="Arial" panose="020B0604020202020204" pitchFamily="34" charset="0"/>
                      </a:endParaRPr>
                    </a:p>
                  </a:txBody>
                  <a:tcPr anchor="ctr"/>
                </a:tc>
                <a:tc>
                  <a:txBody>
                    <a:bodyPr/>
                    <a:lstStyle/>
                    <a:p>
                      <a:pPr algn="ctr"/>
                      <a:r>
                        <a:rPr kumimoji="1" lang="en-US" altLang="ja-JP">
                          <a:latin typeface="Arial" panose="020B0604020202020204" pitchFamily="34" charset="0"/>
                          <a:cs typeface="Arial" panose="020B0604020202020204" pitchFamily="34" charset="0"/>
                        </a:rPr>
                        <a:t>CCA in the last few backoff slots</a:t>
                      </a:r>
                      <a:endParaRPr kumimoji="1" lang="ja-JP" altLang="en-US">
                        <a:latin typeface="Arial" panose="020B0604020202020204" pitchFamily="34" charset="0"/>
                        <a:cs typeface="Arial" panose="020B0604020202020204" pitchFamily="34" charset="0"/>
                      </a:endParaRPr>
                    </a:p>
                  </a:txBody>
                  <a:tcPr anchor="ctr"/>
                </a:tc>
                <a:tc>
                  <a:txBody>
                    <a:bodyPr/>
                    <a:lstStyle/>
                    <a:p>
                      <a:pPr algn="ctr"/>
                      <a:r>
                        <a:rPr kumimoji="1" lang="en-US" altLang="ja-JP">
                          <a:latin typeface="Arial" panose="020B0604020202020204" pitchFamily="34" charset="0"/>
                          <a:cs typeface="Arial" panose="020B0604020202020204" pitchFamily="34" charset="0"/>
                        </a:rPr>
                        <a:t>CCA at the end of backoff</a:t>
                      </a:r>
                      <a:endParaRPr kumimoji="1" lang="ja-JP" altLang="en-US">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559463119"/>
                  </a:ext>
                </a:extLst>
              </a:tr>
              <a:tr h="1415394">
                <a:tc>
                  <a:txBody>
                    <a:bodyPr/>
                    <a:lstStyle/>
                    <a:p>
                      <a:pPr algn="ctr"/>
                      <a:r>
                        <a:rPr kumimoji="1" lang="en-US" altLang="ja-JP" b="1">
                          <a:latin typeface="Arial" panose="020B0604020202020204" pitchFamily="34" charset="0"/>
                          <a:cs typeface="Arial" panose="020B0604020202020204" pitchFamily="34" charset="0"/>
                        </a:rPr>
                        <a:t>Fast</a:t>
                      </a:r>
                      <a:endParaRPr kumimoji="1" lang="ja-JP" altLang="en-US" b="1">
                        <a:latin typeface="Arial" panose="020B0604020202020204" pitchFamily="34" charset="0"/>
                        <a:cs typeface="Arial" panose="020B0604020202020204" pitchFamily="34" charset="0"/>
                      </a:endParaRPr>
                    </a:p>
                  </a:txBody>
                  <a:tcPr anchor="ctr">
                    <a:noFill/>
                  </a:tcPr>
                </a:tc>
                <a:tc>
                  <a:txBody>
                    <a:bodyPr/>
                    <a:lstStyle/>
                    <a:p>
                      <a:pPr algn="ctr"/>
                      <a:r>
                        <a:rPr kumimoji="1" lang="en-US" altLang="ja-JP" b="1">
                          <a:latin typeface="Arial" panose="020B0604020202020204" pitchFamily="34" charset="0"/>
                          <a:cs typeface="Arial" panose="020B0604020202020204" pitchFamily="34" charset="0"/>
                        </a:rPr>
                        <a:t>No CCA, CS</a:t>
                      </a:r>
                    </a:p>
                    <a:p>
                      <a:pPr algn="ctr"/>
                      <a:r>
                        <a:rPr kumimoji="1" lang="en-US" altLang="ja-JP">
                          <a:latin typeface="Arial" panose="020B0604020202020204" pitchFamily="34" charset="0"/>
                          <a:cs typeface="Arial" panose="020B0604020202020204" pitchFamily="34" charset="0"/>
                        </a:rPr>
                        <a:t>or </a:t>
                      </a:r>
                      <a:r>
                        <a:rPr kumimoji="1" lang="en-US" altLang="ja-JP" b="1">
                          <a:latin typeface="Arial" panose="020B0604020202020204" pitchFamily="34" charset="0"/>
                          <a:cs typeface="Arial" panose="020B0604020202020204" pitchFamily="34" charset="0"/>
                        </a:rPr>
                        <a:t>ED</a:t>
                      </a:r>
                      <a:r>
                        <a:rPr kumimoji="1" lang="en-US" altLang="ja-JP">
                          <a:latin typeface="Arial" panose="020B0604020202020204" pitchFamily="34" charset="0"/>
                          <a:cs typeface="Arial" panose="020B0604020202020204" pitchFamily="34" charset="0"/>
                        </a:rPr>
                        <a:t> with a </a:t>
                      </a:r>
                      <a:r>
                        <a:rPr kumimoji="1" lang="en-US" altLang="ja-JP" b="1">
                          <a:latin typeface="Arial" panose="020B0604020202020204" pitchFamily="34" charset="0"/>
                          <a:cs typeface="Arial" panose="020B0604020202020204" pitchFamily="34" charset="0"/>
                        </a:rPr>
                        <a:t>higher</a:t>
                      </a:r>
                      <a:r>
                        <a:rPr kumimoji="1" lang="en-US" altLang="ja-JP">
                          <a:latin typeface="Arial" panose="020B0604020202020204" pitchFamily="34" charset="0"/>
                          <a:cs typeface="Arial" panose="020B0604020202020204" pitchFamily="34" charset="0"/>
                        </a:rPr>
                        <a:t> threshold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a:latin typeface="Arial" panose="020B0604020202020204" pitchFamily="34" charset="0"/>
                          <a:cs typeface="Arial" panose="020B0604020202020204" pitchFamily="34" charset="0"/>
                        </a:rPr>
                        <a:t>(</a:t>
                      </a:r>
                      <a:r>
                        <a:rPr kumimoji="1" lang="en-US" altLang="ja-JP" sz="1800" b="1">
                          <a:solidFill>
                            <a:srgbClr val="FF0000"/>
                          </a:solidFill>
                          <a:latin typeface="Arial" panose="020B0604020202020204" pitchFamily="34" charset="0"/>
                          <a:cs typeface="Arial" panose="020B0604020202020204" pitchFamily="34" charset="0"/>
                        </a:rPr>
                        <a:t>Decreasing the effect of Slow channel)</a:t>
                      </a:r>
                      <a:endParaRPr kumimoji="1" lang="ja-JP" altLang="en-US">
                        <a:latin typeface="Arial" panose="020B0604020202020204" pitchFamily="34" charset="0"/>
                        <a:cs typeface="Arial" panose="020B0604020202020204" pitchFamily="34" charset="0"/>
                      </a:endParaRPr>
                    </a:p>
                  </a:txBody>
                  <a:tcPr anchor="ctr">
                    <a:noFill/>
                  </a:tcPr>
                </a:tc>
                <a:tc>
                  <a:txBody>
                    <a:bodyPr/>
                    <a:lstStyle/>
                    <a:p>
                      <a:pPr algn="ctr"/>
                      <a:r>
                        <a:rPr kumimoji="1" lang="en-US" altLang="ja-JP" b="1">
                          <a:latin typeface="Arial" panose="020B0604020202020204" pitchFamily="34" charset="0"/>
                          <a:cs typeface="Arial" panose="020B0604020202020204" pitchFamily="34" charset="0"/>
                        </a:rPr>
                        <a:t>ED</a:t>
                      </a:r>
                      <a:r>
                        <a:rPr kumimoji="1" lang="en-US" altLang="ja-JP">
                          <a:latin typeface="Arial" panose="020B0604020202020204" pitchFamily="34" charset="0"/>
                          <a:cs typeface="Arial" panose="020B0604020202020204" pitchFamily="34" charset="0"/>
                        </a:rPr>
                        <a:t> with a </a:t>
                      </a:r>
                      <a:r>
                        <a:rPr kumimoji="1" lang="en-US" altLang="ja-JP" b="1">
                          <a:latin typeface="Arial" panose="020B0604020202020204" pitchFamily="34" charset="0"/>
                          <a:cs typeface="Arial" panose="020B0604020202020204" pitchFamily="34" charset="0"/>
                        </a:rPr>
                        <a:t>higher</a:t>
                      </a:r>
                      <a:r>
                        <a:rPr kumimoji="1" lang="en-US" altLang="ja-JP">
                          <a:latin typeface="Arial" panose="020B0604020202020204" pitchFamily="34" charset="0"/>
                          <a:cs typeface="Arial" panose="020B0604020202020204" pitchFamily="34" charset="0"/>
                        </a:rPr>
                        <a:t> threshold</a:t>
                      </a:r>
                      <a:endParaRPr kumimoji="1" lang="ja-JP" altLang="en-US">
                        <a:latin typeface="Arial" panose="020B0604020202020204" pitchFamily="34" charset="0"/>
                        <a:cs typeface="Arial" panose="020B0604020202020204" pitchFamily="34"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1">
                          <a:latin typeface="Arial" panose="020B0604020202020204" pitchFamily="34" charset="0"/>
                          <a:cs typeface="Arial" panose="020B0604020202020204" pitchFamily="34" charset="0"/>
                        </a:rPr>
                        <a:t>CS</a:t>
                      </a:r>
                      <a:endParaRPr kumimoji="1" lang="ja-JP" altLang="en-US">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3902025785"/>
                  </a:ext>
                </a:extLst>
              </a:tr>
              <a:tr h="825920">
                <a:tc>
                  <a:txBody>
                    <a:bodyPr/>
                    <a:lstStyle/>
                    <a:p>
                      <a:pPr algn="ctr"/>
                      <a:r>
                        <a:rPr kumimoji="1" lang="en-US" altLang="ja-JP" b="1">
                          <a:latin typeface="Arial" panose="020B0604020202020204" pitchFamily="34" charset="0"/>
                          <a:cs typeface="Arial" panose="020B0604020202020204" pitchFamily="34" charset="0"/>
                        </a:rPr>
                        <a:t>Slow</a:t>
                      </a:r>
                      <a:endParaRPr kumimoji="1" lang="ja-JP" altLang="en-US" b="1">
                        <a:latin typeface="Arial" panose="020B0604020202020204" pitchFamily="34" charset="0"/>
                        <a:cs typeface="Arial" panose="020B0604020202020204" pitchFamily="34" charset="0"/>
                      </a:endParaRPr>
                    </a:p>
                  </a:txBody>
                  <a:tcPr anchor="ctr">
                    <a:noFill/>
                  </a:tcPr>
                </a:tc>
                <a:tc>
                  <a:txBody>
                    <a:bodyPr/>
                    <a:lstStyle/>
                    <a:p>
                      <a:pPr algn="ctr"/>
                      <a:r>
                        <a:rPr kumimoji="1" lang="en-US" altLang="ja-JP" b="1">
                          <a:latin typeface="Arial" panose="020B0604020202020204" pitchFamily="34" charset="0"/>
                          <a:cs typeface="Arial" panose="020B0604020202020204" pitchFamily="34" charset="0"/>
                        </a:rPr>
                        <a:t>ED</a:t>
                      </a:r>
                      <a:r>
                        <a:rPr kumimoji="1" lang="en-US" altLang="ja-JP">
                          <a:latin typeface="Arial" panose="020B0604020202020204" pitchFamily="34" charset="0"/>
                          <a:cs typeface="Arial" panose="020B0604020202020204" pitchFamily="34" charset="0"/>
                        </a:rPr>
                        <a:t> with a </a:t>
                      </a:r>
                      <a:r>
                        <a:rPr kumimoji="1" lang="en-US" altLang="ja-JP" b="1">
                          <a:latin typeface="Arial" panose="020B0604020202020204" pitchFamily="34" charset="0"/>
                          <a:cs typeface="Arial" panose="020B0604020202020204" pitchFamily="34" charset="0"/>
                        </a:rPr>
                        <a:t>higher</a:t>
                      </a:r>
                      <a:r>
                        <a:rPr kumimoji="1" lang="en-US" altLang="ja-JP">
                          <a:latin typeface="Arial" panose="020B0604020202020204" pitchFamily="34" charset="0"/>
                          <a:cs typeface="Arial" panose="020B0604020202020204" pitchFamily="34" charset="0"/>
                        </a:rPr>
                        <a:t> threshold</a:t>
                      </a:r>
                      <a:endParaRPr kumimoji="1" lang="ja-JP" altLang="en-US">
                        <a:latin typeface="Arial" panose="020B0604020202020204" pitchFamily="34" charset="0"/>
                        <a:cs typeface="Arial" panose="020B0604020202020204" pitchFamily="34" charset="0"/>
                      </a:endParaRPr>
                    </a:p>
                  </a:txBody>
                  <a:tcPr anchor="ctr">
                    <a:noFill/>
                  </a:tcPr>
                </a:tc>
                <a:tc>
                  <a:txBody>
                    <a:bodyPr/>
                    <a:lstStyle/>
                    <a:p>
                      <a:pPr algn="ctr"/>
                      <a:r>
                        <a:rPr kumimoji="1" lang="en-US" altLang="ja-JP" b="1">
                          <a:latin typeface="Arial" panose="020B0604020202020204" pitchFamily="34" charset="0"/>
                          <a:cs typeface="Arial" panose="020B0604020202020204" pitchFamily="34" charset="0"/>
                        </a:rPr>
                        <a:t>ED</a:t>
                      </a:r>
                      <a:r>
                        <a:rPr kumimoji="1" lang="en-US" altLang="ja-JP">
                          <a:latin typeface="Arial" panose="020B0604020202020204" pitchFamily="34" charset="0"/>
                          <a:cs typeface="Arial" panose="020B0604020202020204" pitchFamily="34" charset="0"/>
                        </a:rPr>
                        <a:t> with a </a:t>
                      </a:r>
                      <a:r>
                        <a:rPr kumimoji="1" lang="en-US" altLang="ja-JP" b="1">
                          <a:latin typeface="Arial" panose="020B0604020202020204" pitchFamily="34" charset="0"/>
                          <a:cs typeface="Arial" panose="020B0604020202020204" pitchFamily="34" charset="0"/>
                        </a:rPr>
                        <a:t>lower</a:t>
                      </a:r>
                      <a:r>
                        <a:rPr kumimoji="1" lang="en-US" altLang="ja-JP">
                          <a:latin typeface="Arial" panose="020B0604020202020204" pitchFamily="34" charset="0"/>
                          <a:cs typeface="Arial" panose="020B0604020202020204" pitchFamily="34" charset="0"/>
                        </a:rPr>
                        <a:t> threshold</a:t>
                      </a:r>
                      <a:endParaRPr kumimoji="1" lang="ja-JP" altLang="en-US">
                        <a:latin typeface="Arial" panose="020B0604020202020204" pitchFamily="34" charset="0"/>
                        <a:cs typeface="Arial" panose="020B0604020202020204" pitchFamily="34" charset="0"/>
                      </a:endParaRPr>
                    </a:p>
                  </a:txBody>
                  <a:tcPr anchor="ctr">
                    <a:noFill/>
                  </a:tcPr>
                </a:tc>
                <a:tc>
                  <a:txBody>
                    <a:bodyPr/>
                    <a:lstStyle/>
                    <a:p>
                      <a:pPr algn="ctr"/>
                      <a:r>
                        <a:rPr kumimoji="1" lang="en-US" altLang="ja-JP" b="1">
                          <a:latin typeface="Arial" panose="020B0604020202020204" pitchFamily="34" charset="0"/>
                          <a:cs typeface="Arial" panose="020B0604020202020204" pitchFamily="34" charset="0"/>
                        </a:rPr>
                        <a:t>ED</a:t>
                      </a:r>
                      <a:r>
                        <a:rPr kumimoji="1" lang="en-US" altLang="ja-JP">
                          <a:latin typeface="Arial" panose="020B0604020202020204" pitchFamily="34" charset="0"/>
                          <a:cs typeface="Arial" panose="020B0604020202020204" pitchFamily="34" charset="0"/>
                        </a:rPr>
                        <a:t> with a </a:t>
                      </a:r>
                      <a:r>
                        <a:rPr kumimoji="1" lang="en-US" altLang="ja-JP" b="1">
                          <a:latin typeface="Arial" panose="020B0604020202020204" pitchFamily="34" charset="0"/>
                          <a:cs typeface="Arial" panose="020B0604020202020204" pitchFamily="34" charset="0"/>
                        </a:rPr>
                        <a:t>lower</a:t>
                      </a:r>
                      <a:r>
                        <a:rPr kumimoji="1" lang="en-US" altLang="ja-JP">
                          <a:latin typeface="Arial" panose="020B0604020202020204" pitchFamily="34" charset="0"/>
                          <a:cs typeface="Arial" panose="020B0604020202020204" pitchFamily="34" charset="0"/>
                        </a:rPr>
                        <a:t> threshold</a:t>
                      </a:r>
                      <a:endParaRPr kumimoji="1" lang="ja-JP" altLang="en-US">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3783897080"/>
                  </a:ext>
                </a:extLst>
              </a:tr>
            </a:tbl>
          </a:graphicData>
        </a:graphic>
      </p:graphicFrame>
      <p:sp>
        <p:nvSpPr>
          <p:cNvPr id="9" name="テキスト ボックス 8">
            <a:extLst>
              <a:ext uri="{FF2B5EF4-FFF2-40B4-BE49-F238E27FC236}">
                <a16:creationId xmlns:a16="http://schemas.microsoft.com/office/drawing/2014/main" id="{ABD85862-5343-2C88-D00A-AE1BF9C363FE}"/>
              </a:ext>
            </a:extLst>
          </p:cNvPr>
          <p:cNvSpPr txBox="1"/>
          <p:nvPr/>
        </p:nvSpPr>
        <p:spPr>
          <a:xfrm>
            <a:off x="990600" y="5712011"/>
            <a:ext cx="10363200" cy="738664"/>
          </a:xfrm>
          <a:prstGeom prst="rect">
            <a:avLst/>
          </a:prstGeom>
          <a:noFill/>
        </p:spPr>
        <p:txBody>
          <a:bodyPr wrap="square">
            <a:spAutoFit/>
          </a:bodyPr>
          <a:lstStyle/>
          <a:p>
            <a:r>
              <a:rPr kumimoji="1" lang="en-US" altLang="ja-JP" sz="2200" b="1">
                <a:solidFill>
                  <a:schemeClr val="tx1"/>
                </a:solidFill>
                <a:latin typeface="Arial" panose="020B0604020202020204" pitchFamily="34" charset="0"/>
                <a:cs typeface="Arial" panose="020B0604020202020204" pitchFamily="34" charset="0"/>
              </a:rPr>
              <a:t>Adapting the receiver’s environment</a:t>
            </a:r>
          </a:p>
          <a:p>
            <a:pPr lvl="1"/>
            <a:r>
              <a:rPr kumimoji="1" lang="en-US" altLang="ja-JP" sz="2000">
                <a:solidFill>
                  <a:schemeClr val="tx1"/>
                </a:solidFill>
                <a:latin typeface="Arial" panose="020B0604020202020204" pitchFamily="34" charset="0"/>
                <a:cs typeface="Arial" panose="020B0604020202020204" pitchFamily="34" charset="0"/>
              </a:rPr>
              <a:t>Use lower ED-threshold (make conservative) if the receiver is in a congested area.</a:t>
            </a:r>
          </a:p>
        </p:txBody>
      </p:sp>
      <p:sp>
        <p:nvSpPr>
          <p:cNvPr id="3" name="テキスト ボックス 2">
            <a:extLst>
              <a:ext uri="{FF2B5EF4-FFF2-40B4-BE49-F238E27FC236}">
                <a16:creationId xmlns:a16="http://schemas.microsoft.com/office/drawing/2014/main" id="{2976B9CD-C2CD-C201-1C3E-702C21AB7A13}"/>
              </a:ext>
            </a:extLst>
          </p:cNvPr>
          <p:cNvSpPr txBox="1"/>
          <p:nvPr/>
        </p:nvSpPr>
        <p:spPr>
          <a:xfrm>
            <a:off x="3657600" y="5003662"/>
            <a:ext cx="1787669" cy="369332"/>
          </a:xfrm>
          <a:prstGeom prst="rect">
            <a:avLst/>
          </a:prstGeom>
          <a:noFill/>
        </p:spPr>
        <p:txBody>
          <a:bodyPr wrap="none" rtlCol="0">
            <a:spAutoFit/>
          </a:bodyPr>
          <a:lstStyle/>
          <a:p>
            <a:r>
              <a:rPr kumimoji="1" lang="en-US" altLang="ja-JP" sz="1800" b="1">
                <a:solidFill>
                  <a:srgbClr val="FF0000"/>
                </a:solidFill>
                <a:latin typeface="Arial" panose="020B0604020202020204" pitchFamily="34" charset="0"/>
                <a:cs typeface="Arial" panose="020B0604020202020204" pitchFamily="34" charset="0"/>
              </a:rPr>
              <a:t>Less Sensitive</a:t>
            </a:r>
            <a:endParaRPr kumimoji="1" lang="ja-JP" altLang="en-US" sz="1800" b="1">
              <a:solidFill>
                <a:srgbClr val="FF0000"/>
              </a:solidFill>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F47B060F-8FA2-4773-6C09-F7190F9CDD84}"/>
              </a:ext>
            </a:extLst>
          </p:cNvPr>
          <p:cNvSpPr txBox="1"/>
          <p:nvPr/>
        </p:nvSpPr>
        <p:spPr>
          <a:xfrm>
            <a:off x="6858000" y="4998436"/>
            <a:ext cx="1800493" cy="369332"/>
          </a:xfrm>
          <a:prstGeom prst="rect">
            <a:avLst/>
          </a:prstGeom>
          <a:noFill/>
        </p:spPr>
        <p:txBody>
          <a:bodyPr wrap="none" rtlCol="0">
            <a:spAutoFit/>
          </a:bodyPr>
          <a:lstStyle/>
          <a:p>
            <a:r>
              <a:rPr kumimoji="1" lang="en-US" altLang="ja-JP" sz="1800" b="1">
                <a:solidFill>
                  <a:srgbClr val="FF0000"/>
                </a:solidFill>
                <a:latin typeface="Arial" panose="020B0604020202020204" pitchFamily="34" charset="0"/>
                <a:cs typeface="Arial" panose="020B0604020202020204" pitchFamily="34" charset="0"/>
              </a:rPr>
              <a:t>Most Sensitive</a:t>
            </a:r>
            <a:endParaRPr kumimoji="1" lang="ja-JP" altLang="en-US" sz="1800" b="1">
              <a:solidFill>
                <a:srgbClr val="FF0000"/>
              </a:solidFill>
              <a:latin typeface="Arial" panose="020B0604020202020204" pitchFamily="34" charset="0"/>
              <a:cs typeface="Arial" panose="020B0604020202020204" pitchFamily="34" charset="0"/>
            </a:endParaRPr>
          </a:p>
        </p:txBody>
      </p:sp>
      <p:sp>
        <p:nvSpPr>
          <p:cNvPr id="6" name="テキスト ボックス 5">
            <a:extLst>
              <a:ext uri="{FF2B5EF4-FFF2-40B4-BE49-F238E27FC236}">
                <a16:creationId xmlns:a16="http://schemas.microsoft.com/office/drawing/2014/main" id="{DE2BCA40-EE3A-496F-39DD-5FAC1E58FC3C}"/>
              </a:ext>
            </a:extLst>
          </p:cNvPr>
          <p:cNvSpPr txBox="1"/>
          <p:nvPr/>
        </p:nvSpPr>
        <p:spPr>
          <a:xfrm>
            <a:off x="9525000" y="4998436"/>
            <a:ext cx="1556836" cy="369332"/>
          </a:xfrm>
          <a:prstGeom prst="rect">
            <a:avLst/>
          </a:prstGeom>
          <a:noFill/>
        </p:spPr>
        <p:txBody>
          <a:bodyPr wrap="none" rtlCol="0">
            <a:spAutoFit/>
          </a:bodyPr>
          <a:lstStyle/>
          <a:p>
            <a:r>
              <a:rPr kumimoji="1" lang="en-US" altLang="ja-JP" sz="1800" b="1">
                <a:solidFill>
                  <a:srgbClr val="FF0000"/>
                </a:solidFill>
                <a:latin typeface="Arial" panose="020B0604020202020204" pitchFamily="34" charset="0"/>
                <a:cs typeface="Arial" panose="020B0604020202020204" pitchFamily="34" charset="0"/>
              </a:rPr>
              <a:t>Intermediate</a:t>
            </a:r>
            <a:endParaRPr kumimoji="1" lang="ja-JP" altLang="en-US" sz="18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5362355"/>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E5"/>
      </a:hlink>
      <a:folHlink>
        <a:srgbClr val="0000E5"/>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5B22C24F199C542AE31BF4A8EEF6491" ma:contentTypeVersion="18" ma:contentTypeDescription="新しいドキュメントを作成します。" ma:contentTypeScope="" ma:versionID="6e1fe4d62dadac1363ced20ad3a51db8">
  <xsd:schema xmlns:xsd="http://www.w3.org/2001/XMLSchema" xmlns:xs="http://www.w3.org/2001/XMLSchema" xmlns:p="http://schemas.microsoft.com/office/2006/metadata/properties" xmlns:ns2="d514f8e0-90e8-4b59-a014-5b7331f19d0b" xmlns:ns3="ffd8fc25-b1d9-4085-bff2-47429c5aeb17" targetNamespace="http://schemas.microsoft.com/office/2006/metadata/properties" ma:root="true" ma:fieldsID="dd7de3b436ce8aaeebf44523bee07e93" ns2:_="" ns3:_="">
    <xsd:import namespace="d514f8e0-90e8-4b59-a014-5b7331f19d0b"/>
    <xsd:import namespace="ffd8fc25-b1d9-4085-bff2-47429c5aeb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14f8e0-90e8-4b59-a014-5b7331f19d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cc92c0ed-fe36-4cdd-ae2b-57ccb4a1377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d8fc25-b1d9-4085-bff2-47429c5aeb17"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bb43313a-f860-4c39-a218-7f6373c04325}" ma:internalName="TaxCatchAll" ma:showField="CatchAllData" ma:web="ffd8fc25-b1d9-4085-bff2-47429c5aeb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514f8e0-90e8-4b59-a014-5b7331f19d0b">
      <Terms xmlns="http://schemas.microsoft.com/office/infopath/2007/PartnerControls"/>
    </lcf76f155ced4ddcb4097134ff3c332f>
    <TaxCatchAll xmlns="ffd8fc25-b1d9-4085-bff2-47429c5aeb17" xsi:nil="true"/>
  </documentManagement>
</p:properties>
</file>

<file path=customXml/itemProps1.xml><?xml version="1.0" encoding="utf-8"?>
<ds:datastoreItem xmlns:ds="http://schemas.openxmlformats.org/officeDocument/2006/customXml" ds:itemID="{BBC742C8-ACEA-425E-858D-99ABBFD9C30D}">
  <ds:schemaRefs>
    <ds:schemaRef ds:uri="http://schemas.microsoft.com/sharepoint/v3/contenttype/forms"/>
  </ds:schemaRefs>
</ds:datastoreItem>
</file>

<file path=customXml/itemProps2.xml><?xml version="1.0" encoding="utf-8"?>
<ds:datastoreItem xmlns:ds="http://schemas.openxmlformats.org/officeDocument/2006/customXml" ds:itemID="{3618DD43-04D7-4FB8-8DA5-5A1767B0B72F}">
  <ds:schemaRefs>
    <ds:schemaRef ds:uri="d514f8e0-90e8-4b59-a014-5b7331f19d0b"/>
    <ds:schemaRef ds:uri="ffd8fc25-b1d9-4085-bff2-47429c5aeb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110BB91-AACD-4043-AC48-280E7B0FB961}">
  <ds:schemaRefs>
    <ds:schemaRef ds:uri="http://schemas.microsoft.com/office/2006/documentManagement/types"/>
    <ds:schemaRef ds:uri="d514f8e0-90e8-4b59-a014-5b7331f19d0b"/>
    <ds:schemaRef ds:uri="http://purl.org/dc/terms/"/>
    <ds:schemaRef ds:uri="http://purl.org/dc/elements/1.1/"/>
    <ds:schemaRef ds:uri="ffd8fc25-b1d9-4085-bff2-47429c5aeb17"/>
    <ds:schemaRef ds:uri="http://purl.org/dc/dcmitype/"/>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802-11-Submission-16-9</Template>
  <TotalTime>18</TotalTime>
  <Words>2261</Words>
  <Application>Microsoft Macintosh PowerPoint</Application>
  <PresentationFormat>ワイド画面</PresentationFormat>
  <Paragraphs>582</Paragraphs>
  <Slides>27</Slides>
  <Notes>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27</vt:i4>
      </vt:variant>
    </vt:vector>
  </HeadingPairs>
  <TitlesOfParts>
    <vt:vector size="32" baseType="lpstr">
      <vt:lpstr>Arial</vt:lpstr>
      <vt:lpstr>Cambria Math</vt:lpstr>
      <vt:lpstr>Helvetica</vt:lpstr>
      <vt:lpstr>Times New Roman</vt:lpstr>
      <vt:lpstr>Office Theme</vt:lpstr>
      <vt:lpstr>PowerPoint プレゼンテーション</vt:lpstr>
      <vt:lpstr>Effect of using different CCA Modes and different ED Threshold in suspendable CSMA-CA</vt:lpstr>
      <vt:lpstr>Topics in this presentation</vt:lpstr>
      <vt:lpstr>Scenarios</vt:lpstr>
      <vt:lpstr>Example: 50 kbps networks &amp; 200 kbps networks [SUN 920 MHz]</vt:lpstr>
      <vt:lpstr>IEEE 802.15.4 CSMA-CA</vt:lpstr>
      <vt:lpstr>Suspendable CSMA-CA introduced in IEEE 802.15.4-2024 [3]</vt:lpstr>
      <vt:lpstr>Operations in CCA Mode 3</vt:lpstr>
      <vt:lpstr>Proposed Strategy in July Plenary [1]</vt:lpstr>
      <vt:lpstr>The Role of CCAs in backoff period in Suspendable CSMA-CA</vt:lpstr>
      <vt:lpstr>Do we always need such a sensitive CCA?</vt:lpstr>
      <vt:lpstr>Simulation Parameters (1)</vt:lpstr>
      <vt:lpstr>Simulation Parameters (2)</vt:lpstr>
      <vt:lpstr>Simulation Node Positions</vt:lpstr>
      <vt:lpstr>Simulated CCA patterns</vt:lpstr>
      <vt:lpstr>Simulation Results Comparison between patterns using different CCAs</vt:lpstr>
      <vt:lpstr>Packet Delivery Rate (PDR) (ALL)</vt:lpstr>
      <vt:lpstr>Throughput (ALL)</vt:lpstr>
      <vt:lpstr>Simulation Results Comparison between the proposed CCA scheme and ones with homogeneous CCA</vt:lpstr>
      <vt:lpstr>Packet Delivery Rate (PDR) (Device to Coordinator)</vt:lpstr>
      <vt:lpstr>Packet Delivery Rate (PDR) (Coordinator to Device)</vt:lpstr>
      <vt:lpstr>Packet Delivery Rate (PDR) (ALL)</vt:lpstr>
      <vt:lpstr>Throughput (Device to Coordinator)</vt:lpstr>
      <vt:lpstr>Throughput (Coordinator to Device)</vt:lpstr>
      <vt:lpstr>Throughput (ALL)</vt:lpstr>
      <vt:lpstr>Conclusions</vt:lpstr>
      <vt:lpstr>References</vt:lpstr>
    </vt:vector>
  </TitlesOfParts>
  <Company>Ruckus/CommScope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TGbh Motions List</dc:title>
  <dc:creator>Hamilton, Mark</dc:creator>
  <cp:keywords>11-22-0651</cp:keywords>
  <cp:lastModifiedBy>Ishihara Susumu (石原進)</cp:lastModifiedBy>
  <cp:revision>7</cp:revision>
  <cp:lastPrinted>1601-01-01T00:00:00Z</cp:lastPrinted>
  <dcterms:created xsi:type="dcterms:W3CDTF">2021-01-26T19:12:38Z</dcterms:created>
  <dcterms:modified xsi:type="dcterms:W3CDTF">2025-09-16T18:24:40Z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0x010100F5B22C24F199C542AE31BF4A8EEF6491</vt:lpwstr>
  </property>
</Properties>
</file>