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1058" r:id="rId2"/>
    <p:sldId id="257" r:id="rId3"/>
    <p:sldId id="258" r:id="rId4"/>
    <p:sldId id="260" r:id="rId5"/>
    <p:sldId id="259" r:id="rId6"/>
    <p:sldId id="261"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5033" autoAdjust="0"/>
  </p:normalViewPr>
  <p:slideViewPr>
    <p:cSldViewPr>
      <p:cViewPr varScale="1">
        <p:scale>
          <a:sx n="75" d="100"/>
          <a:sy n="75" d="100"/>
        </p:scale>
        <p:origin x="672" y="53"/>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3211"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15-25-0454-01-16me</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15-25-0454-01-16me</a:t>
            </a:r>
          </a:p>
        </p:txBody>
      </p:sp>
      <p:sp>
        <p:nvSpPr>
          <p:cNvPr id="5" name="Rectangle 3"/>
          <p:cNvSpPr>
            <a:spLocks noGrp="1" noChangeArrowheads="1"/>
          </p:cNvSpPr>
          <p:nvPr>
            <p:ph type="dt"/>
          </p:nvPr>
        </p:nvSpPr>
        <p:spPr>
          <a:ln/>
        </p:spPr>
        <p:txBody>
          <a:bodyPr/>
          <a:lstStyle/>
          <a:p>
            <a:r>
              <a:rPr lang="en-US" dirty="0"/>
              <a:t>September 2025</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8" name="Title 7">
            <a:extLst>
              <a:ext uri="{FF2B5EF4-FFF2-40B4-BE49-F238E27FC236}">
                <a16:creationId xmlns:a16="http://schemas.microsoft.com/office/drawing/2014/main" id="{4158DCDA-E7F0-B3EF-26E5-463F47461657}"/>
              </a:ext>
            </a:extLst>
          </p:cNvPr>
          <p:cNvSpPr>
            <a:spLocks noGrp="1"/>
          </p:cNvSpPr>
          <p:nvPr>
            <p:ph type="title"/>
          </p:nvPr>
        </p:nvSpPr>
        <p:spPr/>
        <p:txBody>
          <a:bodyPr/>
          <a:lstStyle/>
          <a:p>
            <a:r>
              <a:rPr lang="en-US"/>
              <a:t>Click to edit Master title style</a:t>
            </a:r>
            <a:endParaRPr lang="en-IN"/>
          </a:p>
        </p:txBody>
      </p:sp>
      <p:sp>
        <p:nvSpPr>
          <p:cNvPr id="15" name="Date Placeholder 14">
            <a:extLst>
              <a:ext uri="{FF2B5EF4-FFF2-40B4-BE49-F238E27FC236}">
                <a16:creationId xmlns:a16="http://schemas.microsoft.com/office/drawing/2014/main" id="{25D6C8AF-563F-112C-3DD2-49F7B0596C0C}"/>
              </a:ext>
            </a:extLst>
          </p:cNvPr>
          <p:cNvSpPr>
            <a:spLocks noGrp="1"/>
          </p:cNvSpPr>
          <p:nvPr>
            <p:ph type="dt" idx="10"/>
          </p:nvPr>
        </p:nvSpPr>
        <p:spPr/>
        <p:txBody>
          <a:bodyPr/>
          <a:lstStyle/>
          <a:p>
            <a:r>
              <a:rPr lang="en-US" dirty="0"/>
              <a:t>September 2025</a:t>
            </a:r>
            <a:endParaRPr lang="en-GB" dirty="0"/>
          </a:p>
        </p:txBody>
      </p:sp>
      <p:sp>
        <p:nvSpPr>
          <p:cNvPr id="16" name="Footer Placeholder 15">
            <a:extLst>
              <a:ext uri="{FF2B5EF4-FFF2-40B4-BE49-F238E27FC236}">
                <a16:creationId xmlns:a16="http://schemas.microsoft.com/office/drawing/2014/main" id="{CBDF0805-AA13-EEBC-B129-3AA77DE2BCF6}"/>
              </a:ext>
            </a:extLst>
          </p:cNvPr>
          <p:cNvSpPr>
            <a:spLocks noGrp="1"/>
          </p:cNvSpPr>
          <p:nvPr>
            <p:ph type="ftr" idx="11"/>
          </p:nvPr>
        </p:nvSpPr>
        <p:spPr/>
        <p:txBody>
          <a:bodyPr/>
          <a:lstStyle/>
          <a:p>
            <a:r>
              <a:rPr lang="en-GB" dirty="0"/>
              <a:t>Vishal, Ondas Networks</a:t>
            </a:r>
          </a:p>
        </p:txBody>
      </p:sp>
      <p:sp>
        <p:nvSpPr>
          <p:cNvPr id="17" name="Slide Number Placeholder 16">
            <a:extLst>
              <a:ext uri="{FF2B5EF4-FFF2-40B4-BE49-F238E27FC236}">
                <a16:creationId xmlns:a16="http://schemas.microsoft.com/office/drawing/2014/main" id="{D8DEE277-8C43-833D-1FBB-7E76BF75EE0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Vishal, Ondas Networks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2025</a:t>
            </a:r>
            <a:endParaRPr lang="en-GB" dirty="0"/>
          </a:p>
        </p:txBody>
      </p:sp>
      <p:sp>
        <p:nvSpPr>
          <p:cNvPr id="6" name="Footer Placeholder 5"/>
          <p:cNvSpPr>
            <a:spLocks noGrp="1"/>
          </p:cNvSpPr>
          <p:nvPr>
            <p:ph type="ftr" idx="11"/>
          </p:nvPr>
        </p:nvSpPr>
        <p:spPr/>
        <p:txBody>
          <a:bodyPr/>
          <a:lstStyle>
            <a:lvl1pPr>
              <a:defRPr/>
            </a:lvl1pPr>
          </a:lstStyle>
          <a:p>
            <a:r>
              <a:rPr lang="en-GB" dirty="0"/>
              <a:t>Vishal, Ondas Networks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Vishal, Ondas Networks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2025</a:t>
            </a:r>
            <a:endParaRPr lang="en-GB" dirty="0"/>
          </a:p>
        </p:txBody>
      </p:sp>
      <p:sp>
        <p:nvSpPr>
          <p:cNvPr id="4" name="Footer Placeholder 3"/>
          <p:cNvSpPr>
            <a:spLocks noGrp="1"/>
          </p:cNvSpPr>
          <p:nvPr>
            <p:ph type="ftr" idx="11"/>
          </p:nvPr>
        </p:nvSpPr>
        <p:spPr/>
        <p:txBody>
          <a:bodyPr/>
          <a:lstStyle>
            <a:lvl1pPr>
              <a:defRPr/>
            </a:lvl1pPr>
          </a:lstStyle>
          <a:p>
            <a:r>
              <a:rPr lang="en-GB" dirty="0"/>
              <a:t>Vishal, Ondas Networks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2025</a:t>
            </a:r>
            <a:endParaRPr lang="en-GB" dirty="0"/>
          </a:p>
        </p:txBody>
      </p:sp>
      <p:sp>
        <p:nvSpPr>
          <p:cNvPr id="3" name="Footer Placeholder 2"/>
          <p:cNvSpPr>
            <a:spLocks noGrp="1"/>
          </p:cNvSpPr>
          <p:nvPr>
            <p:ph type="ftr" idx="11"/>
          </p:nvPr>
        </p:nvSpPr>
        <p:spPr/>
        <p:txBody>
          <a:bodyPr/>
          <a:lstStyle>
            <a:lvl1pPr>
              <a:defRPr/>
            </a:lvl1pPr>
          </a:lstStyle>
          <a:p>
            <a:r>
              <a:rPr lang="en-GB" dirty="0"/>
              <a:t>Vishal, Ondas Networks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Vishal, Ondas Networks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15-25-0454-01-16me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sv-SE" dirty="0"/>
              <a:t>Vishal Kalkundrikar, Ondas</a:t>
            </a:r>
            <a:endParaRPr 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r>
              <a:rPr lang="en-US" altLang="en-US" sz="1800" b="1" dirty="0">
                <a:solidFill>
                  <a:schemeClr val="tx2"/>
                </a:solidFill>
              </a:rPr>
              <a:t>Submission Title:</a:t>
            </a:r>
            <a:r>
              <a:rPr lang="en-US" altLang="en-US" sz="1800" dirty="0">
                <a:solidFill>
                  <a:schemeClr val="tx2"/>
                </a:solidFill>
              </a:rPr>
              <a:t> Ranging Sequences for </a:t>
            </a:r>
            <a:r>
              <a:rPr lang="en-US" altLang="en-US" sz="1800" dirty="0" err="1">
                <a:solidFill>
                  <a:schemeClr val="tx2"/>
                </a:solidFill>
              </a:rPr>
              <a:t>PtMP</a:t>
            </a:r>
            <a:r>
              <a:rPr lang="en-US" altLang="en-US" sz="1800" dirty="0">
                <a:solidFill>
                  <a:schemeClr val="tx2"/>
                </a:solidFill>
              </a:rPr>
              <a:t> System.</a:t>
            </a:r>
          </a:p>
          <a:p>
            <a:r>
              <a:rPr lang="en-US" sz="1800" dirty="0"/>
              <a:t>July 2025</a:t>
            </a:r>
            <a:r>
              <a:rPr lang="en-US" altLang="en-US" sz="1800" dirty="0">
                <a:solidFill>
                  <a:schemeClr val="tx2"/>
                </a:solidFill>
              </a:rPr>
              <a:t>		</a:t>
            </a:r>
          </a:p>
          <a:p>
            <a:r>
              <a:rPr lang="en-US" altLang="en-US" sz="1800" b="1" dirty="0">
                <a:solidFill>
                  <a:schemeClr val="tx2"/>
                </a:solidFill>
              </a:rPr>
              <a:t>Date Submitted: </a:t>
            </a:r>
            <a:r>
              <a:rPr lang="en-US" altLang="en-US" sz="1800" dirty="0">
                <a:solidFill>
                  <a:schemeClr val="tx2"/>
                </a:solidFill>
              </a:rPr>
              <a:t>2025-09-16</a:t>
            </a:r>
          </a:p>
          <a:p>
            <a:endParaRPr lang="en-US" altLang="en-US" sz="1800" dirty="0">
              <a:solidFill>
                <a:schemeClr val="tx2"/>
              </a:solidFill>
            </a:endParaRPr>
          </a:p>
          <a:p>
            <a:r>
              <a:rPr lang="en-US" altLang="en-US" sz="1800" b="1" dirty="0">
                <a:solidFill>
                  <a:schemeClr val="tx2"/>
                </a:solidFill>
              </a:rPr>
              <a:t>Source:</a:t>
            </a:r>
            <a:r>
              <a:rPr lang="en-US" altLang="en-US" sz="1800" dirty="0">
                <a:solidFill>
                  <a:schemeClr val="tx2"/>
                </a:solidFill>
              </a:rPr>
              <a:t> Vishal Kalkundrikar, Ondas Networks</a:t>
            </a:r>
          </a:p>
          <a:p>
            <a:endParaRPr lang="en-US" altLang="en-US" sz="1800" dirty="0">
              <a:solidFill>
                <a:schemeClr val="tx2"/>
              </a:solidFill>
            </a:endParaRPr>
          </a:p>
          <a:p>
            <a:pPr>
              <a:spcBef>
                <a:spcPts val="600"/>
              </a:spcBef>
              <a:spcAft>
                <a:spcPts val="600"/>
              </a:spcAft>
            </a:pPr>
            <a:r>
              <a:rPr lang="en-US" altLang="en-US" sz="1800" b="1" dirty="0">
                <a:solidFill>
                  <a:schemeClr val="tx2"/>
                </a:solidFill>
              </a:rPr>
              <a:t>Purpose:</a:t>
            </a:r>
            <a:r>
              <a:rPr lang="en-US" altLang="en-US" sz="1800" dirty="0">
                <a:solidFill>
                  <a:schemeClr val="tx2"/>
                </a:solidFill>
              </a:rPr>
              <a:t>	Proposal for the changes in Ranging sequences for 802.16t.</a:t>
            </a:r>
          </a:p>
          <a:p>
            <a:r>
              <a:rPr lang="en-US" altLang="en-US" sz="1800" b="1" dirty="0">
                <a:solidFill>
                  <a:schemeClr val="tx2"/>
                </a:solidFill>
              </a:rPr>
              <a:t>Notice:</a:t>
            </a:r>
            <a:r>
              <a:rPr lang="en-US" alt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800" b="1" dirty="0">
                <a:solidFill>
                  <a:schemeClr val="tx2"/>
                </a:solidFill>
              </a:rPr>
              <a:t>Release:</a:t>
            </a:r>
            <a:r>
              <a:rPr lang="en-US" altLang="en-US" sz="1800" dirty="0">
                <a:solidFill>
                  <a:schemeClr val="tx2"/>
                </a:solidFill>
              </a:rPr>
              <a:t>	The contributor acknowledges and accepts that this contribution becomes the property of IEEE and may be made publicly available by P802.15.</a:t>
            </a:r>
            <a:r>
              <a:rPr lang="en-US" altLang="en-US" dirty="0">
                <a:solidFill>
                  <a:schemeClr val="tx2"/>
                </a:solidFill>
              </a:rPr>
              <a:t>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In 802.16 </a:t>
            </a:r>
            <a:r>
              <a:rPr lang="en-GB" dirty="0" err="1"/>
              <a:t>PtMP</a:t>
            </a:r>
            <a:r>
              <a:rPr lang="en-GB" dirty="0"/>
              <a:t>, system Ranging is used for UL synchronization (initial and periodic ranging), Bandwidth Request and during Hand Over indication. In the 802.16t Gold code sequences are used for the ranging purpose; this analysis proposes the change in the length of the sequences and hence change in the sequence type.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Vishal, Ondas Networks</a:t>
            </a:r>
          </a:p>
        </p:txBody>
      </p:sp>
      <p:sp>
        <p:nvSpPr>
          <p:cNvPr id="4" name="Date Placeholder 3"/>
          <p:cNvSpPr>
            <a:spLocks noGrp="1"/>
          </p:cNvSpPr>
          <p:nvPr>
            <p:ph type="dt" idx="15"/>
          </p:nvPr>
        </p:nvSpPr>
        <p:spPr/>
        <p:txBody>
          <a:bodyPr/>
          <a:lstStyle/>
          <a:p>
            <a:r>
              <a:rPr lang="en-US" dirty="0"/>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C30B-0E54-675F-A773-BD3C6FAF4C49}"/>
              </a:ext>
            </a:extLst>
          </p:cNvPr>
          <p:cNvSpPr>
            <a:spLocks noGrp="1"/>
          </p:cNvSpPr>
          <p:nvPr>
            <p:ph type="title"/>
          </p:nvPr>
        </p:nvSpPr>
        <p:spPr/>
        <p:txBody>
          <a:bodyPr/>
          <a:lstStyle/>
          <a:p>
            <a:r>
              <a:rPr lang="en-IN" dirty="0"/>
              <a:t>Ranging Sequence Length</a:t>
            </a:r>
          </a:p>
        </p:txBody>
      </p:sp>
      <p:sp>
        <p:nvSpPr>
          <p:cNvPr id="3" name="Content Placeholder 2">
            <a:extLst>
              <a:ext uri="{FF2B5EF4-FFF2-40B4-BE49-F238E27FC236}">
                <a16:creationId xmlns:a16="http://schemas.microsoft.com/office/drawing/2014/main" id="{091A1EF8-D18C-2176-B8A9-1DFC3E4BF4EE}"/>
              </a:ext>
            </a:extLst>
          </p:cNvPr>
          <p:cNvSpPr>
            <a:spLocks noGrp="1"/>
          </p:cNvSpPr>
          <p:nvPr>
            <p:ph idx="1"/>
          </p:nvPr>
        </p:nvSpPr>
        <p:spPr/>
        <p:txBody>
          <a:bodyPr/>
          <a:lstStyle/>
          <a:p>
            <a:pPr>
              <a:buFont typeface="Arial" panose="020B0604020202020204" pitchFamily="34" charset="0"/>
              <a:buChar char="•"/>
            </a:pPr>
            <a:r>
              <a:rPr lang="en-IN" dirty="0"/>
              <a:t>In 802.16t, the minimum allocation is one slot, which is 54 symbols over one subchannel, but the ranging sequence lengths are not integer multiple of the symbols per slot. </a:t>
            </a:r>
          </a:p>
          <a:p>
            <a:pPr>
              <a:buFont typeface="Arial" panose="020B0604020202020204" pitchFamily="34" charset="0"/>
              <a:buChar char="•"/>
            </a:pPr>
            <a:r>
              <a:rPr lang="en-IN" dirty="0"/>
              <a:t>Since Gold code sequences are 31, 63, etc; Zadoff-Chu (ZC) sequence are proposed which can be of lengths integer multiple of 54.</a:t>
            </a:r>
          </a:p>
          <a:p>
            <a:pPr>
              <a:buFont typeface="Arial" panose="020B0604020202020204" pitchFamily="34" charset="0"/>
              <a:buChar char="•"/>
            </a:pPr>
            <a:r>
              <a:rPr lang="en-IN" dirty="0"/>
              <a:t>Analysis shows the number of codes detected at various SNR for the Gold and ZC sequences for various lengths. </a:t>
            </a:r>
          </a:p>
          <a:p>
            <a:pPr>
              <a:buFont typeface="Arial" panose="020B0604020202020204" pitchFamily="34" charset="0"/>
              <a:buChar char="•"/>
            </a:pPr>
            <a:endParaRPr lang="en-IN" dirty="0"/>
          </a:p>
          <a:p>
            <a:pPr>
              <a:buFont typeface="Arial" panose="020B0604020202020204" pitchFamily="34" charset="0"/>
              <a:buChar char="•"/>
            </a:pPr>
            <a:endParaRPr lang="en-IN" dirty="0"/>
          </a:p>
        </p:txBody>
      </p:sp>
      <p:sp>
        <p:nvSpPr>
          <p:cNvPr id="4" name="Slide Number Placeholder 3">
            <a:extLst>
              <a:ext uri="{FF2B5EF4-FFF2-40B4-BE49-F238E27FC236}">
                <a16:creationId xmlns:a16="http://schemas.microsoft.com/office/drawing/2014/main" id="{1F4F24EE-C54B-436C-0ED6-44813EFCC2A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3305E4A-66E1-22A1-7F72-8D4AB547D983}"/>
              </a:ext>
            </a:extLst>
          </p:cNvPr>
          <p:cNvSpPr>
            <a:spLocks noGrp="1"/>
          </p:cNvSpPr>
          <p:nvPr>
            <p:ph type="ftr" idx="14"/>
          </p:nvPr>
        </p:nvSpPr>
        <p:spPr/>
        <p:txBody>
          <a:bodyPr/>
          <a:lstStyle/>
          <a:p>
            <a:r>
              <a:rPr lang="en-GB"/>
              <a:t>Vishal, Ondas Networks</a:t>
            </a:r>
            <a:endParaRPr lang="en-GB" dirty="0"/>
          </a:p>
        </p:txBody>
      </p:sp>
      <p:sp>
        <p:nvSpPr>
          <p:cNvPr id="6" name="Date Placeholder 5">
            <a:extLst>
              <a:ext uri="{FF2B5EF4-FFF2-40B4-BE49-F238E27FC236}">
                <a16:creationId xmlns:a16="http://schemas.microsoft.com/office/drawing/2014/main" id="{CE29807B-76CC-0D60-3B5D-8C0FDF218986}"/>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128851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47FDA-1C81-6402-3FE3-5F6FB2769F9C}"/>
              </a:ext>
            </a:extLst>
          </p:cNvPr>
          <p:cNvSpPr>
            <a:spLocks noGrp="1"/>
          </p:cNvSpPr>
          <p:nvPr>
            <p:ph type="title"/>
          </p:nvPr>
        </p:nvSpPr>
        <p:spPr/>
        <p:txBody>
          <a:bodyPr/>
          <a:lstStyle/>
          <a:p>
            <a:r>
              <a:rPr lang="en-IN" dirty="0"/>
              <a:t>Detection Analysis</a:t>
            </a:r>
          </a:p>
        </p:txBody>
      </p:sp>
      <p:sp>
        <p:nvSpPr>
          <p:cNvPr id="4" name="Slide Number Placeholder 3">
            <a:extLst>
              <a:ext uri="{FF2B5EF4-FFF2-40B4-BE49-F238E27FC236}">
                <a16:creationId xmlns:a16="http://schemas.microsoft.com/office/drawing/2014/main" id="{79A827A7-C342-9E87-8578-697E6D8E5B3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3E21491-3586-6160-1A43-95CE7FE5C20E}"/>
              </a:ext>
            </a:extLst>
          </p:cNvPr>
          <p:cNvSpPr>
            <a:spLocks noGrp="1"/>
          </p:cNvSpPr>
          <p:nvPr>
            <p:ph type="ftr" idx="14"/>
          </p:nvPr>
        </p:nvSpPr>
        <p:spPr/>
        <p:txBody>
          <a:bodyPr/>
          <a:lstStyle/>
          <a:p>
            <a:r>
              <a:rPr lang="en-GB"/>
              <a:t>Vishal, Ondas Networks</a:t>
            </a:r>
            <a:endParaRPr lang="en-GB" dirty="0"/>
          </a:p>
        </p:txBody>
      </p:sp>
      <p:sp>
        <p:nvSpPr>
          <p:cNvPr id="6" name="Date Placeholder 5">
            <a:extLst>
              <a:ext uri="{FF2B5EF4-FFF2-40B4-BE49-F238E27FC236}">
                <a16:creationId xmlns:a16="http://schemas.microsoft.com/office/drawing/2014/main" id="{A7AB22CF-98FB-3C1D-75D6-10BB0239AF13}"/>
              </a:ext>
            </a:extLst>
          </p:cNvPr>
          <p:cNvSpPr>
            <a:spLocks noGrp="1"/>
          </p:cNvSpPr>
          <p:nvPr>
            <p:ph type="dt" idx="15"/>
          </p:nvPr>
        </p:nvSpPr>
        <p:spPr/>
        <p:txBody>
          <a:bodyPr/>
          <a:lstStyle/>
          <a:p>
            <a:r>
              <a:rPr lang="en-US"/>
              <a:t>September 2025</a:t>
            </a:r>
            <a:endParaRPr lang="en-GB" dirty="0"/>
          </a:p>
        </p:txBody>
      </p:sp>
      <p:pic>
        <p:nvPicPr>
          <p:cNvPr id="7" name="drawing">
            <a:extLst>
              <a:ext uri="{FF2B5EF4-FFF2-40B4-BE49-F238E27FC236}">
                <a16:creationId xmlns:a16="http://schemas.microsoft.com/office/drawing/2014/main" id="{9D238737-729D-67E1-3A27-9245F2C572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170" y="1484784"/>
            <a:ext cx="11425453" cy="4990630"/>
          </a:xfrm>
          <a:prstGeom prst="rect">
            <a:avLst/>
          </a:prstGeom>
        </p:spPr>
      </p:pic>
    </p:spTree>
    <p:extLst>
      <p:ext uri="{BB962C8B-B14F-4D97-AF65-F5344CB8AC3E}">
        <p14:creationId xmlns:p14="http://schemas.microsoft.com/office/powerpoint/2010/main" val="334048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C4022C-1485-FF5D-992F-EA0E954FB7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A37FBC5-7A66-8D6E-E892-ACDB34D723BC}"/>
              </a:ext>
            </a:extLst>
          </p:cNvPr>
          <p:cNvSpPr>
            <a:spLocks noGrp="1"/>
          </p:cNvSpPr>
          <p:nvPr>
            <p:ph type="ftr" idx="14"/>
          </p:nvPr>
        </p:nvSpPr>
        <p:spPr/>
        <p:txBody>
          <a:bodyPr/>
          <a:lstStyle/>
          <a:p>
            <a:r>
              <a:rPr lang="en-GB"/>
              <a:t>Vishal, Ondas Networks</a:t>
            </a:r>
            <a:endParaRPr lang="en-GB" dirty="0"/>
          </a:p>
        </p:txBody>
      </p:sp>
      <p:sp>
        <p:nvSpPr>
          <p:cNvPr id="6" name="Date Placeholder 5">
            <a:extLst>
              <a:ext uri="{FF2B5EF4-FFF2-40B4-BE49-F238E27FC236}">
                <a16:creationId xmlns:a16="http://schemas.microsoft.com/office/drawing/2014/main" id="{AEEB42C1-8A1F-3E34-6BD4-3816F2A0E9E0}"/>
              </a:ext>
            </a:extLst>
          </p:cNvPr>
          <p:cNvSpPr>
            <a:spLocks noGrp="1"/>
          </p:cNvSpPr>
          <p:nvPr>
            <p:ph type="dt" idx="15"/>
          </p:nvPr>
        </p:nvSpPr>
        <p:spPr/>
        <p:txBody>
          <a:bodyPr/>
          <a:lstStyle/>
          <a:p>
            <a:r>
              <a:rPr lang="en-US"/>
              <a:t>September 2025</a:t>
            </a:r>
            <a:endParaRPr lang="en-GB" dirty="0"/>
          </a:p>
        </p:txBody>
      </p:sp>
      <p:pic>
        <p:nvPicPr>
          <p:cNvPr id="7" name="drawing">
            <a:extLst>
              <a:ext uri="{FF2B5EF4-FFF2-40B4-BE49-F238E27FC236}">
                <a16:creationId xmlns:a16="http://schemas.microsoft.com/office/drawing/2014/main" id="{73950A79-46C4-4F36-5906-AA4D4A4DF47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1384" y="1052736"/>
            <a:ext cx="11233248" cy="5041677"/>
          </a:xfrm>
          <a:prstGeom prst="rect">
            <a:avLst/>
          </a:prstGeom>
        </p:spPr>
      </p:pic>
    </p:spTree>
    <p:extLst>
      <p:ext uri="{BB962C8B-B14F-4D97-AF65-F5344CB8AC3E}">
        <p14:creationId xmlns:p14="http://schemas.microsoft.com/office/powerpoint/2010/main" val="3525656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D0004-4902-D7E7-0194-C94CDE0694EE}"/>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8C6277E5-B9B7-46E6-E2E0-C03072738B82}"/>
              </a:ext>
            </a:extLst>
          </p:cNvPr>
          <p:cNvSpPr>
            <a:spLocks noGrp="1"/>
          </p:cNvSpPr>
          <p:nvPr>
            <p:ph idx="1"/>
          </p:nvPr>
        </p:nvSpPr>
        <p:spPr/>
        <p:txBody>
          <a:bodyPr/>
          <a:lstStyle/>
          <a:p>
            <a:pPr>
              <a:buFont typeface="Arial" panose="020B0604020202020204" pitchFamily="34" charset="0"/>
              <a:buChar char="•"/>
            </a:pPr>
            <a:r>
              <a:rPr lang="en-IN" dirty="0"/>
              <a:t>ZC sequences will help in utilizing the full slot symbol for ranging. </a:t>
            </a:r>
          </a:p>
          <a:p>
            <a:pPr>
              <a:buFont typeface="Arial" panose="020B0604020202020204" pitchFamily="34" charset="0"/>
              <a:buChar char="•"/>
            </a:pPr>
            <a:r>
              <a:rPr lang="en-IN" dirty="0"/>
              <a:t>ZC sequence offers better detection capabilities due to increase in the length.</a:t>
            </a:r>
          </a:p>
          <a:p>
            <a:pPr>
              <a:buFont typeface="Arial" panose="020B0604020202020204" pitchFamily="34" charset="0"/>
              <a:buChar char="•"/>
            </a:pPr>
            <a:r>
              <a:rPr lang="en-IN" dirty="0"/>
              <a:t>Increase sequence length also means we’ve higher number of sequences to select from during the ranging code partition and selection.</a:t>
            </a:r>
          </a:p>
        </p:txBody>
      </p:sp>
      <p:sp>
        <p:nvSpPr>
          <p:cNvPr id="4" name="Slide Number Placeholder 3">
            <a:extLst>
              <a:ext uri="{FF2B5EF4-FFF2-40B4-BE49-F238E27FC236}">
                <a16:creationId xmlns:a16="http://schemas.microsoft.com/office/drawing/2014/main" id="{F138A6FC-CAA4-C68F-4D01-1C0D7E6C78B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9C27EE4-D4FC-B8EE-A565-C059F84C283C}"/>
              </a:ext>
            </a:extLst>
          </p:cNvPr>
          <p:cNvSpPr>
            <a:spLocks noGrp="1"/>
          </p:cNvSpPr>
          <p:nvPr>
            <p:ph type="ftr" idx="14"/>
          </p:nvPr>
        </p:nvSpPr>
        <p:spPr/>
        <p:txBody>
          <a:bodyPr/>
          <a:lstStyle/>
          <a:p>
            <a:r>
              <a:rPr lang="en-GB"/>
              <a:t>Vishal, Ondas Networks</a:t>
            </a:r>
            <a:endParaRPr lang="en-GB" dirty="0"/>
          </a:p>
        </p:txBody>
      </p:sp>
      <p:sp>
        <p:nvSpPr>
          <p:cNvPr id="6" name="Date Placeholder 5">
            <a:extLst>
              <a:ext uri="{FF2B5EF4-FFF2-40B4-BE49-F238E27FC236}">
                <a16:creationId xmlns:a16="http://schemas.microsoft.com/office/drawing/2014/main" id="{7259F09B-47FE-32E6-2612-B5AC5FF82BBD}"/>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6505519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6808</TotalTime>
  <Words>402</Words>
  <Application>Microsoft Office PowerPoint</Application>
  <PresentationFormat>Widescreen</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Unicode MS</vt:lpstr>
      <vt:lpstr>Times New Roman</vt:lpstr>
      <vt:lpstr>Office Theme</vt:lpstr>
      <vt:lpstr>PowerPoint Presentation</vt:lpstr>
      <vt:lpstr>Abstract</vt:lpstr>
      <vt:lpstr>Ranging Sequence Length</vt:lpstr>
      <vt:lpstr>Detection Analysis</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Vishal Kalkundrikar</dc:creator>
  <cp:keywords/>
  <cp:lastModifiedBy>Vishal Kalkundrikar</cp:lastModifiedBy>
  <cp:revision>42</cp:revision>
  <cp:lastPrinted>1601-01-01T00:00:00Z</cp:lastPrinted>
  <dcterms:created xsi:type="dcterms:W3CDTF">2025-07-28T08:10:40Z</dcterms:created>
  <dcterms:modified xsi:type="dcterms:W3CDTF">2025-09-16T18:55:47Z</dcterms:modified>
  <cp:category>Name, Affiliation</cp:category>
</cp:coreProperties>
</file>