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1058" r:id="rId2"/>
    <p:sldId id="257" r:id="rId3"/>
    <p:sldId id="258" r:id="rId4"/>
    <p:sldId id="264" r:id="rId5"/>
    <p:sldId id="265" r:id="rId6"/>
    <p:sldId id="266" r:id="rId7"/>
    <p:sldId id="267" r:id="rId8"/>
    <p:sldId id="268" r:id="rId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95033" autoAdjust="0"/>
  </p:normalViewPr>
  <p:slideViewPr>
    <p:cSldViewPr>
      <p:cViewPr varScale="1">
        <p:scale>
          <a:sx n="75" d="100"/>
          <a:sy n="75" d="100"/>
        </p:scale>
        <p:origin x="672" y="53"/>
      </p:cViewPr>
      <p:guideLst>
        <p:guide orient="horz" pos="2160"/>
        <p:guide pos="3840"/>
      </p:guideLst>
    </p:cSldViewPr>
  </p:slideViewPr>
  <p:outlineViewPr>
    <p:cViewPr varScale="1">
      <p:scale>
        <a:sx n="170" d="200"/>
        <a:sy n="170" d="200"/>
      </p:scale>
      <p:origin x="0" y="0"/>
    </p:cViewPr>
  </p:outlineViewPr>
  <p:notesTextViewPr>
    <p:cViewPr>
      <p:scale>
        <a:sx n="100" d="100"/>
        <a:sy n="100" d="100"/>
      </p:scale>
      <p:origin x="0" y="0"/>
    </p:cViewPr>
  </p:notesTextViewPr>
  <p:notesViewPr>
    <p:cSldViewPr>
      <p:cViewPr varScale="1">
        <p:scale>
          <a:sx n="59" d="100"/>
          <a:sy n="59" d="100"/>
        </p:scale>
        <p:origin x="3211"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9/16/2025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doc.:  15-25-0451-01-16me</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a:t>September 2025</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15-25-0451-01-16me</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15-25-0451-01-16me</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3</a:t>
            </a:fld>
            <a:endParaRPr lang="en-US"/>
          </a:p>
        </p:txBody>
      </p:sp>
      <p:sp>
        <p:nvSpPr>
          <p:cNvPr id="1433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15-25-0451-01-16me</a:t>
            </a:r>
          </a:p>
        </p:txBody>
      </p:sp>
      <p:sp>
        <p:nvSpPr>
          <p:cNvPr id="5" name="Rectangle 3"/>
          <p:cNvSpPr>
            <a:spLocks noGrp="1" noChangeArrowheads="1"/>
          </p:cNvSpPr>
          <p:nvPr>
            <p:ph type="dt"/>
          </p:nvPr>
        </p:nvSpPr>
        <p:spPr>
          <a:ln/>
        </p:spPr>
        <p:txBody>
          <a:bodyPr/>
          <a:lstStyle/>
          <a:p>
            <a:r>
              <a:rPr lang="en-US" dirty="0"/>
              <a:t>September 2025</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5AB4E71-123D-B222-7C75-82C17FB09B1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A11E2BA8-27F5-9F3A-6007-A84E01D347E1}"/>
              </a:ext>
            </a:extLst>
          </p:cNvPr>
          <p:cNvSpPr>
            <a:spLocks noGrp="1" noChangeArrowheads="1"/>
          </p:cNvSpPr>
          <p:nvPr>
            <p:ph type="hdr"/>
          </p:nvPr>
        </p:nvSpPr>
        <p:spPr>
          <a:ln/>
        </p:spPr>
        <p:txBody>
          <a:bodyPr/>
          <a:lstStyle/>
          <a:p>
            <a:r>
              <a:rPr lang="en-US" dirty="0"/>
              <a:t>doc.:  15-25-0451-01-16me</a:t>
            </a:r>
          </a:p>
        </p:txBody>
      </p:sp>
      <p:sp>
        <p:nvSpPr>
          <p:cNvPr id="5" name="Rectangle 3">
            <a:extLst>
              <a:ext uri="{FF2B5EF4-FFF2-40B4-BE49-F238E27FC236}">
                <a16:creationId xmlns:a16="http://schemas.microsoft.com/office/drawing/2014/main" id="{F4F8FC9E-6DE4-D43E-9735-6D8CB78BB031}"/>
              </a:ext>
            </a:extLst>
          </p:cNvPr>
          <p:cNvSpPr>
            <a:spLocks noGrp="1" noChangeArrowheads="1"/>
          </p:cNvSpPr>
          <p:nvPr>
            <p:ph type="dt"/>
          </p:nvPr>
        </p:nvSpPr>
        <p:spPr>
          <a:ln/>
        </p:spPr>
        <p:txBody>
          <a:bodyPr/>
          <a:lstStyle/>
          <a:p>
            <a:r>
              <a:rPr lang="en-US" dirty="0"/>
              <a:t>September 2025</a:t>
            </a:r>
          </a:p>
        </p:txBody>
      </p:sp>
      <p:sp>
        <p:nvSpPr>
          <p:cNvPr id="6" name="Rectangle 6">
            <a:extLst>
              <a:ext uri="{FF2B5EF4-FFF2-40B4-BE49-F238E27FC236}">
                <a16:creationId xmlns:a16="http://schemas.microsoft.com/office/drawing/2014/main" id="{5EBB5041-3438-AEB5-4F37-7C4076A12D64}"/>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8095DEB0-D951-2C07-C92C-1165543E5949}"/>
              </a:ext>
            </a:extLst>
          </p:cNvPr>
          <p:cNvSpPr>
            <a:spLocks noGrp="1" noChangeArrowheads="1"/>
          </p:cNvSpPr>
          <p:nvPr>
            <p:ph type="sldNum"/>
          </p:nvPr>
        </p:nvSpPr>
        <p:spPr>
          <a:ln/>
        </p:spPr>
        <p:txBody>
          <a:bodyPr/>
          <a:lstStyle/>
          <a:p>
            <a:r>
              <a:rPr lang="en-US"/>
              <a:t>Page </a:t>
            </a:r>
            <a:fld id="{E6AF579C-E269-44CC-A9F4-B7D1E2EA3836}" type="slidenum">
              <a:rPr lang="en-US"/>
              <a:pPr/>
              <a:t>5</a:t>
            </a:fld>
            <a:endParaRPr lang="en-US"/>
          </a:p>
        </p:txBody>
      </p:sp>
      <p:sp>
        <p:nvSpPr>
          <p:cNvPr id="20481" name="Rectangle 1">
            <a:extLst>
              <a:ext uri="{FF2B5EF4-FFF2-40B4-BE49-F238E27FC236}">
                <a16:creationId xmlns:a16="http://schemas.microsoft.com/office/drawing/2014/main" id="{DEE5A594-A292-FC45-A821-F8B9FCF091D9}"/>
              </a:ext>
            </a:extLst>
          </p:cNvPr>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a:extLst>
              <a:ext uri="{FF2B5EF4-FFF2-40B4-BE49-F238E27FC236}">
                <a16:creationId xmlns:a16="http://schemas.microsoft.com/office/drawing/2014/main" id="{6F32C676-C60D-534C-1CF5-501632CCED50}"/>
              </a:ext>
            </a:extLst>
          </p:cNvPr>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68086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8" name="Title 7">
            <a:extLst>
              <a:ext uri="{FF2B5EF4-FFF2-40B4-BE49-F238E27FC236}">
                <a16:creationId xmlns:a16="http://schemas.microsoft.com/office/drawing/2014/main" id="{4158DCDA-E7F0-B3EF-26E5-463F47461657}"/>
              </a:ext>
            </a:extLst>
          </p:cNvPr>
          <p:cNvSpPr>
            <a:spLocks noGrp="1"/>
          </p:cNvSpPr>
          <p:nvPr>
            <p:ph type="title"/>
          </p:nvPr>
        </p:nvSpPr>
        <p:spPr/>
        <p:txBody>
          <a:bodyPr/>
          <a:lstStyle/>
          <a:p>
            <a:r>
              <a:rPr lang="en-US"/>
              <a:t>Click to edit Master title style</a:t>
            </a:r>
            <a:endParaRPr lang="en-IN"/>
          </a:p>
        </p:txBody>
      </p:sp>
      <p:sp>
        <p:nvSpPr>
          <p:cNvPr id="15" name="Date Placeholder 14">
            <a:extLst>
              <a:ext uri="{FF2B5EF4-FFF2-40B4-BE49-F238E27FC236}">
                <a16:creationId xmlns:a16="http://schemas.microsoft.com/office/drawing/2014/main" id="{25D6C8AF-563F-112C-3DD2-49F7B0596C0C}"/>
              </a:ext>
            </a:extLst>
          </p:cNvPr>
          <p:cNvSpPr>
            <a:spLocks noGrp="1"/>
          </p:cNvSpPr>
          <p:nvPr>
            <p:ph type="dt" idx="10"/>
          </p:nvPr>
        </p:nvSpPr>
        <p:spPr/>
        <p:txBody>
          <a:bodyPr/>
          <a:lstStyle/>
          <a:p>
            <a:r>
              <a:rPr lang="en-US" dirty="0"/>
              <a:t>September 2025</a:t>
            </a:r>
            <a:endParaRPr lang="en-GB" dirty="0"/>
          </a:p>
        </p:txBody>
      </p:sp>
      <p:sp>
        <p:nvSpPr>
          <p:cNvPr id="16" name="Footer Placeholder 15">
            <a:extLst>
              <a:ext uri="{FF2B5EF4-FFF2-40B4-BE49-F238E27FC236}">
                <a16:creationId xmlns:a16="http://schemas.microsoft.com/office/drawing/2014/main" id="{CBDF0805-AA13-EEBC-B129-3AA77DE2BCF6}"/>
              </a:ext>
            </a:extLst>
          </p:cNvPr>
          <p:cNvSpPr>
            <a:spLocks noGrp="1"/>
          </p:cNvSpPr>
          <p:nvPr>
            <p:ph type="ftr" idx="11"/>
          </p:nvPr>
        </p:nvSpPr>
        <p:spPr/>
        <p:txBody>
          <a:bodyPr/>
          <a:lstStyle/>
          <a:p>
            <a:r>
              <a:rPr lang="en-GB" dirty="0"/>
              <a:t>Vishal, Ondas Networks</a:t>
            </a:r>
          </a:p>
        </p:txBody>
      </p:sp>
      <p:sp>
        <p:nvSpPr>
          <p:cNvPr id="17" name="Slide Number Placeholder 16">
            <a:extLst>
              <a:ext uri="{FF2B5EF4-FFF2-40B4-BE49-F238E27FC236}">
                <a16:creationId xmlns:a16="http://schemas.microsoft.com/office/drawing/2014/main" id="{D8DEE277-8C43-833D-1FBB-7E76BF75EE01}"/>
              </a:ext>
            </a:extLst>
          </p:cNvPr>
          <p:cNvSpPr>
            <a:spLocks noGrp="1"/>
          </p:cNvSpPr>
          <p:nvPr>
            <p:ph type="sldNum" idx="12"/>
          </p:nvPr>
        </p:nvSpPr>
        <p:spPr/>
        <p:txBody>
          <a:bodyPr/>
          <a:lstStyle/>
          <a:p>
            <a:r>
              <a:rPr lang="en-GB"/>
              <a:t>Slide </a:t>
            </a:r>
            <a:fld id="{D09C756B-EB39-4236-ADBB-73052B179AE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Vishal, Ondas Networks</a:t>
            </a:r>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September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Vishal, Ondas Networks</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September 2025</a:t>
            </a:r>
            <a:endParaRPr lang="en-GB" dirty="0"/>
          </a:p>
        </p:txBody>
      </p:sp>
      <p:sp>
        <p:nvSpPr>
          <p:cNvPr id="6" name="Footer Placeholder 5"/>
          <p:cNvSpPr>
            <a:spLocks noGrp="1"/>
          </p:cNvSpPr>
          <p:nvPr>
            <p:ph type="ftr" idx="11"/>
          </p:nvPr>
        </p:nvSpPr>
        <p:spPr/>
        <p:txBody>
          <a:bodyPr/>
          <a:lstStyle>
            <a:lvl1pPr>
              <a:defRPr/>
            </a:lvl1pPr>
          </a:lstStyle>
          <a:p>
            <a:r>
              <a:rPr lang="en-GB" dirty="0"/>
              <a:t>Vishal, Ondas Networks</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dirty="0"/>
              <a:t>September 2025</a:t>
            </a:r>
            <a:endParaRPr lang="en-GB" dirty="0"/>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Vishal, Ondas Networks</a:t>
            </a:r>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September 2025</a:t>
            </a:r>
            <a:endParaRPr lang="en-GB" dirty="0"/>
          </a:p>
        </p:txBody>
      </p:sp>
      <p:sp>
        <p:nvSpPr>
          <p:cNvPr id="4" name="Footer Placeholder 3"/>
          <p:cNvSpPr>
            <a:spLocks noGrp="1"/>
          </p:cNvSpPr>
          <p:nvPr>
            <p:ph type="ftr" idx="11"/>
          </p:nvPr>
        </p:nvSpPr>
        <p:spPr/>
        <p:txBody>
          <a:bodyPr/>
          <a:lstStyle>
            <a:lvl1pPr>
              <a:defRPr/>
            </a:lvl1pPr>
          </a:lstStyle>
          <a:p>
            <a:r>
              <a:rPr lang="en-GB" dirty="0"/>
              <a:t>Vishal, Ondas Networks</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September 2025</a:t>
            </a:r>
            <a:endParaRPr lang="en-GB" dirty="0"/>
          </a:p>
        </p:txBody>
      </p:sp>
      <p:sp>
        <p:nvSpPr>
          <p:cNvPr id="3" name="Footer Placeholder 2"/>
          <p:cNvSpPr>
            <a:spLocks noGrp="1"/>
          </p:cNvSpPr>
          <p:nvPr>
            <p:ph type="ftr" idx="11"/>
          </p:nvPr>
        </p:nvSpPr>
        <p:spPr/>
        <p:txBody>
          <a:bodyPr/>
          <a:lstStyle>
            <a:lvl1pPr>
              <a:defRPr/>
            </a:lvl1pPr>
          </a:lstStyle>
          <a:p>
            <a:r>
              <a:rPr lang="en-GB" dirty="0"/>
              <a:t>Vishal, Ondas Networks</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Vishal, Ondas Networks</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dirty="0"/>
              <a:t>September 2025</a:t>
            </a:r>
            <a:endParaRPr lang="en-GB" dirty="0"/>
          </a:p>
        </p:txBody>
      </p:sp>
      <p:sp>
        <p:nvSpPr>
          <p:cNvPr id="5" name="Footer Placeholder 4"/>
          <p:cNvSpPr>
            <a:spLocks noGrp="1"/>
          </p:cNvSpPr>
          <p:nvPr>
            <p:ph type="ftr" idx="11"/>
          </p:nvPr>
        </p:nvSpPr>
        <p:spPr/>
        <p:txBody>
          <a:bodyPr/>
          <a:lstStyle>
            <a:lvl1pPr>
              <a:defRPr/>
            </a:lvl1pPr>
          </a:lstStyle>
          <a:p>
            <a:r>
              <a:rPr lang="en-GB" dirty="0"/>
              <a:t>Vishal, Ondas Networks</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a:p>
            <a:pPr lvl="3"/>
            <a:r>
              <a:rPr lang="en-GB" dirty="0"/>
              <a:t>Fourth Outline Level</a:t>
            </a:r>
          </a:p>
          <a:p>
            <a:pPr lvl="4"/>
            <a:r>
              <a:rPr lang="en-GB" dirty="0"/>
              <a:t>Fifth Outline Level</a:t>
            </a:r>
          </a:p>
          <a:p>
            <a:pPr lvl="4"/>
            <a:r>
              <a:rPr lang="en-GB" dirty="0"/>
              <a:t>Sixth Outline Level</a:t>
            </a:r>
          </a:p>
          <a:p>
            <a:pPr lvl="4"/>
            <a:r>
              <a:rPr lang="en-GB" dirty="0"/>
              <a:t>Seventh Outline Level</a:t>
            </a:r>
          </a:p>
          <a:p>
            <a:pPr lvl="4"/>
            <a:r>
              <a:rPr lang="en-GB" dirty="0"/>
              <a:t>Eighth Outline Level</a:t>
            </a:r>
          </a:p>
          <a:p>
            <a:pPr lvl="4"/>
            <a:r>
              <a:rPr lang="en-GB" dirty="0"/>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September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Vishal, Ondas Networks</a:t>
            </a:r>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15-25-0451-01-16me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2">
            <a:extLst>
              <a:ext uri="{FF2B5EF4-FFF2-40B4-BE49-F238E27FC236}">
                <a16:creationId xmlns:a16="http://schemas.microsoft.com/office/drawing/2014/main" id="{0534660E-41DC-4E57-96E1-79D8CC785BC3}"/>
              </a:ext>
            </a:extLst>
          </p:cNvPr>
          <p:cNvSpPr>
            <a:spLocks noGrp="1"/>
          </p:cNvSpPr>
          <p:nvPr>
            <p:ph type="ftr" sz="quarter" idx="11"/>
          </p:nvPr>
        </p:nvSpPr>
        <p:spPr/>
        <p:txBody>
          <a:bodyPr/>
          <a:lstStyle/>
          <a:p>
            <a:r>
              <a:rPr lang="sv-SE" dirty="0"/>
              <a:t>Vishal Kalkundrikar, Ondas</a:t>
            </a:r>
            <a:endParaRPr lang="en-US" dirty="0"/>
          </a:p>
        </p:txBody>
      </p:sp>
      <p:sp>
        <p:nvSpPr>
          <p:cNvPr id="27651" name="Rectangle 3">
            <a:extLst>
              <a:ext uri="{FF2B5EF4-FFF2-40B4-BE49-F238E27FC236}">
                <a16:creationId xmlns:a16="http://schemas.microsoft.com/office/drawing/2014/main" id="{17B834E8-C5BF-45C8-98A9-4170D14E20A0}"/>
              </a:ext>
            </a:extLst>
          </p:cNvPr>
          <p:cNvSpPr>
            <a:spLocks noChangeArrowheads="1"/>
          </p:cNvSpPr>
          <p:nvPr/>
        </p:nvSpPr>
        <p:spPr bwMode="auto">
          <a:xfrm>
            <a:off x="381000" y="609600"/>
            <a:ext cx="11430000"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sz="2000" b="1" u="sng" dirty="0">
                <a:solidFill>
                  <a:schemeClr val="tx2"/>
                </a:solidFill>
                <a:effectLst>
                  <a:outerShdw blurRad="38100" dist="38100" dir="2700000" algn="tl">
                    <a:srgbClr val="C0C0C0"/>
                  </a:outerShdw>
                </a:effectLst>
              </a:rPr>
              <a:t>Project: IEEE P802.15 Working Group for Wireless Specialty Networks (WSN)</a:t>
            </a:r>
            <a:endParaRPr lang="en-US" altLang="en-US" b="1" dirty="0">
              <a:solidFill>
                <a:schemeClr val="tx2"/>
              </a:solidFill>
            </a:endParaRPr>
          </a:p>
          <a:p>
            <a:endParaRPr lang="en-US" altLang="en-US" dirty="0">
              <a:solidFill>
                <a:schemeClr val="tx2"/>
              </a:solidFill>
            </a:endParaRPr>
          </a:p>
          <a:p>
            <a:r>
              <a:rPr lang="en-US" altLang="en-US" sz="1800" b="1" dirty="0">
                <a:solidFill>
                  <a:schemeClr val="tx2"/>
                </a:solidFill>
              </a:rPr>
              <a:t>Submission Title:</a:t>
            </a:r>
            <a:r>
              <a:rPr lang="en-US" altLang="en-US" sz="1800" dirty="0">
                <a:solidFill>
                  <a:schemeClr val="tx2"/>
                </a:solidFill>
              </a:rPr>
              <a:t> Synchronization Sequences Lengths and Gain Adjustment Sequence.</a:t>
            </a:r>
          </a:p>
          <a:p>
            <a:r>
              <a:rPr lang="en-US" sz="1800" dirty="0"/>
              <a:t>July 2025</a:t>
            </a:r>
            <a:r>
              <a:rPr lang="en-US" altLang="en-US" sz="1800" dirty="0">
                <a:solidFill>
                  <a:schemeClr val="tx2"/>
                </a:solidFill>
              </a:rPr>
              <a:t>		</a:t>
            </a:r>
          </a:p>
          <a:p>
            <a:r>
              <a:rPr lang="en-US" altLang="en-US" sz="1800" b="1" dirty="0">
                <a:solidFill>
                  <a:schemeClr val="tx2"/>
                </a:solidFill>
              </a:rPr>
              <a:t>Date Submitted: </a:t>
            </a:r>
            <a:r>
              <a:rPr lang="en-US" altLang="en-US" sz="1800" dirty="0">
                <a:solidFill>
                  <a:schemeClr val="tx2"/>
                </a:solidFill>
              </a:rPr>
              <a:t>2025-09-16</a:t>
            </a:r>
          </a:p>
          <a:p>
            <a:endParaRPr lang="en-US" altLang="en-US" sz="1800" dirty="0">
              <a:solidFill>
                <a:schemeClr val="tx2"/>
              </a:solidFill>
            </a:endParaRPr>
          </a:p>
          <a:p>
            <a:r>
              <a:rPr lang="en-US" altLang="en-US" sz="1800" b="1" dirty="0">
                <a:solidFill>
                  <a:schemeClr val="tx2"/>
                </a:solidFill>
              </a:rPr>
              <a:t>Source:</a:t>
            </a:r>
            <a:r>
              <a:rPr lang="en-US" altLang="en-US" sz="1800" dirty="0">
                <a:solidFill>
                  <a:schemeClr val="tx2"/>
                </a:solidFill>
              </a:rPr>
              <a:t> Vishal Kalkundrikar, Ondas Networks</a:t>
            </a:r>
          </a:p>
          <a:p>
            <a:endParaRPr lang="en-US" altLang="en-US" sz="1800" dirty="0">
              <a:solidFill>
                <a:schemeClr val="tx2"/>
              </a:solidFill>
            </a:endParaRPr>
          </a:p>
          <a:p>
            <a:pPr>
              <a:spcBef>
                <a:spcPts val="600"/>
              </a:spcBef>
              <a:spcAft>
                <a:spcPts val="600"/>
              </a:spcAft>
            </a:pPr>
            <a:r>
              <a:rPr lang="en-US" altLang="en-US" sz="1800" b="1" dirty="0">
                <a:solidFill>
                  <a:schemeClr val="tx2"/>
                </a:solidFill>
              </a:rPr>
              <a:t>Purpose:</a:t>
            </a:r>
            <a:r>
              <a:rPr lang="en-US" altLang="en-US" sz="1800" dirty="0">
                <a:solidFill>
                  <a:schemeClr val="tx2"/>
                </a:solidFill>
              </a:rPr>
              <a:t>	Analysis showing the Synchronization performance of various lengths of Preamble.</a:t>
            </a:r>
          </a:p>
          <a:p>
            <a:r>
              <a:rPr lang="en-US" altLang="en-US" sz="1800" b="1" dirty="0">
                <a:solidFill>
                  <a:schemeClr val="tx2"/>
                </a:solidFill>
              </a:rPr>
              <a:t>Notice:</a:t>
            </a:r>
            <a:r>
              <a:rPr lang="en-US" altLang="en-US" sz="1800" dirty="0">
                <a:solidFill>
                  <a:schemeClr val="tx2"/>
                </a:solidFill>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en-US" sz="1800" b="1" dirty="0">
                <a:solidFill>
                  <a:schemeClr val="tx2"/>
                </a:solidFill>
              </a:rPr>
              <a:t>Release:</a:t>
            </a:r>
            <a:r>
              <a:rPr lang="en-US" altLang="en-US" sz="1800" dirty="0">
                <a:solidFill>
                  <a:schemeClr val="tx2"/>
                </a:solidFill>
              </a:rPr>
              <a:t>	The contributor acknowledges and accepts that this contribution becomes the property of IEEE and may be made publicly available by P802.15.</a:t>
            </a:r>
            <a:r>
              <a:rPr lang="en-US" altLang="en-US" dirty="0">
                <a:solidFill>
                  <a:schemeClr val="tx2"/>
                </a:solidFill>
              </a:rPr>
              <a:t>	</a:t>
            </a:r>
          </a:p>
        </p:txBody>
      </p:sp>
      <p:sp>
        <p:nvSpPr>
          <p:cNvPr id="10" name="Slide Number Placeholder 9">
            <a:extLst>
              <a:ext uri="{FF2B5EF4-FFF2-40B4-BE49-F238E27FC236}">
                <a16:creationId xmlns:a16="http://schemas.microsoft.com/office/drawing/2014/main" id="{4C82DCA0-B2AC-4AF1-9755-586833B3B73D}"/>
              </a:ext>
            </a:extLst>
          </p:cNvPr>
          <p:cNvSpPr>
            <a:spLocks noGrp="1"/>
          </p:cNvSpPr>
          <p:nvPr>
            <p:ph type="sldNum" sz="quarter" idx="12"/>
          </p:nvPr>
        </p:nvSpPr>
        <p:spPr/>
        <p:txBody>
          <a:bodyPr/>
          <a:lstStyle/>
          <a:p>
            <a:fld id="{20092462-9859-4223-AEDC-0764803AB50E}" type="slidenum">
              <a:rPr lang="en-US" smtClean="0"/>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ln/>
        </p:spPr>
        <p:txBody>
          <a:bodyPr/>
          <a:lstStyle/>
          <a:p>
            <a:pPr marL="0" indent="0" algn="just">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 For single channel mode performance analysis using ideal synchronization method is presented. Various lengths of Gold code sequences like 31,63,127,255 are considered for the analysis. The preamble detection and synchronization must be robust enough to support the repetition factors 1,2,4,8 etc.</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dirty="0"/>
              <a:t>Vishal, Ondas Networks</a:t>
            </a:r>
          </a:p>
        </p:txBody>
      </p:sp>
      <p:sp>
        <p:nvSpPr>
          <p:cNvPr id="4" name="Date Placeholder 3"/>
          <p:cNvSpPr>
            <a:spLocks noGrp="1"/>
          </p:cNvSpPr>
          <p:nvPr>
            <p:ph type="dt" idx="15"/>
          </p:nvPr>
        </p:nvSpPr>
        <p:spPr/>
        <p:txBody>
          <a:bodyPr/>
          <a:lstStyle/>
          <a:p>
            <a:r>
              <a:rPr lang="en-US" dirty="0"/>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Ideal Synchronization Method</a:t>
            </a:r>
          </a:p>
        </p:txBody>
      </p:sp>
      <p:sp>
        <p:nvSpPr>
          <p:cNvPr id="5122" name="Rectangle 2"/>
          <p:cNvSpPr>
            <a:spLocks noGrp="1" noChangeArrowheads="1"/>
          </p:cNvSpPr>
          <p:nvPr>
            <p:ph idx="1"/>
          </p:nvPr>
        </p:nvSpPr>
        <p:spPr>
          <a:ln/>
        </p:spPr>
        <p:txBody>
          <a:bodyPr/>
          <a:lstStyle/>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Let y[n] be the received data and x[n] be the reference preamble.</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Select a set of possible frequency offsets f_1, f_2… </a:t>
            </a:r>
            <a:r>
              <a:rPr lang="en-US" dirty="0" err="1"/>
              <a:t>f_k</a:t>
            </a:r>
            <a:r>
              <a:rPr lang="en-US" dirty="0"/>
              <a:t>.</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For each frequency offset calculate the frequency shifted data </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err="1"/>
              <a:t>yk</a:t>
            </a:r>
            <a:r>
              <a:rPr lang="en-US" dirty="0"/>
              <a:t>[n] = y[n]*exp(-1i*2*pi*f(k)/Fs*n)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For this analysis frequency step used is 5 Hz.</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Correlate the shifted data </a:t>
            </a:r>
            <a:r>
              <a:rPr lang="en-US" dirty="0" err="1"/>
              <a:t>yk</a:t>
            </a:r>
            <a:r>
              <a:rPr lang="en-US" dirty="0"/>
              <a:t> with the reference preamble x.</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This results in the two-dimensional array of correlation values with respect to time and various frequency offsets.</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Find the peak of this correlation matrix. This peak will be maximum likelihood estimate of the time and frequency offset. </a:t>
            </a:r>
          </a:p>
          <a:p>
            <a:pPr marL="341313"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For each SNR multiple iterations are run and RMSE is calculated.</a:t>
            </a:r>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3</a:t>
            </a:fld>
            <a:endParaRPr lang="en-GB"/>
          </a:p>
        </p:txBody>
      </p:sp>
      <p:sp>
        <p:nvSpPr>
          <p:cNvPr id="5" name="Footer Placeholder 4"/>
          <p:cNvSpPr>
            <a:spLocks noGrp="1"/>
          </p:cNvSpPr>
          <p:nvPr>
            <p:ph type="ftr" idx="14"/>
          </p:nvPr>
        </p:nvSpPr>
        <p:spPr/>
        <p:txBody>
          <a:bodyPr/>
          <a:lstStyle/>
          <a:p>
            <a:r>
              <a:rPr lang="en-GB" dirty="0"/>
              <a:t>Vishal, Ondas Networks</a:t>
            </a:r>
          </a:p>
        </p:txBody>
      </p:sp>
      <p:sp>
        <p:nvSpPr>
          <p:cNvPr id="4" name="Date Placeholder 3"/>
          <p:cNvSpPr>
            <a:spLocks noGrp="1"/>
          </p:cNvSpPr>
          <p:nvPr>
            <p:ph type="dt" idx="15"/>
          </p:nvPr>
        </p:nvSpPr>
        <p:spPr/>
        <p:txBody>
          <a:bodyPr/>
          <a:lstStyle/>
          <a:p>
            <a:r>
              <a:rPr lang="en-US" dirty="0"/>
              <a:t>September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Time Estimation Results</a:t>
            </a:r>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4</a:t>
            </a:fld>
            <a:endParaRPr lang="en-GB"/>
          </a:p>
        </p:txBody>
      </p:sp>
      <p:sp>
        <p:nvSpPr>
          <p:cNvPr id="5" name="Footer Placeholder 4"/>
          <p:cNvSpPr>
            <a:spLocks noGrp="1"/>
          </p:cNvSpPr>
          <p:nvPr>
            <p:ph type="ftr" idx="14"/>
          </p:nvPr>
        </p:nvSpPr>
        <p:spPr/>
        <p:txBody>
          <a:bodyPr/>
          <a:lstStyle/>
          <a:p>
            <a:r>
              <a:rPr lang="en-GB" dirty="0"/>
              <a:t>Vishal, Ondas Networks</a:t>
            </a:r>
          </a:p>
        </p:txBody>
      </p:sp>
      <p:sp>
        <p:nvSpPr>
          <p:cNvPr id="4" name="Date Placeholder 3"/>
          <p:cNvSpPr>
            <a:spLocks noGrp="1"/>
          </p:cNvSpPr>
          <p:nvPr>
            <p:ph type="dt" idx="15"/>
          </p:nvPr>
        </p:nvSpPr>
        <p:spPr/>
        <p:txBody>
          <a:bodyPr/>
          <a:lstStyle/>
          <a:p>
            <a:r>
              <a:rPr lang="en-US" dirty="0"/>
              <a:t>September 2025</a:t>
            </a:r>
            <a:endParaRPr lang="en-GB" dirty="0"/>
          </a:p>
        </p:txBody>
      </p:sp>
      <p:pic>
        <p:nvPicPr>
          <p:cNvPr id="3" name="Picture 2" descr="A graph showing the value of a stock market&#10;&#10;AI-generated content may be incorrect.">
            <a:extLst>
              <a:ext uri="{FF2B5EF4-FFF2-40B4-BE49-F238E27FC236}">
                <a16:creationId xmlns:a16="http://schemas.microsoft.com/office/drawing/2014/main" id="{43C09496-0C61-16BE-2915-71776C6DCD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01700"/>
            <a:ext cx="12192000" cy="5573714"/>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2E4A8-3CEE-4F72-A76A-DAE5A6086A00}"/>
            </a:ext>
          </a:extLst>
        </p:cNvPr>
        <p:cNvGrpSpPr/>
        <p:nvPr/>
      </p:nvGrpSpPr>
      <p:grpSpPr>
        <a:xfrm>
          <a:off x="0" y="0"/>
          <a:ext cx="0" cy="0"/>
          <a:chOff x="0" y="0"/>
          <a:chExt cx="0" cy="0"/>
        </a:xfrm>
      </p:grpSpPr>
      <p:sp>
        <p:nvSpPr>
          <p:cNvPr id="11265" name="Rectangle 1">
            <a:extLst>
              <a:ext uri="{FF2B5EF4-FFF2-40B4-BE49-F238E27FC236}">
                <a16:creationId xmlns:a16="http://schemas.microsoft.com/office/drawing/2014/main" id="{8C4B2C94-E9A6-0158-BA58-FBE64AB2B463}"/>
              </a:ext>
            </a:extLst>
          </p:cNvPr>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Frequency Estimation Results</a:t>
            </a:r>
          </a:p>
        </p:txBody>
      </p:sp>
      <p:sp>
        <p:nvSpPr>
          <p:cNvPr id="6" name="Slide Number Placeholder 5">
            <a:extLst>
              <a:ext uri="{FF2B5EF4-FFF2-40B4-BE49-F238E27FC236}">
                <a16:creationId xmlns:a16="http://schemas.microsoft.com/office/drawing/2014/main" id="{DAF25333-0705-FD45-DD9E-65F08765C666}"/>
              </a:ext>
            </a:extLst>
          </p:cNvPr>
          <p:cNvSpPr>
            <a:spLocks noGrp="1"/>
          </p:cNvSpPr>
          <p:nvPr>
            <p:ph type="sldNum" idx="12"/>
          </p:nvPr>
        </p:nvSpPr>
        <p:spPr/>
        <p:txBody>
          <a:bodyPr/>
          <a:lstStyle/>
          <a:p>
            <a:r>
              <a:rPr lang="en-GB"/>
              <a:t>Slide </a:t>
            </a:r>
            <a:fld id="{531D307C-65C7-4BB3-B44A-1501D36803F7}" type="slidenum">
              <a:rPr lang="en-GB"/>
              <a:pPr/>
              <a:t>5</a:t>
            </a:fld>
            <a:endParaRPr lang="en-GB"/>
          </a:p>
        </p:txBody>
      </p:sp>
      <p:sp>
        <p:nvSpPr>
          <p:cNvPr id="5" name="Footer Placeholder 4">
            <a:extLst>
              <a:ext uri="{FF2B5EF4-FFF2-40B4-BE49-F238E27FC236}">
                <a16:creationId xmlns:a16="http://schemas.microsoft.com/office/drawing/2014/main" id="{28E6F75C-FF5A-6F91-FA27-F09A8F81C81A}"/>
              </a:ext>
            </a:extLst>
          </p:cNvPr>
          <p:cNvSpPr>
            <a:spLocks noGrp="1"/>
          </p:cNvSpPr>
          <p:nvPr>
            <p:ph type="ftr" idx="14"/>
          </p:nvPr>
        </p:nvSpPr>
        <p:spPr/>
        <p:txBody>
          <a:bodyPr/>
          <a:lstStyle/>
          <a:p>
            <a:r>
              <a:rPr lang="en-GB" dirty="0"/>
              <a:t>Vishal, Ondas Networks</a:t>
            </a:r>
          </a:p>
        </p:txBody>
      </p:sp>
      <p:sp>
        <p:nvSpPr>
          <p:cNvPr id="4" name="Date Placeholder 3">
            <a:extLst>
              <a:ext uri="{FF2B5EF4-FFF2-40B4-BE49-F238E27FC236}">
                <a16:creationId xmlns:a16="http://schemas.microsoft.com/office/drawing/2014/main" id="{1A1CB97C-8C53-C89E-A144-E4EC98380736}"/>
              </a:ext>
            </a:extLst>
          </p:cNvPr>
          <p:cNvSpPr>
            <a:spLocks noGrp="1"/>
          </p:cNvSpPr>
          <p:nvPr>
            <p:ph type="dt" idx="15"/>
          </p:nvPr>
        </p:nvSpPr>
        <p:spPr/>
        <p:txBody>
          <a:bodyPr/>
          <a:lstStyle/>
          <a:p>
            <a:r>
              <a:rPr lang="en-US" dirty="0"/>
              <a:t>September 2025</a:t>
            </a:r>
            <a:endParaRPr lang="en-GB" dirty="0"/>
          </a:p>
        </p:txBody>
      </p:sp>
      <p:pic>
        <p:nvPicPr>
          <p:cNvPr id="3" name="Picture 2" descr="A graph of different colored lines&#10;&#10;AI-generated content may be incorrect.">
            <a:extLst>
              <a:ext uri="{FF2B5EF4-FFF2-40B4-BE49-F238E27FC236}">
                <a16:creationId xmlns:a16="http://schemas.microsoft.com/office/drawing/2014/main" id="{1EED286D-2EA4-6340-1966-F932275BF6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01700"/>
            <a:ext cx="12192000" cy="5573714"/>
          </a:xfrm>
          <a:prstGeom prst="rect">
            <a:avLst/>
          </a:prstGeom>
        </p:spPr>
      </p:pic>
    </p:spTree>
    <p:extLst>
      <p:ext uri="{BB962C8B-B14F-4D97-AF65-F5344CB8AC3E}">
        <p14:creationId xmlns:p14="http://schemas.microsoft.com/office/powerpoint/2010/main" val="384271360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BCB50-A5CB-AB95-81BB-795D262C3152}"/>
              </a:ext>
            </a:extLst>
          </p:cNvPr>
          <p:cNvSpPr>
            <a:spLocks noGrp="1"/>
          </p:cNvSpPr>
          <p:nvPr>
            <p:ph type="title"/>
          </p:nvPr>
        </p:nvSpPr>
        <p:spPr/>
        <p:txBody>
          <a:bodyPr/>
          <a:lstStyle/>
          <a:p>
            <a:r>
              <a:rPr lang="en-IN" dirty="0"/>
              <a:t>Observations on the Synchronization Analysis</a:t>
            </a:r>
          </a:p>
        </p:txBody>
      </p:sp>
      <p:sp>
        <p:nvSpPr>
          <p:cNvPr id="3" name="Content Placeholder 2">
            <a:extLst>
              <a:ext uri="{FF2B5EF4-FFF2-40B4-BE49-F238E27FC236}">
                <a16:creationId xmlns:a16="http://schemas.microsoft.com/office/drawing/2014/main" id="{99F3F3DA-5E92-B42D-DC9B-BBDB70F85B88}"/>
              </a:ext>
            </a:extLst>
          </p:cNvPr>
          <p:cNvSpPr>
            <a:spLocks noGrp="1"/>
          </p:cNvSpPr>
          <p:nvPr>
            <p:ph idx="1"/>
          </p:nvPr>
        </p:nvSpPr>
        <p:spPr>
          <a:xfrm>
            <a:off x="914401" y="1981201"/>
            <a:ext cx="10361084" cy="4494213"/>
          </a:xfrm>
        </p:spPr>
        <p:txBody>
          <a:bodyPr/>
          <a:lstStyle/>
          <a:p>
            <a:pPr lvl="1"/>
            <a:r>
              <a:rPr lang="en-IN" dirty="0"/>
              <a:t>Analysis shows the Time and Frequency estimation performance of 31,63, and 127 length preamble sequence. </a:t>
            </a:r>
          </a:p>
          <a:p>
            <a:pPr lvl="1"/>
            <a:r>
              <a:rPr lang="en-IN" dirty="0"/>
              <a:t>31 length timing RMSE is less than 1 sample for SNR more than 0 dB and for frequency error it is less than 18 Hz.</a:t>
            </a:r>
          </a:p>
          <a:p>
            <a:pPr lvl="1"/>
            <a:r>
              <a:rPr lang="en-IN" dirty="0"/>
              <a:t>63 length timing RMSE is less than 1 sample for SNR more than -3 dB and for frequency error it is less than 9 Hz.</a:t>
            </a:r>
          </a:p>
          <a:p>
            <a:pPr lvl="1"/>
            <a:r>
              <a:rPr lang="en-IN" dirty="0"/>
              <a:t>127 length timing RMSE is less than 1 samples for SNR more than -6 dB and for frequency error it is less than 5 Hz.</a:t>
            </a:r>
          </a:p>
          <a:p>
            <a:pPr lvl="1"/>
            <a:r>
              <a:rPr lang="en-IN" dirty="0"/>
              <a:t>255 length timing RMSE is less than 1 samples for SNR more than -9 dB and for frequency error it is less than 3 Hz.</a:t>
            </a:r>
          </a:p>
          <a:p>
            <a:pPr lvl="1"/>
            <a:r>
              <a:rPr lang="en-IN" dirty="0"/>
              <a:t>We can see 6 dB gain between 31 and 127 and 9 dB gain between 31 and 255 length as expected. </a:t>
            </a:r>
          </a:p>
        </p:txBody>
      </p:sp>
      <p:sp>
        <p:nvSpPr>
          <p:cNvPr id="4" name="Slide Number Placeholder 3">
            <a:extLst>
              <a:ext uri="{FF2B5EF4-FFF2-40B4-BE49-F238E27FC236}">
                <a16:creationId xmlns:a16="http://schemas.microsoft.com/office/drawing/2014/main" id="{4C613223-EA70-8D32-3841-85ADC4812176}"/>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DBF7119D-0F42-56B8-0833-C340BB8BE241}"/>
              </a:ext>
            </a:extLst>
          </p:cNvPr>
          <p:cNvSpPr>
            <a:spLocks noGrp="1"/>
          </p:cNvSpPr>
          <p:nvPr>
            <p:ph type="ftr" idx="14"/>
          </p:nvPr>
        </p:nvSpPr>
        <p:spPr/>
        <p:txBody>
          <a:bodyPr/>
          <a:lstStyle/>
          <a:p>
            <a:r>
              <a:rPr lang="en-GB" dirty="0"/>
              <a:t>Vishal, Ondas Networks</a:t>
            </a:r>
          </a:p>
        </p:txBody>
      </p:sp>
      <p:sp>
        <p:nvSpPr>
          <p:cNvPr id="6" name="Date Placeholder 5">
            <a:extLst>
              <a:ext uri="{FF2B5EF4-FFF2-40B4-BE49-F238E27FC236}">
                <a16:creationId xmlns:a16="http://schemas.microsoft.com/office/drawing/2014/main" id="{BB2AF0AC-7590-EEFF-BA9D-3D31BEE03D32}"/>
              </a:ext>
            </a:extLst>
          </p:cNvPr>
          <p:cNvSpPr>
            <a:spLocks noGrp="1"/>
          </p:cNvSpPr>
          <p:nvPr>
            <p:ph type="dt" idx="15"/>
          </p:nvPr>
        </p:nvSpPr>
        <p:spPr/>
        <p:txBody>
          <a:bodyPr/>
          <a:lstStyle/>
          <a:p>
            <a:r>
              <a:rPr lang="en-US" dirty="0"/>
              <a:t>September 2025</a:t>
            </a:r>
            <a:endParaRPr lang="en-GB" dirty="0"/>
          </a:p>
        </p:txBody>
      </p:sp>
    </p:spTree>
    <p:extLst>
      <p:ext uri="{BB962C8B-B14F-4D97-AF65-F5344CB8AC3E}">
        <p14:creationId xmlns:p14="http://schemas.microsoft.com/office/powerpoint/2010/main" val="3545049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58E0B-06B6-3ACC-11BC-A15CC0EEC0F0}"/>
              </a:ext>
            </a:extLst>
          </p:cNvPr>
          <p:cNvSpPr>
            <a:spLocks noGrp="1"/>
          </p:cNvSpPr>
          <p:nvPr>
            <p:ph type="title"/>
          </p:nvPr>
        </p:nvSpPr>
        <p:spPr/>
        <p:txBody>
          <a:bodyPr/>
          <a:lstStyle/>
          <a:p>
            <a:r>
              <a:rPr lang="en-IN" dirty="0"/>
              <a:t>Gain Adjustment Sequence</a:t>
            </a:r>
          </a:p>
        </p:txBody>
      </p:sp>
      <p:sp>
        <p:nvSpPr>
          <p:cNvPr id="3" name="Content Placeholder 2">
            <a:extLst>
              <a:ext uri="{FF2B5EF4-FFF2-40B4-BE49-F238E27FC236}">
                <a16:creationId xmlns:a16="http://schemas.microsoft.com/office/drawing/2014/main" id="{7D62543B-4EB4-3EF8-DE60-4E91D472FF00}"/>
              </a:ext>
            </a:extLst>
          </p:cNvPr>
          <p:cNvSpPr>
            <a:spLocks noGrp="1"/>
          </p:cNvSpPr>
          <p:nvPr>
            <p:ph idx="1"/>
          </p:nvPr>
        </p:nvSpPr>
        <p:spPr/>
        <p:txBody>
          <a:bodyPr/>
          <a:lstStyle/>
          <a:p>
            <a:pPr>
              <a:buFont typeface="Arial" panose="020B0604020202020204" pitchFamily="34" charset="0"/>
              <a:buChar char="•"/>
            </a:pPr>
            <a:r>
              <a:rPr lang="en-IN" dirty="0"/>
              <a:t>In </a:t>
            </a:r>
            <a:r>
              <a:rPr lang="en-IN" dirty="0" err="1"/>
              <a:t>PtMP</a:t>
            </a:r>
            <a:r>
              <a:rPr lang="en-IN" dirty="0"/>
              <a:t>, Base Station based system previous frames history can be used to decide the starting gain of the current frame, but in burst based system we need to decide the gain on the current received burst.</a:t>
            </a:r>
          </a:p>
          <a:p>
            <a:pPr>
              <a:buFont typeface="Arial" panose="020B0604020202020204" pitchFamily="34" charset="0"/>
              <a:buChar char="•"/>
            </a:pPr>
            <a:r>
              <a:rPr lang="en-IN" dirty="0"/>
              <a:t>Gain Adjustment Sequence helps in adjusting the receiver gain such that quantization error is minimized.</a:t>
            </a:r>
          </a:p>
          <a:p>
            <a:pPr>
              <a:buFont typeface="Arial" panose="020B0604020202020204" pitchFamily="34" charset="0"/>
              <a:buChar char="•"/>
            </a:pPr>
            <a:r>
              <a:rPr lang="en-IN" dirty="0"/>
              <a:t>Gain Adjustment sequence will use same modulation scheme as data. </a:t>
            </a:r>
          </a:p>
          <a:p>
            <a:pPr>
              <a:buFont typeface="Arial" panose="020B0604020202020204" pitchFamily="34" charset="0"/>
              <a:buChar char="•"/>
            </a:pPr>
            <a:r>
              <a:rPr lang="en-IN" dirty="0"/>
              <a:t>Next slide shows the basic gain adjustment flow.</a:t>
            </a:r>
          </a:p>
          <a:p>
            <a:pPr>
              <a:buFont typeface="Arial" panose="020B0604020202020204" pitchFamily="34" charset="0"/>
              <a:buChar char="•"/>
            </a:pPr>
            <a:r>
              <a:rPr lang="en-IN" dirty="0"/>
              <a:t>Considering four such iterations might be needed in worst case scenario we need at least 12 symbols for the gain adjustment.</a:t>
            </a:r>
          </a:p>
        </p:txBody>
      </p:sp>
      <p:sp>
        <p:nvSpPr>
          <p:cNvPr id="4" name="Slide Number Placeholder 3">
            <a:extLst>
              <a:ext uri="{FF2B5EF4-FFF2-40B4-BE49-F238E27FC236}">
                <a16:creationId xmlns:a16="http://schemas.microsoft.com/office/drawing/2014/main" id="{CC060F4C-DE01-60D0-9F1C-E29271593030}"/>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03A5CF65-920C-2484-0335-E4FBCBFCA748}"/>
              </a:ext>
            </a:extLst>
          </p:cNvPr>
          <p:cNvSpPr>
            <a:spLocks noGrp="1"/>
          </p:cNvSpPr>
          <p:nvPr>
            <p:ph type="ftr" idx="14"/>
          </p:nvPr>
        </p:nvSpPr>
        <p:spPr/>
        <p:txBody>
          <a:bodyPr/>
          <a:lstStyle/>
          <a:p>
            <a:r>
              <a:rPr lang="en-GB"/>
              <a:t>Vishal, Ondas Networks</a:t>
            </a:r>
            <a:endParaRPr lang="en-GB" dirty="0"/>
          </a:p>
        </p:txBody>
      </p:sp>
      <p:sp>
        <p:nvSpPr>
          <p:cNvPr id="6" name="Date Placeholder 5">
            <a:extLst>
              <a:ext uri="{FF2B5EF4-FFF2-40B4-BE49-F238E27FC236}">
                <a16:creationId xmlns:a16="http://schemas.microsoft.com/office/drawing/2014/main" id="{4D379BA9-3843-3248-CFB4-C6BA54696B12}"/>
              </a:ext>
            </a:extLst>
          </p:cNvPr>
          <p:cNvSpPr>
            <a:spLocks noGrp="1"/>
          </p:cNvSpPr>
          <p:nvPr>
            <p:ph type="dt" idx="15"/>
          </p:nvPr>
        </p:nvSpPr>
        <p:spPr/>
        <p:txBody>
          <a:bodyPr/>
          <a:lstStyle/>
          <a:p>
            <a:r>
              <a:rPr lang="en-US"/>
              <a:t>September 2025</a:t>
            </a:r>
            <a:endParaRPr lang="en-GB" dirty="0"/>
          </a:p>
        </p:txBody>
      </p:sp>
    </p:spTree>
    <p:extLst>
      <p:ext uri="{BB962C8B-B14F-4D97-AF65-F5344CB8AC3E}">
        <p14:creationId xmlns:p14="http://schemas.microsoft.com/office/powerpoint/2010/main" val="986169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6DDE5-4616-6BBE-7797-9B5C050C25C2}"/>
              </a:ext>
            </a:extLst>
          </p:cNvPr>
          <p:cNvSpPr>
            <a:spLocks noGrp="1"/>
          </p:cNvSpPr>
          <p:nvPr>
            <p:ph type="title"/>
          </p:nvPr>
        </p:nvSpPr>
        <p:spPr/>
        <p:txBody>
          <a:bodyPr/>
          <a:lstStyle/>
          <a:p>
            <a:r>
              <a:rPr lang="en-IN" dirty="0"/>
              <a:t>Basic Gain Adjustment Flow</a:t>
            </a:r>
          </a:p>
        </p:txBody>
      </p:sp>
      <p:sp>
        <p:nvSpPr>
          <p:cNvPr id="4" name="Slide Number Placeholder 3">
            <a:extLst>
              <a:ext uri="{FF2B5EF4-FFF2-40B4-BE49-F238E27FC236}">
                <a16:creationId xmlns:a16="http://schemas.microsoft.com/office/drawing/2014/main" id="{94AFD197-8022-DBA9-D91C-D551C58BA575}"/>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824E1BA7-FEAF-0AFD-4898-C3FBD75A5A40}"/>
              </a:ext>
            </a:extLst>
          </p:cNvPr>
          <p:cNvSpPr>
            <a:spLocks noGrp="1"/>
          </p:cNvSpPr>
          <p:nvPr>
            <p:ph type="ftr" idx="14"/>
          </p:nvPr>
        </p:nvSpPr>
        <p:spPr/>
        <p:txBody>
          <a:bodyPr/>
          <a:lstStyle/>
          <a:p>
            <a:r>
              <a:rPr lang="en-GB"/>
              <a:t>Vishal, Ondas Networks</a:t>
            </a:r>
            <a:endParaRPr lang="en-GB" dirty="0"/>
          </a:p>
        </p:txBody>
      </p:sp>
      <p:sp>
        <p:nvSpPr>
          <p:cNvPr id="6" name="Date Placeholder 5">
            <a:extLst>
              <a:ext uri="{FF2B5EF4-FFF2-40B4-BE49-F238E27FC236}">
                <a16:creationId xmlns:a16="http://schemas.microsoft.com/office/drawing/2014/main" id="{7524FFFD-6CB9-D724-F253-7DB3F2312CC1}"/>
              </a:ext>
            </a:extLst>
          </p:cNvPr>
          <p:cNvSpPr>
            <a:spLocks noGrp="1"/>
          </p:cNvSpPr>
          <p:nvPr>
            <p:ph type="dt" idx="15"/>
          </p:nvPr>
        </p:nvSpPr>
        <p:spPr/>
        <p:txBody>
          <a:bodyPr/>
          <a:lstStyle/>
          <a:p>
            <a:r>
              <a:rPr lang="en-US"/>
              <a:t>September 2025</a:t>
            </a:r>
            <a:endParaRPr lang="en-GB" dirty="0"/>
          </a:p>
        </p:txBody>
      </p:sp>
      <p:pic>
        <p:nvPicPr>
          <p:cNvPr id="8" name="Picture 7">
            <a:extLst>
              <a:ext uri="{FF2B5EF4-FFF2-40B4-BE49-F238E27FC236}">
                <a16:creationId xmlns:a16="http://schemas.microsoft.com/office/drawing/2014/main" id="{BA303287-29C0-CA27-0731-6DD6445B47E5}"/>
              </a:ext>
            </a:extLst>
          </p:cNvPr>
          <p:cNvPicPr>
            <a:picLocks noChangeAspect="1"/>
          </p:cNvPicPr>
          <p:nvPr/>
        </p:nvPicPr>
        <p:blipFill>
          <a:blip r:embed="rId2"/>
          <a:stretch>
            <a:fillRect/>
          </a:stretch>
        </p:blipFill>
        <p:spPr>
          <a:xfrm>
            <a:off x="2783632" y="1844824"/>
            <a:ext cx="6120679" cy="4536504"/>
          </a:xfrm>
          <a:prstGeom prst="rect">
            <a:avLst/>
          </a:prstGeom>
        </p:spPr>
      </p:pic>
    </p:spTree>
    <p:extLst>
      <p:ext uri="{BB962C8B-B14F-4D97-AF65-F5344CB8AC3E}">
        <p14:creationId xmlns:p14="http://schemas.microsoft.com/office/powerpoint/2010/main" val="696234129"/>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6709</TotalTime>
  <Words>720</Words>
  <Application>Microsoft Office PowerPoint</Application>
  <PresentationFormat>Widescreen</PresentationFormat>
  <Paragraphs>78</Paragraphs>
  <Slides>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Arial Unicode MS</vt:lpstr>
      <vt:lpstr>Times New Roman</vt:lpstr>
      <vt:lpstr>Office Theme</vt:lpstr>
      <vt:lpstr>PowerPoint Presentation</vt:lpstr>
      <vt:lpstr>Abstract</vt:lpstr>
      <vt:lpstr>Ideal Synchronization Method</vt:lpstr>
      <vt:lpstr>Time Estimation Results</vt:lpstr>
      <vt:lpstr>Frequency Estimation Results</vt:lpstr>
      <vt:lpstr>Observations on the Synchronization Analysis</vt:lpstr>
      <vt:lpstr>Gain Adjustment Sequence</vt:lpstr>
      <vt:lpstr>Basic Gain Adjustment Flow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Vishal Kalkundrikar</dc:creator>
  <cp:keywords/>
  <cp:lastModifiedBy>Vishal Kalkundrikar</cp:lastModifiedBy>
  <cp:revision>29</cp:revision>
  <cp:lastPrinted>1601-01-01T00:00:00Z</cp:lastPrinted>
  <dcterms:created xsi:type="dcterms:W3CDTF">2025-07-28T08:10:40Z</dcterms:created>
  <dcterms:modified xsi:type="dcterms:W3CDTF">2025-09-16T18:54:05Z</dcterms:modified>
  <cp:category>Name, Affiliation</cp:category>
</cp:coreProperties>
</file>