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7"/>
  </p:notesMasterIdLst>
  <p:sldIdLst>
    <p:sldId id="287" r:id="rId2"/>
    <p:sldId id="373" r:id="rId3"/>
    <p:sldId id="399" r:id="rId4"/>
    <p:sldId id="398" r:id="rId5"/>
    <p:sldId id="406" r:id="rId6"/>
    <p:sldId id="400" r:id="rId7"/>
    <p:sldId id="401" r:id="rId8"/>
    <p:sldId id="382" r:id="rId9"/>
    <p:sldId id="407" r:id="rId10"/>
    <p:sldId id="387" r:id="rId11"/>
    <p:sldId id="403" r:id="rId12"/>
    <p:sldId id="404" r:id="rId13"/>
    <p:sldId id="405" r:id="rId14"/>
    <p:sldId id="397" r:id="rId15"/>
    <p:sldId id="315" r:id="rId16"/>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9933"/>
    <a:srgbClr val="33CC33"/>
    <a:srgbClr val="CCECFF"/>
    <a:srgbClr val="FF9900"/>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autoAdjust="0"/>
    <p:restoredTop sz="95108" autoAdjust="0"/>
  </p:normalViewPr>
  <p:slideViewPr>
    <p:cSldViewPr>
      <p:cViewPr varScale="1">
        <p:scale>
          <a:sx n="104" d="100"/>
          <a:sy n="104" d="100"/>
        </p:scale>
        <p:origin x="2344" y="192"/>
      </p:cViewPr>
      <p:guideLst>
        <p:guide orient="horz" pos="2160"/>
        <p:guide pos="2880"/>
      </p:guideLst>
    </p:cSldViewPr>
  </p:slideViewPr>
  <p:outlineViewPr>
    <p:cViewPr varScale="1">
      <p:scale>
        <a:sx n="170" d="200"/>
        <a:sy n="170" d="200"/>
      </p:scale>
      <p:origin x="-780" y="-84"/>
    </p:cViewPr>
  </p:outlineViewPr>
  <p:notesTextViewPr>
    <p:cViewPr>
      <p:scale>
        <a:sx n="200" d="100"/>
        <a:sy n="200" d="100"/>
      </p:scale>
      <p:origin x="0" y="0"/>
    </p:cViewPr>
  </p:notesTextViewPr>
  <p:sorterViewPr>
    <p:cViewPr>
      <p:scale>
        <a:sx n="200" d="100"/>
        <a:sy n="200" d="100"/>
      </p:scale>
      <p:origin x="0" y="-4818"/>
    </p:cViewPr>
  </p:sorterViewPr>
  <p:notesViewPr>
    <p:cSldViewPr>
      <p:cViewPr varScale="1">
        <p:scale>
          <a:sx n="117" d="100"/>
          <a:sy n="117" d="100"/>
        </p:scale>
        <p:origin x="502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DBB2675E-2543-480B-9341-14DF21D2A9E4}"/>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D8441A4B-C8F1-421B-BFD4-7C4535D1B56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964572D5-EAF6-480C-A47F-7F185CD9FC7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A09F5A63-9ACA-441F-8797-737BAFA22727}"/>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5CCB7DB9-1F33-40AB-8B30-6AD99F06122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9" name="Text Box 6">
            <a:extLst>
              <a:ext uri="{FF2B5EF4-FFF2-40B4-BE49-F238E27FC236}">
                <a16:creationId xmlns:a16="http://schemas.microsoft.com/office/drawing/2014/main" id="{7DF5EB4C-758B-40DF-861B-72DE761D8D92}"/>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B8CC2DE0-C2CA-4CD4-A8D1-62048B8A649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C2A8C07D-8F30-41BE-8373-3275BDD4AE62}"/>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9B4854D6-B5D7-43AF-86C0-166CE15C555B}"/>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r>
              <a:rPr lang="en-US" altLang="en-US" sz="1800" noProof="0" dirty="0"/>
              <a:t> </a:t>
            </a:r>
            <a:r>
              <a:rPr lang="en-US" altLang="en-US" sz="1800" noProof="0" dirty="0" err="1"/>
              <a:t>aaaa</a:t>
            </a:r>
            <a:endParaRPr lang="en-US" altLang="en-US" noProof="0" dirty="0"/>
          </a:p>
        </p:txBody>
      </p:sp>
      <p:sp>
        <p:nvSpPr>
          <p:cNvPr id="3083" name="Text Box 10">
            <a:extLst>
              <a:ext uri="{FF2B5EF4-FFF2-40B4-BE49-F238E27FC236}">
                <a16:creationId xmlns:a16="http://schemas.microsoft.com/office/drawing/2014/main" id="{51885309-2C31-4A38-A5F4-B970CDB66FD5}"/>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E21D6726-4968-4DDF-B276-2B91C2ED46EC}"/>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F33BEF00-42D9-4225-9656-74514336F233}"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78CFD82E-96FC-4978-91FA-B528F1711260}"/>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a:solidFill>
                  <a:srgbClr val="000000"/>
                </a:solidFill>
              </a:rPr>
              <a:t>Tentative agenda Full WG</a:t>
            </a:r>
          </a:p>
        </p:txBody>
      </p:sp>
      <p:sp>
        <p:nvSpPr>
          <p:cNvPr id="3086" name="Line 13">
            <a:extLst>
              <a:ext uri="{FF2B5EF4-FFF2-40B4-BE49-F238E27FC236}">
                <a16:creationId xmlns:a16="http://schemas.microsoft.com/office/drawing/2014/main" id="{8988423A-ACF6-41FA-A7AE-41302CDBC11A}"/>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63FBAD52-009D-4E02-85CE-B25777F16115}"/>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 name="머리글 개체 틀 4">
            <a:extLst>
              <a:ext uri="{FF2B5EF4-FFF2-40B4-BE49-F238E27FC236}">
                <a16:creationId xmlns:a16="http://schemas.microsoft.com/office/drawing/2014/main" id="{5BA9B2AD-FD1B-35DC-7A80-8DDE6E3057AF}"/>
              </a:ext>
            </a:extLst>
          </p:cNvPr>
          <p:cNvSpPr>
            <a:spLocks noGrp="1"/>
          </p:cNvSpPr>
          <p:nvPr>
            <p:ph type="hdr" sz="quarter"/>
          </p:nvPr>
        </p:nvSpPr>
        <p:spPr>
          <a:xfrm>
            <a:off x="0" y="0"/>
            <a:ext cx="2971800" cy="463550"/>
          </a:xfrm>
          <a:prstGeom prst="rect">
            <a:avLst/>
          </a:prstGeom>
        </p:spPr>
        <p:txBody>
          <a:bodyPr vert="horz" lIns="91440" tIns="45720" rIns="91440" bIns="45720" rtlCol="0"/>
          <a:lstStyle>
            <a:lvl1pPr algn="l">
              <a:defRPr sz="1200"/>
            </a:lvl1pPr>
          </a:lstStyle>
          <a:p>
            <a:endParaRPr lang="ko-KR" alt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8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2370FC7-7DE4-4BAF-9641-5A93EC51769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443F1407-FCE1-4ACD-93DB-9FC2DBCCE1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1D19F68A-143A-4BC6-A76F-0CC825C81D53}"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3D307FAF-885D-4A93-ABA0-A4FB8F135E00}"/>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9912359E-9FAC-4CC6-A470-1F9161D91EBB}"/>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31AFB73-C54B-4141-A5D8-889609458DC2}"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7C9F74CF-5586-45AE-8778-70EFC00C6B0D}"/>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F3902F45-C35A-42F6-B3B8-8D3C506BCEF8}"/>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a:latin typeface="Times New Roman" panose="02020603050405020304" pitchFamily="18" charset="0"/>
              </a:rPr>
              <a:t> </a:t>
            </a:r>
            <a:endParaRPr lang="en-US" altLang="en-US" dirty="0">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r>
              <a:rPr lang="en-US" altLang="ko-KR" sz="1800" dirty="0"/>
              <a:t> </a:t>
            </a:r>
            <a:endParaRPr lang="ko-KR" altLang="en-US" dirty="0"/>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10</a:t>
            </a:fld>
            <a:endParaRPr lang="en-US" altLang="en-US"/>
          </a:p>
        </p:txBody>
      </p:sp>
    </p:spTree>
    <p:extLst>
      <p:ext uri="{BB962C8B-B14F-4D97-AF65-F5344CB8AC3E}">
        <p14:creationId xmlns:p14="http://schemas.microsoft.com/office/powerpoint/2010/main" val="3028971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24F18-CD1E-3E6A-CF79-C6A673025681}"/>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FFD5931B-ADAC-367F-8E4A-1D7E77AC13A5}"/>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A46C58E5-CB13-CE91-C773-05CC5E317C15}"/>
              </a:ext>
            </a:extLst>
          </p:cNvPr>
          <p:cNvSpPr>
            <a:spLocks noGrp="1"/>
          </p:cNvSpPr>
          <p:nvPr>
            <p:ph type="body" idx="1"/>
          </p:nvPr>
        </p:nvSpPr>
        <p:spPr/>
        <p:txBody>
          <a:bodyPr/>
          <a:lstStyle/>
          <a:p>
            <a:r>
              <a:rPr lang="en-US" altLang="ko-KR" sz="1800" dirty="0"/>
              <a:t> </a:t>
            </a:r>
            <a:endParaRPr lang="ko-KR" altLang="en-US" dirty="0"/>
          </a:p>
        </p:txBody>
      </p:sp>
      <p:sp>
        <p:nvSpPr>
          <p:cNvPr id="4" name="날짜 개체 틀 3">
            <a:extLst>
              <a:ext uri="{FF2B5EF4-FFF2-40B4-BE49-F238E27FC236}">
                <a16:creationId xmlns:a16="http://schemas.microsoft.com/office/drawing/2014/main" id="{D00635C3-2D35-699B-E503-B2A35A6C839C}"/>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9F4DCFAC-E983-30B3-1DAB-ACD175037299}"/>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11</a:t>
            </a:fld>
            <a:endParaRPr lang="en-US" altLang="en-US"/>
          </a:p>
        </p:txBody>
      </p:sp>
    </p:spTree>
    <p:extLst>
      <p:ext uri="{BB962C8B-B14F-4D97-AF65-F5344CB8AC3E}">
        <p14:creationId xmlns:p14="http://schemas.microsoft.com/office/powerpoint/2010/main" val="2259250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BCD40-6492-5151-51F1-8E82A2DA7F1D}"/>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009B6D48-1CBD-6609-1A99-FE59580D1118}"/>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BBE7865B-EE3E-B05F-37F3-E94515E4CD37}"/>
              </a:ext>
            </a:extLst>
          </p:cNvPr>
          <p:cNvSpPr>
            <a:spLocks noGrp="1"/>
          </p:cNvSpPr>
          <p:nvPr>
            <p:ph type="body" idx="1"/>
          </p:nvPr>
        </p:nvSpPr>
        <p:spPr/>
        <p:txBody>
          <a:bodyPr/>
          <a:lstStyle/>
          <a:p>
            <a:r>
              <a:rPr lang="en-US" altLang="ko-KR" sz="1800" dirty="0"/>
              <a:t> </a:t>
            </a:r>
            <a:endParaRPr lang="ko-KR" altLang="en-US" dirty="0"/>
          </a:p>
        </p:txBody>
      </p:sp>
      <p:sp>
        <p:nvSpPr>
          <p:cNvPr id="4" name="날짜 개체 틀 3">
            <a:extLst>
              <a:ext uri="{FF2B5EF4-FFF2-40B4-BE49-F238E27FC236}">
                <a16:creationId xmlns:a16="http://schemas.microsoft.com/office/drawing/2014/main" id="{75D7F36A-D36C-C209-6C62-274202DBD1AA}"/>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642ECAB9-59E5-8576-94B3-AF41AFD23046}"/>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12</a:t>
            </a:fld>
            <a:endParaRPr lang="en-US" altLang="en-US"/>
          </a:p>
        </p:txBody>
      </p:sp>
    </p:spTree>
    <p:extLst>
      <p:ext uri="{BB962C8B-B14F-4D97-AF65-F5344CB8AC3E}">
        <p14:creationId xmlns:p14="http://schemas.microsoft.com/office/powerpoint/2010/main" val="540636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AA5F2-35A1-BB30-F7F2-49066F3CB6CF}"/>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E638459B-1CA2-B015-26C5-6CF3AA53A7A6}"/>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F749DA95-BA07-847D-56BD-77D4275C2E65}"/>
              </a:ext>
            </a:extLst>
          </p:cNvPr>
          <p:cNvSpPr>
            <a:spLocks noGrp="1"/>
          </p:cNvSpPr>
          <p:nvPr>
            <p:ph type="body" idx="1"/>
          </p:nvPr>
        </p:nvSpPr>
        <p:spPr/>
        <p:txBody>
          <a:bodyPr/>
          <a:lstStyle/>
          <a:p>
            <a:r>
              <a:rPr lang="en-US" altLang="ko-KR" sz="1800" dirty="0"/>
              <a:t> </a:t>
            </a:r>
            <a:endParaRPr lang="ko-KR" altLang="en-US" dirty="0"/>
          </a:p>
        </p:txBody>
      </p:sp>
      <p:sp>
        <p:nvSpPr>
          <p:cNvPr id="4" name="날짜 개체 틀 3">
            <a:extLst>
              <a:ext uri="{FF2B5EF4-FFF2-40B4-BE49-F238E27FC236}">
                <a16:creationId xmlns:a16="http://schemas.microsoft.com/office/drawing/2014/main" id="{3143436B-1597-2C20-39FB-42E44F993C85}"/>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0C0BB009-0B82-FDC4-FAD1-C3335DC8CB8C}"/>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13</a:t>
            </a:fld>
            <a:endParaRPr lang="en-US" altLang="en-US"/>
          </a:p>
        </p:txBody>
      </p:sp>
    </p:spTree>
    <p:extLst>
      <p:ext uri="{BB962C8B-B14F-4D97-AF65-F5344CB8AC3E}">
        <p14:creationId xmlns:p14="http://schemas.microsoft.com/office/powerpoint/2010/main" val="2344289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r>
              <a:rPr lang="en-US" altLang="ko-KR" sz="1800" dirty="0"/>
              <a:t> </a:t>
            </a:r>
            <a:endParaRPr lang="ko-KR" altLang="en-US" dirty="0"/>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14</a:t>
            </a:fld>
            <a:endParaRPr lang="en-US" altLang="en-US"/>
          </a:p>
        </p:txBody>
      </p:sp>
    </p:spTree>
    <p:extLst>
      <p:ext uri="{BB962C8B-B14F-4D97-AF65-F5344CB8AC3E}">
        <p14:creationId xmlns:p14="http://schemas.microsoft.com/office/powerpoint/2010/main" val="2488580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r>
              <a:rPr lang="en-US" altLang="ko-KR" b="0" i="0" dirty="0">
                <a:solidFill>
                  <a:srgbClr val="444444"/>
                </a:solidFill>
                <a:effectLst/>
                <a:highlight>
                  <a:srgbClr val="FFFFFF"/>
                </a:highlight>
                <a:latin typeface="Arial" panose="020B0604020202020204" pitchFamily="34" charset="0"/>
              </a:rPr>
              <a:t> </a:t>
            </a:r>
            <a:endParaRPr lang="ko-KR" altLang="en-US" dirty="0"/>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15</a:t>
            </a:fld>
            <a:endParaRPr lang="en-US" altLang="en-US"/>
          </a:p>
        </p:txBody>
      </p:sp>
    </p:spTree>
    <p:extLst>
      <p:ext uri="{BB962C8B-B14F-4D97-AF65-F5344CB8AC3E}">
        <p14:creationId xmlns:p14="http://schemas.microsoft.com/office/powerpoint/2010/main" val="2226028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DCAE5-CFE9-98B2-F0B9-7C4D58B83D21}"/>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CB5A7FB4-4DAF-479B-AE17-56588B99F60A}"/>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1160BF6A-095E-0A15-19A2-79EE92C2F584}"/>
              </a:ext>
            </a:extLst>
          </p:cNvPr>
          <p:cNvSpPr>
            <a:spLocks noGrp="1"/>
          </p:cNvSpPr>
          <p:nvPr>
            <p:ph type="body" idx="1"/>
          </p:nvPr>
        </p:nvSpPr>
        <p:spPr/>
        <p:txBody>
          <a:bodyPr/>
          <a:lstStyle/>
          <a:p>
            <a:r>
              <a:rPr lang="en-US" altLang="ko-KR" sz="1800" dirty="0"/>
              <a:t> </a:t>
            </a:r>
            <a:endParaRPr lang="ko-KR" altLang="en-US" dirty="0"/>
          </a:p>
        </p:txBody>
      </p:sp>
      <p:sp>
        <p:nvSpPr>
          <p:cNvPr id="4" name="날짜 개체 틀 3">
            <a:extLst>
              <a:ext uri="{FF2B5EF4-FFF2-40B4-BE49-F238E27FC236}">
                <a16:creationId xmlns:a16="http://schemas.microsoft.com/office/drawing/2014/main" id="{87ABB260-9623-E46B-0EE4-F59F6F4A2DDF}"/>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4F873252-67FF-B814-0696-50291099AFA4}"/>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2</a:t>
            </a:fld>
            <a:endParaRPr lang="en-US" altLang="en-US"/>
          </a:p>
        </p:txBody>
      </p:sp>
    </p:spTree>
    <p:extLst>
      <p:ext uri="{BB962C8B-B14F-4D97-AF65-F5344CB8AC3E}">
        <p14:creationId xmlns:p14="http://schemas.microsoft.com/office/powerpoint/2010/main" val="3696581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r>
              <a:rPr lang="en-US" altLang="ko-KR" sz="1800" dirty="0"/>
              <a:t> </a:t>
            </a:r>
            <a:endParaRPr lang="ko-KR" altLang="en-US" dirty="0"/>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3</a:t>
            </a:fld>
            <a:endParaRPr lang="en-US" altLang="en-US"/>
          </a:p>
        </p:txBody>
      </p:sp>
    </p:spTree>
    <p:extLst>
      <p:ext uri="{BB962C8B-B14F-4D97-AF65-F5344CB8AC3E}">
        <p14:creationId xmlns:p14="http://schemas.microsoft.com/office/powerpoint/2010/main" val="2139031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r>
              <a:rPr lang="en-US" altLang="ko-KR" sz="1800" dirty="0"/>
              <a:t> </a:t>
            </a:r>
            <a:endParaRPr lang="ko-KR" altLang="en-US" dirty="0"/>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4</a:t>
            </a:fld>
            <a:endParaRPr lang="en-US" altLang="en-US"/>
          </a:p>
        </p:txBody>
      </p:sp>
    </p:spTree>
    <p:extLst>
      <p:ext uri="{BB962C8B-B14F-4D97-AF65-F5344CB8AC3E}">
        <p14:creationId xmlns:p14="http://schemas.microsoft.com/office/powerpoint/2010/main" val="4200603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71079-CDD4-145E-13F8-A49D12EC485D}"/>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73010794-9767-6094-5ED1-A911CD91682C}"/>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DCF44C6C-4ED5-76D3-EA90-24DA2D096DFD}"/>
              </a:ext>
            </a:extLst>
          </p:cNvPr>
          <p:cNvSpPr>
            <a:spLocks noGrp="1"/>
          </p:cNvSpPr>
          <p:nvPr>
            <p:ph type="body" idx="1"/>
          </p:nvPr>
        </p:nvSpPr>
        <p:spPr/>
        <p:txBody>
          <a:bodyPr/>
          <a:lstStyle/>
          <a:p>
            <a:r>
              <a:rPr lang="en-US" altLang="ko-KR" sz="1800" dirty="0"/>
              <a:t> </a:t>
            </a:r>
            <a:endParaRPr lang="ko-KR" altLang="en-US" dirty="0"/>
          </a:p>
        </p:txBody>
      </p:sp>
      <p:sp>
        <p:nvSpPr>
          <p:cNvPr id="4" name="날짜 개체 틀 3">
            <a:extLst>
              <a:ext uri="{FF2B5EF4-FFF2-40B4-BE49-F238E27FC236}">
                <a16:creationId xmlns:a16="http://schemas.microsoft.com/office/drawing/2014/main" id="{A49E9D77-C1BB-6F11-4419-C5FF30FE8FBB}"/>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21BECF56-6C69-C032-4E87-7AED55F8DA1C}"/>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5</a:t>
            </a:fld>
            <a:endParaRPr lang="en-US" altLang="en-US"/>
          </a:p>
        </p:txBody>
      </p:sp>
    </p:spTree>
    <p:extLst>
      <p:ext uri="{BB962C8B-B14F-4D97-AF65-F5344CB8AC3E}">
        <p14:creationId xmlns:p14="http://schemas.microsoft.com/office/powerpoint/2010/main" val="1501549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7EB03-15B7-174F-CC43-B4FD998390DC}"/>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694639DD-8327-81E5-D51E-D090040461F5}"/>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7FDFF20A-B4A3-7FD1-CF68-138552896888}"/>
              </a:ext>
            </a:extLst>
          </p:cNvPr>
          <p:cNvSpPr>
            <a:spLocks noGrp="1"/>
          </p:cNvSpPr>
          <p:nvPr>
            <p:ph type="body" idx="1"/>
          </p:nvPr>
        </p:nvSpPr>
        <p:spPr/>
        <p:txBody>
          <a:bodyPr/>
          <a:lstStyle/>
          <a:p>
            <a:r>
              <a:rPr lang="en-US" altLang="ko-KR" sz="1800" dirty="0"/>
              <a:t> </a:t>
            </a:r>
            <a:endParaRPr lang="ko-KR" altLang="en-US" dirty="0"/>
          </a:p>
        </p:txBody>
      </p:sp>
      <p:sp>
        <p:nvSpPr>
          <p:cNvPr id="4" name="날짜 개체 틀 3">
            <a:extLst>
              <a:ext uri="{FF2B5EF4-FFF2-40B4-BE49-F238E27FC236}">
                <a16:creationId xmlns:a16="http://schemas.microsoft.com/office/drawing/2014/main" id="{BF36F249-6EA1-BD76-DCA2-831D20865C6A}"/>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169C09F2-14E6-F0FB-12F1-99C61107AAE7}"/>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6</a:t>
            </a:fld>
            <a:endParaRPr lang="en-US" altLang="en-US"/>
          </a:p>
        </p:txBody>
      </p:sp>
    </p:spTree>
    <p:extLst>
      <p:ext uri="{BB962C8B-B14F-4D97-AF65-F5344CB8AC3E}">
        <p14:creationId xmlns:p14="http://schemas.microsoft.com/office/powerpoint/2010/main" val="865272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0CA67-481C-AA11-DE50-64DF50F77608}"/>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9DF9D243-513C-19A0-AF7D-8D2CE5D502C7}"/>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105A8D3B-1C85-2669-EF19-49DEDB42A68F}"/>
              </a:ext>
            </a:extLst>
          </p:cNvPr>
          <p:cNvSpPr>
            <a:spLocks noGrp="1"/>
          </p:cNvSpPr>
          <p:nvPr>
            <p:ph type="body" idx="1"/>
          </p:nvPr>
        </p:nvSpPr>
        <p:spPr/>
        <p:txBody>
          <a:bodyPr/>
          <a:lstStyle/>
          <a:p>
            <a:r>
              <a:rPr lang="en-US" altLang="ko-KR" sz="1800" dirty="0"/>
              <a:t> </a:t>
            </a:r>
            <a:endParaRPr lang="ko-KR" altLang="en-US" dirty="0"/>
          </a:p>
        </p:txBody>
      </p:sp>
      <p:sp>
        <p:nvSpPr>
          <p:cNvPr id="4" name="날짜 개체 틀 3">
            <a:extLst>
              <a:ext uri="{FF2B5EF4-FFF2-40B4-BE49-F238E27FC236}">
                <a16:creationId xmlns:a16="http://schemas.microsoft.com/office/drawing/2014/main" id="{88E54079-89BF-5071-8B74-14D0F2C50652}"/>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53B947A4-FB41-6E56-867C-211B71267BD1}"/>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7</a:t>
            </a:fld>
            <a:endParaRPr lang="en-US" altLang="en-US"/>
          </a:p>
        </p:txBody>
      </p:sp>
    </p:spTree>
    <p:extLst>
      <p:ext uri="{BB962C8B-B14F-4D97-AF65-F5344CB8AC3E}">
        <p14:creationId xmlns:p14="http://schemas.microsoft.com/office/powerpoint/2010/main" val="2384581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31888" y="698500"/>
            <a:ext cx="4591050" cy="3443288"/>
          </a:xfrm>
        </p:spPr>
      </p:sp>
      <p:sp>
        <p:nvSpPr>
          <p:cNvPr id="3" name="슬라이드 노트 개체 틀 2"/>
          <p:cNvSpPr>
            <a:spLocks noGrp="1"/>
          </p:cNvSpPr>
          <p:nvPr>
            <p:ph type="body" idx="1"/>
          </p:nvPr>
        </p:nvSpPr>
        <p:spPr/>
        <p:txBody>
          <a:bodyPr/>
          <a:lstStyle/>
          <a:p>
            <a:r>
              <a:rPr lang="en-US" altLang="ko-KR" sz="1800" dirty="0"/>
              <a:t> </a:t>
            </a:r>
            <a:endParaRPr lang="ko-KR" altLang="en-US" dirty="0"/>
          </a:p>
        </p:txBody>
      </p:sp>
      <p:sp>
        <p:nvSpPr>
          <p:cNvPr id="4" name="날짜 개체 틀 3"/>
          <p:cNvSpPr>
            <a:spLocks noGrp="1"/>
          </p:cNvSpPr>
          <p:nvPr>
            <p:ph type="dt"/>
          </p:nvPr>
        </p:nvSpPr>
        <p:spPr/>
        <p:txBody>
          <a:bodyPr/>
          <a:lstStyle/>
          <a:p>
            <a:pPr>
              <a:defRPr/>
            </a:pPr>
            <a:r>
              <a:rPr lang="en-US"/>
              <a:t>07/12/10</a:t>
            </a:r>
          </a:p>
        </p:txBody>
      </p:sp>
      <p:sp>
        <p:nvSpPr>
          <p:cNvPr id="5" name="슬라이드 번호 개체 틀 4"/>
          <p:cNvSpPr>
            <a:spLocks noGrp="1"/>
          </p:cNvSpPr>
          <p:nvPr>
            <p:ph type="sldNum"/>
          </p:nvPr>
        </p:nvSpPr>
        <p:spPr/>
        <p:txBody>
          <a:bodyPr/>
          <a:lstStyle/>
          <a:p>
            <a:pPr>
              <a:defRPr/>
            </a:pPr>
            <a:r>
              <a:rPr lang="en-US" altLang="en-US"/>
              <a:t>Page </a:t>
            </a:r>
            <a:fld id="{F33BEF00-42D9-4225-9656-74514336F233}" type="slidenum">
              <a:rPr lang="en-US" altLang="en-US" smtClean="0"/>
              <a:pPr>
                <a:defRPr/>
              </a:pPr>
              <a:t>8</a:t>
            </a:fld>
            <a:endParaRPr lang="en-US" altLang="en-US"/>
          </a:p>
        </p:txBody>
      </p:sp>
    </p:spTree>
    <p:extLst>
      <p:ext uri="{BB962C8B-B14F-4D97-AF65-F5344CB8AC3E}">
        <p14:creationId xmlns:p14="http://schemas.microsoft.com/office/powerpoint/2010/main" val="903423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B1D52-C8EB-0CFE-3988-59194DDC0774}"/>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38EA1D7C-0EEE-6D80-F0AA-37FDAD5B2B5A}"/>
              </a:ext>
            </a:extLst>
          </p:cNvPr>
          <p:cNvSpPr>
            <a:spLocks noGrp="1" noRot="1" noChangeAspect="1"/>
          </p:cNvSpPr>
          <p:nvPr>
            <p:ph type="sldImg"/>
          </p:nvPr>
        </p:nvSpPr>
        <p:spPr>
          <a:xfrm>
            <a:off x="1131888" y="698500"/>
            <a:ext cx="4591050" cy="3443288"/>
          </a:xfrm>
        </p:spPr>
      </p:sp>
      <p:sp>
        <p:nvSpPr>
          <p:cNvPr id="3" name="슬라이드 노트 개체 틀 2">
            <a:extLst>
              <a:ext uri="{FF2B5EF4-FFF2-40B4-BE49-F238E27FC236}">
                <a16:creationId xmlns:a16="http://schemas.microsoft.com/office/drawing/2014/main" id="{5B3CB773-B452-C817-F055-7E0857F192A1}"/>
              </a:ext>
            </a:extLst>
          </p:cNvPr>
          <p:cNvSpPr>
            <a:spLocks noGrp="1"/>
          </p:cNvSpPr>
          <p:nvPr>
            <p:ph type="body" idx="1"/>
          </p:nvPr>
        </p:nvSpPr>
        <p:spPr/>
        <p:txBody>
          <a:bodyPr/>
          <a:lstStyle/>
          <a:p>
            <a:r>
              <a:rPr lang="en-US" altLang="ko-KR" sz="1800" dirty="0"/>
              <a:t> </a:t>
            </a:r>
            <a:endParaRPr lang="ko-KR" altLang="en-US" dirty="0"/>
          </a:p>
        </p:txBody>
      </p:sp>
      <p:sp>
        <p:nvSpPr>
          <p:cNvPr id="4" name="날짜 개체 틀 3">
            <a:extLst>
              <a:ext uri="{FF2B5EF4-FFF2-40B4-BE49-F238E27FC236}">
                <a16:creationId xmlns:a16="http://schemas.microsoft.com/office/drawing/2014/main" id="{FE8C4D0C-F9D1-55E8-FDDF-F312B0B91663}"/>
              </a:ext>
            </a:extLst>
          </p:cNvPr>
          <p:cNvSpPr>
            <a:spLocks noGrp="1"/>
          </p:cNvSpPr>
          <p:nvPr>
            <p:ph type="dt"/>
          </p:nvPr>
        </p:nvSpPr>
        <p:spPr/>
        <p:txBody>
          <a:bodyPr/>
          <a:lstStyle/>
          <a:p>
            <a:pPr>
              <a:defRPr/>
            </a:pPr>
            <a:r>
              <a:rPr lang="en-US"/>
              <a:t>07/12/10</a:t>
            </a:r>
          </a:p>
        </p:txBody>
      </p:sp>
      <p:sp>
        <p:nvSpPr>
          <p:cNvPr id="5" name="슬라이드 번호 개체 틀 4">
            <a:extLst>
              <a:ext uri="{FF2B5EF4-FFF2-40B4-BE49-F238E27FC236}">
                <a16:creationId xmlns:a16="http://schemas.microsoft.com/office/drawing/2014/main" id="{43D5D0A3-85A9-8E30-B7C1-218354593FD2}"/>
              </a:ext>
            </a:extLst>
          </p:cNvPr>
          <p:cNvSpPr>
            <a:spLocks noGrp="1"/>
          </p:cNvSpPr>
          <p:nvPr>
            <p:ph type="sldNum"/>
          </p:nvPr>
        </p:nvSpPr>
        <p:spPr/>
        <p:txBody>
          <a:bodyPr/>
          <a:lstStyle/>
          <a:p>
            <a:pPr>
              <a:defRPr/>
            </a:pPr>
            <a:r>
              <a:rPr lang="en-US" altLang="en-US"/>
              <a:t>Page </a:t>
            </a:r>
            <a:fld id="{F33BEF00-42D9-4225-9656-74514336F233}" type="slidenum">
              <a:rPr lang="en-US" altLang="en-US" smtClean="0"/>
              <a:pPr>
                <a:defRPr/>
              </a:pPr>
              <a:t>9</a:t>
            </a:fld>
            <a:endParaRPr lang="en-US" altLang="en-US"/>
          </a:p>
        </p:txBody>
      </p:sp>
    </p:spTree>
    <p:extLst>
      <p:ext uri="{BB962C8B-B14F-4D97-AF65-F5344CB8AC3E}">
        <p14:creationId xmlns:p14="http://schemas.microsoft.com/office/powerpoint/2010/main" val="3722163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4BA97CBF-D27F-45D7-97AE-0EBE097928A4}"/>
              </a:ext>
            </a:extLst>
          </p:cNvPr>
          <p:cNvSpPr>
            <a:spLocks noGrp="1" noChangeArrowheads="1"/>
          </p:cNvSpPr>
          <p:nvPr>
            <p:ph type="sldNum" idx="10"/>
          </p:nvPr>
        </p:nvSpPr>
        <p:spPr>
          <a:ln/>
        </p:spPr>
        <p:txBody>
          <a:bodyPr/>
          <a:lstStyle>
            <a:lvl1pPr>
              <a:defRPr/>
            </a:lvl1pPr>
          </a:lstStyle>
          <a:p>
            <a:pPr>
              <a:defRPr/>
            </a:pPr>
            <a:r>
              <a:rPr lang="en-US" altLang="en-US"/>
              <a:t>Slide </a:t>
            </a:r>
            <a:fld id="{50C83FAC-7061-47E3-8B34-546EA1F1313E}" type="slidenum">
              <a:rPr lang="en-US" altLang="en-US" smtClean="0"/>
              <a:pPr>
                <a:defRPr/>
              </a:pPr>
              <a:t>‹#›</a:t>
            </a:fld>
            <a:endParaRPr lang="en-US" altLang="en-US"/>
          </a:p>
        </p:txBody>
      </p:sp>
    </p:spTree>
    <p:extLst>
      <p:ext uri="{BB962C8B-B14F-4D97-AF65-F5344CB8AC3E}">
        <p14:creationId xmlns:p14="http://schemas.microsoft.com/office/powerpoint/2010/main" val="445789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2E304BE4-42A7-4314-86FF-4E6FFB788120}"/>
              </a:ext>
            </a:extLst>
          </p:cNvPr>
          <p:cNvSpPr>
            <a:spLocks noGrp="1" noChangeArrowheads="1"/>
          </p:cNvSpPr>
          <p:nvPr>
            <p:ph type="sldNum" idx="10"/>
          </p:nvPr>
        </p:nvSpPr>
        <p:spPr>
          <a:ln/>
        </p:spPr>
        <p:txBody>
          <a:bodyPr/>
          <a:lstStyle>
            <a:lvl1pPr>
              <a:defRPr/>
            </a:lvl1pPr>
          </a:lstStyle>
          <a:p>
            <a:pPr>
              <a:defRPr/>
            </a:pPr>
            <a:r>
              <a:rPr lang="en-US" altLang="en-US"/>
              <a:t>Slide </a:t>
            </a:r>
            <a:fld id="{D9D1A179-F821-4A8D-A04A-165EC1E138A3}" type="slidenum">
              <a:rPr lang="en-US" altLang="en-US" smtClean="0"/>
              <a:pPr>
                <a:defRPr/>
              </a:pPr>
              <a:t>‹#›</a:t>
            </a:fld>
            <a:endParaRPr lang="en-US" altLang="en-US"/>
          </a:p>
        </p:txBody>
      </p:sp>
    </p:spTree>
    <p:extLst>
      <p:ext uri="{BB962C8B-B14F-4D97-AF65-F5344CB8AC3E}">
        <p14:creationId xmlns:p14="http://schemas.microsoft.com/office/powerpoint/2010/main" val="3642578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D30657B6-4C92-4205-A34F-41E5965BB2D9}"/>
              </a:ext>
            </a:extLst>
          </p:cNvPr>
          <p:cNvSpPr>
            <a:spLocks noGrp="1" noChangeArrowheads="1"/>
          </p:cNvSpPr>
          <p:nvPr>
            <p:ph type="sldNum" idx="10"/>
          </p:nvPr>
        </p:nvSpPr>
        <p:spPr>
          <a:ln/>
        </p:spPr>
        <p:txBody>
          <a:bodyPr/>
          <a:lstStyle>
            <a:lvl1pPr>
              <a:defRPr/>
            </a:lvl1pPr>
          </a:lstStyle>
          <a:p>
            <a:pPr>
              <a:defRPr/>
            </a:pPr>
            <a:r>
              <a:rPr lang="en-US" altLang="en-US"/>
              <a:t>Slide </a:t>
            </a:r>
            <a:fld id="{A2F296E4-C80C-4616-AB4D-1E9490E26D1E}" type="slidenum">
              <a:rPr lang="en-US" altLang="en-US" smtClean="0"/>
              <a:pPr>
                <a:defRPr/>
              </a:pPr>
              <a:t>‹#›</a:t>
            </a:fld>
            <a:endParaRPr lang="en-US" altLang="en-US"/>
          </a:p>
        </p:txBody>
      </p:sp>
    </p:spTree>
    <p:extLst>
      <p:ext uri="{BB962C8B-B14F-4D97-AF65-F5344CB8AC3E}">
        <p14:creationId xmlns:p14="http://schemas.microsoft.com/office/powerpoint/2010/main" val="287953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762000" y="1484784"/>
            <a:ext cx="7764463" cy="48688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046013A4-8FE8-4229-B7BC-2E688C5D7D61}"/>
              </a:ext>
            </a:extLst>
          </p:cNvPr>
          <p:cNvSpPr>
            <a:spLocks noGrp="1" noChangeArrowheads="1"/>
          </p:cNvSpPr>
          <p:nvPr>
            <p:ph type="sldNum" idx="10"/>
          </p:nvPr>
        </p:nvSpPr>
        <p:spPr>
          <a:ln/>
        </p:spPr>
        <p:txBody>
          <a:bodyPr/>
          <a:lstStyle>
            <a:lvl1pPr>
              <a:defRPr/>
            </a:lvl1pPr>
          </a:lstStyle>
          <a:p>
            <a:pPr>
              <a:defRPr/>
            </a:pPr>
            <a:r>
              <a:rPr lang="en-US" altLang="en-US"/>
              <a:t>Slide </a:t>
            </a:r>
            <a:fld id="{F187470B-50EF-4A48-B024-330BF2280833}" type="slidenum">
              <a:rPr lang="en-US" altLang="en-US" smtClean="0"/>
              <a:pPr>
                <a:defRPr/>
              </a:pPr>
              <a:t>‹#›</a:t>
            </a:fld>
            <a:endParaRPr lang="en-US" altLang="en-US"/>
          </a:p>
        </p:txBody>
      </p:sp>
    </p:spTree>
    <p:extLst>
      <p:ext uri="{BB962C8B-B14F-4D97-AF65-F5344CB8AC3E}">
        <p14:creationId xmlns:p14="http://schemas.microsoft.com/office/powerpoint/2010/main" val="420325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385868EA-6B24-4679-8575-B1EC0BDE143E}"/>
              </a:ext>
            </a:extLst>
          </p:cNvPr>
          <p:cNvSpPr>
            <a:spLocks noGrp="1" noChangeArrowheads="1"/>
          </p:cNvSpPr>
          <p:nvPr>
            <p:ph type="sldNum" idx="10"/>
          </p:nvPr>
        </p:nvSpPr>
        <p:spPr>
          <a:ln/>
        </p:spPr>
        <p:txBody>
          <a:bodyPr/>
          <a:lstStyle>
            <a:lvl1pPr>
              <a:defRPr/>
            </a:lvl1pPr>
          </a:lstStyle>
          <a:p>
            <a:pPr>
              <a:defRPr/>
            </a:pPr>
            <a:r>
              <a:rPr lang="en-US" altLang="en-US"/>
              <a:t>Slide </a:t>
            </a:r>
            <a:fld id="{A4F93A1E-0EC3-45BF-AB9B-BEB974D014DF}" type="slidenum">
              <a:rPr lang="en-US" altLang="en-US" smtClean="0"/>
              <a:pPr>
                <a:defRPr/>
              </a:pPr>
              <a:t>‹#›</a:t>
            </a:fld>
            <a:endParaRPr lang="en-US" altLang="en-US"/>
          </a:p>
        </p:txBody>
      </p:sp>
    </p:spTree>
    <p:extLst>
      <p:ext uri="{BB962C8B-B14F-4D97-AF65-F5344CB8AC3E}">
        <p14:creationId xmlns:p14="http://schemas.microsoft.com/office/powerpoint/2010/main" val="114464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1BF61E6B-9EC9-441F-9987-FFA0CCDD413A}"/>
              </a:ext>
            </a:extLst>
          </p:cNvPr>
          <p:cNvSpPr>
            <a:spLocks noGrp="1" noChangeArrowheads="1"/>
          </p:cNvSpPr>
          <p:nvPr>
            <p:ph type="sldNum" idx="10"/>
          </p:nvPr>
        </p:nvSpPr>
        <p:spPr>
          <a:ln/>
        </p:spPr>
        <p:txBody>
          <a:bodyPr/>
          <a:lstStyle>
            <a:lvl1pPr>
              <a:defRPr/>
            </a:lvl1pPr>
          </a:lstStyle>
          <a:p>
            <a:pPr>
              <a:defRPr/>
            </a:pPr>
            <a:r>
              <a:rPr lang="en-US" altLang="en-US" dirty="0"/>
              <a:t>Slide </a:t>
            </a:r>
            <a:fld id="{3E6F861A-ECE9-40DC-8824-99AB8188EE7A}" type="slidenum">
              <a:rPr lang="en-US" altLang="en-US" smtClean="0"/>
              <a:pPr>
                <a:defRPr/>
              </a:pPr>
              <a:t>‹#›</a:t>
            </a:fld>
            <a:endParaRPr lang="en-US" altLang="en-US" dirty="0"/>
          </a:p>
        </p:txBody>
      </p:sp>
    </p:spTree>
    <p:extLst>
      <p:ext uri="{BB962C8B-B14F-4D97-AF65-F5344CB8AC3E}">
        <p14:creationId xmlns:p14="http://schemas.microsoft.com/office/powerpoint/2010/main" val="326290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24DD9AAD-0056-4686-B95A-C7969BC1627B}"/>
              </a:ext>
            </a:extLst>
          </p:cNvPr>
          <p:cNvSpPr>
            <a:spLocks noGrp="1" noChangeArrowheads="1"/>
          </p:cNvSpPr>
          <p:nvPr>
            <p:ph type="sldNum" idx="10"/>
          </p:nvPr>
        </p:nvSpPr>
        <p:spPr>
          <a:ln/>
        </p:spPr>
        <p:txBody>
          <a:bodyPr/>
          <a:lstStyle>
            <a:lvl1pPr>
              <a:defRPr/>
            </a:lvl1pPr>
          </a:lstStyle>
          <a:p>
            <a:pPr>
              <a:defRPr/>
            </a:pPr>
            <a:r>
              <a:rPr lang="en-US" altLang="en-US"/>
              <a:t>Slide </a:t>
            </a:r>
            <a:fld id="{667EDA30-9F71-4BC3-81D1-F1FAB6E38F0B}" type="slidenum">
              <a:rPr lang="en-US" altLang="en-US" smtClean="0"/>
              <a:pPr>
                <a:defRPr/>
              </a:pPr>
              <a:t>‹#›</a:t>
            </a:fld>
            <a:endParaRPr lang="en-US" altLang="en-US"/>
          </a:p>
        </p:txBody>
      </p:sp>
    </p:spTree>
    <p:extLst>
      <p:ext uri="{BB962C8B-B14F-4D97-AF65-F5344CB8AC3E}">
        <p14:creationId xmlns:p14="http://schemas.microsoft.com/office/powerpoint/2010/main" val="84642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B52FA981-EC35-44EF-AF17-588288BFE7D3}"/>
              </a:ext>
            </a:extLst>
          </p:cNvPr>
          <p:cNvSpPr>
            <a:spLocks noGrp="1" noChangeArrowheads="1"/>
          </p:cNvSpPr>
          <p:nvPr>
            <p:ph type="sldNum" idx="10"/>
          </p:nvPr>
        </p:nvSpPr>
        <p:spPr>
          <a:ln/>
        </p:spPr>
        <p:txBody>
          <a:bodyPr/>
          <a:lstStyle>
            <a:lvl1pPr>
              <a:defRPr/>
            </a:lvl1pPr>
          </a:lstStyle>
          <a:p>
            <a:pPr>
              <a:defRPr/>
            </a:pPr>
            <a:r>
              <a:rPr lang="en-US" altLang="en-US"/>
              <a:t>Slide </a:t>
            </a:r>
            <a:fld id="{19C68974-EEA2-4D2F-A1A8-D72DCE18A17D}" type="slidenum">
              <a:rPr lang="en-US" altLang="en-US" smtClean="0"/>
              <a:pPr>
                <a:defRPr/>
              </a:pPr>
              <a:t>‹#›</a:t>
            </a:fld>
            <a:endParaRPr lang="en-US" altLang="en-US"/>
          </a:p>
        </p:txBody>
      </p:sp>
    </p:spTree>
    <p:extLst>
      <p:ext uri="{BB962C8B-B14F-4D97-AF65-F5344CB8AC3E}">
        <p14:creationId xmlns:p14="http://schemas.microsoft.com/office/powerpoint/2010/main" val="278849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00876E-350D-4D03-93EB-648C7A335E8A}"/>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B223389C-7FC9-4CDC-9216-560B2E2AA30A}" type="slidenum">
              <a:rPr lang="en-US" altLang="en-US" smtClean="0"/>
              <a:pPr>
                <a:defRPr/>
              </a:pPr>
              <a:t>‹#›</a:t>
            </a:fld>
            <a:endParaRPr lang="en-US" altLang="en-US"/>
          </a:p>
        </p:txBody>
      </p:sp>
    </p:spTree>
    <p:extLst>
      <p:ext uri="{BB962C8B-B14F-4D97-AF65-F5344CB8AC3E}">
        <p14:creationId xmlns:p14="http://schemas.microsoft.com/office/powerpoint/2010/main" val="1654630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2EA9C053-BCCF-4245-BD7E-160D55CFD636}"/>
              </a:ext>
            </a:extLst>
          </p:cNvPr>
          <p:cNvSpPr>
            <a:spLocks noGrp="1" noChangeArrowheads="1"/>
          </p:cNvSpPr>
          <p:nvPr>
            <p:ph type="sldNum" idx="10"/>
          </p:nvPr>
        </p:nvSpPr>
        <p:spPr>
          <a:ln/>
        </p:spPr>
        <p:txBody>
          <a:bodyPr/>
          <a:lstStyle>
            <a:lvl1pPr>
              <a:defRPr/>
            </a:lvl1pPr>
          </a:lstStyle>
          <a:p>
            <a:pPr>
              <a:defRPr/>
            </a:pPr>
            <a:r>
              <a:rPr lang="en-US" altLang="en-US"/>
              <a:t>Slide </a:t>
            </a:r>
            <a:fld id="{44E57BA6-73D9-46BC-9601-C5871ADE566B}" type="slidenum">
              <a:rPr lang="en-US" altLang="en-US" smtClean="0"/>
              <a:pPr>
                <a:defRPr/>
              </a:pPr>
              <a:t>‹#›</a:t>
            </a:fld>
            <a:endParaRPr lang="en-US" altLang="en-US"/>
          </a:p>
        </p:txBody>
      </p:sp>
    </p:spTree>
    <p:extLst>
      <p:ext uri="{BB962C8B-B14F-4D97-AF65-F5344CB8AC3E}">
        <p14:creationId xmlns:p14="http://schemas.microsoft.com/office/powerpoint/2010/main" val="1202563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F52B0C1B-AA54-481B-B49F-81D333E3C5F8}"/>
              </a:ext>
            </a:extLst>
          </p:cNvPr>
          <p:cNvSpPr>
            <a:spLocks noGrp="1" noChangeArrowheads="1"/>
          </p:cNvSpPr>
          <p:nvPr>
            <p:ph type="sldNum" idx="10"/>
          </p:nvPr>
        </p:nvSpPr>
        <p:spPr>
          <a:ln/>
        </p:spPr>
        <p:txBody>
          <a:bodyPr/>
          <a:lstStyle>
            <a:lvl1pPr>
              <a:defRPr/>
            </a:lvl1pPr>
          </a:lstStyle>
          <a:p>
            <a:pPr>
              <a:defRPr/>
            </a:pPr>
            <a:r>
              <a:rPr lang="en-US" altLang="en-US"/>
              <a:t>Slide </a:t>
            </a:r>
            <a:fld id="{B9204739-805A-439F-9ECC-6C617845C270}" type="slidenum">
              <a:rPr lang="en-US" altLang="en-US" smtClean="0"/>
              <a:pPr>
                <a:defRPr/>
              </a:pPr>
              <a:t>‹#›</a:t>
            </a:fld>
            <a:endParaRPr lang="en-US" altLang="en-US"/>
          </a:p>
        </p:txBody>
      </p:sp>
    </p:spTree>
    <p:extLst>
      <p:ext uri="{BB962C8B-B14F-4D97-AF65-F5344CB8AC3E}">
        <p14:creationId xmlns:p14="http://schemas.microsoft.com/office/powerpoint/2010/main" val="1387717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8DA5A66-34FF-4562-9C40-77151CB71738}"/>
              </a:ext>
            </a:extLst>
          </p:cNvPr>
          <p:cNvSpPr>
            <a:spLocks noChangeArrowheads="1"/>
          </p:cNvSpPr>
          <p:nvPr/>
        </p:nvSpPr>
        <p:spPr bwMode="auto">
          <a:xfrm>
            <a:off x="4067944" y="412234"/>
            <a:ext cx="4466456" cy="184666"/>
          </a:xfrm>
          <a:prstGeom prst="rect">
            <a:avLst/>
          </a:prstGeom>
          <a:noFill/>
          <a:ln>
            <a:noFill/>
          </a:ln>
        </p:spPr>
        <p:txBody>
          <a:bodyPr wrap="square"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15-25-0450-00-swcs</a:t>
            </a:r>
          </a:p>
        </p:txBody>
      </p:sp>
      <p:sp>
        <p:nvSpPr>
          <p:cNvPr id="1027" name="Line 2">
            <a:extLst>
              <a:ext uri="{FF2B5EF4-FFF2-40B4-BE49-F238E27FC236}">
                <a16:creationId xmlns:a16="http://schemas.microsoft.com/office/drawing/2014/main" id="{37B57FA5-7DF9-478B-9C04-AB7D27B2644F}"/>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3DA4FAC4-8155-4755-8A13-20F6E498B844}"/>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A97FC7B-2796-41F5-A58D-B09B750BC005}"/>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US" b="1" dirty="0"/>
              <a:t>September</a:t>
            </a:r>
            <a:r>
              <a:rPr lang="en-GB" b="1" dirty="0"/>
              <a:t> 2025</a:t>
            </a:r>
          </a:p>
        </p:txBody>
      </p:sp>
      <p:sp>
        <p:nvSpPr>
          <p:cNvPr id="1030" name="Text Box 6">
            <a:extLst>
              <a:ext uri="{FF2B5EF4-FFF2-40B4-BE49-F238E27FC236}">
                <a16:creationId xmlns:a16="http://schemas.microsoft.com/office/drawing/2014/main" id="{43BBA0B5-7231-4E45-ADB5-AC975CA065C9}"/>
              </a:ext>
            </a:extLst>
          </p:cNvPr>
          <p:cNvSpPr txBox="1">
            <a:spLocks noChangeArrowheads="1"/>
          </p:cNvSpPr>
          <p:nvPr/>
        </p:nvSpPr>
        <p:spPr bwMode="auto">
          <a:xfrm>
            <a:off x="4878320" y="6500550"/>
            <a:ext cx="3746500" cy="27918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US" altLang="en-US" sz="1200" dirty="0">
                <a:latin typeface="Times New Roman" panose="02020603050405020304" pitchFamily="18" charset="0"/>
              </a:rPr>
              <a:t>Jae-Joon Park</a:t>
            </a:r>
            <a:r>
              <a:rPr lang="en-GB" dirty="0"/>
              <a:t> (ETRI)</a:t>
            </a:r>
          </a:p>
        </p:txBody>
      </p:sp>
      <p:sp>
        <p:nvSpPr>
          <p:cNvPr id="1031" name="Rectangle 7">
            <a:extLst>
              <a:ext uri="{FF2B5EF4-FFF2-40B4-BE49-F238E27FC236}">
                <a16:creationId xmlns:a16="http://schemas.microsoft.com/office/drawing/2014/main" id="{86097410-5DD0-42D7-A951-0CB8F6979812}"/>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743471BB-D862-400C-837E-123085CF6583}"/>
              </a:ext>
            </a:extLst>
          </p:cNvPr>
          <p:cNvSpPr>
            <a:spLocks noGrp="1" noChangeArrowheads="1"/>
          </p:cNvSpPr>
          <p:nvPr>
            <p:ph type="body" idx="1"/>
          </p:nvPr>
        </p:nvSpPr>
        <p:spPr bwMode="auto">
          <a:xfrm>
            <a:off x="762000" y="1514475"/>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2D29DD0D-33E2-49A5-AB32-8E2A57CA604B}"/>
              </a:ext>
            </a:extLst>
          </p:cNvPr>
          <p:cNvSpPr>
            <a:spLocks noGrp="1" noChangeArrowheads="1"/>
          </p:cNvSpPr>
          <p:nvPr>
            <p:ph type="sldNum"/>
          </p:nvPr>
        </p:nvSpPr>
        <p:spPr bwMode="auto">
          <a:xfrm>
            <a:off x="4211638" y="6546162"/>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28FAE075-7E69-4343-85A3-53F09785CD80}"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43" r:id="rId7"/>
    <p:sldLayoutId id="2147483739" r:id="rId8"/>
    <p:sldLayoutId id="2147483740" r:id="rId9"/>
    <p:sldLayoutId id="2147483741" r:id="rId10"/>
    <p:sldLayoutId id="2147483742"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32AE682-7C1B-4FFC-962A-3B25DB70C035}"/>
              </a:ext>
            </a:extLst>
          </p:cNvPr>
          <p:cNvSpPr>
            <a:spLocks noChangeArrowheads="1"/>
          </p:cNvSpPr>
          <p:nvPr/>
        </p:nvSpPr>
        <p:spPr bwMode="auto">
          <a:xfrm>
            <a:off x="755576" y="836712"/>
            <a:ext cx="7848872" cy="5326716"/>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dirty="0">
                <a:effectLst>
                  <a:outerShdw blurRad="38100" dist="38100" dir="2700000" algn="tl">
                    <a:srgbClr val="C0C0C0"/>
                  </a:outerShdw>
                </a:effectLst>
                <a:latin typeface="Times New Roman" panose="02020603050405020304" pitchFamily="18" charset="0"/>
              </a:rPr>
              <a:t>Project: </a:t>
            </a:r>
            <a:r>
              <a:rPr lang="en-US" altLang="en-US" sz="2000" b="1" u="sng" dirty="0">
                <a:effectLst>
                  <a:outerShdw blurRad="38100" dist="38100" dir="2700000" algn="tl">
                    <a:srgbClr val="C0C0C0"/>
                  </a:outerShdw>
                </a:effectLst>
                <a:latin typeface="Times New Roman" panose="02020603050405020304" pitchFamily="18" charset="0"/>
              </a:rPr>
              <a:t>IEEE P802.15 Working Group for Wireless Specialty Networks (WSNs)</a:t>
            </a:r>
          </a:p>
          <a:p>
            <a:pPr eaLnBrk="1" hangingPunct="1">
              <a:spcBef>
                <a:spcPct val="0"/>
              </a:spcBef>
              <a:buClrTx/>
              <a:buFontTx/>
              <a:buNone/>
              <a:defRPr/>
            </a:pPr>
            <a:endParaRPr lang="en-US" altLang="en-US" sz="2000" dirty="0">
              <a:latin typeface="Times New Roman" panose="02020603050405020304" pitchFamily="18" charset="0"/>
            </a:endParaRPr>
          </a:p>
          <a:p>
            <a:pPr marL="1616075" indent="-1608138" eaLnBrk="1" hangingPunct="1">
              <a:spcBef>
                <a:spcPts val="600"/>
              </a:spcBef>
              <a:buClrTx/>
              <a:buFontTx/>
              <a:buNone/>
              <a:tabLst>
                <a:tab pos="1362075" algn="l"/>
                <a:tab pos="1524000"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a:pPr>
            <a:r>
              <a:rPr lang="en-US" altLang="en-US" sz="1600" b="1" dirty="0">
                <a:latin typeface="Times New Roman" panose="02020603050405020304" pitchFamily="18" charset="0"/>
              </a:rPr>
              <a:t>Submission Title : Preliminary Surface-wave Propagation Characteristics in metal-rich environments</a:t>
            </a:r>
            <a:endParaRPr lang="en-US" altLang="en-US" sz="1600" dirty="0">
              <a:latin typeface="Times New Roman" panose="02020603050405020304" pitchFamily="18" charset="0"/>
            </a:endParaRPr>
          </a:p>
          <a:p>
            <a:pPr eaLnBrk="1" hangingPunct="1">
              <a:spcBef>
                <a:spcPts val="600"/>
              </a:spcBef>
              <a:buClrTx/>
              <a:buFontTx/>
              <a:buNone/>
              <a:defRPr/>
            </a:pPr>
            <a:r>
              <a:rPr lang="en-US" altLang="en-US" sz="1600" b="1" dirty="0">
                <a:latin typeface="Times New Roman" panose="02020603050405020304" pitchFamily="18" charset="0"/>
              </a:rPr>
              <a:t>Date Submitted : </a:t>
            </a:r>
            <a:r>
              <a:rPr lang="en-US" altLang="en-US" sz="1600" dirty="0">
                <a:latin typeface="Times New Roman" panose="02020603050405020304" pitchFamily="18" charset="0"/>
              </a:rPr>
              <a:t>Sep. 14, 2025</a:t>
            </a:r>
          </a:p>
          <a:p>
            <a:pPr eaLnBrk="1" hangingPunct="1">
              <a:spcBef>
                <a:spcPts val="600"/>
              </a:spcBef>
              <a:buClrTx/>
              <a:buFontTx/>
              <a:buNone/>
              <a:defRPr/>
            </a:pPr>
            <a:r>
              <a:rPr lang="en-US" altLang="en-US" sz="1600" b="1" dirty="0">
                <a:latin typeface="Times New Roman" panose="02020603050405020304" pitchFamily="18" charset="0"/>
              </a:rPr>
              <a:t>Source :</a:t>
            </a:r>
            <a:r>
              <a:rPr lang="en-US" altLang="en-US" sz="1600" dirty="0">
                <a:latin typeface="Times New Roman" panose="02020603050405020304" pitchFamily="18" charset="0"/>
              </a:rPr>
              <a:t> 	Jae</a:t>
            </a:r>
            <a:r>
              <a:rPr lang="en-US" altLang="ko-KR" sz="1600" dirty="0">
                <a:latin typeface="Times New Roman" panose="02020603050405020304" pitchFamily="18" charset="0"/>
              </a:rPr>
              <a:t>-Joon Park, </a:t>
            </a:r>
            <a:r>
              <a:rPr lang="en-US" altLang="en-US" sz="1600" dirty="0">
                <a:latin typeface="Times New Roman" panose="02020603050405020304" pitchFamily="18" charset="0"/>
              </a:rPr>
              <a:t>Seok-bong Hyun, Jung-</a:t>
            </a:r>
            <a:r>
              <a:rPr lang="en-US" altLang="en-US" sz="1600" dirty="0" err="1">
                <a:latin typeface="Times New Roman" panose="02020603050405020304" pitchFamily="18" charset="0"/>
              </a:rPr>
              <a:t>hwan</a:t>
            </a:r>
            <a:r>
              <a:rPr lang="en-US" altLang="en-US" sz="1600" dirty="0">
                <a:latin typeface="Times New Roman" panose="02020603050405020304" pitchFamily="18" charset="0"/>
              </a:rPr>
              <a:t> Hwang, Seung-Hyun Jang </a:t>
            </a:r>
            <a:r>
              <a:rPr lang="en-US" altLang="ko-KR" sz="1600" dirty="0">
                <a:latin typeface="Times New Roman" panose="02020603050405020304" pitchFamily="18" charset="0"/>
              </a:rPr>
              <a:t>(ETRI)</a:t>
            </a:r>
            <a:endParaRPr lang="en-US" altLang="en-US" sz="1600" dirty="0">
              <a:latin typeface="Times New Roman" panose="02020603050405020304" pitchFamily="18" charset="0"/>
            </a:endParaRPr>
          </a:p>
          <a:p>
            <a:pPr eaLnBrk="1" hangingPunct="1">
              <a:spcBef>
                <a:spcPts val="600"/>
              </a:spcBef>
              <a:buClrTx/>
              <a:buFontTx/>
              <a:buNone/>
              <a:defRPr/>
            </a:pPr>
            <a:r>
              <a:rPr lang="en-US" altLang="en-US" sz="1600" b="1" dirty="0">
                <a:latin typeface="Times New Roman" panose="02020603050405020304" pitchFamily="18" charset="0"/>
              </a:rPr>
              <a:t>Re :</a:t>
            </a:r>
            <a:r>
              <a:rPr lang="en-US" altLang="en-US" sz="1600" dirty="0">
                <a:latin typeface="Times New Roman" panose="02020603050405020304" pitchFamily="18" charset="0"/>
              </a:rPr>
              <a:t> 	IG Surface Wave Communication (SWC)</a:t>
            </a:r>
          </a:p>
          <a:p>
            <a:pPr marL="987425" indent="-979488" eaLnBrk="1" hangingPunct="1">
              <a:spcBef>
                <a:spcPts val="600"/>
              </a:spcBef>
              <a:buClrTx/>
              <a:buFontTx/>
              <a:buNone/>
              <a:tabLst>
                <a:tab pos="987425"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a:pPr>
            <a:r>
              <a:rPr lang="en-US" altLang="en-US" sz="1600" b="1" dirty="0">
                <a:latin typeface="Times New Roman" panose="02020603050405020304" pitchFamily="18" charset="0"/>
              </a:rPr>
              <a:t>Abstract : </a:t>
            </a:r>
            <a:r>
              <a:rPr lang="en-US" altLang="en-US" sz="1600" dirty="0">
                <a:latin typeface="Times New Roman" panose="02020603050405020304" pitchFamily="18" charset="0"/>
              </a:rPr>
              <a:t>This contribution investigates preliminary propagation characteristics of SWC in metal-rich environments</a:t>
            </a:r>
          </a:p>
          <a:p>
            <a:pPr eaLnBrk="1" hangingPunct="1">
              <a:spcBef>
                <a:spcPts val="60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Discussion</a:t>
            </a:r>
            <a:endParaRPr lang="en-US" altLang="en-US" sz="1600" b="1" dirty="0">
              <a:solidFill>
                <a:schemeClr val="accent1">
                  <a:lumMod val="75000"/>
                </a:schemeClr>
              </a:solidFill>
              <a:highlight>
                <a:srgbClr val="C0C0C0"/>
              </a:highlight>
              <a:latin typeface="Times New Roman" panose="02020603050405020304" pitchFamily="18" charset="0"/>
            </a:endParaRPr>
          </a:p>
          <a:p>
            <a:pPr eaLnBrk="1" hangingPunct="1">
              <a:spcBef>
                <a:spcPts val="60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IG SWC.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 </a:t>
            </a:r>
            <a:r>
              <a:rPr lang="en-US" altLang="ko-KR" sz="1600" dirty="0">
                <a:latin typeface="Times New Roman" panose="02020603050405020304" pitchFamily="18" charset="0"/>
              </a:rPr>
              <a:t> </a:t>
            </a:r>
            <a:endParaRPr lang="en-US" altLang="en-US" sz="1600" dirty="0">
              <a:latin typeface="Times New Roman" panose="02020603050405020304" pitchFamily="18" charset="0"/>
            </a:endParaRPr>
          </a:p>
          <a:p>
            <a:pPr eaLnBrk="1" hangingPunct="1">
              <a:spcBef>
                <a:spcPts val="60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sz="3200" b="1" dirty="0">
                <a:latin typeface="Times New Roman" panose="02020603050405020304" pitchFamily="18" charset="0"/>
                <a:cs typeface="Times New Roman" panose="02020603050405020304" pitchFamily="18" charset="0"/>
              </a:rPr>
              <a:t>Experiment</a:t>
            </a:r>
            <a:r>
              <a:rPr lang="ko-KR" altLang="en-US" sz="3200" b="1" dirty="0">
                <a:latin typeface="Times New Roman" panose="02020603050405020304" pitchFamily="18" charset="0"/>
                <a:cs typeface="Times New Roman" panose="02020603050405020304" pitchFamily="18" charset="0"/>
              </a:rPr>
              <a:t> </a:t>
            </a:r>
            <a:r>
              <a:rPr lang="en-US" altLang="ko-KR" sz="3200" b="1" dirty="0">
                <a:latin typeface="Times New Roman" panose="02020603050405020304" pitchFamily="18" charset="0"/>
                <a:cs typeface="Times New Roman" panose="02020603050405020304" pitchFamily="18" charset="0"/>
              </a:rPr>
              <a:t>#1</a:t>
            </a:r>
            <a:endParaRPr lang="en-US" altLang="en-US" sz="3200" b="1" dirty="0">
              <a:latin typeface="Times New Roman" panose="02020603050405020304" pitchFamily="18" charset="0"/>
              <a:cs typeface="Times New Roman" panose="02020603050405020304" pitchFamily="18" charset="0"/>
            </a:endParaRP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10</a:t>
            </a:fld>
            <a:endParaRPr lang="en-US" altLang="en-US">
              <a:solidFill>
                <a:schemeClr val="tx1"/>
              </a:solidFill>
            </a:endParaRPr>
          </a:p>
        </p:txBody>
      </p:sp>
      <p:sp>
        <p:nvSpPr>
          <p:cNvPr id="2" name="Content Placeholder 2">
            <a:extLst>
              <a:ext uri="{FF2B5EF4-FFF2-40B4-BE49-F238E27FC236}">
                <a16:creationId xmlns:a16="http://schemas.microsoft.com/office/drawing/2014/main" id="{7E6568A5-570B-9F8E-A104-214F5CCFD2D9}"/>
              </a:ext>
            </a:extLst>
          </p:cNvPr>
          <p:cNvSpPr>
            <a:spLocks noGrp="1" noChangeArrowheads="1"/>
          </p:cNvSpPr>
          <p:nvPr>
            <p:ph idx="1"/>
          </p:nvPr>
        </p:nvSpPr>
        <p:spPr>
          <a:xfrm>
            <a:off x="689768" y="1484784"/>
            <a:ext cx="8202712" cy="1512168"/>
          </a:xfrm>
        </p:spPr>
        <p:txBody>
          <a:bodyPr>
            <a:noAutofit/>
          </a:bodyPr>
          <a:lstStyle/>
          <a:p>
            <a:pPr marL="177800" indent="-177800">
              <a:spcBef>
                <a:spcPts val="600"/>
              </a:spcBef>
              <a:spcAft>
                <a:spcPts val="0"/>
              </a:spcAft>
              <a:buFont typeface="Arial" panose="020B0604020202020204" pitchFamily="34" charset="0"/>
              <a:buChar char="•"/>
            </a:pPr>
            <a:r>
              <a:rPr lang="en-US" altLang="ko-KR" sz="2000" b="1" dirty="0">
                <a:latin typeface="Times New Roman" panose="02020603050405020304" pitchFamily="18" charset="0"/>
                <a:cs typeface="Times New Roman" panose="02020603050405020304" pitchFamily="18" charset="0"/>
              </a:rPr>
              <a:t>Measurement results</a:t>
            </a:r>
          </a:p>
          <a:p>
            <a:pPr marL="449263" indent="-266700">
              <a:spcBef>
                <a:spcPts val="600"/>
              </a:spcBef>
              <a:spcAft>
                <a:spcPts val="0"/>
              </a:spcAft>
              <a:buFont typeface="맑은 고딕" panose="020B0503020000020004" pitchFamily="50" charset="-127"/>
              <a:buChar char="–"/>
            </a:pPr>
            <a:r>
              <a:rPr lang="en-US" altLang="ko-KR" sz="1800" dirty="0">
                <a:latin typeface="Times New Roman" panose="02020603050405020304" pitchFamily="18" charset="0"/>
                <a:cs typeface="Times New Roman" panose="02020603050405020304" pitchFamily="18" charset="0"/>
              </a:rPr>
              <a:t>Path-loss characteristics for metal strip (D=2)</a:t>
            </a:r>
          </a:p>
          <a:p>
            <a:pPr marL="804863" lvl="1" indent="-222250">
              <a:spcBef>
                <a:spcPts val="600"/>
              </a:spcBef>
              <a:spcAft>
                <a:spcPts val="0"/>
              </a:spcAft>
              <a:buFont typeface="Wingdings" pitchFamily="2" charset="2"/>
              <a:buChar char="§"/>
            </a:pPr>
            <a:r>
              <a:rPr lang="en-US" altLang="ko-KR" sz="1400" dirty="0">
                <a:latin typeface="Times New Roman" panose="02020603050405020304" pitchFamily="18" charset="0"/>
                <a:cs typeface="Times New Roman" panose="02020603050405020304" pitchFamily="18" charset="0"/>
              </a:rPr>
              <a:t>The measured results are higher than the theoretical values</a:t>
            </a:r>
          </a:p>
          <a:p>
            <a:pPr marL="804863" lvl="1" indent="-222250">
              <a:spcBef>
                <a:spcPts val="600"/>
              </a:spcBef>
              <a:spcAft>
                <a:spcPts val="0"/>
              </a:spcAft>
              <a:buFont typeface="Wingdings" pitchFamily="2" charset="2"/>
              <a:buChar char="§"/>
            </a:pPr>
            <a:r>
              <a:rPr lang="en-US" altLang="ko-KR" sz="1400" dirty="0">
                <a:latin typeface="Times New Roman" panose="02020603050405020304" pitchFamily="18" charset="0"/>
                <a:cs typeface="Times New Roman" panose="02020603050405020304" pitchFamily="18" charset="0"/>
              </a:rPr>
              <a:t>The theoretical model assumes an infinite metallic surface, whereas the measurements, due to the finite length and width, exhibit waveguide effects</a:t>
            </a:r>
          </a:p>
          <a:p>
            <a:pPr marL="449263" indent="-266700">
              <a:spcBef>
                <a:spcPts val="600"/>
              </a:spcBef>
              <a:spcAft>
                <a:spcPts val="0"/>
              </a:spcAft>
              <a:buFont typeface="맑은 고딕" panose="020B0503020000020004" pitchFamily="50" charset="-127"/>
              <a:buChar char="–"/>
            </a:pPr>
            <a:endParaRPr lang="en-US" altLang="ko-KR" sz="1800" dirty="0">
              <a:latin typeface="Times New Roman" panose="02020603050405020304" pitchFamily="18" charset="0"/>
              <a:cs typeface="Times New Roman" panose="02020603050405020304" pitchFamily="18" charset="0"/>
            </a:endParaRPr>
          </a:p>
        </p:txBody>
      </p:sp>
      <p:pic>
        <p:nvPicPr>
          <p:cNvPr id="4" name="그림 3">
            <a:extLst>
              <a:ext uri="{FF2B5EF4-FFF2-40B4-BE49-F238E27FC236}">
                <a16:creationId xmlns:a16="http://schemas.microsoft.com/office/drawing/2014/main" id="{540DABD6-25F1-EEC5-7344-3831B16469E7}"/>
              </a:ext>
            </a:extLst>
          </p:cNvPr>
          <p:cNvPicPr>
            <a:picLocks noChangeAspect="1"/>
          </p:cNvPicPr>
          <p:nvPr/>
        </p:nvPicPr>
        <p:blipFill>
          <a:blip r:embed="rId3"/>
          <a:stretch>
            <a:fillRect/>
          </a:stretch>
        </p:blipFill>
        <p:spPr>
          <a:xfrm>
            <a:off x="1384793" y="3140968"/>
            <a:ext cx="6374414" cy="3250904"/>
          </a:xfrm>
          <a:prstGeom prst="rect">
            <a:avLst/>
          </a:prstGeom>
        </p:spPr>
      </p:pic>
      <p:sp>
        <p:nvSpPr>
          <p:cNvPr id="3" name="TextBox 2">
            <a:extLst>
              <a:ext uri="{FF2B5EF4-FFF2-40B4-BE49-F238E27FC236}">
                <a16:creationId xmlns:a16="http://schemas.microsoft.com/office/drawing/2014/main" id="{9C0682AD-1CF6-4B2A-78BD-4DF24C7B3E53}"/>
              </a:ext>
            </a:extLst>
          </p:cNvPr>
          <p:cNvSpPr txBox="1"/>
          <p:nvPr/>
        </p:nvSpPr>
        <p:spPr>
          <a:xfrm>
            <a:off x="7020272" y="1628800"/>
            <a:ext cx="1715534" cy="253916"/>
          </a:xfrm>
          <a:prstGeom prst="rect">
            <a:avLst/>
          </a:prstGeom>
          <a:noFill/>
        </p:spPr>
        <p:txBody>
          <a:bodyPr wrap="none" rtlCol="0">
            <a:spAutoFit/>
          </a:bodyPr>
          <a:lstStyle/>
          <a:p>
            <a:r>
              <a:rPr lang="en-US" altLang="ko-KR" sz="1050" dirty="0">
                <a:solidFill>
                  <a:schemeClr val="tx1"/>
                </a:solidFill>
                <a:cs typeface="Times New Roman" panose="02020603050405020304" pitchFamily="18" charset="0"/>
              </a:rPr>
              <a:t>D: dielectric thickness [mm]</a:t>
            </a:r>
            <a:endParaRPr kumimoji="1" lang="ko-KR" altLang="en-US" sz="1050" dirty="0">
              <a:solidFill>
                <a:schemeClr val="tx1"/>
              </a:solidFill>
            </a:endParaRPr>
          </a:p>
        </p:txBody>
      </p:sp>
    </p:spTree>
    <p:extLst>
      <p:ext uri="{BB962C8B-B14F-4D97-AF65-F5344CB8AC3E}">
        <p14:creationId xmlns:p14="http://schemas.microsoft.com/office/powerpoint/2010/main" val="184733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CF5AF-D99C-949A-B47F-0A1FB58AE34C}"/>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1038086E-4E0F-9391-5294-E41914A5C28A}"/>
              </a:ext>
            </a:extLst>
          </p:cNvPr>
          <p:cNvSpPr>
            <a:spLocks noGrp="1" noChangeArrowheads="1"/>
          </p:cNvSpPr>
          <p:nvPr>
            <p:ph type="title"/>
          </p:nvPr>
        </p:nvSpPr>
        <p:spPr/>
        <p:txBody>
          <a:bodyPr/>
          <a:lstStyle/>
          <a:p>
            <a:r>
              <a:rPr lang="en-US" altLang="en-US" sz="3200" b="1" dirty="0">
                <a:latin typeface="Times New Roman" panose="02020603050405020304" pitchFamily="18" charset="0"/>
                <a:cs typeface="Times New Roman" panose="02020603050405020304" pitchFamily="18" charset="0"/>
              </a:rPr>
              <a:t>Experiment</a:t>
            </a:r>
            <a:r>
              <a:rPr lang="ko-KR" altLang="en-US" sz="3200" b="1" dirty="0">
                <a:latin typeface="Times New Roman" panose="02020603050405020304" pitchFamily="18" charset="0"/>
                <a:cs typeface="Times New Roman" panose="02020603050405020304" pitchFamily="18" charset="0"/>
              </a:rPr>
              <a:t> </a:t>
            </a:r>
            <a:r>
              <a:rPr lang="en-US" altLang="ko-KR" sz="3200" b="1" dirty="0">
                <a:latin typeface="Times New Roman" panose="02020603050405020304" pitchFamily="18" charset="0"/>
                <a:cs typeface="Times New Roman" panose="02020603050405020304" pitchFamily="18" charset="0"/>
              </a:rPr>
              <a:t>#2</a:t>
            </a:r>
            <a:endParaRPr lang="en-US" altLang="en-US" sz="3200" b="1" dirty="0">
              <a:latin typeface="Times New Roman" panose="02020603050405020304" pitchFamily="18" charset="0"/>
              <a:cs typeface="Times New Roman" panose="02020603050405020304" pitchFamily="18" charset="0"/>
            </a:endParaRPr>
          </a:p>
        </p:txBody>
      </p:sp>
      <p:sp>
        <p:nvSpPr>
          <p:cNvPr id="8196" name="Slide Number Placeholder 3">
            <a:extLst>
              <a:ext uri="{FF2B5EF4-FFF2-40B4-BE49-F238E27FC236}">
                <a16:creationId xmlns:a16="http://schemas.microsoft.com/office/drawing/2014/main" id="{C6403D6C-2A41-F2C0-6E70-E805686C5FAA}"/>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11</a:t>
            </a:fld>
            <a:endParaRPr lang="en-US" altLang="en-US">
              <a:solidFill>
                <a:schemeClr val="tx1"/>
              </a:solidFill>
            </a:endParaRPr>
          </a:p>
        </p:txBody>
      </p:sp>
      <p:sp>
        <p:nvSpPr>
          <p:cNvPr id="2" name="Content Placeholder 2">
            <a:extLst>
              <a:ext uri="{FF2B5EF4-FFF2-40B4-BE49-F238E27FC236}">
                <a16:creationId xmlns:a16="http://schemas.microsoft.com/office/drawing/2014/main" id="{3E006AE0-C0F4-B5A3-0058-2B6CC2EE33CF}"/>
              </a:ext>
            </a:extLst>
          </p:cNvPr>
          <p:cNvSpPr>
            <a:spLocks noGrp="1" noChangeArrowheads="1"/>
          </p:cNvSpPr>
          <p:nvPr>
            <p:ph idx="1"/>
          </p:nvPr>
        </p:nvSpPr>
        <p:spPr>
          <a:xfrm>
            <a:off x="689768" y="1484784"/>
            <a:ext cx="7836695" cy="1296144"/>
          </a:xfrm>
        </p:spPr>
        <p:txBody>
          <a:bodyPr>
            <a:noAutofit/>
          </a:bodyPr>
          <a:lstStyle/>
          <a:p>
            <a:pPr marL="177800" indent="-177800">
              <a:spcBef>
                <a:spcPts val="600"/>
              </a:spcBef>
              <a:spcAft>
                <a:spcPts val="0"/>
              </a:spcAft>
              <a:buFont typeface="Arial" panose="020B0604020202020204" pitchFamily="34" charset="0"/>
              <a:buChar char="•"/>
            </a:pPr>
            <a:r>
              <a:rPr lang="en-US" altLang="ko-KR" sz="2000" b="1" dirty="0">
                <a:latin typeface="Times New Roman" panose="02020603050405020304" pitchFamily="18" charset="0"/>
                <a:cs typeface="Times New Roman" panose="02020603050405020304" pitchFamily="18" charset="0"/>
              </a:rPr>
              <a:t>Testing the characteristics of surface waves propagating along the silicon sheet in a </a:t>
            </a:r>
            <a:r>
              <a:rPr lang="en-US" altLang="ko-KR" sz="2000" b="1" i="1" dirty="0">
                <a:solidFill>
                  <a:srgbClr val="0000FF"/>
                </a:solidFill>
                <a:latin typeface="Times New Roman" panose="02020603050405020304" pitchFamily="18" charset="0"/>
                <a:cs typeface="Times New Roman" panose="02020603050405020304" pitchFamily="18" charset="0"/>
              </a:rPr>
              <a:t>vertical</a:t>
            </a:r>
            <a:r>
              <a:rPr lang="en-US" altLang="ko-KR" sz="2000" b="1" dirty="0">
                <a:latin typeface="Times New Roman" panose="02020603050405020304" pitchFamily="18" charset="0"/>
                <a:cs typeface="Times New Roman" panose="02020603050405020304" pitchFamily="18" charset="0"/>
              </a:rPr>
              <a:t> direction </a:t>
            </a:r>
            <a:r>
              <a:rPr lang="en-US" altLang="ko-KR" sz="2000" dirty="0">
                <a:latin typeface="Times New Roman" panose="02020603050405020304" pitchFamily="18" charset="0"/>
                <a:cs typeface="Times New Roman" panose="02020603050405020304" pitchFamily="18" charset="0"/>
              </a:rPr>
              <a:t> </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p:txBody>
      </p:sp>
      <p:pic>
        <p:nvPicPr>
          <p:cNvPr id="3" name="그림 2">
            <a:extLst>
              <a:ext uri="{FF2B5EF4-FFF2-40B4-BE49-F238E27FC236}">
                <a16:creationId xmlns:a16="http://schemas.microsoft.com/office/drawing/2014/main" id="{F7EF5A6E-E51A-4513-3488-209BE569448F}"/>
              </a:ext>
            </a:extLst>
          </p:cNvPr>
          <p:cNvPicPr>
            <a:picLocks noChangeAspect="1"/>
          </p:cNvPicPr>
          <p:nvPr/>
        </p:nvPicPr>
        <p:blipFill>
          <a:blip r:embed="rId3"/>
          <a:stretch>
            <a:fillRect/>
          </a:stretch>
        </p:blipFill>
        <p:spPr>
          <a:xfrm>
            <a:off x="685800" y="2564904"/>
            <a:ext cx="7772400" cy="3468945"/>
          </a:xfrm>
          <a:prstGeom prst="rect">
            <a:avLst/>
          </a:prstGeom>
        </p:spPr>
      </p:pic>
    </p:spTree>
    <p:extLst>
      <p:ext uri="{BB962C8B-B14F-4D97-AF65-F5344CB8AC3E}">
        <p14:creationId xmlns:p14="http://schemas.microsoft.com/office/powerpoint/2010/main" val="4060070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ADBC2-FFB2-3165-4E7B-7C397C90777D}"/>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9BE55052-60E1-BA57-06F4-D26FFE96050B}"/>
              </a:ext>
            </a:extLst>
          </p:cNvPr>
          <p:cNvSpPr>
            <a:spLocks noGrp="1" noChangeArrowheads="1"/>
          </p:cNvSpPr>
          <p:nvPr>
            <p:ph type="title"/>
          </p:nvPr>
        </p:nvSpPr>
        <p:spPr/>
        <p:txBody>
          <a:bodyPr/>
          <a:lstStyle/>
          <a:p>
            <a:r>
              <a:rPr lang="en-US" altLang="en-US" sz="3200" b="1" dirty="0">
                <a:latin typeface="Times New Roman" panose="02020603050405020304" pitchFamily="18" charset="0"/>
                <a:cs typeface="Times New Roman" panose="02020603050405020304" pitchFamily="18" charset="0"/>
              </a:rPr>
              <a:t>Experiment</a:t>
            </a:r>
            <a:r>
              <a:rPr lang="ko-KR" altLang="en-US" sz="3200" b="1" dirty="0">
                <a:latin typeface="Times New Roman" panose="02020603050405020304" pitchFamily="18" charset="0"/>
                <a:cs typeface="Times New Roman" panose="02020603050405020304" pitchFamily="18" charset="0"/>
              </a:rPr>
              <a:t> </a:t>
            </a:r>
            <a:r>
              <a:rPr lang="en-US" altLang="ko-KR" sz="3200" b="1" dirty="0">
                <a:latin typeface="Times New Roman" panose="02020603050405020304" pitchFamily="18" charset="0"/>
                <a:cs typeface="Times New Roman" panose="02020603050405020304" pitchFamily="18" charset="0"/>
              </a:rPr>
              <a:t>#2</a:t>
            </a:r>
            <a:endParaRPr lang="en-US" altLang="en-US" sz="3200" b="1" dirty="0">
              <a:latin typeface="Times New Roman" panose="02020603050405020304" pitchFamily="18" charset="0"/>
              <a:cs typeface="Times New Roman" panose="02020603050405020304" pitchFamily="18" charset="0"/>
            </a:endParaRPr>
          </a:p>
        </p:txBody>
      </p:sp>
      <p:sp>
        <p:nvSpPr>
          <p:cNvPr id="8196" name="Slide Number Placeholder 3">
            <a:extLst>
              <a:ext uri="{FF2B5EF4-FFF2-40B4-BE49-F238E27FC236}">
                <a16:creationId xmlns:a16="http://schemas.microsoft.com/office/drawing/2014/main" id="{988505D4-E4F6-5854-0578-AB8CDDF1BA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12</a:t>
            </a:fld>
            <a:endParaRPr lang="en-US" altLang="en-US">
              <a:solidFill>
                <a:schemeClr val="tx1"/>
              </a:solidFill>
            </a:endParaRPr>
          </a:p>
        </p:txBody>
      </p:sp>
      <p:sp>
        <p:nvSpPr>
          <p:cNvPr id="2" name="Content Placeholder 2">
            <a:extLst>
              <a:ext uri="{FF2B5EF4-FFF2-40B4-BE49-F238E27FC236}">
                <a16:creationId xmlns:a16="http://schemas.microsoft.com/office/drawing/2014/main" id="{0CBF0532-82C6-99ED-24F5-81FF516E5824}"/>
              </a:ext>
            </a:extLst>
          </p:cNvPr>
          <p:cNvSpPr>
            <a:spLocks noGrp="1" noChangeArrowheads="1"/>
          </p:cNvSpPr>
          <p:nvPr>
            <p:ph idx="1"/>
          </p:nvPr>
        </p:nvSpPr>
        <p:spPr>
          <a:xfrm>
            <a:off x="689768" y="1484784"/>
            <a:ext cx="7836695" cy="1296144"/>
          </a:xfrm>
        </p:spPr>
        <p:txBody>
          <a:bodyPr>
            <a:noAutofit/>
          </a:bodyPr>
          <a:lstStyle/>
          <a:p>
            <a:pPr marL="177800" indent="-177800">
              <a:spcBef>
                <a:spcPts val="600"/>
              </a:spcBef>
              <a:spcAft>
                <a:spcPts val="0"/>
              </a:spcAft>
              <a:buFont typeface="Arial" panose="020B0604020202020204" pitchFamily="34" charset="0"/>
              <a:buChar char="•"/>
            </a:pPr>
            <a:r>
              <a:rPr lang="en-US" altLang="ko-KR" sz="2000" b="1" dirty="0">
                <a:latin typeface="Times New Roman" panose="02020603050405020304" pitchFamily="18" charset="0"/>
                <a:cs typeface="Times New Roman" panose="02020603050405020304" pitchFamily="18" charset="0"/>
              </a:rPr>
              <a:t>Measurement results</a:t>
            </a:r>
          </a:p>
          <a:p>
            <a:pPr marL="449263" indent="-266700">
              <a:spcBef>
                <a:spcPts val="600"/>
              </a:spcBef>
              <a:spcAft>
                <a:spcPts val="0"/>
              </a:spcAft>
              <a:buFont typeface="맑은 고딕" panose="020B0503020000020004" pitchFamily="50" charset="-127"/>
              <a:buChar char="–"/>
            </a:pPr>
            <a:r>
              <a:rPr lang="en-US" altLang="ko-KR" sz="1800" dirty="0">
                <a:latin typeface="Times New Roman" panose="02020603050405020304" pitchFamily="18" charset="0"/>
                <a:cs typeface="Times New Roman" panose="02020603050405020304" pitchFamily="18" charset="0"/>
              </a:rPr>
              <a:t>Initial S-parameter measurement </a:t>
            </a:r>
          </a:p>
          <a:p>
            <a:pPr marL="449263" indent="-266700">
              <a:spcBef>
                <a:spcPts val="600"/>
              </a:spcBef>
              <a:spcAft>
                <a:spcPts val="0"/>
              </a:spcAft>
              <a:buFont typeface="맑은 고딕" panose="020B0503020000020004" pitchFamily="50" charset="-127"/>
              <a:buChar char="–"/>
            </a:pPr>
            <a:r>
              <a:rPr lang="en-US" altLang="ko-KR" sz="1800" dirty="0">
                <a:latin typeface="Times New Roman" panose="02020603050405020304" pitchFamily="18" charset="0"/>
                <a:cs typeface="Times New Roman" panose="02020603050405020304" pitchFamily="18" charset="0"/>
              </a:rPr>
              <a:t>Severe fading observed (approximately 30dB or more fluctuations)</a:t>
            </a:r>
          </a:p>
        </p:txBody>
      </p:sp>
      <p:pic>
        <p:nvPicPr>
          <p:cNvPr id="4" name="그림 3">
            <a:extLst>
              <a:ext uri="{FF2B5EF4-FFF2-40B4-BE49-F238E27FC236}">
                <a16:creationId xmlns:a16="http://schemas.microsoft.com/office/drawing/2014/main" id="{24FE115D-B549-A4CE-0F65-C06240888918}"/>
              </a:ext>
            </a:extLst>
          </p:cNvPr>
          <p:cNvPicPr>
            <a:picLocks noChangeAspect="1"/>
          </p:cNvPicPr>
          <p:nvPr/>
        </p:nvPicPr>
        <p:blipFill>
          <a:blip r:embed="rId3"/>
          <a:stretch>
            <a:fillRect/>
          </a:stretch>
        </p:blipFill>
        <p:spPr>
          <a:xfrm>
            <a:off x="681832" y="2692106"/>
            <a:ext cx="7772400" cy="3480094"/>
          </a:xfrm>
          <a:prstGeom prst="rect">
            <a:avLst/>
          </a:prstGeom>
        </p:spPr>
      </p:pic>
    </p:spTree>
    <p:extLst>
      <p:ext uri="{BB962C8B-B14F-4D97-AF65-F5344CB8AC3E}">
        <p14:creationId xmlns:p14="http://schemas.microsoft.com/office/powerpoint/2010/main" val="1483602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7D43F-B272-67CE-6A50-F82F7112823E}"/>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95867794-4D2E-E768-E558-AA6C1749B0DA}"/>
              </a:ext>
            </a:extLst>
          </p:cNvPr>
          <p:cNvSpPr>
            <a:spLocks noGrp="1" noChangeArrowheads="1"/>
          </p:cNvSpPr>
          <p:nvPr>
            <p:ph type="title"/>
          </p:nvPr>
        </p:nvSpPr>
        <p:spPr/>
        <p:txBody>
          <a:bodyPr/>
          <a:lstStyle/>
          <a:p>
            <a:r>
              <a:rPr lang="en-US" altLang="en-US" sz="3200" b="1" dirty="0">
                <a:latin typeface="Times New Roman" panose="02020603050405020304" pitchFamily="18" charset="0"/>
                <a:cs typeface="Times New Roman" panose="02020603050405020304" pitchFamily="18" charset="0"/>
              </a:rPr>
              <a:t>Experiment</a:t>
            </a:r>
            <a:r>
              <a:rPr lang="ko-KR" altLang="en-US" sz="3200" b="1" dirty="0">
                <a:latin typeface="Times New Roman" panose="02020603050405020304" pitchFamily="18" charset="0"/>
                <a:cs typeface="Times New Roman" panose="02020603050405020304" pitchFamily="18" charset="0"/>
              </a:rPr>
              <a:t> </a:t>
            </a:r>
            <a:r>
              <a:rPr lang="en-US" altLang="ko-KR" sz="3200" b="1" dirty="0">
                <a:latin typeface="Times New Roman" panose="02020603050405020304" pitchFamily="18" charset="0"/>
                <a:cs typeface="Times New Roman" panose="02020603050405020304" pitchFamily="18" charset="0"/>
              </a:rPr>
              <a:t>#2</a:t>
            </a:r>
            <a:endParaRPr lang="en-US" altLang="en-US" sz="3200" b="1" dirty="0">
              <a:latin typeface="Times New Roman" panose="02020603050405020304" pitchFamily="18" charset="0"/>
              <a:cs typeface="Times New Roman" panose="02020603050405020304" pitchFamily="18" charset="0"/>
            </a:endParaRPr>
          </a:p>
        </p:txBody>
      </p:sp>
      <p:sp>
        <p:nvSpPr>
          <p:cNvPr id="8196" name="Slide Number Placeholder 3">
            <a:extLst>
              <a:ext uri="{FF2B5EF4-FFF2-40B4-BE49-F238E27FC236}">
                <a16:creationId xmlns:a16="http://schemas.microsoft.com/office/drawing/2014/main" id="{B4317DF7-567A-F856-ED56-03CC01DB2B93}"/>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13</a:t>
            </a:fld>
            <a:endParaRPr lang="en-US" altLang="en-US">
              <a:solidFill>
                <a:schemeClr val="tx1"/>
              </a:solidFill>
            </a:endParaRPr>
          </a:p>
        </p:txBody>
      </p:sp>
      <p:sp>
        <p:nvSpPr>
          <p:cNvPr id="2" name="Content Placeholder 2">
            <a:extLst>
              <a:ext uri="{FF2B5EF4-FFF2-40B4-BE49-F238E27FC236}">
                <a16:creationId xmlns:a16="http://schemas.microsoft.com/office/drawing/2014/main" id="{4B6A1755-4D10-B7FB-3304-65193ED2B0DF}"/>
              </a:ext>
            </a:extLst>
          </p:cNvPr>
          <p:cNvSpPr>
            <a:spLocks noGrp="1" noChangeArrowheads="1"/>
          </p:cNvSpPr>
          <p:nvPr>
            <p:ph idx="1"/>
          </p:nvPr>
        </p:nvSpPr>
        <p:spPr>
          <a:xfrm>
            <a:off x="689768" y="1484784"/>
            <a:ext cx="7836695" cy="1296144"/>
          </a:xfrm>
        </p:spPr>
        <p:txBody>
          <a:bodyPr>
            <a:noAutofit/>
          </a:bodyPr>
          <a:lstStyle/>
          <a:p>
            <a:pPr marL="177800" indent="-177800">
              <a:spcBef>
                <a:spcPts val="600"/>
              </a:spcBef>
              <a:spcAft>
                <a:spcPts val="0"/>
              </a:spcAft>
              <a:buFont typeface="Arial" panose="020B0604020202020204" pitchFamily="34" charset="0"/>
              <a:buChar char="•"/>
            </a:pPr>
            <a:r>
              <a:rPr lang="en-US" altLang="ko-KR" sz="2000" b="1" dirty="0">
                <a:latin typeface="Times New Roman" panose="02020603050405020304" pitchFamily="18" charset="0"/>
                <a:cs typeface="Times New Roman" panose="02020603050405020304" pitchFamily="18" charset="0"/>
              </a:rPr>
              <a:t>Measurement results</a:t>
            </a:r>
          </a:p>
          <a:p>
            <a:pPr marL="449263" indent="-266700">
              <a:spcBef>
                <a:spcPts val="600"/>
              </a:spcBef>
              <a:spcAft>
                <a:spcPts val="0"/>
              </a:spcAft>
              <a:buFont typeface="맑은 고딕" panose="020B0503020000020004" pitchFamily="50" charset="-127"/>
              <a:buChar char="–"/>
            </a:pPr>
            <a:r>
              <a:rPr lang="en-US" altLang="ko-KR" sz="1800" dirty="0">
                <a:latin typeface="Times New Roman" panose="02020603050405020304" pitchFamily="18" charset="0"/>
                <a:cs typeface="Times New Roman" panose="02020603050405020304" pitchFamily="18" charset="0"/>
              </a:rPr>
              <a:t>Dielectric material (silicon sheet) thickness increase </a:t>
            </a:r>
            <a:r>
              <a:rPr lang="en-US" altLang="ko-KR" sz="1800" dirty="0">
                <a:latin typeface="Times New Roman" panose="02020603050405020304" pitchFamily="18" charset="0"/>
                <a:cs typeface="Times New Roman" panose="02020603050405020304" pitchFamily="18" charset="0"/>
                <a:sym typeface="Wingdings" pitchFamily="2" charset="2"/>
              </a:rPr>
              <a:t></a:t>
            </a:r>
            <a:r>
              <a:rPr lang="en-US" altLang="ko-KR" sz="1800" dirty="0">
                <a:latin typeface="Times New Roman" panose="02020603050405020304" pitchFamily="18" charset="0"/>
                <a:cs typeface="Times New Roman" panose="02020603050405020304" pitchFamily="18" charset="0"/>
              </a:rPr>
              <a:t> S21 increase</a:t>
            </a:r>
          </a:p>
        </p:txBody>
      </p:sp>
      <p:pic>
        <p:nvPicPr>
          <p:cNvPr id="3" name="그림 2">
            <a:extLst>
              <a:ext uri="{FF2B5EF4-FFF2-40B4-BE49-F238E27FC236}">
                <a16:creationId xmlns:a16="http://schemas.microsoft.com/office/drawing/2014/main" id="{38F65929-CBB7-DA20-EFD9-7D41781849F0}"/>
              </a:ext>
            </a:extLst>
          </p:cNvPr>
          <p:cNvPicPr>
            <a:picLocks noChangeAspect="1"/>
          </p:cNvPicPr>
          <p:nvPr/>
        </p:nvPicPr>
        <p:blipFill>
          <a:blip r:embed="rId3"/>
          <a:stretch>
            <a:fillRect/>
          </a:stretch>
        </p:blipFill>
        <p:spPr>
          <a:xfrm>
            <a:off x="1187624" y="2564904"/>
            <a:ext cx="6768752" cy="3401885"/>
          </a:xfrm>
          <a:prstGeom prst="rect">
            <a:avLst/>
          </a:prstGeom>
        </p:spPr>
      </p:pic>
    </p:spTree>
    <p:extLst>
      <p:ext uri="{BB962C8B-B14F-4D97-AF65-F5344CB8AC3E}">
        <p14:creationId xmlns:p14="http://schemas.microsoft.com/office/powerpoint/2010/main" val="677968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sz="3200" b="1" dirty="0">
                <a:latin typeface="Times New Roman" panose="02020603050405020304" pitchFamily="18" charset="0"/>
                <a:cs typeface="Times New Roman" panose="02020603050405020304" pitchFamily="18" charset="0"/>
              </a:rPr>
              <a:t>Summary</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14</a:t>
            </a:fld>
            <a:endParaRPr lang="en-US" altLang="en-US">
              <a:solidFill>
                <a:schemeClr val="tx1"/>
              </a:solidFill>
            </a:endParaRPr>
          </a:p>
        </p:txBody>
      </p:sp>
      <p:sp>
        <p:nvSpPr>
          <p:cNvPr id="2" name="Content Placeholder 2">
            <a:extLst>
              <a:ext uri="{FF2B5EF4-FFF2-40B4-BE49-F238E27FC236}">
                <a16:creationId xmlns:a16="http://schemas.microsoft.com/office/drawing/2014/main" id="{7E6568A5-570B-9F8E-A104-214F5CCFD2D9}"/>
              </a:ext>
            </a:extLst>
          </p:cNvPr>
          <p:cNvSpPr>
            <a:spLocks noGrp="1" noChangeArrowheads="1"/>
          </p:cNvSpPr>
          <p:nvPr>
            <p:ph idx="1"/>
          </p:nvPr>
        </p:nvSpPr>
        <p:spPr>
          <a:xfrm>
            <a:off x="689768" y="1484784"/>
            <a:ext cx="7836695" cy="4608512"/>
          </a:xfrm>
        </p:spPr>
        <p:txBody>
          <a:bodyPr>
            <a:noAutofit/>
          </a:bodyPr>
          <a:lstStyle/>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Surface-wave vs. Space-wave</a:t>
            </a:r>
          </a:p>
          <a:p>
            <a:pPr marL="449263" indent="-266700">
              <a:spcBef>
                <a:spcPts val="600"/>
              </a:spcBef>
              <a:spcAft>
                <a:spcPts val="0"/>
              </a:spcAft>
              <a:buFont typeface="맑은 고딕" panose="020B0503020000020004" pitchFamily="50" charset="-127"/>
              <a:buChar char="–"/>
            </a:pPr>
            <a:r>
              <a:rPr lang="en-US" altLang="ko-KR" sz="1600" dirty="0">
                <a:latin typeface="Times New Roman" panose="02020603050405020304" pitchFamily="18" charset="0"/>
                <a:cs typeface="Times New Roman" panose="02020603050405020304" pitchFamily="18" charset="0"/>
              </a:rPr>
              <a:t>Surface-wave propagation shows slower decay (1/r) compared to space-wave (1/r²)</a:t>
            </a:r>
          </a:p>
          <a:p>
            <a:pPr marL="449263" indent="-266700">
              <a:spcBef>
                <a:spcPts val="600"/>
              </a:spcBef>
              <a:spcAft>
                <a:spcPts val="0"/>
              </a:spcAft>
              <a:buFont typeface="맑은 고딕" panose="020B0503020000020004" pitchFamily="50" charset="-127"/>
              <a:buChar char="–"/>
            </a:pPr>
            <a:r>
              <a:rPr lang="en-US" altLang="ko-KR" sz="1600" dirty="0">
                <a:latin typeface="Times New Roman" panose="02020603050405020304" pitchFamily="18" charset="0"/>
                <a:cs typeface="Times New Roman" panose="02020603050405020304" pitchFamily="18" charset="0"/>
              </a:rPr>
              <a:t>Dielectric thickness and frequency strongly affect field strength of SWC</a:t>
            </a:r>
          </a:p>
          <a:p>
            <a:pPr marL="449263" indent="-266700">
              <a:spcBef>
                <a:spcPts val="600"/>
              </a:spcBef>
              <a:spcAft>
                <a:spcPts val="0"/>
              </a:spcAft>
              <a:buFont typeface="맑은 고딕" panose="020B0503020000020004" pitchFamily="50" charset="-127"/>
              <a:buChar char="–"/>
            </a:pPr>
            <a:endParaRPr lang="en-US" altLang="ko-KR" sz="16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Experiments confirm multipath fading (≥ 30 dB) in metal-rich environments</a:t>
            </a:r>
          </a:p>
          <a:p>
            <a:pPr marL="177800" indent="-177800">
              <a:spcBef>
                <a:spcPts val="600"/>
              </a:spcBef>
              <a:spcAft>
                <a:spcPts val="0"/>
              </a:spcAft>
              <a:buFont typeface="Arial" panose="020B0604020202020204" pitchFamily="34" charset="0"/>
              <a:buChar char="•"/>
            </a:pPr>
            <a:endParaRPr lang="en-US" altLang="ko-KR" sz="1600"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Results imply</a:t>
            </a:r>
          </a:p>
          <a:p>
            <a:pPr marL="449263" indent="-266700">
              <a:spcBef>
                <a:spcPts val="600"/>
              </a:spcBef>
              <a:spcAft>
                <a:spcPts val="0"/>
              </a:spcAft>
              <a:buFont typeface="맑은 고딕" panose="020B0503020000020004" pitchFamily="50" charset="-127"/>
              <a:buChar char="–"/>
            </a:pPr>
            <a:r>
              <a:rPr lang="en-US" altLang="ko-KR" sz="1600" dirty="0">
                <a:latin typeface="Times New Roman" panose="02020603050405020304" pitchFamily="18" charset="0"/>
                <a:cs typeface="Times New Roman" panose="02020603050405020304" pitchFamily="18" charset="0"/>
              </a:rPr>
              <a:t>Surface-waves enable long-distance, alternative communication paths</a:t>
            </a:r>
          </a:p>
          <a:p>
            <a:pPr marL="449263" indent="-266700">
              <a:spcBef>
                <a:spcPts val="600"/>
              </a:spcBef>
              <a:spcAft>
                <a:spcPts val="0"/>
              </a:spcAft>
              <a:buFont typeface="맑은 고딕" panose="020B0503020000020004" pitchFamily="50" charset="-127"/>
              <a:buChar char="–"/>
            </a:pPr>
            <a:r>
              <a:rPr lang="en-US" altLang="ko-KR" sz="1600" dirty="0">
                <a:latin typeface="Times New Roman" panose="02020603050405020304" pitchFamily="18" charset="0"/>
                <a:cs typeface="Times New Roman" panose="02020603050405020304" pitchFamily="18" charset="0"/>
              </a:rPr>
              <a:t>Require careful PHY design to mitigate multipath fading</a:t>
            </a:r>
          </a:p>
        </p:txBody>
      </p:sp>
    </p:spTree>
    <p:extLst>
      <p:ext uri="{BB962C8B-B14F-4D97-AF65-F5344CB8AC3E}">
        <p14:creationId xmlns:p14="http://schemas.microsoft.com/office/powerpoint/2010/main" val="1776794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a:extLst>
              <a:ext uri="{FF2B5EF4-FFF2-40B4-BE49-F238E27FC236}">
                <a16:creationId xmlns:a16="http://schemas.microsoft.com/office/drawing/2014/main" id="{45DD82EE-1570-48E1-9516-2F74A37DAFDE}"/>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15</a:t>
            </a:fld>
            <a:endParaRPr lang="en-US" altLang="en-US"/>
          </a:p>
        </p:txBody>
      </p:sp>
      <p:sp>
        <p:nvSpPr>
          <p:cNvPr id="5" name="TextBox 4">
            <a:extLst>
              <a:ext uri="{FF2B5EF4-FFF2-40B4-BE49-F238E27FC236}">
                <a16:creationId xmlns:a16="http://schemas.microsoft.com/office/drawing/2014/main" id="{9B285E78-ACFD-4CFE-AF99-22C79816AC30}"/>
              </a:ext>
            </a:extLst>
          </p:cNvPr>
          <p:cNvSpPr txBox="1"/>
          <p:nvPr/>
        </p:nvSpPr>
        <p:spPr>
          <a:xfrm>
            <a:off x="2271690" y="2996952"/>
            <a:ext cx="4600619" cy="1200329"/>
          </a:xfrm>
          <a:prstGeom prst="rect">
            <a:avLst/>
          </a:prstGeom>
          <a:noFill/>
        </p:spPr>
        <p:txBody>
          <a:bodyPr wrap="none" rtlCol="0">
            <a:spAutoFit/>
          </a:bodyPr>
          <a:lstStyle/>
          <a:p>
            <a:pPr algn="ctr"/>
            <a:r>
              <a:rPr lang="en-US" altLang="ko-KR" sz="3600" b="1" dirty="0">
                <a:solidFill>
                  <a:schemeClr val="tx1"/>
                </a:solidFill>
              </a:rPr>
              <a:t>Thanks for Listening !</a:t>
            </a:r>
          </a:p>
          <a:p>
            <a:pPr algn="ctr"/>
            <a:r>
              <a:rPr lang="en-US" altLang="ko-KR" sz="3600" b="1" dirty="0">
                <a:solidFill>
                  <a:schemeClr val="tx1"/>
                </a:solidFill>
              </a:rPr>
              <a:t>Q&amp;A</a:t>
            </a:r>
            <a:endParaRPr lang="ko-KR" altLang="en-US" sz="3600" b="1" dirty="0">
              <a:solidFill>
                <a:schemeClr val="tx1"/>
              </a:solidFill>
            </a:endParaRPr>
          </a:p>
        </p:txBody>
      </p:sp>
    </p:spTree>
    <p:extLst>
      <p:ext uri="{BB962C8B-B14F-4D97-AF65-F5344CB8AC3E}">
        <p14:creationId xmlns:p14="http://schemas.microsoft.com/office/powerpoint/2010/main" val="2416642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391A3-675D-5634-179D-98A2C7B7F13D}"/>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8B381E38-4EA1-DAB0-EE65-45B0205CE8A3}"/>
              </a:ext>
            </a:extLst>
          </p:cNvPr>
          <p:cNvSpPr>
            <a:spLocks noGrp="1" noChangeArrowheads="1"/>
          </p:cNvSpPr>
          <p:nvPr>
            <p:ph type="title"/>
          </p:nvPr>
        </p:nvSpPr>
        <p:spPr/>
        <p:txBody>
          <a:bodyPr/>
          <a:lstStyle/>
          <a:p>
            <a:r>
              <a:rPr lang="en-US" altLang="en-US" sz="3200" b="1" dirty="0">
                <a:latin typeface="Times New Roman" panose="02020603050405020304" pitchFamily="18" charset="0"/>
                <a:cs typeface="Times New Roman" panose="02020603050405020304" pitchFamily="18" charset="0"/>
              </a:rPr>
              <a:t>Introduction</a:t>
            </a:r>
          </a:p>
        </p:txBody>
      </p:sp>
      <p:sp>
        <p:nvSpPr>
          <p:cNvPr id="8196" name="Slide Number Placeholder 3">
            <a:extLst>
              <a:ext uri="{FF2B5EF4-FFF2-40B4-BE49-F238E27FC236}">
                <a16:creationId xmlns:a16="http://schemas.microsoft.com/office/drawing/2014/main" id="{B4F1540B-6A54-A312-8F66-FC2EF1EFDBA3}"/>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2</a:t>
            </a:fld>
            <a:endParaRPr lang="en-US" altLang="en-US">
              <a:solidFill>
                <a:schemeClr val="tx1"/>
              </a:solidFill>
            </a:endParaRPr>
          </a:p>
        </p:txBody>
      </p:sp>
      <p:sp>
        <p:nvSpPr>
          <p:cNvPr id="2" name="Content Placeholder 2">
            <a:extLst>
              <a:ext uri="{FF2B5EF4-FFF2-40B4-BE49-F238E27FC236}">
                <a16:creationId xmlns:a16="http://schemas.microsoft.com/office/drawing/2014/main" id="{22354BF1-65E2-59E8-1D7B-61CDB09E816E}"/>
              </a:ext>
            </a:extLst>
          </p:cNvPr>
          <p:cNvSpPr>
            <a:spLocks noGrp="1" noChangeArrowheads="1"/>
          </p:cNvSpPr>
          <p:nvPr>
            <p:ph idx="1"/>
          </p:nvPr>
        </p:nvSpPr>
        <p:spPr>
          <a:xfrm>
            <a:off x="689768" y="1484784"/>
            <a:ext cx="7836695" cy="4896544"/>
          </a:xfrm>
        </p:spPr>
        <p:txBody>
          <a:bodyPr>
            <a:noAutofit/>
          </a:bodyPr>
          <a:lstStyle/>
          <a:p>
            <a:pPr marL="177800" indent="-177800">
              <a:spcBef>
                <a:spcPts val="600"/>
              </a:spcBef>
              <a:spcAft>
                <a:spcPts val="0"/>
              </a:spcAft>
              <a:buFont typeface="Arial" panose="020B0604020202020204" pitchFamily="34" charset="0"/>
              <a:buChar char="•"/>
            </a:pPr>
            <a:r>
              <a:rPr lang="en-US" altLang="ko-KR" sz="2000" i="1" dirty="0">
                <a:solidFill>
                  <a:schemeClr val="tx1">
                    <a:lumMod val="50000"/>
                    <a:lumOff val="50000"/>
                  </a:schemeClr>
                </a:solidFill>
                <a:latin typeface="Times New Roman" panose="02020603050405020304" pitchFamily="18" charset="0"/>
                <a:cs typeface="Times New Roman" panose="02020603050405020304" pitchFamily="18" charset="0"/>
              </a:rPr>
              <a:t>See  ‘15-25-0350-00-04ad-surface-wave-propagation-for-ng-sun-phy-in-ship-area-netwok.pdf’</a:t>
            </a:r>
          </a:p>
          <a:p>
            <a:pPr marL="452438" indent="-269875">
              <a:spcBef>
                <a:spcPts val="600"/>
              </a:spcBef>
              <a:spcAft>
                <a:spcPts val="0"/>
              </a:spcAft>
              <a:buFont typeface="맑은 고딕" panose="020B0503020000020004" pitchFamily="50" charset="-127"/>
              <a:buChar char="–"/>
            </a:pPr>
            <a:r>
              <a:rPr lang="en-US" altLang="ko-KR" sz="18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Proposes a new PHY for surface-wave communication (SWC), considering distinct propagation characteristics from conventional space-waves</a:t>
            </a:r>
          </a:p>
          <a:p>
            <a:pPr marL="452438" indent="-269875">
              <a:spcBef>
                <a:spcPts val="600"/>
              </a:spcBef>
              <a:spcAft>
                <a:spcPts val="0"/>
              </a:spcAft>
              <a:buFont typeface="맑은 고딕" panose="020B0503020000020004" pitchFamily="50" charset="-127"/>
              <a:buChar char="–"/>
            </a:pPr>
            <a:endParaRPr lang="en-US" altLang="ko-KR" sz="1800" dirty="0">
              <a:latin typeface="Times New Roman" panose="02020603050405020304" pitchFamily="18" charset="0"/>
              <a:cs typeface="Times New Roman" panose="02020603050405020304" pitchFamily="18" charset="0"/>
            </a:endParaRPr>
          </a:p>
          <a:p>
            <a:pPr marL="177800" indent="-177800">
              <a:spcBef>
                <a:spcPts val="1200"/>
              </a:spcBef>
              <a:spcAft>
                <a:spcPts val="0"/>
              </a:spcAft>
              <a:buFont typeface="Arial" panose="020B0604020202020204" pitchFamily="34" charset="0"/>
              <a:buChar char="•"/>
            </a:pPr>
            <a:r>
              <a:rPr lang="en-US" altLang="ko-KR" sz="1800" dirty="0">
                <a:latin typeface="Times New Roman" panose="02020603050405020304" pitchFamily="18" charset="0"/>
                <a:cs typeface="Times New Roman" panose="02020603050405020304" pitchFamily="18" charset="0"/>
              </a:rPr>
              <a:t>In this document,</a:t>
            </a:r>
          </a:p>
          <a:p>
            <a:pPr marL="452438" indent="-269875">
              <a:spcBef>
                <a:spcPts val="600"/>
              </a:spcBef>
              <a:spcAft>
                <a:spcPts val="0"/>
              </a:spcAft>
              <a:buFont typeface="맑은 고딕" panose="020B0503020000020004" pitchFamily="50" charset="-127"/>
              <a:buChar char="–"/>
            </a:pPr>
            <a:r>
              <a:rPr lang="en-US" altLang="ko-KR" sz="18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investigate surface-wave propagation characteristics in metal-rich environments</a:t>
            </a:r>
          </a:p>
          <a:p>
            <a:pPr marL="452438" indent="-269875">
              <a:spcBef>
                <a:spcPts val="600"/>
              </a:spcBef>
              <a:spcAft>
                <a:spcPts val="0"/>
              </a:spcAft>
              <a:buFont typeface="맑은 고딕" panose="020B0503020000020004" pitchFamily="50" charset="-127"/>
              <a:buChar char="–"/>
            </a:pPr>
            <a:r>
              <a:rPr lang="en-US" altLang="ko-KR" sz="18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compare them with conventional space-wave propagation</a:t>
            </a:r>
          </a:p>
          <a:p>
            <a:pPr marL="452438" indent="-269875">
              <a:spcBef>
                <a:spcPts val="600"/>
              </a:spcBef>
              <a:spcAft>
                <a:spcPts val="0"/>
              </a:spcAft>
              <a:buFont typeface="맑은 고딕" panose="020B0503020000020004" pitchFamily="50" charset="-127"/>
              <a:buChar char="–"/>
            </a:pPr>
            <a:r>
              <a:rPr lang="en-US" altLang="ko-KR" sz="1800" dirty="0">
                <a:solidFill>
                  <a:prstClr val="black"/>
                </a:solidFill>
                <a:latin typeface="Times New Roman" panose="02020603050405020304" pitchFamily="18" charset="0"/>
                <a:ea typeface="맑은 고딕" panose="020B0503020000020004" pitchFamily="50" charset="-127"/>
                <a:cs typeface="Times New Roman" panose="02020603050405020304" pitchFamily="18" charset="0"/>
              </a:rPr>
              <a:t>present both simulation and experiment results</a:t>
            </a:r>
          </a:p>
        </p:txBody>
      </p:sp>
    </p:spTree>
    <p:extLst>
      <p:ext uri="{BB962C8B-B14F-4D97-AF65-F5344CB8AC3E}">
        <p14:creationId xmlns:p14="http://schemas.microsoft.com/office/powerpoint/2010/main" val="875109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sz="3200" b="1" dirty="0">
                <a:latin typeface="Times New Roman" panose="02020603050405020304" pitchFamily="18" charset="0"/>
                <a:cs typeface="Times New Roman" panose="02020603050405020304" pitchFamily="18" charset="0"/>
              </a:rPr>
              <a:t>(Review) Surface Wave Propagation</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3</a:t>
            </a:fld>
            <a:endParaRPr lang="en-US" altLang="en-US">
              <a:solidFill>
                <a:schemeClr val="tx1"/>
              </a:solidFill>
            </a:endParaRPr>
          </a:p>
        </p:txBody>
      </p:sp>
      <p:sp>
        <p:nvSpPr>
          <p:cNvPr id="2" name="Content Placeholder 2">
            <a:extLst>
              <a:ext uri="{FF2B5EF4-FFF2-40B4-BE49-F238E27FC236}">
                <a16:creationId xmlns:a16="http://schemas.microsoft.com/office/drawing/2014/main" id="{7E6568A5-570B-9F8E-A104-214F5CCFD2D9}"/>
              </a:ext>
            </a:extLst>
          </p:cNvPr>
          <p:cNvSpPr>
            <a:spLocks noGrp="1" noChangeArrowheads="1"/>
          </p:cNvSpPr>
          <p:nvPr>
            <p:ph idx="1"/>
          </p:nvPr>
        </p:nvSpPr>
        <p:spPr>
          <a:xfrm>
            <a:off x="689768" y="1484784"/>
            <a:ext cx="7836695" cy="711800"/>
          </a:xfrm>
        </p:spPr>
        <p:txBody>
          <a:bodyPr>
            <a:noAutofit/>
          </a:bodyPr>
          <a:lstStyle/>
          <a:p>
            <a:pPr marL="177800" indent="-177800">
              <a:spcBef>
                <a:spcPts val="600"/>
              </a:spcBef>
              <a:spcAft>
                <a:spcPts val="0"/>
              </a:spcAft>
              <a:buFont typeface="Arial" panose="020B0604020202020204" pitchFamily="34" charset="0"/>
              <a:buChar char="•"/>
            </a:pPr>
            <a:r>
              <a:rPr lang="en-US" altLang="ko-KR" sz="2000" b="1" dirty="0">
                <a:latin typeface="Times New Roman" panose="02020603050405020304" pitchFamily="18" charset="0"/>
                <a:cs typeface="Times New Roman" panose="02020603050405020304" pitchFamily="18" charset="0"/>
              </a:rPr>
              <a:t>(Definition) Wave mode propagating along boundary between air and metal layers or air and metal-dielectric layers</a:t>
            </a:r>
          </a:p>
        </p:txBody>
      </p:sp>
      <p:pic>
        <p:nvPicPr>
          <p:cNvPr id="33" name="그림 32">
            <a:extLst>
              <a:ext uri="{FF2B5EF4-FFF2-40B4-BE49-F238E27FC236}">
                <a16:creationId xmlns:a16="http://schemas.microsoft.com/office/drawing/2014/main" id="{7C0A5256-4B1D-7EDA-96AF-FBE817E5FCDB}"/>
              </a:ext>
            </a:extLst>
          </p:cNvPr>
          <p:cNvPicPr>
            <a:picLocks noChangeAspect="1"/>
          </p:cNvPicPr>
          <p:nvPr/>
        </p:nvPicPr>
        <p:blipFill>
          <a:blip r:embed="rId3"/>
          <a:stretch>
            <a:fillRect/>
          </a:stretch>
        </p:blipFill>
        <p:spPr>
          <a:xfrm>
            <a:off x="1238784" y="2625173"/>
            <a:ext cx="6666432" cy="3331061"/>
          </a:xfrm>
          <a:prstGeom prst="rect">
            <a:avLst/>
          </a:prstGeom>
        </p:spPr>
      </p:pic>
    </p:spTree>
    <p:extLst>
      <p:ext uri="{BB962C8B-B14F-4D97-AF65-F5344CB8AC3E}">
        <p14:creationId xmlns:p14="http://schemas.microsoft.com/office/powerpoint/2010/main" val="2326943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sz="2800" b="1" dirty="0">
                <a:latin typeface="Times New Roman" panose="02020603050405020304" pitchFamily="18" charset="0"/>
                <a:cs typeface="Times New Roman" panose="02020603050405020304" pitchFamily="18" charset="0"/>
              </a:rPr>
              <a:t>Mathematical Model</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4</a:t>
            </a:fld>
            <a:endParaRPr lang="en-US" altLang="en-US">
              <a:solidFill>
                <a:schemeClr val="tx1"/>
              </a:solidFill>
            </a:endParaRPr>
          </a:p>
        </p:txBody>
      </p:sp>
      <mc:AlternateContent xmlns:mc="http://schemas.openxmlformats.org/markup-compatibility/2006" xmlns:a14="http://schemas.microsoft.com/office/drawing/2010/main">
        <mc:Choice Requires="a14">
          <p:sp>
            <p:nvSpPr>
              <p:cNvPr id="2" name="Content Placeholder 2">
                <a:extLst>
                  <a:ext uri="{FF2B5EF4-FFF2-40B4-BE49-F238E27FC236}">
                    <a16:creationId xmlns:a16="http://schemas.microsoft.com/office/drawing/2014/main" id="{7E6568A5-570B-9F8E-A104-214F5CCFD2D9}"/>
                  </a:ext>
                </a:extLst>
              </p:cNvPr>
              <p:cNvSpPr>
                <a:spLocks noGrp="1" noChangeArrowheads="1"/>
              </p:cNvSpPr>
              <p:nvPr>
                <p:ph idx="1"/>
              </p:nvPr>
            </p:nvSpPr>
            <p:spPr>
              <a:xfrm>
                <a:off x="689768" y="1484784"/>
                <a:ext cx="7836695" cy="4896544"/>
              </a:xfrm>
            </p:spPr>
            <p:txBody>
              <a:bodyPr>
                <a:noAutofit/>
              </a:bodyPr>
              <a:lstStyle/>
              <a:p>
                <a:pPr marL="177800" indent="-177800">
                  <a:spcBef>
                    <a:spcPts val="600"/>
                  </a:spcBef>
                  <a:spcAft>
                    <a:spcPts val="0"/>
                  </a:spcAft>
                  <a:buFont typeface="Arial" panose="020B0604020202020204" pitchFamily="34" charset="0"/>
                  <a:buChar char="•"/>
                </a:pPr>
                <a:r>
                  <a:rPr lang="en-US" altLang="ko-KR" sz="2000" b="1" dirty="0">
                    <a:latin typeface="Times New Roman" panose="02020603050405020304" pitchFamily="18" charset="0"/>
                    <a:cs typeface="Times New Roman" panose="02020603050405020304" pitchFamily="18" charset="0"/>
                  </a:rPr>
                  <a:t>Applying Maxwell equations to VED over flat dielectric layer</a:t>
                </a:r>
                <a:r>
                  <a:rPr lang="en-US" altLang="ko-KR" sz="2000" b="1" baseline="30000" dirty="0">
                    <a:latin typeface="Times New Roman" panose="02020603050405020304" pitchFamily="18" charset="0"/>
                    <a:cs typeface="Times New Roman" panose="02020603050405020304" pitchFamily="18" charset="0"/>
                  </a:rPr>
                  <a:t>[1]</a:t>
                </a:r>
              </a:p>
              <a:p>
                <a:pPr marL="177800" indent="-177800">
                  <a:spcBef>
                    <a:spcPts val="600"/>
                  </a:spcBef>
                  <a:spcAft>
                    <a:spcPts val="0"/>
                  </a:spcAft>
                  <a:buFont typeface="Arial" panose="020B0604020202020204" pitchFamily="34" charset="0"/>
                  <a:buChar char="•"/>
                </a:pPr>
                <a:endParaRPr lang="en-US" altLang="ko-KR" sz="1600" b="1"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endParaRPr lang="en-US" altLang="ko-KR" sz="1600" b="1"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endParaRPr lang="en-US" altLang="ko-KR" sz="1600" b="1" dirty="0">
                  <a:latin typeface="Times New Roman" panose="02020603050405020304" pitchFamily="18" charset="0"/>
                  <a:cs typeface="Times New Roman" panose="02020603050405020304" pitchFamily="18" charset="0"/>
                </a:endParaRPr>
              </a:p>
              <a:p>
                <a:pPr marL="177800" indent="-177800">
                  <a:spcBef>
                    <a:spcPts val="600"/>
                  </a:spcBef>
                  <a:spcAft>
                    <a:spcPts val="0"/>
                  </a:spcAft>
                  <a:buFont typeface="Arial" panose="020B0604020202020204" pitchFamily="34" charset="0"/>
                  <a:buChar char="•"/>
                </a:pPr>
                <a:endParaRPr lang="en-US" altLang="ko-KR" sz="1600" b="1" dirty="0">
                  <a:latin typeface="Times New Roman" panose="02020603050405020304" pitchFamily="18" charset="0"/>
                  <a:cs typeface="Times New Roman" panose="02020603050405020304" pitchFamily="18" charset="0"/>
                </a:endParaRPr>
              </a:p>
              <a:p>
                <a:pPr marL="449263" indent="-266700">
                  <a:spcBef>
                    <a:spcPts val="600"/>
                  </a:spcBef>
                  <a:spcAft>
                    <a:spcPts val="0"/>
                  </a:spcAft>
                  <a:buFont typeface="맑은 고딕" panose="020B0503020000020004" pitchFamily="50" charset="-127"/>
                  <a:buChar char="–"/>
                </a:pPr>
                <a:r>
                  <a:rPr lang="en-US" altLang="ko-KR" sz="1400" dirty="0">
                    <a:latin typeface="Times New Roman" panose="02020603050405020304" pitchFamily="18" charset="0"/>
                    <a:cs typeface="Times New Roman" panose="02020603050405020304" pitchFamily="18" charset="0"/>
                  </a:rPr>
                  <a:t>E-field decreases exponentially in the z-direction, resulting in an Evanescent field characteristics </a:t>
                </a:r>
              </a:p>
              <a:p>
                <a:pPr marL="449263" indent="-266700">
                  <a:spcBef>
                    <a:spcPts val="600"/>
                  </a:spcBef>
                  <a:spcAft>
                    <a:spcPts val="0"/>
                  </a:spcAft>
                  <a:buFont typeface="맑은 고딕" panose="020B0503020000020004" pitchFamily="50" charset="-127"/>
                  <a:buChar char="–"/>
                </a:pPr>
                <a:r>
                  <a:rPr lang="en-US" altLang="ko-KR" sz="1400" dirty="0">
                    <a:latin typeface="Times New Roman" panose="02020603050405020304" pitchFamily="18" charset="0"/>
                    <a:cs typeface="Times New Roman" panose="02020603050405020304" pitchFamily="18" charset="0"/>
                  </a:rPr>
                  <a:t>In the </a:t>
                </a:r>
                <a14:m>
                  <m:oMath xmlns:m="http://schemas.openxmlformats.org/officeDocument/2006/math">
                    <m:r>
                      <a:rPr lang="en-US" altLang="ko-KR" sz="1400" i="1" dirty="0" smtClean="0">
                        <a:latin typeface="Cambria Math" panose="02040503050406030204" pitchFamily="18" charset="0"/>
                        <a:ea typeface="Cambria Math" panose="02040503050406030204" pitchFamily="18" charset="0"/>
                        <a:cs typeface="Times New Roman" panose="02020603050405020304" pitchFamily="18" charset="0"/>
                      </a:rPr>
                      <m:t>𝜌</m:t>
                    </m:r>
                  </m:oMath>
                </a14:m>
                <a:r>
                  <a:rPr lang="en-US" altLang="ko-KR" sz="1400" dirty="0">
                    <a:latin typeface="Times New Roman" panose="02020603050405020304" pitchFamily="18" charset="0"/>
                    <a:cs typeface="Times New Roman" panose="02020603050405020304" pitchFamily="18" charset="0"/>
                  </a:rPr>
                  <a:t> (that means r) direction along the boundary, E-field decreases as </a:t>
                </a:r>
                <a14:m>
                  <m:oMath xmlns:m="http://schemas.openxmlformats.org/officeDocument/2006/math">
                    <m:sSup>
                      <m:sSupPr>
                        <m:ctrlPr>
                          <a:rPr lang="en-US" altLang="ko-KR" sz="1400" i="1" dirty="0" smtClean="0">
                            <a:latin typeface="Cambria Math" panose="02040503050406030204" pitchFamily="18" charset="0"/>
                            <a:cs typeface="Times New Roman" panose="02020603050405020304" pitchFamily="18" charset="0"/>
                          </a:rPr>
                        </m:ctrlPr>
                      </m:sSupPr>
                      <m:e>
                        <m:r>
                          <a:rPr lang="en-US" altLang="ko-KR" sz="1400" i="1" dirty="0" smtClean="0">
                            <a:latin typeface="Cambria Math" panose="02040503050406030204" pitchFamily="18" charset="0"/>
                            <a:ea typeface="Cambria Math" panose="02040503050406030204" pitchFamily="18" charset="0"/>
                            <a:cs typeface="Times New Roman" panose="02020603050405020304" pitchFamily="18" charset="0"/>
                          </a:rPr>
                          <m:t>𝜌</m:t>
                        </m:r>
                      </m:e>
                      <m:sup>
                        <m:r>
                          <a:rPr lang="en-US" altLang="ko-KR" sz="1400" b="0" i="1" dirty="0" smtClean="0">
                            <a:latin typeface="Cambria Math" panose="02040503050406030204" pitchFamily="18" charset="0"/>
                            <a:cs typeface="Times New Roman" panose="02020603050405020304" pitchFamily="18" charset="0"/>
                          </a:rPr>
                          <m:t>−1/2</m:t>
                        </m:r>
                      </m:sup>
                    </m:sSup>
                  </m:oMath>
                </a14:m>
                <a:r>
                  <a:rPr lang="en-US" altLang="ko-KR" sz="1400" dirty="0">
                    <a:latin typeface="Times New Roman" panose="02020603050405020304" pitchFamily="18" charset="0"/>
                    <a:cs typeface="Times New Roman" panose="02020603050405020304" pitchFamily="18" charset="0"/>
                  </a:rPr>
                  <a:t>  instead of as </a:t>
                </a:r>
                <a14:m>
                  <m:oMath xmlns:m="http://schemas.openxmlformats.org/officeDocument/2006/math">
                    <m:sSup>
                      <m:sSupPr>
                        <m:ctrlPr>
                          <a:rPr lang="en-US" altLang="ko-KR" sz="1400" i="1" dirty="0">
                            <a:latin typeface="Cambria Math" panose="02040503050406030204" pitchFamily="18" charset="0"/>
                            <a:cs typeface="Times New Roman" panose="02020603050405020304" pitchFamily="18" charset="0"/>
                          </a:rPr>
                        </m:ctrlPr>
                      </m:sSupPr>
                      <m:e>
                        <m:r>
                          <a:rPr lang="en-US" altLang="ko-KR" sz="1400" i="1" dirty="0">
                            <a:latin typeface="Cambria Math" panose="02040503050406030204" pitchFamily="18" charset="0"/>
                            <a:ea typeface="Cambria Math" panose="02040503050406030204" pitchFamily="18" charset="0"/>
                            <a:cs typeface="Times New Roman" panose="02020603050405020304" pitchFamily="18" charset="0"/>
                          </a:rPr>
                          <m:t>𝜌</m:t>
                        </m:r>
                      </m:e>
                      <m:sup>
                        <m:r>
                          <a:rPr lang="en-US" altLang="ko-KR" sz="1400" i="1" dirty="0">
                            <a:latin typeface="Cambria Math" panose="02040503050406030204" pitchFamily="18" charset="0"/>
                            <a:cs typeface="Times New Roman" panose="02020603050405020304" pitchFamily="18" charset="0"/>
                          </a:rPr>
                          <m:t>−1</m:t>
                        </m:r>
                      </m:sup>
                    </m:sSup>
                  </m:oMath>
                </a14:m>
                <a:r>
                  <a:rPr lang="en-US" altLang="ko-KR" sz="1400" dirty="0">
                    <a:latin typeface="Times New Roman" panose="02020603050405020304" pitchFamily="18" charset="0"/>
                    <a:cs typeface="Times New Roman" panose="02020603050405020304" pitchFamily="18" charset="0"/>
                  </a:rPr>
                  <a:t> </a:t>
                </a:r>
              </a:p>
              <a:p>
                <a:pPr marL="177800" indent="-177800">
                  <a:spcBef>
                    <a:spcPts val="1200"/>
                  </a:spcBef>
                  <a:spcAft>
                    <a:spcPts val="0"/>
                  </a:spcAft>
                  <a:buFont typeface="Arial" panose="020B0604020202020204" pitchFamily="34" charset="0"/>
                  <a:buChar char="•"/>
                </a:pPr>
                <a:r>
                  <a:rPr lang="en-US" altLang="ko-KR" sz="2000" b="1" dirty="0">
                    <a:latin typeface="Times New Roman" panose="02020603050405020304" pitchFamily="18" charset="0"/>
                    <a:cs typeface="Times New Roman" panose="02020603050405020304" pitchFamily="18" charset="0"/>
                  </a:rPr>
                  <a:t>Total far-field solution</a:t>
                </a:r>
              </a:p>
            </p:txBody>
          </p:sp>
        </mc:Choice>
        <mc:Fallback xmlns="">
          <p:sp>
            <p:nvSpPr>
              <p:cNvPr id="2" name="Content Placeholder 2">
                <a:extLst>
                  <a:ext uri="{FF2B5EF4-FFF2-40B4-BE49-F238E27FC236}">
                    <a16:creationId xmlns:a16="http://schemas.microsoft.com/office/drawing/2014/main" id="{7E6568A5-570B-9F8E-A104-214F5CCFD2D9}"/>
                  </a:ext>
                </a:extLst>
              </p:cNvPr>
              <p:cNvSpPr>
                <a:spLocks noGrp="1" noRot="1" noChangeAspect="1" noMove="1" noResize="1" noEditPoints="1" noAdjustHandles="1" noChangeArrowheads="1" noChangeShapeType="1" noTextEdit="1"/>
              </p:cNvSpPr>
              <p:nvPr>
                <p:ph idx="1"/>
              </p:nvPr>
            </p:nvSpPr>
            <p:spPr>
              <a:xfrm>
                <a:off x="689768" y="1484784"/>
                <a:ext cx="7836695" cy="4896544"/>
              </a:xfrm>
              <a:blipFill>
                <a:blip r:embed="rId3"/>
                <a:stretch>
                  <a:fillRect l="-647" t="-777"/>
                </a:stretch>
              </a:blipFill>
            </p:spPr>
            <p:txBody>
              <a:bodyPr/>
              <a:lstStyle/>
              <a:p>
                <a:r>
                  <a:rPr lang="ko-KR" altLang="en-US">
                    <a:noFill/>
                  </a:rPr>
                  <a:t> </a:t>
                </a:r>
              </a:p>
            </p:txBody>
          </p:sp>
        </mc:Fallback>
      </mc:AlternateContent>
      <p:pic>
        <p:nvPicPr>
          <p:cNvPr id="7" name="그림 6">
            <a:extLst>
              <a:ext uri="{FF2B5EF4-FFF2-40B4-BE49-F238E27FC236}">
                <a16:creationId xmlns:a16="http://schemas.microsoft.com/office/drawing/2014/main" id="{F304F48B-4664-C5CD-8A37-A2A3005B3FC9}"/>
              </a:ext>
            </a:extLst>
          </p:cNvPr>
          <p:cNvPicPr>
            <a:picLocks noChangeAspect="1"/>
          </p:cNvPicPr>
          <p:nvPr/>
        </p:nvPicPr>
        <p:blipFill>
          <a:blip r:embed="rId4"/>
          <a:stretch>
            <a:fillRect/>
          </a:stretch>
        </p:blipFill>
        <p:spPr>
          <a:xfrm>
            <a:off x="1442752" y="1970493"/>
            <a:ext cx="4248472" cy="1057585"/>
          </a:xfrm>
          <a:prstGeom prst="rect">
            <a:avLst/>
          </a:prstGeom>
        </p:spPr>
      </p:pic>
      <p:pic>
        <p:nvPicPr>
          <p:cNvPr id="8" name="그림 7">
            <a:extLst>
              <a:ext uri="{FF2B5EF4-FFF2-40B4-BE49-F238E27FC236}">
                <a16:creationId xmlns:a16="http://schemas.microsoft.com/office/drawing/2014/main" id="{D0E023B4-0392-40C7-3482-96F1BB6080E9}"/>
              </a:ext>
            </a:extLst>
          </p:cNvPr>
          <p:cNvPicPr>
            <a:picLocks noChangeAspect="1"/>
          </p:cNvPicPr>
          <p:nvPr/>
        </p:nvPicPr>
        <p:blipFill>
          <a:blip r:embed="rId5"/>
          <a:stretch>
            <a:fillRect/>
          </a:stretch>
        </p:blipFill>
        <p:spPr>
          <a:xfrm>
            <a:off x="6444208" y="1976500"/>
            <a:ext cx="1656184" cy="1065822"/>
          </a:xfrm>
          <a:prstGeom prst="rect">
            <a:avLst/>
          </a:prstGeom>
        </p:spPr>
      </p:pic>
      <p:sp>
        <p:nvSpPr>
          <p:cNvPr id="9" name="TextBox 8">
            <a:extLst>
              <a:ext uri="{FF2B5EF4-FFF2-40B4-BE49-F238E27FC236}">
                <a16:creationId xmlns:a16="http://schemas.microsoft.com/office/drawing/2014/main" id="{16EE2C37-4F96-809D-863C-342F8CD4FD65}"/>
              </a:ext>
            </a:extLst>
          </p:cNvPr>
          <p:cNvSpPr txBox="1"/>
          <p:nvPr/>
        </p:nvSpPr>
        <p:spPr>
          <a:xfrm>
            <a:off x="689767" y="6036782"/>
            <a:ext cx="7836695" cy="415498"/>
          </a:xfrm>
          <a:prstGeom prst="rect">
            <a:avLst/>
          </a:prstGeom>
          <a:noFill/>
        </p:spPr>
        <p:txBody>
          <a:bodyPr wrap="square" rtlCol="0">
            <a:spAutoFit/>
          </a:bodyPr>
          <a:lstStyle/>
          <a:p>
            <a:r>
              <a:rPr kumimoji="1" lang="en" altLang="ko-KR" sz="1000" dirty="0">
                <a:solidFill>
                  <a:schemeClr val="tx1"/>
                </a:solidFill>
              </a:rPr>
              <a:t>[1] T. Fei, et. al., “A comparative study of radio wave propagation over the Earth due to a Vertical Electric Dipole,”, IEEE Trans. Antennas </a:t>
            </a:r>
            <a:r>
              <a:rPr kumimoji="1" lang="en" altLang="ko-KR" sz="1000" dirty="0" err="1">
                <a:solidFill>
                  <a:schemeClr val="tx1"/>
                </a:solidFill>
              </a:rPr>
              <a:t>Propag</a:t>
            </a:r>
            <a:r>
              <a:rPr kumimoji="1" lang="en" altLang="ko-KR" sz="1000" dirty="0">
                <a:solidFill>
                  <a:schemeClr val="tx1"/>
                </a:solidFill>
              </a:rPr>
              <a:t>., vol.55, no.10, 2007</a:t>
            </a:r>
          </a:p>
        </p:txBody>
      </p:sp>
      <p:pic>
        <p:nvPicPr>
          <p:cNvPr id="10" name="그림 9">
            <a:extLst>
              <a:ext uri="{FF2B5EF4-FFF2-40B4-BE49-F238E27FC236}">
                <a16:creationId xmlns:a16="http://schemas.microsoft.com/office/drawing/2014/main" id="{DF3B4F07-0BF1-D85E-7F2F-C39B932CD9B3}"/>
              </a:ext>
            </a:extLst>
          </p:cNvPr>
          <p:cNvPicPr>
            <a:picLocks noChangeAspect="1"/>
          </p:cNvPicPr>
          <p:nvPr/>
        </p:nvPicPr>
        <p:blipFill>
          <a:blip r:embed="rId6"/>
          <a:stretch>
            <a:fillRect/>
          </a:stretch>
        </p:blipFill>
        <p:spPr>
          <a:xfrm>
            <a:off x="864622" y="4343333"/>
            <a:ext cx="6122132" cy="1480592"/>
          </a:xfrm>
          <a:prstGeom prst="rect">
            <a:avLst/>
          </a:prstGeom>
        </p:spPr>
      </p:pic>
      <p:sp>
        <p:nvSpPr>
          <p:cNvPr id="3" name="직사각형 2">
            <a:extLst>
              <a:ext uri="{FF2B5EF4-FFF2-40B4-BE49-F238E27FC236}">
                <a16:creationId xmlns:a16="http://schemas.microsoft.com/office/drawing/2014/main" id="{F43039A4-6D45-22C4-0DD9-582AEA1650F1}"/>
              </a:ext>
            </a:extLst>
          </p:cNvPr>
          <p:cNvSpPr/>
          <p:nvPr/>
        </p:nvSpPr>
        <p:spPr bwMode="auto">
          <a:xfrm>
            <a:off x="4723259" y="2766684"/>
            <a:ext cx="288032" cy="26139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ko-KR" alt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091430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35249-71E3-411E-0D19-1AC86353BCA3}"/>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F18BCBB2-E349-0E79-B8A8-8DD8D6BA3C4E}"/>
              </a:ext>
            </a:extLst>
          </p:cNvPr>
          <p:cNvSpPr>
            <a:spLocks noGrp="1" noChangeArrowheads="1"/>
          </p:cNvSpPr>
          <p:nvPr>
            <p:ph type="title"/>
          </p:nvPr>
        </p:nvSpPr>
        <p:spPr/>
        <p:txBody>
          <a:bodyPr/>
          <a:lstStyle/>
          <a:p>
            <a:r>
              <a:rPr lang="en-US" altLang="en-US" sz="2800" b="1" dirty="0">
                <a:latin typeface="Times New Roman" panose="02020603050405020304" pitchFamily="18" charset="0"/>
                <a:cs typeface="Times New Roman" panose="02020603050405020304" pitchFamily="18" charset="0"/>
              </a:rPr>
              <a:t>Distinct Property(1) : Long Distance Propagation</a:t>
            </a:r>
          </a:p>
        </p:txBody>
      </p:sp>
      <p:sp>
        <p:nvSpPr>
          <p:cNvPr id="8196" name="Slide Number Placeholder 3">
            <a:extLst>
              <a:ext uri="{FF2B5EF4-FFF2-40B4-BE49-F238E27FC236}">
                <a16:creationId xmlns:a16="http://schemas.microsoft.com/office/drawing/2014/main" id="{422CBBBD-21BF-D2AA-6894-0378AAE6CFEC}"/>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5</a:t>
            </a:fld>
            <a:endParaRPr lang="en-US" altLang="en-US">
              <a:solidFill>
                <a:schemeClr val="tx1"/>
              </a:solidFill>
            </a:endParaRPr>
          </a:p>
        </p:txBody>
      </p:sp>
      <p:sp>
        <p:nvSpPr>
          <p:cNvPr id="2" name="Content Placeholder 2">
            <a:extLst>
              <a:ext uri="{FF2B5EF4-FFF2-40B4-BE49-F238E27FC236}">
                <a16:creationId xmlns:a16="http://schemas.microsoft.com/office/drawing/2014/main" id="{4E5A7C1A-4A19-7DD6-3298-E8B9CB4DD8D5}"/>
              </a:ext>
            </a:extLst>
          </p:cNvPr>
          <p:cNvSpPr>
            <a:spLocks noGrp="1" noChangeArrowheads="1"/>
          </p:cNvSpPr>
          <p:nvPr>
            <p:ph idx="1"/>
          </p:nvPr>
        </p:nvSpPr>
        <p:spPr>
          <a:xfrm>
            <a:off x="689768" y="1484784"/>
            <a:ext cx="7836695" cy="1584176"/>
          </a:xfrm>
        </p:spPr>
        <p:txBody>
          <a:bodyPr>
            <a:noAutofit/>
          </a:bodyPr>
          <a:lstStyle/>
          <a:p>
            <a:pPr marL="177800" indent="-177800">
              <a:spcBef>
                <a:spcPts val="600"/>
              </a:spcBef>
              <a:spcAft>
                <a:spcPts val="0"/>
              </a:spcAft>
              <a:buFont typeface="Arial" panose="020B0604020202020204" pitchFamily="34" charset="0"/>
              <a:buChar char="•"/>
            </a:pPr>
            <a:r>
              <a:rPr lang="en-US" altLang="ko-KR" sz="2000" b="1" dirty="0">
                <a:latin typeface="Times New Roman" panose="02020603050405020304" pitchFamily="18" charset="0"/>
                <a:cs typeface="Times New Roman" panose="02020603050405020304" pitchFamily="18" charset="0"/>
              </a:rPr>
              <a:t>Conventional space-wave</a:t>
            </a:r>
          </a:p>
          <a:p>
            <a:pPr marL="449263" indent="-266700">
              <a:spcBef>
                <a:spcPts val="600"/>
              </a:spcBef>
              <a:spcAft>
                <a:spcPts val="0"/>
              </a:spcAft>
              <a:buFont typeface="맑은 고딕" panose="020B0503020000020004" pitchFamily="50" charset="-127"/>
              <a:buChar char="–"/>
            </a:pPr>
            <a:r>
              <a:rPr lang="en-US" altLang="ko-KR" sz="1800" dirty="0">
                <a:latin typeface="Times New Roman" panose="02020603050405020304" pitchFamily="18" charset="0"/>
                <a:cs typeface="Times New Roman" panose="02020603050405020304" pitchFamily="18" charset="0"/>
              </a:rPr>
              <a:t>Received power is proportional to 1/r</a:t>
            </a:r>
            <a:r>
              <a:rPr lang="en-US" altLang="ko-KR" sz="1800" baseline="26000" dirty="0">
                <a:latin typeface="Times New Roman" panose="02020603050405020304" pitchFamily="18" charset="0"/>
                <a:cs typeface="Times New Roman" panose="02020603050405020304" pitchFamily="18" charset="0"/>
              </a:rPr>
              <a:t>2</a:t>
            </a:r>
            <a:r>
              <a:rPr lang="en-US" altLang="ko-KR" sz="1800" dirty="0">
                <a:latin typeface="Times New Roman" panose="02020603050405020304" pitchFamily="18" charset="0"/>
                <a:cs typeface="Times New Roman" panose="02020603050405020304" pitchFamily="18" charset="0"/>
              </a:rPr>
              <a:t> in free space</a:t>
            </a:r>
          </a:p>
          <a:p>
            <a:pPr marL="177800" indent="-177800">
              <a:spcBef>
                <a:spcPts val="600"/>
              </a:spcBef>
              <a:spcAft>
                <a:spcPts val="0"/>
              </a:spcAft>
              <a:buFont typeface="Arial" panose="020B0604020202020204" pitchFamily="34" charset="0"/>
              <a:buChar char="•"/>
            </a:pPr>
            <a:r>
              <a:rPr lang="en-US" altLang="ko-KR" sz="2000" b="1" dirty="0">
                <a:latin typeface="Times New Roman" panose="02020603050405020304" pitchFamily="18" charset="0"/>
                <a:cs typeface="Times New Roman" panose="02020603050405020304" pitchFamily="18" charset="0"/>
              </a:rPr>
              <a:t>Surface-wave</a:t>
            </a:r>
          </a:p>
          <a:p>
            <a:pPr marL="449263" indent="-266700">
              <a:spcBef>
                <a:spcPts val="600"/>
              </a:spcBef>
              <a:spcAft>
                <a:spcPts val="0"/>
              </a:spcAft>
              <a:buFont typeface="맑은 고딕" panose="020B0503020000020004" pitchFamily="50" charset="-127"/>
              <a:buChar char="–"/>
            </a:pPr>
            <a:r>
              <a:rPr lang="en-US" altLang="ko-KR" sz="1800" dirty="0">
                <a:latin typeface="Times New Roman" panose="02020603050405020304" pitchFamily="18" charset="0"/>
                <a:cs typeface="Times New Roman" panose="02020603050405020304" pitchFamily="18" charset="0"/>
              </a:rPr>
              <a:t>Received power is proportional to 1/r on the surface of </a:t>
            </a:r>
            <a:r>
              <a:rPr lang="en-US" altLang="ko-KR" sz="1800" b="1" dirty="0">
                <a:latin typeface="Times New Roman" panose="02020603050405020304" pitchFamily="18" charset="0"/>
                <a:cs typeface="Times New Roman" panose="02020603050405020304" pitchFamily="18" charset="0"/>
              </a:rPr>
              <a:t>flat</a:t>
            </a:r>
            <a:r>
              <a:rPr lang="en-US" altLang="ko-KR" sz="1800" dirty="0">
                <a:latin typeface="Times New Roman" panose="02020603050405020304" pitchFamily="18" charset="0"/>
                <a:cs typeface="Times New Roman" panose="02020603050405020304" pitchFamily="18" charset="0"/>
              </a:rPr>
              <a:t> metal</a:t>
            </a:r>
          </a:p>
        </p:txBody>
      </p:sp>
      <p:pic>
        <p:nvPicPr>
          <p:cNvPr id="5" name="그림 4">
            <a:extLst>
              <a:ext uri="{FF2B5EF4-FFF2-40B4-BE49-F238E27FC236}">
                <a16:creationId xmlns:a16="http://schemas.microsoft.com/office/drawing/2014/main" id="{797909DA-00F8-6137-72C4-DDD44604411A}"/>
              </a:ext>
            </a:extLst>
          </p:cNvPr>
          <p:cNvPicPr>
            <a:picLocks noChangeAspect="1"/>
          </p:cNvPicPr>
          <p:nvPr/>
        </p:nvPicPr>
        <p:blipFill>
          <a:blip r:embed="rId3"/>
          <a:stretch>
            <a:fillRect/>
          </a:stretch>
        </p:blipFill>
        <p:spPr>
          <a:xfrm>
            <a:off x="1711430" y="3118284"/>
            <a:ext cx="5721139" cy="2781225"/>
          </a:xfrm>
          <a:prstGeom prst="rect">
            <a:avLst/>
          </a:prstGeom>
        </p:spPr>
      </p:pic>
      <p:sp>
        <p:nvSpPr>
          <p:cNvPr id="3" name="TextBox 2">
            <a:extLst>
              <a:ext uri="{FF2B5EF4-FFF2-40B4-BE49-F238E27FC236}">
                <a16:creationId xmlns:a16="http://schemas.microsoft.com/office/drawing/2014/main" id="{0AD9AA23-E797-DBC9-DEF9-4C3B7CF8CE75}"/>
              </a:ext>
            </a:extLst>
          </p:cNvPr>
          <p:cNvSpPr txBox="1"/>
          <p:nvPr/>
        </p:nvSpPr>
        <p:spPr>
          <a:xfrm>
            <a:off x="1822176" y="5991189"/>
            <a:ext cx="4982071" cy="362022"/>
          </a:xfrm>
          <a:prstGeom prst="rect">
            <a:avLst/>
          </a:prstGeom>
          <a:noFill/>
        </p:spPr>
        <p:txBody>
          <a:bodyPr wrap="square">
            <a:spAutoFit/>
          </a:bodyPr>
          <a:lstStyle/>
          <a:p>
            <a:pPr latinLnBrk="0">
              <a:lnSpc>
                <a:spcPct val="120000"/>
              </a:lnSpc>
              <a:spcBef>
                <a:spcPts val="0"/>
              </a:spcBef>
              <a:spcAft>
                <a:spcPts val="0"/>
              </a:spcAft>
              <a:buClr>
                <a:srgbClr val="000000"/>
              </a:buClr>
              <a:buSzPct val="100000"/>
              <a:defRPr/>
            </a:pPr>
            <a:r>
              <a:rPr lang="en-US" altLang="ko-KR" sz="1600" b="1" dirty="0">
                <a:solidFill>
                  <a:srgbClr val="000000"/>
                </a:solidFill>
                <a:cs typeface="Times New Roman" panose="02020603050405020304" pitchFamily="18" charset="0"/>
                <a:sym typeface="Wingdings" panose="05000000000000000000" pitchFamily="2" charset="2"/>
              </a:rPr>
              <a:t>This is a well-known characteristic of surface-waves </a:t>
            </a:r>
            <a:r>
              <a:rPr lang="en-US" altLang="ko-KR" sz="1600" b="1" dirty="0">
                <a:solidFill>
                  <a:srgbClr val="000000"/>
                </a:solidFill>
                <a:cs typeface="Times New Roman" panose="02020603050405020304" pitchFamily="18" charset="0"/>
              </a:rPr>
              <a:t> </a:t>
            </a:r>
          </a:p>
        </p:txBody>
      </p:sp>
      <p:sp>
        <p:nvSpPr>
          <p:cNvPr id="4" name="화살표: 아래쪽 51">
            <a:extLst>
              <a:ext uri="{FF2B5EF4-FFF2-40B4-BE49-F238E27FC236}">
                <a16:creationId xmlns:a16="http://schemas.microsoft.com/office/drawing/2014/main" id="{2944E80A-4E82-66DF-F187-EF815B51A82F}"/>
              </a:ext>
            </a:extLst>
          </p:cNvPr>
          <p:cNvSpPr/>
          <p:nvPr/>
        </p:nvSpPr>
        <p:spPr>
          <a:xfrm rot="16200000">
            <a:off x="1477157" y="6002985"/>
            <a:ext cx="196220" cy="376842"/>
          </a:xfrm>
          <a:prstGeom prst="downArrow">
            <a:avLst>
              <a:gd name="adj1" fmla="val 50000"/>
              <a:gd name="adj2" fmla="val 65874"/>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66529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C8C89-2651-CEC4-7420-1ABC436C2ABB}"/>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0F818778-6ADB-9206-E3A3-CF978EDA3711}"/>
              </a:ext>
            </a:extLst>
          </p:cNvPr>
          <p:cNvSpPr>
            <a:spLocks noGrp="1" noChangeArrowheads="1"/>
          </p:cNvSpPr>
          <p:nvPr>
            <p:ph type="title"/>
          </p:nvPr>
        </p:nvSpPr>
        <p:spPr/>
        <p:txBody>
          <a:bodyPr/>
          <a:lstStyle/>
          <a:p>
            <a:r>
              <a:rPr lang="en-US" altLang="en-US" sz="2800" b="1" dirty="0">
                <a:latin typeface="Times New Roman" panose="02020603050405020304" pitchFamily="18" charset="0"/>
                <a:cs typeface="Times New Roman" panose="02020603050405020304" pitchFamily="18" charset="0"/>
              </a:rPr>
              <a:t>Distinct Property(2) : Dielectric thickness effect</a:t>
            </a:r>
          </a:p>
        </p:txBody>
      </p:sp>
      <p:sp>
        <p:nvSpPr>
          <p:cNvPr id="8196" name="Slide Number Placeholder 3">
            <a:extLst>
              <a:ext uri="{FF2B5EF4-FFF2-40B4-BE49-F238E27FC236}">
                <a16:creationId xmlns:a16="http://schemas.microsoft.com/office/drawing/2014/main" id="{68E7BA3D-37A5-7972-D8BA-23040FD50100}"/>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6</a:t>
            </a:fld>
            <a:endParaRPr lang="en-US" altLang="en-US">
              <a:solidFill>
                <a:schemeClr val="tx1"/>
              </a:solidFill>
            </a:endParaRPr>
          </a:p>
        </p:txBody>
      </p:sp>
      <mc:AlternateContent xmlns:mc="http://schemas.openxmlformats.org/markup-compatibility/2006" xmlns:a14="http://schemas.microsoft.com/office/drawing/2010/main">
        <mc:Choice Requires="a14">
          <p:sp>
            <p:nvSpPr>
              <p:cNvPr id="2" name="Content Placeholder 2">
                <a:extLst>
                  <a:ext uri="{FF2B5EF4-FFF2-40B4-BE49-F238E27FC236}">
                    <a16:creationId xmlns:a16="http://schemas.microsoft.com/office/drawing/2014/main" id="{5B0E36A0-564D-2B30-088D-BCB3A94B4E33}"/>
                  </a:ext>
                </a:extLst>
              </p:cNvPr>
              <p:cNvSpPr>
                <a:spLocks noGrp="1" noChangeArrowheads="1"/>
              </p:cNvSpPr>
              <p:nvPr>
                <p:ph idx="1"/>
              </p:nvPr>
            </p:nvSpPr>
            <p:spPr>
              <a:xfrm>
                <a:off x="689768" y="1484784"/>
                <a:ext cx="7836695" cy="1584176"/>
              </a:xfrm>
            </p:spPr>
            <p:txBody>
              <a:bodyPr>
                <a:noAutofit/>
              </a:bodyPr>
              <a:lstStyle/>
              <a:p>
                <a:pPr marL="177800" indent="-177800">
                  <a:spcBef>
                    <a:spcPts val="600"/>
                  </a:spcBef>
                  <a:spcAft>
                    <a:spcPts val="0"/>
                  </a:spcAft>
                  <a:buFont typeface="Arial" panose="020B0604020202020204" pitchFamily="34" charset="0"/>
                  <a:buChar char="•"/>
                </a:pPr>
                <a:r>
                  <a:rPr lang="en-US" altLang="ko-KR" sz="2000" b="1" dirty="0">
                    <a:latin typeface="Times New Roman" panose="02020603050405020304" pitchFamily="18" charset="0"/>
                    <a:cs typeface="Times New Roman" panose="02020603050405020304" pitchFamily="18" charset="0"/>
                  </a:rPr>
                  <a:t>E-field strength is proportional to the thickness of dielectric layer (</a:t>
                </a:r>
                <a14:m>
                  <m:oMath xmlns:m="http://schemas.openxmlformats.org/officeDocument/2006/math">
                    <m:r>
                      <a:rPr lang="en-US" altLang="ko-KR" sz="2000" b="1" i="1" smtClean="0">
                        <a:latin typeface="Cambria Math" panose="02040503050406030204" pitchFamily="18" charset="0"/>
                        <a:cs typeface="Times New Roman" panose="02020603050405020304" pitchFamily="18" charset="0"/>
                      </a:rPr>
                      <m:t>𝒍</m:t>
                    </m:r>
                  </m:oMath>
                </a14:m>
                <a:r>
                  <a:rPr lang="en-US" altLang="ko-KR" sz="2000" b="1" dirty="0">
                    <a:latin typeface="Times New Roman" panose="02020603050405020304" pitchFamily="18" charset="0"/>
                    <a:cs typeface="Times New Roman" panose="02020603050405020304" pitchFamily="18" charset="0"/>
                  </a:rPr>
                  <a:t>)</a:t>
                </a:r>
              </a:p>
            </p:txBody>
          </p:sp>
        </mc:Choice>
        <mc:Fallback xmlns="">
          <p:sp>
            <p:nvSpPr>
              <p:cNvPr id="2" name="Content Placeholder 2">
                <a:extLst>
                  <a:ext uri="{FF2B5EF4-FFF2-40B4-BE49-F238E27FC236}">
                    <a16:creationId xmlns:a16="http://schemas.microsoft.com/office/drawing/2014/main" id="{5B0E36A0-564D-2B30-088D-BCB3A94B4E33}"/>
                  </a:ext>
                </a:extLst>
              </p:cNvPr>
              <p:cNvSpPr>
                <a:spLocks noGrp="1" noRot="1" noChangeAspect="1" noMove="1" noResize="1" noEditPoints="1" noAdjustHandles="1" noChangeArrowheads="1" noChangeShapeType="1" noTextEdit="1"/>
              </p:cNvSpPr>
              <p:nvPr>
                <p:ph idx="1"/>
              </p:nvPr>
            </p:nvSpPr>
            <p:spPr>
              <a:xfrm>
                <a:off x="689768" y="1484784"/>
                <a:ext cx="7836695" cy="1584176"/>
              </a:xfrm>
              <a:blipFill>
                <a:blip r:embed="rId3"/>
                <a:stretch>
                  <a:fillRect l="-647" t="-2400"/>
                </a:stretch>
              </a:blipFill>
            </p:spPr>
            <p:txBody>
              <a:bodyPr/>
              <a:lstStyle/>
              <a:p>
                <a:r>
                  <a:rPr lang="ko-KR" altLang="en-US">
                    <a:noFill/>
                  </a:rPr>
                  <a:t> </a:t>
                </a:r>
              </a:p>
            </p:txBody>
          </p:sp>
        </mc:Fallback>
      </mc:AlternateContent>
      <p:pic>
        <p:nvPicPr>
          <p:cNvPr id="6" name="그림 5">
            <a:extLst>
              <a:ext uri="{FF2B5EF4-FFF2-40B4-BE49-F238E27FC236}">
                <a16:creationId xmlns:a16="http://schemas.microsoft.com/office/drawing/2014/main" id="{A14759CC-B641-F107-89B9-D4480EA622D2}"/>
              </a:ext>
            </a:extLst>
          </p:cNvPr>
          <p:cNvPicPr>
            <a:picLocks noChangeAspect="1"/>
          </p:cNvPicPr>
          <p:nvPr/>
        </p:nvPicPr>
        <p:blipFill>
          <a:blip r:embed="rId4"/>
          <a:stretch>
            <a:fillRect/>
          </a:stretch>
        </p:blipFill>
        <p:spPr>
          <a:xfrm>
            <a:off x="1481640" y="2204864"/>
            <a:ext cx="6180720" cy="3601405"/>
          </a:xfrm>
          <a:prstGeom prst="rect">
            <a:avLst/>
          </a:prstGeom>
        </p:spPr>
      </p:pic>
    </p:spTree>
    <p:extLst>
      <p:ext uri="{BB962C8B-B14F-4D97-AF65-F5344CB8AC3E}">
        <p14:creationId xmlns:p14="http://schemas.microsoft.com/office/powerpoint/2010/main" val="4190498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65BD3-8797-8902-9278-02DAC5032404}"/>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387F0AEB-6A75-9F3C-B00F-916AD9B17DC6}"/>
              </a:ext>
            </a:extLst>
          </p:cNvPr>
          <p:cNvSpPr>
            <a:spLocks noGrp="1" noChangeArrowheads="1"/>
          </p:cNvSpPr>
          <p:nvPr>
            <p:ph type="title"/>
          </p:nvPr>
        </p:nvSpPr>
        <p:spPr/>
        <p:txBody>
          <a:bodyPr/>
          <a:lstStyle/>
          <a:p>
            <a:r>
              <a:rPr lang="en-US" altLang="en-US" sz="2800" b="1" dirty="0">
                <a:latin typeface="Times New Roman" panose="02020603050405020304" pitchFamily="18" charset="0"/>
                <a:cs typeface="Times New Roman" panose="02020603050405020304" pitchFamily="18" charset="0"/>
              </a:rPr>
              <a:t>Distinct Property(3) : Frequency effect</a:t>
            </a:r>
          </a:p>
        </p:txBody>
      </p:sp>
      <p:sp>
        <p:nvSpPr>
          <p:cNvPr id="8196" name="Slide Number Placeholder 3">
            <a:extLst>
              <a:ext uri="{FF2B5EF4-FFF2-40B4-BE49-F238E27FC236}">
                <a16:creationId xmlns:a16="http://schemas.microsoft.com/office/drawing/2014/main" id="{3BC784DC-CC1E-033A-1F95-2E353379CD8A}"/>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7</a:t>
            </a:fld>
            <a:endParaRPr lang="en-US" altLang="en-US">
              <a:solidFill>
                <a:schemeClr val="tx1"/>
              </a:solidFill>
            </a:endParaRPr>
          </a:p>
        </p:txBody>
      </p:sp>
      <p:sp>
        <p:nvSpPr>
          <p:cNvPr id="2" name="Content Placeholder 2">
            <a:extLst>
              <a:ext uri="{FF2B5EF4-FFF2-40B4-BE49-F238E27FC236}">
                <a16:creationId xmlns:a16="http://schemas.microsoft.com/office/drawing/2014/main" id="{7179A927-513E-010B-3C63-4D8407BA3299}"/>
              </a:ext>
            </a:extLst>
          </p:cNvPr>
          <p:cNvSpPr>
            <a:spLocks noGrp="1" noChangeArrowheads="1"/>
          </p:cNvSpPr>
          <p:nvPr>
            <p:ph idx="1"/>
          </p:nvPr>
        </p:nvSpPr>
        <p:spPr>
          <a:xfrm>
            <a:off x="689768" y="1484784"/>
            <a:ext cx="7836695" cy="1584176"/>
          </a:xfrm>
        </p:spPr>
        <p:txBody>
          <a:bodyPr>
            <a:noAutofit/>
          </a:bodyPr>
          <a:lstStyle/>
          <a:p>
            <a:pPr marL="177800" indent="-177800">
              <a:spcBef>
                <a:spcPts val="600"/>
              </a:spcBef>
              <a:spcAft>
                <a:spcPts val="0"/>
              </a:spcAft>
              <a:buFont typeface="Arial" panose="020B0604020202020204" pitchFamily="34" charset="0"/>
              <a:buChar char="•"/>
            </a:pPr>
            <a:r>
              <a:rPr lang="en-US" altLang="ko-KR" sz="2000" b="1" dirty="0">
                <a:latin typeface="Times New Roman" panose="02020603050405020304" pitchFamily="18" charset="0"/>
                <a:cs typeface="Times New Roman" panose="02020603050405020304" pitchFamily="18" charset="0"/>
              </a:rPr>
              <a:t>Beyond 6 m, the 10 GHz surface-wave exhibits a stronger E-field than the 2.5 GHz free space-wave</a:t>
            </a:r>
          </a:p>
        </p:txBody>
      </p:sp>
      <p:pic>
        <p:nvPicPr>
          <p:cNvPr id="3" name="그림 2">
            <a:extLst>
              <a:ext uri="{FF2B5EF4-FFF2-40B4-BE49-F238E27FC236}">
                <a16:creationId xmlns:a16="http://schemas.microsoft.com/office/drawing/2014/main" id="{17FA80B7-924D-3687-C57A-5A19E79F9CDA}"/>
              </a:ext>
            </a:extLst>
          </p:cNvPr>
          <p:cNvPicPr>
            <a:picLocks noChangeAspect="1"/>
          </p:cNvPicPr>
          <p:nvPr/>
        </p:nvPicPr>
        <p:blipFill>
          <a:blip r:embed="rId3"/>
          <a:stretch>
            <a:fillRect/>
          </a:stretch>
        </p:blipFill>
        <p:spPr>
          <a:xfrm>
            <a:off x="1080728" y="2564904"/>
            <a:ext cx="6982544" cy="3458311"/>
          </a:xfrm>
          <a:prstGeom prst="rect">
            <a:avLst/>
          </a:prstGeom>
        </p:spPr>
      </p:pic>
      <p:sp>
        <p:nvSpPr>
          <p:cNvPr id="7" name="오른쪽 화살표[R] 6">
            <a:extLst>
              <a:ext uri="{FF2B5EF4-FFF2-40B4-BE49-F238E27FC236}">
                <a16:creationId xmlns:a16="http://schemas.microsoft.com/office/drawing/2014/main" id="{7F53E110-F9FB-44F7-C2A2-284055CECA6A}"/>
              </a:ext>
            </a:extLst>
          </p:cNvPr>
          <p:cNvSpPr/>
          <p:nvPr/>
        </p:nvSpPr>
        <p:spPr bwMode="auto">
          <a:xfrm>
            <a:off x="3315320" y="4529553"/>
            <a:ext cx="1224136" cy="44712"/>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ko-KR" alt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346218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sz="3200" b="1" dirty="0">
                <a:latin typeface="Times New Roman" panose="02020603050405020304" pitchFamily="18" charset="0"/>
                <a:cs typeface="Times New Roman" panose="02020603050405020304" pitchFamily="18" charset="0"/>
              </a:rPr>
              <a:t>Experiment</a:t>
            </a:r>
            <a:r>
              <a:rPr lang="ko-KR" altLang="en-US" sz="3200" b="1" dirty="0">
                <a:latin typeface="Times New Roman" panose="02020603050405020304" pitchFamily="18" charset="0"/>
                <a:cs typeface="Times New Roman" panose="02020603050405020304" pitchFamily="18" charset="0"/>
              </a:rPr>
              <a:t> </a:t>
            </a:r>
            <a:r>
              <a:rPr lang="en-US" altLang="ko-KR" sz="3200" b="1" dirty="0">
                <a:latin typeface="Times New Roman" panose="02020603050405020304" pitchFamily="18" charset="0"/>
                <a:cs typeface="Times New Roman" panose="02020603050405020304" pitchFamily="18" charset="0"/>
              </a:rPr>
              <a:t>#1</a:t>
            </a:r>
            <a:endParaRPr lang="en-US" altLang="en-US" sz="3200" b="1" dirty="0">
              <a:latin typeface="Times New Roman" panose="02020603050405020304" pitchFamily="18" charset="0"/>
              <a:cs typeface="Times New Roman" panose="02020603050405020304" pitchFamily="18" charset="0"/>
            </a:endParaRP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8</a:t>
            </a:fld>
            <a:endParaRPr lang="en-US" altLang="en-US">
              <a:solidFill>
                <a:schemeClr val="tx1"/>
              </a:solidFill>
            </a:endParaRPr>
          </a:p>
        </p:txBody>
      </p:sp>
      <p:sp>
        <p:nvSpPr>
          <p:cNvPr id="2" name="Content Placeholder 2">
            <a:extLst>
              <a:ext uri="{FF2B5EF4-FFF2-40B4-BE49-F238E27FC236}">
                <a16:creationId xmlns:a16="http://schemas.microsoft.com/office/drawing/2014/main" id="{7E6568A5-570B-9F8E-A104-214F5CCFD2D9}"/>
              </a:ext>
            </a:extLst>
          </p:cNvPr>
          <p:cNvSpPr>
            <a:spLocks noGrp="1" noChangeArrowheads="1"/>
          </p:cNvSpPr>
          <p:nvPr>
            <p:ph idx="1"/>
          </p:nvPr>
        </p:nvSpPr>
        <p:spPr>
          <a:xfrm>
            <a:off x="689768" y="1484784"/>
            <a:ext cx="7836695" cy="1296144"/>
          </a:xfrm>
        </p:spPr>
        <p:txBody>
          <a:bodyPr>
            <a:noAutofit/>
          </a:bodyPr>
          <a:lstStyle/>
          <a:p>
            <a:pPr marL="177800" indent="-177800">
              <a:spcBef>
                <a:spcPts val="600"/>
              </a:spcBef>
              <a:spcAft>
                <a:spcPts val="0"/>
              </a:spcAft>
              <a:buFont typeface="Arial" panose="020B0604020202020204" pitchFamily="34" charset="0"/>
              <a:buChar char="•"/>
            </a:pPr>
            <a:r>
              <a:rPr lang="en-US" altLang="ko-KR" sz="2000" b="1" dirty="0">
                <a:latin typeface="Times New Roman" panose="02020603050405020304" pitchFamily="18" charset="0"/>
                <a:cs typeface="Times New Roman" panose="02020603050405020304" pitchFamily="18" charset="0"/>
              </a:rPr>
              <a:t>To investigate</a:t>
            </a:r>
            <a:r>
              <a:rPr lang="ko-KR" altLang="en-US" sz="2000" b="1" dirty="0">
                <a:latin typeface="Times New Roman" panose="02020603050405020304" pitchFamily="18" charset="0"/>
                <a:cs typeface="Times New Roman" panose="02020603050405020304" pitchFamily="18" charset="0"/>
              </a:rPr>
              <a:t> </a:t>
            </a:r>
            <a:r>
              <a:rPr lang="en-US" altLang="ko-KR" sz="2000" b="1" dirty="0">
                <a:latin typeface="Times New Roman" panose="02020603050405020304" pitchFamily="18" charset="0"/>
                <a:cs typeface="Times New Roman" panose="02020603050405020304" pitchFamily="18" charset="0"/>
              </a:rPr>
              <a:t>surface-wave path loss characteristics </a:t>
            </a:r>
            <a:r>
              <a:rPr lang="en" altLang="ko-KR" sz="2000" b="1" dirty="0">
                <a:latin typeface="Times New Roman" panose="02020603050405020304" pitchFamily="18" charset="0"/>
                <a:cs typeface="Times New Roman" panose="02020603050405020304" pitchFamily="18" charset="0"/>
              </a:rPr>
              <a:t>as a function of Tx–Rx distance</a:t>
            </a:r>
            <a:endParaRPr lang="en-US" altLang="ko-KR" sz="2000" b="1" dirty="0">
              <a:latin typeface="Times New Roman" panose="02020603050405020304" pitchFamily="18" charset="0"/>
              <a:cs typeface="Times New Roman" panose="02020603050405020304" pitchFamily="18" charset="0"/>
            </a:endParaRPr>
          </a:p>
          <a:p>
            <a:pPr marL="182563" indent="0">
              <a:spcBef>
                <a:spcPts val="600"/>
              </a:spcBef>
              <a:spcAft>
                <a:spcPts val="0"/>
              </a:spcAft>
            </a:pPr>
            <a:r>
              <a:rPr lang="en-US" altLang="ko-KR" sz="2000" dirty="0">
                <a:latin typeface="Times New Roman" panose="02020603050405020304" pitchFamily="18" charset="0"/>
                <a:cs typeface="Times New Roman" panose="02020603050405020304" pitchFamily="18" charset="0"/>
              </a:rPr>
              <a:t> </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p:txBody>
      </p:sp>
      <p:pic>
        <p:nvPicPr>
          <p:cNvPr id="3" name="그림 2">
            <a:extLst>
              <a:ext uri="{FF2B5EF4-FFF2-40B4-BE49-F238E27FC236}">
                <a16:creationId xmlns:a16="http://schemas.microsoft.com/office/drawing/2014/main" id="{ACEB613B-D6C9-1780-ADEA-3C39403D4EF9}"/>
              </a:ext>
            </a:extLst>
          </p:cNvPr>
          <p:cNvPicPr>
            <a:picLocks noChangeAspect="1"/>
          </p:cNvPicPr>
          <p:nvPr/>
        </p:nvPicPr>
        <p:blipFill>
          <a:blip r:embed="rId3"/>
          <a:stretch>
            <a:fillRect/>
          </a:stretch>
        </p:blipFill>
        <p:spPr>
          <a:xfrm>
            <a:off x="251520" y="2420888"/>
            <a:ext cx="8783960" cy="3559602"/>
          </a:xfrm>
          <a:prstGeom prst="rect">
            <a:avLst/>
          </a:prstGeom>
        </p:spPr>
      </p:pic>
    </p:spTree>
    <p:extLst>
      <p:ext uri="{BB962C8B-B14F-4D97-AF65-F5344CB8AC3E}">
        <p14:creationId xmlns:p14="http://schemas.microsoft.com/office/powerpoint/2010/main" val="190038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BFDD6-0180-7B62-430F-8C436255DC8E}"/>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D3221BF1-0720-1B2C-B08C-878A0B2C1B26}"/>
              </a:ext>
            </a:extLst>
          </p:cNvPr>
          <p:cNvSpPr>
            <a:spLocks noGrp="1" noChangeArrowheads="1"/>
          </p:cNvSpPr>
          <p:nvPr>
            <p:ph type="title"/>
          </p:nvPr>
        </p:nvSpPr>
        <p:spPr/>
        <p:txBody>
          <a:bodyPr/>
          <a:lstStyle/>
          <a:p>
            <a:r>
              <a:rPr lang="en-US" altLang="en-US" sz="3200" b="1" dirty="0">
                <a:latin typeface="Times New Roman" panose="02020603050405020304" pitchFamily="18" charset="0"/>
                <a:cs typeface="Times New Roman" panose="02020603050405020304" pitchFamily="18" charset="0"/>
              </a:rPr>
              <a:t>Experiment</a:t>
            </a:r>
            <a:r>
              <a:rPr lang="ko-KR" altLang="en-US" sz="3200" b="1" dirty="0">
                <a:latin typeface="Times New Roman" panose="02020603050405020304" pitchFamily="18" charset="0"/>
                <a:cs typeface="Times New Roman" panose="02020603050405020304" pitchFamily="18" charset="0"/>
              </a:rPr>
              <a:t> </a:t>
            </a:r>
            <a:r>
              <a:rPr lang="en-US" altLang="ko-KR" sz="3200" b="1" dirty="0">
                <a:latin typeface="Times New Roman" panose="02020603050405020304" pitchFamily="18" charset="0"/>
                <a:cs typeface="Times New Roman" panose="02020603050405020304" pitchFamily="18" charset="0"/>
              </a:rPr>
              <a:t>#1</a:t>
            </a:r>
            <a:endParaRPr lang="en-US" altLang="en-US" sz="3200" b="1" dirty="0">
              <a:latin typeface="Times New Roman" panose="02020603050405020304" pitchFamily="18" charset="0"/>
              <a:cs typeface="Times New Roman" panose="02020603050405020304" pitchFamily="18" charset="0"/>
            </a:endParaRPr>
          </a:p>
        </p:txBody>
      </p:sp>
      <p:sp>
        <p:nvSpPr>
          <p:cNvPr id="8196" name="Slide Number Placeholder 3">
            <a:extLst>
              <a:ext uri="{FF2B5EF4-FFF2-40B4-BE49-F238E27FC236}">
                <a16:creationId xmlns:a16="http://schemas.microsoft.com/office/drawing/2014/main" id="{C1966D8A-666D-D274-D4D9-972873735AC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9</a:t>
            </a:fld>
            <a:endParaRPr lang="en-US" altLang="en-US">
              <a:solidFill>
                <a:schemeClr val="tx1"/>
              </a:solidFill>
            </a:endParaRPr>
          </a:p>
        </p:txBody>
      </p:sp>
      <p:sp>
        <p:nvSpPr>
          <p:cNvPr id="2" name="Content Placeholder 2">
            <a:extLst>
              <a:ext uri="{FF2B5EF4-FFF2-40B4-BE49-F238E27FC236}">
                <a16:creationId xmlns:a16="http://schemas.microsoft.com/office/drawing/2014/main" id="{12BF6D91-4C04-9D7B-0B9E-A3A1ACBC507A}"/>
              </a:ext>
            </a:extLst>
          </p:cNvPr>
          <p:cNvSpPr>
            <a:spLocks noGrp="1" noChangeArrowheads="1"/>
          </p:cNvSpPr>
          <p:nvPr>
            <p:ph idx="1"/>
          </p:nvPr>
        </p:nvSpPr>
        <p:spPr>
          <a:xfrm>
            <a:off x="689768" y="1484784"/>
            <a:ext cx="7836695" cy="1296144"/>
          </a:xfrm>
        </p:spPr>
        <p:txBody>
          <a:bodyPr>
            <a:noAutofit/>
          </a:bodyPr>
          <a:lstStyle/>
          <a:p>
            <a:pPr marL="177800" indent="-177800">
              <a:spcBef>
                <a:spcPts val="600"/>
              </a:spcBef>
              <a:spcAft>
                <a:spcPts val="0"/>
              </a:spcAft>
              <a:buFont typeface="Arial" panose="020B0604020202020204" pitchFamily="34" charset="0"/>
              <a:buChar char="•"/>
            </a:pPr>
            <a:r>
              <a:rPr lang="en-US" altLang="ko-KR" sz="2000" b="1" dirty="0">
                <a:latin typeface="Times New Roman" panose="02020603050405020304" pitchFamily="18" charset="0"/>
                <a:cs typeface="Times New Roman" panose="02020603050405020304" pitchFamily="18" charset="0"/>
              </a:rPr>
              <a:t>Measurement setup</a:t>
            </a:r>
          </a:p>
          <a:p>
            <a:pPr marL="182563" indent="0">
              <a:spcBef>
                <a:spcPts val="600"/>
              </a:spcBef>
              <a:spcAft>
                <a:spcPts val="0"/>
              </a:spcAft>
            </a:pPr>
            <a:r>
              <a:rPr lang="en-US" altLang="ko-KR" sz="2000" dirty="0">
                <a:latin typeface="Times New Roman" panose="02020603050405020304" pitchFamily="18" charset="0"/>
                <a:cs typeface="Times New Roman" panose="02020603050405020304" pitchFamily="18" charset="0"/>
              </a:rPr>
              <a:t> </a:t>
            </a:r>
          </a:p>
          <a:p>
            <a:pPr marL="177800" indent="-177800">
              <a:spcBef>
                <a:spcPts val="600"/>
              </a:spcBef>
              <a:spcAft>
                <a:spcPts val="0"/>
              </a:spcAft>
              <a:buFont typeface="Arial" panose="020B0604020202020204" pitchFamily="34" charset="0"/>
              <a:buChar char="•"/>
            </a:pPr>
            <a:endParaRPr lang="en-US" altLang="ko-KR" sz="2000" dirty="0">
              <a:latin typeface="Times New Roman" panose="02020603050405020304" pitchFamily="18" charset="0"/>
              <a:cs typeface="Times New Roman" panose="02020603050405020304" pitchFamily="18" charset="0"/>
            </a:endParaRPr>
          </a:p>
        </p:txBody>
      </p:sp>
      <p:pic>
        <p:nvPicPr>
          <p:cNvPr id="7" name="그림 6">
            <a:extLst>
              <a:ext uri="{FF2B5EF4-FFF2-40B4-BE49-F238E27FC236}">
                <a16:creationId xmlns:a16="http://schemas.microsoft.com/office/drawing/2014/main" id="{A56DEDD5-D260-CDE7-8D49-28CC8FFACD32}"/>
              </a:ext>
            </a:extLst>
          </p:cNvPr>
          <p:cNvPicPr>
            <a:picLocks noChangeAspect="1"/>
          </p:cNvPicPr>
          <p:nvPr/>
        </p:nvPicPr>
        <p:blipFill>
          <a:blip r:embed="rId3"/>
          <a:stretch>
            <a:fillRect/>
          </a:stretch>
        </p:blipFill>
        <p:spPr>
          <a:xfrm>
            <a:off x="1475656" y="4310957"/>
            <a:ext cx="6192688" cy="1932029"/>
          </a:xfrm>
          <a:prstGeom prst="rect">
            <a:avLst/>
          </a:prstGeom>
        </p:spPr>
      </p:pic>
      <p:pic>
        <p:nvPicPr>
          <p:cNvPr id="8" name="그림 7">
            <a:extLst>
              <a:ext uri="{FF2B5EF4-FFF2-40B4-BE49-F238E27FC236}">
                <a16:creationId xmlns:a16="http://schemas.microsoft.com/office/drawing/2014/main" id="{3B29D4E7-6409-9FC8-EFE1-8EAE1A60C194}"/>
              </a:ext>
            </a:extLst>
          </p:cNvPr>
          <p:cNvPicPr>
            <a:picLocks noChangeAspect="1"/>
          </p:cNvPicPr>
          <p:nvPr/>
        </p:nvPicPr>
        <p:blipFill>
          <a:blip r:embed="rId4"/>
          <a:stretch>
            <a:fillRect/>
          </a:stretch>
        </p:blipFill>
        <p:spPr>
          <a:xfrm>
            <a:off x="1403648" y="2038072"/>
            <a:ext cx="6336704" cy="2025339"/>
          </a:xfrm>
          <a:prstGeom prst="rect">
            <a:avLst/>
          </a:prstGeom>
        </p:spPr>
      </p:pic>
      <p:sp>
        <p:nvSpPr>
          <p:cNvPr id="9" name="TextBox 8">
            <a:extLst>
              <a:ext uri="{FF2B5EF4-FFF2-40B4-BE49-F238E27FC236}">
                <a16:creationId xmlns:a16="http://schemas.microsoft.com/office/drawing/2014/main" id="{0124E0FF-D407-B463-49EC-E6D83DE10FE4}"/>
              </a:ext>
            </a:extLst>
          </p:cNvPr>
          <p:cNvSpPr txBox="1"/>
          <p:nvPr/>
        </p:nvSpPr>
        <p:spPr>
          <a:xfrm>
            <a:off x="205884" y="4725144"/>
            <a:ext cx="1042272" cy="691664"/>
          </a:xfrm>
          <a:prstGeom prst="rect">
            <a:avLst/>
          </a:prstGeom>
          <a:noFill/>
        </p:spPr>
        <p:txBody>
          <a:bodyPr wrap="none" rtlCol="0">
            <a:spAutoFit/>
          </a:bodyPr>
          <a:lstStyle/>
          <a:p>
            <a:pPr marL="0" marR="0" lvl="0" indent="0" algn="ctr" defTabSz="914186" eaLnBrk="1" fontAlgn="auto" latinLnBrk="0" hangingPunct="1">
              <a:lnSpc>
                <a:spcPts val="1600"/>
              </a:lnSpc>
              <a:spcBef>
                <a:spcPts val="0"/>
              </a:spcBef>
              <a:spcAft>
                <a:spcPts val="0"/>
              </a:spcAft>
              <a:buClrTx/>
              <a:buSzTx/>
              <a:buFontTx/>
              <a:buNone/>
              <a:tabLst/>
              <a:defRPr/>
            </a:pPr>
            <a:r>
              <a:rPr kumimoji="0" lang="en-US" altLang="ko-KR" b="1" i="0" u="none" strike="noStrike" kern="0" cap="none" spc="-100" normalizeH="0" baseline="0" noProof="0" dirty="0">
                <a:ln>
                  <a:noFill/>
                </a:ln>
                <a:solidFill>
                  <a:prstClr val="black"/>
                </a:solidFill>
                <a:uLnTx/>
                <a:uFillTx/>
                <a:latin typeface="Arial" panose="020B0604020202020204" pitchFamily="34" charset="0"/>
                <a:ea typeface="한컴산뜻돋움" panose="02000000000000000000" pitchFamily="2" charset="-127"/>
                <a:cs typeface="Arial" panose="020B0604020202020204" pitchFamily="34" charset="0"/>
              </a:rPr>
              <a:t>Surface wave </a:t>
            </a:r>
          </a:p>
          <a:p>
            <a:pPr marL="0" marR="0" lvl="0" indent="0" algn="ctr" defTabSz="914186" eaLnBrk="1" fontAlgn="auto" latinLnBrk="0" hangingPunct="1">
              <a:lnSpc>
                <a:spcPts val="1600"/>
              </a:lnSpc>
              <a:spcBef>
                <a:spcPts val="0"/>
              </a:spcBef>
              <a:spcAft>
                <a:spcPts val="0"/>
              </a:spcAft>
              <a:buClrTx/>
              <a:buSzTx/>
              <a:buFontTx/>
              <a:buNone/>
              <a:tabLst/>
              <a:defRPr/>
            </a:pPr>
            <a:r>
              <a:rPr lang="en-US" altLang="ko-KR" b="1" kern="0" spc="-100" dirty="0">
                <a:solidFill>
                  <a:prstClr val="black"/>
                </a:solidFill>
                <a:latin typeface="Arial" panose="020B0604020202020204" pitchFamily="34" charset="0"/>
                <a:ea typeface="한컴산뜻돋움" panose="02000000000000000000" pitchFamily="2" charset="-127"/>
                <a:cs typeface="Arial" panose="020B0604020202020204" pitchFamily="34" charset="0"/>
              </a:rPr>
              <a:t>Resonator </a:t>
            </a:r>
          </a:p>
          <a:p>
            <a:pPr marL="0" marR="0" lvl="0" indent="0" algn="ctr" defTabSz="914186" eaLnBrk="1" fontAlgn="auto" latinLnBrk="0" hangingPunct="1">
              <a:lnSpc>
                <a:spcPts val="1600"/>
              </a:lnSpc>
              <a:spcBef>
                <a:spcPts val="0"/>
              </a:spcBef>
              <a:spcAft>
                <a:spcPts val="0"/>
              </a:spcAft>
              <a:buClrTx/>
              <a:buSzTx/>
              <a:buFontTx/>
              <a:buNone/>
              <a:tabLst/>
              <a:defRPr/>
            </a:pPr>
            <a:r>
              <a:rPr lang="en-US" altLang="ko-KR" b="1" kern="0" spc="-100" dirty="0">
                <a:solidFill>
                  <a:prstClr val="black"/>
                </a:solidFill>
                <a:latin typeface="Arial" panose="020B0604020202020204" pitchFamily="34" charset="0"/>
                <a:ea typeface="한컴산뜻돋움" panose="02000000000000000000" pitchFamily="2" charset="-127"/>
                <a:cs typeface="Arial" panose="020B0604020202020204" pitchFamily="34" charset="0"/>
              </a:rPr>
              <a:t>(antenna)</a:t>
            </a:r>
            <a:endParaRPr kumimoji="0" lang="ko-KR" altLang="en-US" b="1" i="0" u="none" strike="noStrike" kern="0" cap="none" spc="-100" normalizeH="0" baseline="0" noProof="0" dirty="0">
              <a:ln>
                <a:noFill/>
              </a:ln>
              <a:solidFill>
                <a:prstClr val="black"/>
              </a:solidFill>
              <a:uLnTx/>
              <a:uFillTx/>
              <a:latin typeface="Arial" panose="020B0604020202020204" pitchFamily="34" charset="0"/>
              <a:ea typeface="한컴산뜻돋움" panose="02000000000000000000" pitchFamily="2" charset="-127"/>
              <a:cs typeface="Arial" panose="020B0604020202020204" pitchFamily="34" charset="0"/>
            </a:endParaRPr>
          </a:p>
        </p:txBody>
      </p:sp>
      <p:cxnSp>
        <p:nvCxnSpPr>
          <p:cNvPr id="10" name="직선 화살표 연결선 9">
            <a:extLst>
              <a:ext uri="{FF2B5EF4-FFF2-40B4-BE49-F238E27FC236}">
                <a16:creationId xmlns:a16="http://schemas.microsoft.com/office/drawing/2014/main" id="{0687EF41-DB51-D90C-17C7-6D304AA8B13C}"/>
              </a:ext>
            </a:extLst>
          </p:cNvPr>
          <p:cNvCxnSpPr>
            <a:cxnSpLocks/>
          </p:cNvCxnSpPr>
          <p:nvPr/>
        </p:nvCxnSpPr>
        <p:spPr>
          <a:xfrm>
            <a:off x="1213053" y="5081844"/>
            <a:ext cx="899220" cy="621515"/>
          </a:xfrm>
          <a:prstGeom prst="straightConnector1">
            <a:avLst/>
          </a:prstGeom>
          <a:noFill/>
          <a:ln w="19050" cap="flat" cmpd="sng" algn="ctr">
            <a:solidFill>
              <a:srgbClr val="820000"/>
            </a:solidFill>
            <a:prstDash val="sysDot"/>
            <a:miter lim="800000"/>
            <a:tailEnd type="triangle" w="med" len="med"/>
          </a:ln>
          <a:effectLst/>
        </p:spPr>
      </p:cxnSp>
      <p:cxnSp>
        <p:nvCxnSpPr>
          <p:cNvPr id="11" name="직선 화살표 연결선 10">
            <a:extLst>
              <a:ext uri="{FF2B5EF4-FFF2-40B4-BE49-F238E27FC236}">
                <a16:creationId xmlns:a16="http://schemas.microsoft.com/office/drawing/2014/main" id="{53C9F66C-A7B4-0463-FC2E-FBB5AA516910}"/>
              </a:ext>
            </a:extLst>
          </p:cNvPr>
          <p:cNvCxnSpPr>
            <a:cxnSpLocks/>
          </p:cNvCxnSpPr>
          <p:nvPr/>
        </p:nvCxnSpPr>
        <p:spPr>
          <a:xfrm flipH="1">
            <a:off x="7164288" y="5276971"/>
            <a:ext cx="720080" cy="456285"/>
          </a:xfrm>
          <a:prstGeom prst="straightConnector1">
            <a:avLst/>
          </a:prstGeom>
          <a:noFill/>
          <a:ln w="19050" cap="flat" cmpd="sng" algn="ctr">
            <a:solidFill>
              <a:srgbClr val="820000"/>
            </a:solidFill>
            <a:prstDash val="sysDot"/>
            <a:miter lim="800000"/>
            <a:tailEnd type="triangle" w="med" len="med"/>
          </a:ln>
          <a:effectLst/>
        </p:spPr>
      </p:cxnSp>
      <p:sp>
        <p:nvSpPr>
          <p:cNvPr id="13" name="TextBox 12">
            <a:extLst>
              <a:ext uri="{FF2B5EF4-FFF2-40B4-BE49-F238E27FC236}">
                <a16:creationId xmlns:a16="http://schemas.microsoft.com/office/drawing/2014/main" id="{5AF68169-AD09-DC87-A898-80DCEA3BB155}"/>
              </a:ext>
            </a:extLst>
          </p:cNvPr>
          <p:cNvSpPr txBox="1"/>
          <p:nvPr/>
        </p:nvSpPr>
        <p:spPr>
          <a:xfrm>
            <a:off x="7812360" y="4730474"/>
            <a:ext cx="1042272" cy="691664"/>
          </a:xfrm>
          <a:prstGeom prst="rect">
            <a:avLst/>
          </a:prstGeom>
          <a:noFill/>
        </p:spPr>
        <p:txBody>
          <a:bodyPr wrap="none" rtlCol="0">
            <a:spAutoFit/>
          </a:bodyPr>
          <a:lstStyle/>
          <a:p>
            <a:pPr marL="0" marR="0" lvl="0" indent="0" algn="ctr" defTabSz="914186" eaLnBrk="1" fontAlgn="auto" latinLnBrk="0" hangingPunct="1">
              <a:lnSpc>
                <a:spcPts val="1600"/>
              </a:lnSpc>
              <a:spcBef>
                <a:spcPts val="0"/>
              </a:spcBef>
              <a:spcAft>
                <a:spcPts val="0"/>
              </a:spcAft>
              <a:buClrTx/>
              <a:buSzTx/>
              <a:buFontTx/>
              <a:buNone/>
              <a:tabLst/>
              <a:defRPr/>
            </a:pPr>
            <a:r>
              <a:rPr kumimoji="0" lang="en-US" altLang="ko-KR" b="1" i="0" u="none" strike="noStrike" kern="0" cap="none" spc="-100" normalizeH="0" baseline="0" noProof="0" dirty="0">
                <a:ln>
                  <a:noFill/>
                </a:ln>
                <a:solidFill>
                  <a:prstClr val="black"/>
                </a:solidFill>
                <a:uLnTx/>
                <a:uFillTx/>
                <a:latin typeface="Arial" panose="020B0604020202020204" pitchFamily="34" charset="0"/>
                <a:ea typeface="한컴산뜻돋움" panose="02000000000000000000" pitchFamily="2" charset="-127"/>
                <a:cs typeface="Arial" panose="020B0604020202020204" pitchFamily="34" charset="0"/>
              </a:rPr>
              <a:t>Surface wave </a:t>
            </a:r>
          </a:p>
          <a:p>
            <a:pPr marL="0" marR="0" lvl="0" indent="0" algn="ctr" defTabSz="914186" eaLnBrk="1" fontAlgn="auto" latinLnBrk="0" hangingPunct="1">
              <a:lnSpc>
                <a:spcPts val="1600"/>
              </a:lnSpc>
              <a:spcBef>
                <a:spcPts val="0"/>
              </a:spcBef>
              <a:spcAft>
                <a:spcPts val="0"/>
              </a:spcAft>
              <a:buClrTx/>
              <a:buSzTx/>
              <a:buFontTx/>
              <a:buNone/>
              <a:tabLst/>
              <a:defRPr/>
            </a:pPr>
            <a:r>
              <a:rPr lang="en-US" altLang="ko-KR" b="1" kern="0" spc="-100" dirty="0">
                <a:solidFill>
                  <a:prstClr val="black"/>
                </a:solidFill>
                <a:latin typeface="Arial" panose="020B0604020202020204" pitchFamily="34" charset="0"/>
                <a:ea typeface="한컴산뜻돋움" panose="02000000000000000000" pitchFamily="2" charset="-127"/>
                <a:cs typeface="Arial" panose="020B0604020202020204" pitchFamily="34" charset="0"/>
              </a:rPr>
              <a:t>Resonator </a:t>
            </a:r>
          </a:p>
          <a:p>
            <a:pPr marL="0" marR="0" lvl="0" indent="0" algn="ctr" defTabSz="914186" eaLnBrk="1" fontAlgn="auto" latinLnBrk="0" hangingPunct="1">
              <a:lnSpc>
                <a:spcPts val="1600"/>
              </a:lnSpc>
              <a:spcBef>
                <a:spcPts val="0"/>
              </a:spcBef>
              <a:spcAft>
                <a:spcPts val="0"/>
              </a:spcAft>
              <a:buClrTx/>
              <a:buSzTx/>
              <a:buFontTx/>
              <a:buNone/>
              <a:tabLst/>
              <a:defRPr/>
            </a:pPr>
            <a:r>
              <a:rPr lang="en-US" altLang="ko-KR" b="1" kern="0" spc="-100" dirty="0">
                <a:solidFill>
                  <a:prstClr val="black"/>
                </a:solidFill>
                <a:latin typeface="Arial" panose="020B0604020202020204" pitchFamily="34" charset="0"/>
                <a:ea typeface="한컴산뜻돋움" panose="02000000000000000000" pitchFamily="2" charset="-127"/>
                <a:cs typeface="Arial" panose="020B0604020202020204" pitchFamily="34" charset="0"/>
              </a:rPr>
              <a:t>(antenna)</a:t>
            </a:r>
            <a:endParaRPr kumimoji="0" lang="ko-KR" altLang="en-US" b="1" i="0" u="none" strike="noStrike" kern="0" cap="none" spc="-100" normalizeH="0" baseline="0" noProof="0" dirty="0">
              <a:ln>
                <a:noFill/>
              </a:ln>
              <a:solidFill>
                <a:prstClr val="black"/>
              </a:solidFill>
              <a:uLnTx/>
              <a:uFillTx/>
              <a:latin typeface="Arial" panose="020B0604020202020204" pitchFamily="34" charset="0"/>
              <a:ea typeface="한컴산뜻돋움" panose="02000000000000000000" pitchFamily="2" charset="-127"/>
              <a:cs typeface="Arial" panose="020B0604020202020204" pitchFamily="34" charset="0"/>
            </a:endParaRPr>
          </a:p>
        </p:txBody>
      </p:sp>
    </p:spTree>
    <p:extLst>
      <p:ext uri="{BB962C8B-B14F-4D97-AF65-F5344CB8AC3E}">
        <p14:creationId xmlns:p14="http://schemas.microsoft.com/office/powerpoint/2010/main" val="1507455399"/>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18667</TotalTime>
  <Words>740</Words>
  <Application>Microsoft Macintosh PowerPoint</Application>
  <PresentationFormat>화면 슬라이드 쇼(4:3)</PresentationFormat>
  <Paragraphs>140</Paragraphs>
  <Slides>15</Slides>
  <Notes>15</Notes>
  <HiddenSlides>0</HiddenSlides>
  <MMClips>0</MMClips>
  <ScaleCrop>false</ScaleCrop>
  <HeadingPairs>
    <vt:vector size="6" baseType="variant">
      <vt:variant>
        <vt:lpstr>사용한 글꼴</vt:lpstr>
      </vt:variant>
      <vt:variant>
        <vt:i4>6</vt:i4>
      </vt:variant>
      <vt:variant>
        <vt:lpstr>테마</vt:lpstr>
      </vt:variant>
      <vt:variant>
        <vt:i4>1</vt:i4>
      </vt:variant>
      <vt:variant>
        <vt:lpstr>슬라이드 제목</vt:lpstr>
      </vt:variant>
      <vt:variant>
        <vt:i4>15</vt:i4>
      </vt:variant>
    </vt:vector>
  </HeadingPairs>
  <TitlesOfParts>
    <vt:vector size="22" baseType="lpstr">
      <vt:lpstr>맑은 고딕</vt:lpstr>
      <vt:lpstr>Arial Unicode MS</vt:lpstr>
      <vt:lpstr>Arial</vt:lpstr>
      <vt:lpstr>Cambria Math</vt:lpstr>
      <vt:lpstr>Times New Roman</vt:lpstr>
      <vt:lpstr>Wingdings</vt:lpstr>
      <vt:lpstr>Office Theme</vt:lpstr>
      <vt:lpstr>PowerPoint 프레젠테이션</vt:lpstr>
      <vt:lpstr>Introduction</vt:lpstr>
      <vt:lpstr>(Review) Surface Wave Propagation</vt:lpstr>
      <vt:lpstr>Mathematical Model</vt:lpstr>
      <vt:lpstr>Distinct Property(1) : Long Distance Propagation</vt:lpstr>
      <vt:lpstr>Distinct Property(2) : Dielectric thickness effect</vt:lpstr>
      <vt:lpstr>Distinct Property(3) : Frequency effect</vt:lpstr>
      <vt:lpstr>Experiment #1</vt:lpstr>
      <vt:lpstr>Experiment #1</vt:lpstr>
      <vt:lpstr>Experiment #1</vt:lpstr>
      <vt:lpstr>Experiment #2</vt:lpstr>
      <vt:lpstr>Experiment #2</vt:lpstr>
      <vt:lpstr>Experiment #2</vt:lpstr>
      <vt:lpstr>Summary</vt:lpstr>
      <vt:lpstr>PowerPoint 프레젠테이션</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WNG Agenda and Meeting Sides</dc:title>
  <dc:subject/>
  <dc:creator>Phil Beecher</dc:creator>
  <cp:keywords>March 2023 Plenary</cp:keywords>
  <dc:description>15-23-0003-00-wng0</dc:description>
  <cp:lastModifiedBy>박재준</cp:lastModifiedBy>
  <cp:revision>343</cp:revision>
  <cp:lastPrinted>2000-03-07T00:55:37Z</cp:lastPrinted>
  <dcterms:created xsi:type="dcterms:W3CDTF">2016-01-17T22:48:36Z</dcterms:created>
  <dcterms:modified xsi:type="dcterms:W3CDTF">2025-09-15T08:33:00Z</dcterms:modified>
  <cp:category/>
</cp:coreProperties>
</file>