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_rels/presentation.xml.rels" ContentType="application/vnd.openxmlformats-package.relationships+xml"/>
  <Override PartName="/ppt/slideLayouts/_rels/slideLayout52.xml.rels" ContentType="application/vnd.openxmlformats-package.relationships+xml"/>
  <Override PartName="/ppt/slideLayouts/_rels/slideLayout14.xml.rels" ContentType="application/vnd.openxmlformats-package.relationships+xml"/>
  <Override PartName="/ppt/slideLayouts/_rels/slideLayout30.xml.rels" ContentType="application/vnd.openxmlformats-package.relationships+xml"/>
  <Override PartName="/ppt/slideLayouts/_rels/slideLayout38.xml.rels" ContentType="application/vnd.openxmlformats-package.relationships+xml"/>
  <Override PartName="/ppt/slideLayouts/_rels/slideLayout45.xml.rels" ContentType="application/vnd.openxmlformats-package.relationships+xml"/>
  <Override PartName="/ppt/slideLayouts/_rels/slideLayout23.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31.xml.rels" ContentType="application/vnd.openxmlformats-package.relationships+xml"/>
  <Override PartName="/ppt/slideLayouts/_rels/slideLayout15.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3.xml.rels" ContentType="application/vnd.openxmlformats-package.relationships+xml"/>
  <Override PartName="/ppt/slideLayouts/_rels/slideLayout32.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17.xml.rels" ContentType="application/vnd.openxmlformats-package.relationships+xml"/>
  <Override PartName="/ppt/slideLayouts/_rels/slideLayout21.xml.rels" ContentType="application/vnd.openxmlformats-package.relationships+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27.xml.rels" ContentType="application/vnd.openxmlformats-package.relationships+xml"/>
  <Override PartName="/ppt/slideLayouts/_rels/slideLayout41.xml.rels" ContentType="application/vnd.openxmlformats-package.relationships+xml"/>
  <Override PartName="/ppt/slideLayouts/_rels/slideLayout49.xml.rels" ContentType="application/vnd.openxmlformats-package.relationships+xml"/>
  <Override PartName="/ppt/slideLayouts/_rels/slideLayout34.xml.rels" ContentType="application/vnd.openxmlformats-package.relationships+xml"/>
  <Override PartName="/ppt/slideLayouts/_rels/slideLayout50.xml.rels" ContentType="application/vnd.openxmlformats-package.relationships+xml"/>
  <Override PartName="/ppt/slideLayouts/_rels/slideLayout47.xml.rels" ContentType="application/vnd.openxmlformats-package.relationships+xml"/>
  <Override PartName="/ppt/slideLayouts/_rels/slideLayout54.xml.rels" ContentType="application/vnd.openxmlformats-package.relationships+xml"/>
  <Override PartName="/ppt/slideLayouts/_rels/slideLayout12.xml.rels" ContentType="application/vnd.openxmlformats-package.relationships+xml"/>
  <Override PartName="/ppt/slideLayouts/_rels/slideLayout29.xml.rels" ContentType="application/vnd.openxmlformats-package.relationships+xml"/>
  <Override PartName="/ppt/slideLayouts/_rels/slideLayout33.xml.rels" ContentType="application/vnd.openxmlformats-package.relationships+xml"/>
  <Override PartName="/ppt/slideLayouts/_rels/slideLayout4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57.xml.rels" ContentType="application/vnd.openxmlformats-package.relationships+xml"/>
  <Override PartName="/ppt/slideLayouts/_rels/slideLayout16.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42.xml.rels" ContentType="application/vnd.openxmlformats-package.relationships+xml"/>
  <Override PartName="/ppt/slideLayouts/_rels/slideLayout51.xml.rels" ContentType="application/vnd.openxmlformats-package.relationships+xml"/>
  <Override PartName="/ppt/slideLayouts/_rels/slideLayout58.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6.xml.rels" ContentType="application/vnd.openxmlformats-package.relationships+xml"/>
  <Override PartName="/ppt/slideLayouts/_rels/slideLayout53.xml.rels" ContentType="application/vnd.openxmlformats-package.relationships+xml"/>
  <Override PartName="/ppt/slideLayouts/slideLayout56.xml" ContentType="application/vnd.openxmlformats-officedocument.presentationml.slideLayout+xml"/>
  <Override PartName="/ppt/slideLayouts/slideLayout13.xml" ContentType="application/vnd.openxmlformats-officedocument.presentationml.slideLayout+xml"/>
  <Override PartName="/ppt/slideLayouts/slideLayout48.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49.xml" ContentType="application/vnd.openxmlformats-officedocument.presentationml.slideLayout+xml"/>
  <Override PartName="/ppt/slideLayouts/slideLayout10.xml" ContentType="application/vnd.openxmlformats-officedocument.presentationml.slideLayout+xml"/>
  <Override PartName="/ppt/slideLayouts/slideLayout47.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59.xml" ContentType="application/vnd.openxmlformats-officedocument.presentationml.slideLayout+xml"/>
  <Override PartName="/ppt/slideLayouts/slideLayout22.xml" ContentType="application/vnd.openxmlformats-officedocument.presentationml.slideLayout+xml"/>
  <Override PartName="/ppt/slideLayouts/slideLayout2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9.xml" ContentType="application/vnd.openxmlformats-officedocument.presentationml.slideLayout+xml"/>
  <Override PartName="/ppt/slideLayouts/slideLayout57.xml" ContentType="application/vnd.openxmlformats-officedocument.presentationml.slideLayout+xml"/>
  <Override PartName="/ppt/slideLayouts/slideLayout20.xml" ContentType="application/vnd.openxmlformats-officedocument.presentationml.slideLayout+xml"/>
  <Override PartName="/ppt/slideLayouts/slideLayout23.xml" ContentType="application/vnd.openxmlformats-officedocument.presentationml.slideLayout+xml"/>
  <Override PartName="/ppt/slideLayouts/slideLayout60.xml" ContentType="application/vnd.openxmlformats-officedocument.presentationml.slideLayout+xml"/>
  <Override PartName="/ppt/slideLayouts/slideLayout18.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2.xml" ContentType="application/vnd.openxmlformats-officedocument.presentationml.slideLayout+xml"/>
  <Override PartName="/ppt/slideLayouts/slideLayout40.xml" ContentType="application/vnd.openxmlformats-officedocument.presentationml.slideLayout+xml"/>
  <Override PartName="/ppt/slideLayouts/slideLayout3.xml" ContentType="application/vnd.openxmlformats-officedocument.presentationml.slideLayout+xml"/>
  <Override PartName="/ppt/slideLayouts/slideLayout41.xml" ContentType="application/vnd.openxmlformats-officedocument.presentationml.slideLayout+xml"/>
  <Override PartName="/ppt/slideLayouts/slideLayout4.xml" ContentType="application/vnd.openxmlformats-officedocument.presentationml.slideLayout+xml"/>
  <Override PartName="/ppt/slideLayouts/slideLayout42.xml" ContentType="application/vnd.openxmlformats-officedocument.presentationml.slideLayout+xml"/>
  <Override PartName="/ppt/slideLayouts/slideLayout5.xml" ContentType="application/vnd.openxmlformats-officedocument.presentationml.slideLayout+xml"/>
  <Override PartName="/ppt/slideLayouts/slideLayout43.xml" ContentType="application/vnd.openxmlformats-officedocument.presentationml.slideLayout+xml"/>
  <Override PartName="/ppt/slideLayouts/slideLayout6.xml" ContentType="application/vnd.openxmlformats-officedocument.presentationml.slideLayout+xml"/>
  <Override PartName="/ppt/slideLayouts/slideLayout44.xml" ContentType="application/vnd.openxmlformats-officedocument.presentationml.slideLayout+xml"/>
  <Override PartName="/ppt/slideLayouts/slideLayout7.xml" ContentType="application/vnd.openxmlformats-officedocument.presentationml.slideLayout+xml"/>
  <Override PartName="/ppt/slideLayouts/slideLayout45.xml" ContentType="application/vnd.openxmlformats-officedocument.presentationml.slideLayout+xml"/>
  <Override PartName="/ppt/slideLayouts/slideLayout8.xml" ContentType="application/vnd.openxmlformats-officedocument.presentationml.slideLayout+xml"/>
  <Override PartName="/ppt/slideLayouts/slideLayout46.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presProps.xml" ContentType="application/vnd.openxmlformats-officedocument.presentationml.presPro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_rels/slide17.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2.xml.rels" ContentType="application/vnd.openxmlformats-package.relationships+xml"/>
  <Override PartName="/ppt/slides/_rels/slide19.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14.xml.rels" ContentType="application/vnd.openxmlformats-package.relationships+xml"/>
  <Override PartName="/ppt/slides/_rels/slide24.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16.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slide16.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3"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5"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7"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0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6"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8"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2"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4"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5"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8"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0"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2"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3"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4"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5"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6"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7"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49"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1"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3"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4"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6"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9"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0"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4"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8"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0"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1"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3"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4"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5"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6"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8"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9"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0"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1"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2"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3"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5"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7"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9"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0"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2"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5"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6"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8"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0"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4"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6"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7"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9"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0"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1"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2"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24"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5"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6"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7"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8"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9"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3095640" y="297000"/>
            <a:ext cx="5334840" cy="1382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802.15-25-0445-02</a:t>
            </a:r>
            <a:endParaRPr b="0" lang="fi-FI" sz="1400" spc="-1" strike="noStrike">
              <a:solidFill>
                <a:srgbClr val="000000"/>
              </a:solidFill>
              <a:latin typeface="Arial"/>
            </a:endParaRPr>
          </a:p>
        </p:txBody>
      </p:sp>
      <p:sp>
        <p:nvSpPr>
          <p:cNvPr id="1"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 name="CustomShape 3"/>
          <p:cNvSpPr/>
          <p:nvPr/>
        </p:nvSpPr>
        <p:spPr>
          <a:xfrm>
            <a:off x="685800" y="4856400"/>
            <a:ext cx="1711080" cy="20700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3"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 name="CustomShape 6"/>
          <p:cNvSpPr/>
          <p:nvPr/>
        </p:nvSpPr>
        <p:spPr>
          <a:xfrm>
            <a:off x="3749040" y="4856400"/>
            <a:ext cx="1711080" cy="20700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9DC1778D-CA52-494D-B2C3-0445CD9A1D9C}" type="slidenum">
              <a:rPr b="0" lang="en-IE" sz="1600" spc="-1" strike="noStrike">
                <a:solidFill>
                  <a:srgbClr val="000000"/>
                </a:solidFill>
                <a:latin typeface="Times New Roman"/>
                <a:ea typeface="DejaVu Sans"/>
              </a:rPr>
              <a:t>10</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6" name="CustomShape 7"/>
          <p:cNvSpPr/>
          <p:nvPr/>
        </p:nvSpPr>
        <p:spPr>
          <a:xfrm>
            <a:off x="5220000" y="4867560"/>
            <a:ext cx="3351240" cy="20700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7" name="CustomShape 8"/>
          <p:cNvSpPr/>
          <p:nvPr/>
        </p:nvSpPr>
        <p:spPr>
          <a:xfrm>
            <a:off x="685800" y="274320"/>
            <a:ext cx="2546640" cy="13824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CustomShape 1"/>
          <p:cNvSpPr/>
          <p:nvPr/>
        </p:nvSpPr>
        <p:spPr>
          <a:xfrm>
            <a:off x="3095640" y="297000"/>
            <a:ext cx="5334840" cy="1382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802.15-25-0445-02</a:t>
            </a:r>
            <a:endParaRPr b="0" lang="fi-FI" sz="1400" spc="-1" strike="noStrike">
              <a:solidFill>
                <a:srgbClr val="000000"/>
              </a:solidFill>
              <a:latin typeface="Arial"/>
            </a:endParaRPr>
          </a:p>
        </p:txBody>
      </p:sp>
      <p:sp>
        <p:nvSpPr>
          <p:cNvPr id="47"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8" name="CustomShape 3"/>
          <p:cNvSpPr/>
          <p:nvPr/>
        </p:nvSpPr>
        <p:spPr>
          <a:xfrm>
            <a:off x="685800" y="4856400"/>
            <a:ext cx="1711080" cy="20700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49"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0"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1" name="CustomShape 6"/>
          <p:cNvSpPr/>
          <p:nvPr/>
        </p:nvSpPr>
        <p:spPr>
          <a:xfrm>
            <a:off x="3749040" y="4856400"/>
            <a:ext cx="1711080" cy="20700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0726CE99-4113-4446-BD79-8F27BF96A26D}"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52" name="CustomShape 7"/>
          <p:cNvSpPr/>
          <p:nvPr/>
        </p:nvSpPr>
        <p:spPr>
          <a:xfrm>
            <a:off x="5220000" y="4867560"/>
            <a:ext cx="3351240" cy="20700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53" name="CustomShape 8"/>
          <p:cNvSpPr/>
          <p:nvPr/>
        </p:nvSpPr>
        <p:spPr>
          <a:xfrm>
            <a:off x="685800" y="274320"/>
            <a:ext cx="2546640" cy="13824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5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55"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CustomShape 1"/>
          <p:cNvSpPr/>
          <p:nvPr/>
        </p:nvSpPr>
        <p:spPr>
          <a:xfrm>
            <a:off x="3095640" y="297000"/>
            <a:ext cx="5334840" cy="1382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802.15-25-0445-02</a:t>
            </a:r>
            <a:endParaRPr b="0" lang="fi-FI" sz="1400" spc="-1" strike="noStrike">
              <a:solidFill>
                <a:srgbClr val="000000"/>
              </a:solidFill>
              <a:latin typeface="Arial"/>
            </a:endParaRPr>
          </a:p>
        </p:txBody>
      </p:sp>
      <p:sp>
        <p:nvSpPr>
          <p:cNvPr id="93"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4" name="CustomShape 3"/>
          <p:cNvSpPr/>
          <p:nvPr/>
        </p:nvSpPr>
        <p:spPr>
          <a:xfrm>
            <a:off x="685800" y="4856400"/>
            <a:ext cx="1711080" cy="20700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95"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6"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7" name="CustomShape 6"/>
          <p:cNvSpPr/>
          <p:nvPr/>
        </p:nvSpPr>
        <p:spPr>
          <a:xfrm>
            <a:off x="3749040" y="4856400"/>
            <a:ext cx="1711080" cy="20700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BD28A4C5-5925-43AD-862B-6CFB1C81CFB9}"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98" name="CustomShape 7"/>
          <p:cNvSpPr/>
          <p:nvPr/>
        </p:nvSpPr>
        <p:spPr>
          <a:xfrm>
            <a:off x="5220000" y="4867560"/>
            <a:ext cx="3351240" cy="20700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99" name="CustomShape 8"/>
          <p:cNvSpPr/>
          <p:nvPr/>
        </p:nvSpPr>
        <p:spPr>
          <a:xfrm>
            <a:off x="685800" y="274320"/>
            <a:ext cx="2546640" cy="13824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0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101"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CustomShape 1"/>
          <p:cNvSpPr/>
          <p:nvPr/>
        </p:nvSpPr>
        <p:spPr>
          <a:xfrm>
            <a:off x="3095640" y="297000"/>
            <a:ext cx="5333760" cy="13716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802.15-25-0445-02</a:t>
            </a:r>
            <a:endParaRPr b="0" lang="fi-FI" sz="1400" spc="-1" strike="noStrike">
              <a:solidFill>
                <a:srgbClr val="000000"/>
              </a:solidFill>
              <a:latin typeface="Arial"/>
            </a:endParaRPr>
          </a:p>
        </p:txBody>
      </p:sp>
      <p:sp>
        <p:nvSpPr>
          <p:cNvPr id="139"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0" name="CustomShape 3"/>
          <p:cNvSpPr/>
          <p:nvPr/>
        </p:nvSpPr>
        <p:spPr>
          <a:xfrm>
            <a:off x="685800" y="4856400"/>
            <a:ext cx="1710000" cy="20592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41"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2"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3" name="CustomShape 6"/>
          <p:cNvSpPr/>
          <p:nvPr/>
        </p:nvSpPr>
        <p:spPr>
          <a:xfrm>
            <a:off x="3749040" y="4856400"/>
            <a:ext cx="1710000" cy="20592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11A6EA9E-E295-4FD0-98FD-16B57F12601B}"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44" name="CustomShape 7"/>
          <p:cNvSpPr/>
          <p:nvPr/>
        </p:nvSpPr>
        <p:spPr>
          <a:xfrm>
            <a:off x="5220000" y="4867560"/>
            <a:ext cx="3350160" cy="20592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45" name="CustomShape 8"/>
          <p:cNvSpPr/>
          <p:nvPr/>
        </p:nvSpPr>
        <p:spPr>
          <a:xfrm>
            <a:off x="685800" y="274320"/>
            <a:ext cx="2545560" cy="13716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4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147"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CustomShape 2"/>
          <p:cNvSpPr/>
          <p:nvPr/>
        </p:nvSpPr>
        <p:spPr>
          <a:xfrm>
            <a:off x="3095640" y="285480"/>
            <a:ext cx="5589000" cy="15948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802-15-23-0506-05</a:t>
            </a:r>
            <a:endParaRPr b="0" lang="fi-FI" sz="1400" spc="-1" strike="noStrike">
              <a:solidFill>
                <a:srgbClr val="000000"/>
              </a:solidFill>
              <a:latin typeface="Arial"/>
            </a:endParaRPr>
          </a:p>
        </p:txBody>
      </p:sp>
      <p:sp>
        <p:nvSpPr>
          <p:cNvPr id="185" name="Line 3"/>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6" name="CustomShape 4"/>
          <p:cNvSpPr/>
          <p:nvPr/>
        </p:nvSpPr>
        <p:spPr>
          <a:xfrm>
            <a:off x="685800" y="4856400"/>
            <a:ext cx="1722960" cy="21672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87" name="Line 5"/>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8" name="Line 6"/>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9" name="CustomShape 7"/>
          <p:cNvSpPr/>
          <p:nvPr/>
        </p:nvSpPr>
        <p:spPr>
          <a:xfrm>
            <a:off x="3749040" y="4856400"/>
            <a:ext cx="1722960" cy="21672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8F73677E-4547-4635-9BDA-D7CB072213B0}"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90" name="CustomShape 8"/>
          <p:cNvSpPr/>
          <p:nvPr/>
        </p:nvSpPr>
        <p:spPr>
          <a:xfrm>
            <a:off x="7040160" y="4867560"/>
            <a:ext cx="1722960" cy="21672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191" name="CustomShape 9"/>
          <p:cNvSpPr/>
          <p:nvPr/>
        </p:nvSpPr>
        <p:spPr>
          <a:xfrm>
            <a:off x="685800" y="274320"/>
            <a:ext cx="2558520" cy="14796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November 2024</a:t>
            </a:r>
            <a:endParaRPr b="0" lang="fi-FI" sz="1400" spc="-1" strike="noStrike">
              <a:solidFill>
                <a:srgbClr val="000000"/>
              </a:solidFill>
              <a:latin typeface="Arial"/>
            </a:endParaRPr>
          </a:p>
        </p:txBody>
      </p:sp>
      <p:sp>
        <p:nvSpPr>
          <p:cNvPr id="192"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the title text </a:t>
            </a:r>
            <a:r>
              <a:rPr b="0" lang="fi-FI" sz="1800" spc="-1" strike="noStrike">
                <a:solidFill>
                  <a:srgbClr val="000000"/>
                </a:solidFill>
                <a:latin typeface="Arial"/>
              </a:rPr>
              <a:t>format</a:t>
            </a:r>
            <a:endParaRPr b="0" lang="fi-FI" sz="1800" spc="-1" strike="noStrike">
              <a:solidFill>
                <a:srgbClr val="000000"/>
              </a:solidFill>
              <a:latin typeface="Arial"/>
            </a:endParaRPr>
          </a:p>
        </p:txBody>
      </p:sp>
      <p:sp>
        <p:nvSpPr>
          <p:cNvPr id="193"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hyperlink" Target="https://mentor.ieee.org/802.15/dcn/25/15-25-0371-00-009a-jul25-tg9a-minutes.docx" TargetMode="External"/><Relationship Id="rId2" Type="http://schemas.openxmlformats.org/officeDocument/2006/relationships/hyperlink" Target="https://mentor.ieee.org/802.15/dcn/25/15-25-0408-00-009a-aug25-crg-minutes.docx" TargetMode="External"/><Relationship Id="rId3"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hyperlink" Target="https://mentor.ieee.org/802.15/documents?is_dcn=468&amp;is_group=009a&amp;is_options=5" TargetMode="External"/><Relationship Id="rId2" Type="http://schemas.openxmlformats.org/officeDocument/2006/relationships/hyperlink" Target="https://mentor.ieee.org/802.15/documents?is_dcn=218&amp;is_group=009a&amp;is_options=5" TargetMode="External"/><Relationship Id="rId3" Type="http://schemas.openxmlformats.org/officeDocument/2006/relationships/hyperlink" Target="https://mentor.ieee.org/802.15/documents?is_dcn=499&amp;is_group=009a&amp;is_options=5&amp;is_year=2025" TargetMode="External"/><Relationship Id="rId4" Type="http://schemas.openxmlformats.org/officeDocument/2006/relationships/slideLayout" Target="../slideLayouts/slideLayout2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hyperlink" Target="http://standards.ieee.org/develop/policies/opman/sect6.html#6.3" TargetMode="External"/><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hyperlink" Target="https://standards.ieee.org/about/policies/bylaws/sect6-7.html#7" TargetMode="External"/><Relationship Id="rId2" Type="http://schemas.openxmlformats.org/officeDocument/2006/relationships/hyperlink" Target="https://standards.ieee.org/about/policies/bylaws/sect6-7.html#7" TargetMode="External"/><Relationship Id="rId3" Type="http://schemas.openxmlformats.org/officeDocument/2006/relationships/hyperlink" Target="https://standards.ieee.org/about/policies/opman/sect6.html" TargetMode="External"/><Relationship Id="rId4" Type="http://schemas.openxmlformats.org/officeDocument/2006/relationships/hyperlink" Target="https://standards.ieee.org/about/policies/opman/sect6.html" TargetMode="External"/><Relationship Id="rId5" Type="http://schemas.openxmlformats.org/officeDocument/2006/relationships/hyperlink" Target="https://standards.ieee.org/content/dam/ieee-standards/standards/web/documents/other/permissionltrs.zip" TargetMode="External"/><Relationship Id="rId6" Type="http://schemas.openxmlformats.org/officeDocument/2006/relationships/hyperlink" Target="https://standards.ieee.org/content/dam/ieee-standards/standards/web/documents/other/permissionltrs.zip" TargetMode="External"/><Relationship Id="rId7" Type="http://schemas.openxmlformats.org/officeDocument/2006/relationships/hyperlink" Target="http://standards.ieee.org/faqs/copyrights.html/" TargetMode="External"/><Relationship Id="rId8" Type="http://schemas.openxmlformats.org/officeDocument/2006/relationships/hyperlink" Target="http://standards.ieee.org/develop/policies/best_practices_for_ieee_standards_development_051215.pdf" TargetMode="External"/><Relationship Id="rId9" Type="http://schemas.openxmlformats.org/officeDocument/2006/relationships/hyperlink" Target="http://standards.ieee.org/develop/policies/best_practices_for_ieee_standards_development_051215.pdf" TargetMode="External"/><Relationship Id="rId10" Type="http://schemas.openxmlformats.org/officeDocument/2006/relationships/hyperlink" Target="https://standards.ieee.org/about/policies/opman/sect6.html" TargetMode="External"/><Relationship Id="rId1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CustomShape 1"/>
          <p:cNvSpPr/>
          <p:nvPr/>
        </p:nvSpPr>
        <p:spPr>
          <a:xfrm>
            <a:off x="152280" y="457200"/>
            <a:ext cx="8964000" cy="344772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2520000"/>
                <a:tab algn="l" pos="5040000"/>
              </a:tabLst>
            </a:pPr>
            <a:r>
              <a:rPr b="1" lang="en-IE" sz="1600" spc="-1" strike="noStrike" u="sng">
                <a:solidFill>
                  <a:srgbClr val="000000"/>
                </a:solidFill>
                <a:uFill>
                  <a:solidFill>
                    <a:srgbClr val="ffffff"/>
                  </a:solidFill>
                </a:uFill>
                <a:latin typeface="Times New Roman"/>
                <a:ea typeface="DejaVu Sans"/>
              </a:rPr>
              <a:t>Project: IEEE P802.15 Working Group for Wireless Personal Area Networks (WPANs)</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Submission Title:</a:t>
            </a:r>
            <a:r>
              <a:rPr b="0" lang="en-IE" sz="1600" spc="-1" strike="noStrike">
                <a:solidFill>
                  <a:srgbClr val="000000"/>
                </a:solidFill>
                <a:latin typeface="Times New Roman"/>
                <a:ea typeface="DejaVu Sans"/>
              </a:rPr>
              <a:t> TG9a Opening and Closing</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Date Submitted:</a:t>
            </a:r>
            <a:r>
              <a:rPr b="0" lang="en-IE" sz="1600" spc="-1" strike="noStrike">
                <a:solidFill>
                  <a:srgbClr val="000000"/>
                </a:solidFill>
                <a:latin typeface="Times New Roman"/>
                <a:ea typeface="DejaVu Sans"/>
              </a:rPr>
              <a:t> 2025-09-14</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Name:</a:t>
            </a:r>
            <a:r>
              <a:rPr b="0" lang="en-IE" sz="1600" spc="-1" strike="noStrike">
                <a:solidFill>
                  <a:srgbClr val="000000"/>
                </a:solidFill>
                <a:latin typeface="Times New Roman"/>
                <a:ea typeface="DejaVu Sans"/>
              </a:rPr>
              <a:t> Tero Kivinen</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Affiliation</a:t>
            </a:r>
            <a:r>
              <a:rPr b="0" lang="en-IE" sz="1600" spc="-1" strike="noStrike">
                <a:solidFill>
                  <a:srgbClr val="000000"/>
                </a:solidFill>
                <a:latin typeface="Times New Roman"/>
                <a:ea typeface="DejaVu Sans"/>
              </a:rPr>
              <a:t>: Wi-SUN Alliance</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E-Mail</a:t>
            </a:r>
            <a:r>
              <a:rPr b="0" lang="en-IE" sz="1600" spc="-1" strike="noStrike">
                <a:solidFill>
                  <a:srgbClr val="000000"/>
                </a:solidFill>
                <a:latin typeface="Times New Roman"/>
                <a:ea typeface="DejaVu Sans"/>
              </a:rPr>
              <a:t>: kivinen@iki.fi</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Abstract:</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marL="720000">
              <a:lnSpc>
                <a:spcPct val="100000"/>
              </a:lnSpc>
              <a:spcBef>
                <a:spcPts val="598"/>
              </a:spcBef>
              <a:spcAft>
                <a:spcPts val="598"/>
              </a:spcAft>
              <a:tabLst>
                <a:tab algn="l" pos="2520000"/>
                <a:tab algn="l" pos="5040000"/>
              </a:tabLst>
            </a:pPr>
            <a:r>
              <a:rPr b="0" lang="en-IE" sz="1600" spc="-1" strike="noStrike">
                <a:solidFill>
                  <a:srgbClr val="000000"/>
                </a:solidFill>
                <a:latin typeface="Times New Roman"/>
                <a:ea typeface="DejaVu Sans"/>
              </a:rPr>
              <a:t>Opening and closing report for TG9a EDHOC September meeting</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for </a:t>
            </a:r>
            <a:r>
              <a:rPr b="0" lang="fi-FI" sz="3200" spc="-1" strike="noStrike">
                <a:solidFill>
                  <a:srgbClr val="000000"/>
                </a:solidFill>
                <a:latin typeface="Arial"/>
              </a:rPr>
              <a:t>September</a:t>
            </a:r>
            <a:endParaRPr b="0" lang="fi-FI" sz="3200" spc="-1" strike="noStrike">
              <a:solidFill>
                <a:srgbClr val="000000"/>
              </a:solidFill>
              <a:latin typeface="Arial"/>
            </a:endParaRPr>
          </a:p>
        </p:txBody>
      </p:sp>
      <p:sp>
        <p:nvSpPr>
          <p:cNvPr id="248" name="PlaceHolder 2"/>
          <p:cNvSpPr>
            <a:spLocks noGrp="1"/>
          </p:cNvSpPr>
          <p:nvPr>
            <p:ph/>
          </p:nvPr>
        </p:nvSpPr>
        <p:spPr>
          <a:xfrm>
            <a:off x="457200" y="1383480"/>
            <a:ext cx="8224920" cy="347040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Resolve standard association ballot 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Create new draft for recirculation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recirculation ballot</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Detailed </a:t>
            </a:r>
            <a:r>
              <a:rPr b="0" lang="fi-FI" sz="3200" spc="-1" strike="noStrike">
                <a:solidFill>
                  <a:srgbClr val="000000"/>
                </a:solidFill>
                <a:latin typeface="Arial"/>
              </a:rPr>
              <a:t>Agenda for </a:t>
            </a:r>
            <a:r>
              <a:rPr b="0" lang="fi-FI" sz="3200" spc="-1" strike="noStrike">
                <a:solidFill>
                  <a:srgbClr val="000000"/>
                </a:solidFill>
                <a:latin typeface="Arial"/>
              </a:rPr>
              <a:t>September</a:t>
            </a:r>
            <a:endParaRPr b="0" lang="fi-FI" sz="3200" spc="-1" strike="noStrike">
              <a:solidFill>
                <a:srgbClr val="000000"/>
              </a:solidFill>
              <a:latin typeface="Arial"/>
            </a:endParaRPr>
          </a:p>
        </p:txBody>
      </p:sp>
      <p:sp>
        <p:nvSpPr>
          <p:cNvPr id="250" name="PlaceHolder 3"/>
          <p:cNvSpPr/>
          <p:nvPr/>
        </p:nvSpPr>
        <p:spPr>
          <a:xfrm>
            <a:off x="540000" y="1389240"/>
            <a:ext cx="8224200" cy="3469680"/>
          </a:xfrm>
          <a:prstGeom prst="rect">
            <a:avLst/>
          </a:prstGeom>
          <a:noFill/>
          <a:ln w="0">
            <a:noFill/>
          </a:ln>
        </p:spPr>
        <p:style>
          <a:lnRef idx="0"/>
          <a:fillRef idx="0"/>
          <a:effectRef idx="0"/>
          <a:fontRef idx="minor"/>
        </p:style>
        <p:txBody>
          <a:bodyPr lIns="0" rIns="0" tIns="0" bIns="0" anchor="t">
            <a:normAutofit fontScale="61000"/>
          </a:bodyPr>
          <a:p>
            <a:pPr marL="131760" indent="-131760">
              <a:lnSpc>
                <a:spcPct val="100000"/>
              </a:lnSpc>
              <a:spcBef>
                <a:spcPts val="1417"/>
              </a:spcBef>
              <a:buClr>
                <a:srgbClr val="000000"/>
              </a:buClr>
              <a:buSzPct val="45000"/>
              <a:buFont typeface="DejaVu Sans"/>
              <a:buChar char="●"/>
            </a:pPr>
            <a:r>
              <a:rPr b="0" lang="fi-FI" sz="3200" spc="-1" strike="noStrike">
                <a:solidFill>
                  <a:srgbClr val="000000"/>
                </a:solidFill>
                <a:latin typeface="Arial"/>
                <a:ea typeface="DejaVu Sans"/>
              </a:rPr>
              <a:t>Thursday 18th of September 09:00-10:00</a:t>
            </a:r>
            <a:endParaRPr b="0" lang="fi-FI" sz="32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DejaVu Sans"/>
              </a:rPr>
              <a:t>Opening slides</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DejaVu Sans"/>
              </a:rPr>
              <a:t>Approve agenda (this document)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Approve minutes </a:t>
            </a:r>
            <a:r>
              <a:rPr b="0" lang="fi-FI" sz="2800" spc="-1" strike="noStrike" u="sng">
                <a:solidFill>
                  <a:srgbClr val="0000ff"/>
                </a:solidFill>
                <a:uFillTx/>
                <a:latin typeface="Arial"/>
                <a:ea typeface="Noto Sans CJK SC"/>
                <a:hlinkClick r:id="rId1"/>
              </a:rPr>
              <a:t>15-25-0371-00</a:t>
            </a:r>
            <a:r>
              <a:rPr b="0" lang="fi-FI" sz="1800" spc="-1" strike="noStrike">
                <a:solidFill>
                  <a:srgbClr val="000000"/>
                </a:solidFill>
                <a:latin typeface="Arial"/>
                <a:ea typeface="DejaVu Sans"/>
              </a:rPr>
              <a:t>, </a:t>
            </a:r>
            <a:r>
              <a:rPr b="0" lang="fi-FI" sz="2800" spc="-1" strike="noStrike" u="sng">
                <a:solidFill>
                  <a:srgbClr val="0000ff"/>
                </a:solidFill>
                <a:uFillTx/>
                <a:latin typeface="Arial"/>
                <a:ea typeface="Noto Sans CJK SC"/>
                <a:hlinkClick r:id="rId2"/>
              </a:rPr>
              <a:t>15-25-0408 CRG</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Resolve standard association ballot comments</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Review draft ready for the recirculation ballot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Do motion to start standard association recirculation ballot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Do motion to form a CRG</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Update project task list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Closing report</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More </a:t>
            </a:r>
            <a:r>
              <a:rPr b="0" lang="fi-FI" sz="3200" spc="-1" strike="noStrike">
                <a:solidFill>
                  <a:srgbClr val="000000"/>
                </a:solidFill>
                <a:latin typeface="Arial"/>
              </a:rPr>
              <a:t>information</a:t>
            </a:r>
            <a:endParaRPr b="0" lang="fi-FI" sz="3200" spc="-1" strike="noStrike">
              <a:solidFill>
                <a:srgbClr val="000000"/>
              </a:solidFill>
              <a:latin typeface="Arial"/>
            </a:endParaRPr>
          </a:p>
        </p:txBody>
      </p:sp>
      <p:sp>
        <p:nvSpPr>
          <p:cNvPr id="252" name="PlaceHolder 2"/>
          <p:cNvSpPr>
            <a:spLocks noGrp="1"/>
          </p:cNvSpPr>
          <p:nvPr>
            <p:ph/>
          </p:nvPr>
        </p:nvSpPr>
        <p:spPr>
          <a:xfrm>
            <a:off x="457200" y="1383480"/>
            <a:ext cx="8224920" cy="3470400"/>
          </a:xfrm>
          <a:prstGeom prst="rect">
            <a:avLst/>
          </a:prstGeom>
          <a:noFill/>
          <a:ln w="0">
            <a:noFill/>
          </a:ln>
        </p:spPr>
        <p:txBody>
          <a:bodyPr lIns="0" rIns="0" tIns="0" bIns="0" anchor="t">
            <a:normAutofit fontScale="93000"/>
          </a:bodyPr>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Project tasklist</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1"/>
              </a:rPr>
              <a:t>15-24-0468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Letter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2"/>
              </a:rPr>
              <a:t>15-25-0218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Standard association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3"/>
              </a:rPr>
              <a:t>15-25-0499 latest version</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3" name="PlaceHolder 1"/>
          <p:cNvSpPr>
            <a:spLocks noGrp="1"/>
          </p:cNvSpPr>
          <p:nvPr>
            <p:ph type="title"/>
          </p:nvPr>
        </p:nvSpPr>
        <p:spPr>
          <a:xfrm>
            <a:off x="457200" y="457200"/>
            <a:ext cx="8225640" cy="8550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LB215 results</a:t>
            </a:r>
            <a:endParaRPr b="0" lang="fi-FI" sz="3200" spc="-1" strike="noStrike">
              <a:solidFill>
                <a:srgbClr val="000000"/>
              </a:solidFill>
              <a:latin typeface="Arial"/>
            </a:endParaRPr>
          </a:p>
        </p:txBody>
      </p:sp>
      <p:graphicFrame>
        <p:nvGraphicFramePr>
          <p:cNvPr id="254"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2025-03-26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2025-04-25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65.12%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97.40%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34.9%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PlaceHolder 1"/>
          <p:cNvSpPr>
            <a:spLocks noGrp="1"/>
          </p:cNvSpPr>
          <p:nvPr>
            <p:ph type="title"/>
          </p:nvPr>
        </p:nvSpPr>
        <p:spPr>
          <a:xfrm>
            <a:off x="457200" y="457200"/>
            <a:ext cx="8225640" cy="8550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LB215+rogue </a:t>
            </a:r>
            <a:r>
              <a:rPr b="0" lang="fi-FI" sz="3200" spc="-1" strike="noStrike">
                <a:solidFill>
                  <a:srgbClr val="000000"/>
                </a:solidFill>
                <a:latin typeface="Arial"/>
              </a:rPr>
              <a:t>comments</a:t>
            </a:r>
            <a:endParaRPr b="0" lang="fi-FI" sz="3200" spc="-1" strike="noStrike">
              <a:solidFill>
                <a:srgbClr val="000000"/>
              </a:solidFill>
              <a:latin typeface="Arial"/>
            </a:endParaRPr>
          </a:p>
        </p:txBody>
      </p:sp>
      <p:graphicFrame>
        <p:nvGraphicFramePr>
          <p:cNvPr id="256"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13+18 = 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7+8 = 15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5+16 = 21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5+10 = 15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5+2 = 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 = 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3+0 = 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PlaceHolder 1"/>
          <p:cNvSpPr>
            <a:spLocks noGrp="1"/>
          </p:cNvSpPr>
          <p:nvPr>
            <p:ph type="title"/>
          </p:nvPr>
        </p:nvSpPr>
        <p:spPr>
          <a:xfrm>
            <a:off x="457200" y="457200"/>
            <a:ext cx="8225640" cy="8550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LB220 results</a:t>
            </a:r>
            <a:endParaRPr b="0" lang="fi-FI" sz="3200" spc="-1" strike="noStrike">
              <a:solidFill>
                <a:srgbClr val="000000"/>
              </a:solidFill>
              <a:latin typeface="Arial"/>
            </a:endParaRPr>
          </a:p>
        </p:txBody>
      </p:sp>
      <p:graphicFrame>
        <p:nvGraphicFramePr>
          <p:cNvPr id="258"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2025-06-21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73.64%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11.58%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9" name="PlaceHolder 1"/>
          <p:cNvSpPr>
            <a:spLocks noGrp="1"/>
          </p:cNvSpPr>
          <p:nvPr>
            <p:ph type="title"/>
          </p:nvPr>
        </p:nvSpPr>
        <p:spPr>
          <a:xfrm>
            <a:off x="457200" y="457200"/>
            <a:ext cx="8225640" cy="8550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LB220+rogue </a:t>
            </a:r>
            <a:r>
              <a:rPr b="0" lang="fi-FI" sz="3200" spc="-1" strike="noStrike">
                <a:solidFill>
                  <a:srgbClr val="000000"/>
                </a:solidFill>
                <a:latin typeface="Arial"/>
              </a:rPr>
              <a:t>comments</a:t>
            </a:r>
            <a:endParaRPr b="0" lang="fi-FI" sz="3200" spc="-1" strike="noStrike">
              <a:solidFill>
                <a:srgbClr val="000000"/>
              </a:solidFill>
              <a:latin typeface="Arial"/>
            </a:endParaRPr>
          </a:p>
        </p:txBody>
      </p:sp>
      <p:graphicFrame>
        <p:nvGraphicFramePr>
          <p:cNvPr id="260"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2+14 = 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2+11=13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2+11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0+2=2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PlaceHolder 1"/>
          <p:cNvSpPr>
            <a:spLocks noGrp="1"/>
          </p:cNvSpPr>
          <p:nvPr>
            <p:ph type="title"/>
          </p:nvPr>
        </p:nvSpPr>
        <p:spPr>
          <a:xfrm>
            <a:off x="457200" y="457200"/>
            <a:ext cx="8225640" cy="8550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LB222 results</a:t>
            </a:r>
            <a:endParaRPr b="0" lang="fi-FI" sz="3200" spc="-1" strike="noStrike">
              <a:solidFill>
                <a:srgbClr val="000000"/>
              </a:solidFill>
              <a:latin typeface="Arial"/>
            </a:endParaRPr>
          </a:p>
        </p:txBody>
      </p:sp>
      <p:graphicFrame>
        <p:nvGraphicFramePr>
          <p:cNvPr id="262"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2025-07-30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75,95%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10.20%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24.0%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3" name="PlaceHolder 1"/>
          <p:cNvSpPr>
            <a:spLocks noGrp="1"/>
          </p:cNvSpPr>
          <p:nvPr>
            <p:ph type="title"/>
          </p:nvPr>
        </p:nvSpPr>
        <p:spPr>
          <a:xfrm>
            <a:off x="457200" y="457200"/>
            <a:ext cx="8225640" cy="8550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LB222 </a:t>
            </a:r>
            <a:r>
              <a:rPr b="0" lang="fi-FI" sz="3200" spc="-1" strike="noStrike">
                <a:solidFill>
                  <a:srgbClr val="000000"/>
                </a:solidFill>
                <a:latin typeface="Arial"/>
              </a:rPr>
              <a:t>comments</a:t>
            </a:r>
            <a:endParaRPr b="0" lang="fi-FI" sz="3200" spc="-1" strike="noStrike">
              <a:solidFill>
                <a:srgbClr val="000000"/>
              </a:solidFill>
              <a:latin typeface="Arial"/>
            </a:endParaRPr>
          </a:p>
        </p:txBody>
      </p:sp>
      <p:graphicFrame>
        <p:nvGraphicFramePr>
          <p:cNvPr id="264"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 name="PlaceHolder 1"/>
          <p:cNvSpPr>
            <a:spLocks noGrp="1"/>
          </p:cNvSpPr>
          <p:nvPr>
            <p:ph type="title"/>
          </p:nvPr>
        </p:nvSpPr>
        <p:spPr>
          <a:xfrm>
            <a:off x="457200" y="457200"/>
            <a:ext cx="8225640" cy="8550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Preliminary </a:t>
            </a:r>
            <a:r>
              <a:rPr b="0" lang="fi-FI" sz="3200" spc="-1" strike="noStrike">
                <a:solidFill>
                  <a:srgbClr val="000000"/>
                </a:solidFill>
                <a:latin typeface="Arial"/>
              </a:rPr>
              <a:t>Standard </a:t>
            </a:r>
            <a:r>
              <a:rPr b="0" lang="fi-FI" sz="3200" spc="-1" strike="noStrike">
                <a:solidFill>
                  <a:srgbClr val="000000"/>
                </a:solidFill>
                <a:latin typeface="Arial"/>
              </a:rPr>
              <a:t>association </a:t>
            </a:r>
            <a:r>
              <a:rPr b="0" lang="fi-FI" sz="3200" spc="-1" strike="noStrike">
                <a:solidFill>
                  <a:srgbClr val="000000"/>
                </a:solidFill>
                <a:latin typeface="Arial"/>
              </a:rPr>
              <a:t>ballot results</a:t>
            </a:r>
            <a:endParaRPr b="0" lang="fi-FI" sz="3200" spc="-1" strike="noStrike">
              <a:solidFill>
                <a:srgbClr val="000000"/>
              </a:solidFill>
              <a:latin typeface="Arial"/>
            </a:endParaRPr>
          </a:p>
        </p:txBody>
      </p:sp>
      <p:graphicFrame>
        <p:nvGraphicFramePr>
          <p:cNvPr id="266" name=""/>
          <p:cNvGraphicFramePr/>
          <p:nvPr/>
        </p:nvGraphicFramePr>
        <p:xfrm>
          <a:off x="832320" y="1677960"/>
          <a:ext cx="7578000" cy="3020760"/>
        </p:xfrm>
        <a:graphic>
          <a:graphicData uri="http://schemas.openxmlformats.org/drawingml/2006/table">
            <a:tbl>
              <a:tblPr/>
              <a:tblGrid>
                <a:gridCol w="2569320"/>
                <a:gridCol w="1493280"/>
                <a:gridCol w="2125440"/>
                <a:gridCol w="139032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2025-09-18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Ballot Group Members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Return Ballots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Return rate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Approve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60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Aproval rate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Disapprove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Abstentions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Abstentations: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CustomShape 2"/>
          <p:cNvSpPr/>
          <p:nvPr/>
        </p:nvSpPr>
        <p:spPr>
          <a:xfrm>
            <a:off x="540000" y="1115640"/>
            <a:ext cx="8095680" cy="374004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The IEEE-SA strongly recommends that at each WG meeting the chair or a designee:</a:t>
            </a:r>
            <a:endParaRPr b="0" lang="fi-FI" sz="12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Show slides #1 through #4 of this presentation</a:t>
            </a:r>
            <a:endParaRPr b="0" lang="fi-FI" sz="105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Advise the WG attendees that: </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IEEE’s patent policy is described in Clause 6 of the </a:t>
            </a:r>
            <a:r>
              <a:rPr b="0" i="1" lang="en-IE" sz="900" spc="-1" strike="noStrike">
                <a:solidFill>
                  <a:srgbClr val="000000"/>
                </a:solidFill>
                <a:latin typeface="Calibri"/>
                <a:ea typeface="Calibri"/>
              </a:rPr>
              <a:t>IEEE-SA Standards Board Bylaws</a:t>
            </a:r>
            <a:r>
              <a:rPr b="0" lang="en-IE" sz="900" spc="-1" strike="noStrike">
                <a:solidFill>
                  <a:srgbClr val="000000"/>
                </a:solidFill>
                <a:latin typeface="Calibri"/>
                <a:ea typeface="Calibri"/>
              </a:rPr>
              <a:t>;</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Early identification of patent claims which may be essential for the use of standards under development is strongly encouraged; </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sz="1300"/>
            </a:br>
            <a:r>
              <a:rPr b="0" lang="en-IE" sz="900" spc="-1" strike="noStrike">
                <a:solidFill>
                  <a:srgbClr val="000000"/>
                </a:solidFill>
                <a:latin typeface="Calibri"/>
                <a:ea typeface="DejaVu Sans"/>
              </a:rPr>
              <a:t> </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Instruct the WG Secretary to record in the minutes of the relevant WG meeting:</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foregoing information was provided and that slides 1 through 4 (and this slide 0, if applicable) were shown;</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Any responses that were given, specifically the patent claim(s)/patent application claim(s) and/or the holder of the patent claim(s)/patent application claim(s) that were identified (if any) and by whom.</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 WG Chair shall ensure that a request is made to any identified holders of potential essential patent claim(s) to complete and submit a Letter of Assurance.</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It is recommended that the WG Chair review the guidance in </a:t>
            </a:r>
            <a:r>
              <a:rPr b="0" i="1" lang="en-IE" sz="900" spc="-1" strike="noStrike">
                <a:solidFill>
                  <a:srgbClr val="000000"/>
                </a:solidFill>
                <a:latin typeface="Calibri"/>
                <a:ea typeface="Calibri"/>
              </a:rPr>
              <a:t>IEEE-SA Standards Board Operations Manual</a:t>
            </a:r>
            <a:r>
              <a:rPr b="0" lang="en-IE" sz="900" spc="-1" strike="noStrike">
                <a:solidFill>
                  <a:srgbClr val="000000"/>
                </a:solidFill>
                <a:latin typeface="Calibri"/>
                <a:ea typeface="Calibri"/>
              </a:rPr>
              <a:t> 6.3.5 and in FAQs 14 and 15 on inclusion of potential Essential Patent Claims by incorporation or by reference. </a:t>
            </a:r>
            <a:endParaRPr b="0" lang="fi-FI" sz="900" spc="-1" strike="noStrike">
              <a:solidFill>
                <a:srgbClr val="000000"/>
              </a:solidFill>
              <a:latin typeface="Arial"/>
            </a:endParaRPr>
          </a:p>
          <a:p>
            <a:pPr>
              <a:lnSpc>
                <a:spcPct val="100000"/>
              </a:lnSpc>
            </a:pPr>
            <a:endParaRPr b="0" lang="fi-FI" sz="1200" spc="-1" strike="noStrike">
              <a:solidFill>
                <a:srgbClr val="000000"/>
              </a:solidFill>
              <a:latin typeface="Arial"/>
            </a:endParaRPr>
          </a:p>
          <a:p>
            <a:pPr marL="216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Note: </a:t>
            </a:r>
            <a:r>
              <a:rPr b="1" lang="en-IE" sz="900" spc="-1" strike="noStrike">
                <a:solidFill>
                  <a:srgbClr val="000000"/>
                </a:solidFill>
                <a:latin typeface="Calibri"/>
                <a:ea typeface="Calibri"/>
              </a:rPr>
              <a:t>WG</a:t>
            </a:r>
            <a:r>
              <a:rPr b="0" lang="en-IE" sz="900" spc="-1" strike="noStrike">
                <a:solidFill>
                  <a:srgbClr val="000000"/>
                </a:solidFill>
                <a:latin typeface="Calibri"/>
                <a:ea typeface="Calibri"/>
              </a:rPr>
              <a:t> includes Working Groups, Task Groups, and other standards-developing committees with a PAR approved by the IEEE-SA Standards Board.</a:t>
            </a:r>
            <a:endParaRPr b="0" lang="fi-FI" sz="900" spc="-1" strike="noStrike">
              <a:solidFill>
                <a:srgbClr val="000000"/>
              </a:solidFill>
              <a:latin typeface="Arial"/>
            </a:endParaRPr>
          </a:p>
        </p:txBody>
      </p:sp>
      <p:sp>
        <p:nvSpPr>
          <p:cNvPr id="232" name="CustomShape 3"/>
          <p:cNvSpPr/>
          <p:nvPr/>
        </p:nvSpPr>
        <p:spPr>
          <a:xfrm>
            <a:off x="720000" y="461520"/>
            <a:ext cx="7711560" cy="61416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pPr>
            <a:r>
              <a:rPr b="0" lang="en-IE" sz="2800" spc="-1" strike="noStrike" u="sng">
                <a:solidFill>
                  <a:srgbClr val="000000"/>
                </a:solidFill>
                <a:uFillTx/>
                <a:latin typeface="Calibri"/>
                <a:ea typeface="Calibri"/>
              </a:rPr>
              <a:t>Instructions for the WG Chair</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CustomShape 37"/>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TG9a requests that 802.15 WG approve the formation of a Comment Resolution Group (CRG) for the Standards Association balloting of the P802.15.9a drafts with the following membership: Tero Kivinen (Chair), Ann Krieger, Alex Krebs, Ben Rolfe, and Peter Yee. The 802.15.9a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Tero 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68"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CRG formation for SA 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 name="CustomShape 18"/>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802.15 WG approve the formation of a Comment Resolution Group (CRG) for the Standards Association balloting of the P802.15.9a drafts with the following membership: Tero Kivinen (Chair), Ann Krieger, Alex Krebs, Ben Rolfe, and Peter Yee. The 802.15.9a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70"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CRG formation for SA 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CustomShape 43"/>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TG9a formally requests that 802.15 WG start a Standards Association Recirculation Ballot of document P802.15.9a_D03, provided there are no new comments when the standard association ballot closes.</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Tero 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72"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Draft is ready for SA recirc</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CustomShape 53"/>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802.15 WG start a Standards Association Recirculation Ballot of document P802.15.9a_D03 and conditional upon there being no new comments received.</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74"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Draft is ready for SA recirculation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Timeline</a:t>
            </a:r>
            <a:endParaRPr b="0" lang="fi-FI" sz="3200" spc="-1" strike="noStrike">
              <a:solidFill>
                <a:srgbClr val="000000"/>
              </a:solidFill>
              <a:latin typeface="Arial"/>
            </a:endParaRPr>
          </a:p>
        </p:txBody>
      </p:sp>
      <p:graphicFrame>
        <p:nvGraphicFramePr>
          <p:cNvPr id="276" name=""/>
          <p:cNvGraphicFramePr/>
          <p:nvPr/>
        </p:nvGraphicFramePr>
        <p:xfrm>
          <a:off x="1118160" y="1344600"/>
          <a:ext cx="7053480" cy="3444120"/>
        </p:xfrm>
        <a:graphic>
          <a:graphicData uri="http://schemas.openxmlformats.org/drawingml/2006/table">
            <a:tbl>
              <a:tblPr/>
              <a:tblGrid>
                <a:gridCol w="5581080"/>
                <a:gridCol w="1472760"/>
              </a:tblGrid>
              <a:tr h="415440">
                <a:tc>
                  <a:txBody>
                    <a:bodyPr lIns="90000" rIns="90000" anchor="t">
                      <a:noAutofit/>
                    </a:bodyPr>
                    <a:p>
                      <a:pPr>
                        <a:lnSpc>
                          <a:spcPct val="100000"/>
                        </a:lnSpc>
                      </a:pPr>
                      <a:r>
                        <a:rPr b="0" lang="en-US" sz="1800" spc="-1" strike="sngStrike">
                          <a:solidFill>
                            <a:srgbClr val="003300"/>
                          </a:solidFill>
                          <a:latin typeface="Arial"/>
                        </a:rPr>
                        <a:t>Finalize the list of issues to be solved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chor="t">
                      <a:noAutofit/>
                    </a:bodyPr>
                    <a:p>
                      <a:pPr>
                        <a:lnSpc>
                          <a:spcPct val="100000"/>
                        </a:lnSpc>
                      </a:pPr>
                      <a:r>
                        <a:rPr b="0" lang="en-US" sz="1800" spc="-1" strike="noStrike">
                          <a:solidFill>
                            <a:srgbClr val="000000"/>
                          </a:solidFill>
                          <a:latin typeface="Arial"/>
                        </a:rPr>
                        <a:t>Nov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3720">
                <a:tc>
                  <a:txBody>
                    <a:bodyPr lIns="90000" rIns="90000" anchor="t">
                      <a:noAutofit/>
                    </a:bodyPr>
                    <a:p>
                      <a:pPr>
                        <a:lnSpc>
                          <a:spcPct val="100000"/>
                        </a:lnSpc>
                      </a:pPr>
                      <a:r>
                        <a:rPr b="0" lang="en-US" sz="1800" spc="-1" strike="sngStrike">
                          <a:solidFill>
                            <a:srgbClr val="003300"/>
                          </a:solidFill>
                          <a:latin typeface="Arial"/>
                        </a:rPr>
                        <a:t>First version of the draft for WG pre-ballot commenting</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Jan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15440">
                <a:tc>
                  <a:txBody>
                    <a:bodyPr lIns="90000" rIns="90000" anchor="t">
                      <a:noAutofit/>
                    </a:bodyPr>
                    <a:p>
                      <a:pPr>
                        <a:lnSpc>
                          <a:spcPct val="100000"/>
                        </a:lnSpc>
                      </a:pPr>
                      <a:r>
                        <a:rPr b="0" lang="en-US" sz="1800" spc="-1" strike="sngStrike">
                          <a:solidFill>
                            <a:srgbClr val="003300"/>
                          </a:solidFill>
                          <a:latin typeface="Arial"/>
                        </a:rPr>
                        <a:t>Draft ready for letter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Mar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415440">
                <a:tc>
                  <a:txBody>
                    <a:bodyPr lIns="90000" rIns="90000" anchor="t">
                      <a:noAutofit/>
                    </a:bodyPr>
                    <a:p>
                      <a:pPr>
                        <a:lnSpc>
                          <a:spcPct val="100000"/>
                        </a:lnSpc>
                      </a:pPr>
                      <a:r>
                        <a:rPr b="0" lang="en-US" sz="1800" spc="-1" strike="sngStrike">
                          <a:solidFill>
                            <a:srgbClr val="003300"/>
                          </a:solidFill>
                          <a:latin typeface="Arial"/>
                        </a:rPr>
                        <a:t>Draft ready for SA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Jul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15440">
                <a:tc>
                  <a:txBody>
                    <a:bodyPr lIns="90000" rIns="90000" anchor="t">
                      <a:noAutofit/>
                    </a:bodyPr>
                    <a:p>
                      <a:pPr>
                        <a:lnSpc>
                          <a:spcPct val="100000"/>
                        </a:lnSpc>
                      </a:pPr>
                      <a:r>
                        <a:rPr b="0" lang="en-US" sz="1800" spc="-1" strike="sngStrike">
                          <a:solidFill>
                            <a:srgbClr val="003300"/>
                          </a:solidFill>
                          <a:latin typeface="Arial"/>
                        </a:rPr>
                        <a:t>SA ballot start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Aug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415440">
                <a:tc>
                  <a:txBody>
                    <a:bodyPr lIns="90000" rIns="90000" anchor="t">
                      <a:noAutofit/>
                    </a:bodyPr>
                    <a:p>
                      <a:pPr>
                        <a:lnSpc>
                          <a:spcPct val="100000"/>
                        </a:lnSpc>
                      </a:pPr>
                      <a:r>
                        <a:rPr b="0" lang="en-US" sz="1800" spc="-1" strike="noStrike">
                          <a:solidFill>
                            <a:srgbClr val="000000"/>
                          </a:solidFill>
                          <a:latin typeface="Arial"/>
                        </a:rPr>
                        <a:t>SA ballot done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Dec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15440">
                <a:tc>
                  <a:txBody>
                    <a:bodyPr lIns="90000" rIns="90000" anchor="t">
                      <a:noAutofit/>
                    </a:bodyPr>
                    <a:p>
                      <a:pPr>
                        <a:lnSpc>
                          <a:spcPct val="100000"/>
                        </a:lnSpc>
                      </a:pPr>
                      <a:r>
                        <a:rPr b="0" lang="en-US" sz="1800" spc="-1" strike="noStrike">
                          <a:solidFill>
                            <a:srgbClr val="000000"/>
                          </a:solidFill>
                          <a:latin typeface="Arial"/>
                        </a:rPr>
                        <a:t>Submit to RevCom</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Mar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7760">
                <a:tc>
                  <a:txBody>
                    <a:bodyPr lIns="90000" rIns="90000" anchor="t">
                      <a:noAutofit/>
                    </a:bodyPr>
                    <a:p>
                      <a:pPr>
                        <a:lnSpc>
                          <a:spcPct val="100000"/>
                        </a:lnSpc>
                      </a:pPr>
                      <a:r>
                        <a:rPr b="0" lang="en-US" sz="1800" spc="-1" strike="noStrike">
                          <a:solidFill>
                            <a:srgbClr val="000000"/>
                          </a:solidFill>
                          <a:latin typeface="Arial"/>
                        </a:rPr>
                        <a:t>Standard published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May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7"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Meeting achievements</a:t>
            </a:r>
            <a:endParaRPr b="0" lang="fi-FI" sz="3200" spc="-1" strike="noStrike">
              <a:solidFill>
                <a:srgbClr val="000000"/>
              </a:solidFill>
              <a:latin typeface="Arial"/>
            </a:endParaRPr>
          </a:p>
        </p:txBody>
      </p:sp>
      <p:sp>
        <p:nvSpPr>
          <p:cNvPr id="278" name="PlaceHolder 2"/>
          <p:cNvSpPr>
            <a:spLocks noGrp="1"/>
          </p:cNvSpPr>
          <p:nvPr>
            <p:ph/>
          </p:nvPr>
        </p:nvSpPr>
        <p:spPr>
          <a:xfrm>
            <a:off x="457200" y="1383480"/>
            <a:ext cx="8224920" cy="347040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Processed all standard association ballot 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Prepared draft for recirculation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recirculation ballot after this session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of TG9a for November</a:t>
            </a:r>
            <a:endParaRPr b="0" lang="fi-FI" sz="3200" spc="-1" strike="noStrike">
              <a:solidFill>
                <a:srgbClr val="000000"/>
              </a:solidFill>
              <a:latin typeface="Arial"/>
            </a:endParaRPr>
          </a:p>
        </p:txBody>
      </p:sp>
      <p:sp>
        <p:nvSpPr>
          <p:cNvPr id="280" name="PlaceHolder 2"/>
          <p:cNvSpPr>
            <a:spLocks noGrp="1"/>
          </p:cNvSpPr>
          <p:nvPr>
            <p:ph/>
          </p:nvPr>
        </p:nvSpPr>
        <p:spPr>
          <a:xfrm>
            <a:off x="457200" y="1383480"/>
            <a:ext cx="8224920" cy="347040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Two meetings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Not overlapping with TG4ac or TG4ae.</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 standard association ballots, get draft ready for REVCOM.</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a:p>
            <a:pPr marL="432000" indent="0">
              <a:lnSpc>
                <a:spcPct val="100000"/>
              </a:lnSpc>
              <a:spcBef>
                <a:spcPts val="1417"/>
              </a:spcBef>
              <a:buNone/>
              <a:tabLst>
                <a:tab algn="l" pos="0"/>
              </a:tabLst>
            </a:pPr>
            <a:endParaRPr b="0" lang="fi-FI" sz="3200" spc="-1" strike="noStrike">
              <a:solidFill>
                <a:srgbClr val="000000"/>
              </a:solidFill>
              <a:latin typeface="Arial"/>
            </a:endParaRPr>
          </a:p>
          <a:p>
            <a:pPr marL="432000" indent="0">
              <a:lnSpc>
                <a:spcPct val="100000"/>
              </a:lnSpc>
              <a:spcBef>
                <a:spcPts val="1417"/>
              </a:spcBef>
              <a:buNone/>
              <a:tabLst>
                <a:tab algn="l" pos="0"/>
              </a:tabLst>
            </a:pP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 name="CustomShape 4"/>
          <p:cNvSpPr/>
          <p:nvPr/>
        </p:nvSpPr>
        <p:spPr>
          <a:xfrm>
            <a:off x="720000" y="476280"/>
            <a:ext cx="7735680" cy="599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Participants have a duty to inform the IEEE</a:t>
            </a:r>
            <a:endParaRPr b="0" lang="fi-FI" sz="2800" spc="-1" strike="noStrike">
              <a:solidFill>
                <a:srgbClr val="000000"/>
              </a:solidFill>
              <a:latin typeface="Arial"/>
            </a:endParaRPr>
          </a:p>
        </p:txBody>
      </p:sp>
      <p:sp>
        <p:nvSpPr>
          <p:cNvPr id="234" name="CustomShape 5"/>
          <p:cNvSpPr/>
          <p:nvPr/>
        </p:nvSpPr>
        <p:spPr>
          <a:xfrm>
            <a:off x="540000" y="1125000"/>
            <a:ext cx="8095680" cy="355068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shall</a:t>
            </a:r>
            <a:r>
              <a:rPr b="1" lang="en-IE" sz="1400" spc="-1" strike="noStrike">
                <a:solidFill>
                  <a:srgbClr val="000000"/>
                </a:solidFill>
                <a:latin typeface="Calibri"/>
                <a:ea typeface="Calibri"/>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should </a:t>
            </a:r>
            <a:r>
              <a:rPr b="1" lang="en-IE" sz="1400" spc="-1" strike="noStrike">
                <a:solidFill>
                  <a:srgbClr val="000000"/>
                </a:solidFill>
                <a:latin typeface="Calibri"/>
                <a:ea typeface="Calibri"/>
              </a:rPr>
              <a:t>inform the IEEE (or cause the IEEE to be informed) of the identity of any other holders of potential Essential Patent Claims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2200" spc="-1" strike="noStrike">
                <a:solidFill>
                  <a:srgbClr val="000000"/>
                </a:solidFill>
                <a:latin typeface="Calibri"/>
                <a:ea typeface="Calibri"/>
              </a:rPr>
              <a:t>Early identification of holders of potential Essential Patent Claims is encouraged</a:t>
            </a:r>
            <a:endParaRPr b="0" lang="fi-FI" sz="2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CustomShape 6"/>
          <p:cNvSpPr/>
          <p:nvPr/>
        </p:nvSpPr>
        <p:spPr>
          <a:xfrm>
            <a:off x="720000" y="469800"/>
            <a:ext cx="7735680" cy="6058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Ways to inform IEEE</a:t>
            </a:r>
            <a:endParaRPr b="0" lang="fi-FI" sz="2800" spc="-1" strike="noStrike">
              <a:solidFill>
                <a:srgbClr val="000000"/>
              </a:solidFill>
              <a:latin typeface="Arial"/>
            </a:endParaRPr>
          </a:p>
        </p:txBody>
      </p:sp>
      <p:sp>
        <p:nvSpPr>
          <p:cNvPr id="236" name="CustomShape 7"/>
          <p:cNvSpPr/>
          <p:nvPr/>
        </p:nvSpPr>
        <p:spPr>
          <a:xfrm>
            <a:off x="540000" y="1115640"/>
            <a:ext cx="8095680" cy="374004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Cause an LOA to be submitted to the IEEE-SA (patcom@ieee.org);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Provide the chair of this group with the identity of the holder(s) of any and all such claims as soon as possible;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Speak up now and respond to this Call for Potentially Essential Patents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1600" spc="-1" strike="noStrike">
                <a:solidFill>
                  <a:srgbClr val="000000"/>
                </a:solidFill>
                <a:latin typeface="Calibri"/>
                <a:ea typeface="Calibri"/>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sz="1500"/>
            </a:br>
            <a:r>
              <a:rPr b="0" lang="en-IE" sz="1600" spc="-1" strike="noStrike">
                <a:solidFill>
                  <a:srgbClr val="000000"/>
                </a:solidFill>
                <a:latin typeface="Arial"/>
                <a:ea typeface="DejaVu Sans"/>
              </a:rPr>
              <a:t> </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CustomShape 8"/>
          <p:cNvSpPr/>
          <p:nvPr/>
        </p:nvSpPr>
        <p:spPr>
          <a:xfrm>
            <a:off x="720000" y="486720"/>
            <a:ext cx="7735680" cy="6249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Other guidelines for IEEE WG meetings</a:t>
            </a:r>
            <a:endParaRPr b="0" lang="fi-FI" sz="2800" spc="-1" strike="noStrike">
              <a:solidFill>
                <a:srgbClr val="000000"/>
              </a:solidFill>
              <a:latin typeface="Arial"/>
            </a:endParaRPr>
          </a:p>
        </p:txBody>
      </p:sp>
      <p:sp>
        <p:nvSpPr>
          <p:cNvPr id="238" name="CustomShape 9"/>
          <p:cNvSpPr/>
          <p:nvPr/>
        </p:nvSpPr>
        <p:spPr>
          <a:xfrm>
            <a:off x="540000" y="1115640"/>
            <a:ext cx="8095680" cy="374004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800" spc="-1" strike="noStrike">
                <a:solidFill>
                  <a:srgbClr val="000000"/>
                </a:solidFill>
                <a:latin typeface="Calibri"/>
                <a:ea typeface="Calibri"/>
              </a:rPr>
              <a:t>All IEEE-SA standards meetings shall be conducted in compliance with all applicable laws, including antitrust and competition laws. </a:t>
            </a: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interpretation, validity, or essentiality of patents/patent claims. </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specific license rates, terms, or conditions.</a:t>
            </a:r>
            <a:endParaRPr b="0" lang="fi-FI" sz="16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1500" spc="-1" strike="noStrike">
                <a:solidFill>
                  <a:srgbClr val="000000"/>
                </a:solidFill>
                <a:latin typeface="Calibri"/>
                <a:ea typeface="Calibri"/>
              </a:rPr>
              <a:t>Relative costs of different technical approaches that include relative costs of patent licensing terms may be discussed in standards development meetings. </a:t>
            </a:r>
            <a:endParaRPr b="0" lang="fi-FI" sz="1500" spc="-1" strike="noStrike">
              <a:solidFill>
                <a:srgbClr val="000000"/>
              </a:solidFill>
              <a:latin typeface="Arial"/>
            </a:endParaRPr>
          </a:p>
          <a:p>
            <a:pPr lvl="3" marL="864000" indent="-210240">
              <a:lnSpc>
                <a:spcPct val="100000"/>
              </a:lnSpc>
              <a:buClr>
                <a:srgbClr val="000000"/>
              </a:buClr>
              <a:buSzPct val="45000"/>
              <a:buFont typeface="Wingdings" charset="2"/>
              <a:buChar char=""/>
            </a:pPr>
            <a:r>
              <a:rPr b="1" lang="en-IE" sz="1500" spc="-1" strike="noStrike">
                <a:solidFill>
                  <a:srgbClr val="000000"/>
                </a:solidFill>
                <a:latin typeface="Calibri"/>
                <a:ea typeface="Calibri"/>
              </a:rPr>
              <a:t>Technical considerations remain the primary focus</a:t>
            </a:r>
            <a:endParaRPr b="0" lang="fi-FI" sz="15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or engage in the fixing of product prices, allocation of customers, or division of sales markets.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status or substance of ongoing or threatened litigation.</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be silent if inappropriate topics are discussed … do formally object.</a:t>
            </a:r>
            <a:endParaRPr b="0" lang="fi-FI" sz="1600" spc="-1" strike="noStrike">
              <a:solidFill>
                <a:srgbClr val="000000"/>
              </a:solidFill>
              <a:latin typeface="Arial"/>
            </a:endParaRPr>
          </a:p>
          <a:p>
            <a:pPr marL="216000" indent="-210240" algn="ctr">
              <a:lnSpc>
                <a:spcPct val="100000"/>
              </a:lnSpc>
              <a:buClr>
                <a:srgbClr val="000000"/>
              </a:buClr>
              <a:buSzPct val="45000"/>
              <a:buFont typeface="Wingdings" charset="2"/>
              <a:buChar char=""/>
            </a:pPr>
            <a:r>
              <a:rPr b="1" lang="en-IE" sz="900" spc="-1" strike="noStrike">
                <a:solidFill>
                  <a:srgbClr val="000000"/>
                </a:solidFill>
                <a:latin typeface="Calibri"/>
                <a:ea typeface="Calibri"/>
              </a:rPr>
              <a:t>---------------------------------------------------------------   </a:t>
            </a:r>
            <a:endParaRPr b="0" lang="fi-FI" sz="900" spc="-1" strike="noStrike">
              <a:solidFill>
                <a:srgbClr val="000000"/>
              </a:solidFill>
              <a:latin typeface="Arial"/>
            </a:endParaRPr>
          </a:p>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For more details, see </a:t>
            </a:r>
            <a:r>
              <a:rPr b="1" i="1" lang="en-IE" sz="1200" spc="-1" strike="noStrike">
                <a:solidFill>
                  <a:srgbClr val="000000"/>
                </a:solidFill>
                <a:latin typeface="Calibri"/>
                <a:ea typeface="Calibri"/>
              </a:rPr>
              <a:t>IEEE-SA Standards Board Operations Manual</a:t>
            </a:r>
            <a:r>
              <a:rPr b="1" lang="en-IE" sz="1200" spc="-1" strike="noStrike">
                <a:solidFill>
                  <a:srgbClr val="000000"/>
                </a:solidFill>
                <a:latin typeface="Calibri"/>
                <a:ea typeface="Calibri"/>
              </a:rPr>
              <a:t>, clause 5.3.10 and </a:t>
            </a:r>
            <a:r>
              <a:rPr b="1" i="1" lang="en-IE" sz="1200" spc="-1" strike="noStrike">
                <a:solidFill>
                  <a:srgbClr val="000000"/>
                </a:solidFill>
                <a:latin typeface="Calibri"/>
                <a:ea typeface="Calibri"/>
              </a:rPr>
              <a:t>Antitrust and Competition Policy: What You Need to Know </a:t>
            </a:r>
            <a:r>
              <a:rPr b="1" lang="en-IE" sz="1200" spc="-1" strike="noStrike">
                <a:solidFill>
                  <a:srgbClr val="000000"/>
                </a:solidFill>
                <a:latin typeface="Calibri"/>
                <a:ea typeface="Calibri"/>
              </a:rPr>
              <a:t>at http://standards.ieee.org/develop/policies/antitrust.pdf</a:t>
            </a: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CustomShape 10"/>
          <p:cNvSpPr/>
          <p:nvPr/>
        </p:nvSpPr>
        <p:spPr>
          <a:xfrm>
            <a:off x="720000" y="486000"/>
            <a:ext cx="7735680" cy="625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Patent-related information</a:t>
            </a:r>
            <a:endParaRPr b="0" lang="fi-FI" sz="2800" spc="-1" strike="noStrike">
              <a:solidFill>
                <a:srgbClr val="000000"/>
              </a:solidFill>
              <a:latin typeface="Arial"/>
            </a:endParaRPr>
          </a:p>
        </p:txBody>
      </p:sp>
      <p:sp>
        <p:nvSpPr>
          <p:cNvPr id="240" name="CustomShape 11"/>
          <p:cNvSpPr/>
          <p:nvPr/>
        </p:nvSpPr>
        <p:spPr>
          <a:xfrm>
            <a:off x="540000" y="1135080"/>
            <a:ext cx="8095680" cy="37206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80000"/>
              </a:lnSpc>
              <a:spcBef>
                <a:spcPts val="173"/>
              </a:spcBef>
              <a:buClr>
                <a:srgbClr val="000000"/>
              </a:buClr>
              <a:buSzPct val="45000"/>
              <a:buFont typeface="Wingdings" charset="2"/>
              <a:buChar char=""/>
            </a:pPr>
            <a:r>
              <a:rPr b="1" lang="en-IE" sz="1800" spc="-1" strike="noStrike">
                <a:solidFill>
                  <a:srgbClr val="000000"/>
                </a:solidFill>
                <a:latin typeface="Calibri"/>
                <a:ea typeface="Calibri"/>
              </a:rPr>
              <a:t>The patent policy and the procedures used to execute that policy are documented in the:</a:t>
            </a:r>
            <a:endParaRPr b="0" lang="fi-FI" sz="18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1" i="1" lang="en-IE" sz="1800" spc="-1" strike="noStrike">
                <a:solidFill>
                  <a:srgbClr val="000000"/>
                </a:solidFill>
                <a:latin typeface="Calibri"/>
                <a:ea typeface="Calibri"/>
              </a:rPr>
              <a:t>IEEE-SA Standards Board Bylaws</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(http://standards.ieee.org/develop/policies/bylaws/sect6-7.html#6) </a:t>
            </a:r>
            <a:endParaRPr b="0" lang="fi-FI" sz="1500" spc="-1" strike="noStrike">
              <a:solidFill>
                <a:srgbClr val="000000"/>
              </a:solidFill>
              <a:latin typeface="Arial"/>
            </a:endParaRPr>
          </a:p>
          <a:p>
            <a:pPr lvl="1" marL="432000" indent="-210240">
              <a:lnSpc>
                <a:spcPct val="90000"/>
              </a:lnSpc>
              <a:spcBef>
                <a:spcPts val="400"/>
              </a:spcBef>
              <a:buClr>
                <a:srgbClr val="000000"/>
              </a:buClr>
              <a:buSzPct val="45000"/>
              <a:buFont typeface="Wingdings" charset="2"/>
              <a:buChar char=""/>
            </a:pPr>
            <a:r>
              <a:rPr b="1" i="1" lang="en-IE" sz="1800" spc="-1" strike="noStrike">
                <a:solidFill>
                  <a:srgbClr val="000000"/>
                </a:solidFill>
                <a:latin typeface="Calibri"/>
                <a:ea typeface="Calibri"/>
              </a:rPr>
              <a:t>IEEE-SA Standards Board Operations Manual</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a:t>
            </a:r>
            <a:r>
              <a:rPr b="1" lang="en-IE" sz="1500" spc="-1" strike="noStrike" u="sng">
                <a:solidFill>
                  <a:srgbClr val="0000ff"/>
                </a:solidFill>
                <a:uFillTx/>
                <a:latin typeface="Calibri"/>
                <a:ea typeface="Calibri"/>
                <a:hlinkClick r:id="rId1"/>
              </a:rPr>
              <a:t>http://standards.ieee.org/develop/policies/opman/sect6.html#6.3</a:t>
            </a:r>
            <a:r>
              <a:rPr b="1" lang="en-IE" sz="1500" spc="-1" strike="noStrike">
                <a:solidFill>
                  <a:srgbClr val="000000"/>
                </a:solidFill>
                <a:latin typeface="Calibri"/>
                <a:ea typeface="Calibri"/>
              </a:rPr>
              <a:t>)</a:t>
            </a:r>
            <a:endParaRPr b="0" lang="fi-FI" sz="1500" spc="-1" strike="noStrike">
              <a:solidFill>
                <a:srgbClr val="000000"/>
              </a:solidFill>
              <a:latin typeface="Arial"/>
            </a:endParaRPr>
          </a:p>
          <a:p>
            <a:pPr>
              <a:lnSpc>
                <a:spcPct val="90000"/>
              </a:lnSpc>
              <a:spcBef>
                <a:spcPts val="400"/>
              </a:spcBef>
            </a:pPr>
            <a:endParaRPr b="0" lang="fi-FI" sz="1500" spc="-1" strike="noStrike">
              <a:solidFill>
                <a:srgbClr val="000000"/>
              </a:solidFill>
              <a:latin typeface="Arial"/>
            </a:endParaRPr>
          </a:p>
          <a:p>
            <a:pPr marL="216000" indent="-210240">
              <a:lnSpc>
                <a:spcPct val="90000"/>
              </a:lnSpc>
              <a:spcBef>
                <a:spcPts val="400"/>
              </a:spcBef>
              <a:buClr>
                <a:srgbClr val="000000"/>
              </a:buClr>
              <a:buSzPct val="45000"/>
              <a:buFont typeface="Wingdings" charset="2"/>
              <a:buChar char=""/>
            </a:pPr>
            <a:r>
              <a:rPr b="1" lang="en-IE" sz="1800" spc="-1" strike="noStrike">
                <a:solidFill>
                  <a:srgbClr val="000000"/>
                </a:solidFill>
                <a:latin typeface="Calibri"/>
                <a:ea typeface="Calibri"/>
              </a:rPr>
              <a:t>Material about the patent policy is available at</a:t>
            </a:r>
            <a:br>
              <a:rPr sz="1800"/>
            </a:br>
            <a:r>
              <a:rPr b="1" i="1" lang="en-IE" sz="1600" spc="-1" strike="noStrike">
                <a:solidFill>
                  <a:srgbClr val="000000"/>
                </a:solidFill>
                <a:latin typeface="Calibri"/>
                <a:ea typeface="Calibri"/>
              </a:rPr>
              <a:t>http://standards.ieee.org/about/sasb/patcom/materials.html</a:t>
            </a:r>
            <a:endParaRPr b="0" lang="fi-FI" sz="1600" spc="-1" strike="noStrike">
              <a:solidFill>
                <a:srgbClr val="000000"/>
              </a:solidFill>
              <a:latin typeface="Arial"/>
            </a:endParaRPr>
          </a:p>
          <a:p>
            <a:pPr>
              <a:lnSpc>
                <a:spcPct val="90000"/>
              </a:lnSpc>
            </a:pPr>
            <a:endParaRPr b="0" lang="fi-FI" sz="1600" spc="-1" strike="noStrike">
              <a:solidFill>
                <a:srgbClr val="000000"/>
              </a:solidFill>
              <a:latin typeface="Arial"/>
            </a:endParaRPr>
          </a:p>
          <a:p>
            <a:pPr marL="630000" indent="-280080" algn="ctr">
              <a:lnSpc>
                <a:spcPct val="90000"/>
              </a:lnSpc>
              <a:buClr>
                <a:srgbClr val="000000"/>
              </a:buClr>
              <a:buSzPct val="45000"/>
              <a:buFont typeface="Wingdings" charset="2"/>
              <a:buChar char=""/>
            </a:pPr>
            <a:r>
              <a:rPr b="1" lang="en-IE" sz="2600" spc="-1" strike="noStrike">
                <a:solidFill>
                  <a:srgbClr val="000000"/>
                </a:solidFill>
                <a:latin typeface="Calibri"/>
                <a:ea typeface="Calibri"/>
              </a:rPr>
              <a:t>If you have questions, contact the IEEE-SA Standards Board Patent Committee Administrator at patcom@ieee.org</a:t>
            </a:r>
            <a:endParaRPr b="0" lang="fi-F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CustomShape 12"/>
          <p:cNvSpPr/>
          <p:nvPr/>
        </p:nvSpPr>
        <p:spPr>
          <a:xfrm>
            <a:off x="720000" y="486000"/>
            <a:ext cx="7735680" cy="805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Instructions for Chairs oF</a:t>
            </a:r>
            <a:endParaRPr b="0" lang="fi-FI" sz="2600" spc="-1" strike="noStrike">
              <a:solidFill>
                <a:srgbClr val="000000"/>
              </a:solidFill>
              <a:latin typeface="Arial"/>
            </a:endParaRPr>
          </a:p>
          <a:p>
            <a:pPr algn="ctr">
              <a:lnSpc>
                <a:spcPct val="100000"/>
              </a:lnSpc>
            </a:pPr>
            <a:r>
              <a:rPr b="1" lang="en-IE" sz="2600" spc="-1" strike="noStrike" cap="all">
                <a:solidFill>
                  <a:srgbClr val="000000"/>
                </a:solidFill>
                <a:latin typeface="Montserrat ExtraBold"/>
                <a:ea typeface="MS PGothic"/>
              </a:rPr>
              <a:t>standards development activities</a:t>
            </a:r>
            <a:endParaRPr b="0" lang="fi-FI" sz="2600" spc="-1" strike="noStrike">
              <a:solidFill>
                <a:srgbClr val="000000"/>
              </a:solidFill>
              <a:latin typeface="Arial"/>
            </a:endParaRPr>
          </a:p>
        </p:txBody>
      </p:sp>
      <p:sp>
        <p:nvSpPr>
          <p:cNvPr id="242" name="CustomShape 13"/>
          <p:cNvSpPr/>
          <p:nvPr/>
        </p:nvSpPr>
        <p:spPr>
          <a:xfrm>
            <a:off x="540000" y="1296000"/>
            <a:ext cx="8095680" cy="355968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buClr>
                <a:srgbClr val="000000"/>
              </a:buClr>
              <a:buSzPct val="45000"/>
              <a:buFont typeface="Wingdings" charset="2"/>
              <a:buChar char=""/>
            </a:pPr>
            <a:r>
              <a:rPr b="1" lang="en-IE" sz="1800" spc="-1" strike="noStrike">
                <a:solidFill>
                  <a:srgbClr val="000000"/>
                </a:solidFill>
                <a:latin typeface="Montserrat"/>
                <a:ea typeface="MS PGothic"/>
              </a:rPr>
              <a:t>At the beginning of each standards development meeting the chair or a designee is to:</a:t>
            </a:r>
            <a:endParaRPr b="0" lang="fi-FI" sz="18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Show the following slides (or provide them beforehand)</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Advise the standards development group participants that: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IEEE SA’s copyright policy is described in Clause 7 of the IEEE SA Standards Board Bylaws and Clause 6.1 of the IEEE SA Standards Board Operations Manual;</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Any material submitted during standards development, whether verbal, recorded, or in written form, is a Contribution and shall comply with the IEEE SA Copyright Policy;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Instruct the Secretary to record in the minutes of the relevant meeting: </a:t>
            </a:r>
            <a:endParaRPr b="0" lang="fi-FI" sz="15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0" lang="en-IE" sz="1500" spc="-1" strike="noStrike">
                <a:solidFill>
                  <a:srgbClr val="000000"/>
                </a:solidFill>
                <a:latin typeface="Calibri"/>
                <a:ea typeface="MS PGothic"/>
              </a:rPr>
              <a:t>That the foregoing information was provided and that the copyright slides were shown (or provided beforehand). </a:t>
            </a:r>
            <a:endParaRPr b="0" lang="fi-FI" sz="1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CustomShape 14"/>
          <p:cNvSpPr/>
          <p:nvPr/>
        </p:nvSpPr>
        <p:spPr>
          <a:xfrm>
            <a:off x="720000" y="486000"/>
            <a:ext cx="7735680" cy="445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4" name="CustomShape 15"/>
          <p:cNvSpPr/>
          <p:nvPr/>
        </p:nvSpPr>
        <p:spPr>
          <a:xfrm>
            <a:off x="540000" y="1315080"/>
            <a:ext cx="8095680" cy="35406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spcBef>
                <a:spcPts val="564"/>
              </a:spcBef>
              <a:buClr>
                <a:srgbClr val="000000"/>
              </a:buClr>
              <a:buSzPct val="45000"/>
              <a:buFont typeface="Wingdings" charset="2"/>
              <a:buChar char=""/>
            </a:pPr>
            <a:r>
              <a:rPr b="1" lang="en-IE" sz="2000" spc="-1" strike="noStrike">
                <a:solidFill>
                  <a:srgbClr val="000000"/>
                </a:solidFill>
                <a:latin typeface="Montserrat"/>
                <a:ea typeface="MS PGothic"/>
              </a:rPr>
              <a:t>By participating in this activity, you agree to comply with the IEEE Code of Ethics, all applicable laws, and all IEEE policies and procedures including, but not limited to, the IEEE SA Copyright Policy. </a:t>
            </a:r>
            <a:endParaRPr b="0" lang="fi-FI" sz="20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Previously Published material (copyright assertion indicated) shall not be presented/submitted to the Working Group nor incorporated into a Working Group draft unless permission is granted. </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Prior to presentation or submission, you shall notify the Working Group Chair of previously Published material and should assist the Chair in obtaining copyright permission acceptable to IEEE SA.</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For material that is not previously Published, IEEE is automatically granted a license to use any material that is presented or submitted.</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CustomShape 16"/>
          <p:cNvSpPr/>
          <p:nvPr/>
        </p:nvSpPr>
        <p:spPr>
          <a:xfrm>
            <a:off x="720000" y="486000"/>
            <a:ext cx="7735680" cy="445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6" name="CustomShape 17"/>
          <p:cNvSpPr/>
          <p:nvPr/>
        </p:nvSpPr>
        <p:spPr>
          <a:xfrm>
            <a:off x="540000" y="1315080"/>
            <a:ext cx="8095680" cy="35406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The IEEE SA Copyright Policy is described in the IEEE SA Standards Board Bylaws and IEEE SA Standards Board Operations Manual</a:t>
            </a:r>
            <a:br>
              <a:rPr sz="1500"/>
            </a:br>
            <a:r>
              <a:rPr b="0" lang="en-IE" sz="1300" spc="-1" strike="noStrike">
                <a:solidFill>
                  <a:srgbClr val="000000"/>
                </a:solidFill>
                <a:latin typeface="Calibri"/>
                <a:ea typeface="DejaVu Sans"/>
              </a:rPr>
              <a: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300" spc="-1" strike="noStrike">
                <a:solidFill>
                  <a:srgbClr val="000000"/>
                </a:solidFill>
                <a:latin typeface="Calibri"/>
                <a:ea typeface="MS PGothic"/>
              </a:rPr>
              <a:t>IEEE SA Copyright Policy, see </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7 of the IEEE SA Standards Board Bylaws</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1"/>
              </a:rPr>
              <a:t>https</a:t>
            </a:r>
            <a:r>
              <a:rPr b="0" lang="en-IE" sz="1050" spc="-1" strike="noStrike" u="sng">
                <a:solidFill>
                  <a:srgbClr val="0000ff"/>
                </a:solidFill>
                <a:uFillTx/>
                <a:latin typeface="Calibri"/>
                <a:ea typeface="MS PGothic"/>
                <a:hlinkClick r:id="rId2"/>
              </a:rPr>
              <a:t>://standards.ieee.org/about/policies/bylaws/sect6-7.html#7</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6.1 of the IEEE SA Standards Board Operations Manual</a:t>
            </a:r>
            <a:br>
              <a:rPr sz="1500"/>
            </a:b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3"/>
              </a:rPr>
              <a:t>https://</a:t>
            </a:r>
            <a:r>
              <a:rPr b="0" lang="en-IE" sz="1050" spc="-1" strike="noStrike" u="sng">
                <a:solidFill>
                  <a:srgbClr val="0000ff"/>
                </a:solidFill>
                <a:uFillTx/>
                <a:latin typeface="Calibri"/>
                <a:ea typeface="MS PGothic"/>
                <a:hlinkClick r:id="rId4"/>
              </a:rPr>
              <a:t>standards.ieee.org/about/policies/opman/sect6.html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Permission</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5"/>
              </a:rPr>
              <a:t>https://</a:t>
            </a:r>
            <a:r>
              <a:rPr b="0" lang="en-IE" sz="1050" spc="-1" strike="noStrike" u="sng">
                <a:solidFill>
                  <a:srgbClr val="0000ff"/>
                </a:solidFill>
                <a:uFillTx/>
                <a:latin typeface="Calibri"/>
                <a:ea typeface="MS PGothic"/>
                <a:hlinkClick r:id="rId6"/>
              </a:rPr>
              <a:t>standards.ieee.org/content/dam/ieee-standards/standards/web/documents/other/permissionltrs.zip</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FAQs</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7"/>
              </a:rPr>
              <a:t>http://standards.ieee.org/faqs/copyrights.html/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Best Practices for IEEE Standards Development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8"/>
              </a:rPr>
              <a:t>http://</a:t>
            </a:r>
            <a:r>
              <a:rPr b="0" lang="en-IE" sz="1050" spc="-1" strike="noStrike" u="sng">
                <a:solidFill>
                  <a:srgbClr val="0000ff"/>
                </a:solidFill>
                <a:uFillTx/>
                <a:latin typeface="Calibri"/>
                <a:ea typeface="MS PGothic"/>
                <a:hlinkClick r:id="rId9"/>
              </a:rPr>
              <a:t>standards.ieee.org/develop/policies/best_practices_for_ieee_standards_development_051215.pdf</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Distribution of Draft Standards (see 6.1.3 of the SASB Operations Manual)</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10"/>
              </a:rPr>
              <a:t>https://standards.ieee.org/about/policies/opman/sect6.html</a:t>
            </a:r>
            <a:endParaRPr b="0" lang="fi-FI" sz="1050" spc="-1" strike="noStrike">
              <a:solidFill>
                <a:srgbClr val="000000"/>
              </a:solidFill>
              <a:latin typeface="Arial"/>
            </a:endParaRPr>
          </a:p>
          <a:p>
            <a:pPr>
              <a:lnSpc>
                <a:spcPct val="90000"/>
              </a:lnSpc>
              <a:spcBef>
                <a:spcPts val="564"/>
              </a:spcBef>
            </a:pP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8032</TotalTime>
  <Application>LibreOffice/7.4.7.2$Linux_X86_64 LibreOffice_project/40$Build-2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2025-01-15T09:19:37Z</dcterms:created>
  <dc:creator>Tero Kivinen</dc:creator>
  <dc:description/>
  <dc:language>en-US</dc:language>
  <cp:lastModifiedBy>Tero Kivinen</cp:lastModifiedBy>
  <dcterms:modified xsi:type="dcterms:W3CDTF">2025-09-18T16:06:46Z</dcterms:modified>
  <cp:revision>49</cp:revision>
  <dc:subject/>
  <dc:title>IEEE Std 802.15 pptx template</dc:title>
</cp:coreProperties>
</file>

<file path=docProps/custom.xml><?xml version="1.0" encoding="utf-8"?>
<Properties xmlns="http://schemas.openxmlformats.org/officeDocument/2006/custom-properties" xmlns:vt="http://schemas.openxmlformats.org/officeDocument/2006/docPropsVTypes"/>
</file>