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4.xml.rels" ContentType="application/vnd.openxmlformats-package.relationships+xml"/>
  <Override PartName="/ppt/slides/_rels/slide24.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slide16.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802.15-25-0445-01</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EF7049A9-720B-468C-9935-C38C9B20E7BC}"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802.15-25-0445-01</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8AEB0524-F70E-4B45-A3BF-9E13A96BCB84}"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802.15-25-0445-01</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8183ADD5-DD14-41F1-8EBC-FCC00522838E}"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120" cy="1375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802.15-25-0445-01</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0360" cy="2062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0360" cy="2062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14001863-3B52-4630-A0FD-07C3C18129A6}"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0520" cy="2062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5920" cy="1375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a:t>
            </a:r>
            <a:r>
              <a:rPr b="0" lang="fi-FI" sz="4400" spc="-1" strike="noStrike">
                <a:solidFill>
                  <a:srgbClr val="000000"/>
                </a:solidFill>
                <a:latin typeface="Arial"/>
              </a:rPr>
              <a:t>edit the </a:t>
            </a:r>
            <a:r>
              <a:rPr b="0" lang="fi-FI" sz="4400" spc="-1" strike="noStrike">
                <a:solidFill>
                  <a:srgbClr val="000000"/>
                </a:solidFill>
                <a:latin typeface="Arial"/>
              </a:rPr>
              <a:t>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9360" cy="1598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3320" cy="217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3320" cy="217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06273CA9-34BE-4799-873C-15C177A5BE40}"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3320" cy="217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8880" cy="148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71-00-009a-jul25-tg9a-minutes.docx" TargetMode="External"/><Relationship Id="rId2" Type="http://schemas.openxmlformats.org/officeDocument/2006/relationships/hyperlink" Target="https://mentor.ieee.org/802.15/dcn/25/15-25-0408-00-009a-aug25-crg-minutes.docx" TargetMode="External"/><Relationship Id="rId3"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8&amp;is_group=009a&amp;is_options=5" TargetMode="External"/><Relationship Id="rId2" Type="http://schemas.openxmlformats.org/officeDocument/2006/relationships/hyperlink" Target="https://mentor.ieee.org/802.15/documents?is_dcn=218&amp;is_group=009a&amp;is_options=5" TargetMode="External"/><Relationship Id="rId3" Type="http://schemas.openxmlformats.org/officeDocument/2006/relationships/hyperlink" Target="https://mentor.ieee.org/802.15/documents?is_dcn=499&amp;is_group=009a&amp;is_options=5&amp;is_year=2025" TargetMode="External"/><Relationship Id="rId4"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4360" cy="34480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TG9a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TG9a EDHOC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a:t>
            </a:r>
            <a:r>
              <a:rPr b="0" lang="fi-FI" sz="3200" spc="-1" strike="noStrike">
                <a:solidFill>
                  <a:srgbClr val="000000"/>
                </a:solidFill>
                <a:latin typeface="Arial"/>
              </a:rPr>
              <a:t>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Agenda for </a:t>
            </a:r>
            <a:r>
              <a:rPr b="0" lang="fi-FI" sz="3200" spc="-1" strike="noStrike">
                <a:solidFill>
                  <a:srgbClr val="000000"/>
                </a:solidFill>
                <a:latin typeface="Arial"/>
              </a:rPr>
              <a:t>September</a:t>
            </a:r>
            <a:endParaRPr b="0" lang="fi-FI" sz="3200" spc="-1" strike="noStrike">
              <a:solidFill>
                <a:srgbClr val="000000"/>
              </a:solidFill>
              <a:latin typeface="Arial"/>
            </a:endParaRPr>
          </a:p>
        </p:txBody>
      </p:sp>
      <p:sp>
        <p:nvSpPr>
          <p:cNvPr id="250" name="PlaceHolder 3"/>
          <p:cNvSpPr/>
          <p:nvPr/>
        </p:nvSpPr>
        <p:spPr>
          <a:xfrm>
            <a:off x="540000" y="1389240"/>
            <a:ext cx="8224560" cy="3470040"/>
          </a:xfrm>
          <a:prstGeom prst="rect">
            <a:avLst/>
          </a:prstGeom>
          <a:noFill/>
          <a:ln w="0">
            <a:noFill/>
          </a:ln>
        </p:spPr>
        <p:style>
          <a:lnRef idx="0"/>
          <a:fillRef idx="0"/>
          <a:effectRef idx="0"/>
          <a:fontRef idx="minor"/>
        </p:style>
        <p:txBody>
          <a:bodyPr lIns="0" rIns="0" tIns="0" bIns="0" anchor="t">
            <a:normAutofit fontScale="61000"/>
          </a:bodyPr>
          <a:p>
            <a:pPr marL="131760" indent="-131760">
              <a:lnSpc>
                <a:spcPct val="100000"/>
              </a:lnSpc>
              <a:spcBef>
                <a:spcPts val="1417"/>
              </a:spcBef>
              <a:buClr>
                <a:srgbClr val="000000"/>
              </a:buClr>
              <a:buSzPct val="45000"/>
              <a:buFont typeface="DejaVu Sans"/>
              <a:buChar char="●"/>
            </a:pPr>
            <a:r>
              <a:rPr b="0" lang="fi-FI" sz="3200" spc="-1" strike="noStrike">
                <a:solidFill>
                  <a:srgbClr val="000000"/>
                </a:solidFill>
                <a:latin typeface="Arial"/>
                <a:ea typeface="DejaVu Sans"/>
              </a:rPr>
              <a:t>Thursday 18th of September 09:00-10:00</a:t>
            </a:r>
            <a:endParaRPr b="0" lang="fi-FI" sz="32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DejaVu Sans"/>
              </a:rPr>
              <a:t>Opening slides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DejaVu Sans"/>
              </a:rPr>
              <a:t>Approve agenda (this document)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15-25-0371-00</a:t>
            </a:r>
            <a:r>
              <a:rPr b="0" lang="fi-FI" sz="1800" spc="-1" strike="noStrike">
                <a:solidFill>
                  <a:srgbClr val="000000"/>
                </a:solidFill>
                <a:latin typeface="Arial"/>
                <a:ea typeface="DejaVu Sans"/>
              </a:rPr>
              <a:t>, </a:t>
            </a:r>
            <a:r>
              <a:rPr b="0" lang="fi-FI" sz="2800" spc="-1" strike="noStrike" u="sng">
                <a:solidFill>
                  <a:srgbClr val="0000ff"/>
                </a:solidFill>
                <a:uFillTx/>
                <a:latin typeface="Arial"/>
                <a:ea typeface="Noto Sans CJK SC"/>
                <a:hlinkClick r:id="rId2"/>
              </a:rPr>
              <a:t>15-25-0408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start standard association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information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5280" cy="347076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15-24-0468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15-25-0218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15-25-0499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 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65.12%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LB215+rogue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13+18 = 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7+8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5+16 = 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5+10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5+2 = 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 = 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3+0 = 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 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11.58%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LB220+rogue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2+14 = 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2+11=13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results</a:t>
            </a:r>
            <a:endParaRPr b="0" lang="fi-FI" sz="3200" spc="-1" strike="noStrike">
              <a:solidFill>
                <a:srgbClr val="000000"/>
              </a:solidFill>
              <a:latin typeface="Arial"/>
            </a:endParaRPr>
          </a:p>
        </p:txBody>
      </p:sp>
      <p:graphicFrame>
        <p:nvGraphicFramePr>
          <p:cNvPr id="262"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75,95%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a:t>
            </a:r>
            <a:r>
              <a:rPr b="0" lang="fi-FI" sz="3200" spc="-1" strike="noStrike">
                <a:solidFill>
                  <a:srgbClr val="000000"/>
                </a:solidFill>
                <a:latin typeface="Arial"/>
              </a:rPr>
              <a:t>comments</a:t>
            </a:r>
            <a:endParaRPr b="0" lang="fi-FI" sz="3200" spc="-1" strike="noStrike">
              <a:solidFill>
                <a:srgbClr val="000000"/>
              </a:solidFill>
              <a:latin typeface="Arial"/>
            </a:endParaRPr>
          </a:p>
        </p:txBody>
      </p:sp>
      <p:graphicFrame>
        <p:nvGraphicFramePr>
          <p:cNvPr id="264"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PlaceHolder 1"/>
          <p:cNvSpPr>
            <a:spLocks noGrp="1"/>
          </p:cNvSpPr>
          <p:nvPr>
            <p:ph type="title"/>
          </p:nvPr>
        </p:nvSpPr>
        <p:spPr>
          <a:xfrm>
            <a:off x="457200" y="457200"/>
            <a:ext cx="8226000" cy="8553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Preliminary Standard </a:t>
            </a:r>
            <a:r>
              <a:rPr b="0" lang="fi-FI" sz="3200" spc="-1" strike="noStrike">
                <a:solidFill>
                  <a:srgbClr val="000000"/>
                </a:solidFill>
                <a:latin typeface="Arial"/>
              </a:rPr>
              <a:t>association ballot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266" name=""/>
          <p:cNvGraphicFramePr/>
          <p:nvPr/>
        </p:nvGraphicFramePr>
        <p:xfrm>
          <a:off x="832320" y="167796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74</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98</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6</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27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1920" cy="61452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37"/>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TG9a requests that 802.15 WG approve the formation of a Comment Resolution Group (CRG) for the Standards Association balloting of the P802.15.9a drafts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a:t>
            </a:r>
            <a:r>
              <a:rPr b="0" lang="en-US" sz="4000" spc="-1" strike="noStrike">
                <a:solidFill>
                  <a:srgbClr val="000000"/>
                </a:solidFill>
                <a:latin typeface="Arial"/>
                <a:ea typeface="DejaVu Sans"/>
              </a:rPr>
              <a:t>formation </a:t>
            </a:r>
            <a:r>
              <a:rPr b="0" lang="en-US" sz="4000" spc="-1" strike="noStrike">
                <a:solidFill>
                  <a:srgbClr val="000000"/>
                </a:solidFill>
                <a:latin typeface="Arial"/>
                <a:ea typeface="DejaVu Sans"/>
              </a:rPr>
              <a:t>for SA </a:t>
            </a:r>
            <a:r>
              <a:rPr b="0" lang="en-US" sz="4000" spc="-1" strike="noStrike">
                <a:solidFill>
                  <a:srgbClr val="000000"/>
                </a:solidFill>
                <a:latin typeface="Arial"/>
                <a:ea typeface="DejaVu Sans"/>
              </a:rPr>
              <a:t>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CustomShape 18"/>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P802.15.9a drafts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0"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a:t>
            </a:r>
            <a:r>
              <a:rPr b="0" lang="en-US" sz="4000" spc="-1" strike="noStrike">
                <a:solidFill>
                  <a:srgbClr val="000000"/>
                </a:solidFill>
                <a:latin typeface="Arial"/>
                <a:ea typeface="DejaVu Sans"/>
              </a:rPr>
              <a:t>formation </a:t>
            </a:r>
            <a:r>
              <a:rPr b="0" lang="en-US" sz="4000" spc="-1" strike="noStrike">
                <a:solidFill>
                  <a:srgbClr val="000000"/>
                </a:solidFill>
                <a:latin typeface="Arial"/>
                <a:ea typeface="DejaVu Sans"/>
              </a:rPr>
              <a:t>for SA </a:t>
            </a:r>
            <a:r>
              <a:rPr b="0" lang="en-US" sz="4000" spc="-1" strike="noStrike">
                <a:solidFill>
                  <a:srgbClr val="000000"/>
                </a:solidFill>
                <a:latin typeface="Arial"/>
                <a:ea typeface="DejaVu Sans"/>
              </a:rPr>
              <a:t>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CustomShape 43"/>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TG9a formally requests that 802.15 WG start a Standards Association Recirculation Ballot of document P802.15.9a_D03, provided there are no new comments when the standard association ballot closes.</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Tero Kivinen</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2"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a:t>
            </a:r>
            <a:r>
              <a:rPr b="0" lang="en-US" sz="4000" spc="-1" strike="noStrike">
                <a:solidFill>
                  <a:srgbClr val="000000"/>
                </a:solidFill>
                <a:latin typeface="Arial"/>
                <a:ea typeface="DejaVu Sans"/>
              </a:rPr>
              <a:t>ready for </a:t>
            </a:r>
            <a:r>
              <a:rPr b="0" lang="en-US" sz="4000" spc="-1" strike="noStrike">
                <a:solidFill>
                  <a:srgbClr val="000000"/>
                </a:solidFill>
                <a:latin typeface="Arial"/>
                <a:ea typeface="DejaVu Sans"/>
              </a:rPr>
              <a:t>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CustomShape 53"/>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P802.15.9a_D03.</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4"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a:t>
            </a:r>
            <a:r>
              <a:rPr b="0" lang="fi-FI" sz="3200" spc="-1" strike="noStrike">
                <a:solidFill>
                  <a:srgbClr val="000000"/>
                </a:solidFill>
                <a:latin typeface="Arial"/>
              </a:rPr>
              <a:t>ne</a:t>
            </a:r>
            <a:endParaRPr b="0" lang="fi-FI" sz="3200" spc="-1" strike="noStrike">
              <a:solidFill>
                <a:srgbClr val="000000"/>
              </a:solidFill>
              <a:latin typeface="Arial"/>
            </a:endParaRPr>
          </a:p>
        </p:txBody>
      </p:sp>
      <p:graphicFrame>
        <p:nvGraphicFramePr>
          <p:cNvPr id="276" name=""/>
          <p:cNvGraphicFramePr/>
          <p:nvPr/>
        </p:nvGraphicFramePr>
        <p:xfrm>
          <a:off x="1118160" y="1344600"/>
          <a:ext cx="7053480" cy="3444120"/>
        </p:xfrm>
        <a:graphic>
          <a:graphicData uri="http://schemas.openxmlformats.org/drawingml/2006/table">
            <a:tbl>
              <a:tblPr/>
              <a:tblGrid>
                <a:gridCol w="5581080"/>
                <a:gridCol w="1472760"/>
              </a:tblGrid>
              <a:tr h="4154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Dec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May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a:t>
            </a:r>
            <a:r>
              <a:rPr b="0" lang="fi-FI" sz="3200" spc="-1" strike="noStrike">
                <a:solidFill>
                  <a:srgbClr val="000000"/>
                </a:solidFill>
                <a:latin typeface="Arial"/>
              </a:rPr>
              <a:t>ng </a:t>
            </a:r>
            <a:r>
              <a:rPr b="0" lang="fi-FI" sz="3200" spc="-1" strike="noStrike">
                <a:solidFill>
                  <a:srgbClr val="000000"/>
                </a:solidFill>
                <a:latin typeface="Arial"/>
              </a:rPr>
              <a:t>achiev</a:t>
            </a:r>
            <a:r>
              <a:rPr b="0" lang="fi-FI" sz="3200" spc="-1" strike="noStrike">
                <a:solidFill>
                  <a:srgbClr val="000000"/>
                </a:solidFill>
                <a:latin typeface="Arial"/>
              </a:rPr>
              <a:t>ement</a:t>
            </a:r>
            <a:r>
              <a:rPr b="0" lang="fi-FI" sz="3200" spc="-1" strike="noStrike">
                <a:solidFill>
                  <a:srgbClr val="000000"/>
                </a:solidFill>
                <a:latin typeface="Arial"/>
              </a:rPr>
              <a:t>s</a:t>
            </a:r>
            <a:endParaRPr b="0" lang="fi-FI" sz="3200" spc="-1" strike="noStrike">
              <a:solidFill>
                <a:srgbClr val="000000"/>
              </a:solidFill>
              <a:latin typeface="Arial"/>
            </a:endParaRPr>
          </a:p>
        </p:txBody>
      </p:sp>
      <p:sp>
        <p:nvSpPr>
          <p:cNvPr id="278"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Processed all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title"/>
          </p:nvPr>
        </p:nvSpPr>
        <p:spPr>
          <a:xfrm>
            <a:off x="457200" y="439560"/>
            <a:ext cx="8225280" cy="93996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t>
            </a:r>
            <a:r>
              <a:rPr b="0" lang="fi-FI" sz="3200" spc="-1" strike="noStrike">
                <a:solidFill>
                  <a:srgbClr val="000000"/>
                </a:solidFill>
                <a:latin typeface="Arial"/>
              </a:rPr>
              <a:t>a of </a:t>
            </a:r>
            <a:r>
              <a:rPr b="0" lang="fi-FI" sz="3200" spc="-1" strike="noStrike">
                <a:solidFill>
                  <a:srgbClr val="000000"/>
                </a:solidFill>
                <a:latin typeface="Arial"/>
              </a:rPr>
              <a:t>TG9a </a:t>
            </a:r>
            <a:r>
              <a:rPr b="0" lang="fi-FI" sz="3200" spc="-1" strike="noStrike">
                <a:solidFill>
                  <a:srgbClr val="000000"/>
                </a:solidFill>
                <a:latin typeface="Arial"/>
              </a:rPr>
              <a:t>for </a:t>
            </a:r>
            <a:r>
              <a:rPr b="0" lang="fi-FI" sz="3200" spc="-1" strike="noStrike">
                <a:solidFill>
                  <a:srgbClr val="000000"/>
                </a:solidFill>
                <a:latin typeface="Arial"/>
              </a:rPr>
              <a:t>Nove</a:t>
            </a:r>
            <a:r>
              <a:rPr b="0" lang="fi-FI" sz="3200" spc="-1" strike="noStrike">
                <a:solidFill>
                  <a:srgbClr val="000000"/>
                </a:solidFill>
                <a:latin typeface="Arial"/>
              </a:rPr>
              <a:t>mber</a:t>
            </a:r>
            <a:endParaRPr b="0" lang="fi-FI" sz="3200" spc="-1" strike="noStrike">
              <a:solidFill>
                <a:srgbClr val="000000"/>
              </a:solidFill>
              <a:latin typeface="Arial"/>
            </a:endParaRPr>
          </a:p>
        </p:txBody>
      </p:sp>
      <p:sp>
        <p:nvSpPr>
          <p:cNvPr id="280" name="PlaceHolder 2"/>
          <p:cNvSpPr>
            <a:spLocks noGrp="1"/>
          </p:cNvSpPr>
          <p:nvPr>
            <p:ph/>
          </p:nvPr>
        </p:nvSpPr>
        <p:spPr>
          <a:xfrm>
            <a:off x="457200" y="1383480"/>
            <a:ext cx="8225280" cy="34707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6040" cy="599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6040" cy="355104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6040" cy="6062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6040" cy="6253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6040" cy="374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6040" cy="62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6040" cy="372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6040" cy="80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6040" cy="356004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6040" cy="44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6040" cy="35409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7873</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2025-09-18T09:51:33Z</dcterms:modified>
  <cp:revision>47</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