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287" r:id="rId2"/>
    <p:sldId id="373" r:id="rId3"/>
    <p:sldId id="369" r:id="rId4"/>
    <p:sldId id="381" r:id="rId5"/>
    <p:sldId id="382" r:id="rId6"/>
    <p:sldId id="395" r:id="rId7"/>
    <p:sldId id="387" r:id="rId8"/>
    <p:sldId id="398"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397" r:id="rId26"/>
    <p:sldId id="315" r:id="rId2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960000"/>
    <a:srgbClr val="009BD2"/>
    <a:srgbClr val="660033"/>
    <a:srgbClr val="FF9933"/>
    <a:srgbClr val="33CC33"/>
    <a:srgbClr val="CCECFF"/>
    <a:srgbClr val="FF9900"/>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5" autoAdjust="0"/>
    <p:restoredTop sz="95083" autoAdjust="0"/>
  </p:normalViewPr>
  <p:slideViewPr>
    <p:cSldViewPr>
      <p:cViewPr varScale="1">
        <p:scale>
          <a:sx n="55" d="100"/>
          <a:sy n="55" d="100"/>
        </p:scale>
        <p:origin x="629" y="34"/>
      </p:cViewPr>
      <p:guideLst>
        <p:guide orient="horz" pos="2160"/>
        <p:guide pos="2880"/>
      </p:guideLst>
    </p:cSldViewPr>
  </p:slideViewPr>
  <p:outlineViewPr>
    <p:cViewPr varScale="1">
      <p:scale>
        <a:sx n="170" d="200"/>
        <a:sy n="170" d="200"/>
      </p:scale>
      <p:origin x="-780" y="-84"/>
    </p:cViewPr>
  </p:outlineViewPr>
  <p:notesTextViewPr>
    <p:cViewPr>
      <p:scale>
        <a:sx n="200" d="100"/>
        <a:sy n="200" d="100"/>
      </p:scale>
      <p:origin x="0" y="0"/>
    </p:cViewPr>
  </p:notesTextViewPr>
  <p:sorterViewPr>
    <p:cViewPr>
      <p:scale>
        <a:sx n="200" d="100"/>
        <a:sy n="200" d="100"/>
      </p:scale>
      <p:origin x="0" y="-4818"/>
    </p:cViewPr>
  </p:sorterViewPr>
  <p:notesViewPr>
    <p:cSldViewPr>
      <p:cViewPr varScale="1">
        <p:scale>
          <a:sx n="117" d="100"/>
          <a:sy n="117" d="100"/>
        </p:scale>
        <p:origin x="50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093181159498905"/>
          <c:y val="3.5689600868856912E-2"/>
          <c:w val="0.73969998155687844"/>
          <c:h val="0.70367548194406737"/>
        </c:manualLayout>
      </c:layout>
      <c:bar3DChart>
        <c:barDir val="col"/>
        <c:grouping val="standard"/>
        <c:varyColors val="0"/>
        <c:ser>
          <c:idx val="0"/>
          <c:order val="0"/>
          <c:tx>
            <c:strRef>
              <c:f>Sheet1!$B$1</c:f>
              <c:strCache>
                <c:ptCount val="1"/>
                <c:pt idx="0">
                  <c:v>MS@MS</c:v>
                </c:pt>
              </c:strCache>
            </c:strRef>
          </c:tx>
          <c:spPr>
            <a:solidFill>
              <a:srgbClr val="1E7CE0"/>
            </a:solidFill>
          </c:spPr>
          <c:invertIfNegative val="0"/>
          <c:cat>
            <c:strRef>
              <c:f>Sheet1!$A$2:$A$5</c:f>
              <c:strCache>
                <c:ptCount val="4"/>
                <c:pt idx="0">
                  <c:v>Mast</c:v>
                </c:pt>
                <c:pt idx="1">
                  <c:v>Void Space</c:v>
                </c:pt>
                <c:pt idx="2">
                  <c:v>Engine Room</c:v>
                </c:pt>
                <c:pt idx="3">
                  <c:v>S/G Room</c:v>
                </c:pt>
              </c:strCache>
            </c:strRef>
          </c:cat>
          <c:val>
            <c:numRef>
              <c:f>Sheet1!$B$2:$B$5</c:f>
              <c:numCache>
                <c:formatCode>General</c:formatCode>
                <c:ptCount val="4"/>
                <c:pt idx="0">
                  <c:v>72</c:v>
                </c:pt>
                <c:pt idx="1">
                  <c:v>55</c:v>
                </c:pt>
                <c:pt idx="2">
                  <c:v>27</c:v>
                </c:pt>
                <c:pt idx="3">
                  <c:v>9.6</c:v>
                </c:pt>
              </c:numCache>
            </c:numRef>
          </c:val>
          <c:extLst>
            <c:ext xmlns:c16="http://schemas.microsoft.com/office/drawing/2014/chart" uri="{C3380CC4-5D6E-409C-BE32-E72D297353CC}">
              <c16:uniqueId val="{00000000-C808-429F-B925-B1E2B34FE669}"/>
            </c:ext>
          </c:extLst>
        </c:ser>
        <c:ser>
          <c:idx val="1"/>
          <c:order val="1"/>
          <c:tx>
            <c:strRef>
              <c:f>Sheet1!$C$1</c:f>
              <c:strCache>
                <c:ptCount val="1"/>
                <c:pt idx="0">
                  <c:v>무선 통신</c:v>
                </c:pt>
              </c:strCache>
            </c:strRef>
          </c:tx>
          <c:spPr>
            <a:solidFill>
              <a:srgbClr val="FEB700"/>
            </a:solidFill>
          </c:spPr>
          <c:invertIfNegative val="0"/>
          <c:cat>
            <c:strRef>
              <c:f>Sheet1!$A$2:$A$5</c:f>
              <c:strCache>
                <c:ptCount val="4"/>
                <c:pt idx="0">
                  <c:v>Mast</c:v>
                </c:pt>
                <c:pt idx="1">
                  <c:v>Void Space</c:v>
                </c:pt>
                <c:pt idx="2">
                  <c:v>Engine Room</c:v>
                </c:pt>
                <c:pt idx="3">
                  <c:v>S/G Room</c:v>
                </c:pt>
              </c:strCache>
            </c:strRef>
          </c:cat>
          <c:val>
            <c:numRef>
              <c:f>Sheet1!$C$2:$C$5</c:f>
              <c:numCache>
                <c:formatCode>General</c:formatCode>
                <c:ptCount val="4"/>
                <c:pt idx="0">
                  <c:v>32</c:v>
                </c:pt>
                <c:pt idx="1">
                  <c:v>3</c:v>
                </c:pt>
                <c:pt idx="2">
                  <c:v>0.7</c:v>
                </c:pt>
                <c:pt idx="3">
                  <c:v>0</c:v>
                </c:pt>
              </c:numCache>
            </c:numRef>
          </c:val>
          <c:extLst>
            <c:ext xmlns:c16="http://schemas.microsoft.com/office/drawing/2014/chart" uri="{C3380CC4-5D6E-409C-BE32-E72D297353CC}">
              <c16:uniqueId val="{00000001-C808-429F-B925-B1E2B34FE669}"/>
            </c:ext>
          </c:extLst>
        </c:ser>
        <c:dLbls>
          <c:showLegendKey val="0"/>
          <c:showVal val="0"/>
          <c:showCatName val="0"/>
          <c:showSerName val="0"/>
          <c:showPercent val="0"/>
          <c:showBubbleSize val="0"/>
        </c:dLbls>
        <c:gapWidth val="150"/>
        <c:gapDepth val="146"/>
        <c:shape val="box"/>
        <c:axId val="190452096"/>
        <c:axId val="132640768"/>
        <c:axId val="175099392"/>
      </c:bar3DChart>
      <c:catAx>
        <c:axId val="190452096"/>
        <c:scaling>
          <c:orientation val="minMax"/>
        </c:scaling>
        <c:delete val="0"/>
        <c:axPos val="b"/>
        <c:numFmt formatCode="General" sourceLinked="0"/>
        <c:majorTickMark val="out"/>
        <c:minorTickMark val="none"/>
        <c:tickLblPos val="nextTo"/>
        <c:txPr>
          <a:bodyPr/>
          <a:lstStyle/>
          <a:p>
            <a:pPr>
              <a:defRPr sz="1000" baseline="0">
                <a:latin typeface="나눔스퀘어라운드OTF ExtraBold" panose="020B0600000101010101" pitchFamily="34" charset="-127"/>
                <a:ea typeface="나눔스퀘어라운드OTF ExtraBold" panose="020B0600000101010101" pitchFamily="34" charset="-127"/>
              </a:defRPr>
            </a:pPr>
            <a:endParaRPr lang="ko-KR"/>
          </a:p>
        </c:txPr>
        <c:crossAx val="132640768"/>
        <c:crosses val="autoZero"/>
        <c:auto val="1"/>
        <c:lblAlgn val="ctr"/>
        <c:lblOffset val="100"/>
        <c:noMultiLvlLbl val="0"/>
      </c:catAx>
      <c:valAx>
        <c:axId val="132640768"/>
        <c:scaling>
          <c:orientation val="minMax"/>
          <c:max val="80"/>
          <c:min val="0"/>
        </c:scaling>
        <c:delete val="0"/>
        <c:axPos val="l"/>
        <c:majorGridlines/>
        <c:numFmt formatCode="General" sourceLinked="1"/>
        <c:majorTickMark val="out"/>
        <c:minorTickMark val="none"/>
        <c:tickLblPos val="nextTo"/>
        <c:txPr>
          <a:bodyPr/>
          <a:lstStyle/>
          <a:p>
            <a:pPr>
              <a:defRPr sz="1000">
                <a:latin typeface="나눔스퀘어라운드OTF Regular" panose="020B0600000101010101" pitchFamily="34" charset="-127"/>
                <a:ea typeface="나눔스퀘어라운드OTF Regular" panose="020B0600000101010101" pitchFamily="34" charset="-127"/>
              </a:defRPr>
            </a:pPr>
            <a:endParaRPr lang="ko-KR"/>
          </a:p>
        </c:txPr>
        <c:crossAx val="190452096"/>
        <c:crosses val="autoZero"/>
        <c:crossBetween val="between"/>
        <c:majorUnit val="10"/>
      </c:valAx>
      <c:serAx>
        <c:axId val="175099392"/>
        <c:scaling>
          <c:orientation val="minMax"/>
        </c:scaling>
        <c:delete val="1"/>
        <c:axPos val="b"/>
        <c:majorTickMark val="out"/>
        <c:minorTickMark val="none"/>
        <c:tickLblPos val="nextTo"/>
        <c:crossAx val="132640768"/>
        <c:crosses val="autoZero"/>
      </c:serAx>
    </c:plotArea>
    <c:plotVisOnly val="1"/>
    <c:dispBlanksAs val="gap"/>
    <c:showDLblsOverMax val="0"/>
  </c:chart>
  <c:txPr>
    <a:bodyPr/>
    <a:lstStyle/>
    <a:p>
      <a:pPr>
        <a:defRPr sz="18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093181159498905"/>
          <c:y val="3.5689600868856912E-2"/>
          <c:w val="0.83623398044677189"/>
          <c:h val="0.61382666633127281"/>
        </c:manualLayout>
      </c:layout>
      <c:bar3DChart>
        <c:barDir val="col"/>
        <c:grouping val="standard"/>
        <c:varyColors val="0"/>
        <c:ser>
          <c:idx val="0"/>
          <c:order val="0"/>
          <c:tx>
            <c:strRef>
              <c:f>Sheet1!$B$1</c:f>
              <c:strCache>
                <c:ptCount val="1"/>
                <c:pt idx="0">
                  <c:v>MSMC</c:v>
                </c:pt>
              </c:strCache>
            </c:strRef>
          </c:tx>
          <c:spPr>
            <a:solidFill>
              <a:srgbClr val="1E7CE0"/>
            </a:solidFill>
          </c:spPr>
          <c:invertIfNegative val="0"/>
          <c:cat>
            <c:strRef>
              <c:f>Sheet1!$A$2:$A$6</c:f>
              <c:strCache>
                <c:ptCount val="5"/>
                <c:pt idx="0">
                  <c:v>Bow Store</c:v>
                </c:pt>
                <c:pt idx="1">
                  <c:v>Deck Store</c:v>
                </c:pt>
                <c:pt idx="2">
                  <c:v>Warehouse</c:v>
                </c:pt>
                <c:pt idx="3">
                  <c:v>Engine Room</c:v>
                </c:pt>
                <c:pt idx="4">
                  <c:v>S/G Room</c:v>
                </c:pt>
              </c:strCache>
            </c:strRef>
          </c:cat>
          <c:val>
            <c:numRef>
              <c:f>Sheet1!$B$2:$B$6</c:f>
              <c:numCache>
                <c:formatCode>General</c:formatCode>
                <c:ptCount val="5"/>
                <c:pt idx="0">
                  <c:v>13</c:v>
                </c:pt>
                <c:pt idx="1">
                  <c:v>15</c:v>
                </c:pt>
                <c:pt idx="2">
                  <c:v>15</c:v>
                </c:pt>
                <c:pt idx="3">
                  <c:v>7</c:v>
                </c:pt>
                <c:pt idx="4">
                  <c:v>6</c:v>
                </c:pt>
              </c:numCache>
            </c:numRef>
          </c:val>
          <c:extLst>
            <c:ext xmlns:c16="http://schemas.microsoft.com/office/drawing/2014/chart" uri="{C3380CC4-5D6E-409C-BE32-E72D297353CC}">
              <c16:uniqueId val="{00000000-6E62-47EA-A945-A4D2E76F4CFB}"/>
            </c:ext>
          </c:extLst>
        </c:ser>
        <c:ser>
          <c:idx val="1"/>
          <c:order val="1"/>
          <c:tx>
            <c:strRef>
              <c:f>Sheet1!$C$1</c:f>
              <c:strCache>
                <c:ptCount val="1"/>
                <c:pt idx="0">
                  <c:v>RF</c:v>
                </c:pt>
              </c:strCache>
            </c:strRef>
          </c:tx>
          <c:spPr>
            <a:solidFill>
              <a:srgbClr val="FEB700"/>
            </a:solidFill>
          </c:spPr>
          <c:invertIfNegative val="0"/>
          <c:cat>
            <c:strRef>
              <c:f>Sheet1!$A$2:$A$6</c:f>
              <c:strCache>
                <c:ptCount val="5"/>
                <c:pt idx="0">
                  <c:v>Bow Store</c:v>
                </c:pt>
                <c:pt idx="1">
                  <c:v>Deck Store</c:v>
                </c:pt>
                <c:pt idx="2">
                  <c:v>Warehouse</c:v>
                </c:pt>
                <c:pt idx="3">
                  <c:v>Engine Room</c:v>
                </c:pt>
                <c:pt idx="4">
                  <c:v>S/G Room</c:v>
                </c:pt>
              </c:strCache>
            </c:strRef>
          </c:cat>
          <c:val>
            <c:numRef>
              <c:f>Sheet1!$C$2:$C$6</c:f>
              <c:numCache>
                <c:formatCode>General</c:formatCode>
                <c:ptCount val="5"/>
                <c:pt idx="0">
                  <c:v>3</c:v>
                </c:pt>
                <c:pt idx="1">
                  <c:v>2</c:v>
                </c:pt>
                <c:pt idx="2">
                  <c:v>1</c:v>
                </c:pt>
                <c:pt idx="3">
                  <c:v>0</c:v>
                </c:pt>
                <c:pt idx="4">
                  <c:v>0</c:v>
                </c:pt>
              </c:numCache>
            </c:numRef>
          </c:val>
          <c:extLst>
            <c:ext xmlns:c16="http://schemas.microsoft.com/office/drawing/2014/chart" uri="{C3380CC4-5D6E-409C-BE32-E72D297353CC}">
              <c16:uniqueId val="{00000001-6E62-47EA-A945-A4D2E76F4CFB}"/>
            </c:ext>
          </c:extLst>
        </c:ser>
        <c:dLbls>
          <c:showLegendKey val="0"/>
          <c:showVal val="0"/>
          <c:showCatName val="0"/>
          <c:showSerName val="0"/>
          <c:showPercent val="0"/>
          <c:showBubbleSize val="0"/>
        </c:dLbls>
        <c:gapWidth val="150"/>
        <c:shape val="box"/>
        <c:axId val="190452096"/>
        <c:axId val="132640768"/>
        <c:axId val="175099392"/>
      </c:bar3DChart>
      <c:catAx>
        <c:axId val="190452096"/>
        <c:scaling>
          <c:orientation val="minMax"/>
        </c:scaling>
        <c:delete val="0"/>
        <c:axPos val="b"/>
        <c:numFmt formatCode="General" sourceLinked="0"/>
        <c:majorTickMark val="out"/>
        <c:minorTickMark val="none"/>
        <c:tickLblPos val="nextTo"/>
        <c:txPr>
          <a:bodyPr/>
          <a:lstStyle/>
          <a:p>
            <a:pPr>
              <a:defRPr sz="1000" baseline="0">
                <a:latin typeface="나눔스퀘어라운드OTF ExtraBold" panose="020B0600000101010101" pitchFamily="34" charset="-127"/>
                <a:ea typeface="나눔스퀘어라운드OTF ExtraBold" panose="020B0600000101010101" pitchFamily="34" charset="-127"/>
              </a:defRPr>
            </a:pPr>
            <a:endParaRPr lang="ko-KR"/>
          </a:p>
        </c:txPr>
        <c:crossAx val="132640768"/>
        <c:crosses val="autoZero"/>
        <c:auto val="1"/>
        <c:lblAlgn val="ctr"/>
        <c:lblOffset val="100"/>
        <c:noMultiLvlLbl val="0"/>
      </c:catAx>
      <c:valAx>
        <c:axId val="132640768"/>
        <c:scaling>
          <c:orientation val="minMax"/>
          <c:max val="20"/>
          <c:min val="0"/>
        </c:scaling>
        <c:delete val="0"/>
        <c:axPos val="l"/>
        <c:majorGridlines/>
        <c:numFmt formatCode="General" sourceLinked="1"/>
        <c:majorTickMark val="out"/>
        <c:minorTickMark val="none"/>
        <c:tickLblPos val="nextTo"/>
        <c:txPr>
          <a:bodyPr/>
          <a:lstStyle/>
          <a:p>
            <a:pPr>
              <a:defRPr sz="1000">
                <a:latin typeface="나눔스퀘어라운드OTF Regular" panose="020B0600000101010101" pitchFamily="34" charset="-127"/>
                <a:ea typeface="나눔스퀘어라운드OTF Regular" panose="020B0600000101010101" pitchFamily="34" charset="-127"/>
              </a:defRPr>
            </a:pPr>
            <a:endParaRPr lang="ko-KR"/>
          </a:p>
        </c:txPr>
        <c:crossAx val="190452096"/>
        <c:crosses val="autoZero"/>
        <c:crossBetween val="between"/>
        <c:majorUnit val="5"/>
      </c:valAx>
      <c:serAx>
        <c:axId val="175099392"/>
        <c:scaling>
          <c:orientation val="minMax"/>
        </c:scaling>
        <c:delete val="1"/>
        <c:axPos val="b"/>
        <c:majorTickMark val="out"/>
        <c:minorTickMark val="none"/>
        <c:tickLblPos val="nextTo"/>
        <c:crossAx val="132640768"/>
        <c:crosses val="autoZero"/>
      </c:serAx>
    </c:plotArea>
    <c:legend>
      <c:legendPos val="r"/>
      <c:layout>
        <c:manualLayout>
          <c:xMode val="edge"/>
          <c:yMode val="edge"/>
          <c:x val="9.0345208110883493E-2"/>
          <c:y val="8.4858648928165525E-2"/>
          <c:w val="0.69822599009275299"/>
          <c:h val="0.14642194826432844"/>
        </c:manualLayout>
      </c:layout>
      <c:overlay val="0"/>
      <c:txPr>
        <a:bodyPr/>
        <a:lstStyle/>
        <a:p>
          <a:pPr>
            <a:defRPr sz="1100" b="1" baseline="0">
              <a:latin typeface="나눔스퀘어라운드OTF Regular" panose="020B0600000101010101" pitchFamily="34" charset="-127"/>
              <a:ea typeface="나눔스퀘어라운드OTF Regular" panose="020B0600000101010101" pitchFamily="34" charset="-127"/>
            </a:defRPr>
          </a:pPr>
          <a:endParaRPr lang="ko-KR"/>
        </a:p>
      </c:txPr>
    </c:legend>
    <c:plotVisOnly val="1"/>
    <c:dispBlanksAs val="gap"/>
    <c:showDLblsOverMax val="0"/>
  </c:chart>
  <c:txPr>
    <a:bodyPr/>
    <a:lstStyle/>
    <a:p>
      <a:pPr>
        <a:defRPr sz="1800"/>
      </a:pPr>
      <a:endParaRPr lang="ko-K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DCDAE-E6E7-4667-9C1E-610CF7298E9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2EA54DD-9BA2-4D74-BF43-D99F76AE443B}">
      <dgm:prSet custT="1"/>
      <dgm:spPr/>
      <dgm:t>
        <a:bodyPr/>
        <a:lstStyle/>
        <a:p>
          <a:r>
            <a:rPr lang="en-US" sz="4000" dirty="0">
              <a:latin typeface="Times New Roman" panose="02020603050405020304" pitchFamily="18" charset="0"/>
              <a:cs typeface="Times New Roman" panose="02020603050405020304" pitchFamily="18" charset="0"/>
            </a:rPr>
            <a:t>EMI immunity</a:t>
          </a:r>
        </a:p>
      </dgm:t>
    </dgm:pt>
    <dgm:pt modelId="{6BA143BC-5551-4B8B-9AAB-F4F860830C4F}" type="parTrans" cxnId="{8088B952-1715-4371-9E67-A6961F915E13}">
      <dgm:prSet/>
      <dgm:spPr/>
      <dgm:t>
        <a:bodyPr/>
        <a:lstStyle/>
        <a:p>
          <a:endParaRPr lang="en-US"/>
        </a:p>
      </dgm:t>
    </dgm:pt>
    <dgm:pt modelId="{66DEB705-0C99-4782-960E-F5E30D0250D8}" type="sibTrans" cxnId="{8088B952-1715-4371-9E67-A6961F915E13}">
      <dgm:prSet/>
      <dgm:spPr/>
      <dgm:t>
        <a:bodyPr/>
        <a:lstStyle/>
        <a:p>
          <a:endParaRPr lang="en-US"/>
        </a:p>
      </dgm:t>
    </dgm:pt>
    <dgm:pt modelId="{6C92D273-13FF-463E-8FBC-E6F75B2F102F}">
      <dgm:prSet custT="1"/>
      <dgm:spPr/>
      <dgm:t>
        <a:bodyPr/>
        <a:lstStyle/>
        <a:p>
          <a:r>
            <a:rPr lang="en-US" sz="4000" dirty="0">
              <a:latin typeface="Times New Roman" panose="02020603050405020304" pitchFamily="18" charset="0"/>
              <a:cs typeface="Times New Roman" panose="02020603050405020304" pitchFamily="18" charset="0"/>
            </a:rPr>
            <a:t>Enhanced security</a:t>
          </a:r>
        </a:p>
      </dgm:t>
    </dgm:pt>
    <dgm:pt modelId="{896BA15E-A1A6-4EF6-BC32-A9092027C506}" type="parTrans" cxnId="{3479FEBC-91C5-4449-8D72-6F4855F1B42B}">
      <dgm:prSet/>
      <dgm:spPr/>
      <dgm:t>
        <a:bodyPr/>
        <a:lstStyle/>
        <a:p>
          <a:endParaRPr lang="en-US"/>
        </a:p>
      </dgm:t>
    </dgm:pt>
    <dgm:pt modelId="{6241F729-D247-4E3D-94B8-BBEDAF172D98}" type="sibTrans" cxnId="{3479FEBC-91C5-4449-8D72-6F4855F1B42B}">
      <dgm:prSet/>
      <dgm:spPr/>
      <dgm:t>
        <a:bodyPr/>
        <a:lstStyle/>
        <a:p>
          <a:endParaRPr lang="en-US"/>
        </a:p>
      </dgm:t>
    </dgm:pt>
    <dgm:pt modelId="{5D947C8F-D0A4-42A0-AA70-F21B35CE9A1C}">
      <dgm:prSet custT="1"/>
      <dgm:spPr/>
      <dgm:t>
        <a:bodyPr/>
        <a:lstStyle/>
        <a:p>
          <a:r>
            <a:rPr lang="en-US" sz="4000" dirty="0">
              <a:latin typeface="Times New Roman" panose="02020603050405020304" pitchFamily="18" charset="0"/>
              <a:cs typeface="Times New Roman" panose="02020603050405020304" pitchFamily="18" charset="0"/>
            </a:rPr>
            <a:t>Harness-free operation</a:t>
          </a:r>
        </a:p>
      </dgm:t>
    </dgm:pt>
    <dgm:pt modelId="{F668E05E-8E1A-43C4-A350-7A69D0F41B1E}" type="parTrans" cxnId="{8A51DEC6-2789-4840-9DE0-1F2A09C08BBB}">
      <dgm:prSet/>
      <dgm:spPr/>
      <dgm:t>
        <a:bodyPr/>
        <a:lstStyle/>
        <a:p>
          <a:endParaRPr lang="en-US"/>
        </a:p>
      </dgm:t>
    </dgm:pt>
    <dgm:pt modelId="{B00B99FD-44DC-4DF8-8732-B8774009578F}" type="sibTrans" cxnId="{8A51DEC6-2789-4840-9DE0-1F2A09C08BBB}">
      <dgm:prSet/>
      <dgm:spPr/>
      <dgm:t>
        <a:bodyPr/>
        <a:lstStyle/>
        <a:p>
          <a:endParaRPr lang="en-US"/>
        </a:p>
      </dgm:t>
    </dgm:pt>
    <dgm:pt modelId="{6B081D5B-AFD9-4A88-A6A4-1384AA0D0838}">
      <dgm:prSet custT="1"/>
      <dgm:spPr/>
      <dgm:t>
        <a:bodyPr/>
        <a:lstStyle/>
        <a:p>
          <a:r>
            <a:rPr lang="en-US" sz="4000" dirty="0">
              <a:latin typeface="Times New Roman" panose="02020603050405020304" pitchFamily="18" charset="0"/>
              <a:cs typeface="Times New Roman" panose="02020603050405020304" pitchFamily="18" charset="0"/>
            </a:rPr>
            <a:t>Low-power structure</a:t>
          </a:r>
        </a:p>
      </dgm:t>
    </dgm:pt>
    <dgm:pt modelId="{A73FD21A-36DF-4B58-AB6A-730518D272FC}" type="parTrans" cxnId="{7DB21836-6E74-4B16-A501-3CB744E24A19}">
      <dgm:prSet/>
      <dgm:spPr/>
      <dgm:t>
        <a:bodyPr/>
        <a:lstStyle/>
        <a:p>
          <a:endParaRPr lang="en-US"/>
        </a:p>
      </dgm:t>
    </dgm:pt>
    <dgm:pt modelId="{B1B4B505-805B-449D-8333-AFC545D3F6F8}" type="sibTrans" cxnId="{7DB21836-6E74-4B16-A501-3CB744E24A19}">
      <dgm:prSet/>
      <dgm:spPr/>
      <dgm:t>
        <a:bodyPr/>
        <a:lstStyle/>
        <a:p>
          <a:endParaRPr lang="en-US"/>
        </a:p>
      </dgm:t>
    </dgm:pt>
    <dgm:pt modelId="{8B316655-9C53-4F33-96C2-157C768005C2}">
      <dgm:prSet custT="1"/>
      <dgm:spPr/>
      <dgm:t>
        <a:bodyPr/>
        <a:lstStyle/>
        <a:p>
          <a:r>
            <a:rPr lang="en-US" sz="4000" dirty="0">
              <a:latin typeface="Times New Roman" panose="02020603050405020304" pitchFamily="18" charset="0"/>
              <a:cs typeface="Times New Roman" panose="02020603050405020304" pitchFamily="18" charset="0"/>
            </a:rPr>
            <a:t>High reliability</a:t>
          </a:r>
        </a:p>
      </dgm:t>
    </dgm:pt>
    <dgm:pt modelId="{D9E707D1-E948-461C-88F0-23E6A0989390}" type="parTrans" cxnId="{233BBE59-C943-4210-B45D-2DE79F6F6BE8}">
      <dgm:prSet/>
      <dgm:spPr/>
      <dgm:t>
        <a:bodyPr/>
        <a:lstStyle/>
        <a:p>
          <a:endParaRPr lang="en-US"/>
        </a:p>
      </dgm:t>
    </dgm:pt>
    <dgm:pt modelId="{16A493CF-C196-485E-BF6C-34D6282D514A}" type="sibTrans" cxnId="{233BBE59-C943-4210-B45D-2DE79F6F6BE8}">
      <dgm:prSet/>
      <dgm:spPr/>
      <dgm:t>
        <a:bodyPr/>
        <a:lstStyle/>
        <a:p>
          <a:endParaRPr lang="en-US"/>
        </a:p>
      </dgm:t>
    </dgm:pt>
    <dgm:pt modelId="{9D2A5BB6-3721-4A83-BBE9-D26277C3378D}" type="pres">
      <dgm:prSet presAssocID="{9EDDCDAE-E6E7-4667-9C1E-610CF7298E9C}" presName="vert0" presStyleCnt="0">
        <dgm:presLayoutVars>
          <dgm:dir/>
          <dgm:animOne val="branch"/>
          <dgm:animLvl val="lvl"/>
        </dgm:presLayoutVars>
      </dgm:prSet>
      <dgm:spPr/>
    </dgm:pt>
    <dgm:pt modelId="{8C054363-5546-4C9F-8607-F0902E60C952}" type="pres">
      <dgm:prSet presAssocID="{F2EA54DD-9BA2-4D74-BF43-D99F76AE443B}" presName="thickLine" presStyleLbl="alignNode1" presStyleIdx="0" presStyleCnt="5"/>
      <dgm:spPr/>
    </dgm:pt>
    <dgm:pt modelId="{F88ABC1E-1582-49DB-BC67-9CFC9790933D}" type="pres">
      <dgm:prSet presAssocID="{F2EA54DD-9BA2-4D74-BF43-D99F76AE443B}" presName="horz1" presStyleCnt="0"/>
      <dgm:spPr/>
    </dgm:pt>
    <dgm:pt modelId="{7A320A2B-0D24-4F16-B294-EE152CA02374}" type="pres">
      <dgm:prSet presAssocID="{F2EA54DD-9BA2-4D74-BF43-D99F76AE443B}" presName="tx1" presStyleLbl="revTx" presStyleIdx="0" presStyleCnt="5"/>
      <dgm:spPr/>
    </dgm:pt>
    <dgm:pt modelId="{D55ECB6A-8C8A-448E-9B49-98C7F872255F}" type="pres">
      <dgm:prSet presAssocID="{F2EA54DD-9BA2-4D74-BF43-D99F76AE443B}" presName="vert1" presStyleCnt="0"/>
      <dgm:spPr/>
    </dgm:pt>
    <dgm:pt modelId="{C4EC2D10-79C7-4F42-939B-3151948F84C0}" type="pres">
      <dgm:prSet presAssocID="{6C92D273-13FF-463E-8FBC-E6F75B2F102F}" presName="thickLine" presStyleLbl="alignNode1" presStyleIdx="1" presStyleCnt="5"/>
      <dgm:spPr/>
    </dgm:pt>
    <dgm:pt modelId="{6561B98A-3F64-466E-B4AB-37F95698CE67}" type="pres">
      <dgm:prSet presAssocID="{6C92D273-13FF-463E-8FBC-E6F75B2F102F}" presName="horz1" presStyleCnt="0"/>
      <dgm:spPr/>
    </dgm:pt>
    <dgm:pt modelId="{ECB02C1D-F266-4C65-918E-126CDFF893C2}" type="pres">
      <dgm:prSet presAssocID="{6C92D273-13FF-463E-8FBC-E6F75B2F102F}" presName="tx1" presStyleLbl="revTx" presStyleIdx="1" presStyleCnt="5"/>
      <dgm:spPr/>
    </dgm:pt>
    <dgm:pt modelId="{6DDDD0A9-4653-4D8F-92DA-372AF5256D17}" type="pres">
      <dgm:prSet presAssocID="{6C92D273-13FF-463E-8FBC-E6F75B2F102F}" presName="vert1" presStyleCnt="0"/>
      <dgm:spPr/>
    </dgm:pt>
    <dgm:pt modelId="{C6663DAE-E27E-41BE-914D-0DF905B78571}" type="pres">
      <dgm:prSet presAssocID="{5D947C8F-D0A4-42A0-AA70-F21B35CE9A1C}" presName="thickLine" presStyleLbl="alignNode1" presStyleIdx="2" presStyleCnt="5"/>
      <dgm:spPr/>
    </dgm:pt>
    <dgm:pt modelId="{5F29232A-C0C5-46C8-A884-F5CD229A76E3}" type="pres">
      <dgm:prSet presAssocID="{5D947C8F-D0A4-42A0-AA70-F21B35CE9A1C}" presName="horz1" presStyleCnt="0"/>
      <dgm:spPr/>
    </dgm:pt>
    <dgm:pt modelId="{4BE0DFE8-3AD6-49B4-AFE0-97453E047875}" type="pres">
      <dgm:prSet presAssocID="{5D947C8F-D0A4-42A0-AA70-F21B35CE9A1C}" presName="tx1" presStyleLbl="revTx" presStyleIdx="2" presStyleCnt="5"/>
      <dgm:spPr/>
    </dgm:pt>
    <dgm:pt modelId="{3E417871-20D6-4568-B0FC-F24ACBC8829E}" type="pres">
      <dgm:prSet presAssocID="{5D947C8F-D0A4-42A0-AA70-F21B35CE9A1C}" presName="vert1" presStyleCnt="0"/>
      <dgm:spPr/>
    </dgm:pt>
    <dgm:pt modelId="{CAA7EA6C-EDF9-4958-917F-DFDEB48A313F}" type="pres">
      <dgm:prSet presAssocID="{6B081D5B-AFD9-4A88-A6A4-1384AA0D0838}" presName="thickLine" presStyleLbl="alignNode1" presStyleIdx="3" presStyleCnt="5"/>
      <dgm:spPr/>
    </dgm:pt>
    <dgm:pt modelId="{3B5DA55E-9C25-483D-8A63-5E7ED8E4BF9E}" type="pres">
      <dgm:prSet presAssocID="{6B081D5B-AFD9-4A88-A6A4-1384AA0D0838}" presName="horz1" presStyleCnt="0"/>
      <dgm:spPr/>
    </dgm:pt>
    <dgm:pt modelId="{1AB84B7D-8AB6-43EC-B7FD-67A4C1E8796F}" type="pres">
      <dgm:prSet presAssocID="{6B081D5B-AFD9-4A88-A6A4-1384AA0D0838}" presName="tx1" presStyleLbl="revTx" presStyleIdx="3" presStyleCnt="5"/>
      <dgm:spPr/>
    </dgm:pt>
    <dgm:pt modelId="{297E20B7-9BA6-4E0D-9D96-1DF73337CCF0}" type="pres">
      <dgm:prSet presAssocID="{6B081D5B-AFD9-4A88-A6A4-1384AA0D0838}" presName="vert1" presStyleCnt="0"/>
      <dgm:spPr/>
    </dgm:pt>
    <dgm:pt modelId="{F97F8D1F-FA8D-4091-AA54-A93244035A64}" type="pres">
      <dgm:prSet presAssocID="{8B316655-9C53-4F33-96C2-157C768005C2}" presName="thickLine" presStyleLbl="alignNode1" presStyleIdx="4" presStyleCnt="5"/>
      <dgm:spPr/>
    </dgm:pt>
    <dgm:pt modelId="{7DA9D30A-8E5D-4698-87F6-69FDC6969861}" type="pres">
      <dgm:prSet presAssocID="{8B316655-9C53-4F33-96C2-157C768005C2}" presName="horz1" presStyleCnt="0"/>
      <dgm:spPr/>
    </dgm:pt>
    <dgm:pt modelId="{28B67120-F1ED-4C11-8C21-12791D87E0D9}" type="pres">
      <dgm:prSet presAssocID="{8B316655-9C53-4F33-96C2-157C768005C2}" presName="tx1" presStyleLbl="revTx" presStyleIdx="4" presStyleCnt="5"/>
      <dgm:spPr/>
    </dgm:pt>
    <dgm:pt modelId="{8FD84ACE-278D-4636-920E-54F882EF2CAF}" type="pres">
      <dgm:prSet presAssocID="{8B316655-9C53-4F33-96C2-157C768005C2}" presName="vert1" presStyleCnt="0"/>
      <dgm:spPr/>
    </dgm:pt>
  </dgm:ptLst>
  <dgm:cxnLst>
    <dgm:cxn modelId="{9A768A20-8B39-40D5-A871-32310733FAD4}" type="presOf" srcId="{6C92D273-13FF-463E-8FBC-E6F75B2F102F}" destId="{ECB02C1D-F266-4C65-918E-126CDFF893C2}" srcOrd="0" destOrd="0" presId="urn:microsoft.com/office/officeart/2008/layout/LinedList"/>
    <dgm:cxn modelId="{7DB21836-6E74-4B16-A501-3CB744E24A19}" srcId="{9EDDCDAE-E6E7-4667-9C1E-610CF7298E9C}" destId="{6B081D5B-AFD9-4A88-A6A4-1384AA0D0838}" srcOrd="3" destOrd="0" parTransId="{A73FD21A-36DF-4B58-AB6A-730518D272FC}" sibTransId="{B1B4B505-805B-449D-8333-AFC545D3F6F8}"/>
    <dgm:cxn modelId="{8B5D8D3F-1837-4DF1-A900-13766F8CA60A}" type="presOf" srcId="{5D947C8F-D0A4-42A0-AA70-F21B35CE9A1C}" destId="{4BE0DFE8-3AD6-49B4-AFE0-97453E047875}" srcOrd="0" destOrd="0" presId="urn:microsoft.com/office/officeart/2008/layout/LinedList"/>
    <dgm:cxn modelId="{8088B952-1715-4371-9E67-A6961F915E13}" srcId="{9EDDCDAE-E6E7-4667-9C1E-610CF7298E9C}" destId="{F2EA54DD-9BA2-4D74-BF43-D99F76AE443B}" srcOrd="0" destOrd="0" parTransId="{6BA143BC-5551-4B8B-9AAB-F4F860830C4F}" sibTransId="{66DEB705-0C99-4782-960E-F5E30D0250D8}"/>
    <dgm:cxn modelId="{1D5E9655-8724-4793-A8F2-E02D31F5A7EF}" type="presOf" srcId="{8B316655-9C53-4F33-96C2-157C768005C2}" destId="{28B67120-F1ED-4C11-8C21-12791D87E0D9}" srcOrd="0" destOrd="0" presId="urn:microsoft.com/office/officeart/2008/layout/LinedList"/>
    <dgm:cxn modelId="{233BBE59-C943-4210-B45D-2DE79F6F6BE8}" srcId="{9EDDCDAE-E6E7-4667-9C1E-610CF7298E9C}" destId="{8B316655-9C53-4F33-96C2-157C768005C2}" srcOrd="4" destOrd="0" parTransId="{D9E707D1-E948-461C-88F0-23E6A0989390}" sibTransId="{16A493CF-C196-485E-BF6C-34D6282D514A}"/>
    <dgm:cxn modelId="{9E714B7A-1603-443D-B97D-781F0736F425}" type="presOf" srcId="{9EDDCDAE-E6E7-4667-9C1E-610CF7298E9C}" destId="{9D2A5BB6-3721-4A83-BBE9-D26277C3378D}" srcOrd="0" destOrd="0" presId="urn:microsoft.com/office/officeart/2008/layout/LinedList"/>
    <dgm:cxn modelId="{3479FEBC-91C5-4449-8D72-6F4855F1B42B}" srcId="{9EDDCDAE-E6E7-4667-9C1E-610CF7298E9C}" destId="{6C92D273-13FF-463E-8FBC-E6F75B2F102F}" srcOrd="1" destOrd="0" parTransId="{896BA15E-A1A6-4EF6-BC32-A9092027C506}" sibTransId="{6241F729-D247-4E3D-94B8-BBEDAF172D98}"/>
    <dgm:cxn modelId="{8A51DEC6-2789-4840-9DE0-1F2A09C08BBB}" srcId="{9EDDCDAE-E6E7-4667-9C1E-610CF7298E9C}" destId="{5D947C8F-D0A4-42A0-AA70-F21B35CE9A1C}" srcOrd="2" destOrd="0" parTransId="{F668E05E-8E1A-43C4-A350-7A69D0F41B1E}" sibTransId="{B00B99FD-44DC-4DF8-8732-B8774009578F}"/>
    <dgm:cxn modelId="{2F7D9CC7-6766-43CB-A6E4-49C82404EECA}" type="presOf" srcId="{F2EA54DD-9BA2-4D74-BF43-D99F76AE443B}" destId="{7A320A2B-0D24-4F16-B294-EE152CA02374}" srcOrd="0" destOrd="0" presId="urn:microsoft.com/office/officeart/2008/layout/LinedList"/>
    <dgm:cxn modelId="{213222D0-EAC2-4C87-9538-B69BDC3ECD04}" type="presOf" srcId="{6B081D5B-AFD9-4A88-A6A4-1384AA0D0838}" destId="{1AB84B7D-8AB6-43EC-B7FD-67A4C1E8796F}" srcOrd="0" destOrd="0" presId="urn:microsoft.com/office/officeart/2008/layout/LinedList"/>
    <dgm:cxn modelId="{826446BF-36F8-4EF2-BB49-E40B1A60235C}" type="presParOf" srcId="{9D2A5BB6-3721-4A83-BBE9-D26277C3378D}" destId="{8C054363-5546-4C9F-8607-F0902E60C952}" srcOrd="0" destOrd="0" presId="urn:microsoft.com/office/officeart/2008/layout/LinedList"/>
    <dgm:cxn modelId="{2A9C546D-9F85-43F2-A768-2991B1403B27}" type="presParOf" srcId="{9D2A5BB6-3721-4A83-BBE9-D26277C3378D}" destId="{F88ABC1E-1582-49DB-BC67-9CFC9790933D}" srcOrd="1" destOrd="0" presId="urn:microsoft.com/office/officeart/2008/layout/LinedList"/>
    <dgm:cxn modelId="{F5F1ED95-A4BC-4005-8578-BA082209ACB1}" type="presParOf" srcId="{F88ABC1E-1582-49DB-BC67-9CFC9790933D}" destId="{7A320A2B-0D24-4F16-B294-EE152CA02374}" srcOrd="0" destOrd="0" presId="urn:microsoft.com/office/officeart/2008/layout/LinedList"/>
    <dgm:cxn modelId="{EBE7CB59-0954-49B7-8D83-B9722C4EE463}" type="presParOf" srcId="{F88ABC1E-1582-49DB-BC67-9CFC9790933D}" destId="{D55ECB6A-8C8A-448E-9B49-98C7F872255F}" srcOrd="1" destOrd="0" presId="urn:microsoft.com/office/officeart/2008/layout/LinedList"/>
    <dgm:cxn modelId="{13D8BDC9-4F32-410D-A9AA-8946316C4ABE}" type="presParOf" srcId="{9D2A5BB6-3721-4A83-BBE9-D26277C3378D}" destId="{C4EC2D10-79C7-4F42-939B-3151948F84C0}" srcOrd="2" destOrd="0" presId="urn:microsoft.com/office/officeart/2008/layout/LinedList"/>
    <dgm:cxn modelId="{D7BC24C6-F7E9-4276-AD24-C26A391E963E}" type="presParOf" srcId="{9D2A5BB6-3721-4A83-BBE9-D26277C3378D}" destId="{6561B98A-3F64-466E-B4AB-37F95698CE67}" srcOrd="3" destOrd="0" presId="urn:microsoft.com/office/officeart/2008/layout/LinedList"/>
    <dgm:cxn modelId="{45E2B780-6A1F-411D-9306-652FBBF9C55D}" type="presParOf" srcId="{6561B98A-3F64-466E-B4AB-37F95698CE67}" destId="{ECB02C1D-F266-4C65-918E-126CDFF893C2}" srcOrd="0" destOrd="0" presId="urn:microsoft.com/office/officeart/2008/layout/LinedList"/>
    <dgm:cxn modelId="{7A0C26A0-FF58-4661-864E-617E430C6619}" type="presParOf" srcId="{6561B98A-3F64-466E-B4AB-37F95698CE67}" destId="{6DDDD0A9-4653-4D8F-92DA-372AF5256D17}" srcOrd="1" destOrd="0" presId="urn:microsoft.com/office/officeart/2008/layout/LinedList"/>
    <dgm:cxn modelId="{78D9A3BB-E6F7-433B-8CAC-AE34CBA7375A}" type="presParOf" srcId="{9D2A5BB6-3721-4A83-BBE9-D26277C3378D}" destId="{C6663DAE-E27E-41BE-914D-0DF905B78571}" srcOrd="4" destOrd="0" presId="urn:microsoft.com/office/officeart/2008/layout/LinedList"/>
    <dgm:cxn modelId="{9D22A9A4-362B-48CE-B535-A33325DCB56C}" type="presParOf" srcId="{9D2A5BB6-3721-4A83-BBE9-D26277C3378D}" destId="{5F29232A-C0C5-46C8-A884-F5CD229A76E3}" srcOrd="5" destOrd="0" presId="urn:microsoft.com/office/officeart/2008/layout/LinedList"/>
    <dgm:cxn modelId="{AE7475C9-DA51-42F1-9770-F4603439219E}" type="presParOf" srcId="{5F29232A-C0C5-46C8-A884-F5CD229A76E3}" destId="{4BE0DFE8-3AD6-49B4-AFE0-97453E047875}" srcOrd="0" destOrd="0" presId="urn:microsoft.com/office/officeart/2008/layout/LinedList"/>
    <dgm:cxn modelId="{EA05B35C-2D87-46BF-937D-4C601CC9062A}" type="presParOf" srcId="{5F29232A-C0C5-46C8-A884-F5CD229A76E3}" destId="{3E417871-20D6-4568-B0FC-F24ACBC8829E}" srcOrd="1" destOrd="0" presId="urn:microsoft.com/office/officeart/2008/layout/LinedList"/>
    <dgm:cxn modelId="{B7D9BCE0-8868-4CAC-8304-C5653B42D207}" type="presParOf" srcId="{9D2A5BB6-3721-4A83-BBE9-D26277C3378D}" destId="{CAA7EA6C-EDF9-4958-917F-DFDEB48A313F}" srcOrd="6" destOrd="0" presId="urn:microsoft.com/office/officeart/2008/layout/LinedList"/>
    <dgm:cxn modelId="{981FCCF1-3FB9-4B54-8D13-6AD3A1C714D0}" type="presParOf" srcId="{9D2A5BB6-3721-4A83-BBE9-D26277C3378D}" destId="{3B5DA55E-9C25-483D-8A63-5E7ED8E4BF9E}" srcOrd="7" destOrd="0" presId="urn:microsoft.com/office/officeart/2008/layout/LinedList"/>
    <dgm:cxn modelId="{EFC045BD-EB2A-405C-B0D4-A2AD3409D138}" type="presParOf" srcId="{3B5DA55E-9C25-483D-8A63-5E7ED8E4BF9E}" destId="{1AB84B7D-8AB6-43EC-B7FD-67A4C1E8796F}" srcOrd="0" destOrd="0" presId="urn:microsoft.com/office/officeart/2008/layout/LinedList"/>
    <dgm:cxn modelId="{C31516BA-9EC3-4A31-8C46-CECBCCA91C3C}" type="presParOf" srcId="{3B5DA55E-9C25-483D-8A63-5E7ED8E4BF9E}" destId="{297E20B7-9BA6-4E0D-9D96-1DF73337CCF0}" srcOrd="1" destOrd="0" presId="urn:microsoft.com/office/officeart/2008/layout/LinedList"/>
    <dgm:cxn modelId="{B14F1808-A812-43E2-941A-E7DA7D7527B7}" type="presParOf" srcId="{9D2A5BB6-3721-4A83-BBE9-D26277C3378D}" destId="{F97F8D1F-FA8D-4091-AA54-A93244035A64}" srcOrd="8" destOrd="0" presId="urn:microsoft.com/office/officeart/2008/layout/LinedList"/>
    <dgm:cxn modelId="{3D5D504C-8322-475E-9006-39539C893D27}" type="presParOf" srcId="{9D2A5BB6-3721-4A83-BBE9-D26277C3378D}" destId="{7DA9D30A-8E5D-4698-87F6-69FDC6969861}" srcOrd="9" destOrd="0" presId="urn:microsoft.com/office/officeart/2008/layout/LinedList"/>
    <dgm:cxn modelId="{50A0543C-1A59-4932-B2F2-287D40EF0D1C}" type="presParOf" srcId="{7DA9D30A-8E5D-4698-87F6-69FDC6969861}" destId="{28B67120-F1ED-4C11-8C21-12791D87E0D9}" srcOrd="0" destOrd="0" presId="urn:microsoft.com/office/officeart/2008/layout/LinedList"/>
    <dgm:cxn modelId="{51083BEF-1111-4DB0-A554-93D08D3DA18A}" type="presParOf" srcId="{7DA9D30A-8E5D-4698-87F6-69FDC6969861}" destId="{8FD84ACE-278D-4636-920E-54F882EF2CA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54363-5546-4C9F-8607-F0902E60C952}">
      <dsp:nvSpPr>
        <dsp:cNvPr id="0" name=""/>
        <dsp:cNvSpPr/>
      </dsp:nvSpPr>
      <dsp:spPr>
        <a:xfrm>
          <a:off x="0" y="628"/>
          <a:ext cx="808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20A2B-0D24-4F16-B294-EE152CA02374}">
      <dsp:nvSpPr>
        <dsp:cNvPr id="0" name=""/>
        <dsp:cNvSpPr/>
      </dsp:nvSpPr>
      <dsp:spPr>
        <a:xfrm>
          <a:off x="0" y="628"/>
          <a:ext cx="8085584" cy="102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EMI immunity</a:t>
          </a:r>
        </a:p>
      </dsp:txBody>
      <dsp:txXfrm>
        <a:off x="0" y="628"/>
        <a:ext cx="8085584" cy="1029138"/>
      </dsp:txXfrm>
    </dsp:sp>
    <dsp:sp modelId="{C4EC2D10-79C7-4F42-939B-3151948F84C0}">
      <dsp:nvSpPr>
        <dsp:cNvPr id="0" name=""/>
        <dsp:cNvSpPr/>
      </dsp:nvSpPr>
      <dsp:spPr>
        <a:xfrm>
          <a:off x="0" y="1029766"/>
          <a:ext cx="808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B02C1D-F266-4C65-918E-126CDFF893C2}">
      <dsp:nvSpPr>
        <dsp:cNvPr id="0" name=""/>
        <dsp:cNvSpPr/>
      </dsp:nvSpPr>
      <dsp:spPr>
        <a:xfrm>
          <a:off x="0" y="1029766"/>
          <a:ext cx="8085584" cy="102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Enhanced security</a:t>
          </a:r>
        </a:p>
      </dsp:txBody>
      <dsp:txXfrm>
        <a:off x="0" y="1029766"/>
        <a:ext cx="8085584" cy="1029138"/>
      </dsp:txXfrm>
    </dsp:sp>
    <dsp:sp modelId="{C6663DAE-E27E-41BE-914D-0DF905B78571}">
      <dsp:nvSpPr>
        <dsp:cNvPr id="0" name=""/>
        <dsp:cNvSpPr/>
      </dsp:nvSpPr>
      <dsp:spPr>
        <a:xfrm>
          <a:off x="0" y="2058904"/>
          <a:ext cx="808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0DFE8-3AD6-49B4-AFE0-97453E047875}">
      <dsp:nvSpPr>
        <dsp:cNvPr id="0" name=""/>
        <dsp:cNvSpPr/>
      </dsp:nvSpPr>
      <dsp:spPr>
        <a:xfrm>
          <a:off x="0" y="2058904"/>
          <a:ext cx="8085584" cy="102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Harness-free operation</a:t>
          </a:r>
        </a:p>
      </dsp:txBody>
      <dsp:txXfrm>
        <a:off x="0" y="2058904"/>
        <a:ext cx="8085584" cy="1029138"/>
      </dsp:txXfrm>
    </dsp:sp>
    <dsp:sp modelId="{CAA7EA6C-EDF9-4958-917F-DFDEB48A313F}">
      <dsp:nvSpPr>
        <dsp:cNvPr id="0" name=""/>
        <dsp:cNvSpPr/>
      </dsp:nvSpPr>
      <dsp:spPr>
        <a:xfrm>
          <a:off x="0" y="3088043"/>
          <a:ext cx="808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B84B7D-8AB6-43EC-B7FD-67A4C1E8796F}">
      <dsp:nvSpPr>
        <dsp:cNvPr id="0" name=""/>
        <dsp:cNvSpPr/>
      </dsp:nvSpPr>
      <dsp:spPr>
        <a:xfrm>
          <a:off x="0" y="3088043"/>
          <a:ext cx="8085584" cy="102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Low-power structure</a:t>
          </a:r>
        </a:p>
      </dsp:txBody>
      <dsp:txXfrm>
        <a:off x="0" y="3088043"/>
        <a:ext cx="8085584" cy="1029138"/>
      </dsp:txXfrm>
    </dsp:sp>
    <dsp:sp modelId="{F97F8D1F-FA8D-4091-AA54-A93244035A64}">
      <dsp:nvSpPr>
        <dsp:cNvPr id="0" name=""/>
        <dsp:cNvSpPr/>
      </dsp:nvSpPr>
      <dsp:spPr>
        <a:xfrm>
          <a:off x="0" y="4117181"/>
          <a:ext cx="808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67120-F1ED-4C11-8C21-12791D87E0D9}">
      <dsp:nvSpPr>
        <dsp:cNvPr id="0" name=""/>
        <dsp:cNvSpPr/>
      </dsp:nvSpPr>
      <dsp:spPr>
        <a:xfrm>
          <a:off x="0" y="4117181"/>
          <a:ext cx="8085584" cy="102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High reliability</a:t>
          </a:r>
        </a:p>
      </dsp:txBody>
      <dsp:txXfrm>
        <a:off x="0" y="4117181"/>
        <a:ext cx="8085584" cy="1029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r>
              <a:rPr lang="en-US" altLang="en-US" sz="1800" noProof="0" dirty="0"/>
              <a:t> </a:t>
            </a:r>
            <a:r>
              <a:rPr lang="en-US" altLang="en-US" sz="1800" noProof="0" dirty="0" err="1"/>
              <a:t>aaaa</a:t>
            </a:r>
            <a:endParaRPr lang="en-US" altLang="en-US" noProof="0" dirty="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 name="머리글 개체 틀 4">
            <a:extLst>
              <a:ext uri="{FF2B5EF4-FFF2-40B4-BE49-F238E27FC236}">
                <a16:creationId xmlns:a16="http://schemas.microsoft.com/office/drawing/2014/main" id="{5BA9B2AD-FD1B-35DC-7A80-8DDE6E3057AF}"/>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ko-KR" alt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8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latin typeface="Times New Roman" panose="02020603050405020304" pitchFamily="18" charset="0"/>
              </a:rPr>
              <a:t> </a:t>
            </a:r>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DA2B5-17E0-C51C-5C29-C0B1B065E48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54393BA-9EF8-35F7-E442-59A1BDD381D6}"/>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56839C1-D683-C454-F376-5224DACD2462}"/>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F9CC9578-0D38-191D-D604-36AAD4577A11}"/>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3B661ABE-6086-2020-F3C3-53B85B85988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10</a:t>
            </a:fld>
            <a:endParaRPr lang="en-US" altLang="en-US"/>
          </a:p>
        </p:txBody>
      </p:sp>
    </p:spTree>
    <p:extLst>
      <p:ext uri="{BB962C8B-B14F-4D97-AF65-F5344CB8AC3E}">
        <p14:creationId xmlns:p14="http://schemas.microsoft.com/office/powerpoint/2010/main" val="1401899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3DCC3-EDED-6748-4829-37B5177C840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E2EAD8F-9417-B9CF-2FA0-7BA5CB651246}"/>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263BA841-88C4-A800-866A-CB8DF72C2FD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BB37D9E5-A1DC-6793-A84A-8643A8FDAD9C}"/>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7660C46A-3602-3003-3E81-5C7C270CC401}"/>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11</a:t>
            </a:fld>
            <a:endParaRPr lang="en-US" altLang="en-US"/>
          </a:p>
        </p:txBody>
      </p:sp>
    </p:spTree>
    <p:extLst>
      <p:ext uri="{BB962C8B-B14F-4D97-AF65-F5344CB8AC3E}">
        <p14:creationId xmlns:p14="http://schemas.microsoft.com/office/powerpoint/2010/main" val="57637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0A1D5-9ABA-38FE-A797-517A42ED377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35D0809-405E-7AEC-C358-97AB9F8F666D}"/>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E183CB12-1E14-0DDD-8421-AA9A7A84C343}"/>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0F4578C3-F622-B00D-0598-AFEECA76F630}"/>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D95DBD91-64F4-75C1-2382-2F46FA58D272}"/>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12</a:t>
            </a:fld>
            <a:endParaRPr lang="en-US" altLang="en-US"/>
          </a:p>
        </p:txBody>
      </p:sp>
    </p:spTree>
    <p:extLst>
      <p:ext uri="{BB962C8B-B14F-4D97-AF65-F5344CB8AC3E}">
        <p14:creationId xmlns:p14="http://schemas.microsoft.com/office/powerpoint/2010/main" val="310647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13</a:t>
            </a:fld>
            <a:endParaRPr lang="en-US" altLang="en-US"/>
          </a:p>
        </p:txBody>
      </p:sp>
    </p:spTree>
    <p:extLst>
      <p:ext uri="{BB962C8B-B14F-4D97-AF65-F5344CB8AC3E}">
        <p14:creationId xmlns:p14="http://schemas.microsoft.com/office/powerpoint/2010/main" val="232006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14</a:t>
            </a:fld>
            <a:endParaRPr lang="en-US" altLang="en-US"/>
          </a:p>
        </p:txBody>
      </p:sp>
    </p:spTree>
    <p:extLst>
      <p:ext uri="{BB962C8B-B14F-4D97-AF65-F5344CB8AC3E}">
        <p14:creationId xmlns:p14="http://schemas.microsoft.com/office/powerpoint/2010/main" val="1253120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15</a:t>
            </a:fld>
            <a:endParaRPr lang="en-US" altLang="en-US"/>
          </a:p>
        </p:txBody>
      </p:sp>
    </p:spTree>
    <p:extLst>
      <p:ext uri="{BB962C8B-B14F-4D97-AF65-F5344CB8AC3E}">
        <p14:creationId xmlns:p14="http://schemas.microsoft.com/office/powerpoint/2010/main" val="2875426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16</a:t>
            </a:fld>
            <a:endParaRPr lang="en-US" altLang="en-US"/>
          </a:p>
        </p:txBody>
      </p:sp>
    </p:spTree>
    <p:extLst>
      <p:ext uri="{BB962C8B-B14F-4D97-AF65-F5344CB8AC3E}">
        <p14:creationId xmlns:p14="http://schemas.microsoft.com/office/powerpoint/2010/main" val="2178628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17</a:t>
            </a:fld>
            <a:endParaRPr lang="en-US" altLang="en-US"/>
          </a:p>
        </p:txBody>
      </p:sp>
    </p:spTree>
    <p:extLst>
      <p:ext uri="{BB962C8B-B14F-4D97-AF65-F5344CB8AC3E}">
        <p14:creationId xmlns:p14="http://schemas.microsoft.com/office/powerpoint/2010/main" val="4183202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18</a:t>
            </a:fld>
            <a:endParaRPr lang="en-US" altLang="en-US"/>
          </a:p>
        </p:txBody>
      </p:sp>
    </p:spTree>
    <p:extLst>
      <p:ext uri="{BB962C8B-B14F-4D97-AF65-F5344CB8AC3E}">
        <p14:creationId xmlns:p14="http://schemas.microsoft.com/office/powerpoint/2010/main" val="3743557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19</a:t>
            </a:fld>
            <a:endParaRPr lang="en-US" altLang="en-US"/>
          </a:p>
        </p:txBody>
      </p:sp>
    </p:spTree>
    <p:extLst>
      <p:ext uri="{BB962C8B-B14F-4D97-AF65-F5344CB8AC3E}">
        <p14:creationId xmlns:p14="http://schemas.microsoft.com/office/powerpoint/2010/main" val="251449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DCAE5-CFE9-98B2-F0B9-7C4D58B83D2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B5A7FB4-4DAF-479B-AE17-56588B99F60A}"/>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1160BF6A-095E-0A15-19A2-79EE92C2F584}"/>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87ABB260-9623-E46B-0EE4-F59F6F4A2DDF}"/>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4F873252-67FF-B814-0696-50291099AFA4}"/>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a:t>
            </a:fld>
            <a:endParaRPr lang="en-US" altLang="en-US"/>
          </a:p>
        </p:txBody>
      </p:sp>
    </p:spTree>
    <p:extLst>
      <p:ext uri="{BB962C8B-B14F-4D97-AF65-F5344CB8AC3E}">
        <p14:creationId xmlns:p14="http://schemas.microsoft.com/office/powerpoint/2010/main" val="3696581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20</a:t>
            </a:fld>
            <a:endParaRPr lang="en-US" altLang="en-US"/>
          </a:p>
        </p:txBody>
      </p:sp>
    </p:spTree>
    <p:extLst>
      <p:ext uri="{BB962C8B-B14F-4D97-AF65-F5344CB8AC3E}">
        <p14:creationId xmlns:p14="http://schemas.microsoft.com/office/powerpoint/2010/main" val="4219071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21</a:t>
            </a:fld>
            <a:endParaRPr lang="en-US" altLang="en-US"/>
          </a:p>
        </p:txBody>
      </p:sp>
    </p:spTree>
    <p:extLst>
      <p:ext uri="{BB962C8B-B14F-4D97-AF65-F5344CB8AC3E}">
        <p14:creationId xmlns:p14="http://schemas.microsoft.com/office/powerpoint/2010/main" val="3784941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22</a:t>
            </a:fld>
            <a:endParaRPr lang="en-US" altLang="en-US"/>
          </a:p>
        </p:txBody>
      </p:sp>
    </p:spTree>
    <p:extLst>
      <p:ext uri="{BB962C8B-B14F-4D97-AF65-F5344CB8AC3E}">
        <p14:creationId xmlns:p14="http://schemas.microsoft.com/office/powerpoint/2010/main" val="2047353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23</a:t>
            </a:fld>
            <a:endParaRPr lang="en-US" altLang="en-US"/>
          </a:p>
        </p:txBody>
      </p:sp>
    </p:spTree>
    <p:extLst>
      <p:ext uri="{BB962C8B-B14F-4D97-AF65-F5344CB8AC3E}">
        <p14:creationId xmlns:p14="http://schemas.microsoft.com/office/powerpoint/2010/main" val="3878427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24</a:t>
            </a:fld>
            <a:endParaRPr lang="en-US" altLang="en-US"/>
          </a:p>
        </p:txBody>
      </p:sp>
    </p:spTree>
    <p:extLst>
      <p:ext uri="{BB962C8B-B14F-4D97-AF65-F5344CB8AC3E}">
        <p14:creationId xmlns:p14="http://schemas.microsoft.com/office/powerpoint/2010/main" val="3123935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25</a:t>
            </a:fld>
            <a:endParaRPr lang="en-US" altLang="en-US"/>
          </a:p>
        </p:txBody>
      </p:sp>
    </p:spTree>
    <p:extLst>
      <p:ext uri="{BB962C8B-B14F-4D97-AF65-F5344CB8AC3E}">
        <p14:creationId xmlns:p14="http://schemas.microsoft.com/office/powerpoint/2010/main" val="2488580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b="0" i="0" dirty="0">
                <a:solidFill>
                  <a:srgbClr val="444444"/>
                </a:solidFill>
                <a:effectLst/>
                <a:highlight>
                  <a:srgbClr val="FFFFFF"/>
                </a:highlight>
                <a:latin typeface="Arial" panose="020B0604020202020204" pitchFamily="34" charset="0"/>
              </a:rPr>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26</a:t>
            </a:fld>
            <a:endParaRPr lang="en-US" altLang="en-US"/>
          </a:p>
        </p:txBody>
      </p:sp>
    </p:spTree>
    <p:extLst>
      <p:ext uri="{BB962C8B-B14F-4D97-AF65-F5344CB8AC3E}">
        <p14:creationId xmlns:p14="http://schemas.microsoft.com/office/powerpoint/2010/main" val="222602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dirty="0">
                <a:solidFill>
                  <a:schemeClr val="tx1"/>
                </a:solidFill>
                <a:latin typeface="한컴산뜻돋움" panose="02000000000000000000" pitchFamily="2" charset="-127"/>
                <a:ea typeface="한컴산뜻돋움" panose="02000000000000000000" pitchFamily="2" charset="-127"/>
              </a:rPr>
              <a:t>Surface wave can be launched directly by specially designed generators. However, in most cases, surface wave modes are generated when ordinary space-waves encounter the boundary between heterogeneous media.</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3</a:t>
            </a:fld>
            <a:endParaRPr lang="en-US" altLang="en-US"/>
          </a:p>
        </p:txBody>
      </p:sp>
    </p:spTree>
    <p:extLst>
      <p:ext uri="{BB962C8B-B14F-4D97-AF65-F5344CB8AC3E}">
        <p14:creationId xmlns:p14="http://schemas.microsoft.com/office/powerpoint/2010/main" val="213903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4</a:t>
            </a:fld>
            <a:endParaRPr lang="en-US" altLang="en-US"/>
          </a:p>
        </p:txBody>
      </p:sp>
    </p:spTree>
    <p:extLst>
      <p:ext uri="{BB962C8B-B14F-4D97-AF65-F5344CB8AC3E}">
        <p14:creationId xmlns:p14="http://schemas.microsoft.com/office/powerpoint/2010/main" val="46978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5</a:t>
            </a:fld>
            <a:endParaRPr lang="en-US" altLang="en-US"/>
          </a:p>
        </p:txBody>
      </p:sp>
    </p:spTree>
    <p:extLst>
      <p:ext uri="{BB962C8B-B14F-4D97-AF65-F5344CB8AC3E}">
        <p14:creationId xmlns:p14="http://schemas.microsoft.com/office/powerpoint/2010/main" val="90342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6</a:t>
            </a:fld>
            <a:endParaRPr lang="en-US" altLang="en-US"/>
          </a:p>
        </p:txBody>
      </p:sp>
    </p:spTree>
    <p:extLst>
      <p:ext uri="{BB962C8B-B14F-4D97-AF65-F5344CB8AC3E}">
        <p14:creationId xmlns:p14="http://schemas.microsoft.com/office/powerpoint/2010/main" val="281003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7</a:t>
            </a:fld>
            <a:endParaRPr lang="en-US" altLang="en-US"/>
          </a:p>
        </p:txBody>
      </p:sp>
    </p:spTree>
    <p:extLst>
      <p:ext uri="{BB962C8B-B14F-4D97-AF65-F5344CB8AC3E}">
        <p14:creationId xmlns:p14="http://schemas.microsoft.com/office/powerpoint/2010/main" val="3028971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8</a:t>
            </a:fld>
            <a:endParaRPr lang="en-US" altLang="en-US"/>
          </a:p>
        </p:txBody>
      </p:sp>
    </p:spTree>
    <p:extLst>
      <p:ext uri="{BB962C8B-B14F-4D97-AF65-F5344CB8AC3E}">
        <p14:creationId xmlns:p14="http://schemas.microsoft.com/office/powerpoint/2010/main" val="3336147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6F560-E448-8746-23D8-CFA51A28AE6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ACEE472-BD0A-2689-B72E-93C946381019}"/>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CF3CD681-8EF9-4B6C-FAF5-C5C2AFCA492E}"/>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352B0F7E-D505-5B54-AECD-39B1C3076E61}"/>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CB2C8EB-F5E2-3111-5256-3A170A4A088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9</a:t>
            </a:fld>
            <a:endParaRPr lang="en-US" altLang="en-US"/>
          </a:p>
        </p:txBody>
      </p:sp>
    </p:spTree>
    <p:extLst>
      <p:ext uri="{BB962C8B-B14F-4D97-AF65-F5344CB8AC3E}">
        <p14:creationId xmlns:p14="http://schemas.microsoft.com/office/powerpoint/2010/main" val="1434655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762000" y="1484784"/>
            <a:ext cx="7764463" cy="4868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dirty="0"/>
              <a:t>Slide </a:t>
            </a:r>
            <a:fld id="{3E6F861A-ECE9-40DC-8824-99AB8188EE7A}" type="slidenum">
              <a:rPr lang="en-US" altLang="en-US" smtClean="0"/>
              <a:pPr>
                <a:defRPr/>
              </a:pPr>
              <a:t>‹#›</a:t>
            </a:fld>
            <a:endParaRPr lang="en-US" altLang="en-US" dirty="0"/>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15-25-0443-01-swcs</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US" b="1" dirty="0"/>
              <a:t>September</a:t>
            </a:r>
            <a:r>
              <a:rPr lang="en-GB" b="1" dirty="0"/>
              <a:t> 2025</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878320" y="6500550"/>
            <a:ext cx="3746500" cy="566438"/>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US" altLang="en-US" sz="1200" dirty="0" err="1">
                <a:latin typeface="Times New Roman" panose="02020603050405020304" pitchFamily="18" charset="0"/>
              </a:rPr>
              <a:t>Haksun</a:t>
            </a:r>
            <a:r>
              <a:rPr lang="en-US" altLang="en-US" sz="1200" dirty="0">
                <a:latin typeface="Times New Roman" panose="02020603050405020304" pitchFamily="18" charset="0"/>
              </a:rPr>
              <a:t> Kim(</a:t>
            </a:r>
            <a:r>
              <a:rPr lang="en-US" altLang="en-US" sz="1200" dirty="0" err="1">
                <a:latin typeface="Times New Roman" panose="02020603050405020304" pitchFamily="18" charset="0"/>
              </a:rPr>
              <a:t>Sunnywave</a:t>
            </a:r>
            <a:r>
              <a:rPr lang="en-US" altLang="en-US" sz="1200" dirty="0">
                <a:latin typeface="Times New Roman" panose="02020603050405020304" pitchFamily="18" charset="0"/>
              </a:rPr>
              <a:t> Tech. Ltd.)</a:t>
            </a:r>
          </a:p>
          <a:p>
            <a:pPr algn="r" eaLnBrk="1" hangingPunct="1">
              <a:spcBef>
                <a:spcPts val="750"/>
              </a:spcBef>
              <a:buSzPct val="100000"/>
              <a:defRPr/>
            </a:pPr>
            <a:endParaRPr lang="en-GB" dirty="0"/>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762000" y="1514475"/>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46162"/>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hart" Target="../charts/char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file:///\Users\pyxisconsulting\Library\Group%20Containers\UBF8T346G9.ms\WebArchiveCopyPasteTempFiles\com.microsoft.Word\imageViewProc.do%3ffile_no=5C8dUTnDssN+WiKPZDpRF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755576" y="836712"/>
            <a:ext cx="7848872" cy="5326716"/>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dirty="0">
                <a:effectLst>
                  <a:outerShdw blurRad="38100" dist="38100" dir="2700000" algn="tl">
                    <a:srgbClr val="C0C0C0"/>
                  </a:outerShdw>
                </a:effectLst>
                <a:latin typeface="Times New Roman" panose="02020603050405020304" pitchFamily="18" charset="0"/>
              </a:rPr>
              <a:t>Project: </a:t>
            </a:r>
            <a:r>
              <a:rPr lang="en-US" altLang="en-US" sz="2000" b="1" u="sng" dirty="0">
                <a:effectLst>
                  <a:outerShdw blurRad="38100" dist="38100" dir="2700000" algn="tl">
                    <a:srgbClr val="C0C0C0"/>
                  </a:outerShdw>
                </a:effectLst>
                <a:latin typeface="Times New Roman" panose="02020603050405020304" pitchFamily="18" charset="0"/>
              </a:rPr>
              <a:t>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marL="1616075" indent="-1608138" eaLnBrk="1" hangingPunct="1">
              <a:spcBef>
                <a:spcPts val="600"/>
              </a:spcBef>
              <a:buClrTx/>
              <a:buFontTx/>
              <a:buNone/>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Submission Title : The </a:t>
            </a:r>
            <a:r>
              <a:rPr lang="en-US" altLang="en-US" sz="1600" b="1">
                <a:latin typeface="Times New Roman" panose="02020603050405020304" pitchFamily="18" charset="0"/>
              </a:rPr>
              <a:t>Use cases </a:t>
            </a:r>
            <a:r>
              <a:rPr lang="en-US" altLang="en-US" sz="1600" b="1" dirty="0">
                <a:latin typeface="Times New Roman" panose="02020603050405020304" pitchFamily="18" charset="0"/>
              </a:rPr>
              <a:t>for Metal Surface </a:t>
            </a:r>
            <a:r>
              <a:rPr lang="en-US" altLang="ko-KR" sz="1600" b="1" dirty="0">
                <a:latin typeface="Times New Roman" panose="02020603050405020304" pitchFamily="18" charset="0"/>
              </a:rPr>
              <a:t>Magnetic</a:t>
            </a:r>
            <a:r>
              <a:rPr lang="en-US" altLang="en-US" sz="1600" b="1" dirty="0">
                <a:latin typeface="Times New Roman" panose="02020603050405020304" pitchFamily="18" charset="0"/>
              </a:rPr>
              <a:t> Communications(MSMC)  in ship</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Date Submitted : </a:t>
            </a:r>
            <a:r>
              <a:rPr lang="en-US" altLang="en-US" sz="1600" dirty="0">
                <a:latin typeface="Times New Roman" panose="02020603050405020304" pitchFamily="18" charset="0"/>
              </a:rPr>
              <a:t>Sep. 15, 2025</a:t>
            </a:r>
          </a:p>
          <a:p>
            <a:pPr eaLnBrk="1" hangingPunct="1">
              <a:spcBef>
                <a:spcPts val="600"/>
              </a:spcBef>
              <a:buClrTx/>
              <a:buFontTx/>
              <a:buNone/>
              <a:defRPr/>
            </a:pPr>
            <a:r>
              <a:rPr lang="en-US" altLang="en-US" sz="1600" b="1" dirty="0">
                <a:latin typeface="Times New Roman" panose="02020603050405020304" pitchFamily="18" charset="0"/>
              </a:rPr>
              <a:t>Source :</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Haksun</a:t>
            </a:r>
            <a:r>
              <a:rPr lang="en-US" altLang="en-US" sz="1600" dirty="0">
                <a:latin typeface="Times New Roman" panose="02020603050405020304" pitchFamily="18" charset="0"/>
              </a:rPr>
              <a:t> Kim</a:t>
            </a:r>
            <a:r>
              <a:rPr lang="en-US" altLang="ko-KR" sz="1600" dirty="0">
                <a:latin typeface="Times New Roman" panose="02020603050405020304" pitchFamily="18" charset="0"/>
              </a:rPr>
              <a:t>(</a:t>
            </a:r>
            <a:r>
              <a:rPr lang="en-US" altLang="ko-KR" sz="1600" dirty="0" err="1">
                <a:latin typeface="Times New Roman" panose="02020603050405020304" pitchFamily="18" charset="0"/>
              </a:rPr>
              <a:t>Sunnywave</a:t>
            </a:r>
            <a:r>
              <a:rPr lang="en-US" altLang="ko-KR" sz="1600" dirty="0">
                <a:latin typeface="Times New Roman" panose="02020603050405020304" pitchFamily="18" charset="0"/>
              </a:rPr>
              <a:t> Tech. Ltd)</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 :</a:t>
            </a:r>
            <a:r>
              <a:rPr lang="en-US" altLang="en-US" sz="1600" dirty="0">
                <a:latin typeface="Times New Roman" panose="02020603050405020304" pitchFamily="18" charset="0"/>
              </a:rPr>
              <a:t> 	IG SWC</a:t>
            </a:r>
          </a:p>
          <a:p>
            <a:pPr marL="987425" indent="-979488" eaLnBrk="1" hangingPunct="1">
              <a:spcBef>
                <a:spcPts val="600"/>
              </a:spcBef>
              <a:buClrTx/>
              <a:buFontTx/>
              <a:buNone/>
              <a:tabLst>
                <a:tab pos="987425"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Abstract : </a:t>
            </a:r>
            <a:r>
              <a:rPr lang="en-US" altLang="en-US" sz="1600" dirty="0">
                <a:latin typeface="Times New Roman" panose="02020603050405020304" pitchFamily="18" charset="0"/>
              </a:rPr>
              <a:t>This contribution describes the use cases of MSMC PHYs in Shadow zones and discuss the requirements of PHYs for MSMC applications</a:t>
            </a:r>
          </a:p>
          <a:p>
            <a:pPr eaLnBrk="1" hangingPunct="1">
              <a:spcBef>
                <a:spcPts val="60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Discussion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IG SWC.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lang="en-US" altLang="ko-KR" sz="1600" dirty="0">
                <a:latin typeface="Times New Roman" panose="02020603050405020304" pitchFamily="18" charset="0"/>
              </a:rPr>
              <a:t> </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27C44-7571-C68E-206C-AEA18FECC431}"/>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7D4E6260-60FD-D985-885F-DB4DA816841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PoC – Steel Ship Case</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216A4B4B-6ACC-76AB-6C2F-161B45217489}"/>
              </a:ext>
            </a:extLst>
          </p:cNvPr>
          <p:cNvSpPr>
            <a:spLocks noGrp="1" noChangeArrowheads="1"/>
          </p:cNvSpPr>
          <p:nvPr>
            <p:ph idx="1"/>
          </p:nvPr>
        </p:nvSpPr>
        <p:spPr>
          <a:xfrm>
            <a:off x="689768" y="1484784"/>
            <a:ext cx="8202712"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Tested in heavy steel compartments</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10x faster than RF</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Overcame multipath fading</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Stable backbone established</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Ready for deployment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F31B7D79-213B-E13F-B356-6B6B2F03DAE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34121" y="3933056"/>
            <a:ext cx="2353666" cy="1765250"/>
          </a:xfrm>
          <a:prstGeom prst="rect">
            <a:avLst/>
          </a:prstGeom>
        </p:spPr>
      </p:pic>
      <p:grpSp>
        <p:nvGrpSpPr>
          <p:cNvPr id="4" name="그룹 3">
            <a:extLst>
              <a:ext uri="{FF2B5EF4-FFF2-40B4-BE49-F238E27FC236}">
                <a16:creationId xmlns:a16="http://schemas.microsoft.com/office/drawing/2014/main" id="{0D584053-1EA8-2CBF-DCD5-4334668585B3}"/>
              </a:ext>
            </a:extLst>
          </p:cNvPr>
          <p:cNvGrpSpPr/>
          <p:nvPr/>
        </p:nvGrpSpPr>
        <p:grpSpPr>
          <a:xfrm>
            <a:off x="4716016" y="1402188"/>
            <a:ext cx="3893732" cy="2026812"/>
            <a:chOff x="4813006" y="1333350"/>
            <a:chExt cx="5540958" cy="2389158"/>
          </a:xfrm>
        </p:grpSpPr>
        <p:pic>
          <p:nvPicPr>
            <p:cNvPr id="5" name="그림 4">
              <a:extLst>
                <a:ext uri="{FF2B5EF4-FFF2-40B4-BE49-F238E27FC236}">
                  <a16:creationId xmlns:a16="http://schemas.microsoft.com/office/drawing/2014/main" id="{1BFB1297-B075-FE0B-36CB-890364EACB65}"/>
                </a:ext>
              </a:extLst>
            </p:cNvPr>
            <p:cNvPicPr>
              <a:picLocks noChangeAspect="1"/>
            </p:cNvPicPr>
            <p:nvPr/>
          </p:nvPicPr>
          <p:blipFill>
            <a:blip r:embed="rId4"/>
            <a:stretch>
              <a:fillRect/>
            </a:stretch>
          </p:blipFill>
          <p:spPr>
            <a:xfrm>
              <a:off x="4813006" y="1333350"/>
              <a:ext cx="5540958" cy="2389158"/>
            </a:xfrm>
            <a:prstGeom prst="rect">
              <a:avLst/>
            </a:prstGeom>
          </p:spPr>
        </p:pic>
        <p:sp>
          <p:nvSpPr>
            <p:cNvPr id="6" name="TextBox 5">
              <a:extLst>
                <a:ext uri="{FF2B5EF4-FFF2-40B4-BE49-F238E27FC236}">
                  <a16:creationId xmlns:a16="http://schemas.microsoft.com/office/drawing/2014/main" id="{C644A7BF-41E9-E0AF-A426-1E50D80D0C44}"/>
                </a:ext>
              </a:extLst>
            </p:cNvPr>
            <p:cNvSpPr txBox="1"/>
            <p:nvPr/>
          </p:nvSpPr>
          <p:spPr>
            <a:xfrm>
              <a:off x="7320153" y="1656293"/>
              <a:ext cx="583814" cy="246221"/>
            </a:xfrm>
            <a:prstGeom prst="rect">
              <a:avLst/>
            </a:prstGeom>
            <a:solidFill>
              <a:schemeClr val="accent4"/>
            </a:solidFill>
          </p:spPr>
          <p:txBody>
            <a:bodyPr wrap="non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Bridge</a:t>
              </a:r>
              <a:endParaRPr lang="ko-KR" altLang="en-US" sz="1000" dirty="0">
                <a:latin typeface="나눔스퀘어라운드OTF Bold" panose="020B0600000101010101" pitchFamily="34" charset="-127"/>
                <a:ea typeface="나눔스퀘어라운드OTF Bold" panose="020B0600000101010101" pitchFamily="34" charset="-127"/>
              </a:endParaRPr>
            </a:p>
          </p:txBody>
        </p:sp>
        <p:sp>
          <p:nvSpPr>
            <p:cNvPr id="7" name="TextBox 6">
              <a:extLst>
                <a:ext uri="{FF2B5EF4-FFF2-40B4-BE49-F238E27FC236}">
                  <a16:creationId xmlns:a16="http://schemas.microsoft.com/office/drawing/2014/main" id="{CAD51A31-8BA4-61E8-FEAD-86F2EB1A9892}"/>
                </a:ext>
              </a:extLst>
            </p:cNvPr>
            <p:cNvSpPr txBox="1"/>
            <p:nvPr/>
          </p:nvSpPr>
          <p:spPr>
            <a:xfrm>
              <a:off x="8846344" y="1807978"/>
              <a:ext cx="519694" cy="400110"/>
            </a:xfrm>
            <a:prstGeom prst="rect">
              <a:avLst/>
            </a:prstGeom>
            <a:noFill/>
          </p:spPr>
          <p:txBody>
            <a:bodyPr wrap="non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Deck</a:t>
              </a:r>
            </a:p>
            <a:p>
              <a:pPr algn="ctr"/>
              <a:r>
                <a:rPr lang="en-US" altLang="ko-KR" sz="1000" dirty="0">
                  <a:latin typeface="나눔스퀘어라운드OTF Bold" panose="020B0600000101010101" pitchFamily="34" charset="-127"/>
                  <a:ea typeface="나눔스퀘어라운드OTF Bold" panose="020B0600000101010101" pitchFamily="34" charset="-127"/>
                </a:rPr>
                <a:t>Store</a:t>
              </a:r>
              <a:endParaRPr lang="ko-KR" altLang="en-US" sz="1000" dirty="0">
                <a:latin typeface="나눔스퀘어라운드OTF Bold" panose="020B0600000101010101" pitchFamily="34" charset="-127"/>
                <a:ea typeface="나눔스퀘어라운드OTF Bold" panose="020B0600000101010101" pitchFamily="34" charset="-127"/>
              </a:endParaRPr>
            </a:p>
          </p:txBody>
        </p:sp>
        <p:sp>
          <p:nvSpPr>
            <p:cNvPr id="8" name="TextBox 7">
              <a:extLst>
                <a:ext uri="{FF2B5EF4-FFF2-40B4-BE49-F238E27FC236}">
                  <a16:creationId xmlns:a16="http://schemas.microsoft.com/office/drawing/2014/main" id="{DC880E02-0780-ABB1-D33B-E9C89FDCB754}"/>
                </a:ext>
              </a:extLst>
            </p:cNvPr>
            <p:cNvSpPr txBox="1"/>
            <p:nvPr/>
          </p:nvSpPr>
          <p:spPr>
            <a:xfrm>
              <a:off x="9367921" y="1593557"/>
              <a:ext cx="811441" cy="246221"/>
            </a:xfrm>
            <a:prstGeom prst="rect">
              <a:avLst/>
            </a:prstGeom>
            <a:noFill/>
          </p:spPr>
          <p:txBody>
            <a:bodyPr wrap="non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Bow Store</a:t>
              </a:r>
              <a:endParaRPr lang="ko-KR" altLang="en-US" sz="1000" dirty="0">
                <a:latin typeface="나눔스퀘어라운드OTF Bold" panose="020B0600000101010101" pitchFamily="34" charset="-127"/>
                <a:ea typeface="나눔스퀘어라운드OTF Bold" panose="020B0600000101010101" pitchFamily="34" charset="-127"/>
              </a:endParaRPr>
            </a:p>
          </p:txBody>
        </p:sp>
        <p:sp>
          <p:nvSpPr>
            <p:cNvPr id="9" name="TextBox 8">
              <a:extLst>
                <a:ext uri="{FF2B5EF4-FFF2-40B4-BE49-F238E27FC236}">
                  <a16:creationId xmlns:a16="http://schemas.microsoft.com/office/drawing/2014/main" id="{C865CF20-E7BD-2035-410C-0E5CA29DAA16}"/>
                </a:ext>
              </a:extLst>
            </p:cNvPr>
            <p:cNvSpPr txBox="1"/>
            <p:nvPr/>
          </p:nvSpPr>
          <p:spPr>
            <a:xfrm>
              <a:off x="7903967" y="2689400"/>
              <a:ext cx="529312" cy="246221"/>
            </a:xfrm>
            <a:prstGeom prst="rect">
              <a:avLst/>
            </a:prstGeom>
            <a:noFill/>
          </p:spPr>
          <p:txBody>
            <a:bodyPr wrap="non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Cabin</a:t>
              </a:r>
              <a:endParaRPr lang="ko-KR" altLang="en-US" sz="1000" dirty="0">
                <a:latin typeface="나눔스퀘어라운드OTF Bold" panose="020B0600000101010101" pitchFamily="34" charset="-127"/>
                <a:ea typeface="나눔스퀘어라운드OTF Bold" panose="020B0600000101010101" pitchFamily="34" charset="-127"/>
              </a:endParaRPr>
            </a:p>
          </p:txBody>
        </p:sp>
        <p:sp>
          <p:nvSpPr>
            <p:cNvPr id="10" name="TextBox 9">
              <a:extLst>
                <a:ext uri="{FF2B5EF4-FFF2-40B4-BE49-F238E27FC236}">
                  <a16:creationId xmlns:a16="http://schemas.microsoft.com/office/drawing/2014/main" id="{40BF0859-A959-DF81-4A0A-201784BCD366}"/>
                </a:ext>
              </a:extLst>
            </p:cNvPr>
            <p:cNvSpPr txBox="1"/>
            <p:nvPr/>
          </p:nvSpPr>
          <p:spPr>
            <a:xfrm>
              <a:off x="6866173" y="3049369"/>
              <a:ext cx="604653" cy="400110"/>
            </a:xfrm>
            <a:prstGeom prst="rect">
              <a:avLst/>
            </a:prstGeom>
            <a:noFill/>
          </p:spPr>
          <p:txBody>
            <a:bodyPr wrap="non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Engine</a:t>
              </a:r>
            </a:p>
            <a:p>
              <a:pPr algn="ctr"/>
              <a:r>
                <a:rPr lang="en-US" altLang="ko-KR" sz="1000" dirty="0">
                  <a:latin typeface="나눔스퀘어라운드OTF Bold" panose="020B0600000101010101" pitchFamily="34" charset="-127"/>
                  <a:ea typeface="나눔스퀘어라운드OTF Bold" panose="020B0600000101010101" pitchFamily="34" charset="-127"/>
                </a:rPr>
                <a:t>Room</a:t>
              </a:r>
              <a:endParaRPr lang="ko-KR" altLang="en-US" sz="1000" dirty="0">
                <a:latin typeface="나눔스퀘어라운드OTF Bold" panose="020B0600000101010101" pitchFamily="34" charset="-127"/>
                <a:ea typeface="나눔스퀘어라운드OTF Bold" panose="020B0600000101010101" pitchFamily="34" charset="-127"/>
              </a:endParaRPr>
            </a:p>
          </p:txBody>
        </p:sp>
        <p:sp>
          <p:nvSpPr>
            <p:cNvPr id="11" name="TextBox 10">
              <a:extLst>
                <a:ext uri="{FF2B5EF4-FFF2-40B4-BE49-F238E27FC236}">
                  <a16:creationId xmlns:a16="http://schemas.microsoft.com/office/drawing/2014/main" id="{6C5B7916-D3D0-0FFC-287C-36717F60FC1B}"/>
                </a:ext>
              </a:extLst>
            </p:cNvPr>
            <p:cNvSpPr txBox="1"/>
            <p:nvPr/>
          </p:nvSpPr>
          <p:spPr>
            <a:xfrm>
              <a:off x="5000781" y="2297104"/>
              <a:ext cx="733269" cy="553998"/>
            </a:xfrm>
            <a:prstGeom prst="rect">
              <a:avLst/>
            </a:prstGeom>
            <a:noFill/>
          </p:spPr>
          <p:txBody>
            <a:bodyPr wrap="squar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Steering Gear Room</a:t>
              </a:r>
              <a:endParaRPr lang="ko-KR" altLang="en-US" sz="1000" dirty="0">
                <a:latin typeface="나눔스퀘어라운드OTF Bold" panose="020B0600000101010101" pitchFamily="34" charset="-127"/>
                <a:ea typeface="나눔스퀘어라운드OTF Bold" panose="020B0600000101010101" pitchFamily="34" charset="-127"/>
              </a:endParaRPr>
            </a:p>
          </p:txBody>
        </p:sp>
        <p:sp>
          <p:nvSpPr>
            <p:cNvPr id="12" name="TextBox 11">
              <a:extLst>
                <a:ext uri="{FF2B5EF4-FFF2-40B4-BE49-F238E27FC236}">
                  <a16:creationId xmlns:a16="http://schemas.microsoft.com/office/drawing/2014/main" id="{AB9142BA-8C77-C38B-F142-2C3A42FB2AC5}"/>
                </a:ext>
              </a:extLst>
            </p:cNvPr>
            <p:cNvSpPr txBox="1"/>
            <p:nvPr/>
          </p:nvSpPr>
          <p:spPr>
            <a:xfrm>
              <a:off x="5662163" y="1692117"/>
              <a:ext cx="1198423" cy="246221"/>
            </a:xfrm>
            <a:prstGeom prst="rect">
              <a:avLst/>
            </a:prstGeom>
            <a:noFill/>
          </p:spPr>
          <p:txBody>
            <a:bodyPr wrap="squar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Warehouse</a:t>
              </a:r>
              <a:endParaRPr lang="ko-KR" altLang="en-US" sz="1000" dirty="0">
                <a:latin typeface="나눔스퀘어라운드OTF Bold" panose="020B0600000101010101" pitchFamily="34" charset="-127"/>
                <a:ea typeface="나눔스퀘어라운드OTF Bold" panose="020B0600000101010101" pitchFamily="34" charset="-127"/>
              </a:endParaRPr>
            </a:p>
          </p:txBody>
        </p:sp>
      </p:grpSp>
      <p:grpSp>
        <p:nvGrpSpPr>
          <p:cNvPr id="51" name="그룹 50">
            <a:extLst>
              <a:ext uri="{FF2B5EF4-FFF2-40B4-BE49-F238E27FC236}">
                <a16:creationId xmlns:a16="http://schemas.microsoft.com/office/drawing/2014/main" id="{870C639A-D518-2A46-A078-EF4F9772F6B1}"/>
              </a:ext>
            </a:extLst>
          </p:cNvPr>
          <p:cNvGrpSpPr/>
          <p:nvPr/>
        </p:nvGrpSpPr>
        <p:grpSpPr>
          <a:xfrm>
            <a:off x="4499992" y="3933056"/>
            <a:ext cx="3914740" cy="1978832"/>
            <a:chOff x="5650597" y="3201193"/>
            <a:chExt cx="3399553" cy="3940669"/>
          </a:xfrm>
        </p:grpSpPr>
        <p:grpSp>
          <p:nvGrpSpPr>
            <p:cNvPr id="52" name="그룹 51">
              <a:extLst>
                <a:ext uri="{FF2B5EF4-FFF2-40B4-BE49-F238E27FC236}">
                  <a16:creationId xmlns:a16="http://schemas.microsoft.com/office/drawing/2014/main" id="{3FC8410D-0A16-95E5-3F65-F3F4BACF3A1F}"/>
                </a:ext>
              </a:extLst>
            </p:cNvPr>
            <p:cNvGrpSpPr/>
            <p:nvPr/>
          </p:nvGrpSpPr>
          <p:grpSpPr>
            <a:xfrm>
              <a:off x="5650597" y="3201193"/>
              <a:ext cx="3399553" cy="3940669"/>
              <a:chOff x="3904110" y="4229156"/>
              <a:chExt cx="3724386" cy="3454606"/>
            </a:xfrm>
          </p:grpSpPr>
          <p:graphicFrame>
            <p:nvGraphicFramePr>
              <p:cNvPr id="58" name="차트 57">
                <a:extLst>
                  <a:ext uri="{FF2B5EF4-FFF2-40B4-BE49-F238E27FC236}">
                    <a16:creationId xmlns:a16="http://schemas.microsoft.com/office/drawing/2014/main" id="{16D102C2-8F5D-F013-8421-0321B11BDE99}"/>
                  </a:ext>
                </a:extLst>
              </p:cNvPr>
              <p:cNvGraphicFramePr/>
              <p:nvPr>
                <p:extLst>
                  <p:ext uri="{D42A27DB-BD31-4B8C-83A1-F6EECF244321}">
                    <p14:modId xmlns:p14="http://schemas.microsoft.com/office/powerpoint/2010/main" val="4012535707"/>
                  </p:ext>
                </p:extLst>
              </p:nvPr>
            </p:nvGraphicFramePr>
            <p:xfrm>
              <a:off x="3904110" y="4338090"/>
              <a:ext cx="3724386" cy="3345672"/>
            </p:xfrm>
            <a:graphic>
              <a:graphicData uri="http://schemas.openxmlformats.org/drawingml/2006/chart">
                <c:chart xmlns:c="http://schemas.openxmlformats.org/drawingml/2006/chart" xmlns:r="http://schemas.openxmlformats.org/officeDocument/2006/relationships" r:id="rId5"/>
              </a:graphicData>
            </a:graphic>
          </p:graphicFrame>
          <p:sp>
            <p:nvSpPr>
              <p:cNvPr id="59" name="직사각형 58">
                <a:extLst>
                  <a:ext uri="{FF2B5EF4-FFF2-40B4-BE49-F238E27FC236}">
                    <a16:creationId xmlns:a16="http://schemas.microsoft.com/office/drawing/2014/main" id="{A6215A5C-039E-F814-94C1-76D19BA57DE2}"/>
                  </a:ext>
                </a:extLst>
              </p:cNvPr>
              <p:cNvSpPr/>
              <p:nvPr/>
            </p:nvSpPr>
            <p:spPr>
              <a:xfrm>
                <a:off x="4027092" y="4229156"/>
                <a:ext cx="3462219" cy="2485858"/>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2556" tIns="32556" rIns="32556" bIns="32556" rtlCol="0" anchor="ctr"/>
              <a:lstStyle/>
              <a:p>
                <a:pPr algn="ctr"/>
                <a:endParaRPr lang="ko-KR" altLang="en-US" sz="1424" dirty="0">
                  <a:solidFill>
                    <a:srgbClr val="305FAC"/>
                  </a:solidFill>
                  <a:highlight>
                    <a:srgbClr val="FFFF00"/>
                  </a:highlight>
                </a:endParaRPr>
              </a:p>
            </p:txBody>
          </p:sp>
        </p:grpSp>
        <p:sp>
          <p:nvSpPr>
            <p:cNvPr id="53" name="TextBox 52">
              <a:extLst>
                <a:ext uri="{FF2B5EF4-FFF2-40B4-BE49-F238E27FC236}">
                  <a16:creationId xmlns:a16="http://schemas.microsoft.com/office/drawing/2014/main" id="{4C9E527C-D00F-6F9A-3E46-C52D11B21004}"/>
                </a:ext>
              </a:extLst>
            </p:cNvPr>
            <p:cNvSpPr txBox="1"/>
            <p:nvPr/>
          </p:nvSpPr>
          <p:spPr>
            <a:xfrm>
              <a:off x="5900723" y="4061578"/>
              <a:ext cx="648196" cy="276999"/>
            </a:xfrm>
            <a:prstGeom prst="rect">
              <a:avLst/>
            </a:prstGeom>
            <a:noFill/>
          </p:spPr>
          <p:txBody>
            <a:bodyPr wrap="square" lIns="32556" rIns="32556" rtlCol="0">
              <a:spAutoFit/>
            </a:bodyPr>
            <a:lstStyle/>
            <a:p>
              <a:r>
                <a:rPr lang="en-US" altLang="ko-KR" sz="1200" b="1" dirty="0">
                  <a:latin typeface="나눔스퀘어라운드OTF Regular" panose="020B0600000101010101" pitchFamily="34" charset="-127"/>
                  <a:ea typeface="나눔스퀘어라운드OTF Regular" panose="020B0600000101010101" pitchFamily="34" charset="-127"/>
                </a:rPr>
                <a:t>Mbps</a:t>
              </a:r>
              <a:endParaRPr lang="ko-KR" altLang="en-US" sz="1200" b="1" dirty="0">
                <a:latin typeface="나눔스퀘어라운드OTF Regular" panose="020B0600000101010101" pitchFamily="34" charset="-127"/>
                <a:ea typeface="나눔스퀘어라운드OTF Regular" panose="020B0600000101010101" pitchFamily="34" charset="-127"/>
              </a:endParaRPr>
            </a:p>
          </p:txBody>
        </p:sp>
        <p:sp>
          <p:nvSpPr>
            <p:cNvPr id="55" name="한쪽 모서리가 잘린 사각형 16">
              <a:extLst>
                <a:ext uri="{FF2B5EF4-FFF2-40B4-BE49-F238E27FC236}">
                  <a16:creationId xmlns:a16="http://schemas.microsoft.com/office/drawing/2014/main" id="{5CE66741-4876-E340-7C75-A47E6B5271C7}"/>
                </a:ext>
              </a:extLst>
            </p:cNvPr>
            <p:cNvSpPr/>
            <p:nvPr/>
          </p:nvSpPr>
          <p:spPr>
            <a:xfrm>
              <a:off x="5762848" y="3201195"/>
              <a:ext cx="3160252" cy="390590"/>
            </a:xfrm>
            <a:prstGeom prst="snip1Rect">
              <a:avLst>
                <a:gd name="adj" fmla="val 0"/>
              </a:avLst>
            </a:prstGeom>
            <a:solidFill>
              <a:srgbClr val="1E7C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2556" tIns="32556" rIns="32556" bIns="32556" rtlCol="0" anchor="ctr"/>
            <a:lstStyle/>
            <a:p>
              <a:pPr algn="ctr"/>
              <a:r>
                <a:rPr lang="en-US" altLang="ko-KR" sz="1400" b="1" dirty="0">
                  <a:solidFill>
                    <a:schemeClr val="bg1"/>
                  </a:solidFill>
                  <a:latin typeface="나눔스퀘어라운드OTF ExtraBold" panose="020B0600000101010101" pitchFamily="34" charset="-127"/>
                  <a:ea typeface="나눔스퀘어라운드OTF ExtraBold" panose="020B0600000101010101" pitchFamily="34" charset="-127"/>
                </a:rPr>
                <a:t>MSMC Verification</a:t>
              </a:r>
              <a:r>
                <a:rPr lang="ko-KR" altLang="en-US" sz="1400" b="1" dirty="0">
                  <a:solidFill>
                    <a:schemeClr val="bg1"/>
                  </a:solidFill>
                  <a:latin typeface="나눔스퀘어라운드OTF ExtraBold" panose="020B0600000101010101" pitchFamily="34" charset="-127"/>
                  <a:ea typeface="나눔스퀘어라운드OTF ExtraBold" panose="020B0600000101010101" pitchFamily="34" charset="-127"/>
                </a:rPr>
                <a:t> </a:t>
              </a:r>
              <a:r>
                <a:rPr lang="en-US" altLang="ko-KR" sz="1400" b="1" dirty="0">
                  <a:solidFill>
                    <a:schemeClr val="bg1"/>
                  </a:solidFill>
                  <a:latin typeface="나눔스퀘어라운드OTF ExtraBold" panose="020B0600000101010101" pitchFamily="34" charset="-127"/>
                  <a:ea typeface="나눔스퀘어라운드OTF ExtraBold" panose="020B0600000101010101" pitchFamily="34" charset="-127"/>
                </a:rPr>
                <a:t>Result</a:t>
              </a:r>
            </a:p>
          </p:txBody>
        </p:sp>
        <p:pic>
          <p:nvPicPr>
            <p:cNvPr id="56" name="Picture 2" descr="화살표 이미지 (PNG) 파일 공유합니다 : 네이버 블로그">
              <a:extLst>
                <a:ext uri="{FF2B5EF4-FFF2-40B4-BE49-F238E27FC236}">
                  <a16:creationId xmlns:a16="http://schemas.microsoft.com/office/drawing/2014/main" id="{100DA308-0D51-2ABE-BF57-870DF70B0662}"/>
                </a:ext>
              </a:extLst>
            </p:cNvPr>
            <p:cNvPicPr>
              <a:picLocks noChangeAspect="1" noChangeArrowheads="1"/>
            </p:cNvPicPr>
            <p:nvPr/>
          </p:nvPicPr>
          <p:blipFill>
            <a:blip r:embed="rId6">
              <a:alphaModFix amt="50000"/>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8455231">
              <a:off x="8181729" y="4719470"/>
              <a:ext cx="702581" cy="405725"/>
            </a:xfrm>
            <a:prstGeom prst="rect">
              <a:avLst/>
            </a:prstGeom>
            <a:noFill/>
            <a:extLst>
              <a:ext uri="{909E8E84-426E-40DD-AFC4-6F175D3DCCD1}">
                <a14:hiddenFill xmlns:a14="http://schemas.microsoft.com/office/drawing/2010/main">
                  <a:solidFill>
                    <a:srgbClr val="FFFFFF"/>
                  </a:solidFill>
                </a14:hiddenFill>
              </a:ext>
            </a:extLst>
          </p:spPr>
        </p:pic>
        <p:sp>
          <p:nvSpPr>
            <p:cNvPr id="57" name="한쪽 모서리가 잘린 사각형 16">
              <a:extLst>
                <a:ext uri="{FF2B5EF4-FFF2-40B4-BE49-F238E27FC236}">
                  <a16:creationId xmlns:a16="http://schemas.microsoft.com/office/drawing/2014/main" id="{42653155-82D0-DB6B-03B9-E9BD4AB21E06}"/>
                </a:ext>
              </a:extLst>
            </p:cNvPr>
            <p:cNvSpPr/>
            <p:nvPr/>
          </p:nvSpPr>
          <p:spPr>
            <a:xfrm>
              <a:off x="7854089" y="4146755"/>
              <a:ext cx="952514" cy="571499"/>
            </a:xfrm>
            <a:prstGeom prst="snip1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2556" tIns="32556" rIns="32556" bIns="32556" rtlCol="0" anchor="ctr"/>
            <a:lstStyle/>
            <a:p>
              <a:pPr algn="ctr"/>
              <a:r>
                <a:rPr lang="en-US" altLang="ko-KR" sz="1050" b="1" dirty="0">
                  <a:solidFill>
                    <a:srgbClr val="C00000"/>
                  </a:solidFill>
                  <a:latin typeface="나눔스퀘어라운드OTF Regular" panose="020B0600000101010101" pitchFamily="34" charset="-127"/>
                  <a:ea typeface="나눔스퀘어라운드OTF Regular" panose="020B0600000101010101" pitchFamily="34" charset="-127"/>
                </a:rPr>
                <a:t>10 times higher data rate</a:t>
              </a:r>
              <a:endParaRPr lang="ko-KR" altLang="en-US" sz="1050" b="1" dirty="0">
                <a:solidFill>
                  <a:srgbClr val="C00000"/>
                </a:solidFill>
                <a:latin typeface="나눔스퀘어라운드OTF Regular" panose="020B0600000101010101" pitchFamily="34" charset="-127"/>
                <a:ea typeface="나눔스퀘어라운드OTF Regular" panose="020B0600000101010101" pitchFamily="34" charset="-127"/>
              </a:endParaRPr>
            </a:p>
          </p:txBody>
        </p:sp>
      </p:grpSp>
    </p:spTree>
    <p:extLst>
      <p:ext uri="{BB962C8B-B14F-4D97-AF65-F5344CB8AC3E}">
        <p14:creationId xmlns:p14="http://schemas.microsoft.com/office/powerpoint/2010/main" val="399625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0ED3E-CF26-805E-7DC4-0A34567D5387}"/>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D59845C-436A-9AEC-CD60-D3DC7C7C1F3C}"/>
              </a:ext>
            </a:extLst>
          </p:cNvPr>
          <p:cNvSpPr>
            <a:spLocks noGrp="1" noChangeArrowheads="1"/>
          </p:cNvSpPr>
          <p:nvPr>
            <p:ph idx="1"/>
          </p:nvPr>
        </p:nvSpPr>
        <p:spPr>
          <a:xfrm>
            <a:off x="689768" y="1484784"/>
            <a:ext cx="8202712"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Deployed across 4 decks</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150+ Mbps throughput</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Magnetic backbone</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Mesh connectivity validated</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Mobile devices supported</a:t>
            </a:r>
          </a:p>
          <a:p>
            <a:pPr eaLnBrk="1" fontAlgn="t" latinLnBrk="1" hangingPunct="1"/>
            <a:r>
              <a:rPr lang="ko-KR" altLang="ko-KR" b="1" dirty="0"/>
              <a:t> </a:t>
            </a:r>
            <a:endParaRPr lang="en-US" altLang="ko-KR"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nchor="b">
            <a:normAutofit/>
          </a:bodyPr>
          <a:lstStyle/>
          <a:p>
            <a:r>
              <a:rPr lang="en-US" sz="3200" b="1" dirty="0" err="1">
                <a:latin typeface="Times New Roman" panose="02020603050405020304" pitchFamily="18" charset="0"/>
                <a:cs typeface="Times New Roman" panose="02020603050405020304" pitchFamily="18" charset="0"/>
              </a:rPr>
              <a:t>PoC</a:t>
            </a:r>
            <a:r>
              <a:rPr lang="en-US" sz="3200" b="1" dirty="0">
                <a:latin typeface="Times New Roman" panose="02020603050405020304" pitchFamily="18" charset="0"/>
                <a:cs typeface="Times New Roman" panose="02020603050405020304" pitchFamily="18" charset="0"/>
              </a:rPr>
              <a:t> – LNG Vessel Backbone</a:t>
            </a:r>
          </a:p>
        </p:txBody>
      </p:sp>
      <p:pic>
        <p:nvPicPr>
          <p:cNvPr id="3" name="그림 2"/>
          <p:cNvPicPr>
            <a:picLocks noChangeAspect="1"/>
          </p:cNvPicPr>
          <p:nvPr/>
        </p:nvPicPr>
        <p:blipFill>
          <a:blip r:embed="rId3"/>
          <a:stretch>
            <a:fillRect/>
          </a:stretch>
        </p:blipFill>
        <p:spPr>
          <a:xfrm>
            <a:off x="762000" y="3933056"/>
            <a:ext cx="2975106" cy="1944793"/>
          </a:xfrm>
          <a:prstGeom prst="rect">
            <a:avLst/>
          </a:prstGeom>
        </p:spPr>
      </p:pic>
      <p:pic>
        <p:nvPicPr>
          <p:cNvPr id="6" name="그림 7">
            <a:extLst>
              <a:ext uri="{FF2B5EF4-FFF2-40B4-BE49-F238E27FC236}">
                <a16:creationId xmlns:a16="http://schemas.microsoft.com/office/drawing/2014/main" id="{F2551E98-0E25-5A40-7F0E-B7AC76FFD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5070" y="1667217"/>
            <a:ext cx="4273272" cy="261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6">
            <a:extLst>
              <a:ext uri="{FF2B5EF4-FFF2-40B4-BE49-F238E27FC236}">
                <a16:creationId xmlns:a16="http://schemas.microsoft.com/office/drawing/2014/main" id="{E2F4D8E7-1794-A65D-9767-19A5D24D7387}"/>
              </a:ext>
            </a:extLst>
          </p:cNvPr>
          <p:cNvPicPr>
            <a:picLocks noChangeAspect="1"/>
          </p:cNvPicPr>
          <p:nvPr/>
        </p:nvPicPr>
        <p:blipFill>
          <a:blip r:embed="rId5"/>
          <a:stretch>
            <a:fillRect/>
          </a:stretch>
        </p:blipFill>
        <p:spPr>
          <a:xfrm>
            <a:off x="4345070" y="4437112"/>
            <a:ext cx="2067003" cy="1355776"/>
          </a:xfrm>
          <a:prstGeom prst="rect">
            <a:avLst/>
          </a:prstGeom>
        </p:spPr>
      </p:pic>
      <p:pic>
        <p:nvPicPr>
          <p:cNvPr id="8" name="그림 7">
            <a:extLst>
              <a:ext uri="{FF2B5EF4-FFF2-40B4-BE49-F238E27FC236}">
                <a16:creationId xmlns:a16="http://schemas.microsoft.com/office/drawing/2014/main" id="{7D265F89-8FCA-A846-D351-FB7F985B62BB}"/>
              </a:ext>
            </a:extLst>
          </p:cNvPr>
          <p:cNvPicPr>
            <a:picLocks noChangeAspect="1"/>
          </p:cNvPicPr>
          <p:nvPr/>
        </p:nvPicPr>
        <p:blipFill>
          <a:blip r:embed="rId6"/>
          <a:stretch>
            <a:fillRect/>
          </a:stretch>
        </p:blipFill>
        <p:spPr>
          <a:xfrm>
            <a:off x="6602155" y="4437112"/>
            <a:ext cx="2016187" cy="1355776"/>
          </a:xfrm>
          <a:prstGeom prst="rect">
            <a:avLst/>
          </a:prstGeom>
        </p:spPr>
      </p:pic>
    </p:spTree>
    <p:extLst>
      <p:ext uri="{BB962C8B-B14F-4D97-AF65-F5344CB8AC3E}">
        <p14:creationId xmlns:p14="http://schemas.microsoft.com/office/powerpoint/2010/main" val="191494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E0467-FC3F-59A5-FE33-6033E6269E2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B43D9A6-3E12-561E-C001-185269A9B677}"/>
              </a:ext>
            </a:extLst>
          </p:cNvPr>
          <p:cNvSpPr>
            <a:spLocks noGrp="1" noChangeArrowheads="1"/>
          </p:cNvSpPr>
          <p:nvPr>
            <p:ph idx="1"/>
          </p:nvPr>
        </p:nvSpPr>
        <p:spPr>
          <a:xfrm>
            <a:off x="323528" y="980728"/>
            <a:ext cx="8490744" cy="5400600"/>
          </a:xfrm>
        </p:spPr>
        <p:txBody>
          <a:bodyPr>
            <a:noAutofit/>
          </a:bodyPr>
          <a:lstStyle/>
          <a:p>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1 km distance verified</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90 Mbps sustained throughput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Video &amp; sensor data transfer</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No harness needed</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Reduced cost</a:t>
            </a:r>
          </a:p>
        </p:txBody>
      </p:sp>
      <p:sp>
        <p:nvSpPr>
          <p:cNvPr id="4" name="Title 1"/>
          <p:cNvSpPr>
            <a:spLocks noGrp="1"/>
          </p:cNvSpPr>
          <p:nvPr>
            <p:ph type="title"/>
          </p:nvPr>
        </p:nvSpPr>
        <p:spPr>
          <a:xfrm>
            <a:off x="755576" y="557190"/>
            <a:ext cx="7764463" cy="754063"/>
          </a:xfrm>
        </p:spPr>
        <p:txBody>
          <a:bodyPr>
            <a:normAutofit/>
          </a:bodyPr>
          <a:lstStyle/>
          <a:p>
            <a:pPr>
              <a:lnSpc>
                <a:spcPct val="90000"/>
              </a:lnSpc>
            </a:pPr>
            <a:r>
              <a:rPr lang="en-US" sz="3200" b="1" dirty="0" err="1">
                <a:latin typeface="Times New Roman" panose="02020603050405020304" pitchFamily="18" charset="0"/>
                <a:cs typeface="Times New Roman" panose="02020603050405020304" pitchFamily="18" charset="0"/>
              </a:rPr>
              <a:t>PoC</a:t>
            </a:r>
            <a:r>
              <a:rPr lang="en-US" sz="3200" b="1" dirty="0">
                <a:latin typeface="Times New Roman" panose="02020603050405020304" pitchFamily="18" charset="0"/>
                <a:cs typeface="Times New Roman" panose="02020603050405020304" pitchFamily="18" charset="0"/>
              </a:rPr>
              <a:t> – Underground Pipeline</a:t>
            </a:r>
          </a:p>
        </p:txBody>
      </p:sp>
      <p:pic>
        <p:nvPicPr>
          <p:cNvPr id="5" name="object 360">
            <a:extLst>
              <a:ext uri="{FF2B5EF4-FFF2-40B4-BE49-F238E27FC236}">
                <a16:creationId xmlns:a16="http://schemas.microsoft.com/office/drawing/2014/main" id="{0C3ED2A5-0558-77BA-0CC9-5121E16D77B8}"/>
              </a:ext>
            </a:extLst>
          </p:cNvPr>
          <p:cNvPicPr/>
          <p:nvPr/>
        </p:nvPicPr>
        <p:blipFill>
          <a:blip r:embed="rId3" cstate="print"/>
          <a:stretch>
            <a:fillRect/>
          </a:stretch>
        </p:blipFill>
        <p:spPr>
          <a:xfrm>
            <a:off x="4154550" y="1376401"/>
            <a:ext cx="4529920" cy="2534194"/>
          </a:xfrm>
          <a:prstGeom prst="rect">
            <a:avLst/>
          </a:prstGeom>
        </p:spPr>
      </p:pic>
      <p:pic>
        <p:nvPicPr>
          <p:cNvPr id="3" name="그림 2"/>
          <p:cNvPicPr>
            <a:picLocks noChangeAspect="1"/>
          </p:cNvPicPr>
          <p:nvPr/>
        </p:nvPicPr>
        <p:blipFill>
          <a:blip r:embed="rId4"/>
          <a:stretch>
            <a:fillRect/>
          </a:stretch>
        </p:blipFill>
        <p:spPr>
          <a:xfrm>
            <a:off x="4355976" y="4007937"/>
            <a:ext cx="3982989" cy="2413605"/>
          </a:xfrm>
          <a:prstGeom prst="rect">
            <a:avLst/>
          </a:prstGeom>
        </p:spPr>
      </p:pic>
    </p:spTree>
    <p:extLst>
      <p:ext uri="{BB962C8B-B14F-4D97-AF65-F5344CB8AC3E}">
        <p14:creationId xmlns:p14="http://schemas.microsoft.com/office/powerpoint/2010/main" val="291331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467544" y="1340768"/>
            <a:ext cx="8202712" cy="4896544"/>
          </a:xfrm>
        </p:spPr>
        <p:txBody>
          <a:bodyPr>
            <a:noAutofit/>
          </a:bodyPr>
          <a:lstStyle/>
          <a:p>
            <a:pPr marL="0"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High vacuum (10⁻⁷ </a:t>
            </a:r>
            <a:r>
              <a:rPr lang="en-US" altLang="ko-KR" sz="2000" dirty="0" err="1">
                <a:latin typeface="Times New Roman" panose="02020603050405020304" pitchFamily="18" charset="0"/>
                <a:cs typeface="Times New Roman" panose="02020603050405020304" pitchFamily="18" charset="0"/>
              </a:rPr>
              <a:t>torr</a:t>
            </a:r>
            <a:r>
              <a:rPr lang="en-US" altLang="ko-KR" sz="2000" dirty="0">
                <a:latin typeface="Times New Roman" panose="02020603050405020304" pitchFamily="18" charset="0"/>
                <a:cs typeface="Times New Roman" panose="02020603050405020304" pitchFamily="18" charset="0"/>
              </a:rPr>
              <a: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Plasma ON stable 58–72 Mbps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Real-time monitoring</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No wiring needed</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Improved productivity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endParaRPr lang="en-US" altLang="ko-KR" sz="2000" dirty="0"/>
          </a:p>
        </p:txBody>
      </p:sp>
      <p:sp>
        <p:nvSpPr>
          <p:cNvPr id="4" name="Title 1"/>
          <p:cNvSpPr>
            <a:spLocks noGrp="1"/>
          </p:cNvSpPr>
          <p:nvPr>
            <p:ph type="title"/>
          </p:nvPr>
        </p:nvSpPr>
        <p:spPr/>
        <p:txBody>
          <a:bodyPr anchor="ctr">
            <a:normAutofit/>
          </a:bodyPr>
          <a:lstStyle/>
          <a:p>
            <a:r>
              <a:rPr lang="en-US" sz="3500" b="1" dirty="0" err="1">
                <a:latin typeface="Times New Roman" panose="02020603050405020304" pitchFamily="18" charset="0"/>
                <a:cs typeface="Times New Roman" panose="02020603050405020304" pitchFamily="18" charset="0"/>
              </a:rPr>
              <a:t>PoC</a:t>
            </a:r>
            <a:r>
              <a:rPr lang="en-US" sz="3500" b="1" dirty="0">
                <a:latin typeface="Times New Roman" panose="02020603050405020304" pitchFamily="18" charset="0"/>
                <a:cs typeface="Times New Roman" panose="02020603050405020304" pitchFamily="18" charset="0"/>
              </a:rPr>
              <a:t> – Semiconductor Chamber</a:t>
            </a:r>
          </a:p>
        </p:txBody>
      </p:sp>
      <p:pic>
        <p:nvPicPr>
          <p:cNvPr id="5" name="Picture 3" descr="Chamber_PoC_Performance.png"/>
          <p:cNvPicPr>
            <a:picLocks noChangeAspect="1"/>
          </p:cNvPicPr>
          <p:nvPr/>
        </p:nvPicPr>
        <p:blipFill>
          <a:blip r:embed="rId3"/>
          <a:stretch>
            <a:fillRect/>
          </a:stretch>
        </p:blipFill>
        <p:spPr>
          <a:xfrm>
            <a:off x="4932040" y="4077072"/>
            <a:ext cx="3351628" cy="2304246"/>
          </a:xfrm>
          <a:prstGeom prst="rect">
            <a:avLst/>
          </a:prstGeom>
        </p:spPr>
      </p:pic>
      <p:pic>
        <p:nvPicPr>
          <p:cNvPr id="6" name="그림 5">
            <a:extLst>
              <a:ext uri="{FF2B5EF4-FFF2-40B4-BE49-F238E27FC236}">
                <a16:creationId xmlns:a16="http://schemas.microsoft.com/office/drawing/2014/main" id="{E5543C29-C7A0-824F-6FEB-9259A0989BAC}"/>
              </a:ext>
            </a:extLst>
          </p:cNvPr>
          <p:cNvPicPr>
            <a:picLocks noChangeAspect="1"/>
          </p:cNvPicPr>
          <p:nvPr/>
        </p:nvPicPr>
        <p:blipFill>
          <a:blip r:embed="rId4"/>
          <a:stretch>
            <a:fillRect/>
          </a:stretch>
        </p:blipFill>
        <p:spPr>
          <a:xfrm>
            <a:off x="5177402" y="1556792"/>
            <a:ext cx="2860903" cy="2083115"/>
          </a:xfrm>
          <a:prstGeom prst="rect">
            <a:avLst/>
          </a:prstGeom>
        </p:spPr>
      </p:pic>
    </p:spTree>
    <p:extLst>
      <p:ext uri="{BB962C8B-B14F-4D97-AF65-F5344CB8AC3E}">
        <p14:creationId xmlns:p14="http://schemas.microsoft.com/office/powerpoint/2010/main" val="338335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395536" y="1439863"/>
            <a:ext cx="8424936" cy="4968552"/>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N18-floor building deployment</a:t>
            </a:r>
          </a:p>
          <a:p>
            <a:pPr marL="0" indent="0">
              <a:spcBef>
                <a:spcPts val="600"/>
              </a:spcBef>
              <a:spcAft>
                <a:spcPts val="0"/>
              </a:spcAft>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Stable video streaming</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Harness-free installation</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40% cost saving</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 Flexible camera placement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nchor="ctr">
            <a:normAutofit/>
          </a:bodyPr>
          <a:lstStyle/>
          <a:p>
            <a:r>
              <a:rPr lang="en-US" sz="3200" b="1" dirty="0" err="1">
                <a:latin typeface="Times New Roman" panose="02020603050405020304" pitchFamily="18" charset="0"/>
                <a:cs typeface="Times New Roman" panose="02020603050405020304" pitchFamily="18" charset="0"/>
              </a:rPr>
              <a:t>PoC</a:t>
            </a:r>
            <a:r>
              <a:rPr lang="en-US" sz="3200" b="1" dirty="0">
                <a:latin typeface="Times New Roman" panose="02020603050405020304" pitchFamily="18" charset="0"/>
                <a:cs typeface="Times New Roman" panose="02020603050405020304" pitchFamily="18" charset="0"/>
              </a:rPr>
              <a:t> – Construction Site CCTV</a:t>
            </a:r>
          </a:p>
        </p:txBody>
      </p:sp>
      <p:pic>
        <p:nvPicPr>
          <p:cNvPr id="6" name="그림 5">
            <a:extLst>
              <a:ext uri="{FF2B5EF4-FFF2-40B4-BE49-F238E27FC236}">
                <a16:creationId xmlns:a16="http://schemas.microsoft.com/office/drawing/2014/main" id="{B297517C-201A-444C-4B2F-E5D4BDA5D7E2}"/>
              </a:ext>
            </a:extLst>
          </p:cNvPr>
          <p:cNvPicPr>
            <a:picLocks noChangeAspect="1"/>
          </p:cNvPicPr>
          <p:nvPr/>
        </p:nvPicPr>
        <p:blipFill>
          <a:blip r:embed="rId3"/>
          <a:stretch>
            <a:fillRect/>
          </a:stretch>
        </p:blipFill>
        <p:spPr>
          <a:xfrm>
            <a:off x="5364088" y="1455887"/>
            <a:ext cx="2572736" cy="2014187"/>
          </a:xfrm>
          <a:prstGeom prst="rect">
            <a:avLst/>
          </a:prstGeom>
          <a:ln w="6350">
            <a:solidFill>
              <a:srgbClr val="2EACB3"/>
            </a:solidFill>
          </a:ln>
        </p:spPr>
      </p:pic>
      <p:pic>
        <p:nvPicPr>
          <p:cNvPr id="7" name="그림 6" descr="그래픽, 상징, 폰트, 로고이(가) 표시된 사진&#10;&#10;자동 생성된 설명">
            <a:extLst>
              <a:ext uri="{FF2B5EF4-FFF2-40B4-BE49-F238E27FC236}">
                <a16:creationId xmlns:a16="http://schemas.microsoft.com/office/drawing/2014/main" id="{7037D1B5-2893-0279-CCA0-781C8536C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0460" y="4219665"/>
            <a:ext cx="132203" cy="123389"/>
          </a:xfrm>
          <a:prstGeom prst="rect">
            <a:avLst/>
          </a:prstGeom>
        </p:spPr>
      </p:pic>
      <p:pic>
        <p:nvPicPr>
          <p:cNvPr id="8" name="그림 7" descr="그래픽, 상징, 폰트, 로고이(가) 표시된 사진&#10;&#10;자동 생성된 설명">
            <a:extLst>
              <a:ext uri="{FF2B5EF4-FFF2-40B4-BE49-F238E27FC236}">
                <a16:creationId xmlns:a16="http://schemas.microsoft.com/office/drawing/2014/main" id="{FB22AB3E-7E7A-AB40-E4D2-055B97109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5704" y="4219665"/>
            <a:ext cx="132203" cy="123389"/>
          </a:xfrm>
          <a:prstGeom prst="rect">
            <a:avLst/>
          </a:prstGeom>
        </p:spPr>
      </p:pic>
      <p:pic>
        <p:nvPicPr>
          <p:cNvPr id="9" name="그림 8" descr="그래픽, 상징, 폰트, 로고이(가) 표시된 사진&#10;&#10;자동 생성된 설명">
            <a:extLst>
              <a:ext uri="{FF2B5EF4-FFF2-40B4-BE49-F238E27FC236}">
                <a16:creationId xmlns:a16="http://schemas.microsoft.com/office/drawing/2014/main" id="{5543B05A-420A-8BEC-DD51-B33CE2F02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0107" y="4219665"/>
            <a:ext cx="132203" cy="123389"/>
          </a:xfrm>
          <a:prstGeom prst="rect">
            <a:avLst/>
          </a:prstGeom>
        </p:spPr>
      </p:pic>
      <p:pic>
        <p:nvPicPr>
          <p:cNvPr id="10" name="그림 9" descr="디자인, 직사각형, 화이트, 스크린샷이(가) 표시된 사진&#10;&#10;자동 생성된 설명">
            <a:extLst>
              <a:ext uri="{FF2B5EF4-FFF2-40B4-BE49-F238E27FC236}">
                <a16:creationId xmlns:a16="http://schemas.microsoft.com/office/drawing/2014/main" id="{C79ED943-AA5A-6307-8F4F-0DC3A65909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7652" y="3965417"/>
            <a:ext cx="1089697" cy="2427963"/>
          </a:xfrm>
          <a:prstGeom prst="rect">
            <a:avLst/>
          </a:prstGeom>
        </p:spPr>
      </p:pic>
      <p:pic>
        <p:nvPicPr>
          <p:cNvPr id="11" name="그림 10" descr="그래픽, 상징, 폰트, 로고이(가) 표시된 사진&#10;&#10;자동 생성된 설명">
            <a:extLst>
              <a:ext uri="{FF2B5EF4-FFF2-40B4-BE49-F238E27FC236}">
                <a16:creationId xmlns:a16="http://schemas.microsoft.com/office/drawing/2014/main" id="{EE1DEDAF-C7E1-3B93-6334-88447F8589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228" y="4154349"/>
            <a:ext cx="132203" cy="123389"/>
          </a:xfrm>
          <a:prstGeom prst="rect">
            <a:avLst/>
          </a:prstGeom>
        </p:spPr>
      </p:pic>
      <p:pic>
        <p:nvPicPr>
          <p:cNvPr id="12" name="그림 11" descr="그래픽, 원이(가) 표시된 사진&#10;&#10;자동 생성된 설명">
            <a:extLst>
              <a:ext uri="{FF2B5EF4-FFF2-40B4-BE49-F238E27FC236}">
                <a16:creationId xmlns:a16="http://schemas.microsoft.com/office/drawing/2014/main" id="{C56FEF46-5EC8-2317-F59B-A2FFE00BC1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6073" y="3908407"/>
            <a:ext cx="156513" cy="114021"/>
          </a:xfrm>
          <a:prstGeom prst="rect">
            <a:avLst/>
          </a:prstGeom>
        </p:spPr>
      </p:pic>
      <p:pic>
        <p:nvPicPr>
          <p:cNvPr id="13" name="그림 12" descr="그래픽, 상징, 폰트, 로고이(가) 표시된 사진&#10;&#10;자동 생성된 설명">
            <a:extLst>
              <a:ext uri="{FF2B5EF4-FFF2-40B4-BE49-F238E27FC236}">
                <a16:creationId xmlns:a16="http://schemas.microsoft.com/office/drawing/2014/main" id="{ADC98786-DB89-AD5B-49FB-7196E2D3F3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2630" y="4154349"/>
            <a:ext cx="132203" cy="123389"/>
          </a:xfrm>
          <a:prstGeom prst="rect">
            <a:avLst/>
          </a:prstGeom>
        </p:spPr>
      </p:pic>
      <p:pic>
        <p:nvPicPr>
          <p:cNvPr id="14" name="그림 13" descr="그래픽, 원이(가) 표시된 사진&#10;&#10;자동 생성된 설명">
            <a:extLst>
              <a:ext uri="{FF2B5EF4-FFF2-40B4-BE49-F238E27FC236}">
                <a16:creationId xmlns:a16="http://schemas.microsoft.com/office/drawing/2014/main" id="{6F6C646D-B2BD-700F-1045-BB70881D24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0475" y="3908407"/>
            <a:ext cx="156513" cy="114021"/>
          </a:xfrm>
          <a:prstGeom prst="rect">
            <a:avLst/>
          </a:prstGeom>
        </p:spPr>
      </p:pic>
      <p:pic>
        <p:nvPicPr>
          <p:cNvPr id="15" name="그림 14" descr="그래픽, 상징, 폰트, 로고이(가) 표시된 사진&#10;&#10;자동 생성된 설명">
            <a:extLst>
              <a:ext uri="{FF2B5EF4-FFF2-40B4-BE49-F238E27FC236}">
                <a16:creationId xmlns:a16="http://schemas.microsoft.com/office/drawing/2014/main" id="{727A0C16-B5AE-F4A1-4642-E4AB206A24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874" y="4154349"/>
            <a:ext cx="132203" cy="123389"/>
          </a:xfrm>
          <a:prstGeom prst="rect">
            <a:avLst/>
          </a:prstGeom>
        </p:spPr>
      </p:pic>
      <p:pic>
        <p:nvPicPr>
          <p:cNvPr id="16" name="그림 15" descr="그래픽, 원이(가) 표시된 사진&#10;&#10;자동 생성된 설명">
            <a:extLst>
              <a:ext uri="{FF2B5EF4-FFF2-40B4-BE49-F238E27FC236}">
                <a16:creationId xmlns:a16="http://schemas.microsoft.com/office/drawing/2014/main" id="{45A971B2-DC31-3CE8-9248-77884D421D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8115" y="3908407"/>
            <a:ext cx="156513" cy="114021"/>
          </a:xfrm>
          <a:prstGeom prst="rect">
            <a:avLst/>
          </a:prstGeom>
        </p:spPr>
      </p:pic>
      <p:pic>
        <p:nvPicPr>
          <p:cNvPr id="17" name="그림 16" descr="그래픽, 원이(가) 표시된 사진&#10;&#10;자동 생성된 설명">
            <a:extLst>
              <a:ext uri="{FF2B5EF4-FFF2-40B4-BE49-F238E27FC236}">
                <a16:creationId xmlns:a16="http://schemas.microsoft.com/office/drawing/2014/main" id="{702F207D-74F4-CC2C-32E2-1558C50B39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0203" y="3908407"/>
            <a:ext cx="156513" cy="114021"/>
          </a:xfrm>
          <a:prstGeom prst="rect">
            <a:avLst/>
          </a:prstGeom>
        </p:spPr>
      </p:pic>
      <p:sp>
        <p:nvSpPr>
          <p:cNvPr id="18" name="모서리가 둥근 직사각형 147">
            <a:extLst>
              <a:ext uri="{FF2B5EF4-FFF2-40B4-BE49-F238E27FC236}">
                <a16:creationId xmlns:a16="http://schemas.microsoft.com/office/drawing/2014/main" id="{B31854E8-3053-2130-2172-BCA07F4FF2BD}"/>
              </a:ext>
            </a:extLst>
          </p:cNvPr>
          <p:cNvSpPr/>
          <p:nvPr/>
        </p:nvSpPr>
        <p:spPr bwMode="auto">
          <a:xfrm>
            <a:off x="6226893" y="4356606"/>
            <a:ext cx="591376" cy="200546"/>
          </a:xfrm>
          <a:prstGeom prst="roundRect">
            <a:avLst>
              <a:gd name="adj" fmla="val 50000"/>
            </a:avLst>
          </a:prstGeom>
          <a:solidFill>
            <a:srgbClr val="FFFFFF"/>
          </a:solidFill>
          <a:ln w="9525" cap="flat" cmpd="sng" algn="ctr">
            <a:solidFill>
              <a:srgbClr val="061754"/>
            </a:solid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en-US" sz="800" b="1" i="0" u="none" strike="noStrike" kern="0" cap="none" spc="0" normalizeH="0" baseline="0" noProof="0" dirty="0">
                <a:ln>
                  <a:noFill/>
                </a:ln>
                <a:solidFill>
                  <a:srgbClr val="061754"/>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AP 18F</a:t>
            </a:r>
            <a:endParaRPr kumimoji="1" lang="ko-Kore-KR" altLang="en-US" sz="800" b="1" i="0" u="none" strike="noStrike" kern="0" cap="none" spc="0" normalizeH="0" baseline="0" noProof="0" dirty="0">
              <a:ln>
                <a:noFill/>
              </a:ln>
              <a:solidFill>
                <a:srgbClr val="061754"/>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9" name="모서리가 둥근 직사각형 148">
            <a:extLst>
              <a:ext uri="{FF2B5EF4-FFF2-40B4-BE49-F238E27FC236}">
                <a16:creationId xmlns:a16="http://schemas.microsoft.com/office/drawing/2014/main" id="{5B38F223-C41B-0C58-D660-064179C8F5C4}"/>
              </a:ext>
            </a:extLst>
          </p:cNvPr>
          <p:cNvSpPr/>
          <p:nvPr/>
        </p:nvSpPr>
        <p:spPr bwMode="auto">
          <a:xfrm>
            <a:off x="6165078" y="5999696"/>
            <a:ext cx="591376" cy="200546"/>
          </a:xfrm>
          <a:prstGeom prst="roundRect">
            <a:avLst>
              <a:gd name="adj" fmla="val 50000"/>
            </a:avLst>
          </a:prstGeom>
          <a:solidFill>
            <a:srgbClr val="FFFFFF"/>
          </a:solidFill>
          <a:ln w="9525" cap="flat" cmpd="sng" algn="ctr">
            <a:solidFill>
              <a:srgbClr val="061754"/>
            </a:solid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en-US" sz="800" b="1" i="0" u="none" strike="noStrike" kern="0" cap="none" spc="0" normalizeH="0" baseline="0" noProof="0" dirty="0">
                <a:ln>
                  <a:noFill/>
                </a:ln>
                <a:solidFill>
                  <a:srgbClr val="061754"/>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AP 2F</a:t>
            </a:r>
            <a:endParaRPr kumimoji="1" lang="ko-Kore-KR" altLang="en-US" sz="800" b="1" i="0" u="none" strike="noStrike" kern="0" cap="none" spc="0" normalizeH="0" baseline="0" noProof="0" dirty="0">
              <a:ln>
                <a:noFill/>
              </a:ln>
              <a:solidFill>
                <a:srgbClr val="061754"/>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20" name="모서리가 둥근 직사각형 149">
            <a:extLst>
              <a:ext uri="{FF2B5EF4-FFF2-40B4-BE49-F238E27FC236}">
                <a16:creationId xmlns:a16="http://schemas.microsoft.com/office/drawing/2014/main" id="{0E9027CA-372A-366B-2F16-2B54E929ACEB}"/>
              </a:ext>
            </a:extLst>
          </p:cNvPr>
          <p:cNvSpPr/>
          <p:nvPr/>
        </p:nvSpPr>
        <p:spPr bwMode="auto">
          <a:xfrm>
            <a:off x="6165078" y="5222913"/>
            <a:ext cx="591376" cy="200546"/>
          </a:xfrm>
          <a:prstGeom prst="roundRect">
            <a:avLst>
              <a:gd name="adj" fmla="val 50000"/>
            </a:avLst>
          </a:prstGeom>
          <a:solidFill>
            <a:srgbClr val="FFFFFF"/>
          </a:solidFill>
          <a:ln w="9525" cap="flat" cmpd="sng" algn="ctr">
            <a:solidFill>
              <a:srgbClr val="061754"/>
            </a:solid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en-US" sz="800" b="1" i="0" u="none" strike="noStrike" kern="0" cap="none" spc="0" normalizeH="0" baseline="0" noProof="0" dirty="0">
                <a:ln>
                  <a:noFill/>
                </a:ln>
                <a:solidFill>
                  <a:srgbClr val="061754"/>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AP 9F</a:t>
            </a:r>
            <a:endParaRPr kumimoji="1" lang="ko-Kore-KR" altLang="en-US" sz="800" b="1" i="0" u="none" strike="noStrike" kern="0" cap="none" spc="0" normalizeH="0" baseline="0" noProof="0" dirty="0">
              <a:ln>
                <a:noFill/>
              </a:ln>
              <a:solidFill>
                <a:srgbClr val="061754"/>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21" name="타원 20">
            <a:extLst>
              <a:ext uri="{FF2B5EF4-FFF2-40B4-BE49-F238E27FC236}">
                <a16:creationId xmlns:a16="http://schemas.microsoft.com/office/drawing/2014/main" id="{BEF9EEE0-EC15-0AB9-52FE-8576E7DD2059}"/>
              </a:ext>
            </a:extLst>
          </p:cNvPr>
          <p:cNvSpPr/>
          <p:nvPr/>
        </p:nvSpPr>
        <p:spPr bwMode="auto">
          <a:xfrm>
            <a:off x="5467426" y="4297281"/>
            <a:ext cx="293816" cy="285396"/>
          </a:xfrm>
          <a:prstGeom prst="ellipse">
            <a:avLst/>
          </a:prstGeom>
          <a:solidFill>
            <a:srgbClr val="061754"/>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800" b="1" i="0" u="none" strike="noStrike" kern="0" cap="none" spc="0" normalizeH="0" baseline="0" noProof="0" dirty="0">
              <a:ln>
                <a:solidFill>
                  <a:srgbClr val="FFFFFF">
                    <a:alpha val="20000"/>
                  </a:srgbClr>
                </a:solidFill>
              </a:ln>
              <a:solidFill>
                <a:srgbClr val="FFFFFF"/>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pic>
        <p:nvPicPr>
          <p:cNvPr id="22" name="그림 21" descr="그래픽, 상징, 폰트, 로고이(가) 표시된 사진&#10;&#10;자동 생성된 설명">
            <a:extLst>
              <a:ext uri="{FF2B5EF4-FFF2-40B4-BE49-F238E27FC236}">
                <a16:creationId xmlns:a16="http://schemas.microsoft.com/office/drawing/2014/main" id="{4AB43D3E-E623-7B3E-C680-F16B0B22F5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233" y="4378285"/>
            <a:ext cx="132203" cy="123389"/>
          </a:xfrm>
          <a:prstGeom prst="rect">
            <a:avLst/>
          </a:prstGeom>
        </p:spPr>
      </p:pic>
      <p:sp>
        <p:nvSpPr>
          <p:cNvPr id="23" name="타원 22">
            <a:extLst>
              <a:ext uri="{FF2B5EF4-FFF2-40B4-BE49-F238E27FC236}">
                <a16:creationId xmlns:a16="http://schemas.microsoft.com/office/drawing/2014/main" id="{3E28715A-EC4F-CF1D-097A-7DC783094CFE}"/>
              </a:ext>
            </a:extLst>
          </p:cNvPr>
          <p:cNvSpPr/>
          <p:nvPr/>
        </p:nvSpPr>
        <p:spPr bwMode="auto">
          <a:xfrm>
            <a:off x="5877970" y="4315948"/>
            <a:ext cx="293816" cy="285396"/>
          </a:xfrm>
          <a:prstGeom prst="ellipse">
            <a:avLst/>
          </a:prstGeom>
          <a:solidFill>
            <a:srgbClr val="061754"/>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800" b="1" i="0" u="none" strike="noStrike" kern="0" cap="none" spc="0" normalizeH="0" baseline="0" noProof="0" dirty="0">
              <a:ln>
                <a:solidFill>
                  <a:srgbClr val="FFFFFF">
                    <a:alpha val="20000"/>
                  </a:srgbClr>
                </a:solidFill>
              </a:ln>
              <a:solidFill>
                <a:srgbClr val="FFFFFF"/>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pic>
        <p:nvPicPr>
          <p:cNvPr id="24" name="그림 23" descr="그래픽, 상징, 폰트, 로고이(가) 표시된 사진&#10;&#10;자동 생성된 설명">
            <a:extLst>
              <a:ext uri="{FF2B5EF4-FFF2-40B4-BE49-F238E27FC236}">
                <a16:creationId xmlns:a16="http://schemas.microsoft.com/office/drawing/2014/main" id="{5190F49A-1A11-67BB-C597-4C4906571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777" y="4396952"/>
            <a:ext cx="132203" cy="123389"/>
          </a:xfrm>
          <a:prstGeom prst="rect">
            <a:avLst/>
          </a:prstGeom>
        </p:spPr>
      </p:pic>
      <p:sp>
        <p:nvSpPr>
          <p:cNvPr id="25" name="타원 24">
            <a:extLst>
              <a:ext uri="{FF2B5EF4-FFF2-40B4-BE49-F238E27FC236}">
                <a16:creationId xmlns:a16="http://schemas.microsoft.com/office/drawing/2014/main" id="{90B6A8C9-E720-4592-C025-88C98B4DC13D}"/>
              </a:ext>
            </a:extLst>
          </p:cNvPr>
          <p:cNvSpPr/>
          <p:nvPr/>
        </p:nvSpPr>
        <p:spPr bwMode="auto">
          <a:xfrm>
            <a:off x="7159270" y="4254253"/>
            <a:ext cx="293816" cy="285396"/>
          </a:xfrm>
          <a:prstGeom prst="ellipse">
            <a:avLst/>
          </a:prstGeom>
          <a:solidFill>
            <a:srgbClr val="061754"/>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800" b="1" i="0" u="none" strike="noStrike" kern="0" cap="none" spc="0" normalizeH="0" baseline="0" noProof="0" dirty="0">
              <a:ln>
                <a:solidFill>
                  <a:srgbClr val="FFFFFF">
                    <a:alpha val="20000"/>
                  </a:srgbClr>
                </a:solidFill>
              </a:ln>
              <a:solidFill>
                <a:srgbClr val="FFFFFF"/>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pic>
        <p:nvPicPr>
          <p:cNvPr id="26" name="그림 25" descr="그래픽, 상징, 폰트, 로고이(가) 표시된 사진&#10;&#10;자동 생성된 설명">
            <a:extLst>
              <a:ext uri="{FF2B5EF4-FFF2-40B4-BE49-F238E27FC236}">
                <a16:creationId xmlns:a16="http://schemas.microsoft.com/office/drawing/2014/main" id="{588A286D-6700-F6F9-ECE2-F98305D18F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077" y="4335257"/>
            <a:ext cx="132203" cy="123389"/>
          </a:xfrm>
          <a:prstGeom prst="rect">
            <a:avLst/>
          </a:prstGeom>
        </p:spPr>
      </p:pic>
      <p:sp>
        <p:nvSpPr>
          <p:cNvPr id="27" name="타원 26">
            <a:extLst>
              <a:ext uri="{FF2B5EF4-FFF2-40B4-BE49-F238E27FC236}">
                <a16:creationId xmlns:a16="http://schemas.microsoft.com/office/drawing/2014/main" id="{44FFCD67-5696-6E41-4887-70C5443E2B04}"/>
              </a:ext>
            </a:extLst>
          </p:cNvPr>
          <p:cNvSpPr/>
          <p:nvPr/>
        </p:nvSpPr>
        <p:spPr bwMode="auto">
          <a:xfrm>
            <a:off x="7504162" y="4234944"/>
            <a:ext cx="293816" cy="285396"/>
          </a:xfrm>
          <a:prstGeom prst="ellipse">
            <a:avLst/>
          </a:prstGeom>
          <a:solidFill>
            <a:srgbClr val="061754"/>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800" b="1" i="0" u="none" strike="noStrike" kern="0" cap="none" spc="0" normalizeH="0" baseline="0" noProof="0" dirty="0">
              <a:ln>
                <a:solidFill>
                  <a:srgbClr val="FFFFFF">
                    <a:alpha val="20000"/>
                  </a:srgbClr>
                </a:solidFill>
              </a:ln>
              <a:solidFill>
                <a:srgbClr val="FFFFFF"/>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pic>
        <p:nvPicPr>
          <p:cNvPr id="28" name="그림 27" descr="그래픽, 상징, 폰트, 로고이(가) 표시된 사진&#10;&#10;자동 생성된 설명">
            <a:extLst>
              <a:ext uri="{FF2B5EF4-FFF2-40B4-BE49-F238E27FC236}">
                <a16:creationId xmlns:a16="http://schemas.microsoft.com/office/drawing/2014/main" id="{934D6CD1-60C2-4A04-5F13-175C4ED141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4969" y="4315948"/>
            <a:ext cx="132203" cy="123389"/>
          </a:xfrm>
          <a:prstGeom prst="rect">
            <a:avLst/>
          </a:prstGeom>
        </p:spPr>
      </p:pic>
      <p:sp>
        <p:nvSpPr>
          <p:cNvPr id="29" name="TextBox 28">
            <a:extLst>
              <a:ext uri="{FF2B5EF4-FFF2-40B4-BE49-F238E27FC236}">
                <a16:creationId xmlns:a16="http://schemas.microsoft.com/office/drawing/2014/main" id="{08658A52-8F0F-4062-2C96-FD3EDE4E402D}"/>
              </a:ext>
            </a:extLst>
          </p:cNvPr>
          <p:cNvSpPr txBox="1"/>
          <p:nvPr/>
        </p:nvSpPr>
        <p:spPr>
          <a:xfrm>
            <a:off x="6153314" y="4721998"/>
            <a:ext cx="821094" cy="307777"/>
          </a:xfrm>
          <a:prstGeom prst="rect">
            <a:avLst/>
          </a:prstGeom>
          <a:noFill/>
        </p:spPr>
        <p:txBody>
          <a:bodyPr wrap="square" rtlCol="0">
            <a:spAutoFit/>
          </a:bodyPr>
          <a:lstStyle/>
          <a:p>
            <a:r>
              <a:rPr lang="en-US" altLang="ko-KR" sz="1400" dirty="0"/>
              <a:t>MSMC</a:t>
            </a:r>
            <a:endParaRPr lang="ko-KR" altLang="en-US" sz="1400" dirty="0"/>
          </a:p>
        </p:txBody>
      </p:sp>
      <p:sp>
        <p:nvSpPr>
          <p:cNvPr id="30" name="TextBox 29">
            <a:extLst>
              <a:ext uri="{FF2B5EF4-FFF2-40B4-BE49-F238E27FC236}">
                <a16:creationId xmlns:a16="http://schemas.microsoft.com/office/drawing/2014/main" id="{645341F8-AE1A-622A-044C-7508AA655D37}"/>
              </a:ext>
            </a:extLst>
          </p:cNvPr>
          <p:cNvSpPr txBox="1"/>
          <p:nvPr/>
        </p:nvSpPr>
        <p:spPr>
          <a:xfrm>
            <a:off x="6109503" y="5547400"/>
            <a:ext cx="821094" cy="307777"/>
          </a:xfrm>
          <a:prstGeom prst="rect">
            <a:avLst/>
          </a:prstGeom>
          <a:noFill/>
        </p:spPr>
        <p:txBody>
          <a:bodyPr wrap="square" rtlCol="0">
            <a:spAutoFit/>
          </a:bodyPr>
          <a:lstStyle/>
          <a:p>
            <a:r>
              <a:rPr lang="en-US" altLang="ko-KR" sz="1400" dirty="0"/>
              <a:t>MSMC</a:t>
            </a:r>
            <a:endParaRPr lang="ko-KR" altLang="en-US" sz="1400" dirty="0"/>
          </a:p>
        </p:txBody>
      </p:sp>
      <p:cxnSp>
        <p:nvCxnSpPr>
          <p:cNvPr id="31" name="직선 화살표 연결선 30">
            <a:extLst>
              <a:ext uri="{FF2B5EF4-FFF2-40B4-BE49-F238E27FC236}">
                <a16:creationId xmlns:a16="http://schemas.microsoft.com/office/drawing/2014/main" id="{35EE7991-F6B6-C8F4-67F3-904A2B2077FC}"/>
              </a:ext>
            </a:extLst>
          </p:cNvPr>
          <p:cNvCxnSpPr>
            <a:cxnSpLocks/>
          </p:cNvCxnSpPr>
          <p:nvPr/>
        </p:nvCxnSpPr>
        <p:spPr>
          <a:xfrm>
            <a:off x="6464391" y="4611668"/>
            <a:ext cx="0" cy="567730"/>
          </a:xfrm>
          <a:prstGeom prst="straightConnector1">
            <a:avLst/>
          </a:prstGeom>
          <a:noFill/>
          <a:ln w="12700" cap="flat" cmpd="sng" algn="ctr">
            <a:solidFill>
              <a:srgbClr val="2EACB3"/>
            </a:solidFill>
            <a:prstDash val="dash"/>
            <a:miter lim="800000"/>
            <a:headEnd type="arrow" w="sm" len="sm"/>
            <a:tailEnd type="arrow" w="sm" len="sm"/>
          </a:ln>
          <a:effectLst/>
        </p:spPr>
      </p:cxnSp>
      <p:cxnSp>
        <p:nvCxnSpPr>
          <p:cNvPr id="32" name="직선 화살표 연결선 31">
            <a:extLst>
              <a:ext uri="{FF2B5EF4-FFF2-40B4-BE49-F238E27FC236}">
                <a16:creationId xmlns:a16="http://schemas.microsoft.com/office/drawing/2014/main" id="{0F03C349-CCD3-7C20-1354-9BBF5C4D1158}"/>
              </a:ext>
            </a:extLst>
          </p:cNvPr>
          <p:cNvCxnSpPr>
            <a:cxnSpLocks/>
          </p:cNvCxnSpPr>
          <p:nvPr/>
        </p:nvCxnSpPr>
        <p:spPr>
          <a:xfrm>
            <a:off x="6460766" y="5431966"/>
            <a:ext cx="0" cy="567730"/>
          </a:xfrm>
          <a:prstGeom prst="straightConnector1">
            <a:avLst/>
          </a:prstGeom>
          <a:noFill/>
          <a:ln w="12700" cap="flat" cmpd="sng" algn="ctr">
            <a:solidFill>
              <a:srgbClr val="2EACB3"/>
            </a:solidFill>
            <a:prstDash val="dash"/>
            <a:miter lim="800000"/>
            <a:headEnd type="arrow" w="sm" len="sm"/>
            <a:tailEnd type="arrow" w="sm" len="sm"/>
          </a:ln>
          <a:effectLst/>
        </p:spPr>
      </p:cxnSp>
    </p:spTree>
    <p:extLst>
      <p:ext uri="{BB962C8B-B14F-4D97-AF65-F5344CB8AC3E}">
        <p14:creationId xmlns:p14="http://schemas.microsoft.com/office/powerpoint/2010/main" val="340032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539552" y="1484784"/>
            <a:ext cx="8352928" cy="4968552"/>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Aurora SAFETY terminal</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Gas/temp sensors + CCTV</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Used in petrochemical plants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Worker monitoring</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Compliance ensured</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r>
              <a:rPr lang="en-US" altLang="ko-KR" sz="2000" dirty="0">
                <a:latin typeface="Times New Roman" panose="02020603050405020304" pitchFamily="18" charset="0"/>
                <a:cs typeface="Times New Roman" panose="02020603050405020304" pitchFamily="18" charset="0"/>
              </a:rPr>
              <a:t> </a:t>
            </a: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539552" y="527832"/>
            <a:ext cx="7764463" cy="754063"/>
          </a:xfrm>
        </p:spPr>
        <p:txBody>
          <a:bodyPr>
            <a:normAutofit/>
          </a:bodyPr>
          <a:lstStyle/>
          <a:p>
            <a:r>
              <a:rPr lang="en-US" sz="3200" b="1" dirty="0" err="1">
                <a:latin typeface="Times New Roman" panose="02020603050405020304" pitchFamily="18" charset="0"/>
                <a:cs typeface="Times New Roman" panose="02020603050405020304" pitchFamily="18" charset="0"/>
              </a:rPr>
              <a:t>PoC</a:t>
            </a:r>
            <a:r>
              <a:rPr lang="en-US" sz="3200" b="1" dirty="0">
                <a:latin typeface="Times New Roman" panose="02020603050405020304" pitchFamily="18" charset="0"/>
                <a:cs typeface="Times New Roman" panose="02020603050405020304" pitchFamily="18" charset="0"/>
              </a:rPr>
              <a:t> – Confined Space Safety</a:t>
            </a:r>
          </a:p>
        </p:txBody>
      </p:sp>
      <p:grpSp>
        <p:nvGrpSpPr>
          <p:cNvPr id="5" name="그룹 4">
            <a:extLst>
              <a:ext uri="{FF2B5EF4-FFF2-40B4-BE49-F238E27FC236}">
                <a16:creationId xmlns:a16="http://schemas.microsoft.com/office/drawing/2014/main" id="{3AB1DD2E-FA86-832B-4DC9-8A67B84EACF7}"/>
              </a:ext>
            </a:extLst>
          </p:cNvPr>
          <p:cNvGrpSpPr/>
          <p:nvPr/>
        </p:nvGrpSpPr>
        <p:grpSpPr>
          <a:xfrm>
            <a:off x="4932040" y="1772816"/>
            <a:ext cx="3259471" cy="1824850"/>
            <a:chOff x="4834326" y="990778"/>
            <a:chExt cx="3259471" cy="1824850"/>
          </a:xfrm>
        </p:grpSpPr>
        <p:grpSp>
          <p:nvGrpSpPr>
            <p:cNvPr id="6" name="그룹 5">
              <a:extLst>
                <a:ext uri="{FF2B5EF4-FFF2-40B4-BE49-F238E27FC236}">
                  <a16:creationId xmlns:a16="http://schemas.microsoft.com/office/drawing/2014/main" id="{0292C29A-4885-D73D-0BE9-159184E0AB23}"/>
                </a:ext>
              </a:extLst>
            </p:cNvPr>
            <p:cNvGrpSpPr/>
            <p:nvPr/>
          </p:nvGrpSpPr>
          <p:grpSpPr>
            <a:xfrm>
              <a:off x="4834326" y="990778"/>
              <a:ext cx="3259471" cy="1824850"/>
              <a:chOff x="5183275" y="1162824"/>
              <a:chExt cx="2505998" cy="1291682"/>
            </a:xfrm>
          </p:grpSpPr>
          <p:sp>
            <p:nvSpPr>
              <p:cNvPr id="11" name="직사각형 10">
                <a:extLst>
                  <a:ext uri="{FF2B5EF4-FFF2-40B4-BE49-F238E27FC236}">
                    <a16:creationId xmlns:a16="http://schemas.microsoft.com/office/drawing/2014/main" id="{665B488D-5171-2B09-983E-E0C4CB996829}"/>
                  </a:ext>
                </a:extLst>
              </p:cNvPr>
              <p:cNvSpPr/>
              <p:nvPr/>
            </p:nvSpPr>
            <p:spPr>
              <a:xfrm>
                <a:off x="5575970" y="1162824"/>
                <a:ext cx="2113303" cy="1291682"/>
              </a:xfrm>
              <a:prstGeom prst="rect">
                <a:avLst/>
              </a:prstGeom>
              <a:noFill/>
              <a:ln w="139700">
                <a:solidFill>
                  <a:schemeClr val="bg1">
                    <a:lumMod val="75000"/>
                  </a:schemeClr>
                </a:solidFill>
              </a:ln>
            </p:spPr>
            <p:txBody>
              <a:bodyPr wrap="none" rtlCol="0" anchor="ctr">
                <a:noAutofit/>
              </a:bodyPr>
              <a:lstStyle/>
              <a:p>
                <a:pPr algn="ctr" defTabSz="955675">
                  <a:lnSpc>
                    <a:spcPts val="1600"/>
                  </a:lnSpc>
                  <a:spcBef>
                    <a:spcPts val="600"/>
                  </a:spcBef>
                </a:pPr>
                <a:endParaRPr lang="ko-KR" altLang="en-US" sz="800" b="1" spc="-80">
                  <a:solidFill>
                    <a:srgbClr val="003E92"/>
                  </a:solidFill>
                  <a:latin typeface="Kigelia Light" panose="020B0502040204020203" pitchFamily="34" charset="0"/>
                  <a:ea typeface="KoPubWorld돋움체_Pro Bold" panose="020B0600000101010101" charset="-127"/>
                  <a:cs typeface="Kigelia Light" panose="020B0502040204020203" pitchFamily="34" charset="0"/>
                  <a:sym typeface="Monotype Sorts"/>
                </a:endParaRPr>
              </a:p>
            </p:txBody>
          </p:sp>
          <p:grpSp>
            <p:nvGrpSpPr>
              <p:cNvPr id="12" name="그룹 11">
                <a:extLst>
                  <a:ext uri="{FF2B5EF4-FFF2-40B4-BE49-F238E27FC236}">
                    <a16:creationId xmlns:a16="http://schemas.microsoft.com/office/drawing/2014/main" id="{741759B2-0DD4-8E06-47A7-66E9A4884282}"/>
                  </a:ext>
                </a:extLst>
              </p:cNvPr>
              <p:cNvGrpSpPr/>
              <p:nvPr/>
            </p:nvGrpSpPr>
            <p:grpSpPr>
              <a:xfrm>
                <a:off x="5183275" y="1592428"/>
                <a:ext cx="379794" cy="612222"/>
                <a:chOff x="1240344" y="3140286"/>
                <a:chExt cx="843752" cy="939876"/>
              </a:xfrm>
            </p:grpSpPr>
            <p:pic>
              <p:nvPicPr>
                <p:cNvPr id="22" name="그림 21">
                  <a:extLst>
                    <a:ext uri="{FF2B5EF4-FFF2-40B4-BE49-F238E27FC236}">
                      <a16:creationId xmlns:a16="http://schemas.microsoft.com/office/drawing/2014/main" id="{11D81D6F-4E17-140D-78DC-064F2C86B29B}"/>
                    </a:ext>
                  </a:extLst>
                </p:cNvPr>
                <p:cNvPicPr>
                  <a:picLocks noChangeAspect="1"/>
                </p:cNvPicPr>
                <p:nvPr/>
              </p:nvPicPr>
              <p:blipFill>
                <a:blip r:embed="rId3"/>
                <a:stretch>
                  <a:fillRect/>
                </a:stretch>
              </p:blipFill>
              <p:spPr>
                <a:xfrm>
                  <a:off x="1240344" y="3558815"/>
                  <a:ext cx="713844" cy="521347"/>
                </a:xfrm>
                <a:prstGeom prst="rect">
                  <a:avLst/>
                </a:prstGeom>
              </p:spPr>
            </p:pic>
            <p:pic>
              <p:nvPicPr>
                <p:cNvPr id="23" name="그림 22">
                  <a:extLst>
                    <a:ext uri="{FF2B5EF4-FFF2-40B4-BE49-F238E27FC236}">
                      <a16:creationId xmlns:a16="http://schemas.microsoft.com/office/drawing/2014/main" id="{E043537C-3C85-0F6E-279E-50DABC9C75C2}"/>
                    </a:ext>
                  </a:extLst>
                </p:cNvPr>
                <p:cNvPicPr>
                  <a:picLocks noChangeAspect="1"/>
                </p:cNvPicPr>
                <p:nvPr/>
              </p:nvPicPr>
              <p:blipFill>
                <a:blip r:embed="rId4"/>
                <a:stretch>
                  <a:fillRect/>
                </a:stretch>
              </p:blipFill>
              <p:spPr>
                <a:xfrm>
                  <a:off x="1734353" y="3140286"/>
                  <a:ext cx="349743" cy="288714"/>
                </a:xfrm>
                <a:prstGeom prst="rect">
                  <a:avLst/>
                </a:prstGeom>
              </p:spPr>
            </p:pic>
            <p:cxnSp>
              <p:nvCxnSpPr>
                <p:cNvPr id="24" name="연결선: 구부러짐 11">
                  <a:extLst>
                    <a:ext uri="{FF2B5EF4-FFF2-40B4-BE49-F238E27FC236}">
                      <a16:creationId xmlns:a16="http://schemas.microsoft.com/office/drawing/2014/main" id="{E2EB4343-F85E-21E0-C799-15AFD7EB53F5}"/>
                    </a:ext>
                  </a:extLst>
                </p:cNvPr>
                <p:cNvCxnSpPr>
                  <a:stCxn id="23" idx="2"/>
                  <a:endCxn id="22" idx="0"/>
                </p:cNvCxnSpPr>
                <p:nvPr/>
              </p:nvCxnSpPr>
              <p:spPr>
                <a:xfrm rot="5400000">
                  <a:off x="1688339" y="3337928"/>
                  <a:ext cx="129815" cy="311959"/>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13" name="그룹 12">
                <a:extLst>
                  <a:ext uri="{FF2B5EF4-FFF2-40B4-BE49-F238E27FC236}">
                    <a16:creationId xmlns:a16="http://schemas.microsoft.com/office/drawing/2014/main" id="{52AF1ADB-3705-337E-12E2-189B0CC28EB4}"/>
                  </a:ext>
                </a:extLst>
              </p:cNvPr>
              <p:cNvGrpSpPr/>
              <p:nvPr/>
            </p:nvGrpSpPr>
            <p:grpSpPr>
              <a:xfrm>
                <a:off x="7264896" y="1211286"/>
                <a:ext cx="304569" cy="515335"/>
                <a:chOff x="7073034" y="2608730"/>
                <a:chExt cx="609719" cy="950084"/>
              </a:xfrm>
            </p:grpSpPr>
            <p:pic>
              <p:nvPicPr>
                <p:cNvPr id="19" name="그림 18">
                  <a:extLst>
                    <a:ext uri="{FF2B5EF4-FFF2-40B4-BE49-F238E27FC236}">
                      <a16:creationId xmlns:a16="http://schemas.microsoft.com/office/drawing/2014/main" id="{C25BA443-83EA-30AD-9BE1-373DD48A3742}"/>
                    </a:ext>
                  </a:extLst>
                </p:cNvPr>
                <p:cNvPicPr>
                  <a:picLocks noChangeAspect="1"/>
                </p:cNvPicPr>
                <p:nvPr/>
              </p:nvPicPr>
              <p:blipFill>
                <a:blip r:embed="rId4"/>
                <a:stretch>
                  <a:fillRect/>
                </a:stretch>
              </p:blipFill>
              <p:spPr>
                <a:xfrm>
                  <a:off x="7333010" y="2608730"/>
                  <a:ext cx="349743" cy="288714"/>
                </a:xfrm>
                <a:prstGeom prst="rect">
                  <a:avLst/>
                </a:prstGeom>
              </p:spPr>
            </p:pic>
            <p:pic>
              <p:nvPicPr>
                <p:cNvPr id="20" name="그림 19">
                  <a:extLst>
                    <a:ext uri="{FF2B5EF4-FFF2-40B4-BE49-F238E27FC236}">
                      <a16:creationId xmlns:a16="http://schemas.microsoft.com/office/drawing/2014/main" id="{CF17F8F0-77CE-740E-B06D-44CBE9ECC882}"/>
                    </a:ext>
                  </a:extLst>
                </p:cNvPr>
                <p:cNvPicPr>
                  <a:picLocks noChangeAspect="1"/>
                </p:cNvPicPr>
                <p:nvPr/>
              </p:nvPicPr>
              <p:blipFill>
                <a:blip r:embed="rId5"/>
                <a:stretch>
                  <a:fillRect/>
                </a:stretch>
              </p:blipFill>
              <p:spPr>
                <a:xfrm>
                  <a:off x="7073034" y="3154153"/>
                  <a:ext cx="556602" cy="404661"/>
                </a:xfrm>
                <a:prstGeom prst="rect">
                  <a:avLst/>
                </a:prstGeom>
              </p:spPr>
            </p:pic>
            <p:cxnSp>
              <p:nvCxnSpPr>
                <p:cNvPr id="21" name="연결선: 구부러짐 15">
                  <a:extLst>
                    <a:ext uri="{FF2B5EF4-FFF2-40B4-BE49-F238E27FC236}">
                      <a16:creationId xmlns:a16="http://schemas.microsoft.com/office/drawing/2014/main" id="{018DC77B-67B8-3B91-F865-2B90538A5E77}"/>
                    </a:ext>
                  </a:extLst>
                </p:cNvPr>
                <p:cNvCxnSpPr>
                  <a:cxnSpLocks/>
                  <a:stCxn id="19" idx="2"/>
                  <a:endCxn id="20" idx="0"/>
                </p:cNvCxnSpPr>
                <p:nvPr/>
              </p:nvCxnSpPr>
              <p:spPr>
                <a:xfrm rot="5400000">
                  <a:off x="7301255" y="2947526"/>
                  <a:ext cx="256710" cy="156547"/>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grpSp>
          <p:pic>
            <p:nvPicPr>
              <p:cNvPr id="14" name="그림 13">
                <a:extLst>
                  <a:ext uri="{FF2B5EF4-FFF2-40B4-BE49-F238E27FC236}">
                    <a16:creationId xmlns:a16="http://schemas.microsoft.com/office/drawing/2014/main" id="{2D9281DB-26E8-EF17-096A-99C94C57FE95}"/>
                  </a:ext>
                </a:extLst>
              </p:cNvPr>
              <p:cNvPicPr>
                <a:picLocks noChangeAspect="1"/>
              </p:cNvPicPr>
              <p:nvPr/>
            </p:nvPicPr>
            <p:blipFill>
              <a:blip r:embed="rId6"/>
              <a:stretch>
                <a:fillRect/>
              </a:stretch>
            </p:blipFill>
            <p:spPr>
              <a:xfrm>
                <a:off x="5869720" y="1775215"/>
                <a:ext cx="227204" cy="267774"/>
              </a:xfrm>
              <a:prstGeom prst="rect">
                <a:avLst/>
              </a:prstGeom>
              <a:noFill/>
            </p:spPr>
          </p:pic>
          <p:pic>
            <p:nvPicPr>
              <p:cNvPr id="15" name="그림 14">
                <a:extLst>
                  <a:ext uri="{FF2B5EF4-FFF2-40B4-BE49-F238E27FC236}">
                    <a16:creationId xmlns:a16="http://schemas.microsoft.com/office/drawing/2014/main" id="{877DA375-FA72-818B-4E6B-D6B0967FF53A}"/>
                  </a:ext>
                </a:extLst>
              </p:cNvPr>
              <p:cNvPicPr>
                <a:picLocks noChangeAspect="1"/>
              </p:cNvPicPr>
              <p:nvPr/>
            </p:nvPicPr>
            <p:blipFill>
              <a:blip r:embed="rId7"/>
              <a:stretch>
                <a:fillRect/>
              </a:stretch>
            </p:blipFill>
            <p:spPr>
              <a:xfrm>
                <a:off x="7231940" y="1834736"/>
                <a:ext cx="113885" cy="167012"/>
              </a:xfrm>
              <a:prstGeom prst="rect">
                <a:avLst/>
              </a:prstGeom>
            </p:spPr>
          </p:pic>
          <p:pic>
            <p:nvPicPr>
              <p:cNvPr id="16" name="Picture 4" descr="무선cctv : 롯데ON">
                <a:extLst>
                  <a:ext uri="{FF2B5EF4-FFF2-40B4-BE49-F238E27FC236}">
                    <a16:creationId xmlns:a16="http://schemas.microsoft.com/office/drawing/2014/main" id="{247E17CB-FF95-66B8-0BB3-B4DBD814C39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91758" y="1746686"/>
                <a:ext cx="258698" cy="3037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와이파이 - 무료 컴퓨터개 아이콘">
                <a:extLst>
                  <a:ext uri="{FF2B5EF4-FFF2-40B4-BE49-F238E27FC236}">
                    <a16:creationId xmlns:a16="http://schemas.microsoft.com/office/drawing/2014/main" id="{DE61C204-B86F-B1C8-BB31-334F00ADD87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56776" y="1422775"/>
                <a:ext cx="218982" cy="257080"/>
              </a:xfrm>
              <a:prstGeom prst="rect">
                <a:avLst/>
              </a:prstGeom>
              <a:noFill/>
              <a:extLst>
                <a:ext uri="{909E8E84-426E-40DD-AFC4-6F175D3DCCD1}">
                  <a14:hiddenFill xmlns:a14="http://schemas.microsoft.com/office/drawing/2010/main">
                    <a:solidFill>
                      <a:srgbClr val="FFFFFF"/>
                    </a:solidFill>
                  </a14:hiddenFill>
                </a:ext>
              </a:extLst>
            </p:spPr>
          </p:pic>
          <p:pic>
            <p:nvPicPr>
              <p:cNvPr id="18" name="그림 17" descr="실내, 전자기기이(가) 표시된 사진&#10;&#10;자동 생성된 설명">
                <a:extLst>
                  <a:ext uri="{FF2B5EF4-FFF2-40B4-BE49-F238E27FC236}">
                    <a16:creationId xmlns:a16="http://schemas.microsoft.com/office/drawing/2014/main" id="{2E0377EB-2AFD-FED5-BDAD-D80109D706B5}"/>
                  </a:ext>
                </a:extLst>
              </p:cNvPr>
              <p:cNvPicPr>
                <a:picLocks noChangeAspect="1"/>
              </p:cNvPicPr>
              <p:nvPr/>
            </p:nvPicPr>
            <p:blipFill>
              <a:blip r:embed="rId10"/>
              <a:stretch>
                <a:fillRect/>
              </a:stretch>
            </p:blipFill>
            <p:spPr>
              <a:xfrm>
                <a:off x="6382995" y="1746795"/>
                <a:ext cx="153261" cy="307371"/>
              </a:xfrm>
              <a:prstGeom prst="rect">
                <a:avLst/>
              </a:prstGeom>
            </p:spPr>
          </p:pic>
        </p:grpSp>
        <p:sp>
          <p:nvSpPr>
            <p:cNvPr id="7" name="TextBox 6">
              <a:extLst>
                <a:ext uri="{FF2B5EF4-FFF2-40B4-BE49-F238E27FC236}">
                  <a16:creationId xmlns:a16="http://schemas.microsoft.com/office/drawing/2014/main" id="{1C04CEAC-C0BC-2D40-E7DD-111AC00FC6C0}"/>
                </a:ext>
              </a:extLst>
            </p:cNvPr>
            <p:cNvSpPr txBox="1"/>
            <p:nvPr/>
          </p:nvSpPr>
          <p:spPr>
            <a:xfrm>
              <a:off x="5379432" y="2407982"/>
              <a:ext cx="990977" cy="246221"/>
            </a:xfrm>
            <a:prstGeom prst="rect">
              <a:avLst/>
            </a:prstGeom>
            <a:noFill/>
          </p:spPr>
          <p:txBody>
            <a:bodyPr wrap="none" rtlCol="0">
              <a:spAutoFit/>
            </a:bodyPr>
            <a:lstStyle/>
            <a:p>
              <a:r>
                <a:rPr lang="en-US" altLang="ko-KR" sz="1000" dirty="0"/>
                <a:t>Smart Safe vest</a:t>
              </a:r>
              <a:endParaRPr lang="ko-KR" altLang="en-US" sz="1000" dirty="0"/>
            </a:p>
          </p:txBody>
        </p:sp>
        <p:sp>
          <p:nvSpPr>
            <p:cNvPr id="8" name="TextBox 7">
              <a:extLst>
                <a:ext uri="{FF2B5EF4-FFF2-40B4-BE49-F238E27FC236}">
                  <a16:creationId xmlns:a16="http://schemas.microsoft.com/office/drawing/2014/main" id="{CA07A566-8570-7C1A-8F75-4630297D6B6F}"/>
                </a:ext>
              </a:extLst>
            </p:cNvPr>
            <p:cNvSpPr txBox="1"/>
            <p:nvPr/>
          </p:nvSpPr>
          <p:spPr>
            <a:xfrm>
              <a:off x="6096696" y="2219187"/>
              <a:ext cx="756938" cy="246221"/>
            </a:xfrm>
            <a:prstGeom prst="rect">
              <a:avLst/>
            </a:prstGeom>
            <a:noFill/>
          </p:spPr>
          <p:txBody>
            <a:bodyPr wrap="none" rtlCol="0">
              <a:spAutoFit/>
            </a:bodyPr>
            <a:lstStyle/>
            <a:p>
              <a:r>
                <a:rPr lang="en-US" altLang="ko-KR" sz="1000" dirty="0"/>
                <a:t>Gas Sensor</a:t>
              </a:r>
              <a:endParaRPr lang="ko-KR" altLang="en-US" sz="1000" dirty="0"/>
            </a:p>
          </p:txBody>
        </p:sp>
        <p:sp>
          <p:nvSpPr>
            <p:cNvPr id="9" name="TextBox 8">
              <a:extLst>
                <a:ext uri="{FF2B5EF4-FFF2-40B4-BE49-F238E27FC236}">
                  <a16:creationId xmlns:a16="http://schemas.microsoft.com/office/drawing/2014/main" id="{A1337FCC-3293-C7B9-E059-F2A43A9CC527}"/>
                </a:ext>
              </a:extLst>
            </p:cNvPr>
            <p:cNvSpPr txBox="1"/>
            <p:nvPr/>
          </p:nvSpPr>
          <p:spPr>
            <a:xfrm>
              <a:off x="6807600" y="2407057"/>
              <a:ext cx="486030" cy="246221"/>
            </a:xfrm>
            <a:prstGeom prst="rect">
              <a:avLst/>
            </a:prstGeom>
            <a:noFill/>
          </p:spPr>
          <p:txBody>
            <a:bodyPr wrap="none" rtlCol="0">
              <a:spAutoFit/>
            </a:bodyPr>
            <a:lstStyle/>
            <a:p>
              <a:r>
                <a:rPr lang="en-US" altLang="ko-KR" sz="1000" dirty="0"/>
                <a:t>CC TV</a:t>
              </a:r>
              <a:endParaRPr lang="ko-KR" altLang="en-US" sz="1000" dirty="0"/>
            </a:p>
          </p:txBody>
        </p:sp>
        <p:sp>
          <p:nvSpPr>
            <p:cNvPr id="10" name="TextBox 9">
              <a:extLst>
                <a:ext uri="{FF2B5EF4-FFF2-40B4-BE49-F238E27FC236}">
                  <a16:creationId xmlns:a16="http://schemas.microsoft.com/office/drawing/2014/main" id="{F130992B-128D-B6E5-3DA0-00F43A273C1B}"/>
                </a:ext>
              </a:extLst>
            </p:cNvPr>
            <p:cNvSpPr txBox="1"/>
            <p:nvPr/>
          </p:nvSpPr>
          <p:spPr>
            <a:xfrm>
              <a:off x="7167046" y="2180239"/>
              <a:ext cx="894797" cy="246221"/>
            </a:xfrm>
            <a:prstGeom prst="rect">
              <a:avLst/>
            </a:prstGeom>
            <a:noFill/>
          </p:spPr>
          <p:txBody>
            <a:bodyPr wrap="none" rtlCol="0">
              <a:spAutoFit/>
            </a:bodyPr>
            <a:lstStyle/>
            <a:p>
              <a:r>
                <a:rPr lang="en-US" altLang="ko-KR" sz="1000" dirty="0"/>
                <a:t>Temp. Sensor</a:t>
              </a:r>
              <a:endParaRPr lang="ko-KR" altLang="en-US" sz="1000" dirty="0"/>
            </a:p>
          </p:txBody>
        </p:sp>
      </p:grpSp>
    </p:spTree>
    <p:extLst>
      <p:ext uri="{BB962C8B-B14F-4D97-AF65-F5344CB8AC3E}">
        <p14:creationId xmlns:p14="http://schemas.microsoft.com/office/powerpoint/2010/main" val="4231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542875" y="1439863"/>
            <a:ext cx="8202712"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Aurora SOS terminal</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Instant emergency alarm</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Tested in shipyards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Fast accident response</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Golden time secured</a:t>
            </a:r>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761999" y="548680"/>
            <a:ext cx="7764463" cy="754063"/>
          </a:xfrm>
        </p:spPr>
        <p:txBody>
          <a:bodyPr>
            <a:normAutofit/>
          </a:bodyPr>
          <a:lstStyle/>
          <a:p>
            <a:r>
              <a:rPr lang="en-US" sz="3200" b="1" dirty="0">
                <a:latin typeface="Times New Roman" panose="02020603050405020304" pitchFamily="18" charset="0"/>
                <a:cs typeface="Times New Roman" panose="02020603050405020304" pitchFamily="18" charset="0"/>
              </a:rPr>
              <a:t>PoC – Emergency SOS</a:t>
            </a:r>
          </a:p>
        </p:txBody>
      </p:sp>
      <p:pic>
        <p:nvPicPr>
          <p:cNvPr id="5" name="그림 30">
            <a:extLst>
              <a:ext uri="{FF2B5EF4-FFF2-40B4-BE49-F238E27FC236}">
                <a16:creationId xmlns:a16="http://schemas.microsoft.com/office/drawing/2014/main" id="{E7FD9D4D-B418-C30D-F850-0FCD6F7F4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628800"/>
            <a:ext cx="4744862" cy="298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61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b="1" dirty="0">
                <a:latin typeface="Times New Roman" panose="02020603050405020304" pitchFamily="18" charset="0"/>
                <a:cs typeface="Times New Roman" panose="02020603050405020304" pitchFamily="18" charset="0"/>
              </a:rPr>
              <a:t>Key Technical Features</a:t>
            </a:r>
            <a:endParaRPr lang="en-US" altLang="en-US"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689768" y="1484784"/>
            <a:ext cx="8202712" cy="4968552"/>
          </a:xfrm>
        </p:spPr>
        <p:txBody>
          <a:bodyPr>
            <a:noAutofit/>
          </a:bodyPr>
          <a:lstStyle/>
          <a:p>
            <a:pPr marL="0" indent="0">
              <a:spcBef>
                <a:spcPts val="600"/>
              </a:spcBef>
              <a:spcAft>
                <a:spcPts val="0"/>
              </a:spcAft>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graphicFrame>
        <p:nvGraphicFramePr>
          <p:cNvPr id="4" name="Content Placeholder 2">
            <a:extLst>
              <a:ext uri="{FF2B5EF4-FFF2-40B4-BE49-F238E27FC236}">
                <a16:creationId xmlns:a16="http://schemas.microsoft.com/office/drawing/2014/main" id="{03A5F40B-7580-65A9-D4D3-19CC147E08B9}"/>
              </a:ext>
            </a:extLst>
          </p:cNvPr>
          <p:cNvGraphicFramePr>
            <a:graphicFrameLocks/>
          </p:cNvGraphicFramePr>
          <p:nvPr>
            <p:extLst>
              <p:ext uri="{D42A27DB-BD31-4B8C-83A1-F6EECF244321}">
                <p14:modId xmlns:p14="http://schemas.microsoft.com/office/powerpoint/2010/main" val="2239373232"/>
              </p:ext>
            </p:extLst>
          </p:nvPr>
        </p:nvGraphicFramePr>
        <p:xfrm>
          <a:off x="611560" y="1439864"/>
          <a:ext cx="8085584" cy="514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560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689768" y="1484784"/>
            <a:ext cx="8202712" cy="4824536"/>
          </a:xfrm>
        </p:spPr>
        <p:txBody>
          <a:bodyPr>
            <a:noAutofit/>
          </a:bodyPr>
          <a:lstStyle/>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Ships: 2–10x faster vs. RF</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Pipelines: 1 km, 90 Mbps stable</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Chambers: works under plasma</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Construction: 40% cost saving</a:t>
            </a:r>
          </a:p>
          <a:p>
            <a:pPr marL="0" indent="0">
              <a:spcBef>
                <a:spcPts val="600"/>
              </a:spcBef>
              <a:spcAft>
                <a:spcPts val="0"/>
              </a:spcAft>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Safety: emergency support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r>
              <a:rPr lang="en-US" altLang="ko-KR" sz="2000" dirty="0">
                <a:latin typeface="Times New Roman" panose="02020603050405020304" pitchFamily="18" charset="0"/>
                <a:cs typeface="Times New Roman" panose="02020603050405020304" pitchFamily="18" charset="0"/>
              </a:rPr>
              <a:t> </a:t>
            </a:r>
            <a:endParaRPr lang="en-US" altLang="ko-KR" sz="2000" dirty="0"/>
          </a:p>
        </p:txBody>
      </p:sp>
      <p:sp>
        <p:nvSpPr>
          <p:cNvPr id="4"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Summary of PoC Results</a:t>
            </a:r>
          </a:p>
        </p:txBody>
      </p:sp>
    </p:spTree>
    <p:extLst>
      <p:ext uri="{BB962C8B-B14F-4D97-AF65-F5344CB8AC3E}">
        <p14:creationId xmlns:p14="http://schemas.microsoft.com/office/powerpoint/2010/main" val="107794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sz="3200" dirty="0">
                <a:latin typeface="Times New Roman" panose="02020603050405020304" pitchFamily="18" charset="0"/>
                <a:cs typeface="Times New Roman" panose="02020603050405020304" pitchFamily="18" charset="0"/>
              </a:rPr>
              <a:t>Application Scenarios</a:t>
            </a:r>
            <a:endParaRPr lang="en-US" altLang="en-US" sz="3200" b="1" dirty="0">
              <a:latin typeface="Times New Roman" panose="02020603050405020304" pitchFamily="18" charset="0"/>
              <a:cs typeface="Times New Roman" panose="02020603050405020304" pitchFamily="18" charset="0"/>
            </a:endParaRPr>
          </a:p>
        </p:txBody>
      </p:sp>
      <p:pic>
        <p:nvPicPr>
          <p:cNvPr id="7" name="내용 개체 틀 6"/>
          <p:cNvPicPr>
            <a:picLocks noGrp="1" noChangeAspect="1"/>
          </p:cNvPicPr>
          <p:nvPr>
            <p:ph idx="1"/>
          </p:nvPr>
        </p:nvPicPr>
        <p:blipFill>
          <a:blip r:embed="rId3"/>
          <a:stretch>
            <a:fillRect/>
          </a:stretch>
        </p:blipFill>
        <p:spPr>
          <a:xfrm>
            <a:off x="538219" y="1700808"/>
            <a:ext cx="8212024" cy="3731075"/>
          </a:xfrm>
          <a:prstGeom prst="rect">
            <a:avLst/>
          </a:prstGeom>
        </p:spPr>
      </p:pic>
    </p:spTree>
    <p:extLst>
      <p:ext uri="{BB962C8B-B14F-4D97-AF65-F5344CB8AC3E}">
        <p14:creationId xmlns:p14="http://schemas.microsoft.com/office/powerpoint/2010/main" val="174736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91A3-675D-5634-179D-98A2C7B7F13D}"/>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8B381E38-4EA1-DAB0-EE65-45B0205CE8A3}"/>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Introduction</a:t>
            </a:r>
          </a:p>
        </p:txBody>
      </p:sp>
      <p:sp>
        <p:nvSpPr>
          <p:cNvPr id="2" name="Content Placeholder 2">
            <a:extLst>
              <a:ext uri="{FF2B5EF4-FFF2-40B4-BE49-F238E27FC236}">
                <a16:creationId xmlns:a16="http://schemas.microsoft.com/office/drawing/2014/main" id="{22354BF1-65E2-59E8-1D7B-61CDB09E816E}"/>
              </a:ext>
            </a:extLst>
          </p:cNvPr>
          <p:cNvSpPr>
            <a:spLocks noGrp="1" noChangeArrowheads="1"/>
          </p:cNvSpPr>
          <p:nvPr>
            <p:ph idx="1"/>
          </p:nvPr>
        </p:nvSpPr>
        <p:spPr>
          <a:xfrm>
            <a:off x="689768" y="1484784"/>
            <a:ext cx="7836695"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Shadow Zone Problem</a:t>
            </a:r>
          </a:p>
          <a:p>
            <a:pPr marL="177800" indent="-177800">
              <a:spcBef>
                <a:spcPts val="600"/>
              </a:spcBef>
              <a:spcAft>
                <a:spcPts val="0"/>
              </a:spcAft>
              <a:buFont typeface="Arial" panose="020B0604020202020204" pitchFamily="34" charset="0"/>
              <a:buChar char="•"/>
            </a:pPr>
            <a:endParaRPr lang="en-US" altLang="ko-KR" sz="2000" dirty="0">
              <a:solidFill>
                <a:schemeClr val="tx1"/>
              </a:solidFill>
              <a:latin typeface="Times New Roman" panose="02020603050405020304" pitchFamily="18" charset="0"/>
              <a:cs typeface="Times New Roman" panose="02020603050405020304" pitchFamily="18" charset="0"/>
            </a:endParaRPr>
          </a:p>
          <a:p>
            <a:pPr marL="452438" indent="-269875">
              <a:spcBef>
                <a:spcPts val="600"/>
              </a:spcBef>
              <a:spcAft>
                <a:spcPts val="0"/>
              </a:spcAft>
              <a:buFont typeface="맑은 고딕" panose="020B0503020000020004" pitchFamily="50" charset="-127"/>
              <a:buChar char="–"/>
            </a:pPr>
            <a:r>
              <a:rPr lang="en-US" altLang="ko-KR" sz="2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Metallic structures block RF signals</a:t>
            </a:r>
            <a:endParaRPr lang="en-US" altLang="ko-KR" sz="2000" dirty="0"/>
          </a:p>
          <a:p>
            <a:pPr marL="452438" indent="-269875">
              <a:spcBef>
                <a:spcPts val="600"/>
              </a:spcBef>
              <a:spcAft>
                <a:spcPts val="0"/>
              </a:spcAft>
              <a:buFont typeface="맑은 고딕" panose="020B0503020000020004" pitchFamily="50" charset="-127"/>
              <a:buChar char="–"/>
            </a:pPr>
            <a:endParaRPr lang="en-US" altLang="ko-KR" sz="2000" b="1" dirty="0">
              <a:latin typeface="Times New Roman" panose="02020603050405020304" pitchFamily="18" charset="0"/>
              <a:cs typeface="Times New Roman" panose="02020603050405020304" pitchFamily="18" charset="0"/>
            </a:endParaRP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Examples : ships, pipelines, chambers</a:t>
            </a:r>
          </a:p>
          <a:p>
            <a:pPr marL="449263" indent="-266700">
              <a:spcBef>
                <a:spcPts val="6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Shadow zones with no coverage </a:t>
            </a:r>
          </a:p>
          <a:p>
            <a:pPr marL="449263" indent="-266700">
              <a:spcBef>
                <a:spcPts val="6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Safety and monitoring compromised</a:t>
            </a:r>
          </a:p>
          <a:p>
            <a:pPr marL="449263" indent="-266700">
              <a:spcBef>
                <a:spcPts val="6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New solution urgently needed</a:t>
            </a:r>
          </a:p>
        </p:txBody>
      </p:sp>
      <p:pic>
        <p:nvPicPr>
          <p:cNvPr id="3" name="그림 2" descr="세계 5위·국내 최장' 6.9km 보령 해저터널 12월 1일 개통 - 정책뉴스 | 뉴스 | 대한민국 정책브리핑">
            <a:extLst>
              <a:ext uri="{FF2B5EF4-FFF2-40B4-BE49-F238E27FC236}">
                <a16:creationId xmlns:a16="http://schemas.microsoft.com/office/drawing/2014/main" id="{385726DE-D23D-CE61-65E2-5578CEEEBB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78" t="25471" r="25794" b="27119"/>
          <a:stretch/>
        </p:blipFill>
        <p:spPr bwMode="auto">
          <a:xfrm>
            <a:off x="6084168" y="1321822"/>
            <a:ext cx="2399922" cy="1146164"/>
          </a:xfrm>
          <a:custGeom>
            <a:avLst/>
            <a:gdLst>
              <a:gd name="connsiteX0" fmla="*/ 63939 w 1784039"/>
              <a:gd name="connsiteY0" fmla="*/ 0 h 932461"/>
              <a:gd name="connsiteX1" fmla="*/ 1720100 w 1784039"/>
              <a:gd name="connsiteY1" fmla="*/ 0 h 932461"/>
              <a:gd name="connsiteX2" fmla="*/ 1784039 w 1784039"/>
              <a:gd name="connsiteY2" fmla="*/ 63939 h 932461"/>
              <a:gd name="connsiteX3" fmla="*/ 1784039 w 1784039"/>
              <a:gd name="connsiteY3" fmla="*/ 868522 h 932461"/>
              <a:gd name="connsiteX4" fmla="*/ 1720100 w 1784039"/>
              <a:gd name="connsiteY4" fmla="*/ 932461 h 932461"/>
              <a:gd name="connsiteX5" fmla="*/ 63939 w 1784039"/>
              <a:gd name="connsiteY5" fmla="*/ 932461 h 932461"/>
              <a:gd name="connsiteX6" fmla="*/ 0 w 1784039"/>
              <a:gd name="connsiteY6" fmla="*/ 868522 h 932461"/>
              <a:gd name="connsiteX7" fmla="*/ 0 w 1784039"/>
              <a:gd name="connsiteY7" fmla="*/ 63939 h 932461"/>
              <a:gd name="connsiteX8" fmla="*/ 63939 w 1784039"/>
              <a:gd name="connsiteY8" fmla="*/ 0 h 9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039" h="932461">
                <a:moveTo>
                  <a:pt x="63939" y="0"/>
                </a:moveTo>
                <a:lnTo>
                  <a:pt x="1720100" y="0"/>
                </a:lnTo>
                <a:cubicBezTo>
                  <a:pt x="1755413" y="0"/>
                  <a:pt x="1784039" y="28626"/>
                  <a:pt x="1784039" y="63939"/>
                </a:cubicBezTo>
                <a:lnTo>
                  <a:pt x="1784039" y="868522"/>
                </a:lnTo>
                <a:cubicBezTo>
                  <a:pt x="1784039" y="903835"/>
                  <a:pt x="1755413" y="932461"/>
                  <a:pt x="1720100" y="932461"/>
                </a:cubicBezTo>
                <a:lnTo>
                  <a:pt x="63939" y="932461"/>
                </a:lnTo>
                <a:cubicBezTo>
                  <a:pt x="28626" y="932461"/>
                  <a:pt x="0" y="903835"/>
                  <a:pt x="0" y="868522"/>
                </a:cubicBezTo>
                <a:lnTo>
                  <a:pt x="0" y="63939"/>
                </a:lnTo>
                <a:cubicBezTo>
                  <a:pt x="0" y="28626"/>
                  <a:pt x="28626" y="0"/>
                  <a:pt x="63939"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그림 3">
            <a:extLst>
              <a:ext uri="{FF2B5EF4-FFF2-40B4-BE49-F238E27FC236}">
                <a16:creationId xmlns:a16="http://schemas.microsoft.com/office/drawing/2014/main" id="{DAA11239-68C5-50C5-3E88-6D5DC541AD46}"/>
              </a:ext>
            </a:extLst>
          </p:cNvPr>
          <p:cNvPicPr>
            <a:picLocks noChangeAspect="1"/>
          </p:cNvPicPr>
          <p:nvPr/>
        </p:nvPicPr>
        <p:blipFill>
          <a:blip r:embed="rId4"/>
          <a:stretch>
            <a:fillRect/>
          </a:stretch>
        </p:blipFill>
        <p:spPr>
          <a:xfrm>
            <a:off x="6084168" y="2492896"/>
            <a:ext cx="2399922" cy="1059748"/>
          </a:xfrm>
          <a:prstGeom prst="roundRect">
            <a:avLst>
              <a:gd name="adj" fmla="val 8594"/>
            </a:avLst>
          </a:prstGeom>
          <a:noFill/>
          <a:ln>
            <a:noFill/>
          </a:ln>
          <a:effectLst>
            <a:reflection blurRad="12700" stA="0" endPos="28000" dist="5000" dir="5400000" sy="-100000" algn="bl" rotWithShape="0"/>
          </a:effectLst>
        </p:spPr>
      </p:pic>
      <p:pic>
        <p:nvPicPr>
          <p:cNvPr id="6" name="그림 5" descr="HD한국조선해양, 세계 최초로 'AI 기관사' 탑재한 선박 인도했다 - 경향신문">
            <a:extLst>
              <a:ext uri="{FF2B5EF4-FFF2-40B4-BE49-F238E27FC236}">
                <a16:creationId xmlns:a16="http://schemas.microsoft.com/office/drawing/2014/main" id="{90204B81-4BF2-02BD-F4B3-DCCC01BF550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575" t="21110" r="35807" b="47936"/>
          <a:stretch/>
        </p:blipFill>
        <p:spPr bwMode="auto">
          <a:xfrm>
            <a:off x="6084168" y="3573016"/>
            <a:ext cx="2413126" cy="1205082"/>
          </a:xfrm>
          <a:custGeom>
            <a:avLst/>
            <a:gdLst>
              <a:gd name="connsiteX0" fmla="*/ 63938 w 1784038"/>
              <a:gd name="connsiteY0" fmla="*/ 0 h 932461"/>
              <a:gd name="connsiteX1" fmla="*/ 1720099 w 1784038"/>
              <a:gd name="connsiteY1" fmla="*/ 0 h 932461"/>
              <a:gd name="connsiteX2" fmla="*/ 1784038 w 1784038"/>
              <a:gd name="connsiteY2" fmla="*/ 63939 h 932461"/>
              <a:gd name="connsiteX3" fmla="*/ 1784038 w 1784038"/>
              <a:gd name="connsiteY3" fmla="*/ 868522 h 932461"/>
              <a:gd name="connsiteX4" fmla="*/ 1720099 w 1784038"/>
              <a:gd name="connsiteY4" fmla="*/ 932461 h 932461"/>
              <a:gd name="connsiteX5" fmla="*/ 63938 w 1784038"/>
              <a:gd name="connsiteY5" fmla="*/ 932461 h 932461"/>
              <a:gd name="connsiteX6" fmla="*/ 5024 w 1784038"/>
              <a:gd name="connsiteY6" fmla="*/ 893410 h 932461"/>
              <a:gd name="connsiteX7" fmla="*/ 0 w 1784038"/>
              <a:gd name="connsiteY7" fmla="*/ 868527 h 932461"/>
              <a:gd name="connsiteX8" fmla="*/ 0 w 1784038"/>
              <a:gd name="connsiteY8" fmla="*/ 63934 h 932461"/>
              <a:gd name="connsiteX9" fmla="*/ 5024 w 1784038"/>
              <a:gd name="connsiteY9" fmla="*/ 39051 h 932461"/>
              <a:gd name="connsiteX10" fmla="*/ 63938 w 1784038"/>
              <a:gd name="connsiteY10" fmla="*/ 0 h 9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038" h="932461">
                <a:moveTo>
                  <a:pt x="63938" y="0"/>
                </a:moveTo>
                <a:lnTo>
                  <a:pt x="1720099" y="0"/>
                </a:lnTo>
                <a:cubicBezTo>
                  <a:pt x="1755412" y="0"/>
                  <a:pt x="1784038" y="28626"/>
                  <a:pt x="1784038" y="63939"/>
                </a:cubicBezTo>
                <a:lnTo>
                  <a:pt x="1784038" y="868522"/>
                </a:lnTo>
                <a:cubicBezTo>
                  <a:pt x="1784038" y="903835"/>
                  <a:pt x="1755412" y="932461"/>
                  <a:pt x="1720099" y="932461"/>
                </a:cubicBezTo>
                <a:lnTo>
                  <a:pt x="63938" y="932461"/>
                </a:lnTo>
                <a:cubicBezTo>
                  <a:pt x="37453" y="932461"/>
                  <a:pt x="14730" y="916359"/>
                  <a:pt x="5024" y="893410"/>
                </a:cubicBezTo>
                <a:lnTo>
                  <a:pt x="0" y="868527"/>
                </a:lnTo>
                <a:lnTo>
                  <a:pt x="0" y="63934"/>
                </a:lnTo>
                <a:lnTo>
                  <a:pt x="5024" y="39051"/>
                </a:lnTo>
                <a:cubicBezTo>
                  <a:pt x="14730" y="16102"/>
                  <a:pt x="37453" y="0"/>
                  <a:pt x="63938"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그림 6" descr="빔, 목재, 우드, 건물이(가) 표시된 사진&#10;&#10;자동 생성된 설명">
            <a:extLst>
              <a:ext uri="{FF2B5EF4-FFF2-40B4-BE49-F238E27FC236}">
                <a16:creationId xmlns:a16="http://schemas.microsoft.com/office/drawing/2014/main" id="{5569357C-ED23-25A0-BAF1-5E97A1DAA83B}"/>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l="3526" t="13099" r="3436" b="22064"/>
          <a:stretch>
            <a:fillRect/>
          </a:stretch>
        </p:blipFill>
        <p:spPr bwMode="auto">
          <a:xfrm>
            <a:off x="6084168" y="4797152"/>
            <a:ext cx="2399922" cy="1125908"/>
          </a:xfrm>
          <a:custGeom>
            <a:avLst/>
            <a:gdLst>
              <a:gd name="connsiteX0" fmla="*/ 63939 w 1784039"/>
              <a:gd name="connsiteY0" fmla="*/ 0 h 932461"/>
              <a:gd name="connsiteX1" fmla="*/ 1720100 w 1784039"/>
              <a:gd name="connsiteY1" fmla="*/ 0 h 932461"/>
              <a:gd name="connsiteX2" fmla="*/ 1784039 w 1784039"/>
              <a:gd name="connsiteY2" fmla="*/ 63939 h 932461"/>
              <a:gd name="connsiteX3" fmla="*/ 1784039 w 1784039"/>
              <a:gd name="connsiteY3" fmla="*/ 868522 h 932461"/>
              <a:gd name="connsiteX4" fmla="*/ 1720100 w 1784039"/>
              <a:gd name="connsiteY4" fmla="*/ 932461 h 932461"/>
              <a:gd name="connsiteX5" fmla="*/ 63939 w 1784039"/>
              <a:gd name="connsiteY5" fmla="*/ 932461 h 932461"/>
              <a:gd name="connsiteX6" fmla="*/ 0 w 1784039"/>
              <a:gd name="connsiteY6" fmla="*/ 868522 h 932461"/>
              <a:gd name="connsiteX7" fmla="*/ 0 w 1784039"/>
              <a:gd name="connsiteY7" fmla="*/ 63939 h 932461"/>
              <a:gd name="connsiteX8" fmla="*/ 63939 w 1784039"/>
              <a:gd name="connsiteY8" fmla="*/ 0 h 9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039" h="932461">
                <a:moveTo>
                  <a:pt x="63939" y="0"/>
                </a:moveTo>
                <a:lnTo>
                  <a:pt x="1720100" y="0"/>
                </a:lnTo>
                <a:cubicBezTo>
                  <a:pt x="1755413" y="0"/>
                  <a:pt x="1784039" y="28626"/>
                  <a:pt x="1784039" y="63939"/>
                </a:cubicBezTo>
                <a:lnTo>
                  <a:pt x="1784039" y="868522"/>
                </a:lnTo>
                <a:cubicBezTo>
                  <a:pt x="1784039" y="903835"/>
                  <a:pt x="1755413" y="932461"/>
                  <a:pt x="1720100" y="932461"/>
                </a:cubicBezTo>
                <a:lnTo>
                  <a:pt x="63939" y="932461"/>
                </a:lnTo>
                <a:cubicBezTo>
                  <a:pt x="28626" y="932461"/>
                  <a:pt x="0" y="903835"/>
                  <a:pt x="0" y="868522"/>
                </a:cubicBezTo>
                <a:lnTo>
                  <a:pt x="0" y="63939"/>
                </a:lnTo>
                <a:cubicBezTo>
                  <a:pt x="0" y="28626"/>
                  <a:pt x="28626" y="0"/>
                  <a:pt x="63939" y="0"/>
                </a:cubicBezTo>
                <a:close/>
              </a:path>
            </a:pathLst>
          </a:cu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109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Future Research – Mod/</a:t>
            </a:r>
            <a:r>
              <a:rPr lang="en-US" altLang="ko-KR" sz="3200" b="1" dirty="0" err="1">
                <a:latin typeface="Times New Roman" panose="02020603050405020304" pitchFamily="18" charset="0"/>
                <a:cs typeface="Times New Roman" panose="02020603050405020304" pitchFamily="18" charset="0"/>
              </a:rPr>
              <a:t>Demod</a:t>
            </a:r>
            <a:endParaRPr lang="en-US" altLang="en-US" sz="3200" b="1" dirty="0">
              <a:latin typeface="Times New Roman" panose="02020603050405020304" pitchFamily="18" charset="0"/>
              <a:cs typeface="Times New Roman" panose="02020603050405020304" pitchFamily="18" charset="0"/>
            </a:endParaRPr>
          </a:p>
        </p:txBody>
      </p:sp>
      <p:pic>
        <p:nvPicPr>
          <p:cNvPr id="5" name="내용 개체 틀 4"/>
          <p:cNvPicPr>
            <a:picLocks noGrp="1" noChangeAspect="1"/>
          </p:cNvPicPr>
          <p:nvPr>
            <p:ph idx="1"/>
          </p:nvPr>
        </p:nvPicPr>
        <p:blipFill>
          <a:blip r:embed="rId3"/>
          <a:stretch>
            <a:fillRect/>
          </a:stretch>
        </p:blipFill>
        <p:spPr>
          <a:xfrm>
            <a:off x="1835696" y="1419720"/>
            <a:ext cx="5544616" cy="4868862"/>
          </a:xfrm>
          <a:prstGeom prst="rect">
            <a:avLst/>
          </a:prstGeom>
        </p:spPr>
      </p:pic>
    </p:spTree>
    <p:extLst>
      <p:ext uri="{BB962C8B-B14F-4D97-AF65-F5344CB8AC3E}">
        <p14:creationId xmlns:p14="http://schemas.microsoft.com/office/powerpoint/2010/main" val="3242828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sz="3200" dirty="0">
                <a:latin typeface="Times New Roman" panose="02020603050405020304" pitchFamily="18" charset="0"/>
                <a:cs typeface="Times New Roman" panose="02020603050405020304" pitchFamily="18" charset="0"/>
              </a:rPr>
              <a:t>Future Research – Channel Modelling</a:t>
            </a:r>
            <a:endParaRPr lang="en-US" altLang="en-US" sz="3200" b="1" dirty="0">
              <a:latin typeface="Times New Roman" panose="02020603050405020304" pitchFamily="18" charset="0"/>
              <a:cs typeface="Times New Roman" panose="02020603050405020304" pitchFamily="18" charset="0"/>
            </a:endParaRPr>
          </a:p>
        </p:txBody>
      </p:sp>
      <p:pic>
        <p:nvPicPr>
          <p:cNvPr id="3" name="내용 개체 틀 2"/>
          <p:cNvPicPr>
            <a:picLocks noGrp="1" noChangeAspect="1"/>
          </p:cNvPicPr>
          <p:nvPr>
            <p:ph idx="1"/>
          </p:nvPr>
        </p:nvPicPr>
        <p:blipFill>
          <a:blip r:embed="rId3"/>
          <a:stretch>
            <a:fillRect/>
          </a:stretch>
        </p:blipFill>
        <p:spPr>
          <a:xfrm>
            <a:off x="1691680" y="1340768"/>
            <a:ext cx="6094827" cy="4897437"/>
          </a:xfrm>
          <a:prstGeom prst="rect">
            <a:avLst/>
          </a:prstGeom>
        </p:spPr>
      </p:pic>
    </p:spTree>
    <p:extLst>
      <p:ext uri="{BB962C8B-B14F-4D97-AF65-F5344CB8AC3E}">
        <p14:creationId xmlns:p14="http://schemas.microsoft.com/office/powerpoint/2010/main" val="2019539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sz="3200" dirty="0">
                <a:latin typeface="Times New Roman" panose="02020603050405020304" pitchFamily="18" charset="0"/>
                <a:cs typeface="Times New Roman" panose="02020603050405020304" pitchFamily="18" charset="0"/>
              </a:rPr>
              <a:t>Dedicated PHY Layer</a:t>
            </a:r>
            <a:endParaRPr lang="en-US" altLang="en-US" sz="3200" b="1" dirty="0">
              <a:latin typeface="Times New Roman" panose="02020603050405020304" pitchFamily="18" charset="0"/>
              <a:cs typeface="Times New Roman" panose="02020603050405020304" pitchFamily="18" charset="0"/>
            </a:endParaRPr>
          </a:p>
        </p:txBody>
      </p:sp>
      <p:pic>
        <p:nvPicPr>
          <p:cNvPr id="5" name="내용 개체 틀 4"/>
          <p:cNvPicPr>
            <a:picLocks noGrp="1" noChangeAspect="1"/>
          </p:cNvPicPr>
          <p:nvPr>
            <p:ph idx="1"/>
          </p:nvPr>
        </p:nvPicPr>
        <p:blipFill>
          <a:blip r:embed="rId3"/>
          <a:stretch>
            <a:fillRect/>
          </a:stretch>
        </p:blipFill>
        <p:spPr>
          <a:xfrm>
            <a:off x="2123728" y="1340768"/>
            <a:ext cx="5383630" cy="4868862"/>
          </a:xfrm>
          <a:prstGeom prst="rect">
            <a:avLst/>
          </a:prstGeom>
        </p:spPr>
      </p:pic>
    </p:spTree>
    <p:extLst>
      <p:ext uri="{BB962C8B-B14F-4D97-AF65-F5344CB8AC3E}">
        <p14:creationId xmlns:p14="http://schemas.microsoft.com/office/powerpoint/2010/main" val="377606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Dual Network Concept</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395536" y="1484784"/>
            <a:ext cx="8496944"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MSC + conventional RF</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Extended coverage</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Redundancy supported</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Failover capability</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Robust </a:t>
            </a:r>
            <a:r>
              <a:rPr lang="en-US" altLang="ko-KR" sz="2400" dirty="0" err="1">
                <a:latin typeface="Times New Roman" panose="02020603050405020304" pitchFamily="18" charset="0"/>
                <a:cs typeface="Times New Roman" panose="02020603050405020304" pitchFamily="18" charset="0"/>
              </a:rPr>
              <a:t>IoT</a:t>
            </a:r>
            <a:r>
              <a:rPr lang="en-US" altLang="ko-KR" sz="2400" dirty="0">
                <a:latin typeface="Times New Roman" panose="02020603050405020304" pitchFamily="18" charset="0"/>
                <a:cs typeface="Times New Roman" panose="02020603050405020304" pitchFamily="18" charset="0"/>
              </a:rPr>
              <a:t> networks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4" name="Picture 3" descr="Dual_Network_Concept.png"/>
          <p:cNvPicPr>
            <a:picLocks noChangeAspect="1"/>
          </p:cNvPicPr>
          <p:nvPr/>
        </p:nvPicPr>
        <p:blipFill>
          <a:blip r:embed="rId3"/>
          <a:stretch>
            <a:fillRect/>
          </a:stretch>
        </p:blipFill>
        <p:spPr>
          <a:xfrm>
            <a:off x="3851920" y="1916832"/>
            <a:ext cx="5191506" cy="3763844"/>
          </a:xfrm>
          <a:prstGeom prst="rect">
            <a:avLst/>
          </a:prstGeom>
        </p:spPr>
      </p:pic>
    </p:spTree>
    <p:extLst>
      <p:ext uri="{BB962C8B-B14F-4D97-AF65-F5344CB8AC3E}">
        <p14:creationId xmlns:p14="http://schemas.microsoft.com/office/powerpoint/2010/main" val="3803166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Standardization Path</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827584" y="1628800"/>
            <a:ext cx="8496944"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Aligned with IEEE 802.15</a:t>
            </a:r>
          </a:p>
          <a:p>
            <a:pPr marL="0" indent="0">
              <a:spcBef>
                <a:spcPts val="600"/>
              </a:spcBef>
              <a:spcAft>
                <a:spcPts val="0"/>
              </a:spcAft>
            </a:pPr>
            <a:endParaRPr lang="en-US" altLang="ko-KR" sz="28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Contribution to C-</a:t>
            </a:r>
            <a:r>
              <a:rPr lang="en-US" altLang="ko-KR" sz="2800" dirty="0" err="1">
                <a:latin typeface="Times New Roman" panose="02020603050405020304" pitchFamily="18" charset="0"/>
                <a:cs typeface="Times New Roman" panose="02020603050405020304" pitchFamily="18" charset="0"/>
              </a:rPr>
              <a:t>IoT</a:t>
            </a:r>
            <a:endParaRPr lang="en-US" altLang="ko-KR" sz="28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8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Extension to 5G/6G</a:t>
            </a:r>
          </a:p>
          <a:p>
            <a:pPr marL="177800" indent="-177800">
              <a:spcBef>
                <a:spcPts val="600"/>
              </a:spcBef>
              <a:spcAft>
                <a:spcPts val="0"/>
              </a:spcAft>
              <a:buFont typeface="Arial" panose="020B0604020202020204" pitchFamily="34" charset="0"/>
              <a:buChar char="•"/>
            </a:pPr>
            <a:endParaRPr lang="en-US" altLang="ko-KR" sz="28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Industry collaboration</a:t>
            </a:r>
          </a:p>
          <a:p>
            <a:pPr marL="177800" indent="-177800">
              <a:spcBef>
                <a:spcPts val="600"/>
              </a:spcBef>
              <a:spcAft>
                <a:spcPts val="0"/>
              </a:spcAft>
              <a:buFont typeface="Arial" panose="020B0604020202020204" pitchFamily="34" charset="0"/>
              <a:buChar char="•"/>
            </a:pPr>
            <a:endParaRPr lang="en-US" altLang="ko-KR" sz="28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Global adoption</a:t>
            </a:r>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888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Conclusion</a:t>
            </a:r>
            <a:endParaRPr lang="en-US" altLang="en-US" sz="3200" b="1" dirty="0">
              <a:latin typeface="Times New Roman" panose="02020603050405020304" pitchFamily="18" charset="0"/>
              <a:cs typeface="Times New Roman" panose="02020603050405020304" pitchFamily="18" charset="0"/>
            </a:endParaRPr>
          </a:p>
        </p:txBody>
      </p:sp>
      <p:pic>
        <p:nvPicPr>
          <p:cNvPr id="3" name="내용 개체 틀 2"/>
          <p:cNvPicPr>
            <a:picLocks noGrp="1" noChangeAspect="1"/>
          </p:cNvPicPr>
          <p:nvPr>
            <p:ph idx="1"/>
          </p:nvPr>
        </p:nvPicPr>
        <p:blipFill>
          <a:blip r:embed="rId3"/>
          <a:stretch>
            <a:fillRect/>
          </a:stretch>
        </p:blipFill>
        <p:spPr>
          <a:xfrm>
            <a:off x="688975" y="1587253"/>
            <a:ext cx="7986713" cy="4402631"/>
          </a:xfrm>
          <a:prstGeom prst="rect">
            <a:avLst/>
          </a:prstGeom>
        </p:spPr>
      </p:pic>
    </p:spTree>
    <p:extLst>
      <p:ext uri="{BB962C8B-B14F-4D97-AF65-F5344CB8AC3E}">
        <p14:creationId xmlns:p14="http://schemas.microsoft.com/office/powerpoint/2010/main" val="1776794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285E78-ACFD-4CFE-AF99-22C79816AC30}"/>
              </a:ext>
            </a:extLst>
          </p:cNvPr>
          <p:cNvSpPr txBox="1"/>
          <p:nvPr/>
        </p:nvSpPr>
        <p:spPr>
          <a:xfrm>
            <a:off x="2271690" y="2996952"/>
            <a:ext cx="4600619" cy="1200329"/>
          </a:xfrm>
          <a:prstGeom prst="rect">
            <a:avLst/>
          </a:prstGeom>
          <a:noFill/>
        </p:spPr>
        <p:txBody>
          <a:bodyPr wrap="none" rtlCol="0">
            <a:spAutoFit/>
          </a:bodyPr>
          <a:lstStyle/>
          <a:p>
            <a:pPr algn="ctr"/>
            <a:r>
              <a:rPr lang="en-US" altLang="ko-KR" sz="3600" b="1" dirty="0">
                <a:solidFill>
                  <a:schemeClr val="tx1"/>
                </a:solidFill>
              </a:rPr>
              <a:t>Thanks for Listening !</a:t>
            </a:r>
          </a:p>
          <a:p>
            <a:pPr algn="ctr"/>
            <a:r>
              <a:rPr lang="en-US" altLang="ko-KR" sz="3600" b="1" dirty="0">
                <a:solidFill>
                  <a:schemeClr val="tx1"/>
                </a:solidFill>
              </a:rPr>
              <a:t>Q&amp;A</a:t>
            </a:r>
            <a:endParaRPr lang="ko-KR" altLang="en-US" sz="3600" b="1" dirty="0">
              <a:solidFill>
                <a:schemeClr val="tx1"/>
              </a:solidFill>
            </a:endParaRPr>
          </a:p>
        </p:txBody>
      </p:sp>
    </p:spTree>
    <p:extLst>
      <p:ext uri="{BB962C8B-B14F-4D97-AF65-F5344CB8AC3E}">
        <p14:creationId xmlns:p14="http://schemas.microsoft.com/office/powerpoint/2010/main" val="241664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a:xfrm>
            <a:off x="761776" y="506687"/>
            <a:ext cx="7764463" cy="754063"/>
          </a:xfrm>
        </p:spPr>
        <p:txBody>
          <a:bodyPr/>
          <a:lstStyle/>
          <a:p>
            <a:r>
              <a:rPr lang="en-US" altLang="en-US" sz="3200" b="1" dirty="0">
                <a:latin typeface="Times New Roman" panose="02020603050405020304" pitchFamily="18" charset="0"/>
                <a:cs typeface="Times New Roman" panose="02020603050405020304" pitchFamily="18" charset="0"/>
              </a:rPr>
              <a:t>Limitations of RF Communication</a:t>
            </a: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179512" y="1484784"/>
            <a:ext cx="8928992" cy="4752528"/>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High attenuation in metallic structures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 Multipath fading and distortion</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EMI vulnerability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Unreliable in extreme environments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Limited industrial scalability</a:t>
            </a:r>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932E263-01C6-1FE5-7B20-BB765FE61161}"/>
              </a:ext>
            </a:extLst>
          </p:cNvPr>
          <p:cNvSpPr txBox="1"/>
          <p:nvPr/>
        </p:nvSpPr>
        <p:spPr>
          <a:xfrm>
            <a:off x="4968093" y="3466069"/>
            <a:ext cx="1692022" cy="369332"/>
          </a:xfrm>
          <a:prstGeom prst="rect">
            <a:avLst/>
          </a:prstGeom>
          <a:noFill/>
        </p:spPr>
        <p:txBody>
          <a:bodyPr wrap="square" rtlCol="0">
            <a:spAutoFit/>
          </a:bodyPr>
          <a:lstStyle/>
          <a:p>
            <a:r>
              <a:rPr lang="en-US" altLang="ko-KR" dirty="0"/>
              <a:t>Metal Chamber</a:t>
            </a:r>
            <a:endParaRPr lang="ko-KR" altLang="en-US" dirty="0"/>
          </a:p>
        </p:txBody>
      </p:sp>
      <p:sp>
        <p:nvSpPr>
          <p:cNvPr id="11" name="TextBox 10">
            <a:extLst>
              <a:ext uri="{FF2B5EF4-FFF2-40B4-BE49-F238E27FC236}">
                <a16:creationId xmlns:a16="http://schemas.microsoft.com/office/drawing/2014/main" id="{F9B7B82D-E968-522A-2DC3-A06B2D697E0D}"/>
              </a:ext>
            </a:extLst>
          </p:cNvPr>
          <p:cNvSpPr txBox="1"/>
          <p:nvPr/>
        </p:nvSpPr>
        <p:spPr>
          <a:xfrm>
            <a:off x="7472639" y="4908148"/>
            <a:ext cx="1445890" cy="369332"/>
          </a:xfrm>
          <a:prstGeom prst="rect">
            <a:avLst/>
          </a:prstGeom>
          <a:noFill/>
        </p:spPr>
        <p:txBody>
          <a:bodyPr wrap="square" rtlCol="0">
            <a:spAutoFit/>
          </a:bodyPr>
          <a:lstStyle/>
          <a:p>
            <a:r>
              <a:rPr lang="en-US" altLang="ko-KR" dirty="0"/>
              <a:t>Inside Ship</a:t>
            </a:r>
            <a:endParaRPr lang="ko-KR" altLang="en-US" dirty="0"/>
          </a:p>
        </p:txBody>
      </p:sp>
      <p:pic>
        <p:nvPicPr>
          <p:cNvPr id="12" name="그림 11">
            <a:extLst>
              <a:ext uri="{FF2B5EF4-FFF2-40B4-BE49-F238E27FC236}">
                <a16:creationId xmlns:a16="http://schemas.microsoft.com/office/drawing/2014/main" id="{1BA84C54-6004-34A1-7286-A79CBAC6B52D}"/>
              </a:ext>
            </a:extLst>
          </p:cNvPr>
          <p:cNvPicPr>
            <a:picLocks noChangeAspect="1"/>
          </p:cNvPicPr>
          <p:nvPr/>
        </p:nvPicPr>
        <p:blipFill rotWithShape="1">
          <a:blip r:embed="rId3"/>
          <a:srcRect l="3175" r="7903"/>
          <a:stretch/>
        </p:blipFill>
        <p:spPr>
          <a:xfrm>
            <a:off x="4958078" y="1290852"/>
            <a:ext cx="1620113" cy="1459448"/>
          </a:xfrm>
          <a:prstGeom prst="rect">
            <a:avLst/>
          </a:prstGeom>
          <a:ln>
            <a:solidFill>
              <a:srgbClr val="FFC000"/>
            </a:solidFill>
          </a:ln>
        </p:spPr>
      </p:pic>
      <p:pic>
        <p:nvPicPr>
          <p:cNvPr id="13" name="그림 12" descr="실내, 천장, 금속, 계단이(가) 표시된 사진&#10;&#10;자동 생성된 설명">
            <a:extLst>
              <a:ext uri="{FF2B5EF4-FFF2-40B4-BE49-F238E27FC236}">
                <a16:creationId xmlns:a16="http://schemas.microsoft.com/office/drawing/2014/main" id="{18E0332E-E2E0-41EA-FAE8-AA038B34614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84168" y="2060848"/>
            <a:ext cx="926186" cy="687522"/>
          </a:xfrm>
          <a:prstGeom prst="rect">
            <a:avLst/>
          </a:prstGeom>
          <a:ln>
            <a:noFill/>
          </a:ln>
        </p:spPr>
      </p:pic>
      <p:pic>
        <p:nvPicPr>
          <p:cNvPr id="14" name="그림 13">
            <a:extLst>
              <a:ext uri="{FF2B5EF4-FFF2-40B4-BE49-F238E27FC236}">
                <a16:creationId xmlns:a16="http://schemas.microsoft.com/office/drawing/2014/main" id="{2EFC14F8-C96E-92A5-0B1C-266D6E4A2C3D}"/>
              </a:ext>
            </a:extLst>
          </p:cNvPr>
          <p:cNvPicPr>
            <a:picLocks noChangeAspect="1"/>
          </p:cNvPicPr>
          <p:nvPr/>
        </p:nvPicPr>
        <p:blipFill>
          <a:blip r:embed="rId5"/>
          <a:stretch>
            <a:fillRect/>
          </a:stretch>
        </p:blipFill>
        <p:spPr>
          <a:xfrm>
            <a:off x="6578191" y="2937316"/>
            <a:ext cx="1988426" cy="1524897"/>
          </a:xfrm>
          <a:prstGeom prst="rect">
            <a:avLst/>
          </a:prstGeom>
        </p:spPr>
      </p:pic>
      <p:pic>
        <p:nvPicPr>
          <p:cNvPr id="15" name="Picture 1">
            <a:extLst>
              <a:ext uri="{FF2B5EF4-FFF2-40B4-BE49-F238E27FC236}">
                <a16:creationId xmlns:a16="http://schemas.microsoft.com/office/drawing/2014/main" id="{339D031B-ED82-5922-BF8A-C2B30E42C057}"/>
              </a:ext>
            </a:extLst>
          </p:cNvPr>
          <p:cNvPicPr>
            <a:picLocks noChangeAspect="1"/>
          </p:cNvPicPr>
          <p:nvPr/>
        </p:nvPicPr>
        <p:blipFill rotWithShape="1">
          <a:blip r:embed="rId6"/>
          <a:srcRect l="68398" t="67649" b="6517"/>
          <a:stretch/>
        </p:blipFill>
        <p:spPr>
          <a:xfrm>
            <a:off x="7792881" y="3592455"/>
            <a:ext cx="1213784" cy="869758"/>
          </a:xfrm>
          <a:prstGeom prst="rect">
            <a:avLst/>
          </a:prstGeom>
          <a:noFill/>
          <a:ln>
            <a:noFill/>
          </a:ln>
          <a:effectLst/>
        </p:spPr>
      </p:pic>
      <p:pic>
        <p:nvPicPr>
          <p:cNvPr id="16" name="그림 15">
            <a:extLst>
              <a:ext uri="{FF2B5EF4-FFF2-40B4-BE49-F238E27FC236}">
                <a16:creationId xmlns:a16="http://schemas.microsoft.com/office/drawing/2014/main" id="{46176321-4103-C376-53D3-F9CD9733C1EB}"/>
              </a:ext>
            </a:extLst>
          </p:cNvPr>
          <p:cNvPicPr>
            <a:picLocks noChangeAspect="1"/>
          </p:cNvPicPr>
          <p:nvPr/>
        </p:nvPicPr>
        <p:blipFill>
          <a:blip r:embed="rId7"/>
          <a:stretch>
            <a:fillRect/>
          </a:stretch>
        </p:blipFill>
        <p:spPr>
          <a:xfrm>
            <a:off x="4958078" y="4652326"/>
            <a:ext cx="2052276" cy="1770124"/>
          </a:xfrm>
          <a:prstGeom prst="rect">
            <a:avLst/>
          </a:prstGeom>
        </p:spPr>
      </p:pic>
      <p:pic>
        <p:nvPicPr>
          <p:cNvPr id="17" name="그림 16" descr="텍스트, 보트, 물, 실외이(가) 표시된 사진&#10;&#10;자동 생성된 설명">
            <a:extLst>
              <a:ext uri="{FF2B5EF4-FFF2-40B4-BE49-F238E27FC236}">
                <a16:creationId xmlns:a16="http://schemas.microsoft.com/office/drawing/2014/main" id="{30DAFEBE-DDC6-7220-0F14-E85A28D48B72}"/>
              </a:ext>
            </a:extLst>
          </p:cNvPr>
          <p:cNvPicPr>
            <a:picLocks noChangeAspect="1"/>
          </p:cNvPicPr>
          <p:nvPr/>
        </p:nvPicPr>
        <p:blipFill rotWithShape="1">
          <a:blip r:embed="rId8">
            <a:extLst>
              <a:ext uri="{28A0092B-C50C-407E-A947-70E740481C1C}">
                <a14:useLocalDpi xmlns:a14="http://schemas.microsoft.com/office/drawing/2010/main" val="0"/>
              </a:ext>
            </a:extLst>
          </a:blip>
          <a:srcRect l="4255" t="5777" r="7365" b="5639"/>
          <a:stretch/>
        </p:blipFill>
        <p:spPr>
          <a:xfrm>
            <a:off x="6547261" y="5592183"/>
            <a:ext cx="1214021" cy="830267"/>
          </a:xfrm>
          <a:prstGeom prst="rect">
            <a:avLst/>
          </a:prstGeom>
        </p:spPr>
      </p:pic>
      <p:sp>
        <p:nvSpPr>
          <p:cNvPr id="18" name="TextBox 17">
            <a:extLst>
              <a:ext uri="{FF2B5EF4-FFF2-40B4-BE49-F238E27FC236}">
                <a16:creationId xmlns:a16="http://schemas.microsoft.com/office/drawing/2014/main" id="{D94875E3-3494-82BE-9FA3-A376CA560F14}"/>
              </a:ext>
            </a:extLst>
          </p:cNvPr>
          <p:cNvSpPr txBox="1"/>
          <p:nvPr/>
        </p:nvSpPr>
        <p:spPr>
          <a:xfrm>
            <a:off x="7314643" y="2060848"/>
            <a:ext cx="1692022" cy="369332"/>
          </a:xfrm>
          <a:prstGeom prst="rect">
            <a:avLst/>
          </a:prstGeom>
          <a:noFill/>
        </p:spPr>
        <p:txBody>
          <a:bodyPr wrap="square" rtlCol="0">
            <a:spAutoFit/>
          </a:bodyPr>
          <a:lstStyle/>
          <a:p>
            <a:pPr defTabSz="457200" eaLnBrk="1" fontAlgn="auto" hangingPunct="1">
              <a:spcBef>
                <a:spcPts val="0"/>
              </a:spcBef>
              <a:spcAft>
                <a:spcPts val="0"/>
              </a:spcAft>
            </a:pPr>
            <a:r>
              <a:rPr lang="en-US" altLang="ko-KR" sz="1800" dirty="0">
                <a:solidFill>
                  <a:prstClr val="black"/>
                </a:solidFill>
                <a:ea typeface="맑은 고딕" panose="020B0503020000020004" pitchFamily="50" charset="-127"/>
                <a:cs typeface="Times New Roman" panose="02020603050405020304" pitchFamily="18" charset="0"/>
              </a:rPr>
              <a:t>Underground</a:t>
            </a:r>
            <a:endParaRPr lang="ko-KR" altLang="en-US" sz="1800" dirty="0">
              <a:solidFill>
                <a:prstClr val="black"/>
              </a:solidFill>
              <a:ea typeface="맑은 고딕" panose="020B0503020000020004" pitchFamily="50" charset="-127"/>
              <a:cs typeface="Times New Roman" panose="02020603050405020304" pitchFamily="18" charset="0"/>
            </a:endParaRPr>
          </a:p>
        </p:txBody>
      </p:sp>
      <p:sp>
        <p:nvSpPr>
          <p:cNvPr id="19" name="TextBox 18">
            <a:extLst>
              <a:ext uri="{FF2B5EF4-FFF2-40B4-BE49-F238E27FC236}">
                <a16:creationId xmlns:a16="http://schemas.microsoft.com/office/drawing/2014/main" id="{B4B8F7AE-F6B7-A8B8-5D78-B6D4DE9CB811}"/>
              </a:ext>
            </a:extLst>
          </p:cNvPr>
          <p:cNvSpPr txBox="1"/>
          <p:nvPr/>
        </p:nvSpPr>
        <p:spPr>
          <a:xfrm>
            <a:off x="4922123" y="3488161"/>
            <a:ext cx="1692022" cy="369332"/>
          </a:xfrm>
          <a:prstGeom prst="rect">
            <a:avLst/>
          </a:prstGeom>
          <a:noFill/>
        </p:spPr>
        <p:txBody>
          <a:bodyPr wrap="square" rtlCol="0">
            <a:spAutoFit/>
          </a:bodyPr>
          <a:lstStyle/>
          <a:p>
            <a:pPr defTabSz="457200" eaLnBrk="1" fontAlgn="auto" hangingPunct="1">
              <a:spcBef>
                <a:spcPts val="0"/>
              </a:spcBef>
              <a:spcAft>
                <a:spcPts val="0"/>
              </a:spcAft>
            </a:pPr>
            <a:r>
              <a:rPr lang="en-US" altLang="ko-KR" sz="1800" dirty="0">
                <a:solidFill>
                  <a:prstClr val="black"/>
                </a:solidFill>
                <a:ea typeface="맑은 고딕" panose="020B0503020000020004" pitchFamily="50" charset="-127"/>
                <a:cs typeface="Times New Roman" panose="02020603050405020304" pitchFamily="18" charset="0"/>
              </a:rPr>
              <a:t>Metal Chamber</a:t>
            </a:r>
            <a:endParaRPr lang="ko-KR" altLang="en-US" sz="1800" dirty="0">
              <a:solidFill>
                <a:prstClr val="black"/>
              </a:solidFill>
              <a:ea typeface="맑은 고딕" panose="020B0503020000020004" pitchFamily="50" charset="-127"/>
              <a:cs typeface="Times New Roman" panose="02020603050405020304" pitchFamily="18" charset="0"/>
            </a:endParaRPr>
          </a:p>
        </p:txBody>
      </p:sp>
      <p:sp>
        <p:nvSpPr>
          <p:cNvPr id="20" name="TextBox 19">
            <a:extLst>
              <a:ext uri="{FF2B5EF4-FFF2-40B4-BE49-F238E27FC236}">
                <a16:creationId xmlns:a16="http://schemas.microsoft.com/office/drawing/2014/main" id="{11B385B9-EB93-1A33-F086-3679EC4039FE}"/>
              </a:ext>
            </a:extLst>
          </p:cNvPr>
          <p:cNvSpPr txBox="1"/>
          <p:nvPr/>
        </p:nvSpPr>
        <p:spPr>
          <a:xfrm>
            <a:off x="7426669" y="4930240"/>
            <a:ext cx="1445890" cy="369332"/>
          </a:xfrm>
          <a:prstGeom prst="rect">
            <a:avLst/>
          </a:prstGeom>
          <a:noFill/>
        </p:spPr>
        <p:txBody>
          <a:bodyPr wrap="square" rtlCol="0">
            <a:spAutoFit/>
          </a:bodyPr>
          <a:lstStyle/>
          <a:p>
            <a:pPr defTabSz="457200" eaLnBrk="1" fontAlgn="auto" hangingPunct="1">
              <a:spcBef>
                <a:spcPts val="0"/>
              </a:spcBef>
              <a:spcAft>
                <a:spcPts val="0"/>
              </a:spcAft>
            </a:pPr>
            <a:r>
              <a:rPr lang="en-US" altLang="ko-KR" sz="1800" dirty="0">
                <a:solidFill>
                  <a:prstClr val="black"/>
                </a:solidFill>
                <a:ea typeface="맑은 고딕" panose="020B0503020000020004" pitchFamily="50" charset="-127"/>
                <a:cs typeface="Times New Roman" panose="02020603050405020304" pitchFamily="18" charset="0"/>
              </a:rPr>
              <a:t>Inside Ship</a:t>
            </a:r>
            <a:endParaRPr lang="ko-KR" altLang="en-US" sz="1800" dirty="0">
              <a:solidFill>
                <a:prstClr val="black"/>
              </a:solidFill>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352856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Maxwell’s Equations – Foundation</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3933006"/>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Core principle of EM interaction</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Electric &amp; magnetic fields interrelated</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Surface-bound wave solutions exist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Theoretical basis for MSC</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Verified experimentally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82563"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4" name="Picture 3" descr="Maxwell_Vector_Diagram.png">
            <a:extLst>
              <a:ext uri="{FF2B5EF4-FFF2-40B4-BE49-F238E27FC236}">
                <a16:creationId xmlns:a16="http://schemas.microsoft.com/office/drawing/2014/main" id="{37395D92-63D4-57F0-B7DD-8A51C1584C97}"/>
              </a:ext>
            </a:extLst>
          </p:cNvPr>
          <p:cNvPicPr>
            <a:picLocks noChangeAspect="1"/>
          </p:cNvPicPr>
          <p:nvPr/>
        </p:nvPicPr>
        <p:blipFill>
          <a:blip r:embed="rId3"/>
          <a:stretch>
            <a:fillRect/>
          </a:stretch>
        </p:blipFill>
        <p:spPr>
          <a:xfrm>
            <a:off x="5652120" y="1484784"/>
            <a:ext cx="2326741" cy="2094067"/>
          </a:xfrm>
          <a:prstGeom prst="rect">
            <a:avLst/>
          </a:prstGeom>
        </p:spPr>
      </p:pic>
      <p:pic>
        <p:nvPicPr>
          <p:cNvPr id="5" name="Picture 1">
            <a:extLst>
              <a:ext uri="{FF2B5EF4-FFF2-40B4-BE49-F238E27FC236}">
                <a16:creationId xmlns:a16="http://schemas.microsoft.com/office/drawing/2014/main" id="{30570F63-4B0C-A52C-7E93-6B5F12BDF6ED}"/>
              </a:ext>
            </a:extLst>
          </p:cNvPr>
          <p:cNvPicPr>
            <a:picLocks noChangeAspect="1"/>
          </p:cNvPicPr>
          <p:nvPr/>
        </p:nvPicPr>
        <p:blipFill>
          <a:blip r:embed="rId4"/>
          <a:srcRect b="10488"/>
          <a:stretch>
            <a:fillRect/>
          </a:stretch>
        </p:blipFill>
        <p:spPr>
          <a:xfrm>
            <a:off x="4932040" y="4149080"/>
            <a:ext cx="3897198" cy="1123360"/>
          </a:xfrm>
          <a:prstGeom prst="rect">
            <a:avLst/>
          </a:prstGeom>
          <a:noFill/>
          <a:ln>
            <a:noFill/>
          </a:ln>
          <a:effectLst/>
        </p:spPr>
      </p:pic>
    </p:spTree>
    <p:extLst>
      <p:ext uri="{BB962C8B-B14F-4D97-AF65-F5344CB8AC3E}">
        <p14:creationId xmlns:p14="http://schemas.microsoft.com/office/powerpoint/2010/main" val="187855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Evanescent Mode</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Generated at boundary interfaces</a:t>
            </a:r>
          </a:p>
          <a:p>
            <a:pPr marL="0" indent="0">
              <a:spcBef>
                <a:spcPts val="600"/>
              </a:spcBef>
              <a:spcAft>
                <a:spcPts val="0"/>
              </a:spcAft>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E-field decays along Z-axis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H-field spreads laterally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Rapid attenuation limits distance</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Observed in near-field tests</a:t>
            </a:r>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In literature, measured delay spread is large than 400ns inside a merchant ship [5]</a:t>
            </a:r>
          </a:p>
          <a:p>
            <a:pPr marL="182563"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grpSp>
        <p:nvGrpSpPr>
          <p:cNvPr id="5" name="그룹 4">
            <a:extLst>
              <a:ext uri="{FF2B5EF4-FFF2-40B4-BE49-F238E27FC236}">
                <a16:creationId xmlns:a16="http://schemas.microsoft.com/office/drawing/2014/main" id="{4843C2C7-17DC-3FD3-B0FD-6B600CDBC598}"/>
              </a:ext>
            </a:extLst>
          </p:cNvPr>
          <p:cNvGrpSpPr/>
          <p:nvPr/>
        </p:nvGrpSpPr>
        <p:grpSpPr>
          <a:xfrm>
            <a:off x="4593704" y="1628800"/>
            <a:ext cx="4458830" cy="1644491"/>
            <a:chOff x="2030435" y="2419445"/>
            <a:chExt cx="5202412" cy="1856110"/>
          </a:xfrm>
        </p:grpSpPr>
        <p:pic>
          <p:nvPicPr>
            <p:cNvPr id="6" name="그림 8">
              <a:extLst>
                <a:ext uri="{FF2B5EF4-FFF2-40B4-BE49-F238E27FC236}">
                  <a16:creationId xmlns:a16="http://schemas.microsoft.com/office/drawing/2014/main" id="{32C29F80-9785-C265-F5F3-58988983C024}"/>
                </a:ext>
              </a:extLst>
            </p:cNvPr>
            <p:cNvPicPr>
              <a:picLocks noChangeAspect="1"/>
            </p:cNvPicPr>
            <p:nvPr/>
          </p:nvPicPr>
          <p:blipFill>
            <a:blip r:embed="rId3"/>
            <a:stretch>
              <a:fillRect/>
            </a:stretch>
          </p:blipFill>
          <p:spPr>
            <a:xfrm>
              <a:off x="2030435" y="2697549"/>
              <a:ext cx="4110413" cy="1147116"/>
            </a:xfrm>
            <a:prstGeom prst="rect">
              <a:avLst/>
            </a:prstGeom>
          </p:spPr>
        </p:pic>
        <p:cxnSp>
          <p:nvCxnSpPr>
            <p:cNvPr id="8" name="직선 화살표 연결선 9">
              <a:extLst>
                <a:ext uri="{FF2B5EF4-FFF2-40B4-BE49-F238E27FC236}">
                  <a16:creationId xmlns:a16="http://schemas.microsoft.com/office/drawing/2014/main" id="{902F7DEE-E8D7-1560-2EFA-87DAA0445174}"/>
                </a:ext>
              </a:extLst>
            </p:cNvPr>
            <p:cNvCxnSpPr>
              <a:cxnSpLocks/>
            </p:cNvCxnSpPr>
            <p:nvPr/>
          </p:nvCxnSpPr>
          <p:spPr>
            <a:xfrm flipH="1">
              <a:off x="3869216" y="2713395"/>
              <a:ext cx="163815" cy="235197"/>
            </a:xfrm>
            <a:prstGeom prst="straightConnector1">
              <a:avLst/>
            </a:prstGeom>
            <a:noFill/>
            <a:ln w="6350" cap="flat" cmpd="sng" algn="ctr">
              <a:solidFill>
                <a:srgbClr val="000000"/>
              </a:solidFill>
              <a:prstDash val="solid"/>
              <a:miter lim="800000"/>
              <a:tailEnd type="triangle"/>
            </a:ln>
            <a:effectLst/>
          </p:spPr>
        </p:cxnSp>
        <p:sp>
          <p:nvSpPr>
            <p:cNvPr id="9" name="TextBox 8">
              <a:extLst>
                <a:ext uri="{FF2B5EF4-FFF2-40B4-BE49-F238E27FC236}">
                  <a16:creationId xmlns:a16="http://schemas.microsoft.com/office/drawing/2014/main" id="{002BCBD8-A216-8B7D-5749-CAF372F87E61}"/>
                </a:ext>
              </a:extLst>
            </p:cNvPr>
            <p:cNvSpPr txBox="1"/>
            <p:nvPr/>
          </p:nvSpPr>
          <p:spPr>
            <a:xfrm>
              <a:off x="3467233" y="2419445"/>
              <a:ext cx="903329"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srgbClr val="000000"/>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E - field</a:t>
              </a:r>
              <a:endParaRPr kumimoji="0" lang="ko-KR" altLang="en-US" sz="1100" b="0" i="0" u="none" strike="noStrike" kern="0" cap="none" spc="0" normalizeH="0" baseline="0" noProof="0" dirty="0">
                <a:ln>
                  <a:noFill/>
                </a:ln>
                <a:solidFill>
                  <a:srgbClr val="000000"/>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cxnSp>
          <p:nvCxnSpPr>
            <p:cNvPr id="10" name="직선 화살표 연결선 11">
              <a:extLst>
                <a:ext uri="{FF2B5EF4-FFF2-40B4-BE49-F238E27FC236}">
                  <a16:creationId xmlns:a16="http://schemas.microsoft.com/office/drawing/2014/main" id="{423D192B-F7CD-090F-7101-DFA3BB37525E}"/>
                </a:ext>
              </a:extLst>
            </p:cNvPr>
            <p:cNvCxnSpPr>
              <a:cxnSpLocks/>
            </p:cNvCxnSpPr>
            <p:nvPr/>
          </p:nvCxnSpPr>
          <p:spPr>
            <a:xfrm flipH="1" flipV="1">
              <a:off x="3938514" y="3583627"/>
              <a:ext cx="222013" cy="294932"/>
            </a:xfrm>
            <a:prstGeom prst="straightConnector1">
              <a:avLst/>
            </a:prstGeom>
            <a:noFill/>
            <a:ln w="6350" cap="flat" cmpd="sng" algn="ctr">
              <a:solidFill>
                <a:srgbClr val="000000"/>
              </a:solidFill>
              <a:prstDash val="solid"/>
              <a:miter lim="800000"/>
              <a:tailEnd type="triangle"/>
            </a:ln>
            <a:effectLst/>
          </p:spPr>
        </p:cxnSp>
        <p:sp>
          <p:nvSpPr>
            <p:cNvPr id="11" name="직사각형 15">
              <a:extLst>
                <a:ext uri="{FF2B5EF4-FFF2-40B4-BE49-F238E27FC236}">
                  <a16:creationId xmlns:a16="http://schemas.microsoft.com/office/drawing/2014/main" id="{E0F35DBC-E311-5F9C-FB51-915D6AE7DC18}"/>
                </a:ext>
              </a:extLst>
            </p:cNvPr>
            <p:cNvSpPr/>
            <p:nvPr/>
          </p:nvSpPr>
          <p:spPr>
            <a:xfrm>
              <a:off x="5130170" y="2600531"/>
              <a:ext cx="1010679" cy="1226245"/>
            </a:xfrm>
            <a:prstGeom prst="rect">
              <a:avLst/>
            </a:prstGeom>
            <a:noFill/>
            <a:ln w="12700" cap="flat" cmpd="sng" algn="ctr">
              <a:solidFill>
                <a:srgbClr val="FF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2" name="TextBox 11">
              <a:extLst>
                <a:ext uri="{FF2B5EF4-FFF2-40B4-BE49-F238E27FC236}">
                  <a16:creationId xmlns:a16="http://schemas.microsoft.com/office/drawing/2014/main" id="{403CAAE9-65AA-132B-95B0-4D5C58259524}"/>
                </a:ext>
              </a:extLst>
            </p:cNvPr>
            <p:cNvSpPr txBox="1"/>
            <p:nvPr/>
          </p:nvSpPr>
          <p:spPr>
            <a:xfrm>
              <a:off x="4716909" y="3844668"/>
              <a:ext cx="2515938" cy="430887"/>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ko-KR" altLang="en-US" sz="1100" b="1" i="0" u="none" strike="noStrike" kern="0" cap="none" spc="0" normalizeH="0" baseline="0" noProof="0" dirty="0">
                  <a:ln>
                    <a:noFill/>
                  </a:ln>
                  <a:solidFill>
                    <a:srgbClr val="FFFFFF">
                      <a:lumMod val="75000"/>
                    </a:srgbClr>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 </a:t>
              </a:r>
              <a:r>
                <a:rPr kumimoji="0" lang="en-US" altLang="ko-KR" sz="1100" b="1" i="0" u="none" strike="noStrike" kern="0" cap="none" spc="0" normalizeH="0" baseline="0" noProof="0" dirty="0">
                  <a:ln>
                    <a:noFill/>
                  </a:ln>
                  <a:solidFill>
                    <a:srgbClr val="FFFFFF">
                      <a:lumMod val="75000"/>
                    </a:srgbClr>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Wikipedia</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srgbClr val="FFFFFF">
                      <a:lumMod val="75000"/>
                    </a:srgbClr>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‘Evanescent field’</a:t>
              </a:r>
              <a:endParaRPr kumimoji="0" lang="ko-KR" altLang="en-US" sz="1100" b="1" i="0" u="none" strike="noStrike" kern="0" cap="none" spc="0" normalizeH="0" baseline="0" noProof="0" dirty="0">
                <a:ln>
                  <a:noFill/>
                </a:ln>
                <a:solidFill>
                  <a:srgbClr val="FFFFFF">
                    <a:lumMod val="75000"/>
                  </a:srgbClr>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3" name="TextBox 12">
              <a:extLst>
                <a:ext uri="{FF2B5EF4-FFF2-40B4-BE49-F238E27FC236}">
                  <a16:creationId xmlns:a16="http://schemas.microsoft.com/office/drawing/2014/main" id="{3C6C028D-4072-CA53-72F9-E57026D37FF4}"/>
                </a:ext>
              </a:extLst>
            </p:cNvPr>
            <p:cNvSpPr txBox="1"/>
            <p:nvPr/>
          </p:nvSpPr>
          <p:spPr>
            <a:xfrm>
              <a:off x="3706919" y="3912054"/>
              <a:ext cx="973329"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srgbClr val="000000"/>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H - field</a:t>
              </a:r>
              <a:endParaRPr kumimoji="0" lang="ko-KR" altLang="en-US" sz="1100" b="0" i="0" u="none" strike="noStrike" kern="0" cap="none" spc="0" normalizeH="0" baseline="0" noProof="0" dirty="0">
                <a:ln>
                  <a:noFill/>
                </a:ln>
                <a:solidFill>
                  <a:srgbClr val="000000"/>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grpSp>
      <p:pic>
        <p:nvPicPr>
          <p:cNvPr id="14" name="그림 14">
            <a:extLst>
              <a:ext uri="{FF2B5EF4-FFF2-40B4-BE49-F238E27FC236}">
                <a16:creationId xmlns:a16="http://schemas.microsoft.com/office/drawing/2014/main" id="{CE85AA24-0712-7210-81DB-53B6B2E502F9}"/>
              </a:ext>
            </a:extLst>
          </p:cNvPr>
          <p:cNvPicPr>
            <a:picLocks noChangeAspect="1"/>
          </p:cNvPicPr>
          <p:nvPr/>
        </p:nvPicPr>
        <p:blipFill>
          <a:blip r:embed="rId4"/>
          <a:stretch>
            <a:fillRect/>
          </a:stretch>
        </p:blipFill>
        <p:spPr>
          <a:xfrm>
            <a:off x="4716016" y="3645024"/>
            <a:ext cx="3964815" cy="2209914"/>
          </a:xfrm>
          <a:prstGeom prst="rect">
            <a:avLst/>
          </a:prstGeom>
          <a:ln>
            <a:solidFill>
              <a:srgbClr val="000000"/>
            </a:solidFill>
          </a:ln>
        </p:spPr>
      </p:pic>
    </p:spTree>
    <p:extLst>
      <p:ext uri="{BB962C8B-B14F-4D97-AF65-F5344CB8AC3E}">
        <p14:creationId xmlns:p14="http://schemas.microsoft.com/office/powerpoint/2010/main" val="19003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err="1">
                <a:latin typeface="Times New Roman" panose="02020603050405020304" pitchFamily="18" charset="0"/>
                <a:cs typeface="Times New Roman" panose="02020603050405020304" pitchFamily="18" charset="0"/>
              </a:rPr>
              <a:t>Zenneck</a:t>
            </a:r>
            <a:r>
              <a:rPr lang="en-US" altLang="en-US" sz="3200" b="1" dirty="0">
                <a:latin typeface="Times New Roman" panose="02020603050405020304" pitchFamily="18" charset="0"/>
                <a:cs typeface="Times New Roman" panose="02020603050405020304" pitchFamily="18" charset="0"/>
              </a:rPr>
              <a:t> Wave</a:t>
            </a: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467544" y="1412776"/>
            <a:ext cx="7836695" cy="4608512"/>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Surface waves  along metal boundary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Slower attenuation than evanescent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Travels with surface-guided propagation</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Supports long-distance reliability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Foundation for MSC</a:t>
            </a:r>
          </a:p>
          <a:p>
            <a:pPr marL="177800" indent="-177800">
              <a:spcBef>
                <a:spcPts val="600"/>
              </a:spcBef>
              <a:spcAft>
                <a:spcPts val="0"/>
              </a:spcAft>
              <a:buFont typeface="Arial" panose="020B0604020202020204" pitchFamily="34" charset="0"/>
              <a:buChar char="•"/>
            </a:pPr>
            <a:endParaRPr lang="en-US" altLang="ko-KR" sz="2000" dirty="0"/>
          </a:p>
          <a:p>
            <a:pPr marL="182563"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6" name="Picture 3" descr="Evanescent_vs_Zenneck.png">
            <a:extLst>
              <a:ext uri="{FF2B5EF4-FFF2-40B4-BE49-F238E27FC236}">
                <a16:creationId xmlns:a16="http://schemas.microsoft.com/office/drawing/2014/main" id="{75C34012-7544-5EDE-A3E2-CA7EC1A671A3}"/>
              </a:ext>
            </a:extLst>
          </p:cNvPr>
          <p:cNvPicPr>
            <a:picLocks noChangeAspect="1"/>
          </p:cNvPicPr>
          <p:nvPr/>
        </p:nvPicPr>
        <p:blipFill>
          <a:blip r:embed="rId3"/>
          <a:stretch>
            <a:fillRect/>
          </a:stretch>
        </p:blipFill>
        <p:spPr>
          <a:xfrm>
            <a:off x="4932040" y="1484784"/>
            <a:ext cx="4000647" cy="2920474"/>
          </a:xfrm>
          <a:prstGeom prst="rect">
            <a:avLst/>
          </a:prstGeom>
        </p:spPr>
      </p:pic>
    </p:spTree>
    <p:extLst>
      <p:ext uri="{BB962C8B-B14F-4D97-AF65-F5344CB8AC3E}">
        <p14:creationId xmlns:p14="http://schemas.microsoft.com/office/powerpoint/2010/main" val="140090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MSMC  Concept</a:t>
            </a: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323528" y="1412776"/>
            <a:ext cx="8202712" cy="4752528"/>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Magnetic Communication Network</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Aurora resonator converts E ↔ H</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Access Point : Data gather and transfer</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Bridge : repeater and widening service</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Terminal and Sensor</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grpSp>
        <p:nvGrpSpPr>
          <p:cNvPr id="3" name="그룹 2">
            <a:extLst>
              <a:ext uri="{FF2B5EF4-FFF2-40B4-BE49-F238E27FC236}">
                <a16:creationId xmlns:a16="http://schemas.microsoft.com/office/drawing/2014/main" id="{A2225131-4004-79E1-FEF3-F96BE529DCB8}"/>
              </a:ext>
            </a:extLst>
          </p:cNvPr>
          <p:cNvGrpSpPr/>
          <p:nvPr/>
        </p:nvGrpSpPr>
        <p:grpSpPr>
          <a:xfrm>
            <a:off x="5004048" y="1340768"/>
            <a:ext cx="3239539" cy="2431075"/>
            <a:chOff x="323849" y="3233050"/>
            <a:chExt cx="3710671" cy="3166522"/>
          </a:xfrm>
        </p:grpSpPr>
        <p:sp>
          <p:nvSpPr>
            <p:cNvPr id="4" name="양쪽 모서리가 둥근 사각형 32">
              <a:extLst>
                <a:ext uri="{FF2B5EF4-FFF2-40B4-BE49-F238E27FC236}">
                  <a16:creationId xmlns:a16="http://schemas.microsoft.com/office/drawing/2014/main" id="{65071AC3-AC8E-3C2C-7976-3489444D5D27}"/>
                </a:ext>
              </a:extLst>
            </p:cNvPr>
            <p:cNvSpPr/>
            <p:nvPr/>
          </p:nvSpPr>
          <p:spPr bwMode="auto">
            <a:xfrm>
              <a:off x="323849" y="3233050"/>
              <a:ext cx="3710671" cy="413569"/>
            </a:xfrm>
            <a:prstGeom prst="round2SameRect">
              <a:avLst>
                <a:gd name="adj1" fmla="val 6005"/>
                <a:gd name="adj2" fmla="val 0"/>
              </a:avLst>
            </a:prstGeom>
            <a:solidFill>
              <a:srgbClr val="C0504D">
                <a:lumMod val="60000"/>
                <a:lumOff val="40000"/>
                <a:alpha val="50000"/>
              </a:srgbClr>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en-US" sz="1400" b="1" i="0" u="none" strike="noStrike" kern="0" cap="none" spc="0" normalizeH="0" baseline="0" noProof="0" dirty="0">
                  <a:ln>
                    <a:solidFill>
                      <a:prstClr val="white">
                        <a:alpha val="20000"/>
                      </a:prstClr>
                    </a:solidFill>
                  </a:ln>
                  <a:solidFill>
                    <a:prstClr val="black">
                      <a:lumMod val="85000"/>
                      <a:lumOff val="15000"/>
                    </a:prstClr>
                  </a:solidFill>
                  <a:effectLst/>
                  <a:uLnTx/>
                  <a:uFillTx/>
                  <a:ea typeface="KoPubWorld돋움체_Pro Bold" panose="020B0600000101010101" charset="-127"/>
                  <a:cs typeface="Times New Roman" panose="02020603050405020304" pitchFamily="18" charset="0"/>
                </a:rPr>
                <a:t>AP(Access Point)</a:t>
              </a:r>
              <a:endParaRPr kumimoji="1" lang="x-none" altLang="en-US" sz="1400" b="1" i="0" u="none" strike="noStrike" kern="0" cap="none" spc="0" normalizeH="0" baseline="0" noProof="0" dirty="0">
                <a:ln>
                  <a:solidFill>
                    <a:prstClr val="white">
                      <a:alpha val="20000"/>
                    </a:prstClr>
                  </a:solidFill>
                </a:ln>
                <a:solidFill>
                  <a:prstClr val="black">
                    <a:lumMod val="85000"/>
                    <a:lumOff val="15000"/>
                  </a:prstClr>
                </a:solidFill>
                <a:effectLst/>
                <a:uLnTx/>
                <a:uFillTx/>
                <a:latin typeface="KoPubWorld돋움체_Pro Bold" panose="020B0600000101010101" charset="-127"/>
                <a:ea typeface="KoPubWorld돋움체_Pro Bold" panose="020B0600000101010101" charset="-127"/>
                <a:cs typeface="Times New Roman" panose="02020603050405020304" pitchFamily="18" charset="0"/>
              </a:endParaRPr>
            </a:p>
          </p:txBody>
        </p:sp>
        <p:sp>
          <p:nvSpPr>
            <p:cNvPr id="5" name="직사각형 4">
              <a:extLst>
                <a:ext uri="{FF2B5EF4-FFF2-40B4-BE49-F238E27FC236}">
                  <a16:creationId xmlns:a16="http://schemas.microsoft.com/office/drawing/2014/main" id="{8BFC9860-98BC-7634-22C6-67E60CF32EDE}"/>
                </a:ext>
              </a:extLst>
            </p:cNvPr>
            <p:cNvSpPr/>
            <p:nvPr/>
          </p:nvSpPr>
          <p:spPr bwMode="auto">
            <a:xfrm>
              <a:off x="323849" y="3735630"/>
              <a:ext cx="3710671" cy="2663942"/>
            </a:xfrm>
            <a:prstGeom prst="rect">
              <a:avLst/>
            </a:prstGeom>
            <a:noFill/>
            <a:ln w="6350" cap="flat" cmpd="sng" algn="ctr">
              <a:solidFill>
                <a:srgbClr val="1F497D">
                  <a:lumMod val="90000"/>
                  <a:lumOff val="10000"/>
                </a:srgbClr>
              </a:solid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1197" b="0" i="0" u="none" strike="noStrike" kern="0" cap="none" spc="0" normalizeH="0" baseline="0" noProof="0" dirty="0">
                <a:ln>
                  <a:solidFill>
                    <a:prstClr val="white">
                      <a:alpha val="20000"/>
                    </a:prstClr>
                  </a:solidFill>
                </a:ln>
                <a:solidFill>
                  <a:prstClr val="white"/>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6" name="TextBox 5">
              <a:extLst>
                <a:ext uri="{FF2B5EF4-FFF2-40B4-BE49-F238E27FC236}">
                  <a16:creationId xmlns:a16="http://schemas.microsoft.com/office/drawing/2014/main" id="{9E6C89AA-59BB-A1AE-4740-022A29189DA7}"/>
                </a:ext>
              </a:extLst>
            </p:cNvPr>
            <p:cNvSpPr txBox="1"/>
            <p:nvPr/>
          </p:nvSpPr>
          <p:spPr>
            <a:xfrm>
              <a:off x="1536671" y="5918671"/>
              <a:ext cx="1014618" cy="261610"/>
            </a:xfrm>
            <a:prstGeom prst="rect">
              <a:avLst/>
            </a:prstGeom>
            <a:noFill/>
          </p:spPr>
          <p:txBody>
            <a:bodyPr wrap="square" l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ko-KR" altLang="en-US" sz="1100" b="0" i="0" u="none" strike="noStrike" kern="0" cap="none" spc="0" normalizeH="0" baseline="0" noProof="0" dirty="0">
                  <a:ln>
                    <a:noFill/>
                  </a:ln>
                  <a:solidFill>
                    <a:srgbClr val="4F81BD"/>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 </a:t>
              </a:r>
              <a:r>
                <a:rPr kumimoji="1" lang="en-US" altLang="ko-KR" sz="1100" b="0" i="0" u="none" strike="noStrike" kern="0" cap="none" spc="0" normalizeH="0" baseline="0" noProof="0" dirty="0">
                  <a:ln>
                    <a:noFill/>
                  </a:ln>
                  <a:solidFill>
                    <a:srgbClr val="4F81BD"/>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AP</a:t>
              </a:r>
              <a:endParaRPr kumimoji="1" lang="ko-KR" altLang="en-US" sz="1100" b="0" i="0" u="none" strike="noStrike" kern="0" cap="none" spc="0" normalizeH="0" baseline="0" noProof="0" dirty="0">
                <a:ln>
                  <a:noFill/>
                </a:ln>
                <a:solidFill>
                  <a:srgbClr val="4F81BD"/>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grpSp>
          <p:nvGrpSpPr>
            <p:cNvPr id="7" name="Group 89">
              <a:extLst>
                <a:ext uri="{FF2B5EF4-FFF2-40B4-BE49-F238E27FC236}">
                  <a16:creationId xmlns:a16="http://schemas.microsoft.com/office/drawing/2014/main" id="{8B538CEA-2503-BC72-4FE3-53A38B1E037B}"/>
                </a:ext>
              </a:extLst>
            </p:cNvPr>
            <p:cNvGrpSpPr/>
            <p:nvPr/>
          </p:nvGrpSpPr>
          <p:grpSpPr>
            <a:xfrm>
              <a:off x="473719" y="4105177"/>
              <a:ext cx="3339717" cy="1558948"/>
              <a:chOff x="221355" y="1268394"/>
              <a:chExt cx="3018500" cy="1377796"/>
            </a:xfrm>
          </p:grpSpPr>
          <p:pic>
            <p:nvPicPr>
              <p:cNvPr id="8" name="그림 24">
                <a:extLst>
                  <a:ext uri="{FF2B5EF4-FFF2-40B4-BE49-F238E27FC236}">
                    <a16:creationId xmlns:a16="http://schemas.microsoft.com/office/drawing/2014/main" id="{BAE65841-8540-E8C8-9F9D-2081A385EC44}"/>
                  </a:ext>
                </a:extLst>
              </p:cNvPr>
              <p:cNvPicPr>
                <a:picLocks noChangeAspect="1"/>
              </p:cNvPicPr>
              <p:nvPr/>
            </p:nvPicPr>
            <p:blipFill>
              <a:blip r:embed="rId3"/>
              <a:stretch>
                <a:fillRect/>
              </a:stretch>
            </p:blipFill>
            <p:spPr>
              <a:xfrm>
                <a:off x="1820623" y="1286030"/>
                <a:ext cx="1419232" cy="1360160"/>
              </a:xfrm>
              <a:prstGeom prst="rect">
                <a:avLst/>
              </a:prstGeom>
            </p:spPr>
          </p:pic>
          <p:pic>
            <p:nvPicPr>
              <p:cNvPr id="9" name="그림 26">
                <a:extLst>
                  <a:ext uri="{FF2B5EF4-FFF2-40B4-BE49-F238E27FC236}">
                    <a16:creationId xmlns:a16="http://schemas.microsoft.com/office/drawing/2014/main" id="{B93317AA-EAD8-0A2A-4D75-754094EC101A}"/>
                  </a:ext>
                </a:extLst>
              </p:cNvPr>
              <p:cNvPicPr>
                <a:picLocks noChangeAspect="1"/>
              </p:cNvPicPr>
              <p:nvPr/>
            </p:nvPicPr>
            <p:blipFill>
              <a:blip r:embed="rId4"/>
              <a:stretch>
                <a:fillRect/>
              </a:stretch>
            </p:blipFill>
            <p:spPr>
              <a:xfrm>
                <a:off x="221355" y="1268394"/>
                <a:ext cx="1419232" cy="1377796"/>
              </a:xfrm>
              <a:prstGeom prst="rect">
                <a:avLst/>
              </a:prstGeom>
            </p:spPr>
          </p:pic>
        </p:grpSp>
      </p:grpSp>
      <p:grpSp>
        <p:nvGrpSpPr>
          <p:cNvPr id="10" name="그룹 9">
            <a:extLst>
              <a:ext uri="{FF2B5EF4-FFF2-40B4-BE49-F238E27FC236}">
                <a16:creationId xmlns:a16="http://schemas.microsoft.com/office/drawing/2014/main" id="{65BD71AE-6E93-288E-2FAB-20A0C02215DC}"/>
              </a:ext>
            </a:extLst>
          </p:cNvPr>
          <p:cNvGrpSpPr/>
          <p:nvPr/>
        </p:nvGrpSpPr>
        <p:grpSpPr>
          <a:xfrm>
            <a:off x="5580112" y="4293096"/>
            <a:ext cx="3249045" cy="2142395"/>
            <a:chOff x="8308465" y="2556873"/>
            <a:chExt cx="3559686" cy="3166522"/>
          </a:xfrm>
        </p:grpSpPr>
        <p:pic>
          <p:nvPicPr>
            <p:cNvPr id="11" name="그림 9">
              <a:extLst>
                <a:ext uri="{FF2B5EF4-FFF2-40B4-BE49-F238E27FC236}">
                  <a16:creationId xmlns:a16="http://schemas.microsoft.com/office/drawing/2014/main" id="{4C508DF3-D2F2-1D8D-EEE8-2DA18006DB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5652" y="3599837"/>
              <a:ext cx="1563070" cy="1347401"/>
            </a:xfrm>
            <a:prstGeom prst="rect">
              <a:avLst/>
            </a:prstGeom>
          </p:spPr>
        </p:pic>
        <p:pic>
          <p:nvPicPr>
            <p:cNvPr id="13" name="그림 11" descr="은이(가) 표시된 사진&#10;&#10;중간 신뢰도로 자동 생성된 설명">
              <a:extLst>
                <a:ext uri="{FF2B5EF4-FFF2-40B4-BE49-F238E27FC236}">
                  <a16:creationId xmlns:a16="http://schemas.microsoft.com/office/drawing/2014/main" id="{0BAAEDEF-9D61-E47B-168F-9B1EFD0218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5348" y="3599837"/>
              <a:ext cx="1414668" cy="1347401"/>
            </a:xfrm>
            <a:prstGeom prst="rect">
              <a:avLst/>
            </a:prstGeom>
          </p:spPr>
        </p:pic>
        <p:sp>
          <p:nvSpPr>
            <p:cNvPr id="15" name="직사각형 14">
              <a:extLst>
                <a:ext uri="{FF2B5EF4-FFF2-40B4-BE49-F238E27FC236}">
                  <a16:creationId xmlns:a16="http://schemas.microsoft.com/office/drawing/2014/main" id="{72BDB571-ACFA-968D-5F2F-B92454ED496F}"/>
                </a:ext>
              </a:extLst>
            </p:cNvPr>
            <p:cNvSpPr/>
            <p:nvPr/>
          </p:nvSpPr>
          <p:spPr bwMode="auto">
            <a:xfrm>
              <a:off x="8308466" y="3059453"/>
              <a:ext cx="3559685" cy="2663942"/>
            </a:xfrm>
            <a:prstGeom prst="rect">
              <a:avLst/>
            </a:prstGeom>
            <a:noFill/>
            <a:ln w="6350" cap="flat" cmpd="sng" algn="ctr">
              <a:solidFill>
                <a:srgbClr val="1F497D">
                  <a:lumMod val="90000"/>
                  <a:lumOff val="10000"/>
                </a:srgbClr>
              </a:solid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1197" b="0" i="0" u="none" strike="noStrike" kern="0" cap="none" spc="0" normalizeH="0" baseline="0" noProof="0" dirty="0">
                <a:ln>
                  <a:solidFill>
                    <a:prstClr val="white">
                      <a:alpha val="20000"/>
                    </a:prstClr>
                  </a:solidFill>
                </a:ln>
                <a:solidFill>
                  <a:prstClr val="white"/>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6" name="TextBox 15">
              <a:extLst>
                <a:ext uri="{FF2B5EF4-FFF2-40B4-BE49-F238E27FC236}">
                  <a16:creationId xmlns:a16="http://schemas.microsoft.com/office/drawing/2014/main" id="{4A478BE9-9E09-F9A3-2945-EDC7D44E051B}"/>
                </a:ext>
              </a:extLst>
            </p:cNvPr>
            <p:cNvSpPr txBox="1"/>
            <p:nvPr/>
          </p:nvSpPr>
          <p:spPr>
            <a:xfrm>
              <a:off x="9245375" y="5214133"/>
              <a:ext cx="1477293" cy="261610"/>
            </a:xfrm>
            <a:prstGeom prst="rect">
              <a:avLst/>
            </a:prstGeom>
            <a:noFill/>
          </p:spPr>
          <p:txBody>
            <a:bodyPr wrap="square" lIns="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ko-KR" altLang="en-US" sz="1100" b="0" i="0" u="none" strike="noStrike" kern="0" cap="none" spc="0" normalizeH="0" baseline="0" noProof="0" dirty="0">
                  <a:ln>
                    <a:noFill/>
                  </a:ln>
                  <a:solidFill>
                    <a:srgbClr val="4F81BD"/>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 </a:t>
              </a:r>
              <a:r>
                <a:rPr kumimoji="1" lang="en-US" altLang="ko-KR" sz="1100" b="0" i="0" u="none" strike="noStrike" kern="0" cap="none" spc="0" normalizeH="0" baseline="0" noProof="0" dirty="0">
                  <a:ln>
                    <a:noFill/>
                  </a:ln>
                  <a:solidFill>
                    <a:srgbClr val="4F81BD"/>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Bridge</a:t>
              </a:r>
              <a:endParaRPr kumimoji="1" lang="ko-KR" altLang="en-US" sz="1100" b="0" i="0" u="none" strike="noStrike" kern="0" cap="none" spc="0" normalizeH="0" baseline="0" noProof="0" dirty="0">
                <a:ln>
                  <a:noFill/>
                </a:ln>
                <a:solidFill>
                  <a:srgbClr val="4F81BD"/>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7" name="양쪽 모서리가 둥근 사각형 32">
              <a:extLst>
                <a:ext uri="{FF2B5EF4-FFF2-40B4-BE49-F238E27FC236}">
                  <a16:creationId xmlns:a16="http://schemas.microsoft.com/office/drawing/2014/main" id="{15A839E4-DBDB-32D1-241C-9E81F1930BB5}"/>
                </a:ext>
              </a:extLst>
            </p:cNvPr>
            <p:cNvSpPr/>
            <p:nvPr/>
          </p:nvSpPr>
          <p:spPr bwMode="auto">
            <a:xfrm>
              <a:off x="8308465" y="2556873"/>
              <a:ext cx="3559685" cy="413570"/>
            </a:xfrm>
            <a:prstGeom prst="round2SameRect">
              <a:avLst>
                <a:gd name="adj1" fmla="val 6005"/>
                <a:gd name="adj2" fmla="val 0"/>
              </a:avLst>
            </a:prstGeom>
            <a:solidFill>
              <a:srgbClr val="C0504D">
                <a:lumMod val="60000"/>
                <a:lumOff val="40000"/>
                <a:alpha val="50000"/>
              </a:srgbClr>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en-US" sz="1400" b="1" i="0" u="none" strike="noStrike" kern="0" cap="none" spc="0" normalizeH="0" baseline="0" noProof="0" dirty="0">
                  <a:ln>
                    <a:solidFill>
                      <a:prstClr val="white">
                        <a:alpha val="20000"/>
                      </a:prstClr>
                    </a:solidFill>
                  </a:ln>
                  <a:solidFill>
                    <a:prstClr val="black">
                      <a:lumMod val="85000"/>
                      <a:lumOff val="15000"/>
                    </a:prstClr>
                  </a:solidFill>
                  <a:effectLst/>
                  <a:uLnTx/>
                  <a:uFillTx/>
                  <a:ea typeface="KoPubWorld돋움체_Pro Bold" panose="020B0600000101010101" charset="-127"/>
                  <a:cs typeface="Times New Roman" panose="02020603050405020304" pitchFamily="18" charset="0"/>
                </a:rPr>
                <a:t>Bridge</a:t>
              </a:r>
              <a:endParaRPr kumimoji="1" lang="x-none" altLang="en-US" sz="1400" b="1" i="0" u="none" strike="noStrike" kern="0" cap="none" spc="0" normalizeH="0" baseline="0" noProof="0" dirty="0">
                <a:ln>
                  <a:solidFill>
                    <a:prstClr val="white">
                      <a:alpha val="20000"/>
                    </a:prstClr>
                  </a:solidFill>
                </a:ln>
                <a:solidFill>
                  <a:prstClr val="black">
                    <a:lumMod val="85000"/>
                    <a:lumOff val="15000"/>
                  </a:prstClr>
                </a:solidFill>
                <a:effectLst/>
                <a:uLnTx/>
                <a:uFillTx/>
                <a:latin typeface="KoPubWorld돋움체_Pro Bold" panose="020B0600000101010101" charset="-127"/>
                <a:ea typeface="KoPubWorld돋움체_Pro Bold" panose="020B0600000101010101" charset="-127"/>
                <a:cs typeface="Times New Roman" panose="02020603050405020304" pitchFamily="18" charset="0"/>
              </a:endParaRPr>
            </a:p>
          </p:txBody>
        </p:sp>
      </p:grpSp>
      <p:grpSp>
        <p:nvGrpSpPr>
          <p:cNvPr id="18" name="그룹 17">
            <a:extLst>
              <a:ext uri="{FF2B5EF4-FFF2-40B4-BE49-F238E27FC236}">
                <a16:creationId xmlns:a16="http://schemas.microsoft.com/office/drawing/2014/main" id="{448FE328-25C6-F772-5393-0386D70E5B93}"/>
              </a:ext>
            </a:extLst>
          </p:cNvPr>
          <p:cNvGrpSpPr/>
          <p:nvPr/>
        </p:nvGrpSpPr>
        <p:grpSpPr>
          <a:xfrm>
            <a:off x="3203848" y="4797152"/>
            <a:ext cx="2106841" cy="1467697"/>
            <a:chOff x="255099" y="2751890"/>
            <a:chExt cx="3559685" cy="3400030"/>
          </a:xfrm>
        </p:grpSpPr>
        <p:pic>
          <p:nvPicPr>
            <p:cNvPr id="19" name="그림 18" descr="텍스트이(가) 표시된 사진&#10;&#10;AI 생성 콘텐츠는 정확하지 않을 수 있습니다.">
              <a:extLst>
                <a:ext uri="{FF2B5EF4-FFF2-40B4-BE49-F238E27FC236}">
                  <a16:creationId xmlns:a16="http://schemas.microsoft.com/office/drawing/2014/main" id="{D7FF9937-9C43-157D-A724-ABE3CE59CF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2834" y="3999029"/>
              <a:ext cx="1334697" cy="1086483"/>
            </a:xfrm>
            <a:prstGeom prst="rect">
              <a:avLst/>
            </a:prstGeom>
          </p:spPr>
        </p:pic>
        <p:pic>
          <p:nvPicPr>
            <p:cNvPr id="20" name="그림 19">
              <a:extLst>
                <a:ext uri="{FF2B5EF4-FFF2-40B4-BE49-F238E27FC236}">
                  <a16:creationId xmlns:a16="http://schemas.microsoft.com/office/drawing/2014/main" id="{4D11E30B-3F7D-080E-4185-D9CC6C6BF8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538" y="3585950"/>
              <a:ext cx="1381862" cy="1151528"/>
            </a:xfrm>
            <a:prstGeom prst="rect">
              <a:avLst/>
            </a:prstGeom>
          </p:spPr>
        </p:pic>
        <p:sp>
          <p:nvSpPr>
            <p:cNvPr id="21" name="양쪽 모서리가 둥근 사각형 32">
              <a:extLst>
                <a:ext uri="{FF2B5EF4-FFF2-40B4-BE49-F238E27FC236}">
                  <a16:creationId xmlns:a16="http://schemas.microsoft.com/office/drawing/2014/main" id="{84274329-22E4-41DE-476F-0D997FC740E5}"/>
                </a:ext>
              </a:extLst>
            </p:cNvPr>
            <p:cNvSpPr/>
            <p:nvPr/>
          </p:nvSpPr>
          <p:spPr bwMode="auto">
            <a:xfrm>
              <a:off x="330211" y="2751890"/>
              <a:ext cx="3484573" cy="647077"/>
            </a:xfrm>
            <a:prstGeom prst="round2SameRect">
              <a:avLst>
                <a:gd name="adj1" fmla="val 6005"/>
                <a:gd name="adj2" fmla="val 0"/>
              </a:avLst>
            </a:prstGeom>
            <a:solidFill>
              <a:srgbClr val="C0504D">
                <a:lumMod val="60000"/>
                <a:lumOff val="40000"/>
                <a:alpha val="50000"/>
              </a:srgbClr>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ko-KR" sz="1400" b="1" i="0" u="none" strike="noStrike" kern="0" cap="none" spc="0" normalizeH="0" baseline="0" noProof="0" dirty="0">
                  <a:ln>
                    <a:solidFill>
                      <a:prstClr val="white">
                        <a:alpha val="20000"/>
                      </a:prstClr>
                    </a:solidFill>
                  </a:ln>
                  <a:solidFill>
                    <a:prstClr val="black">
                      <a:lumMod val="85000"/>
                      <a:lumOff val="15000"/>
                    </a:prstClr>
                  </a:solidFill>
                  <a:effectLst/>
                  <a:uLnTx/>
                  <a:uFillTx/>
                  <a:ea typeface="KoPubWorld돋움체_Pro Bold" panose="020B0600000101010101" charset="-127"/>
                  <a:cs typeface="Times New Roman" panose="02020603050405020304" pitchFamily="18" charset="0"/>
                </a:rPr>
                <a:t>Terminal with Sensor</a:t>
              </a:r>
              <a:endParaRPr kumimoji="1" lang="x-none" altLang="en-US" sz="1400" b="1" i="0" u="none" strike="noStrike" kern="0" cap="none" spc="0" normalizeH="0" baseline="0" noProof="0" dirty="0">
                <a:ln>
                  <a:solidFill>
                    <a:prstClr val="white">
                      <a:alpha val="20000"/>
                    </a:prstClr>
                  </a:solidFill>
                </a:ln>
                <a:solidFill>
                  <a:prstClr val="black">
                    <a:lumMod val="85000"/>
                    <a:lumOff val="15000"/>
                  </a:prstClr>
                </a:solidFill>
                <a:effectLst/>
                <a:uLnTx/>
                <a:uFillTx/>
                <a:latin typeface="KoPubWorld돋움체_Pro Bold" panose="020B0600000101010101" charset="-127"/>
                <a:ea typeface="KoPubWorld돋움체_Pro Bold" panose="020B0600000101010101" charset="-127"/>
                <a:cs typeface="Times New Roman" panose="02020603050405020304" pitchFamily="18" charset="0"/>
              </a:endParaRPr>
            </a:p>
          </p:txBody>
        </p:sp>
        <p:sp>
          <p:nvSpPr>
            <p:cNvPr id="22" name="직사각형 21">
              <a:extLst>
                <a:ext uri="{FF2B5EF4-FFF2-40B4-BE49-F238E27FC236}">
                  <a16:creationId xmlns:a16="http://schemas.microsoft.com/office/drawing/2014/main" id="{24067BEF-0DEA-DAF1-3142-E351B8100D95}"/>
                </a:ext>
              </a:extLst>
            </p:cNvPr>
            <p:cNvSpPr/>
            <p:nvPr/>
          </p:nvSpPr>
          <p:spPr bwMode="auto">
            <a:xfrm>
              <a:off x="255099" y="3487978"/>
              <a:ext cx="3559685" cy="2663942"/>
            </a:xfrm>
            <a:prstGeom prst="rect">
              <a:avLst/>
            </a:prstGeom>
            <a:noFill/>
            <a:ln w="6350" cap="flat" cmpd="sng" algn="ctr">
              <a:solidFill>
                <a:srgbClr val="1F497D">
                  <a:lumMod val="90000"/>
                  <a:lumOff val="10000"/>
                </a:srgbClr>
              </a:solid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1197" b="0" i="0" u="none" strike="noStrike" kern="0" cap="none" spc="0" normalizeH="0" baseline="0" noProof="0" dirty="0">
                <a:ln>
                  <a:solidFill>
                    <a:prstClr val="white">
                      <a:alpha val="20000"/>
                    </a:prstClr>
                  </a:solidFill>
                </a:ln>
                <a:solidFill>
                  <a:prstClr val="white"/>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grpSp>
    </p:spTree>
    <p:extLst>
      <p:ext uri="{BB962C8B-B14F-4D97-AF65-F5344CB8AC3E}">
        <p14:creationId xmlns:p14="http://schemas.microsoft.com/office/powerpoint/2010/main" val="18473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Aurora Resonator</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8202712"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Magnetic surface propagation</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Aurora resonator converts E ↔ H</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Compact / Light / Pro versions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Customizable by frequency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Verified in field tests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22418D1B-3AAC-024B-EDDE-A1D9EC5BD9D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2000"/>
                    </a14:imgEffect>
                    <a14:imgEffect>
                      <a14:brightnessContrast bright="46000"/>
                    </a14:imgEffect>
                  </a14:imgLayer>
                </a14:imgProps>
              </a:ext>
            </a:extLst>
          </a:blip>
          <a:stretch>
            <a:fillRect/>
          </a:stretch>
        </p:blipFill>
        <p:spPr>
          <a:xfrm rot="16200000">
            <a:off x="5527291" y="2401701"/>
            <a:ext cx="1775112" cy="4693806"/>
          </a:xfrm>
          <a:prstGeom prst="rect">
            <a:avLst/>
          </a:prstGeom>
          <a:ln w="6350">
            <a:noFill/>
          </a:ln>
        </p:spPr>
      </p:pic>
      <p:sp>
        <p:nvSpPr>
          <p:cNvPr id="5" name="TextBox 4">
            <a:extLst>
              <a:ext uri="{FF2B5EF4-FFF2-40B4-BE49-F238E27FC236}">
                <a16:creationId xmlns:a16="http://schemas.microsoft.com/office/drawing/2014/main" id="{3E17C317-EB00-C5DE-5AF1-3E68DDF2269D}"/>
              </a:ext>
            </a:extLst>
          </p:cNvPr>
          <p:cNvSpPr txBox="1"/>
          <p:nvPr/>
        </p:nvSpPr>
        <p:spPr>
          <a:xfrm>
            <a:off x="4139952" y="5589240"/>
            <a:ext cx="608325" cy="446276"/>
          </a:xfrm>
          <a:prstGeom prst="rect">
            <a:avLst/>
          </a:prstGeom>
          <a:noFill/>
        </p:spPr>
        <p:txBody>
          <a:bodyPr wrap="square" lIns="0" rIns="0">
            <a:spAutoFit/>
          </a:bodyPr>
          <a:lstStyle/>
          <a:p>
            <a:pPr algn="ctr" defTabSz="457200" latinLnBrk="0"/>
            <a:r>
              <a:rPr kumimoji="1" lang="ko-KR" altLang="en-US" sz="1100" dirty="0">
                <a:solidFill>
                  <a:srgbClr val="061754"/>
                </a:solidFill>
                <a:latin typeface="KoPubWorld돋움체_Pro Bold" panose="020B0600000101010101" charset="-127"/>
                <a:ea typeface="KoPubWorld돋움체_Pro Bold" panose="020B0600000101010101" charset="-127"/>
                <a:cs typeface="KoPubWorld돋움체_Pro Bold" panose="020B0600000101010101" charset="-127"/>
              </a:rPr>
              <a:t>▲ </a:t>
            </a:r>
            <a:r>
              <a:rPr kumimoji="1" lang="en-US" altLang="ko-KR" b="1" dirty="0">
                <a:solidFill>
                  <a:srgbClr val="061754"/>
                </a:solidFill>
                <a:ea typeface="KoPubWorld돋움체_Pro Bold" panose="020B0600000101010101" charset="-127"/>
                <a:cs typeface="Times New Roman" panose="02020603050405020304" pitchFamily="18" charset="0"/>
              </a:rPr>
              <a:t>Compact</a:t>
            </a:r>
            <a:endParaRPr kumimoji="1" lang="ko-KR" altLang="en-US" sz="1100" b="1" dirty="0">
              <a:solidFill>
                <a:srgbClr val="061754"/>
              </a:solidFill>
              <a:ea typeface="KoPubWorld돋움체_Pro Bold" panose="020B0600000101010101" charset="-127"/>
              <a:cs typeface="Times New Roman" panose="02020603050405020304" pitchFamily="18" charset="0"/>
            </a:endParaRPr>
          </a:p>
        </p:txBody>
      </p:sp>
      <p:sp>
        <p:nvSpPr>
          <p:cNvPr id="6" name="TextBox 5">
            <a:extLst>
              <a:ext uri="{FF2B5EF4-FFF2-40B4-BE49-F238E27FC236}">
                <a16:creationId xmlns:a16="http://schemas.microsoft.com/office/drawing/2014/main" id="{B6B14073-82F4-5E66-A779-09A025D358F6}"/>
              </a:ext>
            </a:extLst>
          </p:cNvPr>
          <p:cNvSpPr txBox="1"/>
          <p:nvPr/>
        </p:nvSpPr>
        <p:spPr>
          <a:xfrm>
            <a:off x="5508104" y="5661248"/>
            <a:ext cx="610517" cy="276999"/>
          </a:xfrm>
          <a:prstGeom prst="rect">
            <a:avLst/>
          </a:prstGeom>
          <a:noFill/>
        </p:spPr>
        <p:txBody>
          <a:bodyPr wrap="square" lIns="0" rIns="0">
            <a:spAutoFit/>
          </a:bodyPr>
          <a:lstStyle/>
          <a:p>
            <a:pPr algn="ctr" defTabSz="457200" latinLnBrk="0"/>
            <a:r>
              <a:rPr kumimoji="1" lang="ko-KR" altLang="en-US" b="1" dirty="0">
                <a:solidFill>
                  <a:srgbClr val="061754"/>
                </a:solidFill>
                <a:ea typeface="KoPubWorld돋움체_Pro Bold" panose="020B0600000101010101" charset="-127"/>
                <a:cs typeface="Times New Roman" panose="02020603050405020304" pitchFamily="18" charset="0"/>
              </a:rPr>
              <a:t>▲ </a:t>
            </a:r>
            <a:r>
              <a:rPr kumimoji="1" lang="en-US" altLang="ko-KR" b="1" dirty="0">
                <a:solidFill>
                  <a:srgbClr val="061754"/>
                </a:solidFill>
                <a:ea typeface="KoPubWorld돋움체_Pro Bold" panose="020B0600000101010101" charset="-127"/>
                <a:cs typeface="Times New Roman" panose="02020603050405020304" pitchFamily="18" charset="0"/>
              </a:rPr>
              <a:t>Light</a:t>
            </a:r>
            <a:endParaRPr kumimoji="1" lang="ko-KR" altLang="en-US" b="1" dirty="0">
              <a:solidFill>
                <a:srgbClr val="061754"/>
              </a:solidFill>
              <a:ea typeface="KoPubWorld돋움체_Pro Bold" panose="020B0600000101010101" charset="-127"/>
              <a:cs typeface="Times New Roman" panose="02020603050405020304" pitchFamily="18" charset="0"/>
            </a:endParaRPr>
          </a:p>
        </p:txBody>
      </p:sp>
      <p:sp>
        <p:nvSpPr>
          <p:cNvPr id="9" name="TextBox 8">
            <a:extLst>
              <a:ext uri="{FF2B5EF4-FFF2-40B4-BE49-F238E27FC236}">
                <a16:creationId xmlns:a16="http://schemas.microsoft.com/office/drawing/2014/main" id="{77F4CDFF-BF8D-D950-9F10-749B9F683981}"/>
              </a:ext>
            </a:extLst>
          </p:cNvPr>
          <p:cNvSpPr txBox="1"/>
          <p:nvPr/>
        </p:nvSpPr>
        <p:spPr>
          <a:xfrm>
            <a:off x="7452320" y="5661248"/>
            <a:ext cx="608325" cy="276999"/>
          </a:xfrm>
          <a:prstGeom prst="rect">
            <a:avLst/>
          </a:prstGeom>
          <a:noFill/>
        </p:spPr>
        <p:txBody>
          <a:bodyPr wrap="square" lIns="0" rIns="0">
            <a:spAutoFit/>
          </a:bodyPr>
          <a:lstStyle/>
          <a:p>
            <a:pPr algn="ctr" defTabSz="457200" latinLnBrk="0"/>
            <a:r>
              <a:rPr kumimoji="1" lang="ko-KR" altLang="en-US" b="1" dirty="0">
                <a:solidFill>
                  <a:srgbClr val="061754"/>
                </a:solidFill>
                <a:ea typeface="KoPubWorld돋움체_Pro Bold" panose="020B0600000101010101" charset="-127"/>
                <a:cs typeface="Times New Roman" panose="02020603050405020304" pitchFamily="18" charset="0"/>
              </a:rPr>
              <a:t>▲ </a:t>
            </a:r>
            <a:r>
              <a:rPr kumimoji="1" lang="en-US" altLang="ko-KR" b="1" dirty="0">
                <a:solidFill>
                  <a:srgbClr val="061754"/>
                </a:solidFill>
                <a:ea typeface="KoPubWorld돋움체_Pro Bold" panose="020B0600000101010101" charset="-127"/>
                <a:cs typeface="Times New Roman" panose="02020603050405020304" pitchFamily="18" charset="0"/>
              </a:rPr>
              <a:t>Pro</a:t>
            </a:r>
            <a:endParaRPr kumimoji="1" lang="ko-KR" altLang="en-US" b="1" dirty="0">
              <a:solidFill>
                <a:srgbClr val="061754"/>
              </a:solidFill>
              <a:ea typeface="KoPubWorld돋움체_Pro Bold" panose="020B0600000101010101" charset="-127"/>
              <a:cs typeface="Times New Roman" panose="02020603050405020304" pitchFamily="18" charset="0"/>
            </a:endParaRPr>
          </a:p>
        </p:txBody>
      </p:sp>
      <p:grpSp>
        <p:nvGrpSpPr>
          <p:cNvPr id="10" name="그룹 9">
            <a:extLst>
              <a:ext uri="{FF2B5EF4-FFF2-40B4-BE49-F238E27FC236}">
                <a16:creationId xmlns:a16="http://schemas.microsoft.com/office/drawing/2014/main" id="{B862EACD-311A-0189-7DA5-E72A43A1C7FB}"/>
              </a:ext>
            </a:extLst>
          </p:cNvPr>
          <p:cNvGrpSpPr/>
          <p:nvPr/>
        </p:nvGrpSpPr>
        <p:grpSpPr>
          <a:xfrm>
            <a:off x="4716016" y="1628800"/>
            <a:ext cx="3148880" cy="1364666"/>
            <a:chOff x="1258828" y="2098706"/>
            <a:chExt cx="3734570" cy="1649031"/>
          </a:xfrm>
        </p:grpSpPr>
        <p:sp>
          <p:nvSpPr>
            <p:cNvPr id="11" name="직사각형 6">
              <a:extLst>
                <a:ext uri="{FF2B5EF4-FFF2-40B4-BE49-F238E27FC236}">
                  <a16:creationId xmlns:a16="http://schemas.microsoft.com/office/drawing/2014/main" id="{75F8FE78-7CE7-FF85-612D-BC0DF1FE0FF1}"/>
                </a:ext>
              </a:extLst>
            </p:cNvPr>
            <p:cNvSpPr/>
            <p:nvPr/>
          </p:nvSpPr>
          <p:spPr>
            <a:xfrm rot="5400000">
              <a:off x="2833320" y="2304287"/>
              <a:ext cx="430948" cy="1234343"/>
            </a:xfrm>
            <a:prstGeom prst="rect">
              <a:avLst/>
            </a:prstGeom>
            <a:solidFill>
              <a:schemeClr val="accent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4" name="직사각형 21">
              <a:extLst>
                <a:ext uri="{FF2B5EF4-FFF2-40B4-BE49-F238E27FC236}">
                  <a16:creationId xmlns:a16="http://schemas.microsoft.com/office/drawing/2014/main" id="{22302243-5530-20DC-1317-3CDB1ED64FF8}"/>
                </a:ext>
              </a:extLst>
            </p:cNvPr>
            <p:cNvSpPr/>
            <p:nvPr/>
          </p:nvSpPr>
          <p:spPr>
            <a:xfrm rot="5400000">
              <a:off x="2981151" y="2012754"/>
              <a:ext cx="135287" cy="1234343"/>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5" name="직사각형 25">
              <a:extLst>
                <a:ext uri="{FF2B5EF4-FFF2-40B4-BE49-F238E27FC236}">
                  <a16:creationId xmlns:a16="http://schemas.microsoft.com/office/drawing/2014/main" id="{D447CF81-D651-8B5F-D324-3334D2F17B40}"/>
                </a:ext>
              </a:extLst>
            </p:cNvPr>
            <p:cNvSpPr/>
            <p:nvPr/>
          </p:nvSpPr>
          <p:spPr>
            <a:xfrm rot="5400000">
              <a:off x="4160753" y="2304287"/>
              <a:ext cx="430948" cy="1234343"/>
            </a:xfrm>
            <a:prstGeom prst="rect">
              <a:avLst/>
            </a:prstGeom>
            <a:solidFill>
              <a:schemeClr val="accent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28" name="직사각형 26">
              <a:extLst>
                <a:ext uri="{FF2B5EF4-FFF2-40B4-BE49-F238E27FC236}">
                  <a16:creationId xmlns:a16="http://schemas.microsoft.com/office/drawing/2014/main" id="{11FDC61E-032E-A5CF-DEC7-7883C52B6629}"/>
                </a:ext>
              </a:extLst>
            </p:cNvPr>
            <p:cNvSpPr/>
            <p:nvPr/>
          </p:nvSpPr>
          <p:spPr>
            <a:xfrm rot="5400000">
              <a:off x="4308583" y="2012754"/>
              <a:ext cx="135287" cy="1234343"/>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cxnSp>
          <p:nvCxnSpPr>
            <p:cNvPr id="31" name="직선 연결선 27">
              <a:extLst>
                <a:ext uri="{FF2B5EF4-FFF2-40B4-BE49-F238E27FC236}">
                  <a16:creationId xmlns:a16="http://schemas.microsoft.com/office/drawing/2014/main" id="{08ABCF3A-7C18-275B-D4D0-A49DD90C3480}"/>
                </a:ext>
              </a:extLst>
            </p:cNvPr>
            <p:cNvCxnSpPr/>
            <p:nvPr/>
          </p:nvCxnSpPr>
          <p:spPr>
            <a:xfrm>
              <a:off x="3714165" y="2487137"/>
              <a:ext cx="0" cy="649796"/>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sp>
          <p:nvSpPr>
            <p:cNvPr id="32" name="직사각형 28">
              <a:extLst>
                <a:ext uri="{FF2B5EF4-FFF2-40B4-BE49-F238E27FC236}">
                  <a16:creationId xmlns:a16="http://schemas.microsoft.com/office/drawing/2014/main" id="{4E614491-6AF8-E461-FC70-0EBF5E5316CF}"/>
                </a:ext>
              </a:extLst>
            </p:cNvPr>
            <p:cNvSpPr/>
            <p:nvPr/>
          </p:nvSpPr>
          <p:spPr>
            <a:xfrm>
              <a:off x="2970308" y="3136933"/>
              <a:ext cx="1645789"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33" name="TextBox 32">
              <a:extLst>
                <a:ext uri="{FF2B5EF4-FFF2-40B4-BE49-F238E27FC236}">
                  <a16:creationId xmlns:a16="http://schemas.microsoft.com/office/drawing/2014/main" id="{EFD8DE6C-8A64-E1DF-0E31-7CDB5B12EA07}"/>
                </a:ext>
              </a:extLst>
            </p:cNvPr>
            <p:cNvSpPr txBox="1"/>
            <p:nvPr/>
          </p:nvSpPr>
          <p:spPr>
            <a:xfrm>
              <a:off x="3210109" y="2098706"/>
              <a:ext cx="1165444" cy="297528"/>
            </a:xfrm>
            <a:prstGeom prst="rect">
              <a:avLst/>
            </a:prstGeom>
            <a:noFill/>
          </p:spPr>
          <p:txBody>
            <a:bodyPr wrap="square" lIns="45604" rIns="45604" rtlCol="0">
              <a:spAutoFit/>
            </a:bodyPr>
            <a:lstStyle/>
            <a:p>
              <a:pPr algn="ctr"/>
              <a:r>
                <a:rPr lang="en-US" altLang="ko-KR" sz="1000" dirty="0">
                  <a:latin typeface="KoPubWorld돋움체_Pro Bold" panose="020B0600000101010101" charset="-127"/>
                  <a:ea typeface="KoPubWorld돋움체_Pro Bold" panose="020B0600000101010101" charset="-127"/>
                  <a:cs typeface="KoPubWorld돋움체_Pro Bold" panose="020B0600000101010101" charset="-127"/>
                </a:rPr>
                <a:t>Signal (z)</a:t>
              </a:r>
              <a:endParaRPr lang="ko-KR" altLang="en-US" sz="1000" dirty="0">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34" name="TextBox 33">
              <a:extLst>
                <a:ext uri="{FF2B5EF4-FFF2-40B4-BE49-F238E27FC236}">
                  <a16:creationId xmlns:a16="http://schemas.microsoft.com/office/drawing/2014/main" id="{13352649-F2A6-648C-7069-8D857FA8AD4C}"/>
                </a:ext>
              </a:extLst>
            </p:cNvPr>
            <p:cNvSpPr txBox="1"/>
            <p:nvPr/>
          </p:nvSpPr>
          <p:spPr>
            <a:xfrm>
              <a:off x="1600434" y="2446757"/>
              <a:ext cx="822895" cy="316124"/>
            </a:xfrm>
            <a:prstGeom prst="rect">
              <a:avLst/>
            </a:prstGeom>
            <a:noFill/>
          </p:spPr>
          <p:txBody>
            <a:bodyPr wrap="square" lIns="45604" rIns="45604" rtlCol="0">
              <a:spAutoFit/>
            </a:bodyPr>
            <a:lstStyle/>
            <a:p>
              <a:pPr algn="ctr"/>
              <a:r>
                <a:rPr lang="en-US" altLang="ko-KR" sz="1100" b="1" dirty="0">
                  <a:solidFill>
                    <a:srgbClr val="FFC000"/>
                  </a:solidFill>
                  <a:ea typeface="KoPubWorld돋움체_Pro Bold" panose="020B0600000101010101" charset="-127"/>
                  <a:cs typeface="Times New Roman" panose="02020603050405020304" pitchFamily="18" charset="0"/>
                </a:rPr>
                <a:t>GND</a:t>
              </a:r>
              <a:endParaRPr lang="ko-KR" altLang="en-US" sz="1100" b="1" dirty="0">
                <a:solidFill>
                  <a:srgbClr val="FFC000"/>
                </a:solidFill>
                <a:ea typeface="KoPubWorld돋움체_Pro Bold" panose="020B0600000101010101" charset="-127"/>
                <a:cs typeface="Times New Roman" panose="02020603050405020304" pitchFamily="18" charset="0"/>
              </a:endParaRPr>
            </a:p>
          </p:txBody>
        </p:sp>
        <p:sp>
          <p:nvSpPr>
            <p:cNvPr id="35" name="TextBox 34">
              <a:extLst>
                <a:ext uri="{FF2B5EF4-FFF2-40B4-BE49-F238E27FC236}">
                  <a16:creationId xmlns:a16="http://schemas.microsoft.com/office/drawing/2014/main" id="{7D9C2B44-87CA-CB19-B4E6-C87A3FCC5D3A}"/>
                </a:ext>
              </a:extLst>
            </p:cNvPr>
            <p:cNvSpPr txBox="1"/>
            <p:nvPr/>
          </p:nvSpPr>
          <p:spPr>
            <a:xfrm>
              <a:off x="1515032" y="2707796"/>
              <a:ext cx="933831" cy="306826"/>
            </a:xfrm>
            <a:prstGeom prst="rect">
              <a:avLst/>
            </a:prstGeom>
            <a:noFill/>
          </p:spPr>
          <p:txBody>
            <a:bodyPr wrap="square" lIns="45604" rIns="45604" rtlCol="0">
              <a:spAutoFit/>
            </a:bodyPr>
            <a:lstStyle/>
            <a:p>
              <a:pPr algn="ctr"/>
              <a:r>
                <a:rPr lang="en-US" altLang="ko-KR" sz="1050" b="1" kern="0" dirty="0">
                  <a:solidFill>
                    <a:srgbClr val="000000"/>
                  </a:solidFill>
                  <a:ea typeface="KoPubWorld돋움체_Pro Bold" panose="020B0600000101010101" charset="-127"/>
                  <a:cs typeface="Times New Roman" panose="02020603050405020304" pitchFamily="18" charset="0"/>
                </a:rPr>
                <a:t>Dielectric</a:t>
              </a:r>
              <a:endParaRPr lang="ko-KR" altLang="en-US" sz="1050" b="1" dirty="0">
                <a:solidFill>
                  <a:srgbClr val="29FF29"/>
                </a:solidFill>
                <a:ea typeface="KoPubWorld돋움체_Pro Bold" panose="020B0600000101010101" charset="-127"/>
                <a:cs typeface="Times New Roman" panose="02020603050405020304" pitchFamily="18" charset="0"/>
              </a:endParaRPr>
            </a:p>
          </p:txBody>
        </p:sp>
        <p:sp>
          <p:nvSpPr>
            <p:cNvPr id="36" name="TextBox 35">
              <a:extLst>
                <a:ext uri="{FF2B5EF4-FFF2-40B4-BE49-F238E27FC236}">
                  <a16:creationId xmlns:a16="http://schemas.microsoft.com/office/drawing/2014/main" id="{070B444D-0CC6-B152-BD29-917273C6FD2B}"/>
                </a:ext>
              </a:extLst>
            </p:cNvPr>
            <p:cNvSpPr txBox="1"/>
            <p:nvPr/>
          </p:nvSpPr>
          <p:spPr>
            <a:xfrm>
              <a:off x="1625968" y="2909609"/>
              <a:ext cx="822895" cy="297528"/>
            </a:xfrm>
            <a:prstGeom prst="rect">
              <a:avLst/>
            </a:prstGeom>
            <a:noFill/>
          </p:spPr>
          <p:txBody>
            <a:bodyPr wrap="square" lIns="45604" rIns="45604" rtlCol="0">
              <a:spAutoFit/>
            </a:bodyPr>
            <a:lstStyle/>
            <a:p>
              <a:pPr algn="ctr"/>
              <a:r>
                <a:rPr lang="en-US" altLang="ko-KR" sz="1000" dirty="0">
                  <a:latin typeface="KoPubWorld돋움체_Pro Bold" panose="020B0600000101010101" charset="-127"/>
                  <a:ea typeface="KoPubWorld돋움체_Pro Bold" panose="020B0600000101010101" charset="-127"/>
                  <a:cs typeface="KoPubWorld돋움체_Pro Bold" panose="020B0600000101010101" charset="-127"/>
                </a:rPr>
                <a:t>Patch</a:t>
              </a:r>
              <a:endParaRPr lang="ko-KR" altLang="en-US" sz="1000" dirty="0">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37" name="직사각형 33">
              <a:extLst>
                <a:ext uri="{FF2B5EF4-FFF2-40B4-BE49-F238E27FC236}">
                  <a16:creationId xmlns:a16="http://schemas.microsoft.com/office/drawing/2014/main" id="{180B5642-7DC0-B291-06BD-BE96F572C20F}"/>
                </a:ext>
              </a:extLst>
            </p:cNvPr>
            <p:cNvSpPr/>
            <p:nvPr/>
          </p:nvSpPr>
          <p:spPr>
            <a:xfrm rot="5400000">
              <a:off x="2833320" y="2803907"/>
              <a:ext cx="430948" cy="1234343"/>
            </a:xfrm>
            <a:prstGeom prst="rect">
              <a:avLst/>
            </a:prstGeom>
            <a:solidFill>
              <a:schemeClr val="accent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38" name="직사각형 34">
              <a:extLst>
                <a:ext uri="{FF2B5EF4-FFF2-40B4-BE49-F238E27FC236}">
                  <a16:creationId xmlns:a16="http://schemas.microsoft.com/office/drawing/2014/main" id="{FBAE48BC-A6BE-B67C-57DB-860B07D74613}"/>
                </a:ext>
              </a:extLst>
            </p:cNvPr>
            <p:cNvSpPr/>
            <p:nvPr/>
          </p:nvSpPr>
          <p:spPr>
            <a:xfrm rot="5400000">
              <a:off x="4160753" y="2803907"/>
              <a:ext cx="430948" cy="1234343"/>
            </a:xfrm>
            <a:prstGeom prst="rect">
              <a:avLst/>
            </a:prstGeom>
            <a:solidFill>
              <a:schemeClr val="accent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39" name="TextBox 38">
              <a:extLst>
                <a:ext uri="{FF2B5EF4-FFF2-40B4-BE49-F238E27FC236}">
                  <a16:creationId xmlns:a16="http://schemas.microsoft.com/office/drawing/2014/main" id="{9A9C715F-422A-702D-4BE4-E9A86270F03F}"/>
                </a:ext>
              </a:extLst>
            </p:cNvPr>
            <p:cNvSpPr txBox="1"/>
            <p:nvPr/>
          </p:nvSpPr>
          <p:spPr>
            <a:xfrm>
              <a:off x="1258828" y="3179909"/>
              <a:ext cx="1370875" cy="316124"/>
            </a:xfrm>
            <a:prstGeom prst="rect">
              <a:avLst/>
            </a:prstGeom>
            <a:noFill/>
          </p:spPr>
          <p:txBody>
            <a:bodyPr wrap="square" lIns="45604" rIns="45604" rtlCol="0">
              <a:spAutoFit/>
            </a:bodyPr>
            <a:lstStyle/>
            <a:p>
              <a:pPr algn="ctr"/>
              <a:r>
                <a:rPr lang="en-US" altLang="ko-KR" sz="1100" b="1" kern="0" dirty="0">
                  <a:solidFill>
                    <a:srgbClr val="000000"/>
                  </a:solidFill>
                  <a:ea typeface="KoPubWorld돋움체_Pro Bold" panose="020B0600000101010101" charset="-127"/>
                  <a:cs typeface="Times New Roman" panose="02020603050405020304" pitchFamily="18" charset="0"/>
                </a:rPr>
                <a:t>Dielectric</a:t>
              </a:r>
              <a:endParaRPr lang="ko-KR" altLang="en-US" sz="1100" b="1" dirty="0">
                <a:solidFill>
                  <a:srgbClr val="29FF29"/>
                </a:solidFill>
                <a:ea typeface="KoPubWorld돋움체_Pro Bold" panose="020B0600000101010101" charset="-127"/>
                <a:cs typeface="Times New Roman" panose="02020603050405020304" pitchFamily="18" charset="0"/>
              </a:endParaRPr>
            </a:p>
          </p:txBody>
        </p:sp>
        <p:sp>
          <p:nvSpPr>
            <p:cNvPr id="40" name="TextBox 39">
              <a:extLst>
                <a:ext uri="{FF2B5EF4-FFF2-40B4-BE49-F238E27FC236}">
                  <a16:creationId xmlns:a16="http://schemas.microsoft.com/office/drawing/2014/main" id="{5F5CDDC7-F2EC-7700-82B3-A152D7004150}"/>
                </a:ext>
              </a:extLst>
            </p:cNvPr>
            <p:cNvSpPr txBox="1"/>
            <p:nvPr/>
          </p:nvSpPr>
          <p:spPr>
            <a:xfrm>
              <a:off x="1496664" y="3450209"/>
              <a:ext cx="1037607" cy="297528"/>
            </a:xfrm>
            <a:prstGeom prst="rect">
              <a:avLst/>
            </a:prstGeom>
            <a:noFill/>
          </p:spPr>
          <p:txBody>
            <a:bodyPr wrap="square" lIns="45604" rIns="45604" rtlCol="0">
              <a:spAutoFit/>
            </a:bodyPr>
            <a:lstStyle/>
            <a:p>
              <a:pPr algn="ctr"/>
              <a:r>
                <a:rPr lang="en-US" altLang="ko-KR" sz="1000" dirty="0">
                  <a:latin typeface="KoPubWorld돋움체_Pro Bold" panose="020B0600000101010101" charset="-127"/>
                  <a:ea typeface="KoPubWorld돋움체_Pro Bold" panose="020B0600000101010101" charset="-127"/>
                  <a:cs typeface="KoPubWorld돋움체_Pro Bold" panose="020B0600000101010101" charset="-127"/>
                </a:rPr>
                <a:t>Slot</a:t>
              </a:r>
              <a:endParaRPr lang="ko-KR" altLang="en-US" sz="1000" dirty="0">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1" name="직사각형 37">
              <a:extLst>
                <a:ext uri="{FF2B5EF4-FFF2-40B4-BE49-F238E27FC236}">
                  <a16:creationId xmlns:a16="http://schemas.microsoft.com/office/drawing/2014/main" id="{3EE1613D-9553-280C-5DAE-E678442AD0FF}"/>
                </a:ext>
              </a:extLst>
            </p:cNvPr>
            <p:cNvSpPr/>
            <p:nvPr/>
          </p:nvSpPr>
          <p:spPr>
            <a:xfrm>
              <a:off x="3024620" y="3639540"/>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2" name="직사각형 38">
              <a:extLst>
                <a:ext uri="{FF2B5EF4-FFF2-40B4-BE49-F238E27FC236}">
                  <a16:creationId xmlns:a16="http://schemas.microsoft.com/office/drawing/2014/main" id="{741C28A9-061A-EE2A-E46F-20573A7A60E0}"/>
                </a:ext>
              </a:extLst>
            </p:cNvPr>
            <p:cNvSpPr/>
            <p:nvPr/>
          </p:nvSpPr>
          <p:spPr>
            <a:xfrm>
              <a:off x="3288316" y="3639770"/>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3" name="직사각형 39">
              <a:extLst>
                <a:ext uri="{FF2B5EF4-FFF2-40B4-BE49-F238E27FC236}">
                  <a16:creationId xmlns:a16="http://schemas.microsoft.com/office/drawing/2014/main" id="{7E112572-E16E-FCE0-59B3-EAEA901A6140}"/>
                </a:ext>
              </a:extLst>
            </p:cNvPr>
            <p:cNvSpPr/>
            <p:nvPr/>
          </p:nvSpPr>
          <p:spPr>
            <a:xfrm>
              <a:off x="3546205" y="3640662"/>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4" name="직사각형 40">
              <a:extLst>
                <a:ext uri="{FF2B5EF4-FFF2-40B4-BE49-F238E27FC236}">
                  <a16:creationId xmlns:a16="http://schemas.microsoft.com/office/drawing/2014/main" id="{B4ED1F67-9F43-7554-BF1E-C713037E90BC}"/>
                </a:ext>
              </a:extLst>
            </p:cNvPr>
            <p:cNvSpPr/>
            <p:nvPr/>
          </p:nvSpPr>
          <p:spPr>
            <a:xfrm>
              <a:off x="3809901" y="3640892"/>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5" name="직사각형 41">
              <a:extLst>
                <a:ext uri="{FF2B5EF4-FFF2-40B4-BE49-F238E27FC236}">
                  <a16:creationId xmlns:a16="http://schemas.microsoft.com/office/drawing/2014/main" id="{0EC160DD-4447-6A31-B90A-8213413B090E}"/>
                </a:ext>
              </a:extLst>
            </p:cNvPr>
            <p:cNvSpPr/>
            <p:nvPr/>
          </p:nvSpPr>
          <p:spPr>
            <a:xfrm>
              <a:off x="4089408" y="3642249"/>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6" name="직사각형 42">
              <a:extLst>
                <a:ext uri="{FF2B5EF4-FFF2-40B4-BE49-F238E27FC236}">
                  <a16:creationId xmlns:a16="http://schemas.microsoft.com/office/drawing/2014/main" id="{7AC5ABDF-DD9B-CB26-A4FF-AF0D3DD453A8}"/>
                </a:ext>
              </a:extLst>
            </p:cNvPr>
            <p:cNvSpPr/>
            <p:nvPr/>
          </p:nvSpPr>
          <p:spPr>
            <a:xfrm>
              <a:off x="4353104" y="3642479"/>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7" name="직사각형 43">
              <a:extLst>
                <a:ext uri="{FF2B5EF4-FFF2-40B4-BE49-F238E27FC236}">
                  <a16:creationId xmlns:a16="http://schemas.microsoft.com/office/drawing/2014/main" id="{72253882-B948-BC12-CF60-00BF25ABA730}"/>
                </a:ext>
              </a:extLst>
            </p:cNvPr>
            <p:cNvSpPr/>
            <p:nvPr/>
          </p:nvSpPr>
          <p:spPr>
            <a:xfrm>
              <a:off x="2490901" y="3640432"/>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8" name="직사각형 44">
              <a:extLst>
                <a:ext uri="{FF2B5EF4-FFF2-40B4-BE49-F238E27FC236}">
                  <a16:creationId xmlns:a16="http://schemas.microsoft.com/office/drawing/2014/main" id="{FF02B73D-6A4E-EA88-1245-1EC67EEF5197}"/>
                </a:ext>
              </a:extLst>
            </p:cNvPr>
            <p:cNvSpPr/>
            <p:nvPr/>
          </p:nvSpPr>
          <p:spPr>
            <a:xfrm>
              <a:off x="2754597" y="3640662"/>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9" name="직사각형 45">
              <a:extLst>
                <a:ext uri="{FF2B5EF4-FFF2-40B4-BE49-F238E27FC236}">
                  <a16:creationId xmlns:a16="http://schemas.microsoft.com/office/drawing/2014/main" id="{609E00D9-8BED-9D4F-8D4A-558B5EC729A5}"/>
                </a:ext>
              </a:extLst>
            </p:cNvPr>
            <p:cNvSpPr/>
            <p:nvPr/>
          </p:nvSpPr>
          <p:spPr>
            <a:xfrm>
              <a:off x="4628050" y="3641723"/>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grpSp>
    </p:spTree>
    <p:extLst>
      <p:ext uri="{BB962C8B-B14F-4D97-AF65-F5344CB8AC3E}">
        <p14:creationId xmlns:p14="http://schemas.microsoft.com/office/powerpoint/2010/main" val="289449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37323-9493-C5EB-5461-D1B80259E83D}"/>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A10D998A-1522-332C-7643-9A7FC8A0C6F0}"/>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PoC – Aluminum Ship Case</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777DB50E-5822-BC25-6639-BEC70800B6AF}"/>
              </a:ext>
            </a:extLst>
          </p:cNvPr>
          <p:cNvSpPr>
            <a:spLocks noGrp="1" noChangeArrowheads="1"/>
          </p:cNvSpPr>
          <p:nvPr>
            <p:ph idx="1"/>
          </p:nvPr>
        </p:nvSpPr>
        <p:spPr>
          <a:xfrm>
            <a:off x="689768" y="1484784"/>
            <a:ext cx="8202712"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Tested inside aluminum vessel</a:t>
            </a:r>
          </a:p>
          <a:p>
            <a:pPr marL="177800" indent="-177800">
              <a:spcBef>
                <a:spcPts val="600"/>
              </a:spcBef>
              <a:spcAft>
                <a:spcPts val="0"/>
              </a:spcAft>
              <a:buFont typeface="Arial" panose="020B0604020202020204" pitchFamily="34" charset="0"/>
              <a:buChar char="•"/>
            </a:pPr>
            <a:endParaRPr lang="en-US" altLang="ko-KR" sz="2000" dirty="0">
              <a:solidFill>
                <a:schemeClr val="tx1"/>
              </a:solidFill>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2–3x faster than Wi-Fi</a:t>
            </a:r>
          </a:p>
          <a:p>
            <a:pPr marL="177800" indent="-177800">
              <a:spcBef>
                <a:spcPts val="600"/>
              </a:spcBef>
              <a:spcAft>
                <a:spcPts val="0"/>
              </a:spcAft>
              <a:buFont typeface="Arial" panose="020B0604020202020204" pitchFamily="34" charset="0"/>
              <a:buChar char="•"/>
            </a:pPr>
            <a:endParaRPr lang="en-US" altLang="ko-KR" sz="2000" dirty="0">
              <a:solidFill>
                <a:schemeClr val="tx1"/>
              </a:solidFill>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Stable transfer in engine rooms</a:t>
            </a:r>
          </a:p>
          <a:p>
            <a:pPr marL="177800" indent="-177800">
              <a:spcBef>
                <a:spcPts val="600"/>
              </a:spcBef>
              <a:spcAft>
                <a:spcPts val="0"/>
              </a:spcAft>
              <a:buFont typeface="Arial" panose="020B0604020202020204" pitchFamily="34" charset="0"/>
              <a:buChar char="•"/>
            </a:pPr>
            <a:endParaRPr lang="en-US" altLang="ko-KR" sz="2000" dirty="0">
              <a:solidFill>
                <a:schemeClr val="tx1"/>
              </a:solidFill>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Reliable in compartments</a:t>
            </a:r>
          </a:p>
          <a:p>
            <a:pPr marL="177800" indent="-177800">
              <a:spcBef>
                <a:spcPts val="600"/>
              </a:spcBef>
              <a:spcAft>
                <a:spcPts val="0"/>
              </a:spcAft>
              <a:buFont typeface="Arial" panose="020B0604020202020204" pitchFamily="34" charset="0"/>
              <a:buChar char="•"/>
            </a:pPr>
            <a:endParaRPr lang="en-US" altLang="ko-KR" sz="2000" dirty="0">
              <a:solidFill>
                <a:schemeClr val="tx1"/>
              </a:solidFill>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Industrial feasibility proven</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A47CE656-4522-78B9-CABD-7D9DE96F25F9}"/>
              </a:ext>
            </a:extLst>
          </p:cNvPr>
          <p:cNvPicPr>
            <a:picLocks noChangeAspect="1"/>
          </p:cNvPicPr>
          <p:nvPr/>
        </p:nvPicPr>
        <p:blipFill>
          <a:blip r:embed="rId3"/>
          <a:stretch>
            <a:fillRect/>
          </a:stretch>
        </p:blipFill>
        <p:spPr>
          <a:xfrm>
            <a:off x="4932040" y="1340768"/>
            <a:ext cx="3430802" cy="1538206"/>
          </a:xfrm>
          <a:prstGeom prst="rect">
            <a:avLst/>
          </a:prstGeom>
        </p:spPr>
      </p:pic>
      <p:grpSp>
        <p:nvGrpSpPr>
          <p:cNvPr id="4" name="그룹 3">
            <a:extLst>
              <a:ext uri="{FF2B5EF4-FFF2-40B4-BE49-F238E27FC236}">
                <a16:creationId xmlns:a16="http://schemas.microsoft.com/office/drawing/2014/main" id="{8C458659-C6B4-2669-9A29-98674074BE23}"/>
              </a:ext>
            </a:extLst>
          </p:cNvPr>
          <p:cNvGrpSpPr/>
          <p:nvPr/>
        </p:nvGrpSpPr>
        <p:grpSpPr>
          <a:xfrm>
            <a:off x="4716016" y="3789040"/>
            <a:ext cx="3810638" cy="1928097"/>
            <a:chOff x="5650599" y="3201194"/>
            <a:chExt cx="3272507" cy="3480059"/>
          </a:xfrm>
        </p:grpSpPr>
        <p:grpSp>
          <p:nvGrpSpPr>
            <p:cNvPr id="5" name="그룹 4">
              <a:extLst>
                <a:ext uri="{FF2B5EF4-FFF2-40B4-BE49-F238E27FC236}">
                  <a16:creationId xmlns:a16="http://schemas.microsoft.com/office/drawing/2014/main" id="{DE43A213-A9C3-F2B9-7D1A-7D431BC0B22C}"/>
                </a:ext>
              </a:extLst>
            </p:cNvPr>
            <p:cNvGrpSpPr/>
            <p:nvPr/>
          </p:nvGrpSpPr>
          <p:grpSpPr>
            <a:xfrm>
              <a:off x="5650599" y="3201194"/>
              <a:ext cx="3272507" cy="3480059"/>
              <a:chOff x="3904111" y="4229156"/>
              <a:chExt cx="3585200" cy="3050810"/>
            </a:xfrm>
          </p:grpSpPr>
          <p:graphicFrame>
            <p:nvGraphicFramePr>
              <p:cNvPr id="10" name="차트 9">
                <a:extLst>
                  <a:ext uri="{FF2B5EF4-FFF2-40B4-BE49-F238E27FC236}">
                    <a16:creationId xmlns:a16="http://schemas.microsoft.com/office/drawing/2014/main" id="{BC9734BC-48B2-C10B-3AA7-4903493D3BAC}"/>
                  </a:ext>
                </a:extLst>
              </p:cNvPr>
              <p:cNvGraphicFramePr/>
              <p:nvPr>
                <p:extLst>
                  <p:ext uri="{D42A27DB-BD31-4B8C-83A1-F6EECF244321}">
                    <p14:modId xmlns:p14="http://schemas.microsoft.com/office/powerpoint/2010/main" val="3256628475"/>
                  </p:ext>
                </p:extLst>
              </p:nvPr>
            </p:nvGraphicFramePr>
            <p:xfrm>
              <a:off x="3904111" y="4550397"/>
              <a:ext cx="3585200" cy="2729569"/>
            </p:xfrm>
            <a:graphic>
              <a:graphicData uri="http://schemas.openxmlformats.org/drawingml/2006/chart">
                <c:chart xmlns:c="http://schemas.openxmlformats.org/drawingml/2006/chart" xmlns:r="http://schemas.openxmlformats.org/officeDocument/2006/relationships" r:id="rId4"/>
              </a:graphicData>
            </a:graphic>
          </p:graphicFrame>
          <p:sp>
            <p:nvSpPr>
              <p:cNvPr id="11" name="직사각형 10">
                <a:extLst>
                  <a:ext uri="{FF2B5EF4-FFF2-40B4-BE49-F238E27FC236}">
                    <a16:creationId xmlns:a16="http://schemas.microsoft.com/office/drawing/2014/main" id="{E997FE33-F29B-F541-2D32-FB13F8F4DDDA}"/>
                  </a:ext>
                </a:extLst>
              </p:cNvPr>
              <p:cNvSpPr/>
              <p:nvPr/>
            </p:nvSpPr>
            <p:spPr>
              <a:xfrm>
                <a:off x="4027092" y="4229156"/>
                <a:ext cx="3462219" cy="282321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2556" tIns="32556" rIns="32556" bIns="32556" rtlCol="0" anchor="ctr"/>
              <a:lstStyle/>
              <a:p>
                <a:pPr algn="ctr"/>
                <a:endParaRPr lang="ko-KR" altLang="en-US" sz="1424" dirty="0">
                  <a:solidFill>
                    <a:srgbClr val="305FAC"/>
                  </a:solidFill>
                  <a:highlight>
                    <a:srgbClr val="FFFF00"/>
                  </a:highlight>
                </a:endParaRPr>
              </a:p>
            </p:txBody>
          </p:sp>
        </p:grpSp>
        <p:sp>
          <p:nvSpPr>
            <p:cNvPr id="6" name="TextBox 5">
              <a:extLst>
                <a:ext uri="{FF2B5EF4-FFF2-40B4-BE49-F238E27FC236}">
                  <a16:creationId xmlns:a16="http://schemas.microsoft.com/office/drawing/2014/main" id="{8E37CB71-7F32-DF02-0845-A35F1B5E0571}"/>
                </a:ext>
              </a:extLst>
            </p:cNvPr>
            <p:cNvSpPr txBox="1"/>
            <p:nvPr/>
          </p:nvSpPr>
          <p:spPr>
            <a:xfrm>
              <a:off x="5868059" y="3934488"/>
              <a:ext cx="648196" cy="276999"/>
            </a:xfrm>
            <a:prstGeom prst="rect">
              <a:avLst/>
            </a:prstGeom>
            <a:noFill/>
          </p:spPr>
          <p:txBody>
            <a:bodyPr wrap="square" lIns="32556" rIns="32556" rtlCol="0">
              <a:spAutoFit/>
            </a:bodyPr>
            <a:lstStyle/>
            <a:p>
              <a:r>
                <a:rPr lang="en-US" altLang="ko-KR" sz="1200" b="1" dirty="0">
                  <a:latin typeface="나눔스퀘어라운드OTF Regular" panose="020B0600000101010101" pitchFamily="34" charset="-127"/>
                  <a:ea typeface="나눔스퀘어라운드OTF Regular" panose="020B0600000101010101" pitchFamily="34" charset="-127"/>
                </a:rPr>
                <a:t>Mbps</a:t>
              </a:r>
              <a:endParaRPr lang="ko-KR" altLang="en-US" sz="1200" b="1" dirty="0">
                <a:latin typeface="나눔스퀘어라운드OTF Regular" panose="020B0600000101010101" pitchFamily="34" charset="-127"/>
                <a:ea typeface="나눔스퀘어라운드OTF Regular" panose="020B0600000101010101" pitchFamily="34" charset="-127"/>
              </a:endParaRPr>
            </a:p>
          </p:txBody>
        </p:sp>
        <p:pic>
          <p:nvPicPr>
            <p:cNvPr id="7" name="Picture 2" descr="리액트 Todo리스트 직접 만들어보기(2)">
              <a:extLst>
                <a:ext uri="{FF2B5EF4-FFF2-40B4-BE49-F238E27FC236}">
                  <a16:creationId xmlns:a16="http://schemas.microsoft.com/office/drawing/2014/main" id="{4138C288-2C4C-2436-D1DC-950611E88AF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435056" y="3540637"/>
              <a:ext cx="420121" cy="518087"/>
            </a:xfrm>
            <a:prstGeom prst="rect">
              <a:avLst/>
            </a:prstGeom>
            <a:noFill/>
            <a:extLst>
              <a:ext uri="{909E8E84-426E-40DD-AFC4-6F175D3DCCD1}">
                <a14:hiddenFill xmlns:a14="http://schemas.microsoft.com/office/drawing/2010/main">
                  <a:solidFill>
                    <a:srgbClr val="FFFFFF"/>
                  </a:solidFill>
                </a14:hiddenFill>
              </a:ext>
            </a:extLst>
          </p:spPr>
        </p:pic>
        <p:sp>
          <p:nvSpPr>
            <p:cNvPr id="8" name="한쪽 모서리가 잘린 사각형 16">
              <a:extLst>
                <a:ext uri="{FF2B5EF4-FFF2-40B4-BE49-F238E27FC236}">
                  <a16:creationId xmlns:a16="http://schemas.microsoft.com/office/drawing/2014/main" id="{F60893B7-B319-6D1B-004F-5340272DDF56}"/>
                </a:ext>
              </a:extLst>
            </p:cNvPr>
            <p:cNvSpPr/>
            <p:nvPr/>
          </p:nvSpPr>
          <p:spPr>
            <a:xfrm>
              <a:off x="5762849" y="3201195"/>
              <a:ext cx="3160252" cy="390590"/>
            </a:xfrm>
            <a:prstGeom prst="snip1Rect">
              <a:avLst>
                <a:gd name="adj" fmla="val 0"/>
              </a:avLst>
            </a:prstGeom>
            <a:solidFill>
              <a:srgbClr val="1E7C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2556" tIns="32556" rIns="32556" bIns="32556" rtlCol="0" anchor="ctr"/>
            <a:lstStyle/>
            <a:p>
              <a:pPr algn="ctr"/>
              <a:r>
                <a:rPr lang="en-US" altLang="ko-KR" sz="1400" b="1" dirty="0">
                  <a:solidFill>
                    <a:schemeClr val="bg1"/>
                  </a:solidFill>
                  <a:latin typeface="나눔스퀘어라운드OTF ExtraBold" panose="020B0600000101010101" pitchFamily="34" charset="-127"/>
                  <a:ea typeface="나눔스퀘어라운드OTF ExtraBold" panose="020B0600000101010101" pitchFamily="34" charset="-127"/>
                </a:rPr>
                <a:t>Result of PoC</a:t>
              </a:r>
            </a:p>
          </p:txBody>
        </p:sp>
        <p:pic>
          <p:nvPicPr>
            <p:cNvPr id="9" name="Picture 2" descr="화살표 이미지 (PNG) 파일 공유합니다 : 네이버 블로그">
              <a:extLst>
                <a:ext uri="{FF2B5EF4-FFF2-40B4-BE49-F238E27FC236}">
                  <a16:creationId xmlns:a16="http://schemas.microsoft.com/office/drawing/2014/main" id="{010B9FBF-7C69-DAA9-F366-AAA28C704E2F}"/>
                </a:ext>
              </a:extLst>
            </p:cNvPr>
            <p:cNvPicPr>
              <a:picLocks noChangeAspect="1" noChangeArrowheads="1"/>
            </p:cNvPicPr>
            <p:nvPr/>
          </p:nvPicPr>
          <p:blipFill>
            <a:blip r:embed="rId7">
              <a:alphaModFix amt="50000"/>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7642795">
              <a:off x="6715635" y="4676064"/>
              <a:ext cx="911653" cy="5264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5037406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19999</TotalTime>
  <Words>891</Words>
  <Application>Microsoft Office PowerPoint</Application>
  <PresentationFormat>화면 슬라이드 쇼(4:3)</PresentationFormat>
  <Paragraphs>362</Paragraphs>
  <Slides>26</Slides>
  <Notes>26</Notes>
  <HiddenSlides>0</HiddenSlides>
  <MMClips>0</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26</vt:i4>
      </vt:variant>
    </vt:vector>
  </HeadingPairs>
  <TitlesOfParts>
    <vt:vector size="40" baseType="lpstr">
      <vt:lpstr>Arial Unicode MS</vt:lpstr>
      <vt:lpstr>Kigelia Light</vt:lpstr>
      <vt:lpstr>KoPubWorld돋움체_Pro Bold</vt:lpstr>
      <vt:lpstr>Monotype Sorts</vt:lpstr>
      <vt:lpstr>MS PGothic</vt:lpstr>
      <vt:lpstr>MS PGothic</vt:lpstr>
      <vt:lpstr>나눔스퀘어라운드OTF Bold</vt:lpstr>
      <vt:lpstr>나눔스퀘어라운드OTF ExtraBold</vt:lpstr>
      <vt:lpstr>나눔스퀘어라운드OTF Regular</vt:lpstr>
      <vt:lpstr>맑은 고딕</vt:lpstr>
      <vt:lpstr>한컴산뜻돋움</vt:lpstr>
      <vt:lpstr>Arial</vt:lpstr>
      <vt:lpstr>Times New Roman</vt:lpstr>
      <vt:lpstr>Office Theme</vt:lpstr>
      <vt:lpstr>PowerPoint 프레젠테이션</vt:lpstr>
      <vt:lpstr>Introduction</vt:lpstr>
      <vt:lpstr>Limitations of RF Communication</vt:lpstr>
      <vt:lpstr>Maxwell’s Equations – Foundation</vt:lpstr>
      <vt:lpstr>Evanescent Mode</vt:lpstr>
      <vt:lpstr>Zenneck Wave</vt:lpstr>
      <vt:lpstr>MSMC  Concept</vt:lpstr>
      <vt:lpstr>Aurora Resonator</vt:lpstr>
      <vt:lpstr>PoC – Aluminum Ship Case</vt:lpstr>
      <vt:lpstr>PoC – Steel Ship Case</vt:lpstr>
      <vt:lpstr>PoC – LNG Vessel Backbone</vt:lpstr>
      <vt:lpstr>PoC – Underground Pipeline</vt:lpstr>
      <vt:lpstr>PoC – Semiconductor Chamber</vt:lpstr>
      <vt:lpstr>PoC – Construction Site CCTV</vt:lpstr>
      <vt:lpstr>PoC – Confined Space Safety</vt:lpstr>
      <vt:lpstr>PoC – Emergency SOS</vt:lpstr>
      <vt:lpstr>Key Technical Features</vt:lpstr>
      <vt:lpstr>Summary of PoC Results</vt:lpstr>
      <vt:lpstr>Application Scenarios</vt:lpstr>
      <vt:lpstr>Future Research – Mod/Demod</vt:lpstr>
      <vt:lpstr>Future Research – Channel Modelling</vt:lpstr>
      <vt:lpstr>Dedicated PHY Layer</vt:lpstr>
      <vt:lpstr>Dual Network Concept</vt:lpstr>
      <vt:lpstr>Standardization Path</vt:lpstr>
      <vt:lpstr>Conclusion</vt:lpstr>
      <vt:lpstr>PowerPoint 프레젠테이션</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USER</cp:lastModifiedBy>
  <cp:revision>466</cp:revision>
  <cp:lastPrinted>2000-03-07T00:55:37Z</cp:lastPrinted>
  <dcterms:created xsi:type="dcterms:W3CDTF">2016-01-17T22:48:36Z</dcterms:created>
  <dcterms:modified xsi:type="dcterms:W3CDTF">2025-09-15T08:34:35Z</dcterms:modified>
  <cp:category/>
</cp:coreProperties>
</file>