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6"/>
  </p:notesMasterIdLst>
  <p:sldIdLst>
    <p:sldId id="287" r:id="rId2"/>
    <p:sldId id="373" r:id="rId3"/>
    <p:sldId id="388" r:id="rId4"/>
    <p:sldId id="369" r:id="rId5"/>
    <p:sldId id="381" r:id="rId6"/>
    <p:sldId id="382" r:id="rId7"/>
    <p:sldId id="395" r:id="rId8"/>
    <p:sldId id="387" r:id="rId9"/>
    <p:sldId id="398" r:id="rId10"/>
    <p:sldId id="390" r:id="rId11"/>
    <p:sldId id="399" r:id="rId12"/>
    <p:sldId id="391" r:id="rId13"/>
    <p:sldId id="392" r:id="rId14"/>
    <p:sldId id="400" r:id="rId15"/>
    <p:sldId id="383" r:id="rId16"/>
    <p:sldId id="396" r:id="rId17"/>
    <p:sldId id="393" r:id="rId18"/>
    <p:sldId id="394" r:id="rId19"/>
    <p:sldId id="385" r:id="rId20"/>
    <p:sldId id="386" r:id="rId21"/>
    <p:sldId id="397" r:id="rId22"/>
    <p:sldId id="374" r:id="rId23"/>
    <p:sldId id="315" r:id="rId24"/>
    <p:sldId id="401" r:id="rId25"/>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 initials="K" lastIdx="1" clrIdx="0">
    <p:extLst>
      <p:ext uri="{19B8F6BF-5375-455C-9EA6-DF929625EA0E}">
        <p15:presenceInfo xmlns:p15="http://schemas.microsoft.com/office/powerpoint/2012/main" userId="Kev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4343"/>
    <a:srgbClr val="FF66FF"/>
    <a:srgbClr val="EAEC38"/>
    <a:srgbClr val="960000"/>
    <a:srgbClr val="009BD2"/>
    <a:srgbClr val="660033"/>
    <a:srgbClr val="FF9933"/>
    <a:srgbClr val="33CC33"/>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5" autoAdjust="0"/>
    <p:restoredTop sz="95083" autoAdjust="0"/>
  </p:normalViewPr>
  <p:slideViewPr>
    <p:cSldViewPr>
      <p:cViewPr varScale="1">
        <p:scale>
          <a:sx n="93" d="100"/>
          <a:sy n="93" d="100"/>
        </p:scale>
        <p:origin x="756" y="84"/>
      </p:cViewPr>
      <p:guideLst>
        <p:guide orient="horz" pos="2160"/>
        <p:guide pos="2880"/>
      </p:guideLst>
    </p:cSldViewPr>
  </p:slideViewPr>
  <p:outlineViewPr>
    <p:cViewPr varScale="1">
      <p:scale>
        <a:sx n="170" d="200"/>
        <a:sy n="170" d="200"/>
      </p:scale>
      <p:origin x="-780" y="-84"/>
    </p:cViewPr>
  </p:outlineViewPr>
  <p:notesTextViewPr>
    <p:cViewPr>
      <p:scale>
        <a:sx n="200" d="100"/>
        <a:sy n="200" d="100"/>
      </p:scale>
      <p:origin x="0" y="0"/>
    </p:cViewPr>
  </p:notesTextViewPr>
  <p:sorterViewPr>
    <p:cViewPr>
      <p:scale>
        <a:sx n="200" d="100"/>
        <a:sy n="200" d="100"/>
      </p:scale>
      <p:origin x="0" y="-4818"/>
    </p:cViewPr>
  </p:sorterViewPr>
  <p:notesViewPr>
    <p:cSldViewPr>
      <p:cViewPr varScale="1">
        <p:scale>
          <a:sx n="117" d="100"/>
          <a:sy n="117" d="100"/>
        </p:scale>
        <p:origin x="50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r>
              <a:rPr lang="en-US" altLang="en-US" sz="1800" noProof="0" dirty="0"/>
              <a:t> </a:t>
            </a:r>
            <a:r>
              <a:rPr lang="en-US" altLang="en-US" sz="1800" noProof="0" dirty="0" err="1"/>
              <a:t>aaaa</a:t>
            </a:r>
            <a:endParaRPr lang="en-US" altLang="en-US" noProof="0" dirty="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 name="머리글 개체 틀 4">
            <a:extLst>
              <a:ext uri="{FF2B5EF4-FFF2-40B4-BE49-F238E27FC236}">
                <a16:creationId xmlns:a16="http://schemas.microsoft.com/office/drawing/2014/main" id="{5BA9B2AD-FD1B-35DC-7A80-8DDE6E3057AF}"/>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ko-KR" alt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8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latin typeface="Times New Roman" panose="02020603050405020304" pitchFamily="18" charset="0"/>
              </a:rPr>
              <a:t> </a:t>
            </a:r>
            <a:endParaRPr lang="en-US" altLang="en-US" dirty="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10</a:t>
            </a:fld>
            <a:endParaRPr lang="en-US" altLang="en-US"/>
          </a:p>
        </p:txBody>
      </p:sp>
    </p:spTree>
    <p:extLst>
      <p:ext uri="{BB962C8B-B14F-4D97-AF65-F5344CB8AC3E}">
        <p14:creationId xmlns:p14="http://schemas.microsoft.com/office/powerpoint/2010/main" val="2143786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11</a:t>
            </a:fld>
            <a:endParaRPr lang="en-US" altLang="en-US"/>
          </a:p>
        </p:txBody>
      </p:sp>
    </p:spTree>
    <p:extLst>
      <p:ext uri="{BB962C8B-B14F-4D97-AF65-F5344CB8AC3E}">
        <p14:creationId xmlns:p14="http://schemas.microsoft.com/office/powerpoint/2010/main" val="82154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12</a:t>
            </a:fld>
            <a:endParaRPr lang="en-US" altLang="en-US"/>
          </a:p>
        </p:txBody>
      </p:sp>
    </p:spTree>
    <p:extLst>
      <p:ext uri="{BB962C8B-B14F-4D97-AF65-F5344CB8AC3E}">
        <p14:creationId xmlns:p14="http://schemas.microsoft.com/office/powerpoint/2010/main" val="4030304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13</a:t>
            </a:fld>
            <a:endParaRPr lang="en-US" altLang="en-US"/>
          </a:p>
        </p:txBody>
      </p:sp>
    </p:spTree>
    <p:extLst>
      <p:ext uri="{BB962C8B-B14F-4D97-AF65-F5344CB8AC3E}">
        <p14:creationId xmlns:p14="http://schemas.microsoft.com/office/powerpoint/2010/main" val="46361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14</a:t>
            </a:fld>
            <a:endParaRPr lang="en-US" altLang="en-US"/>
          </a:p>
        </p:txBody>
      </p:sp>
    </p:spTree>
    <p:extLst>
      <p:ext uri="{BB962C8B-B14F-4D97-AF65-F5344CB8AC3E}">
        <p14:creationId xmlns:p14="http://schemas.microsoft.com/office/powerpoint/2010/main" val="14200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15</a:t>
            </a:fld>
            <a:endParaRPr lang="en-US" altLang="en-US"/>
          </a:p>
        </p:txBody>
      </p:sp>
    </p:spTree>
    <p:extLst>
      <p:ext uri="{BB962C8B-B14F-4D97-AF65-F5344CB8AC3E}">
        <p14:creationId xmlns:p14="http://schemas.microsoft.com/office/powerpoint/2010/main" val="89635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16</a:t>
            </a:fld>
            <a:endParaRPr lang="en-US" altLang="en-US"/>
          </a:p>
        </p:txBody>
      </p:sp>
    </p:spTree>
    <p:extLst>
      <p:ext uri="{BB962C8B-B14F-4D97-AF65-F5344CB8AC3E}">
        <p14:creationId xmlns:p14="http://schemas.microsoft.com/office/powerpoint/2010/main" val="804486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200" dirty="0"/>
              <a:t>A portion of energy leaks outside GI, making ISI that is independent of SNR</a:t>
            </a:r>
            <a:endParaRPr lang="ko-KR" altLang="en-US" sz="1200"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17</a:t>
            </a:fld>
            <a:endParaRPr lang="en-US" altLang="en-US"/>
          </a:p>
        </p:txBody>
      </p:sp>
    </p:spTree>
    <p:extLst>
      <p:ext uri="{BB962C8B-B14F-4D97-AF65-F5344CB8AC3E}">
        <p14:creationId xmlns:p14="http://schemas.microsoft.com/office/powerpoint/2010/main" val="2390366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18</a:t>
            </a:fld>
            <a:endParaRPr lang="en-US" altLang="en-US"/>
          </a:p>
        </p:txBody>
      </p:sp>
    </p:spTree>
    <p:extLst>
      <p:ext uri="{BB962C8B-B14F-4D97-AF65-F5344CB8AC3E}">
        <p14:creationId xmlns:p14="http://schemas.microsoft.com/office/powerpoint/2010/main" val="2940644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6E936-9E11-FF88-5ED9-964E6106A84D}"/>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793D5BB4-723C-B185-2CA3-E843D40B8C7C}"/>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7FF90E61-3219-F637-7B41-2EA31A27AB45}"/>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C302DDFF-DB6E-CA14-8612-455E2F1FEBA6}"/>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FFDDA0CE-0257-7A6F-E49A-AA1443BB5745}"/>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19</a:t>
            </a:fld>
            <a:endParaRPr lang="en-US" altLang="en-US"/>
          </a:p>
        </p:txBody>
      </p:sp>
    </p:spTree>
    <p:extLst>
      <p:ext uri="{BB962C8B-B14F-4D97-AF65-F5344CB8AC3E}">
        <p14:creationId xmlns:p14="http://schemas.microsoft.com/office/powerpoint/2010/main" val="832103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DCAE5-CFE9-98B2-F0B9-7C4D58B83D2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CB5A7FB4-4DAF-479B-AE17-56588B99F60A}"/>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1160BF6A-095E-0A15-19A2-79EE92C2F584}"/>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87ABB260-9623-E46B-0EE4-F59F6F4A2DDF}"/>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4F873252-67FF-B814-0696-50291099AFA4}"/>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a:t>
            </a:fld>
            <a:endParaRPr lang="en-US" altLang="en-US"/>
          </a:p>
        </p:txBody>
      </p:sp>
    </p:spTree>
    <p:extLst>
      <p:ext uri="{BB962C8B-B14F-4D97-AF65-F5344CB8AC3E}">
        <p14:creationId xmlns:p14="http://schemas.microsoft.com/office/powerpoint/2010/main" val="3696581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6E936-9E11-FF88-5ED9-964E6106A84D}"/>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793D5BB4-723C-B185-2CA3-E843D40B8C7C}"/>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7FF90E61-3219-F637-7B41-2EA31A27AB45}"/>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C302DDFF-DB6E-CA14-8612-455E2F1FEBA6}"/>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FFDDA0CE-0257-7A6F-E49A-AA1443BB5745}"/>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20</a:t>
            </a:fld>
            <a:endParaRPr lang="en-US" altLang="en-US"/>
          </a:p>
        </p:txBody>
      </p:sp>
    </p:spTree>
    <p:extLst>
      <p:ext uri="{BB962C8B-B14F-4D97-AF65-F5344CB8AC3E}">
        <p14:creationId xmlns:p14="http://schemas.microsoft.com/office/powerpoint/2010/main" val="2893003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21</a:t>
            </a:fld>
            <a:endParaRPr lang="en-US" altLang="en-US"/>
          </a:p>
        </p:txBody>
      </p:sp>
    </p:spTree>
    <p:extLst>
      <p:ext uri="{BB962C8B-B14F-4D97-AF65-F5344CB8AC3E}">
        <p14:creationId xmlns:p14="http://schemas.microsoft.com/office/powerpoint/2010/main" val="2488580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CF481-EC92-5F87-D348-7F805E29A888}"/>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812544BF-B69F-F891-8AE2-99C012A412A0}"/>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F63AE16B-D2DF-490E-7DA0-729FF4895445}"/>
              </a:ext>
            </a:extLst>
          </p:cNvPr>
          <p:cNvSpPr>
            <a:spLocks noGrp="1"/>
          </p:cNvSpPr>
          <p:nvPr>
            <p:ph type="body" idx="1"/>
          </p:nvPr>
        </p:nvSpPr>
        <p:spPr/>
        <p:txBody>
          <a:bodyPr/>
          <a:lstStyle/>
          <a:p>
            <a:pPr marL="0" indent="0">
              <a:spcBef>
                <a:spcPts val="600"/>
              </a:spcBef>
              <a:buFont typeface="Arial" panose="020B0604020202020204" pitchFamily="34" charset="0"/>
              <a:buNone/>
            </a:pPr>
            <a:r>
              <a:rPr lang="en-US" altLang="ko-KR" sz="1800" b="1" dirty="0">
                <a:solidFill>
                  <a:schemeClr val="tx1"/>
                </a:solidFill>
              </a:rPr>
              <a:t> </a:t>
            </a:r>
            <a:endParaRPr lang="en-US" altLang="ko-KR" sz="1800" dirty="0">
              <a:solidFill>
                <a:schemeClr val="tx1"/>
              </a:solidFill>
            </a:endParaRPr>
          </a:p>
          <a:p>
            <a:endParaRPr lang="ko-KR" altLang="en-US" dirty="0"/>
          </a:p>
        </p:txBody>
      </p:sp>
      <p:sp>
        <p:nvSpPr>
          <p:cNvPr id="4" name="날짜 개체 틀 3">
            <a:extLst>
              <a:ext uri="{FF2B5EF4-FFF2-40B4-BE49-F238E27FC236}">
                <a16:creationId xmlns:a16="http://schemas.microsoft.com/office/drawing/2014/main" id="{A772F725-757B-3F0B-C7A1-FE44AE4E7FE3}"/>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357A9E9-4215-5D87-957E-351E0342F4F0}"/>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22</a:t>
            </a:fld>
            <a:endParaRPr lang="en-US" altLang="en-US"/>
          </a:p>
        </p:txBody>
      </p:sp>
    </p:spTree>
    <p:extLst>
      <p:ext uri="{BB962C8B-B14F-4D97-AF65-F5344CB8AC3E}">
        <p14:creationId xmlns:p14="http://schemas.microsoft.com/office/powerpoint/2010/main" val="3349549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b="0" i="0" dirty="0">
                <a:solidFill>
                  <a:srgbClr val="444444"/>
                </a:solidFill>
                <a:effectLst/>
                <a:highlight>
                  <a:srgbClr val="FFFFFF"/>
                </a:highlight>
                <a:latin typeface="Arial" panose="020B0604020202020204" pitchFamily="34" charset="0"/>
              </a:rPr>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23</a:t>
            </a:fld>
            <a:endParaRPr lang="en-US" altLang="en-US"/>
          </a:p>
        </p:txBody>
      </p:sp>
    </p:spTree>
    <p:extLst>
      <p:ext uri="{BB962C8B-B14F-4D97-AF65-F5344CB8AC3E}">
        <p14:creationId xmlns:p14="http://schemas.microsoft.com/office/powerpoint/2010/main" val="2226028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24</a:t>
            </a:fld>
            <a:endParaRPr lang="en-US" altLang="en-US"/>
          </a:p>
        </p:txBody>
      </p:sp>
    </p:spTree>
    <p:extLst>
      <p:ext uri="{BB962C8B-B14F-4D97-AF65-F5344CB8AC3E}">
        <p14:creationId xmlns:p14="http://schemas.microsoft.com/office/powerpoint/2010/main" val="25754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‘Non-AP STA implemented in sensor devices’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3</a:t>
            </a:fld>
            <a:endParaRPr lang="en-US" altLang="en-US"/>
          </a:p>
        </p:txBody>
      </p:sp>
    </p:spTree>
    <p:extLst>
      <p:ext uri="{BB962C8B-B14F-4D97-AF65-F5344CB8AC3E}">
        <p14:creationId xmlns:p14="http://schemas.microsoft.com/office/powerpoint/2010/main" val="2541297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dirty="0">
                <a:solidFill>
                  <a:schemeClr val="tx1"/>
                </a:solidFill>
                <a:latin typeface="한컴산뜻돋움" panose="02000000000000000000" pitchFamily="2" charset="-127"/>
                <a:ea typeface="한컴산뜻돋움" panose="02000000000000000000" pitchFamily="2" charset="-127"/>
              </a:rPr>
              <a:t>Surface wave can be launched directly by specially designed generators. However, in most cases, surface wave modes are generated when ordinary space-waves encounter the boundary between heterogeneous media.</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4</a:t>
            </a:fld>
            <a:endParaRPr lang="en-US" altLang="en-US"/>
          </a:p>
        </p:txBody>
      </p:sp>
    </p:spTree>
    <p:extLst>
      <p:ext uri="{BB962C8B-B14F-4D97-AF65-F5344CB8AC3E}">
        <p14:creationId xmlns:p14="http://schemas.microsoft.com/office/powerpoint/2010/main" val="2139031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5</a:t>
            </a:fld>
            <a:endParaRPr lang="en-US" altLang="en-US"/>
          </a:p>
        </p:txBody>
      </p:sp>
    </p:spTree>
    <p:extLst>
      <p:ext uri="{BB962C8B-B14F-4D97-AF65-F5344CB8AC3E}">
        <p14:creationId xmlns:p14="http://schemas.microsoft.com/office/powerpoint/2010/main" val="46978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6</a:t>
            </a:fld>
            <a:endParaRPr lang="en-US" altLang="en-US"/>
          </a:p>
        </p:txBody>
      </p:sp>
    </p:spTree>
    <p:extLst>
      <p:ext uri="{BB962C8B-B14F-4D97-AF65-F5344CB8AC3E}">
        <p14:creationId xmlns:p14="http://schemas.microsoft.com/office/powerpoint/2010/main" val="903423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7</a:t>
            </a:fld>
            <a:endParaRPr lang="en-US" altLang="en-US"/>
          </a:p>
        </p:txBody>
      </p:sp>
    </p:spTree>
    <p:extLst>
      <p:ext uri="{BB962C8B-B14F-4D97-AF65-F5344CB8AC3E}">
        <p14:creationId xmlns:p14="http://schemas.microsoft.com/office/powerpoint/2010/main" val="2810036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8</a:t>
            </a:fld>
            <a:endParaRPr lang="en-US" altLang="en-US"/>
          </a:p>
        </p:txBody>
      </p:sp>
    </p:spTree>
    <p:extLst>
      <p:ext uri="{BB962C8B-B14F-4D97-AF65-F5344CB8AC3E}">
        <p14:creationId xmlns:p14="http://schemas.microsoft.com/office/powerpoint/2010/main" val="3028971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9</a:t>
            </a:fld>
            <a:endParaRPr lang="en-US" altLang="en-US"/>
          </a:p>
        </p:txBody>
      </p:sp>
    </p:spTree>
    <p:extLst>
      <p:ext uri="{BB962C8B-B14F-4D97-AF65-F5344CB8AC3E}">
        <p14:creationId xmlns:p14="http://schemas.microsoft.com/office/powerpoint/2010/main" val="3336147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762000" y="1484784"/>
            <a:ext cx="7764463" cy="4868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dirty="0"/>
              <a:t>Slide </a:t>
            </a:r>
            <a:fld id="{3E6F861A-ECE9-40DC-8824-99AB8188EE7A}" type="slidenum">
              <a:rPr lang="en-US" altLang="en-US" smtClean="0"/>
              <a:pPr>
                <a:defRPr/>
              </a:pPr>
              <a:t>‹#›</a:t>
            </a:fld>
            <a:endParaRPr lang="en-US" altLang="en-US" dirty="0"/>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a:t>
            </a:r>
            <a:r>
              <a:rPr lang="en-US" altLang="ko-KR" sz="1200" b="1" i="0" kern="1200" dirty="0">
                <a:solidFill>
                  <a:schemeClr val="tx1"/>
                </a:solidFill>
                <a:effectLst/>
                <a:latin typeface="Times New Roman" panose="02020603050405020304" pitchFamily="18" charset="0"/>
                <a:ea typeface="MS PGothic" panose="020B0600070205080204" pitchFamily="34" charset="-128"/>
                <a:cs typeface="+mn-cs"/>
              </a:rPr>
              <a:t>15-25-0442-00-swcs</a:t>
            </a:r>
            <a:endParaRPr lang="en-GB" altLang="en-US" b="1" dirty="0">
              <a:solidFill>
                <a:schemeClr val="tx1"/>
              </a:solidFill>
            </a:endParaRP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US" b="1" dirty="0"/>
              <a:t>September</a:t>
            </a:r>
            <a:r>
              <a:rPr lang="en-GB" b="1" dirty="0"/>
              <a:t> 2025</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878320" y="6500550"/>
            <a:ext cx="3746500" cy="27918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US" altLang="en-US" sz="1200" dirty="0">
                <a:latin typeface="Times New Roman" panose="02020603050405020304" pitchFamily="18" charset="0"/>
              </a:rPr>
              <a:t>Seok-Bong Hyun</a:t>
            </a:r>
            <a:r>
              <a:rPr lang="en-GB" dirty="0"/>
              <a:t> (ETRI)</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762000" y="1514475"/>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46162"/>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JP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21.PNG"/><Relationship Id="rId4" Type="http://schemas.openxmlformats.org/officeDocument/2006/relationships/image" Target="../media/image20.PNG"/><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755576" y="836712"/>
            <a:ext cx="7848872" cy="557293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dirty="0">
                <a:effectLst>
                  <a:outerShdw blurRad="38100" dist="38100" dir="2700000" algn="tl">
                    <a:srgbClr val="C0C0C0"/>
                  </a:outerShdw>
                </a:effectLst>
                <a:latin typeface="Times New Roman" panose="02020603050405020304" pitchFamily="18" charset="0"/>
              </a:rPr>
              <a:t>Project: </a:t>
            </a:r>
            <a:r>
              <a:rPr lang="en-US" altLang="en-US" sz="2000" b="1" u="sng" dirty="0">
                <a:effectLst>
                  <a:outerShdw blurRad="38100" dist="38100" dir="2700000" algn="tl">
                    <a:srgbClr val="C0C0C0"/>
                  </a:outerShdw>
                </a:effectLst>
                <a:latin typeface="Times New Roman" panose="02020603050405020304" pitchFamily="18" charset="0"/>
              </a:rPr>
              <a:t>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marL="1616075" indent="-1608138" eaLnBrk="1" hangingPunct="1">
              <a:spcBef>
                <a:spcPts val="600"/>
              </a:spcBef>
              <a:buClrTx/>
              <a:buFontTx/>
              <a:buNone/>
              <a:tabLst>
                <a:tab pos="1362075" algn="l"/>
                <a:tab pos="1524000"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1600" b="1" dirty="0">
                <a:latin typeface="Times New Roman" panose="02020603050405020304" pitchFamily="18" charset="0"/>
              </a:rPr>
              <a:t>Submission Title : Proposal for a PHY frame considering the effect of metal structures on surface wave propagation characteristics</a:t>
            </a:r>
            <a:endParaRPr lang="en-US" altLang="en-US" sz="1600" dirty="0">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Date Submitted : </a:t>
            </a:r>
            <a:r>
              <a:rPr lang="en-US" altLang="en-US" sz="1600" dirty="0">
                <a:latin typeface="Times New Roman" panose="02020603050405020304" pitchFamily="18" charset="0"/>
              </a:rPr>
              <a:t>Sep. 14, 2025</a:t>
            </a:r>
          </a:p>
          <a:p>
            <a:pPr eaLnBrk="1" hangingPunct="1">
              <a:spcBef>
                <a:spcPts val="600"/>
              </a:spcBef>
              <a:buClrTx/>
              <a:buFontTx/>
              <a:buNone/>
              <a:defRPr/>
            </a:pPr>
            <a:r>
              <a:rPr lang="en-US" altLang="en-US" sz="1600" b="1" dirty="0">
                <a:latin typeface="Times New Roman" panose="02020603050405020304" pitchFamily="18" charset="0"/>
              </a:rPr>
              <a:t>Source :</a:t>
            </a:r>
            <a:r>
              <a:rPr lang="en-US" altLang="en-US" sz="1600" dirty="0">
                <a:latin typeface="Times New Roman" panose="02020603050405020304" pitchFamily="18" charset="0"/>
              </a:rPr>
              <a:t> 	 Seok-bong Hyun, Jung-</a:t>
            </a:r>
            <a:r>
              <a:rPr lang="en-US" altLang="en-US" sz="1600" dirty="0" err="1">
                <a:latin typeface="Times New Roman" panose="02020603050405020304" pitchFamily="18" charset="0"/>
              </a:rPr>
              <a:t>hwan</a:t>
            </a:r>
            <a:r>
              <a:rPr lang="en-US" altLang="en-US" sz="1600" dirty="0">
                <a:latin typeface="Times New Roman" panose="02020603050405020304" pitchFamily="18" charset="0"/>
              </a:rPr>
              <a:t> Hwang, Seung-Hyun Jang, Jae</a:t>
            </a:r>
            <a:r>
              <a:rPr lang="en-US" altLang="ko-KR" sz="1600" dirty="0">
                <a:latin typeface="Times New Roman" panose="02020603050405020304" pitchFamily="18" charset="0"/>
              </a:rPr>
              <a:t>-Joon Park(ETRI), Kai-Kit Wong (Univ. College London)</a:t>
            </a:r>
            <a:endParaRPr lang="en-US" altLang="en-US" sz="1600" dirty="0">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Re :</a:t>
            </a:r>
            <a:r>
              <a:rPr lang="en-US" altLang="en-US" sz="1600" dirty="0">
                <a:latin typeface="Times New Roman" panose="02020603050405020304" pitchFamily="18" charset="0"/>
              </a:rPr>
              <a:t> 	IG SWC</a:t>
            </a:r>
          </a:p>
          <a:p>
            <a:pPr marL="987425" indent="-979488" eaLnBrk="1" hangingPunct="1">
              <a:spcBef>
                <a:spcPts val="600"/>
              </a:spcBef>
              <a:buClrTx/>
              <a:buFontTx/>
              <a:buNone/>
              <a:tabLst>
                <a:tab pos="987425"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1600" b="1" dirty="0">
                <a:latin typeface="Times New Roman" panose="02020603050405020304" pitchFamily="18" charset="0"/>
              </a:rPr>
              <a:t>Abstract : </a:t>
            </a:r>
            <a:r>
              <a:rPr lang="en-US" altLang="en-US" sz="1600" dirty="0">
                <a:latin typeface="Times New Roman" panose="02020603050405020304" pitchFamily="18" charset="0"/>
              </a:rPr>
              <a:t>This contribution proposes new low-cost PHY frame structure that considers surface wave channel characteristics in metal-rich environments</a:t>
            </a:r>
          </a:p>
          <a:p>
            <a:pPr eaLnBrk="1" hangingPunct="1">
              <a:spcBef>
                <a:spcPts val="60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Discussion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IG SWC.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 </a:t>
            </a:r>
            <a:r>
              <a:rPr lang="en-US" altLang="ko-KR" sz="1600" dirty="0">
                <a:latin typeface="Times New Roman" panose="02020603050405020304" pitchFamily="18" charset="0"/>
              </a:rPr>
              <a:t> </a:t>
            </a:r>
            <a:endParaRPr lang="en-US" altLang="en-US" sz="1600" dirty="0">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Delay spread of space waves (1/3) </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10</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8202712" cy="1800200"/>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Ray tracing simulation</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Without surface waves, conventional ray-tracing method can be applied  </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Multiple reflections from metal walls, ceiling, and floor produce delayed replicas </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pic>
        <p:nvPicPr>
          <p:cNvPr id="13" name="그림 12">
            <a:extLst>
              <a:ext uri="{FF2B5EF4-FFF2-40B4-BE49-F238E27FC236}">
                <a16:creationId xmlns:a16="http://schemas.microsoft.com/office/drawing/2014/main" id="{1E452F2B-4F2C-45D0-8D1A-31B42D4EA978}"/>
              </a:ext>
            </a:extLst>
          </p:cNvPr>
          <p:cNvPicPr>
            <a:picLocks noChangeAspect="1"/>
          </p:cNvPicPr>
          <p:nvPr/>
        </p:nvPicPr>
        <p:blipFill>
          <a:blip r:embed="rId3"/>
          <a:stretch>
            <a:fillRect/>
          </a:stretch>
        </p:blipFill>
        <p:spPr>
          <a:xfrm>
            <a:off x="467544" y="3880829"/>
            <a:ext cx="4752528" cy="1820333"/>
          </a:xfrm>
          <a:prstGeom prst="rect">
            <a:avLst/>
          </a:prstGeom>
        </p:spPr>
      </p:pic>
      <p:pic>
        <p:nvPicPr>
          <p:cNvPr id="14" name="그림 13">
            <a:extLst>
              <a:ext uri="{FF2B5EF4-FFF2-40B4-BE49-F238E27FC236}">
                <a16:creationId xmlns:a16="http://schemas.microsoft.com/office/drawing/2014/main" id="{00C56C6A-D59A-4DBA-8289-3A4E2D3ACAD2}"/>
              </a:ext>
            </a:extLst>
          </p:cNvPr>
          <p:cNvPicPr>
            <a:picLocks noChangeAspect="1"/>
          </p:cNvPicPr>
          <p:nvPr/>
        </p:nvPicPr>
        <p:blipFill>
          <a:blip r:embed="rId4"/>
          <a:stretch>
            <a:fillRect/>
          </a:stretch>
        </p:blipFill>
        <p:spPr>
          <a:xfrm>
            <a:off x="4820698" y="2885492"/>
            <a:ext cx="3843636" cy="3391272"/>
          </a:xfrm>
          <a:prstGeom prst="rect">
            <a:avLst/>
          </a:prstGeom>
        </p:spPr>
      </p:pic>
      <p:sp>
        <p:nvSpPr>
          <p:cNvPr id="15" name="TextBox 14">
            <a:extLst>
              <a:ext uri="{FF2B5EF4-FFF2-40B4-BE49-F238E27FC236}">
                <a16:creationId xmlns:a16="http://schemas.microsoft.com/office/drawing/2014/main" id="{93823415-89A6-4047-9150-3EE3F277B5EB}"/>
              </a:ext>
            </a:extLst>
          </p:cNvPr>
          <p:cNvSpPr txBox="1"/>
          <p:nvPr/>
        </p:nvSpPr>
        <p:spPr>
          <a:xfrm>
            <a:off x="2317025" y="6097233"/>
            <a:ext cx="2398991" cy="307777"/>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Ray tracing simulation</a:t>
            </a:r>
            <a:endParaRPr lang="ko-KR" altLang="en-US" sz="1400" b="1" dirty="0">
              <a:solidFill>
                <a:prstClr val="black"/>
              </a:solidFill>
              <a:latin typeface="맑은 고딕" panose="020F0502020204030204"/>
              <a:ea typeface="맑은 고딕" panose="020B0503020000020004" pitchFamily="50" charset="-127"/>
            </a:endParaRPr>
          </a:p>
        </p:txBody>
      </p:sp>
      <p:sp>
        <p:nvSpPr>
          <p:cNvPr id="16" name="TextBox 15">
            <a:extLst>
              <a:ext uri="{FF2B5EF4-FFF2-40B4-BE49-F238E27FC236}">
                <a16:creationId xmlns:a16="http://schemas.microsoft.com/office/drawing/2014/main" id="{FD1F4E01-F2BD-4575-AFDC-94996F7CE387}"/>
              </a:ext>
            </a:extLst>
          </p:cNvPr>
          <p:cNvSpPr txBox="1"/>
          <p:nvPr/>
        </p:nvSpPr>
        <p:spPr>
          <a:xfrm>
            <a:off x="1922474" y="5573464"/>
            <a:ext cx="474810" cy="276999"/>
          </a:xfrm>
          <a:prstGeom prst="rect">
            <a:avLst/>
          </a:prstGeom>
          <a:noFill/>
        </p:spPr>
        <p:txBody>
          <a:bodyPr wrap="none" rtlCol="0">
            <a:spAutoFit/>
          </a:bodyPr>
          <a:lstStyle/>
          <a:p>
            <a:pPr defTabSz="914400" eaLnBrk="1" fontAlgn="auto" latinLnBrk="1" hangingPunct="1">
              <a:spcBef>
                <a:spcPts val="0"/>
              </a:spcBef>
              <a:spcAft>
                <a:spcPts val="0"/>
              </a:spcAft>
            </a:pPr>
            <a:r>
              <a:rPr lang="en-US" altLang="ko-KR" b="1" dirty="0">
                <a:solidFill>
                  <a:prstClr val="black"/>
                </a:solidFill>
                <a:latin typeface="맑은 고딕" panose="020F0502020204030204"/>
                <a:ea typeface="맑은 고딕" panose="020B0503020000020004" pitchFamily="50" charset="-127"/>
              </a:rPr>
              <a:t>Gap</a:t>
            </a:r>
            <a:endParaRPr lang="ko-KR" altLang="en-US" b="1" dirty="0">
              <a:solidFill>
                <a:prstClr val="black"/>
              </a:solidFill>
              <a:latin typeface="맑은 고딕" panose="020F0502020204030204"/>
              <a:ea typeface="맑은 고딕" panose="020B0503020000020004" pitchFamily="50" charset="-127"/>
            </a:endParaRPr>
          </a:p>
        </p:txBody>
      </p:sp>
      <p:sp>
        <p:nvSpPr>
          <p:cNvPr id="9" name="TextBox 8">
            <a:extLst>
              <a:ext uri="{FF2B5EF4-FFF2-40B4-BE49-F238E27FC236}">
                <a16:creationId xmlns:a16="http://schemas.microsoft.com/office/drawing/2014/main" id="{5C3A72AF-8FEF-4BAB-A751-2EB7D9068A3F}"/>
              </a:ext>
            </a:extLst>
          </p:cNvPr>
          <p:cNvSpPr txBox="1"/>
          <p:nvPr/>
        </p:nvSpPr>
        <p:spPr>
          <a:xfrm>
            <a:off x="808893" y="5527297"/>
            <a:ext cx="813367" cy="646331"/>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b="1" dirty="0">
                <a:solidFill>
                  <a:prstClr val="black"/>
                </a:solidFill>
                <a:latin typeface="맑은 고딕" panose="020F0502020204030204"/>
                <a:ea typeface="맑은 고딕" panose="020B0503020000020004" pitchFamily="50" charset="-127"/>
              </a:rPr>
              <a:t>Ideal</a:t>
            </a:r>
          </a:p>
          <a:p>
            <a:pPr algn="ctr" defTabSz="914400" eaLnBrk="1" fontAlgn="auto" latinLnBrk="1" hangingPunct="1">
              <a:spcBef>
                <a:spcPts val="0"/>
              </a:spcBef>
              <a:spcAft>
                <a:spcPts val="0"/>
              </a:spcAft>
            </a:pPr>
            <a:r>
              <a:rPr lang="en-US" altLang="ko-KR" b="1" dirty="0">
                <a:solidFill>
                  <a:prstClr val="black"/>
                </a:solidFill>
                <a:latin typeface="맑은 고딕" panose="020F0502020204030204"/>
                <a:ea typeface="맑은 고딕" panose="020B0503020000020004" pitchFamily="50" charset="-127"/>
              </a:rPr>
              <a:t>point source</a:t>
            </a:r>
            <a:endParaRPr lang="ko-KR" altLang="en-US" b="1" dirty="0">
              <a:solidFill>
                <a:prstClr val="black"/>
              </a:solidFill>
              <a:latin typeface="맑은 고딕" panose="020F0502020204030204"/>
              <a:ea typeface="맑은 고딕" panose="020B0503020000020004" pitchFamily="50" charset="-127"/>
            </a:endParaRPr>
          </a:p>
        </p:txBody>
      </p:sp>
      <p:sp>
        <p:nvSpPr>
          <p:cNvPr id="10" name="TextBox 9">
            <a:extLst>
              <a:ext uri="{FF2B5EF4-FFF2-40B4-BE49-F238E27FC236}">
                <a16:creationId xmlns:a16="http://schemas.microsoft.com/office/drawing/2014/main" id="{91449F5A-19CF-4768-AEF5-14FBE8102B9B}"/>
              </a:ext>
            </a:extLst>
          </p:cNvPr>
          <p:cNvSpPr txBox="1"/>
          <p:nvPr/>
        </p:nvSpPr>
        <p:spPr>
          <a:xfrm>
            <a:off x="3463729" y="4437112"/>
            <a:ext cx="1239941" cy="461665"/>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b="1" dirty="0">
                <a:solidFill>
                  <a:prstClr val="black"/>
                </a:solidFill>
                <a:latin typeface="맑은 고딕" panose="020F0502020204030204"/>
                <a:ea typeface="맑은 고딕" panose="020B0503020000020004" pitchFamily="50" charset="-127"/>
              </a:rPr>
              <a:t>Ideal dipole antenna</a:t>
            </a:r>
            <a:endParaRPr lang="ko-KR" altLang="en-US" b="1" dirty="0">
              <a:solidFill>
                <a:prstClr val="black"/>
              </a:solidFill>
              <a:latin typeface="맑은 고딕" panose="020F0502020204030204"/>
              <a:ea typeface="맑은 고딕" panose="020B0503020000020004" pitchFamily="50" charset="-127"/>
            </a:endParaRPr>
          </a:p>
        </p:txBody>
      </p:sp>
    </p:spTree>
    <p:extLst>
      <p:ext uri="{BB962C8B-B14F-4D97-AF65-F5344CB8AC3E}">
        <p14:creationId xmlns:p14="http://schemas.microsoft.com/office/powerpoint/2010/main" val="2716366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3FEA7F6E-CF39-4EA3-BE98-A5509DBF3E86}"/>
              </a:ext>
            </a:extLst>
          </p:cNvPr>
          <p:cNvPicPr>
            <a:picLocks noChangeAspect="1"/>
          </p:cNvPicPr>
          <p:nvPr/>
        </p:nvPicPr>
        <p:blipFill>
          <a:blip r:embed="rId3"/>
          <a:stretch>
            <a:fillRect/>
          </a:stretch>
        </p:blipFill>
        <p:spPr>
          <a:xfrm>
            <a:off x="5286227" y="3841013"/>
            <a:ext cx="3174205" cy="2183804"/>
          </a:xfrm>
          <a:prstGeom prst="rect">
            <a:avLst/>
          </a:prstGeom>
        </p:spPr>
      </p:pic>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Delay spread of space waves (2/3) </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11</a:t>
            </a:fld>
            <a:endParaRPr lang="en-US" altLang="en-US">
              <a:solidFill>
                <a:schemeClr val="tx1"/>
              </a:solidFill>
            </a:endParaRPr>
          </a:p>
        </p:txBody>
      </p:sp>
      <p:sp>
        <p:nvSpPr>
          <p:cNvPr id="32" name="TextBox 31">
            <a:extLst>
              <a:ext uri="{FF2B5EF4-FFF2-40B4-BE49-F238E27FC236}">
                <a16:creationId xmlns:a16="http://schemas.microsoft.com/office/drawing/2014/main" id="{1884CCF3-BFA8-4D48-A448-EE9F64EA1E41}"/>
              </a:ext>
            </a:extLst>
          </p:cNvPr>
          <p:cNvSpPr txBox="1"/>
          <p:nvPr/>
        </p:nvSpPr>
        <p:spPr>
          <a:xfrm rot="16200000">
            <a:off x="4732050" y="4760527"/>
            <a:ext cx="839007" cy="307777"/>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S21 [dB]</a:t>
            </a:r>
            <a:endParaRPr lang="ko-KR" altLang="en-US" sz="1400" b="1" dirty="0">
              <a:solidFill>
                <a:prstClr val="black"/>
              </a:solidFill>
              <a:latin typeface="맑은 고딕" panose="020F0502020204030204"/>
              <a:ea typeface="맑은 고딕" panose="020B0503020000020004" pitchFamily="50" charset="-127"/>
            </a:endParaRPr>
          </a:p>
        </p:txBody>
      </p:sp>
      <p:sp>
        <p:nvSpPr>
          <p:cNvPr id="33" name="TextBox 32">
            <a:extLst>
              <a:ext uri="{FF2B5EF4-FFF2-40B4-BE49-F238E27FC236}">
                <a16:creationId xmlns:a16="http://schemas.microsoft.com/office/drawing/2014/main" id="{1B16F524-5CFF-4F38-B76D-178EB0586AA1}"/>
              </a:ext>
            </a:extLst>
          </p:cNvPr>
          <p:cNvSpPr txBox="1"/>
          <p:nvPr/>
        </p:nvSpPr>
        <p:spPr>
          <a:xfrm>
            <a:off x="6571733" y="5477452"/>
            <a:ext cx="1240627" cy="307777"/>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dirty="0">
                <a:solidFill>
                  <a:srgbClr val="0000FF"/>
                </a:solidFill>
                <a:latin typeface="맑은 고딕" panose="020F0502020204030204"/>
                <a:ea typeface="맑은 고딕" panose="020B0503020000020004" pitchFamily="50" charset="-127"/>
              </a:rPr>
              <a:t>Deep fading </a:t>
            </a:r>
            <a:endParaRPr lang="ko-KR" altLang="en-US" sz="1400" b="1" dirty="0">
              <a:solidFill>
                <a:srgbClr val="0000FF"/>
              </a:solidFill>
              <a:latin typeface="맑은 고딕" panose="020F0502020204030204"/>
              <a:ea typeface="맑은 고딕" panose="020B0503020000020004" pitchFamily="50" charset="-127"/>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3"/>
            <a:ext cx="7122592" cy="1029893"/>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EM Simulation results (gap W: 2, H: 0, w/o absorber)</a:t>
            </a:r>
          </a:p>
        </p:txBody>
      </p:sp>
      <p:sp>
        <p:nvSpPr>
          <p:cNvPr id="16" name="자유형: 도형 15">
            <a:extLst>
              <a:ext uri="{FF2B5EF4-FFF2-40B4-BE49-F238E27FC236}">
                <a16:creationId xmlns:a16="http://schemas.microsoft.com/office/drawing/2014/main" id="{D7E90925-5617-451D-B433-EA7622BD39A0}"/>
              </a:ext>
            </a:extLst>
          </p:cNvPr>
          <p:cNvSpPr/>
          <p:nvPr/>
        </p:nvSpPr>
        <p:spPr bwMode="auto">
          <a:xfrm rot="5400000" flipV="1">
            <a:off x="4204291" y="4327506"/>
            <a:ext cx="1023501" cy="307776"/>
          </a:xfrm>
          <a:custGeom>
            <a:avLst/>
            <a:gdLst>
              <a:gd name="connsiteX0" fmla="*/ 0 w 261258"/>
              <a:gd name="connsiteY0" fmla="*/ 0 h 615821"/>
              <a:gd name="connsiteX1" fmla="*/ 261258 w 261258"/>
              <a:gd name="connsiteY1" fmla="*/ 0 h 615821"/>
              <a:gd name="connsiteX2" fmla="*/ 261258 w 261258"/>
              <a:gd name="connsiteY2" fmla="*/ 615821 h 615821"/>
            </a:gdLst>
            <a:ahLst/>
            <a:cxnLst>
              <a:cxn ang="0">
                <a:pos x="connsiteX0" y="connsiteY0"/>
              </a:cxn>
              <a:cxn ang="0">
                <a:pos x="connsiteX1" y="connsiteY1"/>
              </a:cxn>
              <a:cxn ang="0">
                <a:pos x="connsiteX2" y="connsiteY2"/>
              </a:cxn>
            </a:cxnLst>
            <a:rect l="l" t="t" r="r" b="b"/>
            <a:pathLst>
              <a:path w="261258" h="615821">
                <a:moveTo>
                  <a:pt x="0" y="0"/>
                </a:moveTo>
                <a:lnTo>
                  <a:pt x="261258" y="0"/>
                </a:lnTo>
                <a:lnTo>
                  <a:pt x="261258" y="615821"/>
                </a:lnTo>
              </a:path>
            </a:pathLst>
          </a:custGeom>
          <a:noFill/>
          <a:ln w="15875" cap="flat" cmpd="sng" algn="ctr">
            <a:solidFill>
              <a:schemeClr val="bg1">
                <a:lumMod val="50000"/>
              </a:schemeClr>
            </a:solidFill>
            <a:prstDash val="sysDot"/>
            <a:round/>
            <a:headEnd type="none" w="med" len="med"/>
            <a:tailEnd type="triangl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28" name="TextBox 27">
            <a:extLst>
              <a:ext uri="{FF2B5EF4-FFF2-40B4-BE49-F238E27FC236}">
                <a16:creationId xmlns:a16="http://schemas.microsoft.com/office/drawing/2014/main" id="{99657C4A-83AC-47CC-AEC3-F329D051A24D}"/>
              </a:ext>
            </a:extLst>
          </p:cNvPr>
          <p:cNvSpPr txBox="1"/>
          <p:nvPr/>
        </p:nvSpPr>
        <p:spPr>
          <a:xfrm>
            <a:off x="762000" y="4633101"/>
            <a:ext cx="927848" cy="738664"/>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Input pulse</a:t>
            </a:r>
          </a:p>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(Tx)</a:t>
            </a:r>
            <a:endParaRPr lang="ko-KR" altLang="en-US" sz="1400" b="1" dirty="0">
              <a:solidFill>
                <a:prstClr val="black"/>
              </a:solidFill>
              <a:latin typeface="맑은 고딕" panose="020F0502020204030204"/>
              <a:ea typeface="맑은 고딕" panose="020B0503020000020004" pitchFamily="50" charset="-127"/>
            </a:endParaRPr>
          </a:p>
        </p:txBody>
      </p:sp>
      <p:sp>
        <p:nvSpPr>
          <p:cNvPr id="6" name="자유형: 도형 5">
            <a:extLst>
              <a:ext uri="{FF2B5EF4-FFF2-40B4-BE49-F238E27FC236}">
                <a16:creationId xmlns:a16="http://schemas.microsoft.com/office/drawing/2014/main" id="{850EA9D4-434F-4F28-85D4-C08951C919DE}"/>
              </a:ext>
            </a:extLst>
          </p:cNvPr>
          <p:cNvSpPr/>
          <p:nvPr/>
        </p:nvSpPr>
        <p:spPr bwMode="auto">
          <a:xfrm flipV="1">
            <a:off x="3583145" y="3841012"/>
            <a:ext cx="248419" cy="1152130"/>
          </a:xfrm>
          <a:custGeom>
            <a:avLst/>
            <a:gdLst>
              <a:gd name="connsiteX0" fmla="*/ 0 w 261258"/>
              <a:gd name="connsiteY0" fmla="*/ 0 h 615821"/>
              <a:gd name="connsiteX1" fmla="*/ 261258 w 261258"/>
              <a:gd name="connsiteY1" fmla="*/ 0 h 615821"/>
              <a:gd name="connsiteX2" fmla="*/ 261258 w 261258"/>
              <a:gd name="connsiteY2" fmla="*/ 615821 h 615821"/>
            </a:gdLst>
            <a:ahLst/>
            <a:cxnLst>
              <a:cxn ang="0">
                <a:pos x="connsiteX0" y="connsiteY0"/>
              </a:cxn>
              <a:cxn ang="0">
                <a:pos x="connsiteX1" y="connsiteY1"/>
              </a:cxn>
              <a:cxn ang="0">
                <a:pos x="connsiteX2" y="connsiteY2"/>
              </a:cxn>
            </a:cxnLst>
            <a:rect l="l" t="t" r="r" b="b"/>
            <a:pathLst>
              <a:path w="261258" h="615821">
                <a:moveTo>
                  <a:pt x="0" y="0"/>
                </a:moveTo>
                <a:lnTo>
                  <a:pt x="261258" y="0"/>
                </a:lnTo>
                <a:lnTo>
                  <a:pt x="261258" y="615821"/>
                </a:lnTo>
              </a:path>
            </a:pathLst>
          </a:custGeom>
          <a:noFill/>
          <a:ln w="15875" cap="flat" cmpd="sng" algn="ctr">
            <a:solidFill>
              <a:schemeClr val="bg1">
                <a:lumMod val="50000"/>
              </a:schemeClr>
            </a:solidFill>
            <a:prstDash val="sysDot"/>
            <a:round/>
            <a:headEnd type="none" w="med" len="med"/>
            <a:tailEnd type="triangl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grpSp>
        <p:nvGrpSpPr>
          <p:cNvPr id="7" name="그룹 6">
            <a:extLst>
              <a:ext uri="{FF2B5EF4-FFF2-40B4-BE49-F238E27FC236}">
                <a16:creationId xmlns:a16="http://schemas.microsoft.com/office/drawing/2014/main" id="{2DF1A450-9FF9-47DA-9B72-4E946CABB47B}"/>
              </a:ext>
            </a:extLst>
          </p:cNvPr>
          <p:cNvGrpSpPr/>
          <p:nvPr/>
        </p:nvGrpSpPr>
        <p:grpSpPr>
          <a:xfrm>
            <a:off x="1585372" y="4345069"/>
            <a:ext cx="1957630" cy="1656184"/>
            <a:chOff x="1806903" y="2636912"/>
            <a:chExt cx="1957630" cy="1656184"/>
          </a:xfrm>
        </p:grpSpPr>
        <p:pic>
          <p:nvPicPr>
            <p:cNvPr id="4" name="그림 3">
              <a:extLst>
                <a:ext uri="{FF2B5EF4-FFF2-40B4-BE49-F238E27FC236}">
                  <a16:creationId xmlns:a16="http://schemas.microsoft.com/office/drawing/2014/main" id="{DF27BCD3-3E95-4401-8E65-B51211834141}"/>
                </a:ext>
              </a:extLst>
            </p:cNvPr>
            <p:cNvPicPr>
              <a:picLocks noChangeAspect="1"/>
            </p:cNvPicPr>
            <p:nvPr/>
          </p:nvPicPr>
          <p:blipFill>
            <a:blip r:embed="rId4"/>
            <a:stretch>
              <a:fillRect/>
            </a:stretch>
          </p:blipFill>
          <p:spPr>
            <a:xfrm>
              <a:off x="1806903" y="2636912"/>
              <a:ext cx="1957630" cy="1440160"/>
            </a:xfrm>
            <a:prstGeom prst="rect">
              <a:avLst/>
            </a:prstGeom>
          </p:spPr>
        </p:pic>
        <p:sp>
          <p:nvSpPr>
            <p:cNvPr id="17" name="TextBox 16">
              <a:extLst>
                <a:ext uri="{FF2B5EF4-FFF2-40B4-BE49-F238E27FC236}">
                  <a16:creationId xmlns:a16="http://schemas.microsoft.com/office/drawing/2014/main" id="{82BDF845-EF8A-4767-83F5-615630BA9921}"/>
                </a:ext>
              </a:extLst>
            </p:cNvPr>
            <p:cNvSpPr txBox="1"/>
            <p:nvPr/>
          </p:nvSpPr>
          <p:spPr>
            <a:xfrm>
              <a:off x="2339752" y="4046875"/>
              <a:ext cx="1105840" cy="246221"/>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000" dirty="0">
                  <a:solidFill>
                    <a:prstClr val="black"/>
                  </a:solidFill>
                  <a:latin typeface="맑은 고딕" panose="020F0502020204030204"/>
                  <a:ea typeface="맑은 고딕" panose="020B0503020000020004" pitchFamily="50" charset="-127"/>
                </a:rPr>
                <a:t>Time[ns]</a:t>
              </a:r>
              <a:endParaRPr lang="ko-KR" altLang="en-US" sz="1000" dirty="0">
                <a:solidFill>
                  <a:prstClr val="black"/>
                </a:solidFill>
                <a:latin typeface="맑은 고딕" panose="020F0502020204030204"/>
                <a:ea typeface="맑은 고딕" panose="020B0503020000020004" pitchFamily="50" charset="-127"/>
              </a:endParaRPr>
            </a:p>
          </p:txBody>
        </p:sp>
      </p:grpSp>
      <p:grpSp>
        <p:nvGrpSpPr>
          <p:cNvPr id="15" name="그룹 14">
            <a:extLst>
              <a:ext uri="{FF2B5EF4-FFF2-40B4-BE49-F238E27FC236}">
                <a16:creationId xmlns:a16="http://schemas.microsoft.com/office/drawing/2014/main" id="{2CBB25D1-F87B-472C-BE25-39E72DC28B8C}"/>
              </a:ext>
            </a:extLst>
          </p:cNvPr>
          <p:cNvGrpSpPr/>
          <p:nvPr/>
        </p:nvGrpSpPr>
        <p:grpSpPr>
          <a:xfrm>
            <a:off x="762000" y="1854746"/>
            <a:ext cx="7626424" cy="1867549"/>
            <a:chOff x="762000" y="4149080"/>
            <a:chExt cx="7626424" cy="1867549"/>
          </a:xfrm>
        </p:grpSpPr>
        <p:pic>
          <p:nvPicPr>
            <p:cNvPr id="13" name="그림 12">
              <a:extLst>
                <a:ext uri="{FF2B5EF4-FFF2-40B4-BE49-F238E27FC236}">
                  <a16:creationId xmlns:a16="http://schemas.microsoft.com/office/drawing/2014/main" id="{5F338C21-C9A6-40CA-B6EA-7A6128B158A9}"/>
                </a:ext>
              </a:extLst>
            </p:cNvPr>
            <p:cNvPicPr>
              <a:picLocks noChangeAspect="1"/>
            </p:cNvPicPr>
            <p:nvPr/>
          </p:nvPicPr>
          <p:blipFill>
            <a:blip r:embed="rId5"/>
            <a:stretch>
              <a:fillRect/>
            </a:stretch>
          </p:blipFill>
          <p:spPr>
            <a:xfrm>
              <a:off x="1679932" y="4149080"/>
              <a:ext cx="6708492" cy="1867549"/>
            </a:xfrm>
            <a:prstGeom prst="rect">
              <a:avLst/>
            </a:prstGeom>
          </p:spPr>
        </p:pic>
        <p:sp>
          <p:nvSpPr>
            <p:cNvPr id="24" name="TextBox 23">
              <a:extLst>
                <a:ext uri="{FF2B5EF4-FFF2-40B4-BE49-F238E27FC236}">
                  <a16:creationId xmlns:a16="http://schemas.microsoft.com/office/drawing/2014/main" id="{3664DB95-EB4D-4F49-924D-EE46E38771BA}"/>
                </a:ext>
              </a:extLst>
            </p:cNvPr>
            <p:cNvSpPr txBox="1"/>
            <p:nvPr/>
          </p:nvSpPr>
          <p:spPr>
            <a:xfrm>
              <a:off x="762000" y="4869160"/>
              <a:ext cx="927848" cy="738664"/>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Output</a:t>
              </a:r>
            </a:p>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Signal</a:t>
              </a:r>
            </a:p>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(Rx)</a:t>
              </a:r>
              <a:endParaRPr lang="ko-KR" altLang="en-US" sz="1400" b="1" dirty="0">
                <a:solidFill>
                  <a:prstClr val="black"/>
                </a:solidFill>
                <a:latin typeface="맑은 고딕" panose="020F0502020204030204"/>
                <a:ea typeface="맑은 고딕" panose="020B0503020000020004" pitchFamily="50" charset="-127"/>
              </a:endParaRPr>
            </a:p>
          </p:txBody>
        </p:sp>
      </p:grpSp>
      <p:sp>
        <p:nvSpPr>
          <p:cNvPr id="18" name="사각형: 둥근 모서리 17">
            <a:extLst>
              <a:ext uri="{FF2B5EF4-FFF2-40B4-BE49-F238E27FC236}">
                <a16:creationId xmlns:a16="http://schemas.microsoft.com/office/drawing/2014/main" id="{829995AD-45E5-4BD5-A862-E2EDED1C58A9}"/>
              </a:ext>
            </a:extLst>
          </p:cNvPr>
          <p:cNvSpPr/>
          <p:nvPr/>
        </p:nvSpPr>
        <p:spPr bwMode="auto">
          <a:xfrm>
            <a:off x="1794509" y="1844824"/>
            <a:ext cx="308611" cy="153938"/>
          </a:xfrm>
          <a:prstGeom prst="roundRect">
            <a:avLst>
              <a:gd name="adj" fmla="val 26567"/>
            </a:avLst>
          </a:prstGeom>
          <a:noFill/>
          <a:ln w="12700" cap="flat"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5" name="직사각형 4">
            <a:extLst>
              <a:ext uri="{FF2B5EF4-FFF2-40B4-BE49-F238E27FC236}">
                <a16:creationId xmlns:a16="http://schemas.microsoft.com/office/drawing/2014/main" id="{5BA07617-39BA-44B9-A625-E828E763C0A4}"/>
              </a:ext>
            </a:extLst>
          </p:cNvPr>
          <p:cNvSpPr/>
          <p:nvPr/>
        </p:nvSpPr>
        <p:spPr>
          <a:xfrm>
            <a:off x="908627" y="6002995"/>
            <a:ext cx="2890856" cy="400110"/>
          </a:xfrm>
          <a:prstGeom prst="rect">
            <a:avLst/>
          </a:prstGeom>
        </p:spPr>
        <p:txBody>
          <a:bodyPr wrap="none">
            <a:spAutoFit/>
          </a:bodyPr>
          <a:lstStyle/>
          <a:p>
            <a:pPr marL="449263" lvl="0" indent="-266700">
              <a:spcBef>
                <a:spcPts val="600"/>
              </a:spcBef>
              <a:spcAft>
                <a:spcPts val="0"/>
              </a:spcAft>
              <a:buClr>
                <a:srgbClr val="000000"/>
              </a:buClr>
              <a:buSzPct val="100000"/>
              <a:buFont typeface="맑은 고딕" panose="020B0503020000020004" pitchFamily="50" charset="-127"/>
              <a:buChar char="–"/>
            </a:pPr>
            <a:r>
              <a:rPr lang="en-US" altLang="ko-KR" sz="2000" kern="0" spc="-50" dirty="0">
                <a:solidFill>
                  <a:srgbClr val="000000"/>
                </a:solidFill>
                <a:cs typeface="Times New Roman" panose="02020603050405020304" pitchFamily="18" charset="0"/>
              </a:rPr>
              <a:t>Delay spread : </a:t>
            </a:r>
            <a:r>
              <a:rPr lang="en-US" altLang="ko-KR" sz="2000" kern="0" spc="-50" dirty="0">
                <a:solidFill>
                  <a:srgbClr val="000000"/>
                </a:solidFill>
                <a:cs typeface="Times New Roman" panose="02020603050405020304" pitchFamily="18" charset="0"/>
                <a:sym typeface="Symbol" panose="05050102010706020507" pitchFamily="18" charset="2"/>
              </a:rPr>
              <a:t>&gt;&gt; 2s </a:t>
            </a:r>
            <a:r>
              <a:rPr lang="en-US" altLang="ko-KR" sz="2000" kern="0" spc="-50" dirty="0">
                <a:solidFill>
                  <a:srgbClr val="000000"/>
                </a:solidFill>
                <a:cs typeface="Times New Roman" panose="02020603050405020304" pitchFamily="18" charset="0"/>
              </a:rPr>
              <a:t> </a:t>
            </a:r>
          </a:p>
        </p:txBody>
      </p:sp>
      <p:sp>
        <p:nvSpPr>
          <p:cNvPr id="23" name="TextBox 22">
            <a:extLst>
              <a:ext uri="{FF2B5EF4-FFF2-40B4-BE49-F238E27FC236}">
                <a16:creationId xmlns:a16="http://schemas.microsoft.com/office/drawing/2014/main" id="{48FCFFAF-9339-4370-9701-5143819D746B}"/>
              </a:ext>
            </a:extLst>
          </p:cNvPr>
          <p:cNvSpPr txBox="1"/>
          <p:nvPr/>
        </p:nvSpPr>
        <p:spPr>
          <a:xfrm>
            <a:off x="1529461" y="3625860"/>
            <a:ext cx="2106435" cy="523220"/>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Impulse response (time domain)</a:t>
            </a:r>
          </a:p>
        </p:txBody>
      </p:sp>
      <p:sp>
        <p:nvSpPr>
          <p:cNvPr id="25" name="TextBox 24">
            <a:extLst>
              <a:ext uri="{FF2B5EF4-FFF2-40B4-BE49-F238E27FC236}">
                <a16:creationId xmlns:a16="http://schemas.microsoft.com/office/drawing/2014/main" id="{9FCA5323-6C57-4A62-A5EA-98C78B25D9D6}"/>
              </a:ext>
            </a:extLst>
          </p:cNvPr>
          <p:cNvSpPr txBox="1"/>
          <p:nvPr/>
        </p:nvSpPr>
        <p:spPr>
          <a:xfrm>
            <a:off x="4314355" y="3557655"/>
            <a:ext cx="1105840" cy="246221"/>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000" dirty="0">
                <a:solidFill>
                  <a:prstClr val="black"/>
                </a:solidFill>
                <a:latin typeface="맑은 고딕" panose="020F0502020204030204"/>
                <a:ea typeface="맑은 고딕" panose="020B0503020000020004" pitchFamily="50" charset="-127"/>
              </a:rPr>
              <a:t>Time[ns]</a:t>
            </a:r>
            <a:endParaRPr lang="ko-KR" altLang="en-US" sz="1000" dirty="0">
              <a:solidFill>
                <a:prstClr val="black"/>
              </a:solidFill>
              <a:latin typeface="맑은 고딕" panose="020F0502020204030204"/>
              <a:ea typeface="맑은 고딕" panose="020B0503020000020004" pitchFamily="50" charset="-127"/>
            </a:endParaRPr>
          </a:p>
        </p:txBody>
      </p:sp>
    </p:spTree>
    <p:extLst>
      <p:ext uri="{BB962C8B-B14F-4D97-AF65-F5344CB8AC3E}">
        <p14:creationId xmlns:p14="http://schemas.microsoft.com/office/powerpoint/2010/main" val="1860162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그림 83">
            <a:extLst>
              <a:ext uri="{FF2B5EF4-FFF2-40B4-BE49-F238E27FC236}">
                <a16:creationId xmlns:a16="http://schemas.microsoft.com/office/drawing/2014/main" id="{88F25339-D6CB-4D9C-86BA-B0F69F09B7CF}"/>
              </a:ext>
            </a:extLst>
          </p:cNvPr>
          <p:cNvPicPr>
            <a:picLocks noChangeAspect="1"/>
          </p:cNvPicPr>
          <p:nvPr/>
        </p:nvPicPr>
        <p:blipFill>
          <a:blip r:embed="rId3"/>
          <a:stretch>
            <a:fillRect/>
          </a:stretch>
        </p:blipFill>
        <p:spPr>
          <a:xfrm>
            <a:off x="806971" y="4148598"/>
            <a:ext cx="1943724" cy="997674"/>
          </a:xfrm>
          <a:prstGeom prst="rect">
            <a:avLst/>
          </a:prstGeom>
        </p:spPr>
      </p:pic>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Delay spread of space waves (3/3) </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12</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3"/>
            <a:ext cx="7836695" cy="524025"/>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EM Simulation results (gap W: 5, H: 20, w/</a:t>
            </a:r>
            <a:r>
              <a:rPr lang="en-US" altLang="ko-KR" sz="2000" dirty="0" err="1">
                <a:latin typeface="Times New Roman" panose="02020603050405020304" pitchFamily="18" charset="0"/>
                <a:cs typeface="Times New Roman" panose="02020603050405020304" pitchFamily="18" charset="0"/>
              </a:rPr>
              <a:t>i</a:t>
            </a:r>
            <a:r>
              <a:rPr lang="en-US" altLang="ko-KR" sz="2000" dirty="0">
                <a:latin typeface="Times New Roman" panose="02020603050405020304" pitchFamily="18" charset="0"/>
                <a:cs typeface="Times New Roman" panose="02020603050405020304" pitchFamily="18" charset="0"/>
              </a:rPr>
              <a:t> absorber)</a:t>
            </a:r>
          </a:p>
        </p:txBody>
      </p:sp>
      <p:pic>
        <p:nvPicPr>
          <p:cNvPr id="11" name="그림 10">
            <a:extLst>
              <a:ext uri="{FF2B5EF4-FFF2-40B4-BE49-F238E27FC236}">
                <a16:creationId xmlns:a16="http://schemas.microsoft.com/office/drawing/2014/main" id="{630623C3-CC98-4C69-809E-66F224FBF564}"/>
              </a:ext>
            </a:extLst>
          </p:cNvPr>
          <p:cNvPicPr>
            <a:picLocks noChangeAspect="1"/>
          </p:cNvPicPr>
          <p:nvPr/>
        </p:nvPicPr>
        <p:blipFill>
          <a:blip r:embed="rId4"/>
          <a:stretch>
            <a:fillRect/>
          </a:stretch>
        </p:blipFill>
        <p:spPr>
          <a:xfrm>
            <a:off x="1583531" y="1859112"/>
            <a:ext cx="6829425" cy="1845469"/>
          </a:xfrm>
          <a:prstGeom prst="rect">
            <a:avLst/>
          </a:prstGeom>
        </p:spPr>
      </p:pic>
      <p:sp>
        <p:nvSpPr>
          <p:cNvPr id="15" name="TextBox 14">
            <a:extLst>
              <a:ext uri="{FF2B5EF4-FFF2-40B4-BE49-F238E27FC236}">
                <a16:creationId xmlns:a16="http://schemas.microsoft.com/office/drawing/2014/main" id="{391DEDBF-AEAB-49BE-ACF6-42D4DEE07F61}"/>
              </a:ext>
            </a:extLst>
          </p:cNvPr>
          <p:cNvSpPr txBox="1"/>
          <p:nvPr/>
        </p:nvSpPr>
        <p:spPr>
          <a:xfrm>
            <a:off x="762000" y="2574826"/>
            <a:ext cx="927848" cy="738664"/>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Output</a:t>
            </a:r>
          </a:p>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Signal</a:t>
            </a:r>
          </a:p>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(Rx)</a:t>
            </a:r>
            <a:endParaRPr lang="ko-KR" altLang="en-US" sz="1400" b="1" dirty="0">
              <a:solidFill>
                <a:prstClr val="black"/>
              </a:solidFill>
              <a:latin typeface="맑은 고딕" panose="020F0502020204030204"/>
              <a:ea typeface="맑은 고딕" panose="020B0503020000020004" pitchFamily="50" charset="-127"/>
            </a:endParaRPr>
          </a:p>
        </p:txBody>
      </p:sp>
      <p:sp>
        <p:nvSpPr>
          <p:cNvPr id="16" name="TextBox 15">
            <a:extLst>
              <a:ext uri="{FF2B5EF4-FFF2-40B4-BE49-F238E27FC236}">
                <a16:creationId xmlns:a16="http://schemas.microsoft.com/office/drawing/2014/main" id="{C0967906-0599-402C-80D5-FDD325F1FF7D}"/>
              </a:ext>
            </a:extLst>
          </p:cNvPr>
          <p:cNvSpPr txBox="1"/>
          <p:nvPr/>
        </p:nvSpPr>
        <p:spPr>
          <a:xfrm>
            <a:off x="4314355" y="3557655"/>
            <a:ext cx="1105840" cy="246221"/>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000" dirty="0">
                <a:solidFill>
                  <a:prstClr val="black"/>
                </a:solidFill>
                <a:latin typeface="맑은 고딕" panose="020F0502020204030204"/>
                <a:ea typeface="맑은 고딕" panose="020B0503020000020004" pitchFamily="50" charset="-127"/>
              </a:rPr>
              <a:t>Time[ns]</a:t>
            </a:r>
            <a:endParaRPr lang="ko-KR" altLang="en-US" sz="1000" dirty="0">
              <a:solidFill>
                <a:prstClr val="black"/>
              </a:solidFill>
              <a:latin typeface="맑은 고딕" panose="020F0502020204030204"/>
              <a:ea typeface="맑은 고딕" panose="020B0503020000020004" pitchFamily="50" charset="-127"/>
            </a:endParaRPr>
          </a:p>
        </p:txBody>
      </p:sp>
      <p:pic>
        <p:nvPicPr>
          <p:cNvPr id="4" name="그림 3">
            <a:extLst>
              <a:ext uri="{FF2B5EF4-FFF2-40B4-BE49-F238E27FC236}">
                <a16:creationId xmlns:a16="http://schemas.microsoft.com/office/drawing/2014/main" id="{0EBABE21-9307-415F-A36B-747E2317AC2C}"/>
              </a:ext>
            </a:extLst>
          </p:cNvPr>
          <p:cNvPicPr>
            <a:picLocks noChangeAspect="1"/>
          </p:cNvPicPr>
          <p:nvPr/>
        </p:nvPicPr>
        <p:blipFill>
          <a:blip r:embed="rId5"/>
          <a:stretch>
            <a:fillRect/>
          </a:stretch>
        </p:blipFill>
        <p:spPr>
          <a:xfrm flipV="1">
            <a:off x="3895726" y="3861046"/>
            <a:ext cx="4660766" cy="1244614"/>
          </a:xfrm>
          <a:prstGeom prst="rect">
            <a:avLst/>
          </a:prstGeom>
        </p:spPr>
      </p:pic>
      <p:pic>
        <p:nvPicPr>
          <p:cNvPr id="7" name="그림 6">
            <a:extLst>
              <a:ext uri="{FF2B5EF4-FFF2-40B4-BE49-F238E27FC236}">
                <a16:creationId xmlns:a16="http://schemas.microsoft.com/office/drawing/2014/main" id="{54DF166F-D9CF-4B07-80EC-C37BFD5260F3}"/>
              </a:ext>
            </a:extLst>
          </p:cNvPr>
          <p:cNvPicPr>
            <a:picLocks noChangeAspect="1"/>
          </p:cNvPicPr>
          <p:nvPr/>
        </p:nvPicPr>
        <p:blipFill>
          <a:blip r:embed="rId6"/>
          <a:stretch>
            <a:fillRect/>
          </a:stretch>
        </p:blipFill>
        <p:spPr>
          <a:xfrm flipV="1">
            <a:off x="3894776" y="5193231"/>
            <a:ext cx="4661423" cy="1241053"/>
          </a:xfrm>
          <a:prstGeom prst="rect">
            <a:avLst/>
          </a:prstGeom>
        </p:spPr>
      </p:pic>
      <p:sp>
        <p:nvSpPr>
          <p:cNvPr id="25" name="TextBox 24">
            <a:extLst>
              <a:ext uri="{FF2B5EF4-FFF2-40B4-BE49-F238E27FC236}">
                <a16:creationId xmlns:a16="http://schemas.microsoft.com/office/drawing/2014/main" id="{E0917B89-84B1-474E-8AEE-C7AA68EDADC1}"/>
              </a:ext>
            </a:extLst>
          </p:cNvPr>
          <p:cNvSpPr txBox="1"/>
          <p:nvPr/>
        </p:nvSpPr>
        <p:spPr>
          <a:xfrm>
            <a:off x="7188047" y="3969892"/>
            <a:ext cx="529312" cy="461665"/>
          </a:xfrm>
          <a:prstGeom prst="rect">
            <a:avLst/>
          </a:prstGeom>
          <a:noFill/>
        </p:spPr>
        <p:txBody>
          <a:bodyPr wrap="none" rtlCol="0">
            <a:spAutoFit/>
          </a:bodyPr>
          <a:lstStyle/>
          <a:p>
            <a:pPr defTabSz="914400" eaLnBrk="1" fontAlgn="auto" latinLnBrk="1" hangingPunct="1">
              <a:spcBef>
                <a:spcPts val="0"/>
              </a:spcBef>
              <a:spcAft>
                <a:spcPts val="0"/>
              </a:spcAft>
            </a:pPr>
            <a:r>
              <a:rPr lang="en-US" altLang="ko-KR" b="1" dirty="0">
                <a:latin typeface="맑은 고딕" panose="020F0502020204030204"/>
                <a:ea typeface="맑은 고딕" panose="020B0503020000020004" pitchFamily="50" charset="-127"/>
              </a:rPr>
              <a:t>Gap </a:t>
            </a:r>
          </a:p>
          <a:p>
            <a:pPr defTabSz="914400" eaLnBrk="1" fontAlgn="auto" latinLnBrk="1" hangingPunct="1">
              <a:spcBef>
                <a:spcPts val="0"/>
              </a:spcBef>
              <a:spcAft>
                <a:spcPts val="0"/>
              </a:spcAft>
            </a:pPr>
            <a:r>
              <a:rPr lang="en-US" altLang="ko-KR" b="1" dirty="0">
                <a:latin typeface="맑은 고딕" panose="020F0502020204030204"/>
                <a:ea typeface="맑은 고딕" panose="020B0503020000020004" pitchFamily="50" charset="-127"/>
              </a:rPr>
              <a:t>(slit)</a:t>
            </a:r>
            <a:endParaRPr lang="ko-KR" altLang="en-US" b="1" dirty="0">
              <a:latin typeface="맑은 고딕" panose="020F0502020204030204"/>
              <a:ea typeface="맑은 고딕" panose="020B0503020000020004" pitchFamily="50" charset="-127"/>
            </a:endParaRPr>
          </a:p>
        </p:txBody>
      </p:sp>
      <p:cxnSp>
        <p:nvCxnSpPr>
          <p:cNvPr id="26" name="직선 화살표 연결선 25">
            <a:extLst>
              <a:ext uri="{FF2B5EF4-FFF2-40B4-BE49-F238E27FC236}">
                <a16:creationId xmlns:a16="http://schemas.microsoft.com/office/drawing/2014/main" id="{730A2D29-6E38-4701-9F02-B5175A3A3F26}"/>
              </a:ext>
            </a:extLst>
          </p:cNvPr>
          <p:cNvCxnSpPr>
            <a:cxnSpLocks/>
          </p:cNvCxnSpPr>
          <p:nvPr/>
        </p:nvCxnSpPr>
        <p:spPr bwMode="auto">
          <a:xfrm>
            <a:off x="7091880" y="3929063"/>
            <a:ext cx="147637" cy="123825"/>
          </a:xfrm>
          <a:prstGeom prst="straightConnector1">
            <a:avLst/>
          </a:prstGeom>
          <a:solidFill>
            <a:srgbClr val="00B8FF"/>
          </a:solidFill>
          <a:ln w="9525" cap="flat" cmpd="sng" algn="ctr">
            <a:solidFill>
              <a:schemeClr val="bg1"/>
            </a:solidFill>
            <a:prstDash val="solid"/>
            <a:round/>
            <a:headEnd type="triangl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0" name="TextBox 29">
            <a:extLst>
              <a:ext uri="{FF2B5EF4-FFF2-40B4-BE49-F238E27FC236}">
                <a16:creationId xmlns:a16="http://schemas.microsoft.com/office/drawing/2014/main" id="{AB86B2F2-5E01-47E6-96CD-C6F241365BBD}"/>
              </a:ext>
            </a:extLst>
          </p:cNvPr>
          <p:cNvSpPr txBox="1"/>
          <p:nvPr/>
        </p:nvSpPr>
        <p:spPr>
          <a:xfrm>
            <a:off x="7239517" y="5370792"/>
            <a:ext cx="506870" cy="461665"/>
          </a:xfrm>
          <a:prstGeom prst="rect">
            <a:avLst/>
          </a:prstGeom>
          <a:noFill/>
        </p:spPr>
        <p:txBody>
          <a:bodyPr wrap="none" rtlCol="0">
            <a:spAutoFit/>
          </a:bodyPr>
          <a:lstStyle/>
          <a:p>
            <a:pPr defTabSz="914400" eaLnBrk="1" fontAlgn="auto" latinLnBrk="1" hangingPunct="1">
              <a:spcBef>
                <a:spcPts val="0"/>
              </a:spcBef>
              <a:spcAft>
                <a:spcPts val="0"/>
              </a:spcAft>
            </a:pPr>
            <a:r>
              <a:rPr lang="en-US" altLang="ko-KR" b="1" dirty="0">
                <a:latin typeface="맑은 고딕" panose="020F0502020204030204"/>
                <a:ea typeface="맑은 고딕" panose="020B0503020000020004" pitchFamily="50" charset="-127"/>
              </a:rPr>
              <a:t>Gap</a:t>
            </a:r>
          </a:p>
          <a:p>
            <a:pPr defTabSz="914400" eaLnBrk="1" fontAlgn="auto" latinLnBrk="1" hangingPunct="1">
              <a:spcBef>
                <a:spcPts val="0"/>
              </a:spcBef>
              <a:spcAft>
                <a:spcPts val="0"/>
              </a:spcAft>
            </a:pPr>
            <a:r>
              <a:rPr lang="en-US" altLang="ko-KR" b="1" dirty="0">
                <a:latin typeface="맑은 고딕" panose="020F0502020204030204"/>
                <a:ea typeface="맑은 고딕" panose="020B0503020000020004" pitchFamily="50" charset="-127"/>
              </a:rPr>
              <a:t>(slit)</a:t>
            </a:r>
            <a:endParaRPr lang="ko-KR" altLang="en-US" b="1" dirty="0">
              <a:latin typeface="맑은 고딕" panose="020F0502020204030204"/>
              <a:ea typeface="맑은 고딕" panose="020B0503020000020004" pitchFamily="50" charset="-127"/>
            </a:endParaRPr>
          </a:p>
        </p:txBody>
      </p:sp>
      <p:cxnSp>
        <p:nvCxnSpPr>
          <p:cNvPr id="31" name="직선 화살표 연결선 30">
            <a:extLst>
              <a:ext uri="{FF2B5EF4-FFF2-40B4-BE49-F238E27FC236}">
                <a16:creationId xmlns:a16="http://schemas.microsoft.com/office/drawing/2014/main" id="{2FA93976-C679-436C-8782-9951F3D70696}"/>
              </a:ext>
            </a:extLst>
          </p:cNvPr>
          <p:cNvCxnSpPr>
            <a:cxnSpLocks/>
          </p:cNvCxnSpPr>
          <p:nvPr/>
        </p:nvCxnSpPr>
        <p:spPr bwMode="auto">
          <a:xfrm>
            <a:off x="7143350" y="5329963"/>
            <a:ext cx="147637" cy="123825"/>
          </a:xfrm>
          <a:prstGeom prst="straightConnector1">
            <a:avLst/>
          </a:prstGeom>
          <a:solidFill>
            <a:srgbClr val="00B8FF"/>
          </a:solidFill>
          <a:ln w="9525" cap="flat" cmpd="sng" algn="ctr">
            <a:solidFill>
              <a:schemeClr val="bg1"/>
            </a:solidFill>
            <a:prstDash val="solid"/>
            <a:round/>
            <a:headEnd type="triangl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2" name="TextBox 31">
            <a:extLst>
              <a:ext uri="{FF2B5EF4-FFF2-40B4-BE49-F238E27FC236}">
                <a16:creationId xmlns:a16="http://schemas.microsoft.com/office/drawing/2014/main" id="{E3AD1F33-60C4-438A-8950-1A84EEFF25BD}"/>
              </a:ext>
            </a:extLst>
          </p:cNvPr>
          <p:cNvSpPr txBox="1"/>
          <p:nvPr/>
        </p:nvSpPr>
        <p:spPr>
          <a:xfrm>
            <a:off x="7813526" y="3997108"/>
            <a:ext cx="447558" cy="438582"/>
          </a:xfrm>
          <a:prstGeom prst="rect">
            <a:avLst/>
          </a:prstGeom>
          <a:noFill/>
        </p:spPr>
        <p:txBody>
          <a:bodyPr wrap="none" rtlCol="0">
            <a:spAutoFit/>
          </a:bodyPr>
          <a:lstStyle/>
          <a:p>
            <a:pPr defTabSz="914400" eaLnBrk="1" fontAlgn="auto" latinLnBrk="1" hangingPunct="1">
              <a:spcBef>
                <a:spcPts val="0"/>
              </a:spcBef>
              <a:spcAft>
                <a:spcPts val="0"/>
              </a:spcAft>
            </a:pPr>
            <a:r>
              <a:rPr lang="en-US" altLang="ko-KR" b="1" dirty="0">
                <a:latin typeface="맑은 고딕" panose="020F0502020204030204"/>
                <a:ea typeface="맑은 고딕" panose="020B0503020000020004" pitchFamily="50" charset="-127"/>
              </a:rPr>
              <a:t>Rx </a:t>
            </a:r>
          </a:p>
          <a:p>
            <a:pPr defTabSz="914400" eaLnBrk="1" fontAlgn="auto" latinLnBrk="1" hangingPunct="1">
              <a:spcBef>
                <a:spcPts val="0"/>
              </a:spcBef>
              <a:spcAft>
                <a:spcPts val="0"/>
              </a:spcAft>
            </a:pPr>
            <a:r>
              <a:rPr lang="en-US" altLang="ko-KR" sz="1050" b="1" dirty="0">
                <a:latin typeface="맑은 고딕" panose="020F0502020204030204"/>
                <a:ea typeface="맑은 고딕" panose="020B0503020000020004" pitchFamily="50" charset="-127"/>
              </a:rPr>
              <a:t>Ant.</a:t>
            </a:r>
            <a:endParaRPr lang="ko-KR" altLang="en-US" sz="1050" b="1" dirty="0">
              <a:latin typeface="맑은 고딕" panose="020F0502020204030204"/>
              <a:ea typeface="맑은 고딕" panose="020B0503020000020004" pitchFamily="50" charset="-127"/>
            </a:endParaRPr>
          </a:p>
        </p:txBody>
      </p:sp>
      <p:sp>
        <p:nvSpPr>
          <p:cNvPr id="43" name="타원 42">
            <a:extLst>
              <a:ext uri="{FF2B5EF4-FFF2-40B4-BE49-F238E27FC236}">
                <a16:creationId xmlns:a16="http://schemas.microsoft.com/office/drawing/2014/main" id="{8B1539F6-F067-49FB-88D7-12428F834E5C}"/>
              </a:ext>
            </a:extLst>
          </p:cNvPr>
          <p:cNvSpPr/>
          <p:nvPr/>
        </p:nvSpPr>
        <p:spPr>
          <a:xfrm rot="19476750">
            <a:off x="4440369" y="3780060"/>
            <a:ext cx="157941" cy="154847"/>
          </a:xfrm>
          <a:prstGeom prst="ellipse">
            <a:avLst/>
          </a:prstGeom>
          <a:noFill/>
          <a:ln w="6350" cap="flat" cmpd="sng" algn="ctr">
            <a:solidFill>
              <a:srgbClr val="C00000"/>
            </a:solidFill>
            <a:prstDash val="sysDot"/>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44" name="자유형: 도형 43">
            <a:extLst>
              <a:ext uri="{FF2B5EF4-FFF2-40B4-BE49-F238E27FC236}">
                <a16:creationId xmlns:a16="http://schemas.microsoft.com/office/drawing/2014/main" id="{B974D2A8-96C4-47AD-94A0-E94D6BCB1AA4}"/>
              </a:ext>
            </a:extLst>
          </p:cNvPr>
          <p:cNvSpPr/>
          <p:nvPr/>
        </p:nvSpPr>
        <p:spPr bwMode="auto">
          <a:xfrm rot="5400000" flipH="1" flipV="1">
            <a:off x="2928358" y="2497368"/>
            <a:ext cx="224067" cy="2785177"/>
          </a:xfrm>
          <a:custGeom>
            <a:avLst/>
            <a:gdLst>
              <a:gd name="connsiteX0" fmla="*/ 0 w 261258"/>
              <a:gd name="connsiteY0" fmla="*/ 0 h 615821"/>
              <a:gd name="connsiteX1" fmla="*/ 261258 w 261258"/>
              <a:gd name="connsiteY1" fmla="*/ 0 h 615821"/>
              <a:gd name="connsiteX2" fmla="*/ 261258 w 261258"/>
              <a:gd name="connsiteY2" fmla="*/ 615821 h 615821"/>
              <a:gd name="connsiteX0" fmla="*/ 0 w 68297"/>
              <a:gd name="connsiteY0" fmla="*/ 0 h 1775181"/>
              <a:gd name="connsiteX1" fmla="*/ 68297 w 68297"/>
              <a:gd name="connsiteY1" fmla="*/ 1159360 h 1775181"/>
              <a:gd name="connsiteX2" fmla="*/ 68297 w 68297"/>
              <a:gd name="connsiteY2" fmla="*/ 1775181 h 1775181"/>
              <a:gd name="connsiteX0" fmla="*/ 0 w 68297"/>
              <a:gd name="connsiteY0" fmla="*/ 0 h 1771524"/>
              <a:gd name="connsiteX1" fmla="*/ 68297 w 68297"/>
              <a:gd name="connsiteY1" fmla="*/ 1159360 h 1771524"/>
              <a:gd name="connsiteX2" fmla="*/ 28715 w 68297"/>
              <a:gd name="connsiteY2" fmla="*/ 1771524 h 1771524"/>
              <a:gd name="connsiteX0" fmla="*/ 0 w 97983"/>
              <a:gd name="connsiteY0" fmla="*/ 0 h 1771524"/>
              <a:gd name="connsiteX1" fmla="*/ 97983 w 97983"/>
              <a:gd name="connsiteY1" fmla="*/ 1159360 h 1771524"/>
              <a:gd name="connsiteX2" fmla="*/ 28715 w 97983"/>
              <a:gd name="connsiteY2" fmla="*/ 1771524 h 1771524"/>
              <a:gd name="connsiteX0" fmla="*/ 0 w 196938"/>
              <a:gd name="connsiteY0" fmla="*/ 0 h 1767865"/>
              <a:gd name="connsiteX1" fmla="*/ 196938 w 196938"/>
              <a:gd name="connsiteY1" fmla="*/ 1155701 h 1767865"/>
              <a:gd name="connsiteX2" fmla="*/ 127670 w 196938"/>
              <a:gd name="connsiteY2" fmla="*/ 1767865 h 1767865"/>
              <a:gd name="connsiteX0" fmla="*/ 0 w 196934"/>
              <a:gd name="connsiteY0" fmla="*/ 0 h 1767865"/>
              <a:gd name="connsiteX1" fmla="*/ 196934 w 196934"/>
              <a:gd name="connsiteY1" fmla="*/ 1436583 h 1767865"/>
              <a:gd name="connsiteX2" fmla="*/ 127670 w 196934"/>
              <a:gd name="connsiteY2" fmla="*/ 1767865 h 1767865"/>
              <a:gd name="connsiteX0" fmla="*/ 0 w 232781"/>
              <a:gd name="connsiteY0" fmla="*/ 0 h 2138838"/>
              <a:gd name="connsiteX1" fmla="*/ 232781 w 232781"/>
              <a:gd name="connsiteY1" fmla="*/ 1807556 h 2138838"/>
              <a:gd name="connsiteX2" fmla="*/ 163517 w 232781"/>
              <a:gd name="connsiteY2" fmla="*/ 2138838 h 2138838"/>
            </a:gdLst>
            <a:ahLst/>
            <a:cxnLst>
              <a:cxn ang="0">
                <a:pos x="connsiteX0" y="connsiteY0"/>
              </a:cxn>
              <a:cxn ang="0">
                <a:pos x="connsiteX1" y="connsiteY1"/>
              </a:cxn>
              <a:cxn ang="0">
                <a:pos x="connsiteX2" y="connsiteY2"/>
              </a:cxn>
            </a:cxnLst>
            <a:rect l="l" t="t" r="r" b="b"/>
            <a:pathLst>
              <a:path w="232781" h="2138838">
                <a:moveTo>
                  <a:pt x="0" y="0"/>
                </a:moveTo>
                <a:lnTo>
                  <a:pt x="232781" y="1807556"/>
                </a:lnTo>
                <a:lnTo>
                  <a:pt x="163517" y="2138838"/>
                </a:lnTo>
              </a:path>
            </a:pathLst>
          </a:custGeom>
          <a:noFill/>
          <a:ln w="15875" cap="flat" cmpd="sng" algn="ctr">
            <a:solidFill>
              <a:schemeClr val="bg1">
                <a:lumMod val="50000"/>
              </a:schemeClr>
            </a:solidFill>
            <a:prstDash val="sysDot"/>
            <a:round/>
            <a:headEnd type="none" w="med" len="med"/>
            <a:tailEnd type="triangl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45" name="TextBox 44">
            <a:extLst>
              <a:ext uri="{FF2B5EF4-FFF2-40B4-BE49-F238E27FC236}">
                <a16:creationId xmlns:a16="http://schemas.microsoft.com/office/drawing/2014/main" id="{3D658400-5D15-4BBA-9356-18A8861A6845}"/>
              </a:ext>
            </a:extLst>
          </p:cNvPr>
          <p:cNvSpPr txBox="1"/>
          <p:nvPr/>
        </p:nvSpPr>
        <p:spPr>
          <a:xfrm>
            <a:off x="3059326" y="4235218"/>
            <a:ext cx="779397" cy="307777"/>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i="1" dirty="0">
                <a:solidFill>
                  <a:prstClr val="black"/>
                </a:solidFill>
                <a:latin typeface="맑은 고딕" panose="020F0502020204030204"/>
                <a:ea typeface="맑은 고딕" panose="020B0503020000020004" pitchFamily="50" charset="-127"/>
              </a:rPr>
              <a:t>t </a:t>
            </a:r>
            <a:r>
              <a:rPr lang="en-US" altLang="ko-KR" sz="1400" b="1" dirty="0">
                <a:solidFill>
                  <a:prstClr val="black"/>
                </a:solidFill>
                <a:latin typeface="맑은 고딕" panose="020F0502020204030204"/>
                <a:ea typeface="맑은 고딕" panose="020B0503020000020004" pitchFamily="50" charset="-127"/>
              </a:rPr>
              <a:t>=7ns</a:t>
            </a:r>
            <a:endParaRPr lang="ko-KR" altLang="en-US" sz="1400" b="1" dirty="0">
              <a:solidFill>
                <a:prstClr val="black"/>
              </a:solidFill>
              <a:latin typeface="맑은 고딕" panose="020F0502020204030204"/>
              <a:ea typeface="맑은 고딕" panose="020B0503020000020004" pitchFamily="50" charset="-127"/>
            </a:endParaRPr>
          </a:p>
        </p:txBody>
      </p:sp>
      <p:sp>
        <p:nvSpPr>
          <p:cNvPr id="24" name="TextBox 23">
            <a:extLst>
              <a:ext uri="{FF2B5EF4-FFF2-40B4-BE49-F238E27FC236}">
                <a16:creationId xmlns:a16="http://schemas.microsoft.com/office/drawing/2014/main" id="{248C7323-B351-47ED-B1CB-305AC739B830}"/>
              </a:ext>
            </a:extLst>
          </p:cNvPr>
          <p:cNvSpPr txBox="1"/>
          <p:nvPr/>
        </p:nvSpPr>
        <p:spPr>
          <a:xfrm>
            <a:off x="1838595" y="4068291"/>
            <a:ext cx="798617" cy="261610"/>
          </a:xfrm>
          <a:prstGeom prst="rect">
            <a:avLst/>
          </a:prstGeom>
          <a:noFill/>
        </p:spPr>
        <p:txBody>
          <a:bodyPr wrap="none" rtlCol="0">
            <a:spAutoFit/>
          </a:bodyPr>
          <a:lstStyle/>
          <a:p>
            <a:pPr defTabSz="914400" eaLnBrk="1" fontAlgn="auto" latinLnBrk="1" hangingPunct="1">
              <a:spcBef>
                <a:spcPts val="0"/>
              </a:spcBef>
              <a:spcAft>
                <a:spcPts val="0"/>
              </a:spcAft>
            </a:pPr>
            <a:r>
              <a:rPr lang="en-US" altLang="ko-KR" sz="1100" b="1" dirty="0">
                <a:solidFill>
                  <a:prstClr val="black"/>
                </a:solidFill>
                <a:latin typeface="맑은 고딕" panose="020F0502020204030204"/>
                <a:ea typeface="맑은 고딕" panose="020B0503020000020004" pitchFamily="50" charset="-127"/>
              </a:rPr>
              <a:t>Gap (slit)</a:t>
            </a:r>
            <a:endParaRPr lang="ko-KR" altLang="en-US" sz="1100" b="1" dirty="0">
              <a:solidFill>
                <a:prstClr val="black"/>
              </a:solidFill>
              <a:latin typeface="맑은 고딕" panose="020F0502020204030204"/>
              <a:ea typeface="맑은 고딕" panose="020B0503020000020004" pitchFamily="50" charset="-127"/>
            </a:endParaRPr>
          </a:p>
        </p:txBody>
      </p:sp>
      <p:sp>
        <p:nvSpPr>
          <p:cNvPr id="36" name="TextBox 35">
            <a:extLst>
              <a:ext uri="{FF2B5EF4-FFF2-40B4-BE49-F238E27FC236}">
                <a16:creationId xmlns:a16="http://schemas.microsoft.com/office/drawing/2014/main" id="{36A26E30-DA12-4E8D-A222-CCCC16670DCB}"/>
              </a:ext>
            </a:extLst>
          </p:cNvPr>
          <p:cNvSpPr txBox="1"/>
          <p:nvPr/>
        </p:nvSpPr>
        <p:spPr>
          <a:xfrm>
            <a:off x="894825" y="3888403"/>
            <a:ext cx="781794" cy="246221"/>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000" spc="-60" dirty="0">
                <a:solidFill>
                  <a:schemeClr val="tx1"/>
                </a:solidFill>
                <a:latin typeface="맑은 고딕" panose="020F0502020204030204"/>
                <a:ea typeface="맑은 고딕" panose="020B0503020000020004" pitchFamily="50" charset="-127"/>
              </a:rPr>
              <a:t>Tx. antenna</a:t>
            </a:r>
            <a:endParaRPr lang="ko-KR" altLang="en-US" sz="1000" spc="-60" dirty="0">
              <a:solidFill>
                <a:schemeClr val="tx1"/>
              </a:solidFill>
              <a:latin typeface="맑은 고딕" panose="020F0502020204030204"/>
              <a:ea typeface="맑은 고딕" panose="020B0503020000020004" pitchFamily="50" charset="-127"/>
            </a:endParaRPr>
          </a:p>
        </p:txBody>
      </p:sp>
      <p:cxnSp>
        <p:nvCxnSpPr>
          <p:cNvPr id="37" name="직선 화살표 연결선 36">
            <a:extLst>
              <a:ext uri="{FF2B5EF4-FFF2-40B4-BE49-F238E27FC236}">
                <a16:creationId xmlns:a16="http://schemas.microsoft.com/office/drawing/2014/main" id="{26D7B090-1A75-4352-9959-524C51B4752C}"/>
              </a:ext>
            </a:extLst>
          </p:cNvPr>
          <p:cNvCxnSpPr>
            <a:cxnSpLocks/>
          </p:cNvCxnSpPr>
          <p:nvPr/>
        </p:nvCxnSpPr>
        <p:spPr bwMode="auto">
          <a:xfrm flipH="1">
            <a:off x="1097215" y="4082351"/>
            <a:ext cx="104776" cy="161925"/>
          </a:xfrm>
          <a:prstGeom prst="straightConnector1">
            <a:avLst/>
          </a:prstGeom>
          <a:solidFill>
            <a:srgbClr val="00B8FF"/>
          </a:solidFill>
          <a:ln w="9525" cap="flat" cmpd="sng" algn="ctr">
            <a:solidFill>
              <a:schemeClr val="tx1"/>
            </a:solidFill>
            <a:prstDash val="sysDot"/>
            <a:round/>
            <a:headEnd type="none" w="med" len="med"/>
            <a:tailEnd type="triangl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9" name="직선 화살표 연결선 38">
            <a:extLst>
              <a:ext uri="{FF2B5EF4-FFF2-40B4-BE49-F238E27FC236}">
                <a16:creationId xmlns:a16="http://schemas.microsoft.com/office/drawing/2014/main" id="{5B34A309-2988-4BA0-8F8F-C6123858550D}"/>
              </a:ext>
            </a:extLst>
          </p:cNvPr>
          <p:cNvCxnSpPr>
            <a:cxnSpLocks/>
          </p:cNvCxnSpPr>
          <p:nvPr/>
        </p:nvCxnSpPr>
        <p:spPr bwMode="auto">
          <a:xfrm>
            <a:off x="2075479" y="4259473"/>
            <a:ext cx="0" cy="200277"/>
          </a:xfrm>
          <a:prstGeom prst="straightConnector1">
            <a:avLst/>
          </a:prstGeom>
          <a:solidFill>
            <a:srgbClr val="00B8FF"/>
          </a:solidFill>
          <a:ln w="9525" cap="flat" cmpd="sng" algn="ctr">
            <a:solidFill>
              <a:srgbClr val="960000"/>
            </a:solidFill>
            <a:prstDash val="sysDot"/>
            <a:round/>
            <a:headEnd type="none" w="med" len="med"/>
            <a:tailEnd type="triangl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2" name="타원 41">
            <a:extLst>
              <a:ext uri="{FF2B5EF4-FFF2-40B4-BE49-F238E27FC236}">
                <a16:creationId xmlns:a16="http://schemas.microsoft.com/office/drawing/2014/main" id="{C36D359E-9B86-4A03-AF6D-AC5160F6300A}"/>
              </a:ext>
            </a:extLst>
          </p:cNvPr>
          <p:cNvSpPr/>
          <p:nvPr/>
        </p:nvSpPr>
        <p:spPr>
          <a:xfrm rot="19476750">
            <a:off x="2007301" y="4461372"/>
            <a:ext cx="157941" cy="56812"/>
          </a:xfrm>
          <a:prstGeom prst="ellipse">
            <a:avLst/>
          </a:prstGeom>
          <a:noFill/>
          <a:ln w="6350" cap="flat" cmpd="sng" algn="ctr">
            <a:solidFill>
              <a:srgbClr val="C00000"/>
            </a:solidFill>
            <a:prstDash val="sysDot"/>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47" name="TextBox 46">
            <a:extLst>
              <a:ext uri="{FF2B5EF4-FFF2-40B4-BE49-F238E27FC236}">
                <a16:creationId xmlns:a16="http://schemas.microsoft.com/office/drawing/2014/main" id="{FB88C52C-6080-41C0-8E18-DED2AD149969}"/>
              </a:ext>
            </a:extLst>
          </p:cNvPr>
          <p:cNvSpPr txBox="1"/>
          <p:nvPr/>
        </p:nvSpPr>
        <p:spPr>
          <a:xfrm>
            <a:off x="3004966" y="5723868"/>
            <a:ext cx="927848" cy="307777"/>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i="1" dirty="0">
                <a:solidFill>
                  <a:prstClr val="black"/>
                </a:solidFill>
                <a:latin typeface="맑은 고딕" panose="020F0502020204030204"/>
                <a:ea typeface="맑은 고딕" panose="020B0503020000020004" pitchFamily="50" charset="-127"/>
              </a:rPr>
              <a:t>t </a:t>
            </a:r>
            <a:r>
              <a:rPr lang="en-US" altLang="ko-KR" sz="1400" b="1" dirty="0">
                <a:solidFill>
                  <a:prstClr val="black"/>
                </a:solidFill>
                <a:latin typeface="맑은 고딕" panose="020F0502020204030204"/>
                <a:ea typeface="맑은 고딕" panose="020B0503020000020004" pitchFamily="50" charset="-127"/>
              </a:rPr>
              <a:t>=10ns</a:t>
            </a:r>
            <a:endParaRPr lang="ko-KR" altLang="en-US" sz="1400" b="1" dirty="0">
              <a:solidFill>
                <a:prstClr val="black"/>
              </a:solidFill>
              <a:latin typeface="맑은 고딕" panose="020F0502020204030204"/>
              <a:ea typeface="맑은 고딕" panose="020B0503020000020004" pitchFamily="50" charset="-127"/>
            </a:endParaRPr>
          </a:p>
        </p:txBody>
      </p:sp>
      <p:sp>
        <p:nvSpPr>
          <p:cNvPr id="48" name="TextBox 47">
            <a:extLst>
              <a:ext uri="{FF2B5EF4-FFF2-40B4-BE49-F238E27FC236}">
                <a16:creationId xmlns:a16="http://schemas.microsoft.com/office/drawing/2014/main" id="{1E640A4F-48BC-4341-8733-0700E08035E8}"/>
              </a:ext>
            </a:extLst>
          </p:cNvPr>
          <p:cNvSpPr txBox="1"/>
          <p:nvPr/>
        </p:nvSpPr>
        <p:spPr>
          <a:xfrm>
            <a:off x="1156726" y="5508425"/>
            <a:ext cx="1451639" cy="738664"/>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E-field distribution</a:t>
            </a:r>
          </a:p>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(sideview)</a:t>
            </a:r>
            <a:endParaRPr lang="ko-KR" altLang="en-US" sz="1400" b="1" dirty="0">
              <a:solidFill>
                <a:prstClr val="black"/>
              </a:solidFill>
              <a:latin typeface="맑은 고딕" panose="020F0502020204030204"/>
              <a:ea typeface="맑은 고딕" panose="020B0503020000020004" pitchFamily="50" charset="-127"/>
            </a:endParaRPr>
          </a:p>
        </p:txBody>
      </p:sp>
      <p:cxnSp>
        <p:nvCxnSpPr>
          <p:cNvPr id="50" name="직선 화살표 연결선 49">
            <a:extLst>
              <a:ext uri="{FF2B5EF4-FFF2-40B4-BE49-F238E27FC236}">
                <a16:creationId xmlns:a16="http://schemas.microsoft.com/office/drawing/2014/main" id="{F72C437D-261C-4237-B353-A14942E74B6B}"/>
              </a:ext>
            </a:extLst>
          </p:cNvPr>
          <p:cNvCxnSpPr>
            <a:cxnSpLocks/>
          </p:cNvCxnSpPr>
          <p:nvPr/>
        </p:nvCxnSpPr>
        <p:spPr bwMode="auto">
          <a:xfrm>
            <a:off x="8028328" y="3917087"/>
            <a:ext cx="0" cy="125357"/>
          </a:xfrm>
          <a:prstGeom prst="straightConnector1">
            <a:avLst/>
          </a:prstGeom>
          <a:solidFill>
            <a:srgbClr val="00B8FF"/>
          </a:solidFill>
          <a:ln w="9525" cap="flat" cmpd="sng" algn="ctr">
            <a:solidFill>
              <a:schemeClr val="bg1"/>
            </a:solidFill>
            <a:prstDash val="solid"/>
            <a:round/>
            <a:headEnd type="triangl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7" name="TextBox 56">
            <a:extLst>
              <a:ext uri="{FF2B5EF4-FFF2-40B4-BE49-F238E27FC236}">
                <a16:creationId xmlns:a16="http://schemas.microsoft.com/office/drawing/2014/main" id="{40505E53-BAF2-408A-9D2A-72F1FA6BE7E9}"/>
              </a:ext>
            </a:extLst>
          </p:cNvPr>
          <p:cNvSpPr txBox="1"/>
          <p:nvPr/>
        </p:nvSpPr>
        <p:spPr>
          <a:xfrm>
            <a:off x="2269620" y="4663475"/>
            <a:ext cx="386644" cy="338554"/>
          </a:xfrm>
          <a:prstGeom prst="rect">
            <a:avLst/>
          </a:prstGeom>
          <a:noFill/>
        </p:spPr>
        <p:txBody>
          <a:bodyPr wrap="none" rtlCol="0">
            <a:spAutoFit/>
          </a:bodyPr>
          <a:lstStyle/>
          <a:p>
            <a:pPr algn="ctr" defTabSz="914400" eaLnBrk="1" fontAlgn="auto" latinLnBrk="1" hangingPunct="1">
              <a:spcBef>
                <a:spcPts val="0"/>
              </a:spcBef>
              <a:spcAft>
                <a:spcPts val="0"/>
              </a:spcAft>
            </a:pPr>
            <a:r>
              <a:rPr lang="en-US" altLang="ko-KR" sz="800" b="1" dirty="0">
                <a:solidFill>
                  <a:prstClr val="black"/>
                </a:solidFill>
                <a:latin typeface="맑은 고딕" panose="020F0502020204030204"/>
                <a:ea typeface="맑은 고딕" panose="020B0503020000020004" pitchFamily="50" charset="-127"/>
              </a:rPr>
              <a:t>Rx </a:t>
            </a:r>
          </a:p>
          <a:p>
            <a:pPr algn="ctr" defTabSz="914400" eaLnBrk="1" fontAlgn="auto" latinLnBrk="1" hangingPunct="1">
              <a:spcBef>
                <a:spcPts val="0"/>
              </a:spcBef>
              <a:spcAft>
                <a:spcPts val="0"/>
              </a:spcAft>
            </a:pPr>
            <a:r>
              <a:rPr lang="en-US" altLang="ko-KR" sz="800" b="1" dirty="0">
                <a:solidFill>
                  <a:prstClr val="black"/>
                </a:solidFill>
                <a:latin typeface="맑은 고딕" panose="020F0502020204030204"/>
                <a:ea typeface="맑은 고딕" panose="020B0503020000020004" pitchFamily="50" charset="-127"/>
              </a:rPr>
              <a:t>Ant.</a:t>
            </a:r>
            <a:endParaRPr lang="ko-KR" altLang="en-US" sz="800" b="1" dirty="0">
              <a:solidFill>
                <a:prstClr val="black"/>
              </a:solidFill>
              <a:latin typeface="맑은 고딕" panose="020F0502020204030204"/>
              <a:ea typeface="맑은 고딕" panose="020B0503020000020004" pitchFamily="50" charset="-127"/>
            </a:endParaRPr>
          </a:p>
        </p:txBody>
      </p:sp>
      <p:cxnSp>
        <p:nvCxnSpPr>
          <p:cNvPr id="60" name="직선 화살표 연결선 59">
            <a:extLst>
              <a:ext uri="{FF2B5EF4-FFF2-40B4-BE49-F238E27FC236}">
                <a16:creationId xmlns:a16="http://schemas.microsoft.com/office/drawing/2014/main" id="{4738EA03-6B45-42E1-9E20-E974EBE2CAC0}"/>
              </a:ext>
            </a:extLst>
          </p:cNvPr>
          <p:cNvCxnSpPr>
            <a:cxnSpLocks/>
          </p:cNvCxnSpPr>
          <p:nvPr/>
        </p:nvCxnSpPr>
        <p:spPr bwMode="auto">
          <a:xfrm>
            <a:off x="2473623" y="4597334"/>
            <a:ext cx="0" cy="125357"/>
          </a:xfrm>
          <a:prstGeom prst="straightConnector1">
            <a:avLst/>
          </a:prstGeom>
          <a:solidFill>
            <a:srgbClr val="00B8FF"/>
          </a:solidFill>
          <a:ln w="9525" cap="flat" cmpd="sng" algn="ctr">
            <a:solidFill>
              <a:schemeClr val="accent4"/>
            </a:solidFill>
            <a:prstDash val="sysDot"/>
            <a:round/>
            <a:headEnd type="triangl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1" name="TextBox 60">
            <a:extLst>
              <a:ext uri="{FF2B5EF4-FFF2-40B4-BE49-F238E27FC236}">
                <a16:creationId xmlns:a16="http://schemas.microsoft.com/office/drawing/2014/main" id="{7D5D2DC7-DB7E-4904-8927-A0F94D4B5ACC}"/>
              </a:ext>
            </a:extLst>
          </p:cNvPr>
          <p:cNvSpPr txBox="1"/>
          <p:nvPr/>
        </p:nvSpPr>
        <p:spPr>
          <a:xfrm>
            <a:off x="7813526" y="5368693"/>
            <a:ext cx="447558" cy="438582"/>
          </a:xfrm>
          <a:prstGeom prst="rect">
            <a:avLst/>
          </a:prstGeom>
          <a:noFill/>
        </p:spPr>
        <p:txBody>
          <a:bodyPr wrap="none" rtlCol="0">
            <a:spAutoFit/>
          </a:bodyPr>
          <a:lstStyle/>
          <a:p>
            <a:pPr defTabSz="914400" eaLnBrk="1" fontAlgn="auto" latinLnBrk="1" hangingPunct="1">
              <a:spcBef>
                <a:spcPts val="0"/>
              </a:spcBef>
              <a:spcAft>
                <a:spcPts val="0"/>
              </a:spcAft>
            </a:pPr>
            <a:r>
              <a:rPr lang="en-US" altLang="ko-KR" b="1" dirty="0">
                <a:latin typeface="맑은 고딕" panose="020F0502020204030204"/>
                <a:ea typeface="맑은 고딕" panose="020B0503020000020004" pitchFamily="50" charset="-127"/>
              </a:rPr>
              <a:t>Rx </a:t>
            </a:r>
          </a:p>
          <a:p>
            <a:pPr defTabSz="914400" eaLnBrk="1" fontAlgn="auto" latinLnBrk="1" hangingPunct="1">
              <a:spcBef>
                <a:spcPts val="0"/>
              </a:spcBef>
              <a:spcAft>
                <a:spcPts val="0"/>
              </a:spcAft>
            </a:pPr>
            <a:r>
              <a:rPr lang="en-US" altLang="ko-KR" sz="1050" b="1" dirty="0">
                <a:latin typeface="맑은 고딕" panose="020F0502020204030204"/>
                <a:ea typeface="맑은 고딕" panose="020B0503020000020004" pitchFamily="50" charset="-127"/>
              </a:rPr>
              <a:t>Ant.</a:t>
            </a:r>
            <a:endParaRPr lang="ko-KR" altLang="en-US" sz="1050" b="1" dirty="0">
              <a:latin typeface="맑은 고딕" panose="020F0502020204030204"/>
              <a:ea typeface="맑은 고딕" panose="020B0503020000020004" pitchFamily="50" charset="-127"/>
            </a:endParaRPr>
          </a:p>
        </p:txBody>
      </p:sp>
      <p:cxnSp>
        <p:nvCxnSpPr>
          <p:cNvPr id="62" name="직선 화살표 연결선 61">
            <a:extLst>
              <a:ext uri="{FF2B5EF4-FFF2-40B4-BE49-F238E27FC236}">
                <a16:creationId xmlns:a16="http://schemas.microsoft.com/office/drawing/2014/main" id="{8CC3ED09-CF72-4BA0-8044-B0F4DAF7B947}"/>
              </a:ext>
            </a:extLst>
          </p:cNvPr>
          <p:cNvCxnSpPr>
            <a:cxnSpLocks/>
          </p:cNvCxnSpPr>
          <p:nvPr/>
        </p:nvCxnSpPr>
        <p:spPr bwMode="auto">
          <a:xfrm>
            <a:off x="8028328" y="5288672"/>
            <a:ext cx="0" cy="125357"/>
          </a:xfrm>
          <a:prstGeom prst="straightConnector1">
            <a:avLst/>
          </a:prstGeom>
          <a:solidFill>
            <a:srgbClr val="00B8FF"/>
          </a:solidFill>
          <a:ln w="9525" cap="flat" cmpd="sng" algn="ctr">
            <a:solidFill>
              <a:schemeClr val="bg1"/>
            </a:solidFill>
            <a:prstDash val="solid"/>
            <a:round/>
            <a:headEnd type="triangl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4" name="TextBox 73">
            <a:extLst>
              <a:ext uri="{FF2B5EF4-FFF2-40B4-BE49-F238E27FC236}">
                <a16:creationId xmlns:a16="http://schemas.microsoft.com/office/drawing/2014/main" id="{2276C8A5-1E7B-4699-9090-4874E8179350}"/>
              </a:ext>
            </a:extLst>
          </p:cNvPr>
          <p:cNvSpPr txBox="1"/>
          <p:nvPr/>
        </p:nvSpPr>
        <p:spPr>
          <a:xfrm>
            <a:off x="2841742" y="6115465"/>
            <a:ext cx="1116680" cy="307777"/>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dirty="0">
                <a:solidFill>
                  <a:schemeClr val="bg1">
                    <a:lumMod val="50000"/>
                  </a:schemeClr>
                </a:solidFill>
                <a:latin typeface="맑은 고딕" panose="020F0502020204030204"/>
                <a:ea typeface="맑은 고딕" panose="020B0503020000020004" pitchFamily="50" charset="-127"/>
              </a:rPr>
              <a:t>(</a:t>
            </a:r>
            <a:r>
              <a:rPr lang="en-US" altLang="ko-KR" sz="1400" u="sng" dirty="0">
                <a:solidFill>
                  <a:schemeClr val="bg1">
                    <a:lumMod val="50000"/>
                  </a:schemeClr>
                </a:solidFill>
                <a:latin typeface="맑은 고딕" panose="020F0502020204030204"/>
                <a:ea typeface="맑은 고딕" panose="020B0503020000020004" pitchFamily="50" charset="-127"/>
              </a:rPr>
              <a:t>animation</a:t>
            </a:r>
            <a:r>
              <a:rPr lang="en-US" altLang="ko-KR" sz="1400" dirty="0">
                <a:solidFill>
                  <a:schemeClr val="bg1">
                    <a:lumMod val="50000"/>
                  </a:schemeClr>
                </a:solidFill>
                <a:latin typeface="맑은 고딕" panose="020F0502020204030204"/>
                <a:ea typeface="맑은 고딕" panose="020B0503020000020004" pitchFamily="50" charset="-127"/>
              </a:rPr>
              <a:t>)</a:t>
            </a:r>
            <a:endParaRPr lang="ko-KR" altLang="en-US" sz="1400" dirty="0">
              <a:solidFill>
                <a:schemeClr val="bg1">
                  <a:lumMod val="50000"/>
                </a:schemeClr>
              </a:solidFill>
              <a:latin typeface="맑은 고딕" panose="020F0502020204030204"/>
              <a:ea typeface="맑은 고딕" panose="020B0503020000020004" pitchFamily="50" charset="-127"/>
            </a:endParaRPr>
          </a:p>
        </p:txBody>
      </p:sp>
      <p:sp>
        <p:nvSpPr>
          <p:cNvPr id="3" name="사각형: 둥근 모서리 2">
            <a:extLst>
              <a:ext uri="{FF2B5EF4-FFF2-40B4-BE49-F238E27FC236}">
                <a16:creationId xmlns:a16="http://schemas.microsoft.com/office/drawing/2014/main" id="{61FBE645-BD49-4F5D-8BE2-C2F6FBDCFA28}"/>
              </a:ext>
            </a:extLst>
          </p:cNvPr>
          <p:cNvSpPr/>
          <p:nvPr/>
        </p:nvSpPr>
        <p:spPr bwMode="auto">
          <a:xfrm>
            <a:off x="675320" y="3879507"/>
            <a:ext cx="2166422" cy="1534521"/>
          </a:xfrm>
          <a:prstGeom prst="roundRect">
            <a:avLst>
              <a:gd name="adj" fmla="val 9042"/>
            </a:avLst>
          </a:prstGeom>
          <a:no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41" name="자유형: 도형 40">
            <a:extLst>
              <a:ext uri="{FF2B5EF4-FFF2-40B4-BE49-F238E27FC236}">
                <a16:creationId xmlns:a16="http://schemas.microsoft.com/office/drawing/2014/main" id="{EECA8CDF-6927-47AF-BA49-5D68735C6092}"/>
              </a:ext>
            </a:extLst>
          </p:cNvPr>
          <p:cNvSpPr/>
          <p:nvPr/>
        </p:nvSpPr>
        <p:spPr bwMode="auto">
          <a:xfrm rot="5400000" flipV="1">
            <a:off x="1027066" y="5459449"/>
            <a:ext cx="290045" cy="323908"/>
          </a:xfrm>
          <a:custGeom>
            <a:avLst/>
            <a:gdLst>
              <a:gd name="connsiteX0" fmla="*/ 0 w 261258"/>
              <a:gd name="connsiteY0" fmla="*/ 0 h 615821"/>
              <a:gd name="connsiteX1" fmla="*/ 261258 w 261258"/>
              <a:gd name="connsiteY1" fmla="*/ 0 h 615821"/>
              <a:gd name="connsiteX2" fmla="*/ 261258 w 261258"/>
              <a:gd name="connsiteY2" fmla="*/ 615821 h 615821"/>
              <a:gd name="connsiteX0" fmla="*/ 0 w 280610"/>
              <a:gd name="connsiteY0" fmla="*/ 45616 h 661437"/>
              <a:gd name="connsiteX1" fmla="*/ 261258 w 280610"/>
              <a:gd name="connsiteY1" fmla="*/ 45616 h 661437"/>
              <a:gd name="connsiteX2" fmla="*/ 261258 w 280610"/>
              <a:gd name="connsiteY2" fmla="*/ 661437 h 661437"/>
              <a:gd name="connsiteX0" fmla="*/ 0 w 262727"/>
              <a:gd name="connsiteY0" fmla="*/ 0 h 615821"/>
              <a:gd name="connsiteX1" fmla="*/ 229556 w 262727"/>
              <a:gd name="connsiteY1" fmla="*/ 120823 h 615821"/>
              <a:gd name="connsiteX2" fmla="*/ 261258 w 262727"/>
              <a:gd name="connsiteY2" fmla="*/ 615821 h 615821"/>
            </a:gdLst>
            <a:ahLst/>
            <a:cxnLst>
              <a:cxn ang="0">
                <a:pos x="connsiteX0" y="connsiteY0"/>
              </a:cxn>
              <a:cxn ang="0">
                <a:pos x="connsiteX1" y="connsiteY1"/>
              </a:cxn>
              <a:cxn ang="0">
                <a:pos x="connsiteX2" y="connsiteY2"/>
              </a:cxn>
            </a:cxnLst>
            <a:rect l="l" t="t" r="r" b="b"/>
            <a:pathLst>
              <a:path w="262727" h="615821">
                <a:moveTo>
                  <a:pt x="0" y="0"/>
                </a:moveTo>
                <a:cubicBezTo>
                  <a:pt x="87086" y="0"/>
                  <a:pt x="186013" y="18186"/>
                  <a:pt x="229556" y="120823"/>
                </a:cubicBezTo>
                <a:cubicBezTo>
                  <a:pt x="273099" y="223460"/>
                  <a:pt x="261258" y="410547"/>
                  <a:pt x="261258" y="615821"/>
                </a:cubicBezTo>
              </a:path>
            </a:pathLst>
          </a:custGeom>
          <a:noFill/>
          <a:ln w="15875" cap="flat" cmpd="sng" algn="ctr">
            <a:solidFill>
              <a:schemeClr val="bg1">
                <a:lumMod val="50000"/>
              </a:schemeClr>
            </a:solidFill>
            <a:prstDash val="sysDot"/>
            <a:round/>
            <a:headEnd type="none" w="med" len="med"/>
            <a:tailEnd type="triangl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52" name="TextBox 51">
            <a:extLst>
              <a:ext uri="{FF2B5EF4-FFF2-40B4-BE49-F238E27FC236}">
                <a16:creationId xmlns:a16="http://schemas.microsoft.com/office/drawing/2014/main" id="{22B23EBC-D973-4491-B9CE-0BFD4AE292AA}"/>
              </a:ext>
            </a:extLst>
          </p:cNvPr>
          <p:cNvSpPr txBox="1"/>
          <p:nvPr/>
        </p:nvSpPr>
        <p:spPr>
          <a:xfrm>
            <a:off x="4314355" y="3557655"/>
            <a:ext cx="1105840" cy="246221"/>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000" dirty="0">
                <a:solidFill>
                  <a:prstClr val="black"/>
                </a:solidFill>
                <a:latin typeface="맑은 고딕" panose="020F0502020204030204"/>
                <a:ea typeface="맑은 고딕" panose="020B0503020000020004" pitchFamily="50" charset="-127"/>
              </a:rPr>
              <a:t>Time[ns]</a:t>
            </a:r>
            <a:endParaRPr lang="ko-KR" altLang="en-US" sz="1000" dirty="0">
              <a:solidFill>
                <a:prstClr val="black"/>
              </a:solidFill>
              <a:latin typeface="맑은 고딕" panose="020F0502020204030204"/>
              <a:ea typeface="맑은 고딕" panose="020B0503020000020004" pitchFamily="50" charset="-127"/>
            </a:endParaRPr>
          </a:p>
        </p:txBody>
      </p:sp>
      <p:sp>
        <p:nvSpPr>
          <p:cNvPr id="55" name="TextBox 54">
            <a:extLst>
              <a:ext uri="{FF2B5EF4-FFF2-40B4-BE49-F238E27FC236}">
                <a16:creationId xmlns:a16="http://schemas.microsoft.com/office/drawing/2014/main" id="{CDEBCF83-F22E-4977-A14C-15EC17A176E7}"/>
              </a:ext>
            </a:extLst>
          </p:cNvPr>
          <p:cNvSpPr txBox="1"/>
          <p:nvPr/>
        </p:nvSpPr>
        <p:spPr>
          <a:xfrm>
            <a:off x="3663555" y="2134750"/>
            <a:ext cx="2255137" cy="307777"/>
          </a:xfrm>
          <a:prstGeom prst="rect">
            <a:avLst/>
          </a:prstGeom>
          <a:noFill/>
        </p:spPr>
        <p:txBody>
          <a:bodyPr wrap="square" rtlCol="0">
            <a:spAutoFit/>
          </a:bodyPr>
          <a:lstStyle/>
          <a:p>
            <a:pP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Delay spread </a:t>
            </a:r>
            <a:r>
              <a:rPr lang="en-US" altLang="ko-KR" sz="1400" b="1" dirty="0">
                <a:solidFill>
                  <a:prstClr val="black"/>
                </a:solidFill>
                <a:latin typeface="맑은 고딕" panose="020F0502020204030204"/>
                <a:ea typeface="맑은 고딕" panose="020B0503020000020004" pitchFamily="50" charset="-127"/>
                <a:sym typeface="Symbol" panose="05050102010706020507" pitchFamily="18" charset="2"/>
              </a:rPr>
              <a:t></a:t>
            </a:r>
            <a:r>
              <a:rPr lang="en-US" altLang="ko-KR" sz="1400" b="1" dirty="0">
                <a:solidFill>
                  <a:prstClr val="black"/>
                </a:solidFill>
                <a:latin typeface="맑은 고딕" panose="020F0502020204030204"/>
                <a:ea typeface="맑은 고딕" panose="020B0503020000020004" pitchFamily="50" charset="-127"/>
              </a:rPr>
              <a:t> </a:t>
            </a:r>
            <a:r>
              <a:rPr lang="en-US" altLang="ko-KR" sz="1400" b="1" dirty="0">
                <a:solidFill>
                  <a:srgbClr val="0000FF"/>
                </a:solidFill>
                <a:latin typeface="맑은 고딕" panose="020F0502020204030204"/>
                <a:ea typeface="맑은 고딕" panose="020B0503020000020004" pitchFamily="50" charset="-127"/>
              </a:rPr>
              <a:t>395ns</a:t>
            </a:r>
          </a:p>
        </p:txBody>
      </p:sp>
      <p:sp>
        <p:nvSpPr>
          <p:cNvPr id="56" name="TextBox 55">
            <a:extLst>
              <a:ext uri="{FF2B5EF4-FFF2-40B4-BE49-F238E27FC236}">
                <a16:creationId xmlns:a16="http://schemas.microsoft.com/office/drawing/2014/main" id="{A2105F24-E5ED-4EDF-AF30-A1113B57B05D}"/>
              </a:ext>
            </a:extLst>
          </p:cNvPr>
          <p:cNvSpPr txBox="1"/>
          <p:nvPr/>
        </p:nvSpPr>
        <p:spPr>
          <a:xfrm>
            <a:off x="7006894" y="4813130"/>
            <a:ext cx="806632" cy="246221"/>
          </a:xfrm>
          <a:prstGeom prst="rect">
            <a:avLst/>
          </a:prstGeom>
          <a:noFill/>
        </p:spPr>
        <p:txBody>
          <a:bodyPr wrap="none" rtlCol="0">
            <a:spAutoFit/>
          </a:bodyPr>
          <a:lstStyle/>
          <a:p>
            <a:pPr algn="ctr" defTabSz="914400" eaLnBrk="1" fontAlgn="auto" latinLnBrk="1" hangingPunct="1">
              <a:spcBef>
                <a:spcPts val="0"/>
              </a:spcBef>
              <a:spcAft>
                <a:spcPts val="0"/>
              </a:spcAft>
            </a:pPr>
            <a:r>
              <a:rPr lang="en-US" altLang="ko-KR" sz="1000" b="1" dirty="0">
                <a:latin typeface="맑은 고딕" panose="020F0502020204030204"/>
                <a:ea typeface="맑은 고딕" panose="020B0503020000020004" pitchFamily="50" charset="-127"/>
              </a:rPr>
              <a:t>bulkheads</a:t>
            </a:r>
            <a:endParaRPr lang="ko-KR" altLang="en-US" sz="1000" b="1" dirty="0">
              <a:latin typeface="맑은 고딕" panose="020F0502020204030204"/>
              <a:ea typeface="맑은 고딕" panose="020B0503020000020004" pitchFamily="50" charset="-127"/>
            </a:endParaRPr>
          </a:p>
        </p:txBody>
      </p:sp>
      <p:sp>
        <p:nvSpPr>
          <p:cNvPr id="58" name="TextBox 57">
            <a:extLst>
              <a:ext uri="{FF2B5EF4-FFF2-40B4-BE49-F238E27FC236}">
                <a16:creationId xmlns:a16="http://schemas.microsoft.com/office/drawing/2014/main" id="{524E2EEF-1C39-4320-ABF7-90D61C98AAC6}"/>
              </a:ext>
            </a:extLst>
          </p:cNvPr>
          <p:cNvSpPr txBox="1"/>
          <p:nvPr/>
        </p:nvSpPr>
        <p:spPr>
          <a:xfrm>
            <a:off x="1330474" y="4638832"/>
            <a:ext cx="781794" cy="246221"/>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000" b="1" spc="-60" dirty="0">
                <a:solidFill>
                  <a:schemeClr val="tx1"/>
                </a:solidFill>
                <a:latin typeface="맑은 고딕" panose="020F0502020204030204"/>
                <a:ea typeface="맑은 고딕" panose="020B0503020000020004" pitchFamily="50" charset="-127"/>
              </a:rPr>
              <a:t>bulkheads</a:t>
            </a:r>
            <a:endParaRPr lang="ko-KR" altLang="en-US" sz="1000" b="1" spc="-60" dirty="0">
              <a:solidFill>
                <a:schemeClr val="tx1"/>
              </a:solidFill>
              <a:latin typeface="맑은 고딕" panose="020F0502020204030204"/>
              <a:ea typeface="맑은 고딕" panose="020B0503020000020004" pitchFamily="50" charset="-127"/>
            </a:endParaRPr>
          </a:p>
        </p:txBody>
      </p:sp>
      <p:cxnSp>
        <p:nvCxnSpPr>
          <p:cNvPr id="54" name="직선 화살표 연결선 53">
            <a:extLst>
              <a:ext uri="{FF2B5EF4-FFF2-40B4-BE49-F238E27FC236}">
                <a16:creationId xmlns:a16="http://schemas.microsoft.com/office/drawing/2014/main" id="{58F5F8B6-6C81-4E71-9839-6E736BFC763A}"/>
              </a:ext>
            </a:extLst>
          </p:cNvPr>
          <p:cNvCxnSpPr>
            <a:cxnSpLocks/>
          </p:cNvCxnSpPr>
          <p:nvPr/>
        </p:nvCxnSpPr>
        <p:spPr bwMode="auto">
          <a:xfrm flipV="1">
            <a:off x="6353267" y="5008726"/>
            <a:ext cx="102782" cy="698402"/>
          </a:xfrm>
          <a:prstGeom prst="straightConnector1">
            <a:avLst/>
          </a:prstGeom>
          <a:solidFill>
            <a:srgbClr val="00B8FF"/>
          </a:solidFill>
          <a:ln w="9525" cap="flat" cmpd="sng" algn="ctr">
            <a:solidFill>
              <a:srgbClr val="EAEC38"/>
            </a:solidFill>
            <a:prstDash val="solid"/>
            <a:round/>
            <a:headEnd type="triangl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9" name="TextBox 58">
            <a:extLst>
              <a:ext uri="{FF2B5EF4-FFF2-40B4-BE49-F238E27FC236}">
                <a16:creationId xmlns:a16="http://schemas.microsoft.com/office/drawing/2014/main" id="{3D1FFC40-220D-4D0D-BC4C-2701676749C0}"/>
              </a:ext>
            </a:extLst>
          </p:cNvPr>
          <p:cNvSpPr txBox="1"/>
          <p:nvPr/>
        </p:nvSpPr>
        <p:spPr>
          <a:xfrm>
            <a:off x="6048913" y="4653136"/>
            <a:ext cx="755335" cy="400110"/>
          </a:xfrm>
          <a:prstGeom prst="rect">
            <a:avLst/>
          </a:prstGeom>
          <a:noFill/>
        </p:spPr>
        <p:txBody>
          <a:bodyPr wrap="none" rtlCol="0">
            <a:spAutoFit/>
          </a:bodyPr>
          <a:lstStyle/>
          <a:p>
            <a:pPr algn="ctr" defTabSz="914400" eaLnBrk="1" fontAlgn="auto" latinLnBrk="1" hangingPunct="1">
              <a:spcBef>
                <a:spcPts val="0"/>
              </a:spcBef>
              <a:spcAft>
                <a:spcPts val="0"/>
              </a:spcAft>
            </a:pPr>
            <a:r>
              <a:rPr lang="en-US" altLang="ko-KR" sz="1000" b="1" dirty="0">
                <a:latin typeface="맑은 고딕" panose="020F0502020204030204"/>
                <a:ea typeface="맑은 고딕" panose="020B0503020000020004" pitchFamily="50" charset="-127"/>
              </a:rPr>
              <a:t>Reflected</a:t>
            </a:r>
          </a:p>
          <a:p>
            <a:pPr algn="ctr" defTabSz="914400" eaLnBrk="1" fontAlgn="auto" latinLnBrk="1" hangingPunct="1">
              <a:spcBef>
                <a:spcPts val="0"/>
              </a:spcBef>
              <a:spcAft>
                <a:spcPts val="0"/>
              </a:spcAft>
            </a:pPr>
            <a:r>
              <a:rPr lang="en-US" altLang="ko-KR" sz="1000" b="1" dirty="0">
                <a:latin typeface="맑은 고딕" panose="020F0502020204030204"/>
                <a:ea typeface="맑은 고딕" panose="020B0503020000020004" pitchFamily="50" charset="-127"/>
              </a:rPr>
              <a:t>wave</a:t>
            </a:r>
            <a:endParaRPr lang="ko-KR" altLang="en-US" sz="1000" b="1" dirty="0">
              <a:latin typeface="맑은 고딕" panose="020F0502020204030204"/>
              <a:ea typeface="맑은 고딕" panose="020B0503020000020004" pitchFamily="50" charset="-127"/>
            </a:endParaRPr>
          </a:p>
        </p:txBody>
      </p:sp>
      <p:cxnSp>
        <p:nvCxnSpPr>
          <p:cNvPr id="64" name="직선 화살표 연결선 63">
            <a:extLst>
              <a:ext uri="{FF2B5EF4-FFF2-40B4-BE49-F238E27FC236}">
                <a16:creationId xmlns:a16="http://schemas.microsoft.com/office/drawing/2014/main" id="{4855B7F2-F2C9-4755-B2A1-0C04F753ACE8}"/>
              </a:ext>
            </a:extLst>
          </p:cNvPr>
          <p:cNvCxnSpPr>
            <a:cxnSpLocks/>
          </p:cNvCxnSpPr>
          <p:nvPr/>
        </p:nvCxnSpPr>
        <p:spPr bwMode="auto">
          <a:xfrm flipV="1">
            <a:off x="5737253" y="4879497"/>
            <a:ext cx="445062" cy="121381"/>
          </a:xfrm>
          <a:prstGeom prst="straightConnector1">
            <a:avLst/>
          </a:prstGeom>
          <a:solidFill>
            <a:srgbClr val="00B8FF"/>
          </a:solidFill>
          <a:ln w="9525" cap="flat" cmpd="sng" algn="ctr">
            <a:solidFill>
              <a:srgbClr val="EAEC38"/>
            </a:solidFill>
            <a:prstDash val="solid"/>
            <a:round/>
            <a:headEnd type="triangl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7" name="화살표: 아래쪽 66">
            <a:extLst>
              <a:ext uri="{FF2B5EF4-FFF2-40B4-BE49-F238E27FC236}">
                <a16:creationId xmlns:a16="http://schemas.microsoft.com/office/drawing/2014/main" id="{E1DAD2BB-1892-4DAB-9A6E-2A3157FD67EA}"/>
              </a:ext>
            </a:extLst>
          </p:cNvPr>
          <p:cNvSpPr/>
          <p:nvPr/>
        </p:nvSpPr>
        <p:spPr>
          <a:xfrm rot="16200000">
            <a:off x="2610180" y="5634461"/>
            <a:ext cx="157316" cy="339918"/>
          </a:xfrm>
          <a:prstGeom prst="downArrow">
            <a:avLst>
              <a:gd name="adj1" fmla="val 50000"/>
              <a:gd name="adj2" fmla="val 65874"/>
            </a:avLst>
          </a:prstGeom>
          <a:gradFill>
            <a:gsLst>
              <a:gs pos="0">
                <a:srgbClr val="0F6FC6">
                  <a:lumMod val="5000"/>
                  <a:lumOff val="95000"/>
                </a:srgbClr>
              </a:gs>
              <a:gs pos="83000">
                <a:srgbClr val="ADD5F9"/>
              </a:gs>
              <a:gs pos="100000">
                <a:srgbClr val="0F6FC6">
                  <a:lumMod val="30000"/>
                  <a:lumOff val="70000"/>
                </a:srgbClr>
              </a:gs>
            </a:gsLst>
            <a:lin ang="5400000" scaled="1"/>
          </a:gradFill>
          <a:ln w="6350" cap="flat" cmpd="sng" algn="ctr">
            <a:solidFill>
              <a:srgbClr val="0F6FC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ko-KR" altLang="en-US" sz="1800" b="0" i="0" u="none" strike="noStrike" kern="0" cap="none" spc="0" normalizeH="0" baseline="0" noProof="0">
              <a:ln>
                <a:noFill/>
              </a:ln>
              <a:solidFill>
                <a:prstClr val="white"/>
              </a:solidFill>
              <a:effectLst/>
              <a:uLnTx/>
              <a:uFillTx/>
              <a:latin typeface="맑은 고딕"/>
              <a:ea typeface="맑은 고딕"/>
            </a:endParaRPr>
          </a:p>
        </p:txBody>
      </p:sp>
      <p:pic>
        <p:nvPicPr>
          <p:cNvPr id="85" name="그림 84">
            <a:extLst>
              <a:ext uri="{FF2B5EF4-FFF2-40B4-BE49-F238E27FC236}">
                <a16:creationId xmlns:a16="http://schemas.microsoft.com/office/drawing/2014/main" id="{209EC2C8-9CC3-4E7F-919C-7AC7855C8D5F}"/>
              </a:ext>
            </a:extLst>
          </p:cNvPr>
          <p:cNvPicPr>
            <a:picLocks noChangeAspect="1"/>
          </p:cNvPicPr>
          <p:nvPr/>
        </p:nvPicPr>
        <p:blipFill>
          <a:blip r:embed="rId7"/>
          <a:stretch>
            <a:fillRect/>
          </a:stretch>
        </p:blipFill>
        <p:spPr>
          <a:xfrm>
            <a:off x="709470" y="4895897"/>
            <a:ext cx="465528" cy="375272"/>
          </a:xfrm>
          <a:prstGeom prst="rect">
            <a:avLst/>
          </a:prstGeom>
        </p:spPr>
      </p:pic>
      <p:sp>
        <p:nvSpPr>
          <p:cNvPr id="46" name="TextBox 45">
            <a:extLst>
              <a:ext uri="{FF2B5EF4-FFF2-40B4-BE49-F238E27FC236}">
                <a16:creationId xmlns:a16="http://schemas.microsoft.com/office/drawing/2014/main" id="{904C5A94-9413-4560-A0C6-41227043FBCE}"/>
              </a:ext>
            </a:extLst>
          </p:cNvPr>
          <p:cNvSpPr txBox="1"/>
          <p:nvPr/>
        </p:nvSpPr>
        <p:spPr>
          <a:xfrm>
            <a:off x="988698" y="4981522"/>
            <a:ext cx="1215880" cy="461665"/>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b="1" dirty="0">
                <a:solidFill>
                  <a:prstClr val="black"/>
                </a:solidFill>
                <a:latin typeface="맑은 고딕" panose="020F0502020204030204"/>
                <a:ea typeface="맑은 고딕" panose="020B0503020000020004" pitchFamily="50" charset="-127"/>
              </a:rPr>
              <a:t>Perspective view</a:t>
            </a:r>
            <a:endParaRPr lang="ko-KR" altLang="en-US" b="1" dirty="0">
              <a:solidFill>
                <a:prstClr val="black"/>
              </a:solidFill>
              <a:latin typeface="맑은 고딕" panose="020F0502020204030204"/>
              <a:ea typeface="맑은 고딕" panose="020B0503020000020004" pitchFamily="50" charset="-127"/>
            </a:endParaRPr>
          </a:p>
        </p:txBody>
      </p:sp>
      <p:pic>
        <p:nvPicPr>
          <p:cNvPr id="86" name="그림 85">
            <a:extLst>
              <a:ext uri="{FF2B5EF4-FFF2-40B4-BE49-F238E27FC236}">
                <a16:creationId xmlns:a16="http://schemas.microsoft.com/office/drawing/2014/main" id="{DD68D089-5607-4DF4-844D-8FE635E23D34}"/>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
                    </a14:imgEffect>
                  </a14:imgLayer>
                </a14:imgProps>
              </a:ext>
            </a:extLst>
          </a:blip>
          <a:stretch>
            <a:fillRect/>
          </a:stretch>
        </p:blipFill>
        <p:spPr>
          <a:xfrm>
            <a:off x="3357295" y="4941168"/>
            <a:ext cx="471178" cy="449263"/>
          </a:xfrm>
          <a:prstGeom prst="rect">
            <a:avLst/>
          </a:prstGeom>
        </p:spPr>
      </p:pic>
    </p:spTree>
    <p:extLst>
      <p:ext uri="{BB962C8B-B14F-4D97-AF65-F5344CB8AC3E}">
        <p14:creationId xmlns:p14="http://schemas.microsoft.com/office/powerpoint/2010/main" val="3223821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3F294E63-ADF9-4CC9-8CC2-AD3E614E3C29}"/>
              </a:ext>
            </a:extLst>
          </p:cNvPr>
          <p:cNvPicPr>
            <a:picLocks noChangeAspect="1"/>
          </p:cNvPicPr>
          <p:nvPr/>
        </p:nvPicPr>
        <p:blipFill>
          <a:blip r:embed="rId3"/>
          <a:stretch>
            <a:fillRect/>
          </a:stretch>
        </p:blipFill>
        <p:spPr>
          <a:xfrm>
            <a:off x="1662113" y="1859113"/>
            <a:ext cx="6731793" cy="1864518"/>
          </a:xfrm>
          <a:prstGeom prst="rect">
            <a:avLst/>
          </a:prstGeom>
        </p:spPr>
      </p:pic>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Delay spread of surface waves</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13</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8202712" cy="430975"/>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EM Simulation results (gap W: 5, H: 20, w/</a:t>
            </a:r>
            <a:r>
              <a:rPr lang="en-US" altLang="ko-KR" sz="2000" dirty="0" err="1">
                <a:latin typeface="Times New Roman" panose="02020603050405020304" pitchFamily="18" charset="0"/>
                <a:cs typeface="Times New Roman" panose="02020603050405020304" pitchFamily="18" charset="0"/>
              </a:rPr>
              <a:t>i</a:t>
            </a:r>
            <a:r>
              <a:rPr lang="en-US" altLang="ko-KR" sz="2000" dirty="0">
                <a:latin typeface="Times New Roman" panose="02020603050405020304" pitchFamily="18" charset="0"/>
                <a:cs typeface="Times New Roman" panose="02020603050405020304" pitchFamily="18" charset="0"/>
              </a:rPr>
              <a:t> absorber)</a:t>
            </a:r>
          </a:p>
          <a:p>
            <a:pPr marL="0" indent="0">
              <a:spcBef>
                <a:spcPts val="600"/>
              </a:spcBef>
              <a:spcAft>
                <a:spcPts val="0"/>
              </a:spcAft>
            </a:pPr>
            <a:r>
              <a:rPr lang="en-US" altLang="ko-KR" sz="2000" dirty="0">
                <a:latin typeface="Times New Roman" panose="02020603050405020304" pitchFamily="18" charset="0"/>
                <a:cs typeface="Times New Roman" panose="02020603050405020304" pitchFamily="18" charset="0"/>
              </a:rPr>
              <a:t>   </a:t>
            </a:r>
          </a:p>
        </p:txBody>
      </p:sp>
      <p:sp>
        <p:nvSpPr>
          <p:cNvPr id="18" name="TextBox 17">
            <a:extLst>
              <a:ext uri="{FF2B5EF4-FFF2-40B4-BE49-F238E27FC236}">
                <a16:creationId xmlns:a16="http://schemas.microsoft.com/office/drawing/2014/main" id="{746633BB-D5CA-4167-BA45-D84D032831E4}"/>
              </a:ext>
            </a:extLst>
          </p:cNvPr>
          <p:cNvSpPr txBox="1"/>
          <p:nvPr/>
        </p:nvSpPr>
        <p:spPr>
          <a:xfrm>
            <a:off x="762000" y="2574827"/>
            <a:ext cx="927848" cy="738664"/>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Output</a:t>
            </a:r>
          </a:p>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Signal</a:t>
            </a:r>
          </a:p>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(Rx)</a:t>
            </a:r>
            <a:endParaRPr lang="ko-KR" altLang="en-US" sz="1400" b="1" dirty="0">
              <a:solidFill>
                <a:prstClr val="black"/>
              </a:solidFill>
              <a:latin typeface="맑은 고딕" panose="020F0502020204030204"/>
              <a:ea typeface="맑은 고딕" panose="020B0503020000020004" pitchFamily="50" charset="-127"/>
            </a:endParaRPr>
          </a:p>
        </p:txBody>
      </p:sp>
      <p:sp>
        <p:nvSpPr>
          <p:cNvPr id="20" name="TextBox 19">
            <a:extLst>
              <a:ext uri="{FF2B5EF4-FFF2-40B4-BE49-F238E27FC236}">
                <a16:creationId xmlns:a16="http://schemas.microsoft.com/office/drawing/2014/main" id="{975CC657-B6CD-4986-9962-CABFAFC1F6C1}"/>
              </a:ext>
            </a:extLst>
          </p:cNvPr>
          <p:cNvSpPr txBox="1"/>
          <p:nvPr/>
        </p:nvSpPr>
        <p:spPr>
          <a:xfrm>
            <a:off x="3663555" y="2381822"/>
            <a:ext cx="4659624" cy="276999"/>
          </a:xfrm>
          <a:prstGeom prst="rect">
            <a:avLst/>
          </a:prstGeom>
          <a:noFill/>
        </p:spPr>
        <p:txBody>
          <a:bodyPr wrap="square" rtlCol="0">
            <a:spAutoFit/>
          </a:bodyPr>
          <a:lstStyle/>
          <a:p>
            <a:pPr defTabSz="914400" eaLnBrk="1" fontAlgn="auto" latinLnBrk="1" hangingPunct="1">
              <a:spcBef>
                <a:spcPts val="0"/>
              </a:spcBef>
              <a:spcAft>
                <a:spcPts val="0"/>
              </a:spcAft>
            </a:pPr>
            <a:r>
              <a:rPr lang="en-US" altLang="ko-KR" spc="-50" dirty="0">
                <a:solidFill>
                  <a:prstClr val="black"/>
                </a:solidFill>
                <a:latin typeface="맑은 고딕" panose="020F0502020204030204"/>
                <a:ea typeface="맑은 고딕" panose="020B0503020000020004" pitchFamily="50" charset="-127"/>
              </a:rPr>
              <a:t>Signal level : 6 times larger than that of the space wave </a:t>
            </a:r>
          </a:p>
        </p:txBody>
      </p:sp>
      <p:sp>
        <p:nvSpPr>
          <p:cNvPr id="24" name="TextBox 23">
            <a:extLst>
              <a:ext uri="{FF2B5EF4-FFF2-40B4-BE49-F238E27FC236}">
                <a16:creationId xmlns:a16="http://schemas.microsoft.com/office/drawing/2014/main" id="{45173D17-204C-4271-BA8E-7153E890823F}"/>
              </a:ext>
            </a:extLst>
          </p:cNvPr>
          <p:cNvSpPr txBox="1"/>
          <p:nvPr/>
        </p:nvSpPr>
        <p:spPr>
          <a:xfrm>
            <a:off x="4314355" y="3557655"/>
            <a:ext cx="1105840" cy="246221"/>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000" dirty="0">
                <a:solidFill>
                  <a:prstClr val="black"/>
                </a:solidFill>
                <a:latin typeface="맑은 고딕" panose="020F0502020204030204"/>
                <a:ea typeface="맑은 고딕" panose="020B0503020000020004" pitchFamily="50" charset="-127"/>
              </a:rPr>
              <a:t>Time[ns]</a:t>
            </a:r>
            <a:endParaRPr lang="ko-KR" altLang="en-US" sz="1000" dirty="0">
              <a:solidFill>
                <a:prstClr val="black"/>
              </a:solidFill>
              <a:latin typeface="맑은 고딕" panose="020F0502020204030204"/>
              <a:ea typeface="맑은 고딕" panose="020B0503020000020004" pitchFamily="50" charset="-127"/>
            </a:endParaRPr>
          </a:p>
        </p:txBody>
      </p:sp>
      <p:pic>
        <p:nvPicPr>
          <p:cNvPr id="6" name="그림 5">
            <a:extLst>
              <a:ext uri="{FF2B5EF4-FFF2-40B4-BE49-F238E27FC236}">
                <a16:creationId xmlns:a16="http://schemas.microsoft.com/office/drawing/2014/main" id="{71EBBB4C-6C71-4C4D-9DB9-23B0FE0D9ABA}"/>
              </a:ext>
            </a:extLst>
          </p:cNvPr>
          <p:cNvPicPr>
            <a:picLocks noChangeAspect="1"/>
          </p:cNvPicPr>
          <p:nvPr/>
        </p:nvPicPr>
        <p:blipFill>
          <a:blip r:embed="rId4"/>
          <a:stretch>
            <a:fillRect/>
          </a:stretch>
        </p:blipFill>
        <p:spPr>
          <a:xfrm flipV="1">
            <a:off x="3888581" y="3855243"/>
            <a:ext cx="4674394" cy="1247303"/>
          </a:xfrm>
          <a:prstGeom prst="rect">
            <a:avLst/>
          </a:prstGeom>
        </p:spPr>
      </p:pic>
      <p:pic>
        <p:nvPicPr>
          <p:cNvPr id="8" name="그림 7">
            <a:extLst>
              <a:ext uri="{FF2B5EF4-FFF2-40B4-BE49-F238E27FC236}">
                <a16:creationId xmlns:a16="http://schemas.microsoft.com/office/drawing/2014/main" id="{95E60A5F-20B0-40D7-96F2-22E5BECFBB57}"/>
              </a:ext>
            </a:extLst>
          </p:cNvPr>
          <p:cNvPicPr>
            <a:picLocks noChangeAspect="1"/>
          </p:cNvPicPr>
          <p:nvPr/>
        </p:nvPicPr>
        <p:blipFill>
          <a:blip r:embed="rId5"/>
          <a:stretch>
            <a:fillRect/>
          </a:stretch>
        </p:blipFill>
        <p:spPr>
          <a:xfrm flipV="1">
            <a:off x="3898265" y="5191125"/>
            <a:ext cx="4664710" cy="1250156"/>
          </a:xfrm>
          <a:prstGeom prst="rect">
            <a:avLst/>
          </a:prstGeom>
        </p:spPr>
      </p:pic>
      <p:sp>
        <p:nvSpPr>
          <p:cNvPr id="12" name="TextBox 11">
            <a:extLst>
              <a:ext uri="{FF2B5EF4-FFF2-40B4-BE49-F238E27FC236}">
                <a16:creationId xmlns:a16="http://schemas.microsoft.com/office/drawing/2014/main" id="{278CC6E7-D2AB-4964-A19B-384DC54F1892}"/>
              </a:ext>
            </a:extLst>
          </p:cNvPr>
          <p:cNvSpPr txBox="1"/>
          <p:nvPr/>
        </p:nvSpPr>
        <p:spPr>
          <a:xfrm>
            <a:off x="6596157" y="1570287"/>
            <a:ext cx="1858075" cy="276999"/>
          </a:xfrm>
          <a:prstGeom prst="rect">
            <a:avLst/>
          </a:prstGeom>
          <a:noFill/>
        </p:spPr>
        <p:txBody>
          <a:bodyPr wrap="square" rtlCol="0">
            <a:spAutoFit/>
          </a:bodyPr>
          <a:lstStyle/>
          <a:p>
            <a:pPr defTabSz="914400" eaLnBrk="1" fontAlgn="auto" latinLnBrk="1" hangingPunct="1">
              <a:spcBef>
                <a:spcPts val="0"/>
              </a:spcBef>
              <a:spcAft>
                <a:spcPts val="0"/>
              </a:spcAft>
            </a:pPr>
            <a:r>
              <a:rPr lang="en-US" altLang="ko-KR" dirty="0">
                <a:solidFill>
                  <a:prstClr val="black"/>
                </a:solidFill>
                <a:latin typeface="맑은 고딕" panose="020F0502020204030204"/>
                <a:ea typeface="맑은 고딕" panose="020B0503020000020004" pitchFamily="50" charset="-127"/>
              </a:rPr>
              <a:t>(</a:t>
            </a:r>
            <a:r>
              <a:rPr lang="en-US" altLang="ko-KR" spc="-70" dirty="0">
                <a:solidFill>
                  <a:prstClr val="black"/>
                </a:solidFill>
                <a:latin typeface="맑은 고딕" panose="020F0502020204030204"/>
                <a:ea typeface="맑은 고딕" panose="020B0503020000020004" pitchFamily="50" charset="-127"/>
              </a:rPr>
              <a:t>Simulation time &gt; 4 days</a:t>
            </a:r>
            <a:r>
              <a:rPr lang="en-US" altLang="ko-KR" dirty="0">
                <a:solidFill>
                  <a:prstClr val="black"/>
                </a:solidFill>
                <a:latin typeface="맑은 고딕" panose="020F0502020204030204"/>
                <a:ea typeface="맑은 고딕" panose="020B0503020000020004" pitchFamily="50" charset="-127"/>
              </a:rPr>
              <a:t>)</a:t>
            </a:r>
            <a:endParaRPr lang="en-US" altLang="ko-KR" dirty="0">
              <a:solidFill>
                <a:srgbClr val="0000FF"/>
              </a:solidFill>
              <a:latin typeface="맑은 고딕" panose="020F0502020204030204"/>
              <a:ea typeface="맑은 고딕" panose="020B0503020000020004" pitchFamily="50" charset="-127"/>
            </a:endParaRPr>
          </a:p>
        </p:txBody>
      </p:sp>
      <p:sp>
        <p:nvSpPr>
          <p:cNvPr id="13" name="TextBox 12">
            <a:extLst>
              <a:ext uri="{FF2B5EF4-FFF2-40B4-BE49-F238E27FC236}">
                <a16:creationId xmlns:a16="http://schemas.microsoft.com/office/drawing/2014/main" id="{5477F1F0-9C95-4D89-9254-BE2D1E2BAADB}"/>
              </a:ext>
            </a:extLst>
          </p:cNvPr>
          <p:cNvSpPr txBox="1"/>
          <p:nvPr/>
        </p:nvSpPr>
        <p:spPr>
          <a:xfrm>
            <a:off x="3663555" y="2134750"/>
            <a:ext cx="2255137" cy="307777"/>
          </a:xfrm>
          <a:prstGeom prst="rect">
            <a:avLst/>
          </a:prstGeom>
          <a:noFill/>
        </p:spPr>
        <p:txBody>
          <a:bodyPr wrap="square" rtlCol="0">
            <a:spAutoFit/>
          </a:bodyPr>
          <a:lstStyle/>
          <a:p>
            <a:pP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Delay spread </a:t>
            </a:r>
            <a:r>
              <a:rPr lang="en-US" altLang="ko-KR" sz="1400" b="1" dirty="0">
                <a:solidFill>
                  <a:prstClr val="black"/>
                </a:solidFill>
                <a:latin typeface="맑은 고딕" panose="020F0502020204030204"/>
                <a:ea typeface="맑은 고딕" panose="020B0503020000020004" pitchFamily="50" charset="-127"/>
                <a:sym typeface="Symbol" panose="05050102010706020507" pitchFamily="18" charset="2"/>
              </a:rPr>
              <a:t></a:t>
            </a:r>
            <a:r>
              <a:rPr lang="en-US" altLang="ko-KR" sz="1400" b="1" dirty="0">
                <a:solidFill>
                  <a:prstClr val="black"/>
                </a:solidFill>
                <a:latin typeface="맑은 고딕" panose="020F0502020204030204"/>
                <a:ea typeface="맑은 고딕" panose="020B0503020000020004" pitchFamily="50" charset="-127"/>
              </a:rPr>
              <a:t> </a:t>
            </a:r>
            <a:r>
              <a:rPr lang="en-US" altLang="ko-KR" sz="1400" b="1" dirty="0">
                <a:solidFill>
                  <a:srgbClr val="0000FF"/>
                </a:solidFill>
                <a:latin typeface="맑은 고딕" panose="020F0502020204030204"/>
                <a:ea typeface="맑은 고딕" panose="020B0503020000020004" pitchFamily="50" charset="-127"/>
              </a:rPr>
              <a:t>468ns</a:t>
            </a:r>
          </a:p>
        </p:txBody>
      </p:sp>
      <p:sp>
        <p:nvSpPr>
          <p:cNvPr id="17" name="TextBox 16">
            <a:extLst>
              <a:ext uri="{FF2B5EF4-FFF2-40B4-BE49-F238E27FC236}">
                <a16:creationId xmlns:a16="http://schemas.microsoft.com/office/drawing/2014/main" id="{FFC199F1-0EAC-4209-B92B-C2A2B4DAED96}"/>
              </a:ext>
            </a:extLst>
          </p:cNvPr>
          <p:cNvSpPr txBox="1"/>
          <p:nvPr/>
        </p:nvSpPr>
        <p:spPr>
          <a:xfrm>
            <a:off x="7188047" y="3969892"/>
            <a:ext cx="529312" cy="461665"/>
          </a:xfrm>
          <a:prstGeom prst="rect">
            <a:avLst/>
          </a:prstGeom>
          <a:noFill/>
        </p:spPr>
        <p:txBody>
          <a:bodyPr wrap="none" rtlCol="0">
            <a:spAutoFit/>
          </a:bodyPr>
          <a:lstStyle/>
          <a:p>
            <a:pPr defTabSz="914400" eaLnBrk="1" fontAlgn="auto" latinLnBrk="1" hangingPunct="1">
              <a:spcBef>
                <a:spcPts val="0"/>
              </a:spcBef>
              <a:spcAft>
                <a:spcPts val="0"/>
              </a:spcAft>
            </a:pPr>
            <a:r>
              <a:rPr lang="en-US" altLang="ko-KR" b="1" dirty="0">
                <a:latin typeface="맑은 고딕" panose="020F0502020204030204"/>
                <a:ea typeface="맑은 고딕" panose="020B0503020000020004" pitchFamily="50" charset="-127"/>
              </a:rPr>
              <a:t>Gap </a:t>
            </a:r>
          </a:p>
          <a:p>
            <a:pPr defTabSz="914400" eaLnBrk="1" fontAlgn="auto" latinLnBrk="1" hangingPunct="1">
              <a:spcBef>
                <a:spcPts val="0"/>
              </a:spcBef>
              <a:spcAft>
                <a:spcPts val="0"/>
              </a:spcAft>
            </a:pPr>
            <a:r>
              <a:rPr lang="en-US" altLang="ko-KR" b="1" dirty="0">
                <a:latin typeface="맑은 고딕" panose="020F0502020204030204"/>
                <a:ea typeface="맑은 고딕" panose="020B0503020000020004" pitchFamily="50" charset="-127"/>
              </a:rPr>
              <a:t>(slit)</a:t>
            </a:r>
            <a:endParaRPr lang="ko-KR" altLang="en-US" b="1" dirty="0">
              <a:latin typeface="맑은 고딕" panose="020F0502020204030204"/>
              <a:ea typeface="맑은 고딕" panose="020B0503020000020004" pitchFamily="50" charset="-127"/>
            </a:endParaRPr>
          </a:p>
        </p:txBody>
      </p:sp>
      <p:cxnSp>
        <p:nvCxnSpPr>
          <p:cNvPr id="19" name="직선 화살표 연결선 18">
            <a:extLst>
              <a:ext uri="{FF2B5EF4-FFF2-40B4-BE49-F238E27FC236}">
                <a16:creationId xmlns:a16="http://schemas.microsoft.com/office/drawing/2014/main" id="{D90EA0AB-E43B-4C40-A758-AF9A8FFABC91}"/>
              </a:ext>
            </a:extLst>
          </p:cNvPr>
          <p:cNvCxnSpPr>
            <a:cxnSpLocks/>
          </p:cNvCxnSpPr>
          <p:nvPr/>
        </p:nvCxnSpPr>
        <p:spPr bwMode="auto">
          <a:xfrm>
            <a:off x="7091880" y="3929063"/>
            <a:ext cx="147637" cy="123825"/>
          </a:xfrm>
          <a:prstGeom prst="straightConnector1">
            <a:avLst/>
          </a:prstGeom>
          <a:solidFill>
            <a:srgbClr val="00B8FF"/>
          </a:solidFill>
          <a:ln w="9525" cap="flat" cmpd="sng" algn="ctr">
            <a:solidFill>
              <a:schemeClr val="bg1"/>
            </a:solidFill>
            <a:prstDash val="solid"/>
            <a:round/>
            <a:headEnd type="triangl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 name="TextBox 20">
            <a:extLst>
              <a:ext uri="{FF2B5EF4-FFF2-40B4-BE49-F238E27FC236}">
                <a16:creationId xmlns:a16="http://schemas.microsoft.com/office/drawing/2014/main" id="{18F98435-43F9-4E8C-B6D5-A51A4DA529F2}"/>
              </a:ext>
            </a:extLst>
          </p:cNvPr>
          <p:cNvSpPr txBox="1"/>
          <p:nvPr/>
        </p:nvSpPr>
        <p:spPr>
          <a:xfrm>
            <a:off x="7239517" y="5370792"/>
            <a:ext cx="506870" cy="461665"/>
          </a:xfrm>
          <a:prstGeom prst="rect">
            <a:avLst/>
          </a:prstGeom>
          <a:noFill/>
        </p:spPr>
        <p:txBody>
          <a:bodyPr wrap="none" rtlCol="0">
            <a:spAutoFit/>
          </a:bodyPr>
          <a:lstStyle/>
          <a:p>
            <a:pPr defTabSz="914400" eaLnBrk="1" fontAlgn="auto" latinLnBrk="1" hangingPunct="1">
              <a:spcBef>
                <a:spcPts val="0"/>
              </a:spcBef>
              <a:spcAft>
                <a:spcPts val="0"/>
              </a:spcAft>
            </a:pPr>
            <a:r>
              <a:rPr lang="en-US" altLang="ko-KR" b="1" dirty="0">
                <a:latin typeface="맑은 고딕" panose="020F0502020204030204"/>
                <a:ea typeface="맑은 고딕" panose="020B0503020000020004" pitchFamily="50" charset="-127"/>
              </a:rPr>
              <a:t>Gap</a:t>
            </a:r>
          </a:p>
          <a:p>
            <a:pPr defTabSz="914400" eaLnBrk="1" fontAlgn="auto" latinLnBrk="1" hangingPunct="1">
              <a:spcBef>
                <a:spcPts val="0"/>
              </a:spcBef>
              <a:spcAft>
                <a:spcPts val="0"/>
              </a:spcAft>
            </a:pPr>
            <a:r>
              <a:rPr lang="en-US" altLang="ko-KR" b="1" dirty="0">
                <a:latin typeface="맑은 고딕" panose="020F0502020204030204"/>
                <a:ea typeface="맑은 고딕" panose="020B0503020000020004" pitchFamily="50" charset="-127"/>
              </a:rPr>
              <a:t>(slit)</a:t>
            </a:r>
            <a:endParaRPr lang="ko-KR" altLang="en-US" b="1" dirty="0">
              <a:latin typeface="맑은 고딕" panose="020F0502020204030204"/>
              <a:ea typeface="맑은 고딕" panose="020B0503020000020004" pitchFamily="50" charset="-127"/>
            </a:endParaRPr>
          </a:p>
        </p:txBody>
      </p:sp>
      <p:cxnSp>
        <p:nvCxnSpPr>
          <p:cNvPr id="22" name="직선 화살표 연결선 21">
            <a:extLst>
              <a:ext uri="{FF2B5EF4-FFF2-40B4-BE49-F238E27FC236}">
                <a16:creationId xmlns:a16="http://schemas.microsoft.com/office/drawing/2014/main" id="{65A30387-0610-411B-885B-DE18B272C845}"/>
              </a:ext>
            </a:extLst>
          </p:cNvPr>
          <p:cNvCxnSpPr>
            <a:cxnSpLocks/>
          </p:cNvCxnSpPr>
          <p:nvPr/>
        </p:nvCxnSpPr>
        <p:spPr bwMode="auto">
          <a:xfrm>
            <a:off x="7143350" y="5329963"/>
            <a:ext cx="147637" cy="123825"/>
          </a:xfrm>
          <a:prstGeom prst="straightConnector1">
            <a:avLst/>
          </a:prstGeom>
          <a:solidFill>
            <a:srgbClr val="00B8FF"/>
          </a:solidFill>
          <a:ln w="9525" cap="flat" cmpd="sng" algn="ctr">
            <a:solidFill>
              <a:schemeClr val="bg1"/>
            </a:solidFill>
            <a:prstDash val="solid"/>
            <a:round/>
            <a:headEnd type="triangl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TextBox 22">
            <a:extLst>
              <a:ext uri="{FF2B5EF4-FFF2-40B4-BE49-F238E27FC236}">
                <a16:creationId xmlns:a16="http://schemas.microsoft.com/office/drawing/2014/main" id="{AE324A88-A556-414D-84F4-37BDB8F0CD47}"/>
              </a:ext>
            </a:extLst>
          </p:cNvPr>
          <p:cNvSpPr txBox="1"/>
          <p:nvPr/>
        </p:nvSpPr>
        <p:spPr>
          <a:xfrm>
            <a:off x="7813526" y="3997108"/>
            <a:ext cx="447558" cy="438582"/>
          </a:xfrm>
          <a:prstGeom prst="rect">
            <a:avLst/>
          </a:prstGeom>
          <a:noFill/>
        </p:spPr>
        <p:txBody>
          <a:bodyPr wrap="none" rtlCol="0">
            <a:spAutoFit/>
          </a:bodyPr>
          <a:lstStyle/>
          <a:p>
            <a:pPr defTabSz="914400" eaLnBrk="1" fontAlgn="auto" latinLnBrk="1" hangingPunct="1">
              <a:spcBef>
                <a:spcPts val="0"/>
              </a:spcBef>
              <a:spcAft>
                <a:spcPts val="0"/>
              </a:spcAft>
            </a:pPr>
            <a:r>
              <a:rPr lang="en-US" altLang="ko-KR" b="1" dirty="0">
                <a:latin typeface="맑은 고딕" panose="020F0502020204030204"/>
                <a:ea typeface="맑은 고딕" panose="020B0503020000020004" pitchFamily="50" charset="-127"/>
              </a:rPr>
              <a:t>Rx </a:t>
            </a:r>
          </a:p>
          <a:p>
            <a:pPr defTabSz="914400" eaLnBrk="1" fontAlgn="auto" latinLnBrk="1" hangingPunct="1">
              <a:spcBef>
                <a:spcPts val="0"/>
              </a:spcBef>
              <a:spcAft>
                <a:spcPts val="0"/>
              </a:spcAft>
            </a:pPr>
            <a:r>
              <a:rPr lang="en-US" altLang="ko-KR" sz="1050" b="1" dirty="0">
                <a:latin typeface="맑은 고딕" panose="020F0502020204030204"/>
                <a:ea typeface="맑은 고딕" panose="020B0503020000020004" pitchFamily="50" charset="-127"/>
              </a:rPr>
              <a:t>Ant.</a:t>
            </a:r>
            <a:endParaRPr lang="ko-KR" altLang="en-US" sz="1050" b="1" dirty="0">
              <a:latin typeface="맑은 고딕" panose="020F0502020204030204"/>
              <a:ea typeface="맑은 고딕" panose="020B0503020000020004" pitchFamily="50" charset="-127"/>
            </a:endParaRPr>
          </a:p>
        </p:txBody>
      </p:sp>
      <p:cxnSp>
        <p:nvCxnSpPr>
          <p:cNvPr id="25" name="직선 화살표 연결선 24">
            <a:extLst>
              <a:ext uri="{FF2B5EF4-FFF2-40B4-BE49-F238E27FC236}">
                <a16:creationId xmlns:a16="http://schemas.microsoft.com/office/drawing/2014/main" id="{98C5B7E1-E35E-4921-9C97-9BCC09253576}"/>
              </a:ext>
            </a:extLst>
          </p:cNvPr>
          <p:cNvCxnSpPr>
            <a:cxnSpLocks/>
          </p:cNvCxnSpPr>
          <p:nvPr/>
        </p:nvCxnSpPr>
        <p:spPr bwMode="auto">
          <a:xfrm>
            <a:off x="8028328" y="3917087"/>
            <a:ext cx="0" cy="125357"/>
          </a:xfrm>
          <a:prstGeom prst="straightConnector1">
            <a:avLst/>
          </a:prstGeom>
          <a:solidFill>
            <a:srgbClr val="00B8FF"/>
          </a:solidFill>
          <a:ln w="9525" cap="flat" cmpd="sng" algn="ctr">
            <a:solidFill>
              <a:schemeClr val="bg1"/>
            </a:solidFill>
            <a:prstDash val="solid"/>
            <a:round/>
            <a:headEnd type="triangl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TextBox 25">
            <a:extLst>
              <a:ext uri="{FF2B5EF4-FFF2-40B4-BE49-F238E27FC236}">
                <a16:creationId xmlns:a16="http://schemas.microsoft.com/office/drawing/2014/main" id="{C71146A2-16FB-40F1-A37A-4C2AD3D20CCD}"/>
              </a:ext>
            </a:extLst>
          </p:cNvPr>
          <p:cNvSpPr txBox="1"/>
          <p:nvPr/>
        </p:nvSpPr>
        <p:spPr>
          <a:xfrm>
            <a:off x="7813526" y="5368693"/>
            <a:ext cx="447558" cy="438582"/>
          </a:xfrm>
          <a:prstGeom prst="rect">
            <a:avLst/>
          </a:prstGeom>
          <a:noFill/>
        </p:spPr>
        <p:txBody>
          <a:bodyPr wrap="none" rtlCol="0">
            <a:spAutoFit/>
          </a:bodyPr>
          <a:lstStyle/>
          <a:p>
            <a:pPr defTabSz="914400" eaLnBrk="1" fontAlgn="auto" latinLnBrk="1" hangingPunct="1">
              <a:spcBef>
                <a:spcPts val="0"/>
              </a:spcBef>
              <a:spcAft>
                <a:spcPts val="0"/>
              </a:spcAft>
            </a:pPr>
            <a:r>
              <a:rPr lang="en-US" altLang="ko-KR" b="1" dirty="0">
                <a:latin typeface="맑은 고딕" panose="020F0502020204030204"/>
                <a:ea typeface="맑은 고딕" panose="020B0503020000020004" pitchFamily="50" charset="-127"/>
              </a:rPr>
              <a:t>Rx </a:t>
            </a:r>
          </a:p>
          <a:p>
            <a:pPr defTabSz="914400" eaLnBrk="1" fontAlgn="auto" latinLnBrk="1" hangingPunct="1">
              <a:spcBef>
                <a:spcPts val="0"/>
              </a:spcBef>
              <a:spcAft>
                <a:spcPts val="0"/>
              </a:spcAft>
            </a:pPr>
            <a:r>
              <a:rPr lang="en-US" altLang="ko-KR" sz="1050" b="1" dirty="0">
                <a:latin typeface="맑은 고딕" panose="020F0502020204030204"/>
                <a:ea typeface="맑은 고딕" panose="020B0503020000020004" pitchFamily="50" charset="-127"/>
              </a:rPr>
              <a:t>Ant.</a:t>
            </a:r>
            <a:endParaRPr lang="ko-KR" altLang="en-US" sz="1050" b="1" dirty="0">
              <a:latin typeface="맑은 고딕" panose="020F0502020204030204"/>
              <a:ea typeface="맑은 고딕" panose="020B0503020000020004" pitchFamily="50" charset="-127"/>
            </a:endParaRPr>
          </a:p>
        </p:txBody>
      </p:sp>
      <p:cxnSp>
        <p:nvCxnSpPr>
          <p:cNvPr id="27" name="직선 화살표 연결선 26">
            <a:extLst>
              <a:ext uri="{FF2B5EF4-FFF2-40B4-BE49-F238E27FC236}">
                <a16:creationId xmlns:a16="http://schemas.microsoft.com/office/drawing/2014/main" id="{346BAA65-BB29-453D-A091-8DE99B77B91E}"/>
              </a:ext>
            </a:extLst>
          </p:cNvPr>
          <p:cNvCxnSpPr>
            <a:cxnSpLocks/>
          </p:cNvCxnSpPr>
          <p:nvPr/>
        </p:nvCxnSpPr>
        <p:spPr bwMode="auto">
          <a:xfrm>
            <a:off x="8028328" y="5288672"/>
            <a:ext cx="0" cy="125357"/>
          </a:xfrm>
          <a:prstGeom prst="straightConnector1">
            <a:avLst/>
          </a:prstGeom>
          <a:solidFill>
            <a:srgbClr val="00B8FF"/>
          </a:solidFill>
          <a:ln w="9525" cap="flat" cmpd="sng" algn="ctr">
            <a:solidFill>
              <a:schemeClr val="bg1"/>
            </a:solidFill>
            <a:prstDash val="solid"/>
            <a:round/>
            <a:headEnd type="triangl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8" name="TextBox 27">
            <a:extLst>
              <a:ext uri="{FF2B5EF4-FFF2-40B4-BE49-F238E27FC236}">
                <a16:creationId xmlns:a16="http://schemas.microsoft.com/office/drawing/2014/main" id="{7266AA34-29B2-4D2E-947F-656E83AF3923}"/>
              </a:ext>
            </a:extLst>
          </p:cNvPr>
          <p:cNvSpPr txBox="1"/>
          <p:nvPr/>
        </p:nvSpPr>
        <p:spPr>
          <a:xfrm>
            <a:off x="7006894" y="4813130"/>
            <a:ext cx="806632" cy="246221"/>
          </a:xfrm>
          <a:prstGeom prst="rect">
            <a:avLst/>
          </a:prstGeom>
          <a:noFill/>
        </p:spPr>
        <p:txBody>
          <a:bodyPr wrap="none" rtlCol="0">
            <a:spAutoFit/>
          </a:bodyPr>
          <a:lstStyle/>
          <a:p>
            <a:pPr algn="ctr" defTabSz="914400" eaLnBrk="1" fontAlgn="auto" latinLnBrk="1" hangingPunct="1">
              <a:spcBef>
                <a:spcPts val="0"/>
              </a:spcBef>
              <a:spcAft>
                <a:spcPts val="0"/>
              </a:spcAft>
            </a:pPr>
            <a:r>
              <a:rPr lang="en-US" altLang="ko-KR" sz="1000" b="1" dirty="0">
                <a:latin typeface="맑은 고딕" panose="020F0502020204030204"/>
                <a:ea typeface="맑은 고딕" panose="020B0503020000020004" pitchFamily="50" charset="-127"/>
              </a:rPr>
              <a:t>bulkheads</a:t>
            </a:r>
            <a:endParaRPr lang="ko-KR" altLang="en-US" sz="1000" b="1" dirty="0">
              <a:latin typeface="맑은 고딕" panose="020F0502020204030204"/>
              <a:ea typeface="맑은 고딕" panose="020B0503020000020004" pitchFamily="50" charset="-127"/>
            </a:endParaRPr>
          </a:p>
        </p:txBody>
      </p:sp>
      <p:sp>
        <p:nvSpPr>
          <p:cNvPr id="29" name="TextBox 28">
            <a:extLst>
              <a:ext uri="{FF2B5EF4-FFF2-40B4-BE49-F238E27FC236}">
                <a16:creationId xmlns:a16="http://schemas.microsoft.com/office/drawing/2014/main" id="{0EC48E46-5215-416C-BE91-A34A54045A22}"/>
              </a:ext>
            </a:extLst>
          </p:cNvPr>
          <p:cNvSpPr txBox="1"/>
          <p:nvPr/>
        </p:nvSpPr>
        <p:spPr>
          <a:xfrm>
            <a:off x="6361359" y="4160678"/>
            <a:ext cx="730521" cy="461665"/>
          </a:xfrm>
          <a:prstGeom prst="rect">
            <a:avLst/>
          </a:prstGeom>
          <a:noFill/>
        </p:spPr>
        <p:txBody>
          <a:bodyPr wrap="none" rtlCol="0">
            <a:spAutoFit/>
          </a:bodyPr>
          <a:lstStyle/>
          <a:p>
            <a:pPr algn="ctr" defTabSz="914400" eaLnBrk="1" fontAlgn="auto" latinLnBrk="1" hangingPunct="1">
              <a:spcBef>
                <a:spcPts val="0"/>
              </a:spcBef>
              <a:spcAft>
                <a:spcPts val="0"/>
              </a:spcAft>
            </a:pPr>
            <a:r>
              <a:rPr lang="en-US" altLang="ko-KR" b="1" dirty="0">
                <a:latin typeface="맑은 고딕" panose="020F0502020204030204"/>
                <a:ea typeface="맑은 고딕" panose="020B0503020000020004" pitchFamily="50" charset="-127"/>
              </a:rPr>
              <a:t>Surface</a:t>
            </a:r>
          </a:p>
          <a:p>
            <a:pPr algn="ctr" defTabSz="914400" eaLnBrk="1" fontAlgn="auto" latinLnBrk="1" hangingPunct="1">
              <a:spcBef>
                <a:spcPts val="0"/>
              </a:spcBef>
              <a:spcAft>
                <a:spcPts val="0"/>
              </a:spcAft>
            </a:pPr>
            <a:r>
              <a:rPr lang="en-US" altLang="ko-KR" b="1" dirty="0">
                <a:latin typeface="맑은 고딕" panose="020F0502020204030204"/>
                <a:ea typeface="맑은 고딕" panose="020B0503020000020004" pitchFamily="50" charset="-127"/>
              </a:rPr>
              <a:t>wave</a:t>
            </a:r>
            <a:endParaRPr lang="ko-KR" altLang="en-US" b="1" dirty="0">
              <a:latin typeface="맑은 고딕" panose="020F0502020204030204"/>
              <a:ea typeface="맑은 고딕" panose="020B0503020000020004" pitchFamily="50" charset="-127"/>
            </a:endParaRPr>
          </a:p>
        </p:txBody>
      </p:sp>
      <p:cxnSp>
        <p:nvCxnSpPr>
          <p:cNvPr id="30" name="직선 화살표 연결선 29">
            <a:extLst>
              <a:ext uri="{FF2B5EF4-FFF2-40B4-BE49-F238E27FC236}">
                <a16:creationId xmlns:a16="http://schemas.microsoft.com/office/drawing/2014/main" id="{B8B5C552-B39E-4DB5-A44D-F50566AC1ABB}"/>
              </a:ext>
            </a:extLst>
          </p:cNvPr>
          <p:cNvCxnSpPr>
            <a:cxnSpLocks/>
          </p:cNvCxnSpPr>
          <p:nvPr/>
        </p:nvCxnSpPr>
        <p:spPr bwMode="auto">
          <a:xfrm flipH="1" flipV="1">
            <a:off x="6805402" y="4580092"/>
            <a:ext cx="70858" cy="611035"/>
          </a:xfrm>
          <a:prstGeom prst="straightConnector1">
            <a:avLst/>
          </a:prstGeom>
          <a:solidFill>
            <a:srgbClr val="00B8FF"/>
          </a:solidFill>
          <a:ln w="12700" cap="flat" cmpd="sng" algn="ctr">
            <a:solidFill>
              <a:srgbClr val="FF66FF"/>
            </a:solidFill>
            <a:prstDash val="sysDot"/>
            <a:round/>
            <a:headEnd type="triangl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직선 화살표 연결선 30">
            <a:extLst>
              <a:ext uri="{FF2B5EF4-FFF2-40B4-BE49-F238E27FC236}">
                <a16:creationId xmlns:a16="http://schemas.microsoft.com/office/drawing/2014/main" id="{15399EC0-2402-4153-9E6D-DD70FB7FFFE3}"/>
              </a:ext>
            </a:extLst>
          </p:cNvPr>
          <p:cNvCxnSpPr>
            <a:cxnSpLocks/>
          </p:cNvCxnSpPr>
          <p:nvPr/>
        </p:nvCxnSpPr>
        <p:spPr bwMode="auto">
          <a:xfrm>
            <a:off x="5724128" y="3997108"/>
            <a:ext cx="700948" cy="299763"/>
          </a:xfrm>
          <a:prstGeom prst="straightConnector1">
            <a:avLst/>
          </a:prstGeom>
          <a:solidFill>
            <a:srgbClr val="00B8FF"/>
          </a:solidFill>
          <a:ln w="12700" cap="flat" cmpd="sng" algn="ctr">
            <a:solidFill>
              <a:srgbClr val="FF66FF"/>
            </a:solidFill>
            <a:prstDash val="sysDot"/>
            <a:round/>
            <a:headEnd type="triangl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직선 화살표 연결선 39">
            <a:extLst>
              <a:ext uri="{FF2B5EF4-FFF2-40B4-BE49-F238E27FC236}">
                <a16:creationId xmlns:a16="http://schemas.microsoft.com/office/drawing/2014/main" id="{14E73EE1-7032-4A6B-8440-B710B8A9D598}"/>
              </a:ext>
            </a:extLst>
          </p:cNvPr>
          <p:cNvCxnSpPr>
            <a:cxnSpLocks/>
          </p:cNvCxnSpPr>
          <p:nvPr/>
        </p:nvCxnSpPr>
        <p:spPr bwMode="auto">
          <a:xfrm flipV="1">
            <a:off x="6353267" y="5008726"/>
            <a:ext cx="102782" cy="698402"/>
          </a:xfrm>
          <a:prstGeom prst="straightConnector1">
            <a:avLst/>
          </a:prstGeom>
          <a:solidFill>
            <a:srgbClr val="00B8FF"/>
          </a:solidFill>
          <a:ln w="9525" cap="flat" cmpd="sng" algn="ctr">
            <a:solidFill>
              <a:srgbClr val="EAEC38"/>
            </a:solidFill>
            <a:prstDash val="solid"/>
            <a:round/>
            <a:headEnd type="triangl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 name="TextBox 40">
            <a:extLst>
              <a:ext uri="{FF2B5EF4-FFF2-40B4-BE49-F238E27FC236}">
                <a16:creationId xmlns:a16="http://schemas.microsoft.com/office/drawing/2014/main" id="{8206D8CB-23D4-4F58-8E2C-01485A8387E8}"/>
              </a:ext>
            </a:extLst>
          </p:cNvPr>
          <p:cNvSpPr txBox="1"/>
          <p:nvPr/>
        </p:nvSpPr>
        <p:spPr>
          <a:xfrm>
            <a:off x="6048913" y="4653136"/>
            <a:ext cx="755335" cy="400110"/>
          </a:xfrm>
          <a:prstGeom prst="rect">
            <a:avLst/>
          </a:prstGeom>
          <a:noFill/>
        </p:spPr>
        <p:txBody>
          <a:bodyPr wrap="none" rtlCol="0">
            <a:spAutoFit/>
          </a:bodyPr>
          <a:lstStyle/>
          <a:p>
            <a:pPr algn="ctr" defTabSz="914400" eaLnBrk="1" fontAlgn="auto" latinLnBrk="1" hangingPunct="1">
              <a:spcBef>
                <a:spcPts val="0"/>
              </a:spcBef>
              <a:spcAft>
                <a:spcPts val="0"/>
              </a:spcAft>
            </a:pPr>
            <a:r>
              <a:rPr lang="en-US" altLang="ko-KR" sz="1000" b="1" dirty="0">
                <a:latin typeface="맑은 고딕" panose="020F0502020204030204"/>
                <a:ea typeface="맑은 고딕" panose="020B0503020000020004" pitchFamily="50" charset="-127"/>
              </a:rPr>
              <a:t>Reflected</a:t>
            </a:r>
          </a:p>
          <a:p>
            <a:pPr algn="ctr" defTabSz="914400" eaLnBrk="1" fontAlgn="auto" latinLnBrk="1" hangingPunct="1">
              <a:spcBef>
                <a:spcPts val="0"/>
              </a:spcBef>
              <a:spcAft>
                <a:spcPts val="0"/>
              </a:spcAft>
            </a:pPr>
            <a:r>
              <a:rPr lang="en-US" altLang="ko-KR" sz="1000" b="1" dirty="0">
                <a:latin typeface="맑은 고딕" panose="020F0502020204030204"/>
                <a:ea typeface="맑은 고딕" panose="020B0503020000020004" pitchFamily="50" charset="-127"/>
              </a:rPr>
              <a:t>wave</a:t>
            </a:r>
            <a:endParaRPr lang="ko-KR" altLang="en-US" sz="1000" b="1" dirty="0">
              <a:latin typeface="맑은 고딕" panose="020F0502020204030204"/>
              <a:ea typeface="맑은 고딕" panose="020B0503020000020004" pitchFamily="50" charset="-127"/>
            </a:endParaRPr>
          </a:p>
        </p:txBody>
      </p:sp>
      <p:cxnSp>
        <p:nvCxnSpPr>
          <p:cNvPr id="42" name="직선 화살표 연결선 41">
            <a:extLst>
              <a:ext uri="{FF2B5EF4-FFF2-40B4-BE49-F238E27FC236}">
                <a16:creationId xmlns:a16="http://schemas.microsoft.com/office/drawing/2014/main" id="{FFEBF3AD-ACB4-4855-9F5A-7FE9DFAFF94A}"/>
              </a:ext>
            </a:extLst>
          </p:cNvPr>
          <p:cNvCxnSpPr>
            <a:cxnSpLocks/>
          </p:cNvCxnSpPr>
          <p:nvPr/>
        </p:nvCxnSpPr>
        <p:spPr bwMode="auto">
          <a:xfrm flipV="1">
            <a:off x="5737253" y="4879497"/>
            <a:ext cx="445062" cy="121381"/>
          </a:xfrm>
          <a:prstGeom prst="straightConnector1">
            <a:avLst/>
          </a:prstGeom>
          <a:solidFill>
            <a:srgbClr val="00B8FF"/>
          </a:solidFill>
          <a:ln w="9525" cap="flat" cmpd="sng" algn="ctr">
            <a:solidFill>
              <a:srgbClr val="EAEC38"/>
            </a:solidFill>
            <a:prstDash val="solid"/>
            <a:round/>
            <a:headEnd type="triangl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9" name="TextBox 48">
            <a:extLst>
              <a:ext uri="{FF2B5EF4-FFF2-40B4-BE49-F238E27FC236}">
                <a16:creationId xmlns:a16="http://schemas.microsoft.com/office/drawing/2014/main" id="{581D3286-25CF-4E74-8FC4-F3905E7F3E7A}"/>
              </a:ext>
            </a:extLst>
          </p:cNvPr>
          <p:cNvSpPr txBox="1"/>
          <p:nvPr/>
        </p:nvSpPr>
        <p:spPr>
          <a:xfrm>
            <a:off x="3059326" y="4235218"/>
            <a:ext cx="779397" cy="307777"/>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i="1" dirty="0">
                <a:solidFill>
                  <a:prstClr val="black"/>
                </a:solidFill>
                <a:latin typeface="맑은 고딕" panose="020F0502020204030204"/>
                <a:ea typeface="맑은 고딕" panose="020B0503020000020004" pitchFamily="50" charset="-127"/>
              </a:rPr>
              <a:t>t </a:t>
            </a:r>
            <a:r>
              <a:rPr lang="en-US" altLang="ko-KR" sz="1400" b="1" dirty="0">
                <a:solidFill>
                  <a:prstClr val="black"/>
                </a:solidFill>
                <a:latin typeface="맑은 고딕" panose="020F0502020204030204"/>
                <a:ea typeface="맑은 고딕" panose="020B0503020000020004" pitchFamily="50" charset="-127"/>
              </a:rPr>
              <a:t>=7ns</a:t>
            </a:r>
            <a:endParaRPr lang="ko-KR" altLang="en-US" sz="1400" b="1" dirty="0">
              <a:solidFill>
                <a:prstClr val="black"/>
              </a:solidFill>
              <a:latin typeface="맑은 고딕" panose="020F0502020204030204"/>
              <a:ea typeface="맑은 고딕" panose="020B0503020000020004" pitchFamily="50" charset="-127"/>
            </a:endParaRPr>
          </a:p>
        </p:txBody>
      </p:sp>
      <p:sp>
        <p:nvSpPr>
          <p:cNvPr id="50" name="TextBox 49">
            <a:extLst>
              <a:ext uri="{FF2B5EF4-FFF2-40B4-BE49-F238E27FC236}">
                <a16:creationId xmlns:a16="http://schemas.microsoft.com/office/drawing/2014/main" id="{D2B6EB24-F799-45C3-A753-61CAD95CA824}"/>
              </a:ext>
            </a:extLst>
          </p:cNvPr>
          <p:cNvSpPr txBox="1"/>
          <p:nvPr/>
        </p:nvSpPr>
        <p:spPr>
          <a:xfrm>
            <a:off x="3004966" y="5723868"/>
            <a:ext cx="927848" cy="307777"/>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i="1" dirty="0">
                <a:solidFill>
                  <a:prstClr val="black"/>
                </a:solidFill>
                <a:latin typeface="맑은 고딕" panose="020F0502020204030204"/>
                <a:ea typeface="맑은 고딕" panose="020B0503020000020004" pitchFamily="50" charset="-127"/>
              </a:rPr>
              <a:t>t </a:t>
            </a:r>
            <a:r>
              <a:rPr lang="en-US" altLang="ko-KR" sz="1400" b="1" dirty="0">
                <a:solidFill>
                  <a:prstClr val="black"/>
                </a:solidFill>
                <a:latin typeface="맑은 고딕" panose="020F0502020204030204"/>
                <a:ea typeface="맑은 고딕" panose="020B0503020000020004" pitchFamily="50" charset="-127"/>
              </a:rPr>
              <a:t>=10ns</a:t>
            </a:r>
            <a:endParaRPr lang="ko-KR" altLang="en-US" sz="1400" b="1" dirty="0">
              <a:solidFill>
                <a:prstClr val="black"/>
              </a:solidFill>
              <a:latin typeface="맑은 고딕" panose="020F0502020204030204"/>
              <a:ea typeface="맑은 고딕" panose="020B0503020000020004" pitchFamily="50" charset="-127"/>
            </a:endParaRPr>
          </a:p>
        </p:txBody>
      </p:sp>
      <p:sp>
        <p:nvSpPr>
          <p:cNvPr id="51" name="TextBox 50">
            <a:extLst>
              <a:ext uri="{FF2B5EF4-FFF2-40B4-BE49-F238E27FC236}">
                <a16:creationId xmlns:a16="http://schemas.microsoft.com/office/drawing/2014/main" id="{5DE78A87-BA2D-4BED-8F1E-98735C1DE5BD}"/>
              </a:ext>
            </a:extLst>
          </p:cNvPr>
          <p:cNvSpPr txBox="1"/>
          <p:nvPr/>
        </p:nvSpPr>
        <p:spPr>
          <a:xfrm>
            <a:off x="2841742" y="6115465"/>
            <a:ext cx="1116680" cy="307777"/>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dirty="0">
                <a:solidFill>
                  <a:schemeClr val="bg1">
                    <a:lumMod val="50000"/>
                  </a:schemeClr>
                </a:solidFill>
                <a:latin typeface="맑은 고딕" panose="020F0502020204030204"/>
                <a:ea typeface="맑은 고딕" panose="020B0503020000020004" pitchFamily="50" charset="-127"/>
              </a:rPr>
              <a:t>(</a:t>
            </a:r>
            <a:r>
              <a:rPr lang="en-US" altLang="ko-KR" sz="1400" u="sng" dirty="0">
                <a:solidFill>
                  <a:schemeClr val="bg1">
                    <a:lumMod val="50000"/>
                  </a:schemeClr>
                </a:solidFill>
                <a:latin typeface="맑은 고딕" panose="020F0502020204030204"/>
                <a:ea typeface="맑은 고딕" panose="020B0503020000020004" pitchFamily="50" charset="-127"/>
              </a:rPr>
              <a:t>animation</a:t>
            </a:r>
            <a:r>
              <a:rPr lang="en-US" altLang="ko-KR" sz="1400" dirty="0">
                <a:solidFill>
                  <a:schemeClr val="bg1">
                    <a:lumMod val="50000"/>
                  </a:schemeClr>
                </a:solidFill>
                <a:latin typeface="맑은 고딕" panose="020F0502020204030204"/>
                <a:ea typeface="맑은 고딕" panose="020B0503020000020004" pitchFamily="50" charset="-127"/>
              </a:rPr>
              <a:t>)</a:t>
            </a:r>
            <a:endParaRPr lang="ko-KR" altLang="en-US" sz="1400" dirty="0">
              <a:solidFill>
                <a:schemeClr val="bg1">
                  <a:lumMod val="50000"/>
                </a:schemeClr>
              </a:solidFill>
              <a:latin typeface="맑은 고딕" panose="020F0502020204030204"/>
              <a:ea typeface="맑은 고딕" panose="020B0503020000020004" pitchFamily="50" charset="-127"/>
            </a:endParaRPr>
          </a:p>
        </p:txBody>
      </p:sp>
      <p:pic>
        <p:nvPicPr>
          <p:cNvPr id="63" name="그림 62">
            <a:extLst>
              <a:ext uri="{FF2B5EF4-FFF2-40B4-BE49-F238E27FC236}">
                <a16:creationId xmlns:a16="http://schemas.microsoft.com/office/drawing/2014/main" id="{86EFD8F3-898B-4768-81F4-A45628F84CDF}"/>
              </a:ext>
            </a:extLst>
          </p:cNvPr>
          <p:cNvPicPr>
            <a:picLocks noChangeAspect="1"/>
          </p:cNvPicPr>
          <p:nvPr/>
        </p:nvPicPr>
        <p:blipFill>
          <a:blip r:embed="rId6"/>
          <a:stretch>
            <a:fillRect/>
          </a:stretch>
        </p:blipFill>
        <p:spPr>
          <a:xfrm>
            <a:off x="806971" y="4148598"/>
            <a:ext cx="1943724" cy="997674"/>
          </a:xfrm>
          <a:prstGeom prst="rect">
            <a:avLst/>
          </a:prstGeom>
        </p:spPr>
      </p:pic>
      <p:sp>
        <p:nvSpPr>
          <p:cNvPr id="64" name="TextBox 63">
            <a:extLst>
              <a:ext uri="{FF2B5EF4-FFF2-40B4-BE49-F238E27FC236}">
                <a16:creationId xmlns:a16="http://schemas.microsoft.com/office/drawing/2014/main" id="{E6D805B1-B23D-44C1-AA94-7EA540C8C7A6}"/>
              </a:ext>
            </a:extLst>
          </p:cNvPr>
          <p:cNvSpPr txBox="1"/>
          <p:nvPr/>
        </p:nvSpPr>
        <p:spPr>
          <a:xfrm>
            <a:off x="1838595" y="4068291"/>
            <a:ext cx="798617" cy="261610"/>
          </a:xfrm>
          <a:prstGeom prst="rect">
            <a:avLst/>
          </a:prstGeom>
          <a:noFill/>
        </p:spPr>
        <p:txBody>
          <a:bodyPr wrap="none" rtlCol="0">
            <a:spAutoFit/>
          </a:bodyPr>
          <a:lstStyle/>
          <a:p>
            <a:pPr defTabSz="914400" eaLnBrk="1" fontAlgn="auto" latinLnBrk="1" hangingPunct="1">
              <a:spcBef>
                <a:spcPts val="0"/>
              </a:spcBef>
              <a:spcAft>
                <a:spcPts val="0"/>
              </a:spcAft>
            </a:pPr>
            <a:r>
              <a:rPr lang="en-US" altLang="ko-KR" sz="1100" b="1" dirty="0">
                <a:solidFill>
                  <a:prstClr val="black"/>
                </a:solidFill>
                <a:latin typeface="맑은 고딕" panose="020F0502020204030204"/>
                <a:ea typeface="맑은 고딕" panose="020B0503020000020004" pitchFamily="50" charset="-127"/>
              </a:rPr>
              <a:t>Gap (slit)</a:t>
            </a:r>
            <a:endParaRPr lang="ko-KR" altLang="en-US" sz="1100" b="1" dirty="0">
              <a:solidFill>
                <a:prstClr val="black"/>
              </a:solidFill>
              <a:latin typeface="맑은 고딕" panose="020F0502020204030204"/>
              <a:ea typeface="맑은 고딕" panose="020B0503020000020004" pitchFamily="50" charset="-127"/>
            </a:endParaRPr>
          </a:p>
        </p:txBody>
      </p:sp>
      <p:sp>
        <p:nvSpPr>
          <p:cNvPr id="65" name="TextBox 64">
            <a:extLst>
              <a:ext uri="{FF2B5EF4-FFF2-40B4-BE49-F238E27FC236}">
                <a16:creationId xmlns:a16="http://schemas.microsoft.com/office/drawing/2014/main" id="{0F284B4C-43FC-4EAF-A1AC-B3089F8EFF56}"/>
              </a:ext>
            </a:extLst>
          </p:cNvPr>
          <p:cNvSpPr txBox="1"/>
          <p:nvPr/>
        </p:nvSpPr>
        <p:spPr>
          <a:xfrm>
            <a:off x="894825" y="3888403"/>
            <a:ext cx="781794" cy="246221"/>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000" spc="-60" dirty="0">
                <a:solidFill>
                  <a:schemeClr val="tx1"/>
                </a:solidFill>
                <a:latin typeface="맑은 고딕" panose="020F0502020204030204"/>
                <a:ea typeface="맑은 고딕" panose="020B0503020000020004" pitchFamily="50" charset="-127"/>
              </a:rPr>
              <a:t>Tx. antenna</a:t>
            </a:r>
            <a:endParaRPr lang="ko-KR" altLang="en-US" sz="1000" spc="-60" dirty="0">
              <a:solidFill>
                <a:schemeClr val="tx1"/>
              </a:solidFill>
              <a:latin typeface="맑은 고딕" panose="020F0502020204030204"/>
              <a:ea typeface="맑은 고딕" panose="020B0503020000020004" pitchFamily="50" charset="-127"/>
            </a:endParaRPr>
          </a:p>
        </p:txBody>
      </p:sp>
      <p:cxnSp>
        <p:nvCxnSpPr>
          <p:cNvPr id="66" name="직선 화살표 연결선 65">
            <a:extLst>
              <a:ext uri="{FF2B5EF4-FFF2-40B4-BE49-F238E27FC236}">
                <a16:creationId xmlns:a16="http://schemas.microsoft.com/office/drawing/2014/main" id="{354AFAA5-CDCE-4837-A026-DF85B0236B75}"/>
              </a:ext>
            </a:extLst>
          </p:cNvPr>
          <p:cNvCxnSpPr>
            <a:cxnSpLocks/>
          </p:cNvCxnSpPr>
          <p:nvPr/>
        </p:nvCxnSpPr>
        <p:spPr bwMode="auto">
          <a:xfrm flipH="1">
            <a:off x="1097215" y="4082351"/>
            <a:ext cx="104776" cy="161925"/>
          </a:xfrm>
          <a:prstGeom prst="straightConnector1">
            <a:avLst/>
          </a:prstGeom>
          <a:solidFill>
            <a:srgbClr val="00B8FF"/>
          </a:solidFill>
          <a:ln w="9525" cap="flat" cmpd="sng" algn="ctr">
            <a:solidFill>
              <a:schemeClr val="tx1"/>
            </a:solidFill>
            <a:prstDash val="sysDot"/>
            <a:round/>
            <a:headEnd type="none" w="med" len="med"/>
            <a:tailEnd type="triangl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7" name="직선 화살표 연결선 66">
            <a:extLst>
              <a:ext uri="{FF2B5EF4-FFF2-40B4-BE49-F238E27FC236}">
                <a16:creationId xmlns:a16="http://schemas.microsoft.com/office/drawing/2014/main" id="{92AF8C62-03B3-4FA2-BFF0-BEABCBE40683}"/>
              </a:ext>
            </a:extLst>
          </p:cNvPr>
          <p:cNvCxnSpPr>
            <a:cxnSpLocks/>
          </p:cNvCxnSpPr>
          <p:nvPr/>
        </p:nvCxnSpPr>
        <p:spPr bwMode="auto">
          <a:xfrm>
            <a:off x="2075479" y="4259473"/>
            <a:ext cx="0" cy="200277"/>
          </a:xfrm>
          <a:prstGeom prst="straightConnector1">
            <a:avLst/>
          </a:prstGeom>
          <a:solidFill>
            <a:srgbClr val="00B8FF"/>
          </a:solidFill>
          <a:ln w="9525" cap="flat" cmpd="sng" algn="ctr">
            <a:solidFill>
              <a:srgbClr val="960000"/>
            </a:solidFill>
            <a:prstDash val="sysDot"/>
            <a:round/>
            <a:headEnd type="none" w="med" len="med"/>
            <a:tailEnd type="triangl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8" name="타원 67">
            <a:extLst>
              <a:ext uri="{FF2B5EF4-FFF2-40B4-BE49-F238E27FC236}">
                <a16:creationId xmlns:a16="http://schemas.microsoft.com/office/drawing/2014/main" id="{7740AB4A-86E9-4221-951C-DCB9698A00C7}"/>
              </a:ext>
            </a:extLst>
          </p:cNvPr>
          <p:cNvSpPr/>
          <p:nvPr/>
        </p:nvSpPr>
        <p:spPr>
          <a:xfrm rot="19476750">
            <a:off x="2007301" y="4461372"/>
            <a:ext cx="157941" cy="56812"/>
          </a:xfrm>
          <a:prstGeom prst="ellipse">
            <a:avLst/>
          </a:prstGeom>
          <a:noFill/>
          <a:ln w="6350" cap="flat" cmpd="sng" algn="ctr">
            <a:solidFill>
              <a:srgbClr val="C00000"/>
            </a:solidFill>
            <a:prstDash val="sysDot"/>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70" name="TextBox 69">
            <a:extLst>
              <a:ext uri="{FF2B5EF4-FFF2-40B4-BE49-F238E27FC236}">
                <a16:creationId xmlns:a16="http://schemas.microsoft.com/office/drawing/2014/main" id="{5F9564F3-2B46-4FA5-BF24-3862FC9A5AAA}"/>
              </a:ext>
            </a:extLst>
          </p:cNvPr>
          <p:cNvSpPr txBox="1"/>
          <p:nvPr/>
        </p:nvSpPr>
        <p:spPr>
          <a:xfrm>
            <a:off x="1156726" y="5508425"/>
            <a:ext cx="1451639" cy="738664"/>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E-field distribution</a:t>
            </a:r>
          </a:p>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(sideview)</a:t>
            </a:r>
            <a:endParaRPr lang="ko-KR" altLang="en-US" sz="1400" b="1" dirty="0">
              <a:solidFill>
                <a:prstClr val="black"/>
              </a:solidFill>
              <a:latin typeface="맑은 고딕" panose="020F0502020204030204"/>
              <a:ea typeface="맑은 고딕" panose="020B0503020000020004" pitchFamily="50" charset="-127"/>
            </a:endParaRPr>
          </a:p>
        </p:txBody>
      </p:sp>
      <p:sp>
        <p:nvSpPr>
          <p:cNvPr id="71" name="TextBox 70">
            <a:extLst>
              <a:ext uri="{FF2B5EF4-FFF2-40B4-BE49-F238E27FC236}">
                <a16:creationId xmlns:a16="http://schemas.microsoft.com/office/drawing/2014/main" id="{4A8BF575-CC77-4FCB-BA7F-D2EBA33CF9F7}"/>
              </a:ext>
            </a:extLst>
          </p:cNvPr>
          <p:cNvSpPr txBox="1"/>
          <p:nvPr/>
        </p:nvSpPr>
        <p:spPr>
          <a:xfrm>
            <a:off x="2269620" y="4663475"/>
            <a:ext cx="386644" cy="338554"/>
          </a:xfrm>
          <a:prstGeom prst="rect">
            <a:avLst/>
          </a:prstGeom>
          <a:noFill/>
        </p:spPr>
        <p:txBody>
          <a:bodyPr wrap="none" rtlCol="0">
            <a:spAutoFit/>
          </a:bodyPr>
          <a:lstStyle/>
          <a:p>
            <a:pPr algn="ctr" defTabSz="914400" eaLnBrk="1" fontAlgn="auto" latinLnBrk="1" hangingPunct="1">
              <a:spcBef>
                <a:spcPts val="0"/>
              </a:spcBef>
              <a:spcAft>
                <a:spcPts val="0"/>
              </a:spcAft>
            </a:pPr>
            <a:r>
              <a:rPr lang="en-US" altLang="ko-KR" sz="800" b="1" dirty="0">
                <a:solidFill>
                  <a:prstClr val="black"/>
                </a:solidFill>
                <a:latin typeface="맑은 고딕" panose="020F0502020204030204"/>
                <a:ea typeface="맑은 고딕" panose="020B0503020000020004" pitchFamily="50" charset="-127"/>
              </a:rPr>
              <a:t>Rx </a:t>
            </a:r>
          </a:p>
          <a:p>
            <a:pPr algn="ctr" defTabSz="914400" eaLnBrk="1" fontAlgn="auto" latinLnBrk="1" hangingPunct="1">
              <a:spcBef>
                <a:spcPts val="0"/>
              </a:spcBef>
              <a:spcAft>
                <a:spcPts val="0"/>
              </a:spcAft>
            </a:pPr>
            <a:r>
              <a:rPr lang="en-US" altLang="ko-KR" sz="800" b="1" dirty="0">
                <a:solidFill>
                  <a:prstClr val="black"/>
                </a:solidFill>
                <a:latin typeface="맑은 고딕" panose="020F0502020204030204"/>
                <a:ea typeface="맑은 고딕" panose="020B0503020000020004" pitchFamily="50" charset="-127"/>
              </a:rPr>
              <a:t>Ant.</a:t>
            </a:r>
            <a:endParaRPr lang="ko-KR" altLang="en-US" sz="800" b="1" dirty="0">
              <a:solidFill>
                <a:prstClr val="black"/>
              </a:solidFill>
              <a:latin typeface="맑은 고딕" panose="020F0502020204030204"/>
              <a:ea typeface="맑은 고딕" panose="020B0503020000020004" pitchFamily="50" charset="-127"/>
            </a:endParaRPr>
          </a:p>
        </p:txBody>
      </p:sp>
      <p:cxnSp>
        <p:nvCxnSpPr>
          <p:cNvPr id="72" name="직선 화살표 연결선 71">
            <a:extLst>
              <a:ext uri="{FF2B5EF4-FFF2-40B4-BE49-F238E27FC236}">
                <a16:creationId xmlns:a16="http://schemas.microsoft.com/office/drawing/2014/main" id="{10C5FF45-BCAF-4190-AEC0-C223693FFCF7}"/>
              </a:ext>
            </a:extLst>
          </p:cNvPr>
          <p:cNvCxnSpPr>
            <a:cxnSpLocks/>
          </p:cNvCxnSpPr>
          <p:nvPr/>
        </p:nvCxnSpPr>
        <p:spPr bwMode="auto">
          <a:xfrm>
            <a:off x="2473623" y="4597334"/>
            <a:ext cx="0" cy="125357"/>
          </a:xfrm>
          <a:prstGeom prst="straightConnector1">
            <a:avLst/>
          </a:prstGeom>
          <a:solidFill>
            <a:srgbClr val="00B8FF"/>
          </a:solidFill>
          <a:ln w="9525" cap="flat" cmpd="sng" algn="ctr">
            <a:solidFill>
              <a:schemeClr val="accent4"/>
            </a:solidFill>
            <a:prstDash val="sysDot"/>
            <a:round/>
            <a:headEnd type="triangl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3" name="사각형: 둥근 모서리 72">
            <a:extLst>
              <a:ext uri="{FF2B5EF4-FFF2-40B4-BE49-F238E27FC236}">
                <a16:creationId xmlns:a16="http://schemas.microsoft.com/office/drawing/2014/main" id="{383B7F34-BAC8-40A3-8D1E-28925430FFDC}"/>
              </a:ext>
            </a:extLst>
          </p:cNvPr>
          <p:cNvSpPr/>
          <p:nvPr/>
        </p:nvSpPr>
        <p:spPr bwMode="auto">
          <a:xfrm>
            <a:off x="675320" y="3879507"/>
            <a:ext cx="2166422" cy="1534521"/>
          </a:xfrm>
          <a:prstGeom prst="roundRect">
            <a:avLst>
              <a:gd name="adj" fmla="val 9042"/>
            </a:avLst>
          </a:prstGeom>
          <a:no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74" name="자유형: 도형 73">
            <a:extLst>
              <a:ext uri="{FF2B5EF4-FFF2-40B4-BE49-F238E27FC236}">
                <a16:creationId xmlns:a16="http://schemas.microsoft.com/office/drawing/2014/main" id="{8307B182-2BE2-45FA-8BFE-16EBBE94AE9F}"/>
              </a:ext>
            </a:extLst>
          </p:cNvPr>
          <p:cNvSpPr/>
          <p:nvPr/>
        </p:nvSpPr>
        <p:spPr bwMode="auto">
          <a:xfrm rot="5400000" flipV="1">
            <a:off x="1027066" y="5459449"/>
            <a:ext cx="290045" cy="323908"/>
          </a:xfrm>
          <a:custGeom>
            <a:avLst/>
            <a:gdLst>
              <a:gd name="connsiteX0" fmla="*/ 0 w 261258"/>
              <a:gd name="connsiteY0" fmla="*/ 0 h 615821"/>
              <a:gd name="connsiteX1" fmla="*/ 261258 w 261258"/>
              <a:gd name="connsiteY1" fmla="*/ 0 h 615821"/>
              <a:gd name="connsiteX2" fmla="*/ 261258 w 261258"/>
              <a:gd name="connsiteY2" fmla="*/ 615821 h 615821"/>
              <a:gd name="connsiteX0" fmla="*/ 0 w 280610"/>
              <a:gd name="connsiteY0" fmla="*/ 45616 h 661437"/>
              <a:gd name="connsiteX1" fmla="*/ 261258 w 280610"/>
              <a:gd name="connsiteY1" fmla="*/ 45616 h 661437"/>
              <a:gd name="connsiteX2" fmla="*/ 261258 w 280610"/>
              <a:gd name="connsiteY2" fmla="*/ 661437 h 661437"/>
              <a:gd name="connsiteX0" fmla="*/ 0 w 262727"/>
              <a:gd name="connsiteY0" fmla="*/ 0 h 615821"/>
              <a:gd name="connsiteX1" fmla="*/ 229556 w 262727"/>
              <a:gd name="connsiteY1" fmla="*/ 120823 h 615821"/>
              <a:gd name="connsiteX2" fmla="*/ 261258 w 262727"/>
              <a:gd name="connsiteY2" fmla="*/ 615821 h 615821"/>
            </a:gdLst>
            <a:ahLst/>
            <a:cxnLst>
              <a:cxn ang="0">
                <a:pos x="connsiteX0" y="connsiteY0"/>
              </a:cxn>
              <a:cxn ang="0">
                <a:pos x="connsiteX1" y="connsiteY1"/>
              </a:cxn>
              <a:cxn ang="0">
                <a:pos x="connsiteX2" y="connsiteY2"/>
              </a:cxn>
            </a:cxnLst>
            <a:rect l="l" t="t" r="r" b="b"/>
            <a:pathLst>
              <a:path w="262727" h="615821">
                <a:moveTo>
                  <a:pt x="0" y="0"/>
                </a:moveTo>
                <a:cubicBezTo>
                  <a:pt x="87086" y="0"/>
                  <a:pt x="186013" y="18186"/>
                  <a:pt x="229556" y="120823"/>
                </a:cubicBezTo>
                <a:cubicBezTo>
                  <a:pt x="273099" y="223460"/>
                  <a:pt x="261258" y="410547"/>
                  <a:pt x="261258" y="615821"/>
                </a:cubicBezTo>
              </a:path>
            </a:pathLst>
          </a:custGeom>
          <a:noFill/>
          <a:ln w="15875" cap="flat" cmpd="sng" algn="ctr">
            <a:solidFill>
              <a:schemeClr val="bg1">
                <a:lumMod val="50000"/>
              </a:schemeClr>
            </a:solidFill>
            <a:prstDash val="sysDot"/>
            <a:round/>
            <a:headEnd type="none" w="med" len="med"/>
            <a:tailEnd type="triangl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75" name="TextBox 74">
            <a:extLst>
              <a:ext uri="{FF2B5EF4-FFF2-40B4-BE49-F238E27FC236}">
                <a16:creationId xmlns:a16="http://schemas.microsoft.com/office/drawing/2014/main" id="{1F40EC2C-66CF-4106-8434-5F0ED0735E5D}"/>
              </a:ext>
            </a:extLst>
          </p:cNvPr>
          <p:cNvSpPr txBox="1"/>
          <p:nvPr/>
        </p:nvSpPr>
        <p:spPr>
          <a:xfrm>
            <a:off x="1330474" y="4638832"/>
            <a:ext cx="781794" cy="246221"/>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000" b="1" spc="-60" dirty="0">
                <a:solidFill>
                  <a:schemeClr val="tx1"/>
                </a:solidFill>
                <a:latin typeface="맑은 고딕" panose="020F0502020204030204"/>
                <a:ea typeface="맑은 고딕" panose="020B0503020000020004" pitchFamily="50" charset="-127"/>
              </a:rPr>
              <a:t>bulkheads</a:t>
            </a:r>
            <a:endParaRPr lang="ko-KR" altLang="en-US" sz="1000" b="1" spc="-60" dirty="0">
              <a:solidFill>
                <a:schemeClr val="tx1"/>
              </a:solidFill>
              <a:latin typeface="맑은 고딕" panose="020F0502020204030204"/>
              <a:ea typeface="맑은 고딕" panose="020B0503020000020004" pitchFamily="50" charset="-127"/>
            </a:endParaRPr>
          </a:p>
        </p:txBody>
      </p:sp>
      <p:sp>
        <p:nvSpPr>
          <p:cNvPr id="76" name="화살표: 아래쪽 75">
            <a:extLst>
              <a:ext uri="{FF2B5EF4-FFF2-40B4-BE49-F238E27FC236}">
                <a16:creationId xmlns:a16="http://schemas.microsoft.com/office/drawing/2014/main" id="{CD63EDEE-30C4-49D3-B03B-D81A68091D26}"/>
              </a:ext>
            </a:extLst>
          </p:cNvPr>
          <p:cNvSpPr/>
          <p:nvPr/>
        </p:nvSpPr>
        <p:spPr>
          <a:xfrm rot="16200000">
            <a:off x="2610180" y="5634461"/>
            <a:ext cx="157316" cy="339918"/>
          </a:xfrm>
          <a:prstGeom prst="downArrow">
            <a:avLst>
              <a:gd name="adj1" fmla="val 50000"/>
              <a:gd name="adj2" fmla="val 65874"/>
            </a:avLst>
          </a:prstGeom>
          <a:gradFill>
            <a:gsLst>
              <a:gs pos="0">
                <a:srgbClr val="0F6FC6">
                  <a:lumMod val="5000"/>
                  <a:lumOff val="95000"/>
                </a:srgbClr>
              </a:gs>
              <a:gs pos="83000">
                <a:srgbClr val="ADD5F9"/>
              </a:gs>
              <a:gs pos="100000">
                <a:srgbClr val="0F6FC6">
                  <a:lumMod val="30000"/>
                  <a:lumOff val="70000"/>
                </a:srgbClr>
              </a:gs>
            </a:gsLst>
            <a:lin ang="5400000" scaled="1"/>
          </a:gradFill>
          <a:ln w="6350" cap="flat" cmpd="sng" algn="ctr">
            <a:solidFill>
              <a:srgbClr val="0F6FC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ko-KR" altLang="en-US" sz="1800" b="0" i="0" u="none" strike="noStrike" kern="0" cap="none" spc="0" normalizeH="0" baseline="0" noProof="0">
              <a:ln>
                <a:noFill/>
              </a:ln>
              <a:solidFill>
                <a:prstClr val="white"/>
              </a:solidFill>
              <a:effectLst/>
              <a:uLnTx/>
              <a:uFillTx/>
              <a:latin typeface="맑은 고딕"/>
              <a:ea typeface="맑은 고딕"/>
            </a:endParaRPr>
          </a:p>
        </p:txBody>
      </p:sp>
      <p:sp>
        <p:nvSpPr>
          <p:cNvPr id="77" name="자유형: 도형 76">
            <a:extLst>
              <a:ext uri="{FF2B5EF4-FFF2-40B4-BE49-F238E27FC236}">
                <a16:creationId xmlns:a16="http://schemas.microsoft.com/office/drawing/2014/main" id="{DD16922E-38D7-41C8-9DFC-F9456D0E2D9B}"/>
              </a:ext>
            </a:extLst>
          </p:cNvPr>
          <p:cNvSpPr/>
          <p:nvPr/>
        </p:nvSpPr>
        <p:spPr bwMode="auto">
          <a:xfrm rot="5400000" flipH="1" flipV="1">
            <a:off x="2928358" y="2497368"/>
            <a:ext cx="224067" cy="2785177"/>
          </a:xfrm>
          <a:custGeom>
            <a:avLst/>
            <a:gdLst>
              <a:gd name="connsiteX0" fmla="*/ 0 w 261258"/>
              <a:gd name="connsiteY0" fmla="*/ 0 h 615821"/>
              <a:gd name="connsiteX1" fmla="*/ 261258 w 261258"/>
              <a:gd name="connsiteY1" fmla="*/ 0 h 615821"/>
              <a:gd name="connsiteX2" fmla="*/ 261258 w 261258"/>
              <a:gd name="connsiteY2" fmla="*/ 615821 h 615821"/>
              <a:gd name="connsiteX0" fmla="*/ 0 w 68297"/>
              <a:gd name="connsiteY0" fmla="*/ 0 h 1775181"/>
              <a:gd name="connsiteX1" fmla="*/ 68297 w 68297"/>
              <a:gd name="connsiteY1" fmla="*/ 1159360 h 1775181"/>
              <a:gd name="connsiteX2" fmla="*/ 68297 w 68297"/>
              <a:gd name="connsiteY2" fmla="*/ 1775181 h 1775181"/>
              <a:gd name="connsiteX0" fmla="*/ 0 w 68297"/>
              <a:gd name="connsiteY0" fmla="*/ 0 h 1771524"/>
              <a:gd name="connsiteX1" fmla="*/ 68297 w 68297"/>
              <a:gd name="connsiteY1" fmla="*/ 1159360 h 1771524"/>
              <a:gd name="connsiteX2" fmla="*/ 28715 w 68297"/>
              <a:gd name="connsiteY2" fmla="*/ 1771524 h 1771524"/>
              <a:gd name="connsiteX0" fmla="*/ 0 w 97983"/>
              <a:gd name="connsiteY0" fmla="*/ 0 h 1771524"/>
              <a:gd name="connsiteX1" fmla="*/ 97983 w 97983"/>
              <a:gd name="connsiteY1" fmla="*/ 1159360 h 1771524"/>
              <a:gd name="connsiteX2" fmla="*/ 28715 w 97983"/>
              <a:gd name="connsiteY2" fmla="*/ 1771524 h 1771524"/>
              <a:gd name="connsiteX0" fmla="*/ 0 w 196938"/>
              <a:gd name="connsiteY0" fmla="*/ 0 h 1767865"/>
              <a:gd name="connsiteX1" fmla="*/ 196938 w 196938"/>
              <a:gd name="connsiteY1" fmla="*/ 1155701 h 1767865"/>
              <a:gd name="connsiteX2" fmla="*/ 127670 w 196938"/>
              <a:gd name="connsiteY2" fmla="*/ 1767865 h 1767865"/>
              <a:gd name="connsiteX0" fmla="*/ 0 w 196934"/>
              <a:gd name="connsiteY0" fmla="*/ 0 h 1767865"/>
              <a:gd name="connsiteX1" fmla="*/ 196934 w 196934"/>
              <a:gd name="connsiteY1" fmla="*/ 1436583 h 1767865"/>
              <a:gd name="connsiteX2" fmla="*/ 127670 w 196934"/>
              <a:gd name="connsiteY2" fmla="*/ 1767865 h 1767865"/>
              <a:gd name="connsiteX0" fmla="*/ 0 w 232781"/>
              <a:gd name="connsiteY0" fmla="*/ 0 h 2138838"/>
              <a:gd name="connsiteX1" fmla="*/ 232781 w 232781"/>
              <a:gd name="connsiteY1" fmla="*/ 1807556 h 2138838"/>
              <a:gd name="connsiteX2" fmla="*/ 163517 w 232781"/>
              <a:gd name="connsiteY2" fmla="*/ 2138838 h 2138838"/>
            </a:gdLst>
            <a:ahLst/>
            <a:cxnLst>
              <a:cxn ang="0">
                <a:pos x="connsiteX0" y="connsiteY0"/>
              </a:cxn>
              <a:cxn ang="0">
                <a:pos x="connsiteX1" y="connsiteY1"/>
              </a:cxn>
              <a:cxn ang="0">
                <a:pos x="connsiteX2" y="connsiteY2"/>
              </a:cxn>
            </a:cxnLst>
            <a:rect l="l" t="t" r="r" b="b"/>
            <a:pathLst>
              <a:path w="232781" h="2138838">
                <a:moveTo>
                  <a:pt x="0" y="0"/>
                </a:moveTo>
                <a:lnTo>
                  <a:pt x="232781" y="1807556"/>
                </a:lnTo>
                <a:lnTo>
                  <a:pt x="163517" y="2138838"/>
                </a:lnTo>
              </a:path>
            </a:pathLst>
          </a:custGeom>
          <a:noFill/>
          <a:ln w="15875" cap="flat" cmpd="sng" algn="ctr">
            <a:solidFill>
              <a:schemeClr val="bg1">
                <a:lumMod val="50000"/>
              </a:schemeClr>
            </a:solidFill>
            <a:prstDash val="sysDot"/>
            <a:round/>
            <a:headEnd type="none" w="med" len="med"/>
            <a:tailEnd type="triangl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78" name="타원 77">
            <a:extLst>
              <a:ext uri="{FF2B5EF4-FFF2-40B4-BE49-F238E27FC236}">
                <a16:creationId xmlns:a16="http://schemas.microsoft.com/office/drawing/2014/main" id="{151FCFF9-74B1-4217-B77C-0AAF21C1A510}"/>
              </a:ext>
            </a:extLst>
          </p:cNvPr>
          <p:cNvSpPr/>
          <p:nvPr/>
        </p:nvSpPr>
        <p:spPr>
          <a:xfrm rot="19476750">
            <a:off x="4440369" y="3780060"/>
            <a:ext cx="157941" cy="154847"/>
          </a:xfrm>
          <a:prstGeom prst="ellipse">
            <a:avLst/>
          </a:prstGeom>
          <a:noFill/>
          <a:ln w="6350" cap="flat" cmpd="sng" algn="ctr">
            <a:solidFill>
              <a:srgbClr val="C00000"/>
            </a:solidFill>
            <a:prstDash val="sysDot"/>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pic>
        <p:nvPicPr>
          <p:cNvPr id="79" name="그림 78">
            <a:extLst>
              <a:ext uri="{FF2B5EF4-FFF2-40B4-BE49-F238E27FC236}">
                <a16:creationId xmlns:a16="http://schemas.microsoft.com/office/drawing/2014/main" id="{C6DA5BCA-A56C-499C-A793-BB8CC7368871}"/>
              </a:ext>
            </a:extLst>
          </p:cNvPr>
          <p:cNvPicPr>
            <a:picLocks noChangeAspect="1"/>
          </p:cNvPicPr>
          <p:nvPr/>
        </p:nvPicPr>
        <p:blipFill>
          <a:blip r:embed="rId7"/>
          <a:stretch>
            <a:fillRect/>
          </a:stretch>
        </p:blipFill>
        <p:spPr>
          <a:xfrm>
            <a:off x="709470" y="4895897"/>
            <a:ext cx="465528" cy="375272"/>
          </a:xfrm>
          <a:prstGeom prst="rect">
            <a:avLst/>
          </a:prstGeom>
        </p:spPr>
      </p:pic>
      <p:sp>
        <p:nvSpPr>
          <p:cNvPr id="80" name="TextBox 79">
            <a:extLst>
              <a:ext uri="{FF2B5EF4-FFF2-40B4-BE49-F238E27FC236}">
                <a16:creationId xmlns:a16="http://schemas.microsoft.com/office/drawing/2014/main" id="{5C50CEFB-350C-4B2B-A33E-4735EDE2C2BD}"/>
              </a:ext>
            </a:extLst>
          </p:cNvPr>
          <p:cNvSpPr txBox="1"/>
          <p:nvPr/>
        </p:nvSpPr>
        <p:spPr>
          <a:xfrm>
            <a:off x="988698" y="4981522"/>
            <a:ext cx="1215880" cy="461665"/>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b="1" dirty="0">
                <a:solidFill>
                  <a:prstClr val="black"/>
                </a:solidFill>
                <a:latin typeface="맑은 고딕" panose="020F0502020204030204"/>
                <a:ea typeface="맑은 고딕" panose="020B0503020000020004" pitchFamily="50" charset="-127"/>
              </a:rPr>
              <a:t>Perspective view</a:t>
            </a:r>
            <a:endParaRPr lang="ko-KR" altLang="en-US" b="1" dirty="0">
              <a:solidFill>
                <a:prstClr val="black"/>
              </a:solidFill>
              <a:latin typeface="맑은 고딕" panose="020F0502020204030204"/>
              <a:ea typeface="맑은 고딕" panose="020B0503020000020004" pitchFamily="50" charset="-127"/>
            </a:endParaRPr>
          </a:p>
        </p:txBody>
      </p:sp>
      <p:pic>
        <p:nvPicPr>
          <p:cNvPr id="81" name="그림 80">
            <a:extLst>
              <a:ext uri="{FF2B5EF4-FFF2-40B4-BE49-F238E27FC236}">
                <a16:creationId xmlns:a16="http://schemas.microsoft.com/office/drawing/2014/main" id="{E81A6939-1FAA-4508-91A3-B63B112AA2B3}"/>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
                    </a14:imgEffect>
                  </a14:imgLayer>
                </a14:imgProps>
              </a:ext>
            </a:extLst>
          </a:blip>
          <a:stretch>
            <a:fillRect/>
          </a:stretch>
        </p:blipFill>
        <p:spPr>
          <a:xfrm>
            <a:off x="3357295" y="4941168"/>
            <a:ext cx="471178" cy="449263"/>
          </a:xfrm>
          <a:prstGeom prst="rect">
            <a:avLst/>
          </a:prstGeom>
        </p:spPr>
      </p:pic>
    </p:spTree>
    <p:extLst>
      <p:ext uri="{BB962C8B-B14F-4D97-AF65-F5344CB8AC3E}">
        <p14:creationId xmlns:p14="http://schemas.microsoft.com/office/powerpoint/2010/main" val="4091506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Comparison of delay spread</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14</a:t>
            </a:fld>
            <a:endParaRPr lang="en-US" altLang="en-US">
              <a:solidFill>
                <a:schemeClr val="tx1"/>
              </a:solidFill>
            </a:endParaRPr>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8058696" cy="1944216"/>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Delay spread of space waves </a:t>
                </a:r>
                <a14:m>
                  <m:oMath xmlns:m="http://schemas.openxmlformats.org/officeDocument/2006/math">
                    <m:r>
                      <a:rPr lang="en-US" altLang="ko-KR" sz="18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ko-KR" sz="2000" dirty="0">
                    <a:latin typeface="Times New Roman" panose="02020603050405020304" pitchFamily="18" charset="0"/>
                    <a:cs typeface="Times New Roman" panose="02020603050405020304" pitchFamily="18" charset="0"/>
                  </a:rPr>
                  <a:t> surface waves </a:t>
                </a:r>
              </a:p>
              <a:p>
                <a:pPr marL="449263" indent="-266700">
                  <a:spcBef>
                    <a:spcPts val="600"/>
                  </a:spcBef>
                  <a:spcAft>
                    <a:spcPts val="0"/>
                  </a:spcAft>
                  <a:buFont typeface="맑은 고딕" panose="020B0503020000020004" pitchFamily="50" charset="-127"/>
                  <a:buChar char="–"/>
                </a:pPr>
                <a:r>
                  <a:rPr lang="en-US" altLang="ko-KR" sz="2000" spc="-20" dirty="0">
                    <a:latin typeface="Times New Roman" panose="02020603050405020304" pitchFamily="18" charset="0"/>
                    <a:cs typeface="Times New Roman" panose="02020603050405020304" pitchFamily="18" charset="0"/>
                  </a:rPr>
                  <a:t>Space waves produce severe multipath fading due to numerous reflections and guided modes in metal-rich environments</a:t>
                </a:r>
              </a:p>
              <a:p>
                <a:pPr marL="449263" indent="-266700">
                  <a:spcBef>
                    <a:spcPts val="600"/>
                  </a:spcBef>
                  <a:spcAft>
                    <a:spcPts val="0"/>
                  </a:spcAft>
                  <a:buFont typeface="맑은 고딕" panose="020B0503020000020004" pitchFamily="50" charset="-127"/>
                  <a:buChar char="–"/>
                </a:pPr>
                <a:r>
                  <a:rPr lang="en-US" altLang="ko-KR" sz="2000" spc="-20" dirty="0">
                    <a:latin typeface="Times New Roman" panose="02020603050405020304" pitchFamily="18" charset="0"/>
                    <a:cs typeface="Times New Roman" panose="02020603050405020304" pitchFamily="18" charset="0"/>
                  </a:rPr>
                  <a:t>Surface waves : By trapping some of the power more on the surface, the waves </a:t>
                </a:r>
                <a:r>
                  <a:rPr lang="en-US" altLang="ko-KR" sz="2000" b="1" spc="-20" dirty="0">
                    <a:latin typeface="Times New Roman" panose="02020603050405020304" pitchFamily="18" charset="0"/>
                    <a:cs typeface="Times New Roman" panose="02020603050405020304" pitchFamily="18" charset="0"/>
                  </a:rPr>
                  <a:t>spread less quickly </a:t>
                </a:r>
                <a:r>
                  <a:rPr lang="en-US" altLang="ko-KR" sz="2000" spc="-20" dirty="0">
                    <a:latin typeface="Times New Roman" panose="02020603050405020304" pitchFamily="18" charset="0"/>
                    <a:cs typeface="Times New Roman" panose="02020603050405020304" pitchFamily="18" charset="0"/>
                  </a:rPr>
                  <a:t>and last longer </a:t>
                </a:r>
                <a:endParaRPr lang="en-US" altLang="ko-KR" sz="2000" dirty="0">
                  <a:latin typeface="Times New Roman" panose="02020603050405020304" pitchFamily="18" charset="0"/>
                  <a:cs typeface="Times New Roman" panose="02020603050405020304" pitchFamily="18" charset="0"/>
                </a:endParaRPr>
              </a:p>
              <a:p>
                <a:pPr marL="0" indent="0">
                  <a:spcBef>
                    <a:spcPts val="600"/>
                  </a:spcBef>
                  <a:spcAft>
                    <a:spcPts val="0"/>
                  </a:spcAft>
                </a:pPr>
                <a:r>
                  <a:rPr lang="en-US" altLang="ko-KR" sz="2000" dirty="0">
                    <a:latin typeface="Times New Roman" panose="02020603050405020304" pitchFamily="18" charset="0"/>
                    <a:cs typeface="Times New Roman" panose="02020603050405020304" pitchFamily="18" charset="0"/>
                  </a:rPr>
                  <a:t>   </a:t>
                </a:r>
              </a:p>
            </p:txBody>
          </p:sp>
        </mc:Choice>
        <mc:Fallback xmlns="">
          <p:sp>
            <p:nvSpPr>
              <p:cNvPr id="2" name="Content Placeholder 2">
                <a:extLst>
                  <a:ext uri="{FF2B5EF4-FFF2-40B4-BE49-F238E27FC236}">
                    <a16:creationId xmlns:a16="http://schemas.microsoft.com/office/drawing/2014/main" id="{7E6568A5-570B-9F8E-A104-214F5CCFD2D9}"/>
                  </a:ext>
                </a:extLst>
              </p:cNvPr>
              <p:cNvSpPr>
                <a:spLocks noGrp="1" noRot="1" noChangeAspect="1" noMove="1" noResize="1" noEditPoints="1" noAdjustHandles="1" noChangeArrowheads="1" noChangeShapeType="1" noTextEdit="1"/>
              </p:cNvSpPr>
              <p:nvPr>
                <p:ph idx="1"/>
              </p:nvPr>
            </p:nvSpPr>
            <p:spPr>
              <a:xfrm>
                <a:off x="689768" y="1484784"/>
                <a:ext cx="8058696" cy="1944216"/>
              </a:xfrm>
              <a:blipFill>
                <a:blip r:embed="rId3"/>
                <a:stretch>
                  <a:fillRect l="-681" t="-1881" r="-605"/>
                </a:stretch>
              </a:blipFill>
            </p:spPr>
            <p:txBody>
              <a:bodyPr/>
              <a:lstStyle/>
              <a:p>
                <a:r>
                  <a:rPr lang="ko-KR" altLang="en-US">
                    <a:noFill/>
                  </a:rPr>
                  <a:t> </a:t>
                </a:r>
              </a:p>
            </p:txBody>
          </p:sp>
        </mc:Fallback>
      </mc:AlternateContent>
      <p:sp>
        <p:nvSpPr>
          <p:cNvPr id="9" name="TextBox 8">
            <a:extLst>
              <a:ext uri="{FF2B5EF4-FFF2-40B4-BE49-F238E27FC236}">
                <a16:creationId xmlns:a16="http://schemas.microsoft.com/office/drawing/2014/main" id="{8B15FFCB-D3E5-4FA6-91FA-6F49043C9569}"/>
              </a:ext>
            </a:extLst>
          </p:cNvPr>
          <p:cNvSpPr txBox="1"/>
          <p:nvPr/>
        </p:nvSpPr>
        <p:spPr>
          <a:xfrm>
            <a:off x="905322" y="3484175"/>
            <a:ext cx="2303934" cy="523220"/>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Comparison table of delay spread</a:t>
            </a:r>
            <a:endParaRPr lang="ko-KR" altLang="en-US" sz="1400" b="1" dirty="0">
              <a:solidFill>
                <a:prstClr val="black"/>
              </a:solidFill>
              <a:latin typeface="맑은 고딕" panose="020F0502020204030204"/>
              <a:ea typeface="맑은 고딕" panose="020B0503020000020004" pitchFamily="50" charset="-127"/>
            </a:endParaRPr>
          </a:p>
        </p:txBody>
      </p:sp>
      <p:graphicFrame>
        <p:nvGraphicFramePr>
          <p:cNvPr id="5" name="표 4">
            <a:extLst>
              <a:ext uri="{FF2B5EF4-FFF2-40B4-BE49-F238E27FC236}">
                <a16:creationId xmlns:a16="http://schemas.microsoft.com/office/drawing/2014/main" id="{888B39CA-DDE9-4C4F-9520-8FA900963F66}"/>
              </a:ext>
            </a:extLst>
          </p:cNvPr>
          <p:cNvGraphicFramePr>
            <a:graphicFrameLocks noGrp="1"/>
          </p:cNvGraphicFramePr>
          <p:nvPr>
            <p:extLst>
              <p:ext uri="{D42A27DB-BD31-4B8C-83A1-F6EECF244321}">
                <p14:modId xmlns:p14="http://schemas.microsoft.com/office/powerpoint/2010/main" val="2796790035"/>
              </p:ext>
            </p:extLst>
          </p:nvPr>
        </p:nvGraphicFramePr>
        <p:xfrm>
          <a:off x="473112" y="4354282"/>
          <a:ext cx="3168354" cy="1662361"/>
        </p:xfrm>
        <a:graphic>
          <a:graphicData uri="http://schemas.openxmlformats.org/drawingml/2006/table">
            <a:tbl>
              <a:tblPr>
                <a:tableStyleId>{5940675A-B579-460E-94D1-54222C63F5DA}</a:tableStyleId>
              </a:tblPr>
              <a:tblGrid>
                <a:gridCol w="648072">
                  <a:extLst>
                    <a:ext uri="{9D8B030D-6E8A-4147-A177-3AD203B41FA5}">
                      <a16:colId xmlns:a16="http://schemas.microsoft.com/office/drawing/2014/main" val="810597892"/>
                    </a:ext>
                  </a:extLst>
                </a:gridCol>
                <a:gridCol w="432048">
                  <a:extLst>
                    <a:ext uri="{9D8B030D-6E8A-4147-A177-3AD203B41FA5}">
                      <a16:colId xmlns:a16="http://schemas.microsoft.com/office/drawing/2014/main" val="4279303953"/>
                    </a:ext>
                  </a:extLst>
                </a:gridCol>
                <a:gridCol w="432048">
                  <a:extLst>
                    <a:ext uri="{9D8B030D-6E8A-4147-A177-3AD203B41FA5}">
                      <a16:colId xmlns:a16="http://schemas.microsoft.com/office/drawing/2014/main" val="3240397470"/>
                    </a:ext>
                  </a:extLst>
                </a:gridCol>
                <a:gridCol w="406317">
                  <a:extLst>
                    <a:ext uri="{9D8B030D-6E8A-4147-A177-3AD203B41FA5}">
                      <a16:colId xmlns:a16="http://schemas.microsoft.com/office/drawing/2014/main" val="3063575211"/>
                    </a:ext>
                  </a:extLst>
                </a:gridCol>
                <a:gridCol w="600489">
                  <a:extLst>
                    <a:ext uri="{9D8B030D-6E8A-4147-A177-3AD203B41FA5}">
                      <a16:colId xmlns:a16="http://schemas.microsoft.com/office/drawing/2014/main" val="1905801029"/>
                    </a:ext>
                  </a:extLst>
                </a:gridCol>
                <a:gridCol w="649380">
                  <a:extLst>
                    <a:ext uri="{9D8B030D-6E8A-4147-A177-3AD203B41FA5}">
                      <a16:colId xmlns:a16="http://schemas.microsoft.com/office/drawing/2014/main" val="1138950733"/>
                    </a:ext>
                  </a:extLst>
                </a:gridCol>
              </a:tblGrid>
              <a:tr h="600777">
                <a:tc>
                  <a:txBody>
                    <a:bodyPr/>
                    <a:lstStyle/>
                    <a:p>
                      <a:pPr algn="ctr" fontAlgn="ctr"/>
                      <a:r>
                        <a:rPr lang="en-US" sz="1100" b="0" i="0" u="none" strike="noStrike" dirty="0">
                          <a:solidFill>
                            <a:srgbClr val="000000"/>
                          </a:solidFill>
                          <a:effectLst/>
                          <a:latin typeface="맑은 고딕" panose="020B0503020000020004" pitchFamily="50" charset="-127"/>
                          <a:ea typeface="맑은 고딕" panose="020B0503020000020004" pitchFamily="50" charset="-127"/>
                        </a:rPr>
                        <a:t>Antenna</a:t>
                      </a:r>
                    </a:p>
                    <a:p>
                      <a:pPr algn="ctr" fontAlgn="ctr"/>
                      <a:r>
                        <a:rPr lang="en-US" sz="1100" b="0" i="0" u="none" strike="noStrike" dirty="0">
                          <a:solidFill>
                            <a:srgbClr val="000000"/>
                          </a:solidFill>
                          <a:effectLst/>
                          <a:latin typeface="맑은 고딕" panose="020B0503020000020004" pitchFamily="50" charset="-127"/>
                          <a:ea typeface="맑은 고딕" panose="020B0503020000020004" pitchFamily="50" charset="-127"/>
                        </a:rPr>
                        <a:t>Type</a:t>
                      </a:r>
                    </a:p>
                  </a:txBody>
                  <a:tcPr marL="36000" marR="36000" marT="36000" marB="36000" anchor="ctr">
                    <a:lnR w="6350" cap="flat" cmpd="sng" algn="ctr">
                      <a:solidFill>
                        <a:schemeClr val="bg1">
                          <a:lumMod val="50000"/>
                        </a:schemeClr>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dirty="0">
                          <a:solidFill>
                            <a:srgbClr val="000000"/>
                          </a:solidFill>
                          <a:effectLst/>
                          <a:latin typeface="맑은 고딕" panose="020B0503020000020004" pitchFamily="50" charset="-127"/>
                          <a:ea typeface="맑은 고딕" panose="020B0503020000020004" pitchFamily="50" charset="-127"/>
                        </a:rPr>
                        <a:t>W</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spc="-50" baseline="0" dirty="0">
                          <a:solidFill>
                            <a:srgbClr val="000000"/>
                          </a:solidFill>
                          <a:effectLst/>
                          <a:latin typeface="맑은 고딕" panose="020B0503020000020004" pitchFamily="50" charset="-127"/>
                          <a:ea typeface="맑은 고딕" panose="020B0503020000020004" pitchFamily="50" charset="-127"/>
                        </a:rPr>
                        <a:t>H</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spc="-50" baseline="0" dirty="0">
                          <a:solidFill>
                            <a:srgbClr val="000000"/>
                          </a:solidFill>
                          <a:effectLst/>
                          <a:latin typeface="맑은 고딕" panose="020B0503020000020004" pitchFamily="50" charset="-127"/>
                          <a:ea typeface="맑은 고딕" panose="020B0503020000020004" pitchFamily="50" charset="-127"/>
                        </a:rPr>
                        <a:t>D</a:t>
                      </a:r>
                      <a:r>
                        <a:rPr lang="en-US" sz="1100" b="0" i="0" u="none" strike="noStrike" spc="-50" baseline="26000" dirty="0">
                          <a:solidFill>
                            <a:srgbClr val="000000"/>
                          </a:solidFill>
                          <a:effectLst/>
                          <a:latin typeface="맑은 고딕" panose="020B0503020000020004" pitchFamily="50" charset="-127"/>
                          <a:ea typeface="맑은 고딕" panose="020B0503020000020004" pitchFamily="50" charset="-127"/>
                        </a:rPr>
                        <a:t>*</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u="none" strike="noStrike" spc="-50" baseline="0" dirty="0">
                          <a:effectLst/>
                        </a:rPr>
                        <a:t>surface wave</a:t>
                      </a:r>
                      <a:endParaRPr lang="en-US" sz="1100" b="0" i="0" u="none" strike="noStrike" spc="-50" baseline="0" dirty="0">
                        <a:solidFill>
                          <a:srgbClr val="000000"/>
                        </a:solidFill>
                        <a:effectLst/>
                        <a:latin typeface="맑은 고딕" panose="020B0503020000020004" pitchFamily="50" charset="-127"/>
                        <a:ea typeface="맑은 고딕" panose="020B0503020000020004" pitchFamily="50" charset="-127"/>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u="none" strike="noStrike" dirty="0">
                          <a:effectLst/>
                        </a:rPr>
                        <a:t>delay spread (ns)</a:t>
                      </a:r>
                      <a:endParaRPr 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36000" marB="36000" anchor="ctr">
                    <a:lnL w="6350" cap="flat" cmpd="sng" algn="ctr">
                      <a:solidFill>
                        <a:schemeClr val="bg1">
                          <a:lumMod val="50000"/>
                        </a:schemeClr>
                      </a:solidFill>
                      <a:prstDash val="solid"/>
                      <a:round/>
                      <a:headEnd type="none" w="med" len="med"/>
                      <a:tailEnd type="none" w="med" len="med"/>
                    </a:lnL>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59667453"/>
                  </a:ext>
                </a:extLst>
              </a:tr>
              <a:tr h="265396">
                <a:tc>
                  <a:txBody>
                    <a:bodyPr/>
                    <a:lstStyle/>
                    <a:p>
                      <a:pPr algn="ctr" fontAlgn="ctr"/>
                      <a:r>
                        <a:rPr lang="en-US" altLang="ko-KR" sz="1100" b="0" i="0" u="none" strike="noStrike" dirty="0">
                          <a:solidFill>
                            <a:srgbClr val="000000"/>
                          </a:solidFill>
                          <a:effectLst/>
                          <a:latin typeface="맑은 고딕" panose="020B0503020000020004" pitchFamily="50" charset="-127"/>
                          <a:ea typeface="맑은 고딕" panose="020B0503020000020004" pitchFamily="50" charset="-127"/>
                        </a:rPr>
                        <a:t>Surface</a:t>
                      </a:r>
                    </a:p>
                  </a:txBody>
                  <a:tcPr marL="36000" marR="36000" marT="36000" marB="36000" anchor="ctr">
                    <a:lnR w="6350" cap="flat" cmpd="sng" algn="ctr">
                      <a:solidFill>
                        <a:schemeClr val="bg1">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100" u="none" strike="noStrike" dirty="0">
                          <a:effectLst/>
                        </a:rPr>
                        <a:t>5</a:t>
                      </a:r>
                      <a:endParaRPr lang="en-US" altLang="ko-KR"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100" u="none" strike="noStrike" dirty="0">
                          <a:effectLst/>
                        </a:rPr>
                        <a:t>20</a:t>
                      </a:r>
                      <a:endParaRPr lang="en-US" altLang="ko-KR"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맑은 고딕" panose="020B0503020000020004" pitchFamily="50" charset="-127"/>
                          <a:ea typeface="맑은 고딕" panose="020B0503020000020004" pitchFamily="50" charset="-127"/>
                        </a:rPr>
                        <a:t>0</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fontAlgn="ctr"/>
                      <a:r>
                        <a:rPr lang="en-US" sz="1100" b="1" u="none" strike="noStrike" dirty="0">
                          <a:effectLst/>
                        </a:rPr>
                        <a:t>X</a:t>
                      </a:r>
                      <a:endParaRPr lang="en-US" sz="11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fontAlgn="ctr"/>
                      <a:r>
                        <a:rPr lang="en-US" altLang="ko-KR" sz="1100" b="1" u="none" strike="noStrike" dirty="0">
                          <a:effectLst/>
                        </a:rPr>
                        <a:t>395</a:t>
                      </a:r>
                      <a:endParaRPr lang="en-US" altLang="ko-KR" sz="11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952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011673067"/>
                  </a:ext>
                </a:extLst>
              </a:tr>
              <a:tr h="265396">
                <a:tc>
                  <a:txBody>
                    <a:bodyPr/>
                    <a:lstStyle/>
                    <a:p>
                      <a:pPr algn="ctr" fontAlgn="ctr"/>
                      <a:r>
                        <a:rPr lang="en-US" altLang="ko-KR" sz="1100" b="0" i="0" u="none" strike="noStrike" dirty="0">
                          <a:solidFill>
                            <a:srgbClr val="000000"/>
                          </a:solidFill>
                          <a:effectLst/>
                          <a:latin typeface="맑은 고딕" panose="020B0503020000020004" pitchFamily="50" charset="-127"/>
                          <a:ea typeface="맑은 고딕" panose="020B0503020000020004" pitchFamily="50" charset="-127"/>
                        </a:rPr>
                        <a:t>Surface</a:t>
                      </a:r>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100" u="none" strike="noStrike" dirty="0">
                          <a:effectLst/>
                        </a:rPr>
                        <a:t>5</a:t>
                      </a:r>
                      <a:endParaRPr lang="en-US" altLang="ko-KR"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100" u="none" strike="noStrike" dirty="0">
                          <a:effectLst/>
                        </a:rPr>
                        <a:t>20</a:t>
                      </a:r>
                      <a:endParaRPr lang="en-US" altLang="ko-KR"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맑은 고딕" panose="020B0503020000020004" pitchFamily="50" charset="-127"/>
                          <a:ea typeface="맑은 고딕" panose="020B0503020000020004" pitchFamily="50" charset="-127"/>
                        </a:rPr>
                        <a:t>2</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fontAlgn="ctr"/>
                      <a:r>
                        <a:rPr lang="en-US" sz="1100" b="1" u="none" strike="noStrike" dirty="0">
                          <a:effectLst/>
                        </a:rPr>
                        <a:t>O</a:t>
                      </a:r>
                      <a:endParaRPr lang="en-US" sz="11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fontAlgn="ctr"/>
                      <a:r>
                        <a:rPr kumimoji="0" lang="en-US" altLang="ko-KR" sz="1100" b="1" i="0" u="none" strike="noStrike" kern="1200" cap="none" spc="0" normalizeH="0" baseline="0" noProof="0" dirty="0">
                          <a:ln>
                            <a:noFill/>
                          </a:ln>
                          <a:solidFill>
                            <a:srgbClr val="000000"/>
                          </a:solidFill>
                          <a:effectLst/>
                          <a:uLnTx/>
                          <a:uFillTx/>
                          <a:latin typeface="+mn-lt"/>
                          <a:ea typeface="+mn-ea"/>
                        </a:rPr>
                        <a:t>468</a:t>
                      </a:r>
                      <a:endParaRPr lang="ko-KR" altLang="en-US" sz="11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747877143"/>
                  </a:ext>
                </a:extLst>
              </a:tr>
              <a:tr h="265396">
                <a:tc>
                  <a:txBody>
                    <a:bodyPr/>
                    <a:lstStyle/>
                    <a:p>
                      <a:pPr algn="ctr" fontAlgn="ct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Patch</a:t>
                      </a:r>
                      <a:endParaRPr lang="en-US" altLang="ko-KR"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100" u="none" strike="noStrike" dirty="0">
                          <a:effectLst/>
                        </a:rPr>
                        <a:t>200</a:t>
                      </a:r>
                      <a:endParaRPr lang="en-US" altLang="ko-KR"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100" u="none" strike="noStrike" dirty="0">
                          <a:effectLst/>
                        </a:rPr>
                        <a:t>800</a:t>
                      </a:r>
                      <a:endParaRPr lang="en-US" altLang="ko-KR"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맑은 고딕" panose="020B0503020000020004" pitchFamily="50" charset="-127"/>
                          <a:ea typeface="맑은 고딕" panose="020B0503020000020004" pitchFamily="50" charset="-127"/>
                        </a:rPr>
                        <a:t>0</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fontAlgn="ctr"/>
                      <a:r>
                        <a:rPr lang="en-US" sz="1100" b="0" u="none" strike="noStrike" dirty="0">
                          <a:effectLst/>
                        </a:rPr>
                        <a:t>X</a:t>
                      </a:r>
                      <a:endParaRPr 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fontAlgn="ctr"/>
                      <a:r>
                        <a:rPr lang="en-US" altLang="ko-KR" sz="1100" u="none" strike="noStrike" dirty="0">
                          <a:effectLst/>
                        </a:rPr>
                        <a:t>660</a:t>
                      </a:r>
                      <a:endParaRPr lang="en-US" altLang="ko-KR"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578569546"/>
                  </a:ext>
                </a:extLst>
              </a:tr>
              <a:tr h="265396">
                <a:tc>
                  <a:txBody>
                    <a:bodyPr/>
                    <a:lstStyle/>
                    <a:p>
                      <a:pPr algn="ctr" fontAlgn="ct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Surface</a:t>
                      </a:r>
                      <a:endParaRPr lang="en-US" altLang="ko-KR"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algn="r" fontAlgn="ctr"/>
                      <a:r>
                        <a:rPr lang="en-US" altLang="ko-KR" sz="1100" u="none" strike="noStrike" dirty="0">
                          <a:effectLst/>
                        </a:rPr>
                        <a:t>200</a:t>
                      </a:r>
                      <a:endParaRPr lang="en-US" altLang="ko-KR"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algn="r" fontAlgn="ctr"/>
                      <a:r>
                        <a:rPr lang="en-US" altLang="ko-KR" sz="1100" u="none" strike="noStrike" dirty="0">
                          <a:effectLst/>
                        </a:rPr>
                        <a:t>800</a:t>
                      </a:r>
                      <a:endParaRPr lang="en-US" altLang="ko-KR"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algn="ctr" fontAlgn="ctr"/>
                      <a:r>
                        <a:rPr lang="en-US" sz="1100" b="0" i="0" u="none" strike="noStrike" dirty="0">
                          <a:solidFill>
                            <a:srgbClr val="000000"/>
                          </a:solidFill>
                          <a:effectLst/>
                          <a:latin typeface="맑은 고딕" panose="020B0503020000020004" pitchFamily="50" charset="-127"/>
                          <a:ea typeface="맑은 고딕" panose="020B0503020000020004" pitchFamily="50" charset="-127"/>
                        </a:rPr>
                        <a:t>2</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algn="ctr" fontAlgn="ctr"/>
                      <a:r>
                        <a:rPr lang="en-US" sz="1100" b="0" u="none" strike="noStrike" dirty="0">
                          <a:effectLst/>
                        </a:rPr>
                        <a:t>O</a:t>
                      </a:r>
                      <a:endParaRPr 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algn="ctr" fontAlgn="ctr"/>
                      <a:r>
                        <a:rPr lang="en-US" altLang="ko-KR" sz="1100" u="none" strike="noStrike" dirty="0">
                          <a:effectLst/>
                        </a:rPr>
                        <a:t>486</a:t>
                      </a:r>
                      <a:endParaRPr lang="en-US" altLang="ko-KR"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2604359770"/>
                  </a:ext>
                </a:extLst>
              </a:tr>
            </a:tbl>
          </a:graphicData>
        </a:graphic>
      </p:graphicFrame>
      <p:pic>
        <p:nvPicPr>
          <p:cNvPr id="10" name="그림 9">
            <a:extLst>
              <a:ext uri="{FF2B5EF4-FFF2-40B4-BE49-F238E27FC236}">
                <a16:creationId xmlns:a16="http://schemas.microsoft.com/office/drawing/2014/main" id="{59817CD8-EC0C-4D43-BB86-160BEAFF8718}"/>
              </a:ext>
            </a:extLst>
          </p:cNvPr>
          <p:cNvPicPr>
            <a:picLocks noChangeAspect="1"/>
          </p:cNvPicPr>
          <p:nvPr/>
        </p:nvPicPr>
        <p:blipFill>
          <a:blip r:embed="rId4"/>
          <a:stretch>
            <a:fillRect/>
          </a:stretch>
        </p:blipFill>
        <p:spPr>
          <a:xfrm flipV="1">
            <a:off x="3898107" y="3860004"/>
            <a:ext cx="4663232" cy="1241845"/>
          </a:xfrm>
          <a:prstGeom prst="rect">
            <a:avLst/>
          </a:prstGeom>
        </p:spPr>
      </p:pic>
      <p:pic>
        <p:nvPicPr>
          <p:cNvPr id="12" name="그림 11">
            <a:extLst>
              <a:ext uri="{FF2B5EF4-FFF2-40B4-BE49-F238E27FC236}">
                <a16:creationId xmlns:a16="http://schemas.microsoft.com/office/drawing/2014/main" id="{FC0E7A4F-91B4-4D94-B745-AA6442D8318A}"/>
              </a:ext>
            </a:extLst>
          </p:cNvPr>
          <p:cNvPicPr>
            <a:picLocks noChangeAspect="1"/>
          </p:cNvPicPr>
          <p:nvPr/>
        </p:nvPicPr>
        <p:blipFill>
          <a:blip r:embed="rId5"/>
          <a:stretch>
            <a:fillRect/>
          </a:stretch>
        </p:blipFill>
        <p:spPr>
          <a:xfrm flipV="1">
            <a:off x="3895725" y="5195295"/>
            <a:ext cx="4660851" cy="1243603"/>
          </a:xfrm>
          <a:prstGeom prst="rect">
            <a:avLst/>
          </a:prstGeom>
        </p:spPr>
      </p:pic>
      <p:sp>
        <p:nvSpPr>
          <p:cNvPr id="16" name="TextBox 15">
            <a:extLst>
              <a:ext uri="{FF2B5EF4-FFF2-40B4-BE49-F238E27FC236}">
                <a16:creationId xmlns:a16="http://schemas.microsoft.com/office/drawing/2014/main" id="{AE316E50-8A92-4D94-9320-B9EE4CCEE01B}"/>
              </a:ext>
            </a:extLst>
          </p:cNvPr>
          <p:cNvSpPr txBox="1"/>
          <p:nvPr/>
        </p:nvSpPr>
        <p:spPr>
          <a:xfrm>
            <a:off x="5436098" y="3492774"/>
            <a:ext cx="2271591" cy="307777"/>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Sideview (</a:t>
            </a:r>
            <a:r>
              <a:rPr lang="en-US" altLang="ko-KR" sz="1400" b="1" i="1" dirty="0">
                <a:solidFill>
                  <a:prstClr val="black"/>
                </a:solidFill>
                <a:latin typeface="맑은 고딕" panose="020F0502020204030204"/>
                <a:ea typeface="맑은 고딕" panose="020B0503020000020004" pitchFamily="50" charset="-127"/>
              </a:rPr>
              <a:t>t </a:t>
            </a:r>
            <a:r>
              <a:rPr lang="en-US" altLang="ko-KR" sz="1400" b="1" dirty="0">
                <a:solidFill>
                  <a:prstClr val="black"/>
                </a:solidFill>
                <a:latin typeface="맑은 고딕" panose="020F0502020204030204"/>
                <a:ea typeface="맑은 고딕" panose="020B0503020000020004" pitchFamily="50" charset="-127"/>
              </a:rPr>
              <a:t>=12ns)</a:t>
            </a:r>
            <a:endParaRPr lang="ko-KR" altLang="en-US" sz="1400" b="1" dirty="0">
              <a:solidFill>
                <a:prstClr val="black"/>
              </a:solidFill>
              <a:latin typeface="맑은 고딕" panose="020F0502020204030204"/>
              <a:ea typeface="맑은 고딕" panose="020B0503020000020004" pitchFamily="50" charset="-127"/>
            </a:endParaRPr>
          </a:p>
        </p:txBody>
      </p:sp>
      <p:sp>
        <p:nvSpPr>
          <p:cNvPr id="15" name="TextBox 14">
            <a:extLst>
              <a:ext uri="{FF2B5EF4-FFF2-40B4-BE49-F238E27FC236}">
                <a16:creationId xmlns:a16="http://schemas.microsoft.com/office/drawing/2014/main" id="{CE9A0750-3B4A-495C-AACA-27EE44825C1D}"/>
              </a:ext>
            </a:extLst>
          </p:cNvPr>
          <p:cNvSpPr txBox="1"/>
          <p:nvPr/>
        </p:nvSpPr>
        <p:spPr>
          <a:xfrm>
            <a:off x="1436313" y="6060008"/>
            <a:ext cx="2271591" cy="276999"/>
          </a:xfrm>
          <a:prstGeom prst="rect">
            <a:avLst/>
          </a:prstGeom>
          <a:noFill/>
        </p:spPr>
        <p:txBody>
          <a:bodyPr wrap="square" rtlCol="0">
            <a:spAutoFit/>
          </a:bodyPr>
          <a:lstStyle/>
          <a:p>
            <a:pPr algn="r" defTabSz="914400" eaLnBrk="1" fontAlgn="auto" latinLnBrk="1" hangingPunct="1">
              <a:spcBef>
                <a:spcPts val="0"/>
              </a:spcBef>
              <a:spcAft>
                <a:spcPts val="0"/>
              </a:spcAft>
            </a:pPr>
            <a:r>
              <a:rPr lang="en-US" altLang="ko-KR" dirty="0">
                <a:solidFill>
                  <a:prstClr val="black"/>
                </a:solidFill>
                <a:latin typeface="맑은 고딕" panose="020F0502020204030204"/>
                <a:ea typeface="맑은 고딕" panose="020B0503020000020004" pitchFamily="50" charset="-127"/>
              </a:rPr>
              <a:t>(D: dielectric layer thickness) </a:t>
            </a:r>
            <a:endParaRPr lang="ko-KR" altLang="en-US" dirty="0">
              <a:solidFill>
                <a:prstClr val="black"/>
              </a:solidFill>
              <a:latin typeface="맑은 고딕" panose="020F0502020204030204"/>
              <a:ea typeface="맑은 고딕" panose="020B0503020000020004" pitchFamily="50" charset="-127"/>
            </a:endParaRPr>
          </a:p>
        </p:txBody>
      </p:sp>
      <p:sp>
        <p:nvSpPr>
          <p:cNvPr id="17" name="TextBox 16">
            <a:extLst>
              <a:ext uri="{FF2B5EF4-FFF2-40B4-BE49-F238E27FC236}">
                <a16:creationId xmlns:a16="http://schemas.microsoft.com/office/drawing/2014/main" id="{DD2D7452-4D40-4B78-9DD9-C0E8F859291D}"/>
              </a:ext>
            </a:extLst>
          </p:cNvPr>
          <p:cNvSpPr txBox="1"/>
          <p:nvPr/>
        </p:nvSpPr>
        <p:spPr>
          <a:xfrm>
            <a:off x="1978424" y="4077072"/>
            <a:ext cx="1729480" cy="276999"/>
          </a:xfrm>
          <a:prstGeom prst="rect">
            <a:avLst/>
          </a:prstGeom>
          <a:noFill/>
        </p:spPr>
        <p:txBody>
          <a:bodyPr wrap="square" rtlCol="0">
            <a:spAutoFit/>
          </a:bodyPr>
          <a:lstStyle/>
          <a:p>
            <a:pPr algn="r" defTabSz="914400" eaLnBrk="1" fontAlgn="auto" latinLnBrk="1" hangingPunct="1">
              <a:spcBef>
                <a:spcPts val="0"/>
              </a:spcBef>
              <a:spcAft>
                <a:spcPts val="0"/>
              </a:spcAft>
            </a:pPr>
            <a:r>
              <a:rPr lang="en-US" altLang="ko-KR" dirty="0">
                <a:solidFill>
                  <a:prstClr val="black"/>
                </a:solidFill>
                <a:latin typeface="맑은 고딕" panose="020F0502020204030204"/>
                <a:ea typeface="맑은 고딕" panose="020B0503020000020004" pitchFamily="50" charset="-127"/>
              </a:rPr>
              <a:t>(dimension unit: mm)</a:t>
            </a:r>
            <a:endParaRPr lang="ko-KR" altLang="en-US" dirty="0">
              <a:solidFill>
                <a:prstClr val="black"/>
              </a:solidFill>
              <a:latin typeface="맑은 고딕" panose="020F0502020204030204"/>
              <a:ea typeface="맑은 고딕" panose="020B0503020000020004" pitchFamily="50" charset="-127"/>
            </a:endParaRPr>
          </a:p>
        </p:txBody>
      </p:sp>
      <p:sp>
        <p:nvSpPr>
          <p:cNvPr id="18" name="TextBox 17">
            <a:extLst>
              <a:ext uri="{FF2B5EF4-FFF2-40B4-BE49-F238E27FC236}">
                <a16:creationId xmlns:a16="http://schemas.microsoft.com/office/drawing/2014/main" id="{049F872A-0B69-450F-A417-1CC4E7F9DF22}"/>
              </a:ext>
            </a:extLst>
          </p:cNvPr>
          <p:cNvSpPr txBox="1"/>
          <p:nvPr/>
        </p:nvSpPr>
        <p:spPr>
          <a:xfrm>
            <a:off x="7524328" y="5736842"/>
            <a:ext cx="730521" cy="461665"/>
          </a:xfrm>
          <a:prstGeom prst="rect">
            <a:avLst/>
          </a:prstGeom>
          <a:noFill/>
        </p:spPr>
        <p:txBody>
          <a:bodyPr wrap="none" rtlCol="0">
            <a:spAutoFit/>
          </a:bodyPr>
          <a:lstStyle/>
          <a:p>
            <a:pPr algn="ctr" defTabSz="914400" eaLnBrk="1" fontAlgn="auto" latinLnBrk="1" hangingPunct="1">
              <a:spcBef>
                <a:spcPts val="0"/>
              </a:spcBef>
              <a:spcAft>
                <a:spcPts val="0"/>
              </a:spcAft>
            </a:pPr>
            <a:r>
              <a:rPr lang="en-US" altLang="ko-KR" b="1" dirty="0">
                <a:latin typeface="맑은 고딕" panose="020F0502020204030204"/>
                <a:ea typeface="맑은 고딕" panose="020B0503020000020004" pitchFamily="50" charset="-127"/>
              </a:rPr>
              <a:t>Surface</a:t>
            </a:r>
          </a:p>
          <a:p>
            <a:pPr algn="ctr" defTabSz="914400" eaLnBrk="1" fontAlgn="auto" latinLnBrk="1" hangingPunct="1">
              <a:spcBef>
                <a:spcPts val="0"/>
              </a:spcBef>
              <a:spcAft>
                <a:spcPts val="0"/>
              </a:spcAft>
            </a:pPr>
            <a:r>
              <a:rPr lang="en-US" altLang="ko-KR" b="1" dirty="0">
                <a:latin typeface="맑은 고딕" panose="020F0502020204030204"/>
                <a:ea typeface="맑은 고딕" panose="020B0503020000020004" pitchFamily="50" charset="-127"/>
              </a:rPr>
              <a:t>wave</a:t>
            </a:r>
            <a:endParaRPr lang="ko-KR" altLang="en-US" b="1" dirty="0">
              <a:latin typeface="맑은 고딕" panose="020F0502020204030204"/>
              <a:ea typeface="맑은 고딕" panose="020B0503020000020004" pitchFamily="50" charset="-127"/>
            </a:endParaRPr>
          </a:p>
        </p:txBody>
      </p:sp>
      <p:sp>
        <p:nvSpPr>
          <p:cNvPr id="19" name="TextBox 18">
            <a:extLst>
              <a:ext uri="{FF2B5EF4-FFF2-40B4-BE49-F238E27FC236}">
                <a16:creationId xmlns:a16="http://schemas.microsoft.com/office/drawing/2014/main" id="{25EC7001-3368-4CB3-B4A6-BEDDA4643B68}"/>
              </a:ext>
            </a:extLst>
          </p:cNvPr>
          <p:cNvSpPr txBox="1"/>
          <p:nvPr/>
        </p:nvSpPr>
        <p:spPr>
          <a:xfrm>
            <a:off x="7707689" y="5195295"/>
            <a:ext cx="785793" cy="276999"/>
          </a:xfrm>
          <a:prstGeom prst="rect">
            <a:avLst/>
          </a:prstGeom>
          <a:noFill/>
        </p:spPr>
        <p:txBody>
          <a:bodyPr wrap="none" rtlCol="0">
            <a:spAutoFit/>
          </a:bodyPr>
          <a:lstStyle/>
          <a:p>
            <a:pPr algn="ctr" defTabSz="914400" eaLnBrk="1" fontAlgn="auto" latinLnBrk="1" hangingPunct="1">
              <a:spcBef>
                <a:spcPts val="0"/>
              </a:spcBef>
              <a:spcAft>
                <a:spcPts val="0"/>
              </a:spcAft>
            </a:pPr>
            <a:r>
              <a:rPr lang="en-US" altLang="ko-KR" b="1" dirty="0">
                <a:latin typeface="맑은 고딕" panose="020F0502020204030204"/>
                <a:ea typeface="맑은 고딕" panose="020B0503020000020004" pitchFamily="50" charset="-127"/>
              </a:rPr>
              <a:t>D=2mm</a:t>
            </a:r>
            <a:endParaRPr lang="ko-KR" altLang="en-US" b="1" dirty="0">
              <a:latin typeface="맑은 고딕" panose="020F0502020204030204"/>
              <a:ea typeface="맑은 고딕" panose="020B0503020000020004" pitchFamily="50" charset="-127"/>
            </a:endParaRPr>
          </a:p>
        </p:txBody>
      </p:sp>
      <p:cxnSp>
        <p:nvCxnSpPr>
          <p:cNvPr id="20" name="직선 화살표 연결선 19">
            <a:extLst>
              <a:ext uri="{FF2B5EF4-FFF2-40B4-BE49-F238E27FC236}">
                <a16:creationId xmlns:a16="http://schemas.microsoft.com/office/drawing/2014/main" id="{782E2DAF-E935-4171-8D1E-B1FABC25A457}"/>
              </a:ext>
            </a:extLst>
          </p:cNvPr>
          <p:cNvCxnSpPr>
            <a:cxnSpLocks/>
          </p:cNvCxnSpPr>
          <p:nvPr/>
        </p:nvCxnSpPr>
        <p:spPr bwMode="auto">
          <a:xfrm>
            <a:off x="7644595" y="5435269"/>
            <a:ext cx="136297" cy="299763"/>
          </a:xfrm>
          <a:prstGeom prst="straightConnector1">
            <a:avLst/>
          </a:prstGeom>
          <a:solidFill>
            <a:srgbClr val="00B8FF"/>
          </a:solidFill>
          <a:ln w="12700" cap="flat" cmpd="sng" algn="ctr">
            <a:solidFill>
              <a:srgbClr val="FF66FF"/>
            </a:solidFill>
            <a:prstDash val="sysDot"/>
            <a:round/>
            <a:headEnd type="triangl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 name="타원 20">
            <a:extLst>
              <a:ext uri="{FF2B5EF4-FFF2-40B4-BE49-F238E27FC236}">
                <a16:creationId xmlns:a16="http://schemas.microsoft.com/office/drawing/2014/main" id="{26E60BAA-AAF7-4657-B0F0-FF6135E080FB}"/>
              </a:ext>
            </a:extLst>
          </p:cNvPr>
          <p:cNvSpPr/>
          <p:nvPr/>
        </p:nvSpPr>
        <p:spPr>
          <a:xfrm rot="16200000" flipV="1">
            <a:off x="6854056" y="4568446"/>
            <a:ext cx="202367" cy="1378705"/>
          </a:xfrm>
          <a:prstGeom prst="ellipse">
            <a:avLst/>
          </a:prstGeom>
          <a:noFill/>
          <a:ln w="12700" cap="flat" cmpd="sng" algn="ctr">
            <a:solidFill>
              <a:srgbClr val="C00000"/>
            </a:solidFill>
            <a:prstDash val="sysDot"/>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2" name="TextBox 21">
            <a:extLst>
              <a:ext uri="{FF2B5EF4-FFF2-40B4-BE49-F238E27FC236}">
                <a16:creationId xmlns:a16="http://schemas.microsoft.com/office/drawing/2014/main" id="{12039383-332D-4115-9B10-E09194548B12}"/>
              </a:ext>
            </a:extLst>
          </p:cNvPr>
          <p:cNvSpPr txBox="1"/>
          <p:nvPr/>
        </p:nvSpPr>
        <p:spPr>
          <a:xfrm>
            <a:off x="7644592" y="3868354"/>
            <a:ext cx="785793" cy="276999"/>
          </a:xfrm>
          <a:prstGeom prst="rect">
            <a:avLst/>
          </a:prstGeom>
          <a:noFill/>
        </p:spPr>
        <p:txBody>
          <a:bodyPr wrap="none" rtlCol="0">
            <a:spAutoFit/>
          </a:bodyPr>
          <a:lstStyle/>
          <a:p>
            <a:pPr algn="ctr" defTabSz="914400" eaLnBrk="1" fontAlgn="auto" latinLnBrk="1" hangingPunct="1">
              <a:spcBef>
                <a:spcPts val="0"/>
              </a:spcBef>
              <a:spcAft>
                <a:spcPts val="0"/>
              </a:spcAft>
            </a:pPr>
            <a:r>
              <a:rPr lang="en-US" altLang="ko-KR" b="1" dirty="0">
                <a:latin typeface="맑은 고딕" panose="020F0502020204030204"/>
                <a:ea typeface="맑은 고딕" panose="020B0503020000020004" pitchFamily="50" charset="-127"/>
              </a:rPr>
              <a:t>D=0mm</a:t>
            </a:r>
            <a:endParaRPr lang="ko-KR" altLang="en-US" b="1" dirty="0">
              <a:latin typeface="맑은 고딕" panose="020F0502020204030204"/>
              <a:ea typeface="맑은 고딕" panose="020B0503020000020004" pitchFamily="50" charset="-127"/>
            </a:endParaRPr>
          </a:p>
        </p:txBody>
      </p:sp>
    </p:spTree>
    <p:extLst>
      <p:ext uri="{BB962C8B-B14F-4D97-AF65-F5344CB8AC3E}">
        <p14:creationId xmlns:p14="http://schemas.microsoft.com/office/powerpoint/2010/main" val="3355343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PHY performance simulation</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15</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7836695" cy="4608512"/>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Purpose of simulation: testing the delay spread effect by surface waves</a:t>
            </a: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Simulation parameters in Matlab code </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Base standard: IEEE 802.11g/n</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Modulation mode: QPSK (un-coded and 1/2-coded), 16-QAM</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Channel model: AWGN, TGn-F (ETSI-C, delay spread=150ns),  generated model from EM simulation in a ship (delay spread</a:t>
            </a:r>
            <a:r>
              <a:rPr lang="en-US" altLang="ko-KR" sz="2000" dirty="0">
                <a:latin typeface="Times New Roman" panose="02020603050405020304" pitchFamily="18" charset="0"/>
                <a:cs typeface="Times New Roman" panose="02020603050405020304" pitchFamily="18" charset="0"/>
                <a:sym typeface="Symbol" panose="05050102010706020507" pitchFamily="18" charset="2"/>
              </a:rPr>
              <a:t>  </a:t>
            </a:r>
            <a:r>
              <a:rPr lang="en-US" altLang="ko-KR" sz="2000" dirty="0">
                <a:latin typeface="Times New Roman" panose="02020603050405020304" pitchFamily="18" charset="0"/>
                <a:cs typeface="Times New Roman" panose="02020603050405020304" pitchFamily="18" charset="0"/>
              </a:rPr>
              <a:t>400ns)</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Frame structure: STF(8</a:t>
            </a:r>
            <a:r>
              <a:rPr lang="en-US" altLang="ko-KR" sz="2000" dirty="0">
                <a:latin typeface="Times New Roman" panose="02020603050405020304" pitchFamily="18" charset="0"/>
                <a:cs typeface="Times New Roman" panose="02020603050405020304" pitchFamily="18" charset="0"/>
                <a:sym typeface="Symbol" panose="05050102010706020507" pitchFamily="18" charset="2"/>
              </a:rPr>
              <a:t></a:t>
            </a:r>
            <a:r>
              <a:rPr lang="en-US" altLang="ko-KR" sz="2000" dirty="0">
                <a:latin typeface="Times New Roman" panose="02020603050405020304" pitchFamily="18" charset="0"/>
                <a:cs typeface="Times New Roman" panose="02020603050405020304" pitchFamily="18" charset="0"/>
              </a:rPr>
              <a:t>s), LTF(8</a:t>
            </a:r>
            <a:r>
              <a:rPr lang="en-US" altLang="ko-KR" sz="2000" dirty="0">
                <a:latin typeface="Times New Roman" panose="02020603050405020304" pitchFamily="18" charset="0"/>
                <a:cs typeface="Times New Roman" panose="02020603050405020304" pitchFamily="18" charset="0"/>
                <a:sym typeface="Symbol" panose="05050102010706020507" pitchFamily="18" charset="2"/>
              </a:rPr>
              <a:t></a:t>
            </a:r>
            <a:r>
              <a:rPr lang="en-US" altLang="ko-KR" sz="2000" dirty="0">
                <a:latin typeface="Times New Roman" panose="02020603050405020304" pitchFamily="18" charset="0"/>
                <a:cs typeface="Times New Roman" panose="02020603050405020304" pitchFamily="18" charset="0"/>
              </a:rPr>
              <a:t>s), SIG(4</a:t>
            </a:r>
            <a:r>
              <a:rPr lang="en-US" altLang="ko-KR" sz="2000" dirty="0">
                <a:latin typeface="Times New Roman" panose="02020603050405020304" pitchFamily="18" charset="0"/>
                <a:cs typeface="Times New Roman" panose="02020603050405020304" pitchFamily="18" charset="0"/>
                <a:sym typeface="Symbol" panose="05050102010706020507" pitchFamily="18" charset="2"/>
              </a:rPr>
              <a:t></a:t>
            </a:r>
            <a:r>
              <a:rPr lang="en-US" altLang="ko-KR" sz="2000" dirty="0">
                <a:latin typeface="Times New Roman" panose="02020603050405020304" pitchFamily="18" charset="0"/>
                <a:cs typeface="Times New Roman" panose="02020603050405020304" pitchFamily="18" charset="0"/>
              </a:rPr>
              <a:t>s), DATA(4</a:t>
            </a:r>
            <a:r>
              <a:rPr lang="en-US" altLang="ko-KR" sz="2000" dirty="0">
                <a:latin typeface="Times New Roman" panose="02020603050405020304" pitchFamily="18" charset="0"/>
                <a:cs typeface="Times New Roman" panose="02020603050405020304" pitchFamily="18" charset="0"/>
                <a:sym typeface="Symbol" panose="05050102010706020507" pitchFamily="18" charset="2"/>
              </a:rPr>
              <a:t></a:t>
            </a:r>
            <a:r>
              <a:rPr lang="en-US" altLang="ko-KR" sz="2000" dirty="0">
                <a:latin typeface="Times New Roman" panose="02020603050405020304" pitchFamily="18" charset="0"/>
                <a:cs typeface="Times New Roman" panose="02020603050405020304" pitchFamily="18" charset="0"/>
              </a:rPr>
              <a:t>s x </a:t>
            </a:r>
            <a:r>
              <a:rPr lang="en-US" altLang="ko-KR" sz="2000" dirty="0" err="1">
                <a:latin typeface="Times New Roman" panose="02020603050405020304" pitchFamily="18" charset="0"/>
                <a:cs typeface="Times New Roman" panose="02020603050405020304" pitchFamily="18" charset="0"/>
              </a:rPr>
              <a:t>Nsym</a:t>
            </a:r>
            <a:r>
              <a:rPr lang="en-US" altLang="ko-KR" sz="2000" dirty="0">
                <a:latin typeface="Times New Roman" panose="02020603050405020304" pitchFamily="18" charset="0"/>
                <a:cs typeface="Times New Roman" panose="02020603050405020304" pitchFamily="18" charset="0"/>
              </a:rPr>
              <a:t>)</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Perfect synchronization including CFO &amp; packet detection by STF</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Channel estimation by LTF</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Guard Interval: 800ns (standard), 1200ns (proposed)</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Performance evaluation index: BER </a:t>
            </a:r>
          </a:p>
        </p:txBody>
      </p:sp>
    </p:spTree>
    <p:extLst>
      <p:ext uri="{BB962C8B-B14F-4D97-AF65-F5344CB8AC3E}">
        <p14:creationId xmlns:p14="http://schemas.microsoft.com/office/powerpoint/2010/main" val="1306808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3D57B59B-36C1-46C7-9E52-C6281BD520D4}"/>
              </a:ext>
            </a:extLst>
          </p:cNvPr>
          <p:cNvPicPr>
            <a:picLocks noChangeAspect="1"/>
          </p:cNvPicPr>
          <p:nvPr/>
        </p:nvPicPr>
        <p:blipFill>
          <a:blip r:embed="rId3"/>
          <a:stretch>
            <a:fillRect/>
          </a:stretch>
        </p:blipFill>
        <p:spPr>
          <a:xfrm>
            <a:off x="929740" y="3324860"/>
            <a:ext cx="3349466" cy="2408396"/>
          </a:xfrm>
          <a:prstGeom prst="rect">
            <a:avLst/>
          </a:prstGeom>
        </p:spPr>
      </p:pic>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BER simulation (1/3)</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16</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7836695" cy="1368152"/>
          </a:xfrm>
        </p:spPr>
        <p:txBody>
          <a:bodyPr>
            <a:noAutofit/>
          </a:bodyPr>
          <a:lstStyle/>
          <a:p>
            <a:pPr marL="177800" indent="-177800">
              <a:spcBef>
                <a:spcPts val="3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QPSK-OFDM BER over TGn Model F (ETSI-C) channel model </a:t>
            </a:r>
          </a:p>
          <a:p>
            <a:pPr marL="449263" indent="-266700">
              <a:spcBef>
                <a:spcPts val="3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ETSI-C model : delay spreading = 150ns </a:t>
            </a:r>
          </a:p>
          <a:p>
            <a:pPr marL="449263" indent="-266700">
              <a:spcBef>
                <a:spcPts val="3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CP length : </a:t>
            </a:r>
            <a:r>
              <a:rPr lang="en-US" altLang="ko-KR" sz="2000" b="1" dirty="0">
                <a:latin typeface="Times New Roman" panose="02020603050405020304" pitchFamily="18" charset="0"/>
                <a:cs typeface="Times New Roman" panose="02020603050405020304" pitchFamily="18" charset="0"/>
              </a:rPr>
              <a:t>800ns</a:t>
            </a:r>
            <a:r>
              <a:rPr lang="en-US" altLang="ko-KR" sz="2000" dirty="0">
                <a:latin typeface="Times New Roman" panose="02020603050405020304" pitchFamily="18" charset="0"/>
                <a:cs typeface="Times New Roman" panose="02020603050405020304" pitchFamily="18" charset="0"/>
              </a:rPr>
              <a:t> according to the 802.11g/n standard</a:t>
            </a:r>
          </a:p>
        </p:txBody>
      </p:sp>
      <p:sp>
        <p:nvSpPr>
          <p:cNvPr id="6" name="TextBox 5">
            <a:extLst>
              <a:ext uri="{FF2B5EF4-FFF2-40B4-BE49-F238E27FC236}">
                <a16:creationId xmlns:a16="http://schemas.microsoft.com/office/drawing/2014/main" id="{ED69F7FA-7EFD-45B8-9B10-E9412CC885B2}"/>
              </a:ext>
            </a:extLst>
          </p:cNvPr>
          <p:cNvSpPr txBox="1"/>
          <p:nvPr/>
        </p:nvSpPr>
        <p:spPr>
          <a:xfrm>
            <a:off x="874396" y="6131748"/>
            <a:ext cx="3553588" cy="307777"/>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Power Delay Profile (TGn Model F)[5]</a:t>
            </a:r>
            <a:endParaRPr lang="ko-KR" altLang="en-US" sz="1400" b="1" dirty="0">
              <a:solidFill>
                <a:prstClr val="black"/>
              </a:solidFill>
              <a:latin typeface="맑은 고딕" panose="020F0502020204030204"/>
              <a:ea typeface="맑은 고딕" panose="020B0503020000020004" pitchFamily="50" charset="-127"/>
            </a:endParaRPr>
          </a:p>
        </p:txBody>
      </p:sp>
      <p:sp>
        <p:nvSpPr>
          <p:cNvPr id="7" name="TextBox 6">
            <a:extLst>
              <a:ext uri="{FF2B5EF4-FFF2-40B4-BE49-F238E27FC236}">
                <a16:creationId xmlns:a16="http://schemas.microsoft.com/office/drawing/2014/main" id="{D8CD67E2-C200-45C8-B4EC-82878B14A24D}"/>
              </a:ext>
            </a:extLst>
          </p:cNvPr>
          <p:cNvSpPr txBox="1"/>
          <p:nvPr/>
        </p:nvSpPr>
        <p:spPr>
          <a:xfrm>
            <a:off x="5364088" y="6131748"/>
            <a:ext cx="2880320" cy="307777"/>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BER vs. SNR simulation</a:t>
            </a:r>
            <a:endParaRPr lang="ko-KR" altLang="en-US" sz="1400" b="1" dirty="0">
              <a:solidFill>
                <a:prstClr val="black"/>
              </a:solidFill>
              <a:latin typeface="맑은 고딕" panose="020F0502020204030204"/>
              <a:ea typeface="맑은 고딕" panose="020B0503020000020004" pitchFamily="50" charset="-127"/>
            </a:endParaRPr>
          </a:p>
        </p:txBody>
      </p:sp>
      <p:sp>
        <p:nvSpPr>
          <p:cNvPr id="9" name="TextBox 8">
            <a:extLst>
              <a:ext uri="{FF2B5EF4-FFF2-40B4-BE49-F238E27FC236}">
                <a16:creationId xmlns:a16="http://schemas.microsoft.com/office/drawing/2014/main" id="{D128729D-1422-4617-9736-6F9C205162AB}"/>
              </a:ext>
            </a:extLst>
          </p:cNvPr>
          <p:cNvSpPr txBox="1"/>
          <p:nvPr/>
        </p:nvSpPr>
        <p:spPr>
          <a:xfrm>
            <a:off x="2217792" y="5733256"/>
            <a:ext cx="980919" cy="261610"/>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100" dirty="0">
                <a:solidFill>
                  <a:prstClr val="black"/>
                </a:solidFill>
                <a:latin typeface="맑은 고딕" panose="020F0502020204030204"/>
                <a:ea typeface="맑은 고딕" panose="020B0503020000020004" pitchFamily="50" charset="-127"/>
              </a:rPr>
              <a:t>Delay (ns)</a:t>
            </a:r>
            <a:endParaRPr lang="ko-KR" altLang="en-US" sz="1100" dirty="0">
              <a:solidFill>
                <a:prstClr val="black"/>
              </a:solidFill>
              <a:latin typeface="맑은 고딕" panose="020F0502020204030204"/>
              <a:ea typeface="맑은 고딕" panose="020B0503020000020004" pitchFamily="50" charset="-127"/>
            </a:endParaRPr>
          </a:p>
        </p:txBody>
      </p:sp>
      <p:pic>
        <p:nvPicPr>
          <p:cNvPr id="8" name="그림 7">
            <a:extLst>
              <a:ext uri="{FF2B5EF4-FFF2-40B4-BE49-F238E27FC236}">
                <a16:creationId xmlns:a16="http://schemas.microsoft.com/office/drawing/2014/main" id="{2FE22AC8-3056-41E4-9A2A-2EEE56FD612C}"/>
              </a:ext>
            </a:extLst>
          </p:cNvPr>
          <p:cNvPicPr>
            <a:picLocks noChangeAspect="1"/>
          </p:cNvPicPr>
          <p:nvPr/>
        </p:nvPicPr>
        <p:blipFill>
          <a:blip r:embed="rId4"/>
          <a:stretch>
            <a:fillRect/>
          </a:stretch>
        </p:blipFill>
        <p:spPr>
          <a:xfrm>
            <a:off x="4716016" y="2848892"/>
            <a:ext cx="3773140" cy="3100388"/>
          </a:xfrm>
          <a:prstGeom prst="rect">
            <a:avLst/>
          </a:prstGeom>
        </p:spPr>
      </p:pic>
      <p:sp>
        <p:nvSpPr>
          <p:cNvPr id="13" name="TextBox 12">
            <a:extLst>
              <a:ext uri="{FF2B5EF4-FFF2-40B4-BE49-F238E27FC236}">
                <a16:creationId xmlns:a16="http://schemas.microsoft.com/office/drawing/2014/main" id="{9F24946E-4AD1-4F45-9C69-D69301943D9D}"/>
              </a:ext>
            </a:extLst>
          </p:cNvPr>
          <p:cNvSpPr txBox="1"/>
          <p:nvPr/>
        </p:nvSpPr>
        <p:spPr>
          <a:xfrm>
            <a:off x="6300192" y="5883722"/>
            <a:ext cx="980919" cy="261610"/>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100" dirty="0">
                <a:solidFill>
                  <a:prstClr val="black"/>
                </a:solidFill>
                <a:latin typeface="맑은 고딕" panose="020F0502020204030204"/>
                <a:ea typeface="맑은 고딕" panose="020B0503020000020004" pitchFamily="50" charset="-127"/>
              </a:rPr>
              <a:t>SNR (dB)</a:t>
            </a:r>
            <a:endParaRPr lang="ko-KR" altLang="en-US" sz="1100" dirty="0">
              <a:solidFill>
                <a:prstClr val="black"/>
              </a:solidFill>
              <a:latin typeface="맑은 고딕" panose="020F0502020204030204"/>
              <a:ea typeface="맑은 고딕" panose="020B0503020000020004" pitchFamily="50" charset="-127"/>
            </a:endParaRPr>
          </a:p>
        </p:txBody>
      </p:sp>
      <p:sp>
        <p:nvSpPr>
          <p:cNvPr id="14" name="TextBox 13">
            <a:extLst>
              <a:ext uri="{FF2B5EF4-FFF2-40B4-BE49-F238E27FC236}">
                <a16:creationId xmlns:a16="http://schemas.microsoft.com/office/drawing/2014/main" id="{13759BD2-7E8C-4E73-AE6D-C945ED726AE1}"/>
              </a:ext>
            </a:extLst>
          </p:cNvPr>
          <p:cNvSpPr txBox="1"/>
          <p:nvPr/>
        </p:nvSpPr>
        <p:spPr>
          <a:xfrm>
            <a:off x="6431510" y="5013151"/>
            <a:ext cx="2052216" cy="461665"/>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b="1" spc="-40" dirty="0">
                <a:solidFill>
                  <a:prstClr val="black"/>
                </a:solidFill>
                <a:latin typeface="맑은 고딕" panose="020F0502020204030204"/>
                <a:ea typeface="맑은 고딕" panose="020B0503020000020004" pitchFamily="50" charset="-127"/>
              </a:rPr>
              <a:t>AWGN</a:t>
            </a:r>
            <a:r>
              <a:rPr lang="en-US" altLang="ko-KR" spc="-40" dirty="0">
                <a:solidFill>
                  <a:prstClr val="black"/>
                </a:solidFill>
                <a:latin typeface="맑은 고딕" panose="020F0502020204030204"/>
                <a:ea typeface="맑은 고딕" panose="020B0503020000020004" pitchFamily="50" charset="-127"/>
              </a:rPr>
              <a:t> theoretical BPSK vs. Eb/No (w/o OFDM mod.)</a:t>
            </a:r>
            <a:endParaRPr lang="ko-KR" altLang="en-US" spc="-40" dirty="0">
              <a:solidFill>
                <a:prstClr val="black"/>
              </a:solidFill>
              <a:latin typeface="맑은 고딕" panose="020F0502020204030204"/>
              <a:ea typeface="맑은 고딕" panose="020B0503020000020004" pitchFamily="50" charset="-127"/>
            </a:endParaRPr>
          </a:p>
        </p:txBody>
      </p:sp>
      <p:cxnSp>
        <p:nvCxnSpPr>
          <p:cNvPr id="12" name="직선 화살표 연결선 11">
            <a:extLst>
              <a:ext uri="{FF2B5EF4-FFF2-40B4-BE49-F238E27FC236}">
                <a16:creationId xmlns:a16="http://schemas.microsoft.com/office/drawing/2014/main" id="{069B247C-C465-4A65-82A6-EDA15B26FC25}"/>
              </a:ext>
            </a:extLst>
          </p:cNvPr>
          <p:cNvCxnSpPr>
            <a:cxnSpLocks/>
          </p:cNvCxnSpPr>
          <p:nvPr/>
        </p:nvCxnSpPr>
        <p:spPr bwMode="auto">
          <a:xfrm flipH="1">
            <a:off x="6394105" y="5190252"/>
            <a:ext cx="133797" cy="81402"/>
          </a:xfrm>
          <a:prstGeom prst="straightConnector1">
            <a:avLst/>
          </a:prstGeom>
          <a:solidFill>
            <a:srgbClr val="00B8FF"/>
          </a:solidFill>
          <a:ln w="9525" cap="flat" cmpd="sng" algn="ctr">
            <a:solidFill>
              <a:srgbClr val="C00000"/>
            </a:solidFill>
            <a:prstDash val="sysDot"/>
            <a:round/>
            <a:headEnd type="none" w="med" len="med"/>
            <a:tailEnd type="triangl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TextBox 18">
            <a:extLst>
              <a:ext uri="{FF2B5EF4-FFF2-40B4-BE49-F238E27FC236}">
                <a16:creationId xmlns:a16="http://schemas.microsoft.com/office/drawing/2014/main" id="{133E4AFC-6384-4FAB-9645-28447F72A8B6}"/>
              </a:ext>
            </a:extLst>
          </p:cNvPr>
          <p:cNvSpPr txBox="1"/>
          <p:nvPr/>
        </p:nvSpPr>
        <p:spPr>
          <a:xfrm>
            <a:off x="6433091" y="3183359"/>
            <a:ext cx="1883325" cy="461665"/>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b="1" dirty="0">
                <a:solidFill>
                  <a:prstClr val="black"/>
                </a:solidFill>
                <a:latin typeface="맑은 고딕" panose="020F0502020204030204"/>
                <a:ea typeface="맑은 고딕" panose="020B0503020000020004" pitchFamily="50" charset="-127"/>
              </a:rPr>
              <a:t>Uncoded QPSK-OFDM over ETSI-C, CP=800ns</a:t>
            </a:r>
            <a:endParaRPr lang="ko-KR" altLang="en-US" dirty="0">
              <a:solidFill>
                <a:prstClr val="black"/>
              </a:solidFill>
              <a:latin typeface="맑은 고딕" panose="020F0502020204030204"/>
              <a:ea typeface="맑은 고딕" panose="020B0503020000020004" pitchFamily="50" charset="-127"/>
            </a:endParaRPr>
          </a:p>
        </p:txBody>
      </p:sp>
    </p:spTree>
    <p:extLst>
      <p:ext uri="{BB962C8B-B14F-4D97-AF65-F5344CB8AC3E}">
        <p14:creationId xmlns:p14="http://schemas.microsoft.com/office/powerpoint/2010/main" val="2243006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6770CCEB-7E93-4E86-BD2B-E58C998590F6}"/>
              </a:ext>
            </a:extLst>
          </p:cNvPr>
          <p:cNvPicPr>
            <a:picLocks noChangeAspect="1"/>
          </p:cNvPicPr>
          <p:nvPr/>
        </p:nvPicPr>
        <p:blipFill>
          <a:blip r:embed="rId3"/>
          <a:stretch>
            <a:fillRect/>
          </a:stretch>
        </p:blipFill>
        <p:spPr>
          <a:xfrm>
            <a:off x="947239" y="3318668"/>
            <a:ext cx="3324701" cy="2414588"/>
          </a:xfrm>
          <a:prstGeom prst="rect">
            <a:avLst/>
          </a:prstGeom>
        </p:spPr>
      </p:pic>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BER simulation (2/3)</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17</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7836695" cy="1368152"/>
          </a:xfrm>
        </p:spPr>
        <p:txBody>
          <a:bodyPr>
            <a:noAutofit/>
          </a:bodyPr>
          <a:lstStyle/>
          <a:p>
            <a:pPr marL="177800" indent="-177800">
              <a:spcBef>
                <a:spcPts val="3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QPSK-OFDM BER over a generated channel model from EM simulation </a:t>
            </a:r>
          </a:p>
          <a:p>
            <a:pPr marL="449263" indent="-266700">
              <a:spcBef>
                <a:spcPts val="3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Channel model in a ship: delay spreading </a:t>
            </a:r>
            <a:r>
              <a:rPr lang="en-US" altLang="ko-KR" sz="2000" dirty="0">
                <a:latin typeface="Times New Roman" panose="02020603050405020304" pitchFamily="18" charset="0"/>
                <a:cs typeface="Times New Roman" panose="02020603050405020304" pitchFamily="18" charset="0"/>
                <a:sym typeface="Symbol" panose="05050102010706020507" pitchFamily="18" charset="2"/>
              </a:rPr>
              <a:t></a:t>
            </a:r>
            <a:r>
              <a:rPr lang="en-US" altLang="ko-KR" sz="2000" dirty="0">
                <a:latin typeface="Times New Roman" panose="02020603050405020304" pitchFamily="18" charset="0"/>
                <a:cs typeface="Times New Roman" panose="02020603050405020304" pitchFamily="18" charset="0"/>
              </a:rPr>
              <a:t> </a:t>
            </a:r>
            <a:r>
              <a:rPr lang="en-US" altLang="ko-KR" sz="2000" b="1" dirty="0">
                <a:latin typeface="Times New Roman" panose="02020603050405020304" pitchFamily="18" charset="0"/>
                <a:cs typeface="Times New Roman" panose="02020603050405020304" pitchFamily="18" charset="0"/>
              </a:rPr>
              <a:t>400ns</a:t>
            </a:r>
            <a:r>
              <a:rPr lang="en-US" altLang="ko-KR" sz="2000" dirty="0">
                <a:latin typeface="Times New Roman" panose="02020603050405020304" pitchFamily="18" charset="0"/>
                <a:cs typeface="Times New Roman" panose="02020603050405020304" pitchFamily="18" charset="0"/>
              </a:rPr>
              <a:t> </a:t>
            </a:r>
          </a:p>
          <a:p>
            <a:pPr marL="449263" indent="-266700">
              <a:spcBef>
                <a:spcPts val="3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CP length : </a:t>
            </a:r>
            <a:r>
              <a:rPr lang="en-US" altLang="ko-KR" sz="2000" b="1" dirty="0">
                <a:latin typeface="Times New Roman" panose="02020603050405020304" pitchFamily="18" charset="0"/>
                <a:cs typeface="Times New Roman" panose="02020603050405020304" pitchFamily="18" charset="0"/>
              </a:rPr>
              <a:t>800ns</a:t>
            </a:r>
            <a:r>
              <a:rPr lang="en-US" altLang="ko-KR" sz="2000" dirty="0">
                <a:latin typeface="Times New Roman" panose="02020603050405020304" pitchFamily="18" charset="0"/>
                <a:cs typeface="Times New Roman" panose="02020603050405020304" pitchFamily="18" charset="0"/>
              </a:rPr>
              <a:t> according to the 802.11g/n standard</a:t>
            </a:r>
          </a:p>
          <a:p>
            <a:pPr marL="449263" indent="-266700">
              <a:spcBef>
                <a:spcPts val="3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There is </a:t>
            </a:r>
            <a:r>
              <a:rPr lang="en-US" altLang="ko-KR" sz="2000" b="1" dirty="0">
                <a:latin typeface="Times New Roman" panose="02020603050405020304" pitchFamily="18" charset="0"/>
                <a:cs typeface="Times New Roman" panose="02020603050405020304" pitchFamily="18" charset="0"/>
              </a:rPr>
              <a:t>BER floor </a:t>
            </a:r>
            <a:r>
              <a:rPr lang="en-US" altLang="ko-KR" sz="2000" dirty="0">
                <a:latin typeface="Times New Roman" panose="02020603050405020304" pitchFamily="18" charset="0"/>
                <a:cs typeface="Times New Roman" panose="02020603050405020304" pitchFamily="18" charset="0"/>
              </a:rPr>
              <a:t>due to ISI </a:t>
            </a:r>
          </a:p>
        </p:txBody>
      </p:sp>
      <p:sp>
        <p:nvSpPr>
          <p:cNvPr id="14" name="TextBox 13">
            <a:extLst>
              <a:ext uri="{FF2B5EF4-FFF2-40B4-BE49-F238E27FC236}">
                <a16:creationId xmlns:a16="http://schemas.microsoft.com/office/drawing/2014/main" id="{4B728E8C-BEC3-4EB3-8558-F826B26CCFA9}"/>
              </a:ext>
            </a:extLst>
          </p:cNvPr>
          <p:cNvSpPr txBox="1"/>
          <p:nvPr/>
        </p:nvSpPr>
        <p:spPr>
          <a:xfrm>
            <a:off x="3494975" y="3474330"/>
            <a:ext cx="648072" cy="195814"/>
          </a:xfrm>
          <a:prstGeom prst="rect">
            <a:avLst/>
          </a:prstGeom>
          <a:noFill/>
        </p:spPr>
        <p:txBody>
          <a:bodyPr wrap="square" lIns="36000" tIns="36000" rIns="36000" bIns="36000" rtlCol="0" anchor="ctr" anchorCtr="0">
            <a:spAutoFit/>
          </a:bodyPr>
          <a:lstStyle/>
          <a:p>
            <a:pPr defTabSz="914400" eaLnBrk="1" fontAlgn="auto" latinLnBrk="1" hangingPunct="1">
              <a:spcBef>
                <a:spcPts val="0"/>
              </a:spcBef>
              <a:spcAft>
                <a:spcPts val="0"/>
              </a:spcAft>
            </a:pPr>
            <a:r>
              <a:rPr lang="en-US" altLang="ko-KR" sz="800" spc="-80" dirty="0">
                <a:solidFill>
                  <a:schemeClr val="bg1">
                    <a:lumMod val="50000"/>
                  </a:schemeClr>
                </a:solidFill>
                <a:latin typeface="맑은 고딕" panose="020F0502020204030204"/>
                <a:ea typeface="맑은 고딕" panose="020B0503020000020004" pitchFamily="50" charset="-127"/>
              </a:rPr>
              <a:t>Late long tail</a:t>
            </a:r>
            <a:endParaRPr lang="ko-KR" altLang="en-US" sz="800" spc="-80" dirty="0">
              <a:solidFill>
                <a:schemeClr val="bg1">
                  <a:lumMod val="50000"/>
                </a:schemeClr>
              </a:solidFill>
              <a:latin typeface="맑은 고딕" panose="020F0502020204030204"/>
              <a:ea typeface="맑은 고딕" panose="020B0503020000020004" pitchFamily="50" charset="-127"/>
            </a:endParaRPr>
          </a:p>
        </p:txBody>
      </p:sp>
      <p:sp>
        <p:nvSpPr>
          <p:cNvPr id="15" name="TextBox 14">
            <a:extLst>
              <a:ext uri="{FF2B5EF4-FFF2-40B4-BE49-F238E27FC236}">
                <a16:creationId xmlns:a16="http://schemas.microsoft.com/office/drawing/2014/main" id="{3783A547-BA11-4A0C-A598-F53C3312FB5A}"/>
              </a:ext>
            </a:extLst>
          </p:cNvPr>
          <p:cNvSpPr txBox="1"/>
          <p:nvPr/>
        </p:nvSpPr>
        <p:spPr>
          <a:xfrm>
            <a:off x="3371230" y="3602322"/>
            <a:ext cx="838547" cy="318924"/>
          </a:xfrm>
          <a:prstGeom prst="rect">
            <a:avLst/>
          </a:prstGeom>
          <a:noFill/>
        </p:spPr>
        <p:txBody>
          <a:bodyPr wrap="square" lIns="36000" tIns="36000" rIns="36000" bIns="36000" rtlCol="0" anchor="ctr" anchorCtr="0">
            <a:spAutoFit/>
          </a:bodyPr>
          <a:lstStyle/>
          <a:p>
            <a:pPr algn="ctr" defTabSz="914400" eaLnBrk="1" fontAlgn="auto" latinLnBrk="1" hangingPunct="1">
              <a:spcBef>
                <a:spcPts val="0"/>
              </a:spcBef>
              <a:spcAft>
                <a:spcPts val="0"/>
              </a:spcAft>
            </a:pPr>
            <a:r>
              <a:rPr lang="en-US" altLang="ko-KR" sz="800" spc="-80" dirty="0">
                <a:solidFill>
                  <a:schemeClr val="bg1">
                    <a:lumMod val="50000"/>
                  </a:schemeClr>
                </a:solidFill>
                <a:latin typeface="맑은 고딕" panose="020F0502020204030204"/>
                <a:ea typeface="맑은 고딕" panose="020B0503020000020004" pitchFamily="50" charset="-127"/>
              </a:rPr>
              <a:t>A portion of energy outside GI</a:t>
            </a:r>
            <a:endParaRPr lang="ko-KR" altLang="en-US" sz="800" spc="-80" dirty="0">
              <a:solidFill>
                <a:schemeClr val="bg1">
                  <a:lumMod val="50000"/>
                </a:schemeClr>
              </a:solidFill>
              <a:latin typeface="맑은 고딕" panose="020F0502020204030204"/>
              <a:ea typeface="맑은 고딕" panose="020B0503020000020004" pitchFamily="50" charset="-127"/>
            </a:endParaRPr>
          </a:p>
        </p:txBody>
      </p:sp>
      <p:pic>
        <p:nvPicPr>
          <p:cNvPr id="5" name="그림 4">
            <a:extLst>
              <a:ext uri="{FF2B5EF4-FFF2-40B4-BE49-F238E27FC236}">
                <a16:creationId xmlns:a16="http://schemas.microsoft.com/office/drawing/2014/main" id="{0948002A-6C05-4AF8-85F4-3E5FB40B578A}"/>
              </a:ext>
            </a:extLst>
          </p:cNvPr>
          <p:cNvPicPr>
            <a:picLocks noChangeAspect="1"/>
          </p:cNvPicPr>
          <p:nvPr/>
        </p:nvPicPr>
        <p:blipFill>
          <a:blip r:embed="rId4"/>
          <a:stretch>
            <a:fillRect/>
          </a:stretch>
        </p:blipFill>
        <p:spPr>
          <a:xfrm>
            <a:off x="4714875" y="2847974"/>
            <a:ext cx="3752851" cy="3112295"/>
          </a:xfrm>
          <a:prstGeom prst="rect">
            <a:avLst/>
          </a:prstGeom>
        </p:spPr>
      </p:pic>
      <p:sp>
        <p:nvSpPr>
          <p:cNvPr id="9" name="TextBox 8">
            <a:extLst>
              <a:ext uri="{FF2B5EF4-FFF2-40B4-BE49-F238E27FC236}">
                <a16:creationId xmlns:a16="http://schemas.microsoft.com/office/drawing/2014/main" id="{3CC8D7E8-7190-421A-B219-360C732F8D07}"/>
              </a:ext>
            </a:extLst>
          </p:cNvPr>
          <p:cNvSpPr txBox="1"/>
          <p:nvPr/>
        </p:nvSpPr>
        <p:spPr>
          <a:xfrm>
            <a:off x="7706415" y="5022542"/>
            <a:ext cx="902443" cy="288147"/>
          </a:xfrm>
          <a:prstGeom prst="rect">
            <a:avLst/>
          </a:prstGeom>
          <a:noFill/>
        </p:spPr>
        <p:txBody>
          <a:bodyPr wrap="square" lIns="36000" tIns="36000" rIns="36000" bIns="36000" rtlCol="0" anchor="ctr" anchorCtr="0">
            <a:spAutoFit/>
          </a:bodyPr>
          <a:lstStyle/>
          <a:p>
            <a:pPr algn="ctr" defTabSz="914400" eaLnBrk="1" fontAlgn="auto" latinLnBrk="1" hangingPunct="1">
              <a:spcBef>
                <a:spcPts val="0"/>
              </a:spcBef>
              <a:spcAft>
                <a:spcPts val="0"/>
              </a:spcAft>
            </a:pPr>
            <a:r>
              <a:rPr lang="en-US" altLang="ko-KR" sz="1400" b="1" dirty="0">
                <a:solidFill>
                  <a:srgbClr val="0000FF"/>
                </a:solidFill>
                <a:latin typeface="맑은 고딕" panose="020F0502020204030204"/>
                <a:ea typeface="맑은 고딕" panose="020B0503020000020004" pitchFamily="50" charset="-127"/>
              </a:rPr>
              <a:t>BER floor</a:t>
            </a:r>
            <a:endParaRPr lang="ko-KR" altLang="en-US" sz="1400" b="1" dirty="0">
              <a:solidFill>
                <a:srgbClr val="0000FF"/>
              </a:solidFill>
              <a:latin typeface="맑은 고딕" panose="020F0502020204030204"/>
              <a:ea typeface="맑은 고딕" panose="020B0503020000020004" pitchFamily="50" charset="-127"/>
            </a:endParaRPr>
          </a:p>
        </p:txBody>
      </p:sp>
      <p:sp>
        <p:nvSpPr>
          <p:cNvPr id="21" name="TextBox 20">
            <a:extLst>
              <a:ext uri="{FF2B5EF4-FFF2-40B4-BE49-F238E27FC236}">
                <a16:creationId xmlns:a16="http://schemas.microsoft.com/office/drawing/2014/main" id="{CECBDAAD-7C26-4E74-B113-E40527B9E32D}"/>
              </a:ext>
            </a:extLst>
          </p:cNvPr>
          <p:cNvSpPr txBox="1"/>
          <p:nvPr/>
        </p:nvSpPr>
        <p:spPr>
          <a:xfrm>
            <a:off x="5436096" y="4574619"/>
            <a:ext cx="1883325" cy="461665"/>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dirty="0">
                <a:solidFill>
                  <a:prstClr val="black"/>
                </a:solidFill>
                <a:latin typeface="맑은 고딕" panose="020F0502020204030204"/>
                <a:ea typeface="맑은 고딕" panose="020B0503020000020004" pitchFamily="50" charset="-127"/>
              </a:rPr>
              <a:t>Uncoded QPSK-OFDM </a:t>
            </a:r>
          </a:p>
          <a:p>
            <a:pPr algn="ctr" defTabSz="914400" eaLnBrk="1" fontAlgn="auto" latinLnBrk="1" hangingPunct="1">
              <a:spcBef>
                <a:spcPts val="0"/>
              </a:spcBef>
              <a:spcAft>
                <a:spcPts val="0"/>
              </a:spcAft>
            </a:pPr>
            <a:r>
              <a:rPr lang="en-US" altLang="ko-KR" dirty="0">
                <a:solidFill>
                  <a:prstClr val="black"/>
                </a:solidFill>
                <a:latin typeface="+mj-lt"/>
                <a:ea typeface="맑은 고딕" panose="020B0503020000020004" pitchFamily="50" charset="-127"/>
              </a:rPr>
              <a:t>(DS</a:t>
            </a:r>
            <a:r>
              <a:rPr lang="en-US" altLang="ko-KR" b="1" dirty="0">
                <a:solidFill>
                  <a:schemeClr val="tx1"/>
                </a:solidFill>
                <a:latin typeface="+mj-lt"/>
                <a:cs typeface="Times New Roman" panose="02020603050405020304" pitchFamily="18" charset="0"/>
                <a:sym typeface="Symbol" panose="05050102010706020507" pitchFamily="18" charset="2"/>
              </a:rPr>
              <a:t> </a:t>
            </a:r>
            <a:r>
              <a:rPr lang="en-US" altLang="ko-KR" dirty="0">
                <a:solidFill>
                  <a:prstClr val="black"/>
                </a:solidFill>
                <a:latin typeface="+mj-lt"/>
                <a:ea typeface="맑은 고딕" panose="020B0503020000020004" pitchFamily="50" charset="-127"/>
              </a:rPr>
              <a:t> 150ns)</a:t>
            </a:r>
            <a:endParaRPr lang="ko-KR" altLang="en-US" dirty="0">
              <a:solidFill>
                <a:prstClr val="black"/>
              </a:solidFill>
              <a:latin typeface="+mj-lt"/>
              <a:ea typeface="맑은 고딕" panose="020B0503020000020004" pitchFamily="50" charset="-127"/>
            </a:endParaRPr>
          </a:p>
        </p:txBody>
      </p:sp>
      <p:cxnSp>
        <p:nvCxnSpPr>
          <p:cNvPr id="22" name="직선 화살표 연결선 21">
            <a:extLst>
              <a:ext uri="{FF2B5EF4-FFF2-40B4-BE49-F238E27FC236}">
                <a16:creationId xmlns:a16="http://schemas.microsoft.com/office/drawing/2014/main" id="{F93F5694-08BE-48CA-BA0A-E3E78833909D}"/>
              </a:ext>
            </a:extLst>
          </p:cNvPr>
          <p:cNvCxnSpPr>
            <a:cxnSpLocks/>
          </p:cNvCxnSpPr>
          <p:nvPr/>
        </p:nvCxnSpPr>
        <p:spPr bwMode="auto">
          <a:xfrm flipV="1">
            <a:off x="7175500" y="4797152"/>
            <a:ext cx="204812" cy="3448"/>
          </a:xfrm>
          <a:prstGeom prst="straightConnector1">
            <a:avLst/>
          </a:prstGeom>
          <a:solidFill>
            <a:srgbClr val="00B8FF"/>
          </a:solidFill>
          <a:ln w="9525" cap="flat" cmpd="sng" algn="ctr">
            <a:solidFill>
              <a:srgbClr val="009BD2"/>
            </a:solidFill>
            <a:prstDash val="sysDot"/>
            <a:round/>
            <a:headEnd type="none" w="med" len="med"/>
            <a:tailEnd type="triangl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 name="TextBox 26">
            <a:extLst>
              <a:ext uri="{FF2B5EF4-FFF2-40B4-BE49-F238E27FC236}">
                <a16:creationId xmlns:a16="http://schemas.microsoft.com/office/drawing/2014/main" id="{5FDD2EDA-D4FF-4629-A90D-11B1C8AC085E}"/>
              </a:ext>
            </a:extLst>
          </p:cNvPr>
          <p:cNvSpPr txBox="1"/>
          <p:nvPr/>
        </p:nvSpPr>
        <p:spPr>
          <a:xfrm>
            <a:off x="6591300" y="3543765"/>
            <a:ext cx="1883325" cy="461665"/>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b="1" dirty="0">
                <a:solidFill>
                  <a:prstClr val="black"/>
                </a:solidFill>
                <a:latin typeface="맑은 고딕" panose="020F0502020204030204"/>
                <a:ea typeface="맑은 고딕" panose="020B0503020000020004" pitchFamily="50" charset="-127"/>
              </a:rPr>
              <a:t>Uncoded QPSK-OFDM </a:t>
            </a:r>
          </a:p>
          <a:p>
            <a:pPr algn="ctr" defTabSz="914400" eaLnBrk="1" fontAlgn="auto" latinLnBrk="1" hangingPunct="1">
              <a:spcBef>
                <a:spcPts val="0"/>
              </a:spcBef>
              <a:spcAft>
                <a:spcPts val="0"/>
              </a:spcAft>
            </a:pPr>
            <a:r>
              <a:rPr lang="en-US" altLang="ko-KR" b="1" dirty="0">
                <a:solidFill>
                  <a:prstClr val="black"/>
                </a:solidFill>
                <a:latin typeface="맑은 고딕" panose="020F0502020204030204"/>
                <a:ea typeface="맑은 고딕" panose="020B0503020000020004" pitchFamily="50" charset="-127"/>
              </a:rPr>
              <a:t>(</a:t>
            </a:r>
            <a:r>
              <a:rPr lang="en-US" altLang="ko-KR" b="1" dirty="0">
                <a:solidFill>
                  <a:prstClr val="black"/>
                </a:solidFill>
                <a:latin typeface="+mn-lt"/>
                <a:ea typeface="맑은 고딕" panose="020B0503020000020004" pitchFamily="50" charset="-127"/>
              </a:rPr>
              <a:t>DS</a:t>
            </a:r>
            <a:r>
              <a:rPr lang="en-US" altLang="ko-KR" b="1" dirty="0">
                <a:latin typeface="+mn-lt"/>
                <a:cs typeface="Times New Roman" panose="02020603050405020304" pitchFamily="18" charset="0"/>
                <a:sym typeface="Symbol" panose="05050102010706020507" pitchFamily="18" charset="2"/>
              </a:rPr>
              <a:t> </a:t>
            </a:r>
            <a:r>
              <a:rPr lang="en-US" altLang="ko-KR" b="1" dirty="0">
                <a:solidFill>
                  <a:schemeClr val="tx1"/>
                </a:solidFill>
                <a:latin typeface="+mn-lt"/>
                <a:cs typeface="Times New Roman" panose="02020603050405020304" pitchFamily="18" charset="0"/>
                <a:sym typeface="Symbol" panose="05050102010706020507" pitchFamily="18" charset="2"/>
              </a:rPr>
              <a:t></a:t>
            </a:r>
            <a:r>
              <a:rPr lang="en-US" altLang="ko-KR" b="1" dirty="0">
                <a:solidFill>
                  <a:schemeClr val="tx1"/>
                </a:solidFill>
                <a:latin typeface="+mn-lt"/>
                <a:ea typeface="맑은 고딕" panose="020B0503020000020004" pitchFamily="50" charset="-127"/>
              </a:rPr>
              <a:t> </a:t>
            </a:r>
            <a:r>
              <a:rPr lang="en-US" altLang="ko-KR" b="1" dirty="0">
                <a:solidFill>
                  <a:prstClr val="black"/>
                </a:solidFill>
                <a:latin typeface="+mn-lt"/>
                <a:ea typeface="맑은 고딕" panose="020B0503020000020004" pitchFamily="50" charset="-127"/>
              </a:rPr>
              <a:t>400ns</a:t>
            </a:r>
            <a:r>
              <a:rPr lang="en-US" altLang="ko-KR" b="1" dirty="0">
                <a:solidFill>
                  <a:prstClr val="black"/>
                </a:solidFill>
                <a:latin typeface="맑은 고딕" panose="020F0502020204030204"/>
                <a:ea typeface="맑은 고딕" panose="020B0503020000020004" pitchFamily="50" charset="-127"/>
              </a:rPr>
              <a:t>)</a:t>
            </a:r>
            <a:endParaRPr lang="ko-KR" altLang="en-US" b="1" dirty="0">
              <a:solidFill>
                <a:prstClr val="black"/>
              </a:solidFill>
              <a:latin typeface="맑은 고딕" panose="020F0502020204030204"/>
              <a:ea typeface="맑은 고딕" panose="020B0503020000020004" pitchFamily="50" charset="-127"/>
            </a:endParaRPr>
          </a:p>
        </p:txBody>
      </p:sp>
      <p:cxnSp>
        <p:nvCxnSpPr>
          <p:cNvPr id="28" name="직선 화살표 연결선 27">
            <a:extLst>
              <a:ext uri="{FF2B5EF4-FFF2-40B4-BE49-F238E27FC236}">
                <a16:creationId xmlns:a16="http://schemas.microsoft.com/office/drawing/2014/main" id="{97A2A263-1A3F-435D-B024-331BEBCB9025}"/>
              </a:ext>
            </a:extLst>
          </p:cNvPr>
          <p:cNvCxnSpPr>
            <a:cxnSpLocks/>
          </p:cNvCxnSpPr>
          <p:nvPr/>
        </p:nvCxnSpPr>
        <p:spPr bwMode="auto">
          <a:xfrm>
            <a:off x="7740352" y="4005430"/>
            <a:ext cx="153221" cy="909559"/>
          </a:xfrm>
          <a:prstGeom prst="straightConnector1">
            <a:avLst/>
          </a:prstGeom>
          <a:solidFill>
            <a:srgbClr val="00B8FF"/>
          </a:solidFill>
          <a:ln w="9525" cap="flat" cmpd="sng" algn="ctr">
            <a:solidFill>
              <a:srgbClr val="0000FF"/>
            </a:solidFill>
            <a:prstDash val="sysDot"/>
            <a:round/>
            <a:headEnd type="none" w="med" len="med"/>
            <a:tailEnd type="triangl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직선 화살표 연결선 34">
            <a:extLst>
              <a:ext uri="{FF2B5EF4-FFF2-40B4-BE49-F238E27FC236}">
                <a16:creationId xmlns:a16="http://schemas.microsoft.com/office/drawing/2014/main" id="{90F5AB82-6646-4C29-B7C4-B4B82155F042}"/>
              </a:ext>
            </a:extLst>
          </p:cNvPr>
          <p:cNvCxnSpPr>
            <a:cxnSpLocks/>
          </p:cNvCxnSpPr>
          <p:nvPr/>
        </p:nvCxnSpPr>
        <p:spPr bwMode="auto">
          <a:xfrm>
            <a:off x="7424257" y="4815281"/>
            <a:ext cx="172079" cy="897339"/>
          </a:xfrm>
          <a:prstGeom prst="straightConnector1">
            <a:avLst/>
          </a:prstGeom>
          <a:solidFill>
            <a:srgbClr val="00B8FF"/>
          </a:solidFill>
          <a:ln w="9525" cap="flat" cmpd="sng" algn="ctr">
            <a:solidFill>
              <a:srgbClr val="009BD2"/>
            </a:solidFill>
            <a:prstDash val="solid"/>
            <a:round/>
            <a:headEnd type="none" w="med" len="med"/>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9" name="TextBox 38">
            <a:extLst>
              <a:ext uri="{FF2B5EF4-FFF2-40B4-BE49-F238E27FC236}">
                <a16:creationId xmlns:a16="http://schemas.microsoft.com/office/drawing/2014/main" id="{9869EAE0-6108-442F-B0E3-1636D2353066}"/>
              </a:ext>
            </a:extLst>
          </p:cNvPr>
          <p:cNvSpPr txBox="1"/>
          <p:nvPr/>
        </p:nvSpPr>
        <p:spPr>
          <a:xfrm>
            <a:off x="5364088" y="6131748"/>
            <a:ext cx="2880320" cy="307777"/>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BER vs. SNR simulation</a:t>
            </a:r>
            <a:endParaRPr lang="ko-KR" altLang="en-US" sz="1400" b="1" dirty="0">
              <a:solidFill>
                <a:prstClr val="black"/>
              </a:solidFill>
              <a:latin typeface="맑은 고딕" panose="020F0502020204030204"/>
              <a:ea typeface="맑은 고딕" panose="020B0503020000020004" pitchFamily="50" charset="-127"/>
            </a:endParaRPr>
          </a:p>
        </p:txBody>
      </p:sp>
      <p:sp>
        <p:nvSpPr>
          <p:cNvPr id="41" name="TextBox 40">
            <a:extLst>
              <a:ext uri="{FF2B5EF4-FFF2-40B4-BE49-F238E27FC236}">
                <a16:creationId xmlns:a16="http://schemas.microsoft.com/office/drawing/2014/main" id="{FB920931-FB48-4867-804E-C11EE582E0EE}"/>
              </a:ext>
            </a:extLst>
          </p:cNvPr>
          <p:cNvSpPr txBox="1"/>
          <p:nvPr/>
        </p:nvSpPr>
        <p:spPr>
          <a:xfrm>
            <a:off x="6300192" y="5883722"/>
            <a:ext cx="980919" cy="261610"/>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100" dirty="0">
                <a:solidFill>
                  <a:prstClr val="black"/>
                </a:solidFill>
                <a:latin typeface="맑은 고딕" panose="020F0502020204030204"/>
                <a:ea typeface="맑은 고딕" panose="020B0503020000020004" pitchFamily="50" charset="-127"/>
              </a:rPr>
              <a:t>SNR (dB)</a:t>
            </a:r>
            <a:endParaRPr lang="ko-KR" altLang="en-US" sz="1100" dirty="0">
              <a:solidFill>
                <a:prstClr val="black"/>
              </a:solidFill>
              <a:latin typeface="맑은 고딕" panose="020F0502020204030204"/>
              <a:ea typeface="맑은 고딕" panose="020B0503020000020004" pitchFamily="50" charset="-127"/>
            </a:endParaRPr>
          </a:p>
        </p:txBody>
      </p:sp>
      <p:sp>
        <p:nvSpPr>
          <p:cNvPr id="44" name="TextBox 43">
            <a:extLst>
              <a:ext uri="{FF2B5EF4-FFF2-40B4-BE49-F238E27FC236}">
                <a16:creationId xmlns:a16="http://schemas.microsoft.com/office/drawing/2014/main" id="{279DB2A7-1996-4255-AF41-B5E8DB1132E2}"/>
              </a:ext>
            </a:extLst>
          </p:cNvPr>
          <p:cNvSpPr txBox="1"/>
          <p:nvPr/>
        </p:nvSpPr>
        <p:spPr>
          <a:xfrm>
            <a:off x="2217792" y="5733256"/>
            <a:ext cx="980919" cy="261610"/>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100" dirty="0">
                <a:solidFill>
                  <a:prstClr val="black"/>
                </a:solidFill>
                <a:latin typeface="맑은 고딕" panose="020F0502020204030204"/>
                <a:ea typeface="맑은 고딕" panose="020B0503020000020004" pitchFamily="50" charset="-127"/>
              </a:rPr>
              <a:t>Delay (ns)</a:t>
            </a:r>
            <a:endParaRPr lang="ko-KR" altLang="en-US" sz="1100" dirty="0">
              <a:solidFill>
                <a:prstClr val="black"/>
              </a:solidFill>
              <a:latin typeface="맑은 고딕" panose="020F0502020204030204"/>
              <a:ea typeface="맑은 고딕" panose="020B0503020000020004" pitchFamily="50" charset="-127"/>
            </a:endParaRPr>
          </a:p>
        </p:txBody>
      </p:sp>
      <p:sp>
        <p:nvSpPr>
          <p:cNvPr id="18" name="TextBox 17">
            <a:extLst>
              <a:ext uri="{FF2B5EF4-FFF2-40B4-BE49-F238E27FC236}">
                <a16:creationId xmlns:a16="http://schemas.microsoft.com/office/drawing/2014/main" id="{2ADE9CCC-0096-4935-84B2-76CBC71C92DA}"/>
              </a:ext>
            </a:extLst>
          </p:cNvPr>
          <p:cNvSpPr txBox="1"/>
          <p:nvPr/>
        </p:nvSpPr>
        <p:spPr>
          <a:xfrm>
            <a:off x="874396" y="6131748"/>
            <a:ext cx="3553588" cy="307777"/>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Simplified PDP for 400ns RMS DS  </a:t>
            </a:r>
            <a:endParaRPr lang="ko-KR" altLang="en-US" sz="1400" b="1" dirty="0">
              <a:solidFill>
                <a:prstClr val="black"/>
              </a:solidFill>
              <a:latin typeface="맑은 고딕" panose="020F0502020204030204"/>
              <a:ea typeface="맑은 고딕" panose="020B0503020000020004" pitchFamily="50" charset="-127"/>
            </a:endParaRPr>
          </a:p>
        </p:txBody>
      </p:sp>
    </p:spTree>
    <p:extLst>
      <p:ext uri="{BB962C8B-B14F-4D97-AF65-F5344CB8AC3E}">
        <p14:creationId xmlns:p14="http://schemas.microsoft.com/office/powerpoint/2010/main" val="108967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B6F61679-AEE4-41CC-A724-48AAA1228401}"/>
              </a:ext>
            </a:extLst>
          </p:cNvPr>
          <p:cNvPicPr>
            <a:picLocks noChangeAspect="1"/>
          </p:cNvPicPr>
          <p:nvPr/>
        </p:nvPicPr>
        <p:blipFill>
          <a:blip r:embed="rId3"/>
          <a:stretch>
            <a:fillRect/>
          </a:stretch>
        </p:blipFill>
        <p:spPr>
          <a:xfrm>
            <a:off x="4738688" y="2847975"/>
            <a:ext cx="3745706" cy="3093244"/>
          </a:xfrm>
          <a:prstGeom prst="rect">
            <a:avLst/>
          </a:prstGeom>
        </p:spPr>
      </p:pic>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BER simulation (3/3)</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18</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7836695" cy="1512168"/>
          </a:xfrm>
        </p:spPr>
        <p:txBody>
          <a:bodyPr>
            <a:noAutofit/>
          </a:bodyPr>
          <a:lstStyle/>
          <a:p>
            <a:pPr marL="177800" indent="-177800">
              <a:spcBef>
                <a:spcPts val="3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QPSK-OFDM BER over a generated channel model from EM simulation </a:t>
            </a:r>
          </a:p>
          <a:p>
            <a:pPr marL="449263" indent="-266700">
              <a:spcBef>
                <a:spcPts val="3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Channel model in a ship: delay spreading </a:t>
            </a:r>
            <a:r>
              <a:rPr lang="en-US" altLang="ko-KR" sz="2000" dirty="0">
                <a:latin typeface="Times New Roman" panose="02020603050405020304" pitchFamily="18" charset="0"/>
                <a:cs typeface="Times New Roman" panose="02020603050405020304" pitchFamily="18" charset="0"/>
                <a:sym typeface="Symbol" panose="05050102010706020507" pitchFamily="18" charset="2"/>
              </a:rPr>
              <a:t></a:t>
            </a:r>
            <a:r>
              <a:rPr lang="en-US" altLang="ko-KR" sz="2000" dirty="0">
                <a:latin typeface="Times New Roman" panose="02020603050405020304" pitchFamily="18" charset="0"/>
                <a:cs typeface="Times New Roman" panose="02020603050405020304" pitchFamily="18" charset="0"/>
              </a:rPr>
              <a:t> 400ns </a:t>
            </a:r>
          </a:p>
          <a:p>
            <a:pPr marL="449263" indent="-266700">
              <a:spcBef>
                <a:spcPts val="3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CP length : </a:t>
            </a:r>
            <a:r>
              <a:rPr lang="en-US" altLang="ko-KR" sz="2000" b="1" dirty="0">
                <a:latin typeface="Times New Roman" panose="02020603050405020304" pitchFamily="18" charset="0"/>
                <a:cs typeface="Times New Roman" panose="02020603050405020304" pitchFamily="18" charset="0"/>
              </a:rPr>
              <a:t>1200ns </a:t>
            </a:r>
            <a:r>
              <a:rPr lang="en-US" altLang="ko-KR" sz="2000" dirty="0">
                <a:latin typeface="Times New Roman" panose="02020603050405020304" pitchFamily="18" charset="0"/>
                <a:cs typeface="Times New Roman" panose="02020603050405020304" pitchFamily="18" charset="0"/>
                <a:sym typeface="Wingdings" panose="05000000000000000000" pitchFamily="2" charset="2"/>
              </a:rPr>
              <a:t></a:t>
            </a:r>
            <a:r>
              <a:rPr lang="en-US" altLang="ko-KR" sz="2000" b="1" dirty="0">
                <a:latin typeface="Times New Roman" panose="02020603050405020304" pitchFamily="18" charset="0"/>
                <a:cs typeface="Times New Roman" panose="02020603050405020304" pitchFamily="18" charset="0"/>
                <a:sym typeface="Wingdings" panose="05000000000000000000" pitchFamily="2" charset="2"/>
              </a:rPr>
              <a:t> PHY frame structure should be modified</a:t>
            </a:r>
          </a:p>
          <a:p>
            <a:pPr marL="449263" indent="-266700">
              <a:spcBef>
                <a:spcPts val="300"/>
              </a:spcBef>
              <a:spcAft>
                <a:spcPts val="0"/>
              </a:spcAft>
              <a:buFont typeface="맑은 고딕" panose="020B0503020000020004" pitchFamily="50" charset="-127"/>
              <a:buChar char="–"/>
            </a:pPr>
            <a:r>
              <a:rPr lang="en-US" altLang="ko-KR" sz="2000" b="1" dirty="0">
                <a:latin typeface="Times New Roman" panose="02020603050405020304" pitchFamily="18" charset="0"/>
                <a:cs typeface="Times New Roman" panose="02020603050405020304" pitchFamily="18" charset="0"/>
                <a:sym typeface="Wingdings" panose="05000000000000000000" pitchFamily="2" charset="2"/>
              </a:rPr>
              <a:t>BER floor removed</a:t>
            </a:r>
          </a:p>
        </p:txBody>
      </p:sp>
      <p:sp>
        <p:nvSpPr>
          <p:cNvPr id="11" name="TextBox 10">
            <a:extLst>
              <a:ext uri="{FF2B5EF4-FFF2-40B4-BE49-F238E27FC236}">
                <a16:creationId xmlns:a16="http://schemas.microsoft.com/office/drawing/2014/main" id="{364EC980-2699-42F4-A098-FA9C9ABB4BD8}"/>
              </a:ext>
            </a:extLst>
          </p:cNvPr>
          <p:cNvSpPr txBox="1"/>
          <p:nvPr/>
        </p:nvSpPr>
        <p:spPr>
          <a:xfrm>
            <a:off x="6629787" y="5274215"/>
            <a:ext cx="1512168" cy="307777"/>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dirty="0">
                <a:solidFill>
                  <a:srgbClr val="0000FF"/>
                </a:solidFill>
                <a:latin typeface="맑은 고딕" panose="020F0502020204030204"/>
                <a:ea typeface="맑은 고딕" panose="020B0503020000020004" pitchFamily="50" charset="-127"/>
              </a:rPr>
              <a:t>No BER floor</a:t>
            </a:r>
            <a:endParaRPr lang="ko-KR" altLang="en-US" sz="1400" b="1" dirty="0">
              <a:solidFill>
                <a:srgbClr val="0000FF"/>
              </a:solidFill>
              <a:latin typeface="맑은 고딕" panose="020F0502020204030204"/>
              <a:ea typeface="맑은 고딕" panose="020B0503020000020004" pitchFamily="50" charset="-127"/>
            </a:endParaRPr>
          </a:p>
        </p:txBody>
      </p:sp>
      <p:sp>
        <p:nvSpPr>
          <p:cNvPr id="18" name="Content Placeholder 2">
            <a:extLst>
              <a:ext uri="{FF2B5EF4-FFF2-40B4-BE49-F238E27FC236}">
                <a16:creationId xmlns:a16="http://schemas.microsoft.com/office/drawing/2014/main" id="{91A83B85-5970-4F03-A73E-43FA58E5B97F}"/>
              </a:ext>
            </a:extLst>
          </p:cNvPr>
          <p:cNvSpPr txBox="1">
            <a:spLocks noChangeArrowheads="1"/>
          </p:cNvSpPr>
          <p:nvPr/>
        </p:nvSpPr>
        <p:spPr bwMode="auto">
          <a:xfrm>
            <a:off x="690535" y="2852936"/>
            <a:ext cx="3881466"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Autofit/>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449263" indent="-266700">
              <a:spcBef>
                <a:spcPts val="300"/>
              </a:spcBef>
              <a:spcAft>
                <a:spcPts val="0"/>
              </a:spcAft>
              <a:buFont typeface="맑은 고딕" panose="020B0503020000020004" pitchFamily="50" charset="-127"/>
              <a:buChar char="–"/>
            </a:pPr>
            <a:r>
              <a:rPr lang="en-US" altLang="ko-KR" sz="2000" kern="0" dirty="0">
                <a:latin typeface="Times New Roman" panose="02020603050405020304" pitchFamily="18" charset="0"/>
                <a:cs typeface="Times New Roman" panose="02020603050405020304" pitchFamily="18" charset="0"/>
                <a:sym typeface="Wingdings" panose="05000000000000000000" pitchFamily="2" charset="2"/>
              </a:rPr>
              <a:t>Demodulation can be achieved with virtually no frame errors after applying FEC such as convolutional coding</a:t>
            </a:r>
          </a:p>
          <a:p>
            <a:pPr marL="449263" indent="-266700">
              <a:spcBef>
                <a:spcPts val="300"/>
              </a:spcBef>
              <a:spcAft>
                <a:spcPts val="0"/>
              </a:spcAft>
              <a:buFont typeface="맑은 고딕" panose="020B0503020000020004" pitchFamily="50" charset="-127"/>
              <a:buChar char="–"/>
            </a:pPr>
            <a:r>
              <a:rPr lang="en-US" altLang="ko-KR" sz="2000" kern="0" dirty="0">
                <a:latin typeface="Times New Roman" panose="02020603050405020304" pitchFamily="18" charset="0"/>
                <a:cs typeface="Times New Roman" panose="02020603050405020304" pitchFamily="18" charset="0"/>
                <a:sym typeface="Wingdings" panose="05000000000000000000" pitchFamily="2" charset="2"/>
              </a:rPr>
              <a:t>BER performance comparison</a:t>
            </a:r>
            <a:endParaRPr lang="en-US" altLang="ko-KR" sz="2000" kern="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93A52212-B180-4E38-9995-2AC979E9B71B}"/>
              </a:ext>
            </a:extLst>
          </p:cNvPr>
          <p:cNvSpPr txBox="1"/>
          <p:nvPr/>
        </p:nvSpPr>
        <p:spPr>
          <a:xfrm>
            <a:off x="5364088" y="6131748"/>
            <a:ext cx="2880320" cy="307777"/>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BER vs. SNR simulation</a:t>
            </a:r>
            <a:endParaRPr lang="ko-KR" altLang="en-US" sz="1400" b="1" dirty="0">
              <a:solidFill>
                <a:prstClr val="black"/>
              </a:solidFill>
              <a:latin typeface="맑은 고딕" panose="020F0502020204030204"/>
              <a:ea typeface="맑은 고딕" panose="020B0503020000020004" pitchFamily="50" charset="-127"/>
            </a:endParaRPr>
          </a:p>
        </p:txBody>
      </p:sp>
      <p:sp>
        <p:nvSpPr>
          <p:cNvPr id="24" name="TextBox 23">
            <a:extLst>
              <a:ext uri="{FF2B5EF4-FFF2-40B4-BE49-F238E27FC236}">
                <a16:creationId xmlns:a16="http://schemas.microsoft.com/office/drawing/2014/main" id="{C6E54032-5096-467F-A755-43D3808C3A3A}"/>
              </a:ext>
            </a:extLst>
          </p:cNvPr>
          <p:cNvSpPr txBox="1"/>
          <p:nvPr/>
        </p:nvSpPr>
        <p:spPr>
          <a:xfrm>
            <a:off x="6591300" y="3543765"/>
            <a:ext cx="1883325" cy="461665"/>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b="1" dirty="0">
                <a:solidFill>
                  <a:prstClr val="black"/>
                </a:solidFill>
                <a:latin typeface="맑은 고딕" panose="020F0502020204030204"/>
                <a:ea typeface="맑은 고딕" panose="020B0503020000020004" pitchFamily="50" charset="-127"/>
              </a:rPr>
              <a:t>Uncoded QPSK-OFDM </a:t>
            </a:r>
          </a:p>
          <a:p>
            <a:pPr algn="ctr" defTabSz="914400" eaLnBrk="1" fontAlgn="auto" latinLnBrk="1" hangingPunct="1">
              <a:spcBef>
                <a:spcPts val="0"/>
              </a:spcBef>
              <a:spcAft>
                <a:spcPts val="0"/>
              </a:spcAft>
            </a:pPr>
            <a:r>
              <a:rPr lang="en-US" altLang="ko-KR" b="1" dirty="0">
                <a:solidFill>
                  <a:prstClr val="black"/>
                </a:solidFill>
                <a:latin typeface="맑은 고딕" panose="020F0502020204030204"/>
                <a:ea typeface="맑은 고딕" panose="020B0503020000020004" pitchFamily="50" charset="-127"/>
              </a:rPr>
              <a:t>(</a:t>
            </a:r>
            <a:r>
              <a:rPr lang="en-US" altLang="ko-KR" b="1" dirty="0">
                <a:solidFill>
                  <a:prstClr val="black"/>
                </a:solidFill>
                <a:latin typeface="+mn-lt"/>
                <a:ea typeface="맑은 고딕" panose="020B0503020000020004" pitchFamily="50" charset="-127"/>
              </a:rPr>
              <a:t>DS</a:t>
            </a:r>
            <a:r>
              <a:rPr lang="en-US" altLang="ko-KR" b="1" dirty="0">
                <a:latin typeface="+mn-lt"/>
                <a:cs typeface="Times New Roman" panose="02020603050405020304" pitchFamily="18" charset="0"/>
                <a:sym typeface="Symbol" panose="05050102010706020507" pitchFamily="18" charset="2"/>
              </a:rPr>
              <a:t> </a:t>
            </a:r>
            <a:r>
              <a:rPr lang="en-US" altLang="ko-KR" b="1" dirty="0">
                <a:solidFill>
                  <a:schemeClr val="tx1"/>
                </a:solidFill>
                <a:latin typeface="+mn-lt"/>
                <a:cs typeface="Times New Roman" panose="02020603050405020304" pitchFamily="18" charset="0"/>
                <a:sym typeface="Symbol" panose="05050102010706020507" pitchFamily="18" charset="2"/>
              </a:rPr>
              <a:t></a:t>
            </a:r>
            <a:r>
              <a:rPr lang="en-US" altLang="ko-KR" b="1" dirty="0">
                <a:solidFill>
                  <a:schemeClr val="tx1"/>
                </a:solidFill>
                <a:latin typeface="+mn-lt"/>
                <a:ea typeface="맑은 고딕" panose="020B0503020000020004" pitchFamily="50" charset="-127"/>
              </a:rPr>
              <a:t> </a:t>
            </a:r>
            <a:r>
              <a:rPr lang="en-US" altLang="ko-KR" b="1" dirty="0">
                <a:solidFill>
                  <a:prstClr val="black"/>
                </a:solidFill>
                <a:latin typeface="+mn-lt"/>
                <a:ea typeface="맑은 고딕" panose="020B0503020000020004" pitchFamily="50" charset="-127"/>
              </a:rPr>
              <a:t>400ns</a:t>
            </a:r>
            <a:r>
              <a:rPr lang="en-US" altLang="ko-KR" b="1" dirty="0">
                <a:solidFill>
                  <a:prstClr val="black"/>
                </a:solidFill>
                <a:latin typeface="맑은 고딕" panose="020F0502020204030204"/>
                <a:ea typeface="맑은 고딕" panose="020B0503020000020004" pitchFamily="50" charset="-127"/>
              </a:rPr>
              <a:t>)</a:t>
            </a:r>
            <a:endParaRPr lang="ko-KR" altLang="en-US" b="1" dirty="0">
              <a:solidFill>
                <a:prstClr val="black"/>
              </a:solidFill>
              <a:latin typeface="맑은 고딕" panose="020F0502020204030204"/>
              <a:ea typeface="맑은 고딕" panose="020B0503020000020004" pitchFamily="50" charset="-127"/>
            </a:endParaRPr>
          </a:p>
        </p:txBody>
      </p:sp>
      <p:cxnSp>
        <p:nvCxnSpPr>
          <p:cNvPr id="25" name="직선 화살표 연결선 24">
            <a:extLst>
              <a:ext uri="{FF2B5EF4-FFF2-40B4-BE49-F238E27FC236}">
                <a16:creationId xmlns:a16="http://schemas.microsoft.com/office/drawing/2014/main" id="{FAFFEF0E-FB71-4129-BE2A-6B7BF712B9E5}"/>
              </a:ext>
            </a:extLst>
          </p:cNvPr>
          <p:cNvCxnSpPr>
            <a:cxnSpLocks/>
          </p:cNvCxnSpPr>
          <p:nvPr/>
        </p:nvCxnSpPr>
        <p:spPr bwMode="auto">
          <a:xfrm>
            <a:off x="7740352" y="4005430"/>
            <a:ext cx="153221" cy="909559"/>
          </a:xfrm>
          <a:prstGeom prst="straightConnector1">
            <a:avLst/>
          </a:prstGeom>
          <a:solidFill>
            <a:srgbClr val="00B8FF"/>
          </a:solidFill>
          <a:ln w="9525" cap="flat" cmpd="sng" algn="ctr">
            <a:solidFill>
              <a:srgbClr val="0000FF"/>
            </a:solidFill>
            <a:prstDash val="sysDot"/>
            <a:round/>
            <a:headEnd type="none" w="med" len="med"/>
            <a:tailEnd type="triangl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TextBox 25">
            <a:extLst>
              <a:ext uri="{FF2B5EF4-FFF2-40B4-BE49-F238E27FC236}">
                <a16:creationId xmlns:a16="http://schemas.microsoft.com/office/drawing/2014/main" id="{3038206F-7BCD-48AE-BDA7-2C42C60C14DF}"/>
              </a:ext>
            </a:extLst>
          </p:cNvPr>
          <p:cNvSpPr txBox="1"/>
          <p:nvPr/>
        </p:nvSpPr>
        <p:spPr>
          <a:xfrm>
            <a:off x="5148064" y="4797152"/>
            <a:ext cx="1883325" cy="646331"/>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b="1" dirty="0">
                <a:solidFill>
                  <a:prstClr val="black"/>
                </a:solidFill>
                <a:latin typeface="맑은 고딕" panose="020F0502020204030204"/>
                <a:ea typeface="맑은 고딕" panose="020B0503020000020004" pitchFamily="50" charset="-127"/>
              </a:rPr>
              <a:t>Uncoded QPSK-OFDM </a:t>
            </a:r>
          </a:p>
          <a:p>
            <a:pPr algn="ctr" defTabSz="914400" eaLnBrk="1" fontAlgn="auto" latinLnBrk="1" hangingPunct="1">
              <a:spcBef>
                <a:spcPts val="0"/>
              </a:spcBef>
              <a:spcAft>
                <a:spcPts val="0"/>
              </a:spcAft>
            </a:pPr>
            <a:r>
              <a:rPr lang="en-US" altLang="ko-KR" b="1" dirty="0">
                <a:solidFill>
                  <a:prstClr val="black"/>
                </a:solidFill>
                <a:latin typeface="+mj-lt"/>
                <a:ea typeface="맑은 고딕" panose="020B0503020000020004" pitchFamily="50" charset="-127"/>
              </a:rPr>
              <a:t>(DS</a:t>
            </a:r>
            <a:r>
              <a:rPr lang="en-US" altLang="ko-KR" b="1" dirty="0">
                <a:solidFill>
                  <a:schemeClr val="tx1"/>
                </a:solidFill>
                <a:latin typeface="+mj-lt"/>
                <a:cs typeface="Times New Roman" panose="02020603050405020304" pitchFamily="18" charset="0"/>
                <a:sym typeface="Symbol" panose="05050102010706020507" pitchFamily="18" charset="2"/>
              </a:rPr>
              <a:t> </a:t>
            </a:r>
            <a:r>
              <a:rPr lang="en-US" altLang="ko-KR" b="1" dirty="0">
                <a:solidFill>
                  <a:prstClr val="black"/>
                </a:solidFill>
                <a:latin typeface="+mj-lt"/>
                <a:ea typeface="맑은 고딕" panose="020B0503020000020004" pitchFamily="50" charset="-127"/>
              </a:rPr>
              <a:t> 400ns, </a:t>
            </a:r>
          </a:p>
          <a:p>
            <a:pPr algn="ctr" defTabSz="914400" eaLnBrk="1" fontAlgn="auto" latinLnBrk="1" hangingPunct="1">
              <a:spcBef>
                <a:spcPts val="0"/>
              </a:spcBef>
              <a:spcAft>
                <a:spcPts val="0"/>
              </a:spcAft>
            </a:pPr>
            <a:r>
              <a:rPr lang="en-US" altLang="ko-KR" b="1" dirty="0">
                <a:solidFill>
                  <a:prstClr val="black"/>
                </a:solidFill>
                <a:latin typeface="+mj-lt"/>
                <a:ea typeface="맑은 고딕" panose="020B0503020000020004" pitchFamily="50" charset="-127"/>
              </a:rPr>
              <a:t>GI=1200ns)</a:t>
            </a:r>
            <a:endParaRPr lang="ko-KR" altLang="en-US" b="1" dirty="0">
              <a:solidFill>
                <a:prstClr val="black"/>
              </a:solidFill>
              <a:latin typeface="+mj-lt"/>
              <a:ea typeface="맑은 고딕" panose="020B0503020000020004" pitchFamily="50" charset="-127"/>
            </a:endParaRPr>
          </a:p>
        </p:txBody>
      </p:sp>
      <p:cxnSp>
        <p:nvCxnSpPr>
          <p:cNvPr id="27" name="직선 화살표 연결선 26">
            <a:extLst>
              <a:ext uri="{FF2B5EF4-FFF2-40B4-BE49-F238E27FC236}">
                <a16:creationId xmlns:a16="http://schemas.microsoft.com/office/drawing/2014/main" id="{A01BC3BF-83A1-4BF1-98FF-C7302E0ED8ED}"/>
              </a:ext>
            </a:extLst>
          </p:cNvPr>
          <p:cNvCxnSpPr>
            <a:cxnSpLocks/>
            <a:endCxn id="26" idx="3"/>
          </p:cNvCxnSpPr>
          <p:nvPr/>
        </p:nvCxnSpPr>
        <p:spPr bwMode="auto">
          <a:xfrm flipV="1">
            <a:off x="6611541" y="5120318"/>
            <a:ext cx="419848" cy="112332"/>
          </a:xfrm>
          <a:prstGeom prst="straightConnector1">
            <a:avLst/>
          </a:prstGeom>
          <a:solidFill>
            <a:srgbClr val="00B8FF"/>
          </a:solidFill>
          <a:ln w="9525" cap="flat" cmpd="sng" algn="ctr">
            <a:solidFill>
              <a:srgbClr val="009BD2"/>
            </a:solidFill>
            <a:prstDash val="sysDot"/>
            <a:round/>
            <a:headEnd type="none" w="med" len="med"/>
            <a:tailEnd type="triangl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407419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D05C4-4AC4-31D0-A497-A1FD0ABCC1CE}"/>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1F09510A-781C-CFF6-9DDF-6BBEF1CCC350}"/>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Performance of the proposed PHY</a:t>
            </a:r>
          </a:p>
        </p:txBody>
      </p:sp>
      <p:sp>
        <p:nvSpPr>
          <p:cNvPr id="8196" name="Slide Number Placeholder 3">
            <a:extLst>
              <a:ext uri="{FF2B5EF4-FFF2-40B4-BE49-F238E27FC236}">
                <a16:creationId xmlns:a16="http://schemas.microsoft.com/office/drawing/2014/main" id="{F96F619C-B3C0-A4E3-CD91-2560D7728CE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19</a:t>
            </a:fld>
            <a:endParaRPr lang="en-US" altLang="en-US">
              <a:solidFill>
                <a:schemeClr val="tx1"/>
              </a:solidFill>
            </a:endParaRPr>
          </a:p>
        </p:txBody>
      </p:sp>
      <p:graphicFrame>
        <p:nvGraphicFramePr>
          <p:cNvPr id="6" name="표 5">
            <a:extLst>
              <a:ext uri="{FF2B5EF4-FFF2-40B4-BE49-F238E27FC236}">
                <a16:creationId xmlns:a16="http://schemas.microsoft.com/office/drawing/2014/main" id="{3BCADF56-B6D2-4807-9E2E-E0B3BFD6396E}"/>
              </a:ext>
            </a:extLst>
          </p:cNvPr>
          <p:cNvGraphicFramePr>
            <a:graphicFrameLocks noGrp="1"/>
          </p:cNvGraphicFramePr>
          <p:nvPr>
            <p:extLst>
              <p:ext uri="{D42A27DB-BD31-4B8C-83A1-F6EECF244321}">
                <p14:modId xmlns:p14="http://schemas.microsoft.com/office/powerpoint/2010/main" val="1266033688"/>
              </p:ext>
            </p:extLst>
          </p:nvPr>
        </p:nvGraphicFramePr>
        <p:xfrm>
          <a:off x="982097" y="1992404"/>
          <a:ext cx="7324268" cy="4388924"/>
        </p:xfrm>
        <a:graphic>
          <a:graphicData uri="http://schemas.openxmlformats.org/drawingml/2006/table">
            <a:tbl>
              <a:tblPr firstRow="1" bandRow="1">
                <a:tableStyleId>{5940675A-B579-460E-94D1-54222C63F5DA}</a:tableStyleId>
              </a:tblPr>
              <a:tblGrid>
                <a:gridCol w="637575">
                  <a:extLst>
                    <a:ext uri="{9D8B030D-6E8A-4147-A177-3AD203B41FA5}">
                      <a16:colId xmlns:a16="http://schemas.microsoft.com/office/drawing/2014/main" val="801174691"/>
                    </a:ext>
                  </a:extLst>
                </a:gridCol>
                <a:gridCol w="792088">
                  <a:extLst>
                    <a:ext uri="{9D8B030D-6E8A-4147-A177-3AD203B41FA5}">
                      <a16:colId xmlns:a16="http://schemas.microsoft.com/office/drawing/2014/main" val="1507079712"/>
                    </a:ext>
                  </a:extLst>
                </a:gridCol>
                <a:gridCol w="1008112">
                  <a:extLst>
                    <a:ext uri="{9D8B030D-6E8A-4147-A177-3AD203B41FA5}">
                      <a16:colId xmlns:a16="http://schemas.microsoft.com/office/drawing/2014/main" val="3111627836"/>
                    </a:ext>
                  </a:extLst>
                </a:gridCol>
                <a:gridCol w="720080">
                  <a:extLst>
                    <a:ext uri="{9D8B030D-6E8A-4147-A177-3AD203B41FA5}">
                      <a16:colId xmlns:a16="http://schemas.microsoft.com/office/drawing/2014/main" val="927849517"/>
                    </a:ext>
                  </a:extLst>
                </a:gridCol>
                <a:gridCol w="936104">
                  <a:extLst>
                    <a:ext uri="{9D8B030D-6E8A-4147-A177-3AD203B41FA5}">
                      <a16:colId xmlns:a16="http://schemas.microsoft.com/office/drawing/2014/main" val="1711975740"/>
                    </a:ext>
                  </a:extLst>
                </a:gridCol>
                <a:gridCol w="936104">
                  <a:extLst>
                    <a:ext uri="{9D8B030D-6E8A-4147-A177-3AD203B41FA5}">
                      <a16:colId xmlns:a16="http://schemas.microsoft.com/office/drawing/2014/main" val="3033553006"/>
                    </a:ext>
                  </a:extLst>
                </a:gridCol>
                <a:gridCol w="936104">
                  <a:extLst>
                    <a:ext uri="{9D8B030D-6E8A-4147-A177-3AD203B41FA5}">
                      <a16:colId xmlns:a16="http://schemas.microsoft.com/office/drawing/2014/main" val="2123435110"/>
                    </a:ext>
                  </a:extLst>
                </a:gridCol>
                <a:gridCol w="1358101">
                  <a:extLst>
                    <a:ext uri="{9D8B030D-6E8A-4147-A177-3AD203B41FA5}">
                      <a16:colId xmlns:a16="http://schemas.microsoft.com/office/drawing/2014/main" val="1308239583"/>
                    </a:ext>
                  </a:extLst>
                </a:gridCol>
              </a:tblGrid>
              <a:tr h="218880">
                <a:tc rowSpan="2">
                  <a:txBody>
                    <a:bodyPr/>
                    <a:lstStyle/>
                    <a:p>
                      <a:pPr algn="ctr" latinLnBrk="1"/>
                      <a:r>
                        <a:rPr lang="en-US" altLang="ko-KR" sz="1200" dirty="0"/>
                        <a:t>MCS</a:t>
                      </a:r>
                      <a:endParaRPr lang="ko-KR" altLang="en-US" sz="1200" dirty="0"/>
                    </a:p>
                  </a:txBody>
                  <a:tcPr marL="36000" marR="36000" marT="36000" marB="36000" anchor="ctr">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tcPr>
                </a:tc>
                <a:tc rowSpan="2">
                  <a:txBody>
                    <a:bodyPr/>
                    <a:lstStyle/>
                    <a:p>
                      <a:pPr algn="ctr" latinLnBrk="1"/>
                      <a:r>
                        <a:rPr lang="en-US" altLang="ko-KR" sz="1200" dirty="0"/>
                        <a:t>Spatial steams</a:t>
                      </a:r>
                      <a:endParaRPr lang="ko-KR" altLang="en-US" sz="1200" dirty="0"/>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tcPr>
                </a:tc>
                <a:tc rowSpan="2">
                  <a:txBody>
                    <a:bodyPr/>
                    <a:lstStyle/>
                    <a:p>
                      <a:pPr algn="ctr" latinLnBrk="1"/>
                      <a:r>
                        <a:rPr lang="en-US" altLang="ko-KR" sz="1200" dirty="0"/>
                        <a:t>Modulation</a:t>
                      </a:r>
                      <a:endParaRPr lang="ko-KR" altLang="en-US" sz="1200" dirty="0"/>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tcPr>
                </a:tc>
                <a:tc rowSpan="2">
                  <a:txBody>
                    <a:bodyPr/>
                    <a:lstStyle/>
                    <a:p>
                      <a:pPr algn="ctr" latinLnBrk="1"/>
                      <a:r>
                        <a:rPr lang="en-US" altLang="ko-KR" sz="1200" dirty="0"/>
                        <a:t>Coding Rate</a:t>
                      </a:r>
                      <a:endParaRPr lang="ko-KR" altLang="en-US" sz="1200" dirty="0"/>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tcPr>
                </a:tc>
                <a:tc gridSpan="3">
                  <a:txBody>
                    <a:bodyPr/>
                    <a:lstStyle/>
                    <a:p>
                      <a:pPr algn="ctr" latinLnBrk="1"/>
                      <a:endParaRPr lang="ko-KR" altLang="en-US" sz="1200" dirty="0"/>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3175" cap="flat" cmpd="sng" algn="ctr">
                      <a:solidFill>
                        <a:schemeClr val="bg1">
                          <a:lumMod val="50000"/>
                        </a:schemeClr>
                      </a:solidFill>
                      <a:prstDash val="solid"/>
                      <a:round/>
                      <a:headEnd type="none" w="med" len="med"/>
                      <a:tailEnd type="none" w="med" len="med"/>
                    </a:lnB>
                  </a:tcPr>
                </a:tc>
                <a:tc hMerge="1">
                  <a:txBody>
                    <a:bodyPr/>
                    <a:lstStyle/>
                    <a:p>
                      <a:pPr algn="ctr" latinLnBrk="1"/>
                      <a:endParaRPr lang="ko-KR" altLang="en-US" sz="1200" dirty="0"/>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3175" cap="flat" cmpd="sng" algn="ctr">
                      <a:solidFill>
                        <a:schemeClr val="bg1">
                          <a:lumMod val="50000"/>
                        </a:schemeClr>
                      </a:solidFill>
                      <a:prstDash val="solid"/>
                      <a:round/>
                      <a:headEnd type="none" w="med" len="med"/>
                      <a:tailEnd type="none" w="med" len="med"/>
                    </a:lnB>
                  </a:tcPr>
                </a:tc>
                <a:tc hMerge="1">
                  <a:txBody>
                    <a:bodyPr/>
                    <a:lstStyle/>
                    <a:p>
                      <a:pPr algn="ctr" latinLnBrk="1"/>
                      <a:endParaRPr lang="ko-KR" altLang="en-US" sz="1200" dirty="0"/>
                    </a:p>
                  </a:txBody>
                  <a:tcPr marL="36000" marR="36000" marT="36000" marB="36000" anchor="ctr">
                    <a:lnL w="6350" cap="flat" cmpd="sng" algn="ctr">
                      <a:solidFill>
                        <a:schemeClr val="bg1">
                          <a:lumMod val="50000"/>
                        </a:schemeClr>
                      </a:solidFill>
                      <a:prstDash val="solid"/>
                      <a:round/>
                      <a:headEnd type="none" w="med" len="med"/>
                      <a:tailEnd type="none" w="med" len="med"/>
                    </a:lnL>
                    <a:lnB w="3175" cap="flat" cmpd="sng" algn="ctr">
                      <a:solidFill>
                        <a:schemeClr val="bg1">
                          <a:lumMod val="50000"/>
                        </a:schemeClr>
                      </a:solidFill>
                      <a:prstDash val="solid"/>
                      <a:round/>
                      <a:headEnd type="none" w="med" len="med"/>
                      <a:tailEnd type="none" w="med" len="med"/>
                    </a:lnB>
                  </a:tcPr>
                </a:tc>
                <a:tc>
                  <a:txBody>
                    <a:bodyPr/>
                    <a:lstStyle/>
                    <a:p>
                      <a:pPr algn="ctr" latinLnBrk="1"/>
                      <a:endParaRPr lang="ko-KR" altLang="en-US" sz="1200" dirty="0"/>
                    </a:p>
                  </a:txBody>
                  <a:tcPr marL="36000" marR="36000" marT="36000" marB="36000" anchor="ctr">
                    <a:lnL w="6350" cap="flat" cmpd="sng" algn="ctr">
                      <a:solidFill>
                        <a:schemeClr val="bg1">
                          <a:lumMod val="50000"/>
                        </a:schemeClr>
                      </a:solidFill>
                      <a:prstDash val="solid"/>
                      <a:round/>
                      <a:headEnd type="none" w="med" len="med"/>
                      <a:tailEnd type="none" w="med" len="med"/>
                    </a:lnL>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631675516"/>
                  </a:ext>
                </a:extLst>
              </a:tr>
              <a:tr h="218880">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algn="ctr" latinLnBrk="1"/>
                      <a:r>
                        <a:rPr lang="en-US" altLang="ko-KR" sz="1200" dirty="0"/>
                        <a:t>GI </a:t>
                      </a:r>
                    </a:p>
                    <a:p>
                      <a:pPr algn="ctr" latinLnBrk="1"/>
                      <a:r>
                        <a:rPr lang="en-US" altLang="ko-KR" sz="1200" dirty="0"/>
                        <a:t>800ns</a:t>
                      </a:r>
                      <a:endParaRPr lang="ko-KR" altLang="en-US" sz="1200" dirty="0"/>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200" dirty="0"/>
                        <a:t>GI </a:t>
                      </a:r>
                    </a:p>
                    <a:p>
                      <a:pPr algn="ctr" latinLnBrk="1"/>
                      <a:r>
                        <a:rPr lang="en-US" altLang="ko-KR" sz="1200" b="1" dirty="0"/>
                        <a:t>1.2us</a:t>
                      </a:r>
                      <a:endParaRPr lang="ko-KR" altLang="en-US" sz="1200" b="1" dirty="0"/>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200" dirty="0"/>
                        <a:t>GI </a:t>
                      </a:r>
                    </a:p>
                    <a:p>
                      <a:pPr algn="ctr" latinLnBrk="1"/>
                      <a:r>
                        <a:rPr lang="en-US" altLang="ko-KR" sz="1200" b="1" dirty="0"/>
                        <a:t>2.0us</a:t>
                      </a:r>
                      <a:endParaRPr lang="ko-KR" altLang="en-US" sz="1200" b="1" dirty="0"/>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200" dirty="0"/>
                        <a:t>Performance degradation</a:t>
                      </a:r>
                      <a:endParaRPr lang="ko-KR" altLang="en-US" sz="1200" dirty="0"/>
                    </a:p>
                  </a:txBody>
                  <a:tcPr marL="36000" marR="36000" marT="36000" marB="36000" anchor="ctr">
                    <a:lnL w="6350" cap="flat" cmpd="sng" algn="ctr">
                      <a:solidFill>
                        <a:schemeClr val="bg1">
                          <a:lumMod val="50000"/>
                        </a:schemeClr>
                      </a:solid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304936711"/>
                  </a:ext>
                </a:extLst>
              </a:tr>
              <a:tr h="304764">
                <a:tc>
                  <a:txBody>
                    <a:bodyPr/>
                    <a:lstStyle/>
                    <a:p>
                      <a:pPr algn="ctr" latinLnBrk="1"/>
                      <a:r>
                        <a:rPr lang="en-US" altLang="ko-KR" sz="1200" b="0" dirty="0">
                          <a:solidFill>
                            <a:schemeClr val="tx1"/>
                          </a:solidFill>
                        </a:rPr>
                        <a:t>0</a:t>
                      </a:r>
                      <a:endParaRPr lang="ko-KR" altLang="en-US" sz="1200" b="0" dirty="0">
                        <a:solidFill>
                          <a:schemeClr val="tx1"/>
                        </a:solidFill>
                      </a:endParaRPr>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200" b="0" dirty="0">
                          <a:solidFill>
                            <a:schemeClr val="tx1"/>
                          </a:solidFill>
                        </a:rPr>
                        <a:t>1</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200" b="0" dirty="0">
                          <a:solidFill>
                            <a:schemeClr val="tx1"/>
                          </a:solidFill>
                        </a:rPr>
                        <a:t>BPSK</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r>
                        <a:rPr lang="en-US" altLang="ko-KR" sz="1200" b="0" dirty="0">
                          <a:solidFill>
                            <a:schemeClr val="tx1"/>
                          </a:solidFill>
                        </a:rPr>
                        <a:t>1/2 </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US" altLang="ko-KR" sz="1200" dirty="0"/>
                        <a:t>6.5</a:t>
                      </a:r>
                      <a:endParaRPr lang="ko-KR" altLang="en-US" sz="1200" dirty="0"/>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b"/>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5.91 </a:t>
                      </a:r>
                    </a:p>
                  </a:txBody>
                  <a:tcPr marL="36000" marR="3600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b"/>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5.00 </a:t>
                      </a:r>
                    </a:p>
                  </a:txBody>
                  <a:tcPr marL="36000" marR="3600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200" dirty="0"/>
                        <a:t>91%, 77%</a:t>
                      </a:r>
                      <a:endParaRPr lang="ko-KR" altLang="en-US" sz="1200" dirty="0"/>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44724907"/>
                  </a:ext>
                </a:extLst>
              </a:tr>
              <a:tr h="304764">
                <a:tc>
                  <a:txBody>
                    <a:bodyPr/>
                    <a:lstStyle/>
                    <a:p>
                      <a:pPr algn="ctr" latinLnBrk="1"/>
                      <a:r>
                        <a:rPr lang="en-US" altLang="ko-KR" sz="1200" b="1" dirty="0">
                          <a:solidFill>
                            <a:schemeClr val="tx1"/>
                          </a:solidFill>
                        </a:rPr>
                        <a:t>1</a:t>
                      </a:r>
                      <a:endParaRPr lang="ko-KR" altLang="en-US" sz="1200" b="1" dirty="0">
                        <a:solidFill>
                          <a:schemeClr val="tx1"/>
                        </a:solidFill>
                      </a:endParaRPr>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200" b="1" spc="-70" baseline="0" dirty="0">
                          <a:solidFill>
                            <a:schemeClr val="tx1"/>
                          </a:solidFill>
                        </a:rPr>
                        <a:t>1</a:t>
                      </a:r>
                      <a:endParaRPr lang="ko-KR" altLang="en-US" sz="1200" b="1" spc="-70" baseline="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200" b="1" dirty="0">
                          <a:solidFill>
                            <a:schemeClr val="tx1"/>
                          </a:solidFill>
                        </a:rPr>
                        <a:t>QPSK</a:t>
                      </a:r>
                      <a:endParaRPr lang="ko-KR" altLang="en-US" sz="1200" b="1"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r>
                        <a:rPr lang="en-US" altLang="ko-KR" sz="1200" b="1" dirty="0">
                          <a:solidFill>
                            <a:schemeClr val="tx1"/>
                          </a:solidFill>
                        </a:rPr>
                        <a:t>1/2</a:t>
                      </a:r>
                      <a:endParaRPr lang="ko-KR" altLang="en-US" sz="1200" b="1"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US" altLang="ko-KR" sz="1200" b="1" dirty="0"/>
                        <a:t>13.0</a:t>
                      </a:r>
                      <a:endParaRPr lang="ko-KR" altLang="en-US" sz="1200" b="1" dirty="0"/>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b"/>
                      <a:r>
                        <a:rPr lang="en-US" altLang="ko-KR" sz="1200" b="1" i="0" u="none" strike="noStrike" dirty="0">
                          <a:solidFill>
                            <a:srgbClr val="000000"/>
                          </a:solidFill>
                          <a:effectLst/>
                          <a:latin typeface="맑은 고딕" panose="020B0503020000020004" pitchFamily="50" charset="-127"/>
                          <a:ea typeface="맑은 고딕" panose="020B0503020000020004" pitchFamily="50" charset="-127"/>
                        </a:rPr>
                        <a:t>11.82 </a:t>
                      </a:r>
                    </a:p>
                  </a:txBody>
                  <a:tcPr marL="36000" marR="3600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b"/>
                      <a:r>
                        <a:rPr lang="en-US" altLang="ko-KR" sz="1200" b="1" i="0" u="none" strike="noStrike" dirty="0">
                          <a:solidFill>
                            <a:srgbClr val="000000"/>
                          </a:solidFill>
                          <a:effectLst/>
                          <a:latin typeface="맑은 고딕" panose="020B0503020000020004" pitchFamily="50" charset="-127"/>
                          <a:ea typeface="맑은 고딕" panose="020B0503020000020004" pitchFamily="50" charset="-127"/>
                        </a:rPr>
                        <a:t>10.00 </a:t>
                      </a:r>
                    </a:p>
                  </a:txBody>
                  <a:tcPr marL="36000" marR="3600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200" dirty="0"/>
                        <a:t>“</a:t>
                      </a:r>
                      <a:endParaRPr lang="ko-KR" altLang="en-US" sz="1200" dirty="0"/>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84969244"/>
                  </a:ext>
                </a:extLst>
              </a:tr>
              <a:tr h="304764">
                <a:tc>
                  <a:txBody>
                    <a:bodyPr/>
                    <a:lstStyle/>
                    <a:p>
                      <a:pPr algn="ctr" latinLnBrk="1"/>
                      <a:r>
                        <a:rPr lang="en-US" altLang="ko-KR" sz="1200" b="0" dirty="0">
                          <a:solidFill>
                            <a:schemeClr val="tx1"/>
                          </a:solidFill>
                        </a:rPr>
                        <a:t>2</a:t>
                      </a:r>
                      <a:endParaRPr lang="ko-KR" altLang="en-US" sz="1200" b="0" dirty="0">
                        <a:solidFill>
                          <a:schemeClr val="tx1"/>
                        </a:solidFill>
                      </a:endParaRPr>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200" b="0" spc="-40" dirty="0">
                          <a:solidFill>
                            <a:schemeClr val="tx1"/>
                          </a:solidFill>
                        </a:rPr>
                        <a:t>1</a:t>
                      </a:r>
                      <a:endParaRPr lang="ko-KR" altLang="en-US" sz="1200" b="0" spc="-4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200" b="0" dirty="0">
                          <a:solidFill>
                            <a:schemeClr val="tx1"/>
                          </a:solidFill>
                        </a:rPr>
                        <a:t>QPSK</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r>
                        <a:rPr lang="en-US" altLang="ko-KR" sz="1200" b="0" dirty="0">
                          <a:solidFill>
                            <a:schemeClr val="tx1"/>
                          </a:solidFill>
                        </a:rPr>
                        <a:t>3/4</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US" altLang="ko-KR" sz="1200" dirty="0"/>
                        <a:t>19.5</a:t>
                      </a:r>
                      <a:endParaRPr lang="ko-KR" altLang="en-US" sz="1200" dirty="0"/>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b"/>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17.73 </a:t>
                      </a:r>
                    </a:p>
                  </a:txBody>
                  <a:tcPr marL="36000" marR="3600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b"/>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15.00 </a:t>
                      </a:r>
                    </a:p>
                  </a:txBody>
                  <a:tcPr marL="36000" marR="3600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ctr" defTabSz="457200" rtl="0" eaLnBrk="1" fontAlgn="auto" latinLnBrk="1"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a:ln>
                            <a:noFill/>
                          </a:ln>
                          <a:solidFill>
                            <a:srgbClr val="000000"/>
                          </a:solidFill>
                          <a:effectLst/>
                          <a:uLnTx/>
                          <a:uFillTx/>
                          <a:latin typeface="Arial"/>
                          <a:ea typeface="ＭＳ Ｐゴシック"/>
                        </a:rPr>
                        <a:t>“</a:t>
                      </a:r>
                      <a:endParaRPr kumimoji="0" lang="ko-KR" altLang="en-US" sz="1200" b="0" i="0" u="none" strike="noStrike" kern="1200" cap="none" spc="0" normalizeH="0" baseline="0" noProof="0" dirty="0">
                        <a:ln>
                          <a:noFill/>
                        </a:ln>
                        <a:solidFill>
                          <a:srgbClr val="000000"/>
                        </a:solidFill>
                        <a:effectLst/>
                        <a:uLnTx/>
                        <a:uFillTx/>
                        <a:latin typeface="Arial"/>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09119905"/>
                  </a:ext>
                </a:extLst>
              </a:tr>
              <a:tr h="304764">
                <a:tc>
                  <a:txBody>
                    <a:bodyPr/>
                    <a:lstStyle/>
                    <a:p>
                      <a:pPr algn="ctr" latinLnBrk="1"/>
                      <a:r>
                        <a:rPr lang="en-US" altLang="ko-KR" sz="1200" b="0" dirty="0">
                          <a:solidFill>
                            <a:schemeClr val="tx1"/>
                          </a:solidFill>
                        </a:rPr>
                        <a:t>3</a:t>
                      </a:r>
                      <a:endParaRPr lang="ko-KR" altLang="en-US" sz="1200" b="0" dirty="0">
                        <a:solidFill>
                          <a:schemeClr val="tx1"/>
                        </a:solidFill>
                      </a:endParaRPr>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b="0" baseline="0" dirty="0">
                          <a:solidFill>
                            <a:schemeClr val="tx1"/>
                          </a:solidFill>
                        </a:rPr>
                        <a:t>1</a:t>
                      </a:r>
                      <a:endParaRPr lang="ko-KR" altLang="en-US" sz="1200" b="0" baseline="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b="0" spc="-60" baseline="0" dirty="0">
                          <a:solidFill>
                            <a:schemeClr val="tx1"/>
                          </a:solidFill>
                        </a:rPr>
                        <a:t>16-QAM</a:t>
                      </a:r>
                      <a:endParaRPr lang="ko-KR" altLang="en-US" sz="1200" b="0" spc="-60" baseline="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r>
                        <a:rPr lang="en-US" altLang="ko-KR" sz="1200" b="0" dirty="0">
                          <a:solidFill>
                            <a:schemeClr val="tx1"/>
                          </a:solidFill>
                        </a:rPr>
                        <a:t>1/2</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US" altLang="ko-KR" sz="1200" dirty="0"/>
                        <a:t>26.0</a:t>
                      </a:r>
                      <a:endParaRPr lang="ko-KR" altLang="en-US" sz="1200" dirty="0"/>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b"/>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23.64 </a:t>
                      </a:r>
                    </a:p>
                  </a:txBody>
                  <a:tcPr marL="36000" marR="3600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b"/>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20.00 </a:t>
                      </a:r>
                    </a:p>
                  </a:txBody>
                  <a:tcPr marL="36000" marR="3600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ctr" defTabSz="457200" rtl="0" eaLnBrk="1" fontAlgn="auto" latinLnBrk="1"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a:ln>
                            <a:noFill/>
                          </a:ln>
                          <a:solidFill>
                            <a:srgbClr val="000000"/>
                          </a:solidFill>
                          <a:effectLst/>
                          <a:uLnTx/>
                          <a:uFillTx/>
                          <a:latin typeface="Arial"/>
                          <a:ea typeface="ＭＳ Ｐゴシック"/>
                        </a:rPr>
                        <a:t>“</a:t>
                      </a:r>
                      <a:endParaRPr kumimoji="0" lang="ko-KR" altLang="en-US" sz="1200" b="0" i="0" u="none" strike="noStrike" kern="1200" cap="none" spc="0" normalizeH="0" baseline="0" noProof="0" dirty="0">
                        <a:ln>
                          <a:noFill/>
                        </a:ln>
                        <a:solidFill>
                          <a:srgbClr val="000000"/>
                        </a:solidFill>
                        <a:effectLst/>
                        <a:uLnTx/>
                        <a:uFillTx/>
                        <a:latin typeface="Arial"/>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040954007"/>
                  </a:ext>
                </a:extLst>
              </a:tr>
              <a:tr h="304764">
                <a:tc>
                  <a:txBody>
                    <a:bodyPr/>
                    <a:lstStyle/>
                    <a:p>
                      <a:pPr algn="ctr" latinLnBrk="1"/>
                      <a:r>
                        <a:rPr lang="en-US" altLang="ko-KR" sz="1200" b="0" dirty="0">
                          <a:solidFill>
                            <a:schemeClr val="tx1"/>
                          </a:solidFill>
                        </a:rPr>
                        <a:t>4</a:t>
                      </a:r>
                      <a:endParaRPr lang="ko-KR" altLang="en-US" sz="1200" b="0" dirty="0">
                        <a:solidFill>
                          <a:schemeClr val="tx1"/>
                        </a:solidFill>
                      </a:endParaRPr>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200" b="0" dirty="0">
                          <a:solidFill>
                            <a:schemeClr val="tx1"/>
                          </a:solidFill>
                        </a:rPr>
                        <a:t>1</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200" b="0" dirty="0">
                          <a:solidFill>
                            <a:schemeClr val="tx1"/>
                          </a:solidFill>
                        </a:rPr>
                        <a:t>16-QAM</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200" b="0" dirty="0">
                          <a:solidFill>
                            <a:schemeClr val="tx1"/>
                          </a:solidFill>
                        </a:rPr>
                        <a:t>3/4</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latinLnBrk="1"/>
                      <a:r>
                        <a:rPr lang="en-US" altLang="ko-KR" sz="1200" b="0" dirty="0">
                          <a:solidFill>
                            <a:schemeClr val="tx1"/>
                          </a:solidFill>
                        </a:rPr>
                        <a:t>39.0</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b"/>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35.45 </a:t>
                      </a:r>
                    </a:p>
                  </a:txBody>
                  <a:tcPr marL="36000" marR="3600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b"/>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30.00 </a:t>
                      </a:r>
                    </a:p>
                  </a:txBody>
                  <a:tcPr marL="36000" marR="3600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ctr" defTabSz="457200" rtl="0" eaLnBrk="1" fontAlgn="auto" latinLnBrk="1"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a:ln>
                            <a:noFill/>
                          </a:ln>
                          <a:solidFill>
                            <a:srgbClr val="000000"/>
                          </a:solidFill>
                          <a:effectLst/>
                          <a:uLnTx/>
                          <a:uFillTx/>
                          <a:latin typeface="Arial"/>
                          <a:ea typeface="ＭＳ Ｐゴシック"/>
                        </a:rPr>
                        <a:t>“</a:t>
                      </a:r>
                      <a:endParaRPr kumimoji="0" lang="ko-KR" altLang="en-US" sz="1200" b="0" i="0" u="none" strike="noStrike" kern="1200" cap="none" spc="0" normalizeH="0" baseline="0" noProof="0" dirty="0">
                        <a:ln>
                          <a:noFill/>
                        </a:ln>
                        <a:solidFill>
                          <a:srgbClr val="000000"/>
                        </a:solidFill>
                        <a:effectLst/>
                        <a:uLnTx/>
                        <a:uFillTx/>
                        <a:latin typeface="Arial"/>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906010054"/>
                  </a:ext>
                </a:extLst>
              </a:tr>
              <a:tr h="304764">
                <a:tc>
                  <a:txBody>
                    <a:bodyPr/>
                    <a:lstStyle/>
                    <a:p>
                      <a:pPr algn="ctr" latinLnBrk="1"/>
                      <a:r>
                        <a:rPr lang="en-US" altLang="ko-KR" sz="1200" b="0" dirty="0">
                          <a:solidFill>
                            <a:schemeClr val="tx1"/>
                          </a:solidFill>
                        </a:rPr>
                        <a:t>5</a:t>
                      </a:r>
                      <a:endParaRPr lang="ko-KR" altLang="en-US" sz="1200" b="0" dirty="0">
                        <a:solidFill>
                          <a:schemeClr val="tx1"/>
                        </a:solidFill>
                      </a:endParaRPr>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200" b="0" dirty="0">
                          <a:solidFill>
                            <a:schemeClr val="tx1"/>
                          </a:solidFill>
                        </a:rPr>
                        <a:t>1</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200" b="0" dirty="0">
                          <a:solidFill>
                            <a:schemeClr val="tx1"/>
                          </a:solidFill>
                        </a:rPr>
                        <a:t>64-QAM</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solidFill>
                        </a:rPr>
                        <a:t>2/3</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solidFill>
                        </a:rPr>
                        <a:t>52.0</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b"/>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47.27 </a:t>
                      </a:r>
                    </a:p>
                  </a:txBody>
                  <a:tcPr marL="36000" marR="3600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b"/>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40.00 </a:t>
                      </a:r>
                    </a:p>
                  </a:txBody>
                  <a:tcPr marL="36000" marR="3600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ctr" defTabSz="457200" rtl="0" eaLnBrk="1" fontAlgn="auto" latinLnBrk="1"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a:ln>
                            <a:noFill/>
                          </a:ln>
                          <a:solidFill>
                            <a:srgbClr val="000000"/>
                          </a:solidFill>
                          <a:effectLst/>
                          <a:uLnTx/>
                          <a:uFillTx/>
                          <a:latin typeface="Arial"/>
                          <a:ea typeface="ＭＳ Ｐゴシック"/>
                        </a:rPr>
                        <a:t>“</a:t>
                      </a:r>
                      <a:endParaRPr kumimoji="0" lang="ko-KR" altLang="en-US" sz="1200" b="0" i="0" u="none" strike="noStrike" kern="1200" cap="none" spc="0" normalizeH="0" baseline="0" noProof="0" dirty="0">
                        <a:ln>
                          <a:noFill/>
                        </a:ln>
                        <a:solidFill>
                          <a:srgbClr val="000000"/>
                        </a:solidFill>
                        <a:effectLst/>
                        <a:uLnTx/>
                        <a:uFillTx/>
                        <a:latin typeface="Arial"/>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917913656"/>
                  </a:ext>
                </a:extLst>
              </a:tr>
              <a:tr h="343880">
                <a:tc>
                  <a:txBody>
                    <a:bodyPr/>
                    <a:lstStyle/>
                    <a:p>
                      <a:pPr algn="ctr" latinLnBrk="1"/>
                      <a:r>
                        <a:rPr lang="en-US" altLang="ko-KR" sz="1200" b="0" dirty="0">
                          <a:solidFill>
                            <a:schemeClr val="tx1"/>
                          </a:solidFill>
                        </a:rPr>
                        <a:t>6</a:t>
                      </a:r>
                      <a:endParaRPr lang="ko-KR" altLang="en-US" sz="1200" b="0" dirty="0">
                        <a:solidFill>
                          <a:schemeClr val="tx1"/>
                        </a:solidFill>
                      </a:endParaRPr>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200" b="0" dirty="0">
                          <a:solidFill>
                            <a:schemeClr val="tx1"/>
                          </a:solidFill>
                        </a:rPr>
                        <a:t>1</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solidFill>
                        </a:rPr>
                        <a:t>64-QAM</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200" b="0" dirty="0">
                          <a:solidFill>
                            <a:schemeClr val="tx1"/>
                          </a:solidFill>
                        </a:rPr>
                        <a:t>3/4</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latinLnBrk="1"/>
                      <a:r>
                        <a:rPr lang="en-US" altLang="ko-KR" sz="1200" b="0" dirty="0">
                          <a:solidFill>
                            <a:schemeClr val="tx1"/>
                          </a:solidFill>
                        </a:rPr>
                        <a:t>58.5</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b"/>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53.18 </a:t>
                      </a:r>
                    </a:p>
                  </a:txBody>
                  <a:tcPr marL="36000" marR="3600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b"/>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45.00 </a:t>
                      </a:r>
                    </a:p>
                  </a:txBody>
                  <a:tcPr marL="36000" marR="3600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ctr" defTabSz="457200" rtl="0" eaLnBrk="1" fontAlgn="auto" latinLnBrk="1"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a:ln>
                            <a:noFill/>
                          </a:ln>
                          <a:solidFill>
                            <a:srgbClr val="000000"/>
                          </a:solidFill>
                          <a:effectLst/>
                          <a:uLnTx/>
                          <a:uFillTx/>
                          <a:latin typeface="Arial"/>
                          <a:ea typeface="ＭＳ Ｐゴシック"/>
                        </a:rPr>
                        <a:t>“</a:t>
                      </a:r>
                      <a:endParaRPr kumimoji="0" lang="ko-KR" altLang="en-US" sz="1200" b="0" i="0" u="none" strike="noStrike" kern="1200" cap="none" spc="0" normalizeH="0" baseline="0" noProof="0" dirty="0">
                        <a:ln>
                          <a:noFill/>
                        </a:ln>
                        <a:solidFill>
                          <a:srgbClr val="000000"/>
                        </a:solidFill>
                        <a:effectLst/>
                        <a:uLnTx/>
                        <a:uFillTx/>
                        <a:latin typeface="Arial"/>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778739290"/>
                  </a:ext>
                </a:extLst>
              </a:tr>
              <a:tr h="304764">
                <a:tc>
                  <a:txBody>
                    <a:bodyPr/>
                    <a:lstStyle/>
                    <a:p>
                      <a:pPr algn="ctr" latinLnBrk="1"/>
                      <a:r>
                        <a:rPr lang="en-US" altLang="ko-KR" sz="1200" b="0" dirty="0">
                          <a:solidFill>
                            <a:schemeClr val="tx1"/>
                          </a:solidFill>
                        </a:rPr>
                        <a:t>7</a:t>
                      </a:r>
                      <a:endParaRPr lang="ko-KR" altLang="en-US" sz="1200" b="0" dirty="0">
                        <a:solidFill>
                          <a:schemeClr val="tx1"/>
                        </a:solidFill>
                      </a:endParaRPr>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solidFill>
                        </a:rPr>
                        <a:t>1</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solidFill>
                        </a:rPr>
                        <a:t>64-QAM</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200" b="0" dirty="0">
                          <a:solidFill>
                            <a:schemeClr val="tx1"/>
                          </a:solidFill>
                        </a:rPr>
                        <a:t>5/6</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latinLnBrk="1"/>
                      <a:r>
                        <a:rPr lang="en-US" altLang="ko-KR" sz="1200" b="1" dirty="0">
                          <a:solidFill>
                            <a:schemeClr val="tx1"/>
                          </a:solidFill>
                        </a:rPr>
                        <a:t>65.0</a:t>
                      </a:r>
                      <a:endParaRPr lang="ko-KR" altLang="en-US" sz="1200" b="1"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b"/>
                      <a:r>
                        <a:rPr lang="en-US" altLang="ko-KR" sz="1200" b="1" i="0" u="none" strike="noStrike" dirty="0">
                          <a:solidFill>
                            <a:srgbClr val="000000"/>
                          </a:solidFill>
                          <a:effectLst/>
                          <a:latin typeface="맑은 고딕" panose="020B0503020000020004" pitchFamily="50" charset="-127"/>
                          <a:ea typeface="맑은 고딕" panose="020B0503020000020004" pitchFamily="50" charset="-127"/>
                        </a:rPr>
                        <a:t>59.09 </a:t>
                      </a:r>
                    </a:p>
                  </a:txBody>
                  <a:tcPr marL="36000" marR="3600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b"/>
                      <a:r>
                        <a:rPr lang="en-US" altLang="ko-KR" sz="1200" b="1" i="0" u="none" strike="noStrike" dirty="0">
                          <a:solidFill>
                            <a:srgbClr val="000000"/>
                          </a:solidFill>
                          <a:effectLst/>
                          <a:latin typeface="맑은 고딕" panose="020B0503020000020004" pitchFamily="50" charset="-127"/>
                          <a:ea typeface="맑은 고딕" panose="020B0503020000020004" pitchFamily="50" charset="-127"/>
                        </a:rPr>
                        <a:t>50.00 </a:t>
                      </a:r>
                    </a:p>
                  </a:txBody>
                  <a:tcPr marL="36000" marR="3600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ctr" defTabSz="457200" rtl="0" eaLnBrk="1" fontAlgn="auto" latinLnBrk="1"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a:ln>
                            <a:noFill/>
                          </a:ln>
                          <a:solidFill>
                            <a:srgbClr val="000000"/>
                          </a:solidFill>
                          <a:effectLst/>
                          <a:uLnTx/>
                          <a:uFillTx/>
                          <a:latin typeface="Arial"/>
                          <a:ea typeface="ＭＳ Ｐゴシック"/>
                        </a:rPr>
                        <a:t>“</a:t>
                      </a:r>
                      <a:endParaRPr kumimoji="0" lang="ko-KR" altLang="en-US" sz="1200" b="0" i="0" u="none" strike="noStrike" kern="1200" cap="none" spc="0" normalizeH="0" baseline="0" noProof="0" dirty="0">
                        <a:ln>
                          <a:noFill/>
                        </a:ln>
                        <a:solidFill>
                          <a:srgbClr val="000000"/>
                        </a:solidFill>
                        <a:effectLst/>
                        <a:uLnTx/>
                        <a:uFillTx/>
                        <a:latin typeface="Arial"/>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903798689"/>
                  </a:ext>
                </a:extLst>
              </a:tr>
              <a:tr h="304764">
                <a:tc>
                  <a:txBody>
                    <a:bodyPr/>
                    <a:lstStyle/>
                    <a:p>
                      <a:pPr algn="ctr" latinLnBrk="1"/>
                      <a:r>
                        <a:rPr lang="en-US" altLang="ko-KR" sz="1200" b="0" dirty="0">
                          <a:solidFill>
                            <a:schemeClr val="tx1"/>
                          </a:solidFill>
                        </a:rPr>
                        <a:t>8</a:t>
                      </a:r>
                      <a:endParaRPr lang="ko-KR" altLang="en-US" sz="1200" b="0" dirty="0">
                        <a:solidFill>
                          <a:schemeClr val="tx1"/>
                        </a:solidFill>
                      </a:endParaRPr>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solidFill>
                        </a:rPr>
                        <a:t>2</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solidFill>
                        </a:rPr>
                        <a:t>BPSK</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200" b="0" dirty="0">
                          <a:solidFill>
                            <a:schemeClr val="tx1"/>
                          </a:solidFill>
                        </a:rPr>
                        <a:t>1/2</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latinLnBrk="1"/>
                      <a:r>
                        <a:rPr lang="en-US" altLang="ko-KR" sz="1200" b="0" dirty="0">
                          <a:solidFill>
                            <a:schemeClr val="tx1"/>
                          </a:solidFill>
                        </a:rPr>
                        <a:t>13.0</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b"/>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11.82 </a:t>
                      </a:r>
                    </a:p>
                  </a:txBody>
                  <a:tcPr marL="36000" marR="3600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b"/>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10</a:t>
                      </a:r>
                    </a:p>
                  </a:txBody>
                  <a:tcPr marL="36000" marR="3600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ctr" defTabSz="457200" rtl="0" eaLnBrk="1" fontAlgn="auto" latinLnBrk="1"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a:ln>
                            <a:noFill/>
                          </a:ln>
                          <a:solidFill>
                            <a:srgbClr val="000000"/>
                          </a:solidFill>
                          <a:effectLst/>
                          <a:uLnTx/>
                          <a:uFillTx/>
                          <a:latin typeface="Arial"/>
                          <a:ea typeface="ＭＳ Ｐゴシック"/>
                        </a:rPr>
                        <a:t>“</a:t>
                      </a:r>
                      <a:endParaRPr kumimoji="0" lang="ko-KR" altLang="en-US" sz="1200" b="0" i="0" u="none" strike="noStrike" kern="1200" cap="none" spc="0" normalizeH="0" baseline="0" noProof="0" dirty="0">
                        <a:ln>
                          <a:noFill/>
                        </a:ln>
                        <a:solidFill>
                          <a:srgbClr val="000000"/>
                        </a:solidFill>
                        <a:effectLst/>
                        <a:uLnTx/>
                        <a:uFillTx/>
                        <a:latin typeface="Arial"/>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041678536"/>
                  </a:ext>
                </a:extLst>
              </a:tr>
              <a:tr h="304764">
                <a:tc>
                  <a:txBody>
                    <a:bodyPr/>
                    <a:lstStyle/>
                    <a:p>
                      <a:pPr algn="ctr" latinLnBrk="1"/>
                      <a:r>
                        <a:rPr lang="en-US" altLang="ko-KR" sz="1200" b="0" dirty="0">
                          <a:solidFill>
                            <a:schemeClr val="tx1"/>
                          </a:solidFill>
                        </a:rPr>
                        <a:t>9</a:t>
                      </a:r>
                      <a:endParaRPr lang="ko-KR" altLang="en-US" sz="1200" b="0" dirty="0">
                        <a:solidFill>
                          <a:schemeClr val="tx1"/>
                        </a:solidFill>
                      </a:endParaRPr>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solidFill>
                        </a:rPr>
                        <a:t>2</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solidFill>
                        </a:rPr>
                        <a:t>QPSK</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200" b="0" dirty="0">
                          <a:solidFill>
                            <a:schemeClr val="tx1"/>
                          </a:solidFill>
                        </a:rPr>
                        <a:t>1/2</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latinLnBrk="1"/>
                      <a:r>
                        <a:rPr lang="en-US" altLang="ko-KR" sz="1200" b="0" dirty="0">
                          <a:solidFill>
                            <a:schemeClr val="tx1"/>
                          </a:solidFill>
                        </a:rPr>
                        <a:t>26.0</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b"/>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23.64 </a:t>
                      </a:r>
                    </a:p>
                  </a:txBody>
                  <a:tcPr marL="36000" marR="3600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b"/>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20</a:t>
                      </a:r>
                    </a:p>
                  </a:txBody>
                  <a:tcPr marL="36000" marR="3600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ctr" defTabSz="457200" rtl="0" eaLnBrk="1" fontAlgn="auto" latinLnBrk="1"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a:ln>
                            <a:noFill/>
                          </a:ln>
                          <a:solidFill>
                            <a:srgbClr val="000000"/>
                          </a:solidFill>
                          <a:effectLst/>
                          <a:uLnTx/>
                          <a:uFillTx/>
                          <a:latin typeface="Arial"/>
                          <a:ea typeface="ＭＳ Ｐゴシック"/>
                        </a:rPr>
                        <a:t>“</a:t>
                      </a:r>
                      <a:endParaRPr kumimoji="0" lang="ko-KR" altLang="en-US" sz="1200" b="0" i="0" u="none" strike="noStrike" kern="1200" cap="none" spc="0" normalizeH="0" baseline="0" noProof="0" dirty="0">
                        <a:ln>
                          <a:noFill/>
                        </a:ln>
                        <a:solidFill>
                          <a:srgbClr val="000000"/>
                        </a:solidFill>
                        <a:effectLst/>
                        <a:uLnTx/>
                        <a:uFillTx/>
                        <a:latin typeface="Arial"/>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58520570"/>
                  </a:ext>
                </a:extLst>
              </a:tr>
              <a:tr h="304764">
                <a:tc>
                  <a:txBody>
                    <a:bodyPr/>
                    <a:lstStyle/>
                    <a:p>
                      <a:pPr algn="ctr" latinLnBrk="1"/>
                      <a:r>
                        <a:rPr lang="en-US" altLang="ko-KR" sz="1200" b="0" dirty="0">
                          <a:solidFill>
                            <a:schemeClr val="tx1"/>
                          </a:solidFill>
                        </a:rPr>
                        <a:t>10</a:t>
                      </a:r>
                      <a:endParaRPr lang="ko-KR" altLang="en-US" sz="1200" b="0" dirty="0">
                        <a:solidFill>
                          <a:schemeClr val="tx1"/>
                        </a:solidFill>
                      </a:endParaRPr>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solidFill>
                        </a:rPr>
                        <a:t>2</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solidFill>
                        </a:rPr>
                        <a:t>QPSK</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200" b="0" dirty="0">
                          <a:solidFill>
                            <a:schemeClr val="tx1"/>
                          </a:solidFill>
                        </a:rPr>
                        <a:t>3/4 </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latinLnBrk="1"/>
                      <a:r>
                        <a:rPr lang="en-US" altLang="ko-KR" sz="1200" b="0" dirty="0">
                          <a:solidFill>
                            <a:schemeClr val="tx1"/>
                          </a:solidFill>
                        </a:rPr>
                        <a:t>39.0</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b"/>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35.45 </a:t>
                      </a:r>
                    </a:p>
                  </a:txBody>
                  <a:tcPr marL="36000" marR="3600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b"/>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30</a:t>
                      </a:r>
                    </a:p>
                  </a:txBody>
                  <a:tcPr marL="36000" marR="3600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ctr" defTabSz="457200" rtl="0" eaLnBrk="1" fontAlgn="auto" latinLnBrk="1"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a:ln>
                            <a:noFill/>
                          </a:ln>
                          <a:solidFill>
                            <a:srgbClr val="000000"/>
                          </a:solidFill>
                          <a:effectLst/>
                          <a:uLnTx/>
                          <a:uFillTx/>
                          <a:latin typeface="Arial"/>
                          <a:ea typeface="ＭＳ Ｐゴシック"/>
                        </a:rPr>
                        <a:t>“</a:t>
                      </a:r>
                      <a:endParaRPr kumimoji="0" lang="ko-KR" altLang="en-US" sz="1200" b="0" i="0" u="none" strike="noStrike" kern="1200" cap="none" spc="0" normalizeH="0" baseline="0" noProof="0" dirty="0">
                        <a:ln>
                          <a:noFill/>
                        </a:ln>
                        <a:solidFill>
                          <a:srgbClr val="000000"/>
                        </a:solidFill>
                        <a:effectLst/>
                        <a:uLnTx/>
                        <a:uFillTx/>
                        <a:latin typeface="Arial"/>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83122038"/>
                  </a:ext>
                </a:extLst>
              </a:tr>
              <a:tr h="304764">
                <a:tc>
                  <a:txBody>
                    <a:bodyPr/>
                    <a:lstStyle/>
                    <a:p>
                      <a:pPr algn="ctr" latinLnBrk="1"/>
                      <a:r>
                        <a:rPr lang="en-US" altLang="ko-KR" sz="1200" b="0" dirty="0">
                          <a:solidFill>
                            <a:schemeClr val="tx1"/>
                          </a:solidFill>
                        </a:rPr>
                        <a:t>14</a:t>
                      </a:r>
                      <a:endParaRPr lang="ko-KR" altLang="en-US" sz="1200" b="0" dirty="0">
                        <a:solidFill>
                          <a:schemeClr val="tx1"/>
                        </a:solidFill>
                      </a:endParaRPr>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solidFill>
                        </a:rPr>
                        <a:t>2</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solidFill>
                        </a:rPr>
                        <a:t>64-QAM</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algn="ctr" latinLnBrk="1"/>
                      <a:r>
                        <a:rPr lang="en-US" altLang="ko-KR" sz="1200" b="0" dirty="0">
                          <a:solidFill>
                            <a:schemeClr val="tx1"/>
                          </a:solidFill>
                        </a:rPr>
                        <a:t>3/4</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algn="r" latinLnBrk="1"/>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algn="r" fontAlgn="b"/>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118.18 </a:t>
                      </a:r>
                    </a:p>
                  </a:txBody>
                  <a:tcPr marL="36000" marR="3600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algn="r" fontAlgn="b"/>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100</a:t>
                      </a:r>
                    </a:p>
                  </a:txBody>
                  <a:tcPr marL="36000" marR="3600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marL="0" marR="0" lvl="0" indent="0" algn="ctr" defTabSz="457200" rtl="0" eaLnBrk="1" fontAlgn="auto" latinLnBrk="1"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srgbClr val="000000"/>
                          </a:solidFill>
                          <a:effectLst/>
                          <a:uLnTx/>
                          <a:uFillTx/>
                          <a:latin typeface="Arial"/>
                          <a:ea typeface="ＭＳ Ｐゴシック"/>
                        </a:rPr>
                        <a:t>“</a:t>
                      </a:r>
                      <a:endParaRPr kumimoji="0" lang="ko-KR" altLang="en-US" sz="1200" b="0" i="0" u="none" strike="noStrike" kern="1200" cap="none" spc="0" normalizeH="0" baseline="0" noProof="0" dirty="0">
                        <a:ln>
                          <a:noFill/>
                        </a:ln>
                        <a:solidFill>
                          <a:srgbClr val="000000"/>
                        </a:solidFill>
                        <a:effectLst/>
                        <a:uLnTx/>
                        <a:uFillTx/>
                        <a:latin typeface="Arial"/>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209914440"/>
                  </a:ext>
                </a:extLst>
              </a:tr>
            </a:tbl>
          </a:graphicData>
        </a:graphic>
      </p:graphicFrame>
      <p:sp>
        <p:nvSpPr>
          <p:cNvPr id="8" name="Content Placeholder 2">
            <a:extLst>
              <a:ext uri="{FF2B5EF4-FFF2-40B4-BE49-F238E27FC236}">
                <a16:creationId xmlns:a16="http://schemas.microsoft.com/office/drawing/2014/main" id="{BE44CC6E-1D11-4C31-AE04-1CB02DF71B95}"/>
              </a:ext>
            </a:extLst>
          </p:cNvPr>
          <p:cNvSpPr>
            <a:spLocks noGrp="1" noChangeArrowheads="1"/>
          </p:cNvSpPr>
          <p:nvPr>
            <p:ph idx="1"/>
          </p:nvPr>
        </p:nvSpPr>
        <p:spPr>
          <a:xfrm>
            <a:off x="689768" y="1484784"/>
            <a:ext cx="7836695" cy="432048"/>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MCS table and comparison of data-rates</a:t>
            </a:r>
          </a:p>
          <a:p>
            <a:pPr marL="182563" indent="0">
              <a:spcBef>
                <a:spcPts val="600"/>
              </a:spcBef>
              <a:spcAft>
                <a:spcPts val="0"/>
              </a:spcAft>
            </a:pPr>
            <a:r>
              <a:rPr lang="en-US" altLang="ko-KR" sz="2000" dirty="0">
                <a:latin typeface="Times New Roman" panose="02020603050405020304" pitchFamily="18" charset="0"/>
                <a:cs typeface="Times New Roman" panose="02020603050405020304" pitchFamily="18" charset="0"/>
              </a:rPr>
              <a:t> </a:t>
            </a:r>
          </a:p>
          <a:p>
            <a:pPr marL="0" indent="0">
              <a:spcBef>
                <a:spcPts val="600"/>
              </a:spcBef>
              <a:spcAft>
                <a:spcPts val="0"/>
              </a:spcAft>
            </a:pPr>
            <a:endParaRPr lang="en-US" altLang="ko-K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995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91A3-675D-5634-179D-98A2C7B7F13D}"/>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8B381E38-4EA1-DAB0-EE65-45B0205CE8A3}"/>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Introduction</a:t>
            </a:r>
          </a:p>
        </p:txBody>
      </p:sp>
      <p:sp>
        <p:nvSpPr>
          <p:cNvPr id="8196" name="Slide Number Placeholder 3">
            <a:extLst>
              <a:ext uri="{FF2B5EF4-FFF2-40B4-BE49-F238E27FC236}">
                <a16:creationId xmlns:a16="http://schemas.microsoft.com/office/drawing/2014/main" id="{B4F1540B-6A54-A312-8F66-FC2EF1EFDBA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2</a:t>
            </a:fld>
            <a:endParaRPr lang="en-US" altLang="en-US">
              <a:solidFill>
                <a:schemeClr val="tx1"/>
              </a:solidFill>
            </a:endParaRPr>
          </a:p>
        </p:txBody>
      </p:sp>
      <p:sp>
        <p:nvSpPr>
          <p:cNvPr id="2" name="Content Placeholder 2">
            <a:extLst>
              <a:ext uri="{FF2B5EF4-FFF2-40B4-BE49-F238E27FC236}">
                <a16:creationId xmlns:a16="http://schemas.microsoft.com/office/drawing/2014/main" id="{22354BF1-65E2-59E8-1D7B-61CDB09E816E}"/>
              </a:ext>
            </a:extLst>
          </p:cNvPr>
          <p:cNvSpPr>
            <a:spLocks noGrp="1" noChangeArrowheads="1"/>
          </p:cNvSpPr>
          <p:nvPr>
            <p:ph idx="1"/>
          </p:nvPr>
        </p:nvSpPr>
        <p:spPr>
          <a:xfrm>
            <a:off x="689768" y="1484784"/>
            <a:ext cx="7836695" cy="4896544"/>
          </a:xfrm>
        </p:spPr>
        <p:txBody>
          <a:bodyPr>
            <a:noAutofit/>
          </a:bodyPr>
          <a:lstStyle/>
          <a:p>
            <a:pPr marL="177800" indent="-177800">
              <a:spcBef>
                <a:spcPts val="600"/>
              </a:spcBef>
              <a:spcAft>
                <a:spcPts val="0"/>
              </a:spcAft>
              <a:buFont typeface="Arial" panose="020B0604020202020204" pitchFamily="34" charset="0"/>
              <a:buChar char="•"/>
            </a:pPr>
            <a:r>
              <a:rPr lang="en-US" altLang="ko-KR" sz="1800" i="1" dirty="0">
                <a:solidFill>
                  <a:schemeClr val="tx1">
                    <a:lumMod val="50000"/>
                    <a:lumOff val="50000"/>
                  </a:schemeClr>
                </a:solidFill>
                <a:latin typeface="Times New Roman" panose="02020603050405020304" pitchFamily="18" charset="0"/>
                <a:cs typeface="Times New Roman" panose="02020603050405020304" pitchFamily="18" charset="0"/>
              </a:rPr>
              <a:t>See  ‘15-25-0350-00-04ad-surface-wave-propagation-for-ng-sun-phy-in-ship-area-netwok.pdf’</a:t>
            </a:r>
          </a:p>
          <a:p>
            <a:pPr marL="452438" indent="-269875">
              <a:spcBef>
                <a:spcPts val="600"/>
              </a:spcBef>
              <a:spcAft>
                <a:spcPts val="0"/>
              </a:spcAft>
              <a:buFont typeface="맑은 고딕" panose="020B0503020000020004" pitchFamily="50" charset="-127"/>
              <a:buChar char="–"/>
            </a:pPr>
            <a:r>
              <a:rPr lang="en-US" altLang="ko-KR" sz="2000" dirty="0">
                <a:solidFill>
                  <a:schemeClr val="tx1"/>
                </a:solidFill>
                <a:latin typeface="Times New Roman" panose="02020603050405020304" pitchFamily="18" charset="0"/>
                <a:ea typeface="맑은 고딕" panose="020B0503020000020004" pitchFamily="50" charset="-127"/>
                <a:cs typeface="Times New Roman" panose="02020603050405020304" pitchFamily="18" charset="0"/>
              </a:rPr>
              <a:t>A new PHY is required for surface wave communications, due to  channel characteristics that differ from those of commonly used electromagnetic waves, such as space waves</a:t>
            </a:r>
            <a:endParaRPr lang="en-US" altLang="ko-KR" sz="2000" b="1" dirty="0">
              <a:solidFill>
                <a:schemeClr val="tx1"/>
              </a:solidFill>
              <a:latin typeface="Times New Roman" panose="02020603050405020304" pitchFamily="18" charset="0"/>
              <a:cs typeface="Times New Roman" panose="02020603050405020304" pitchFamily="18" charset="0"/>
            </a:endParaRPr>
          </a:p>
          <a:p>
            <a:pPr marL="177800" indent="-177800">
              <a:spcBef>
                <a:spcPts val="1200"/>
              </a:spcBef>
              <a:spcAft>
                <a:spcPts val="0"/>
              </a:spcAft>
              <a:buFont typeface="Arial" panose="020B0604020202020204" pitchFamily="34" charset="0"/>
              <a:buChar char="•"/>
            </a:pPr>
            <a:r>
              <a:rPr lang="en-US" altLang="ko-KR" sz="2000" dirty="0">
                <a:solidFill>
                  <a:schemeClr val="tx1"/>
                </a:solidFill>
                <a:latin typeface="Times New Roman" panose="02020603050405020304" pitchFamily="18" charset="0"/>
                <a:cs typeface="Times New Roman" panose="02020603050405020304" pitchFamily="18" charset="0"/>
              </a:rPr>
              <a:t>Severe multipath fading is caused by multiple reflections from metallic bulkhead structures onboard ships</a:t>
            </a:r>
          </a:p>
          <a:p>
            <a:pPr marL="449263" indent="-266700">
              <a:spcBef>
                <a:spcPts val="600"/>
              </a:spcBef>
              <a:spcAft>
                <a:spcPts val="0"/>
              </a:spcAft>
              <a:buFont typeface="맑은 고딕" panose="020B0503020000020004" pitchFamily="50" charset="-127"/>
              <a:buChar char="–"/>
            </a:pPr>
            <a:r>
              <a:rPr lang="en-US" altLang="ko-KR" sz="2000" dirty="0">
                <a:solidFill>
                  <a:schemeClr val="tx1"/>
                </a:solidFill>
                <a:latin typeface="Times New Roman" panose="02020603050405020304" pitchFamily="18" charset="0"/>
                <a:cs typeface="Times New Roman" panose="02020603050405020304" pitchFamily="18" charset="0"/>
              </a:rPr>
              <a:t>Large delay spread is observed in indoor wireless channels of metal ships (&gt; 600us), caused by highly reflective metallic structures</a:t>
            </a:r>
          </a:p>
          <a:p>
            <a:pPr marL="449263" indent="-266700">
              <a:spcBef>
                <a:spcPts val="600"/>
              </a:spcBef>
              <a:spcAft>
                <a:spcPts val="0"/>
              </a:spcAft>
              <a:buFont typeface="맑은 고딕" panose="020B0503020000020004" pitchFamily="50" charset="-127"/>
              <a:buChar char="–"/>
            </a:pPr>
            <a:r>
              <a:rPr lang="en-US" altLang="ko-KR" sz="2000" dirty="0">
                <a:solidFill>
                  <a:schemeClr val="tx1"/>
                </a:solidFill>
                <a:latin typeface="Times New Roman" panose="02020603050405020304" pitchFamily="18" charset="0"/>
                <a:cs typeface="Times New Roman" panose="02020603050405020304" pitchFamily="18" charset="0"/>
              </a:rPr>
              <a:t>Relatively low path loss is observed, since the metal walls of bulkheads, corridors, and cargo holds act as waveguides or highly reflective reverberation chambers</a:t>
            </a:r>
          </a:p>
        </p:txBody>
      </p:sp>
    </p:spTree>
    <p:extLst>
      <p:ext uri="{BB962C8B-B14F-4D97-AF65-F5344CB8AC3E}">
        <p14:creationId xmlns:p14="http://schemas.microsoft.com/office/powerpoint/2010/main" val="875109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D05C4-4AC4-31D0-A497-A1FD0ABCC1CE}"/>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1F09510A-781C-CFF6-9DDF-6BBEF1CCC350}"/>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Design parameters of the proposed PHY</a:t>
            </a:r>
          </a:p>
        </p:txBody>
      </p:sp>
      <p:sp>
        <p:nvSpPr>
          <p:cNvPr id="8196" name="Slide Number Placeholder 3">
            <a:extLst>
              <a:ext uri="{FF2B5EF4-FFF2-40B4-BE49-F238E27FC236}">
                <a16:creationId xmlns:a16="http://schemas.microsoft.com/office/drawing/2014/main" id="{F96F619C-B3C0-A4E3-CD91-2560D7728CE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20</a:t>
            </a:fld>
            <a:endParaRPr lang="en-US" altLang="en-US">
              <a:solidFill>
                <a:schemeClr val="tx1"/>
              </a:solidFill>
            </a:endParaRPr>
          </a:p>
        </p:txBody>
      </p:sp>
      <p:sp>
        <p:nvSpPr>
          <p:cNvPr id="10" name="Content Placeholder 2">
            <a:extLst>
              <a:ext uri="{FF2B5EF4-FFF2-40B4-BE49-F238E27FC236}">
                <a16:creationId xmlns:a16="http://schemas.microsoft.com/office/drawing/2014/main" id="{594A0144-49BD-4D72-B44F-4EA560E6E473}"/>
              </a:ext>
            </a:extLst>
          </p:cNvPr>
          <p:cNvSpPr>
            <a:spLocks noGrp="1" noChangeArrowheads="1"/>
          </p:cNvSpPr>
          <p:nvPr>
            <p:ph idx="1"/>
          </p:nvPr>
        </p:nvSpPr>
        <p:spPr>
          <a:xfrm>
            <a:off x="689768" y="1484784"/>
            <a:ext cx="7836695" cy="432048"/>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Frame structure </a:t>
            </a:r>
          </a:p>
          <a:p>
            <a:pPr marL="182563" indent="0">
              <a:spcBef>
                <a:spcPts val="600"/>
              </a:spcBef>
              <a:spcAft>
                <a:spcPts val="0"/>
              </a:spcAft>
            </a:pPr>
            <a:r>
              <a:rPr lang="en-US" altLang="ko-KR" sz="2000" dirty="0">
                <a:latin typeface="Times New Roman" panose="02020603050405020304" pitchFamily="18" charset="0"/>
                <a:cs typeface="Times New Roman" panose="02020603050405020304" pitchFamily="18" charset="0"/>
              </a:rPr>
              <a:t> </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6" name="표 5">
                <a:extLst>
                  <a:ext uri="{FF2B5EF4-FFF2-40B4-BE49-F238E27FC236}">
                    <a16:creationId xmlns:a16="http://schemas.microsoft.com/office/drawing/2014/main" id="{E84AC29A-13A7-41CE-9271-72881DE03CC9}"/>
                  </a:ext>
                </a:extLst>
              </p:cNvPr>
              <p:cNvGraphicFramePr>
                <a:graphicFrameLocks noGrp="1"/>
              </p:cNvGraphicFramePr>
              <p:nvPr>
                <p:extLst>
                  <p:ext uri="{D42A27DB-BD31-4B8C-83A1-F6EECF244321}">
                    <p14:modId xmlns:p14="http://schemas.microsoft.com/office/powerpoint/2010/main" val="451301716"/>
                  </p:ext>
                </p:extLst>
              </p:nvPr>
            </p:nvGraphicFramePr>
            <p:xfrm>
              <a:off x="424672" y="1961754"/>
              <a:ext cx="8179776" cy="4210449"/>
            </p:xfrm>
            <a:graphic>
              <a:graphicData uri="http://schemas.openxmlformats.org/drawingml/2006/table">
                <a:tbl>
                  <a:tblPr firstRow="1" bandRow="1">
                    <a:tableStyleId>{5940675A-B579-460E-94D1-54222C63F5DA}</a:tableStyleId>
                  </a:tblPr>
                  <a:tblGrid>
                    <a:gridCol w="1479487">
                      <a:extLst>
                        <a:ext uri="{9D8B030D-6E8A-4147-A177-3AD203B41FA5}">
                          <a16:colId xmlns:a16="http://schemas.microsoft.com/office/drawing/2014/main" val="801174691"/>
                        </a:ext>
                      </a:extLst>
                    </a:gridCol>
                    <a:gridCol w="2633835">
                      <a:extLst>
                        <a:ext uri="{9D8B030D-6E8A-4147-A177-3AD203B41FA5}">
                          <a16:colId xmlns:a16="http://schemas.microsoft.com/office/drawing/2014/main" val="1507079712"/>
                        </a:ext>
                      </a:extLst>
                    </a:gridCol>
                    <a:gridCol w="2633835">
                      <a:extLst>
                        <a:ext uri="{9D8B030D-6E8A-4147-A177-3AD203B41FA5}">
                          <a16:colId xmlns:a16="http://schemas.microsoft.com/office/drawing/2014/main" val="927849517"/>
                        </a:ext>
                      </a:extLst>
                    </a:gridCol>
                    <a:gridCol w="1432619">
                      <a:extLst>
                        <a:ext uri="{9D8B030D-6E8A-4147-A177-3AD203B41FA5}">
                          <a16:colId xmlns:a16="http://schemas.microsoft.com/office/drawing/2014/main" val="969913960"/>
                        </a:ext>
                      </a:extLst>
                    </a:gridCol>
                  </a:tblGrid>
                  <a:tr h="351275">
                    <a:tc>
                      <a:txBody>
                        <a:bodyPr/>
                        <a:lstStyle/>
                        <a:p>
                          <a:pPr algn="ctr" latinLnBrk="1"/>
                          <a:r>
                            <a:rPr lang="en-US" altLang="ko-KR" sz="1200" dirty="0"/>
                            <a:t>Item</a:t>
                          </a:r>
                          <a:endParaRPr lang="ko-KR" altLang="en-US" sz="1200" dirty="0"/>
                        </a:p>
                      </a:txBody>
                      <a:tcPr marL="36000" marR="36000" marT="36000" marB="36000" anchor="ctr">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600" dirty="0"/>
                            <a:t>Conventional PHY</a:t>
                          </a:r>
                          <a:endParaRPr lang="ko-KR" altLang="en-US" sz="1600" dirty="0"/>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600" dirty="0"/>
                            <a:t>Proposed PHY</a:t>
                          </a:r>
                          <a:endParaRPr lang="ko-KR" altLang="en-US" sz="1600" dirty="0"/>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600" dirty="0"/>
                            <a:t>Note</a:t>
                          </a:r>
                          <a:endParaRPr lang="ko-KR" altLang="en-US" sz="1600" dirty="0"/>
                        </a:p>
                      </a:txBody>
                      <a:tcPr marL="36000" marR="36000" marT="36000" marB="36000" anchor="ctr">
                        <a:lnL w="6350" cap="flat" cmpd="sng" algn="ctr">
                          <a:solidFill>
                            <a:schemeClr val="bg1">
                              <a:lumMod val="50000"/>
                            </a:schemeClr>
                          </a:solidFill>
                          <a:prstDash val="solid"/>
                          <a:round/>
                          <a:headEnd type="none" w="med" len="med"/>
                          <a:tailEnd type="none" w="med" len="med"/>
                        </a:lnL>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631675516"/>
                      </a:ext>
                    </a:extLst>
                  </a:tr>
                  <a:tr h="337230">
                    <a:tc>
                      <a:txBody>
                        <a:bodyPr/>
                        <a:lstStyle/>
                        <a:p>
                          <a:pPr algn="l" latinLnBrk="1"/>
                          <a:r>
                            <a:rPr lang="en-US" altLang="ko-KR" sz="1200" dirty="0"/>
                            <a:t> Preamble format</a:t>
                          </a:r>
                          <a:endParaRPr lang="ko-KR" altLang="en-US" sz="1200" dirty="0"/>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dirty="0"/>
                            <a:t>Same as 802.11a</a:t>
                          </a:r>
                          <a:r>
                            <a:rPr lang="ko-KR" altLang="en-US" sz="1200" dirty="0"/>
                            <a:t> </a:t>
                          </a:r>
                          <a:r>
                            <a:rPr lang="en-US" altLang="ko-KR" sz="1200" dirty="0"/>
                            <a:t>(STF*,</a:t>
                          </a:r>
                          <a:r>
                            <a:rPr lang="ko-KR" altLang="en-US" sz="1200" dirty="0"/>
                            <a:t> </a:t>
                          </a:r>
                          <a:r>
                            <a:rPr lang="en-US" altLang="ko-KR" sz="1200" dirty="0"/>
                            <a:t>LTF,</a:t>
                          </a:r>
                          <a:r>
                            <a:rPr lang="ko-KR" altLang="en-US" sz="1200" dirty="0"/>
                            <a:t> </a:t>
                          </a:r>
                          <a:r>
                            <a:rPr lang="en-US" altLang="ko-KR" sz="1200" dirty="0"/>
                            <a:t>signal)</a:t>
                          </a:r>
                          <a:endParaRPr lang="ko-KR" altLang="en-US" sz="1200" dirty="0"/>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r>
                            <a:rPr lang="en-US" altLang="ko-KR" sz="1200" dirty="0">
                              <a:solidFill>
                                <a:schemeClr val="tx1">
                                  <a:lumMod val="50000"/>
                                  <a:lumOff val="50000"/>
                                </a:schemeClr>
                              </a:solidFill>
                            </a:rPr>
                            <a:t>Similar to 802.11g/n</a:t>
                          </a:r>
                          <a:endParaRPr lang="ko-KR" altLang="en-US" sz="1200" dirty="0">
                            <a:solidFill>
                              <a:schemeClr val="tx1">
                                <a:lumMod val="50000"/>
                                <a:lumOff val="50000"/>
                              </a:schemeClr>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endParaRPr lang="ko-KR" altLang="en-US" sz="1000" dirty="0"/>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44724907"/>
                      </a:ext>
                    </a:extLst>
                  </a:tr>
                  <a:tr h="337230">
                    <a:tc>
                      <a:txBody>
                        <a:bodyPr/>
                        <a:lstStyle/>
                        <a:p>
                          <a:pPr algn="l" latinLnBrk="1"/>
                          <a:r>
                            <a:rPr lang="en-US" altLang="ko-KR" sz="1200" dirty="0"/>
                            <a:t> Preamble length</a:t>
                          </a:r>
                          <a:endParaRPr lang="ko-KR" altLang="en-US" sz="1200" dirty="0"/>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b="0" dirty="0">
                              <a:solidFill>
                                <a:schemeClr val="tx1"/>
                              </a:solidFill>
                            </a:rPr>
                            <a:t> 16</a:t>
                          </a:r>
                          <a:r>
                            <a:rPr lang="en-US" altLang="ko-KR" sz="1200" b="0" dirty="0">
                              <a:solidFill>
                                <a:schemeClr val="tx1"/>
                              </a:solidFill>
                              <a:sym typeface="Symbol" panose="05050102010706020507" pitchFamily="18" charset="2"/>
                            </a:rPr>
                            <a:t></a:t>
                          </a:r>
                          <a:r>
                            <a:rPr lang="en-US" altLang="ko-KR" sz="1200" b="0" dirty="0">
                              <a:solidFill>
                                <a:schemeClr val="tx1"/>
                              </a:solidFill>
                            </a:rPr>
                            <a:t>s </a:t>
                          </a:r>
                          <a:r>
                            <a:rPr lang="en-US" altLang="ko-KR" sz="1200" b="0" spc="-40" dirty="0">
                              <a:solidFill>
                                <a:schemeClr val="tx1"/>
                              </a:solidFill>
                            </a:rPr>
                            <a:t>(STF: 0.8</a:t>
                          </a:r>
                          <a:r>
                            <a:rPr lang="en-US" altLang="ko-KR" sz="1200" b="0" spc="-40" baseline="0" dirty="0">
                              <a:solidFill>
                                <a:schemeClr val="tx1"/>
                              </a:solidFill>
                              <a:sym typeface="Symbol" panose="05050102010706020507" pitchFamily="18" charset="2"/>
                            </a:rPr>
                            <a:t></a:t>
                          </a:r>
                          <a:r>
                            <a:rPr lang="en-US" altLang="ko-KR" sz="1200" b="0" spc="-40" dirty="0">
                              <a:solidFill>
                                <a:schemeClr val="tx1"/>
                              </a:solidFill>
                            </a:rPr>
                            <a:t>s x10, LTF: 2-symbols)</a:t>
                          </a:r>
                          <a:endParaRPr lang="ko-KR" altLang="en-US" sz="1200" b="0" spc="-4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50000"/>
                                  <a:lumOff val="50000"/>
                                </a:schemeClr>
                              </a:solidFill>
                            </a:rPr>
                            <a:t>Similar to 802.11g/n</a:t>
                          </a:r>
                          <a:endParaRPr lang="ko-KR" altLang="en-US" sz="1200" dirty="0">
                            <a:solidFill>
                              <a:schemeClr val="tx1">
                                <a:lumMod val="50000"/>
                                <a:lumOff val="50000"/>
                              </a:schemeClr>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000" dirty="0"/>
                            <a:t>STF(8</a:t>
                          </a:r>
                          <a:r>
                            <a:rPr lang="en-US" altLang="ko-KR" sz="1000" b="0" dirty="0">
                              <a:sym typeface="Symbol" panose="05050102010706020507" pitchFamily="18" charset="2"/>
                            </a:rPr>
                            <a:t></a:t>
                          </a:r>
                          <a:r>
                            <a:rPr lang="en-US" altLang="ko-KR" sz="1000" dirty="0"/>
                            <a:t>s)+LTF(8</a:t>
                          </a:r>
                          <a:r>
                            <a:rPr lang="en-US" altLang="ko-KR" sz="1000" b="0" dirty="0">
                              <a:sym typeface="Symbol" panose="05050102010706020507" pitchFamily="18" charset="2"/>
                            </a:rPr>
                            <a:t></a:t>
                          </a:r>
                          <a:r>
                            <a:rPr lang="en-US" altLang="ko-KR" sz="1000" dirty="0"/>
                            <a:t>s)</a:t>
                          </a:r>
                          <a:endParaRPr lang="ko-KR" altLang="en-US" sz="1000" dirty="0"/>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09119905"/>
                      </a:ext>
                    </a:extLst>
                  </a:tr>
                  <a:tr h="486874">
                    <a:tc>
                      <a:txBody>
                        <a:bodyPr/>
                        <a:lstStyle/>
                        <a:p>
                          <a:pPr algn="l" latinLnBrk="1"/>
                          <a:r>
                            <a:rPr lang="en-US" altLang="ko-KR" sz="1200" dirty="0"/>
                            <a:t> Symbol structure</a:t>
                          </a:r>
                          <a:endParaRPr lang="ko-KR" altLang="en-US" sz="1200" dirty="0"/>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solidFill>
                            </a:rPr>
                            <a:t> </a:t>
                          </a:r>
                          <a:r>
                            <a:rPr lang="en-US" altLang="ko-KR" sz="1200" b="0" baseline="0" dirty="0">
                              <a:solidFill>
                                <a:schemeClr val="tx1"/>
                              </a:solidFill>
                            </a:rPr>
                            <a:t>3.2</a:t>
                          </a:r>
                          <a:r>
                            <a:rPr lang="en-US" altLang="ko-KR" sz="1200" b="0" baseline="0" dirty="0">
                              <a:solidFill>
                                <a:schemeClr val="tx1"/>
                              </a:solidFill>
                              <a:sym typeface="Symbol" panose="05050102010706020507" pitchFamily="18" charset="2"/>
                            </a:rPr>
                            <a:t></a:t>
                          </a:r>
                          <a:r>
                            <a:rPr lang="en-US" altLang="ko-KR" sz="1200" b="0" baseline="0" dirty="0">
                              <a:solidFill>
                                <a:schemeClr val="tx1"/>
                              </a:solidFill>
                            </a:rPr>
                            <a:t>s</a:t>
                          </a:r>
                          <a:r>
                            <a:rPr lang="en-US" altLang="ko-KR" sz="1200" b="0" baseline="26000" dirty="0">
                              <a:solidFill>
                                <a:schemeClr val="tx1"/>
                              </a:solidFill>
                            </a:rPr>
                            <a:t>*</a:t>
                          </a:r>
                          <a:r>
                            <a:rPr lang="en-US" altLang="ko-KR" sz="1200" b="0" baseline="0" dirty="0">
                              <a:solidFill>
                                <a:schemeClr val="tx1"/>
                              </a:solidFill>
                            </a:rPr>
                            <a:t>(useful) + 0.8</a:t>
                          </a:r>
                          <a:r>
                            <a:rPr lang="en-US" altLang="ko-KR" sz="1200" b="0" baseline="0" dirty="0">
                              <a:solidFill>
                                <a:schemeClr val="tx1"/>
                              </a:solidFill>
                              <a:sym typeface="Symbol" panose="05050102010706020507" pitchFamily="18" charset="2"/>
                            </a:rPr>
                            <a:t></a:t>
                          </a:r>
                          <a:r>
                            <a:rPr lang="en-US" altLang="ko-KR" sz="1200" b="0" baseline="0" dirty="0">
                              <a:solidFill>
                                <a:schemeClr val="tx1"/>
                              </a:solidFill>
                            </a:rPr>
                            <a:t>s(GI) = 4</a:t>
                          </a:r>
                          <a:r>
                            <a:rPr lang="en-US" altLang="ko-KR" sz="1200" b="0" baseline="0" dirty="0">
                              <a:solidFill>
                                <a:schemeClr val="tx1"/>
                              </a:solidFill>
                              <a:sym typeface="Symbol" panose="05050102010706020507" pitchFamily="18" charset="2"/>
                            </a:rPr>
                            <a:t></a:t>
                          </a:r>
                          <a:r>
                            <a:rPr lang="en-US" altLang="ko-KR" sz="1200" b="0" baseline="0" dirty="0">
                              <a:solidFill>
                                <a:schemeClr val="tx1"/>
                              </a:solidFill>
                            </a:rPr>
                            <a:t>s</a:t>
                          </a:r>
                          <a:endParaRPr lang="ko-KR" altLang="en-US" sz="1200" b="0" baseline="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r>
                            <a:rPr lang="en-US" altLang="ko-KR" sz="1200" b="0" baseline="0" dirty="0"/>
                            <a:t>3.2</a:t>
                          </a:r>
                          <a:r>
                            <a:rPr lang="en-US" altLang="ko-KR" sz="1200" b="0" baseline="0" dirty="0">
                              <a:sym typeface="Symbol" panose="05050102010706020507" pitchFamily="18" charset="2"/>
                            </a:rPr>
                            <a:t></a:t>
                          </a:r>
                          <a:r>
                            <a:rPr lang="en-US" altLang="ko-KR" sz="1200" b="0" baseline="0" dirty="0"/>
                            <a:t>s</a:t>
                          </a:r>
                          <a:r>
                            <a:rPr lang="en-US" altLang="ko-KR" sz="1200" b="0" baseline="26000" dirty="0"/>
                            <a:t>*</a:t>
                          </a:r>
                          <a:r>
                            <a:rPr lang="en-US" altLang="ko-KR" sz="1200" baseline="0" dirty="0"/>
                            <a:t>(useful) + </a:t>
                          </a:r>
                          <a:r>
                            <a:rPr lang="en-US" altLang="ko-KR" sz="1200" b="0" baseline="0" dirty="0"/>
                            <a:t>1.2</a:t>
                          </a:r>
                          <a:r>
                            <a:rPr lang="en-US" altLang="ko-KR" sz="1200" b="0" baseline="0" dirty="0">
                              <a:sym typeface="Symbol" panose="05050102010706020507" pitchFamily="18" charset="2"/>
                            </a:rPr>
                            <a:t></a:t>
                          </a:r>
                          <a:r>
                            <a:rPr lang="en-US" altLang="ko-KR" sz="1200" b="0" baseline="0" dirty="0"/>
                            <a:t>s</a:t>
                          </a:r>
                          <a:r>
                            <a:rPr lang="en-US" altLang="ko-KR" sz="1200" baseline="0" dirty="0"/>
                            <a:t>(GI) = </a:t>
                          </a:r>
                          <a:r>
                            <a:rPr lang="en-US" altLang="ko-KR" sz="1200" b="1" baseline="0" dirty="0">
                              <a:solidFill>
                                <a:schemeClr val="tx1"/>
                              </a:solidFill>
                            </a:rPr>
                            <a:t>4.4</a:t>
                          </a:r>
                          <a:r>
                            <a:rPr lang="en-US" altLang="ko-KR" sz="1200" b="1" baseline="0" dirty="0">
                              <a:solidFill>
                                <a:schemeClr val="tx1"/>
                              </a:solidFill>
                              <a:sym typeface="Symbol" panose="05050102010706020507" pitchFamily="18" charset="2"/>
                            </a:rPr>
                            <a:t></a:t>
                          </a:r>
                          <a:r>
                            <a:rPr lang="en-US" altLang="ko-KR" sz="1200" b="1" baseline="0" dirty="0">
                              <a:solidFill>
                                <a:schemeClr val="tx1"/>
                              </a:solidFill>
                            </a:rPr>
                            <a: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ko-KR" sz="1200" b="0" baseline="0" dirty="0"/>
                            <a:t>3.2</a:t>
                          </a:r>
                          <a:r>
                            <a:rPr lang="en-US" altLang="ko-KR" sz="1200" b="0" baseline="0" dirty="0">
                              <a:sym typeface="Symbol" panose="05050102010706020507" pitchFamily="18" charset="2"/>
                            </a:rPr>
                            <a:t></a:t>
                          </a:r>
                          <a:r>
                            <a:rPr lang="en-US" altLang="ko-KR" sz="1200" b="0" baseline="0" dirty="0"/>
                            <a:t>s</a:t>
                          </a:r>
                          <a:r>
                            <a:rPr lang="en-US" altLang="ko-KR" sz="1200" b="0" baseline="26000" dirty="0"/>
                            <a:t>*</a:t>
                          </a:r>
                          <a:r>
                            <a:rPr lang="en-US" altLang="ko-KR" sz="1200" baseline="0" dirty="0"/>
                            <a:t>(useful) + </a:t>
                          </a:r>
                          <a:r>
                            <a:rPr lang="en-US" altLang="ko-KR" sz="1200" b="0" baseline="0" dirty="0"/>
                            <a:t>2.0</a:t>
                          </a:r>
                          <a:r>
                            <a:rPr lang="en-US" altLang="ko-KR" sz="1200" b="0" baseline="0" dirty="0">
                              <a:sym typeface="Symbol" panose="05050102010706020507" pitchFamily="18" charset="2"/>
                            </a:rPr>
                            <a:t></a:t>
                          </a:r>
                          <a:r>
                            <a:rPr lang="en-US" altLang="ko-KR" sz="1200" b="0" baseline="0" dirty="0"/>
                            <a:t>s</a:t>
                          </a:r>
                          <a:r>
                            <a:rPr lang="en-US" altLang="ko-KR" sz="1200" baseline="0" dirty="0"/>
                            <a:t>(GI) = </a:t>
                          </a:r>
                          <a:r>
                            <a:rPr lang="en-US" altLang="ko-KR" sz="1200" b="1" baseline="0" dirty="0">
                              <a:solidFill>
                                <a:schemeClr val="tx1"/>
                              </a:solidFill>
                            </a:rPr>
                            <a:t>5.2</a:t>
                          </a:r>
                          <a:r>
                            <a:rPr lang="en-US" altLang="ko-KR" sz="1200" b="1" baseline="0" dirty="0">
                              <a:solidFill>
                                <a:schemeClr val="tx1"/>
                              </a:solidFill>
                              <a:sym typeface="Symbol" panose="05050102010706020507" pitchFamily="18" charset="2"/>
                            </a:rPr>
                            <a:t></a:t>
                          </a:r>
                          <a:r>
                            <a:rPr lang="en-US" altLang="ko-KR" sz="1200" b="1" baseline="0" dirty="0">
                              <a:solidFill>
                                <a:schemeClr val="tx1"/>
                              </a:solidFill>
                            </a:rPr>
                            <a:t>s</a:t>
                          </a:r>
                          <a:endParaRPr lang="ko-KR" altLang="en-US" sz="120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000" baseline="28000" dirty="0"/>
                            <a:t>*</a:t>
                          </a:r>
                          <a14:m>
                            <m:oMath xmlns:m="http://schemas.openxmlformats.org/officeDocument/2006/math">
                              <m:sSub>
                                <m:sSubPr>
                                  <m:ctrlPr>
                                    <a:rPr lang="en-US" altLang="ko-KR" sz="1000" i="1" smtClean="0">
                                      <a:latin typeface="Cambria Math" panose="02040503050406030204" pitchFamily="18" charset="0"/>
                                    </a:rPr>
                                  </m:ctrlPr>
                                </m:sSubPr>
                                <m:e>
                                  <m:r>
                                    <a:rPr lang="en-US" altLang="ko-KR" sz="1000" b="0" i="1" smtClean="0">
                                      <a:latin typeface="Cambria Math" panose="02040503050406030204" pitchFamily="18" charset="0"/>
                                    </a:rPr>
                                    <m:t>𝑇</m:t>
                                  </m:r>
                                </m:e>
                                <m:sub>
                                  <m:r>
                                    <a:rPr lang="en-US" altLang="ko-KR" sz="1000" b="0" i="1" smtClean="0">
                                      <a:latin typeface="Cambria Math" panose="02040503050406030204" pitchFamily="18" charset="0"/>
                                    </a:rPr>
                                    <m:t>𝑢</m:t>
                                  </m:r>
                                </m:sub>
                              </m:sSub>
                              <m:r>
                                <a:rPr lang="en-US" altLang="ko-KR" sz="1000" i="1" smtClean="0">
                                  <a:latin typeface="Cambria Math" panose="02040503050406030204" pitchFamily="18" charset="0"/>
                                </a:rPr>
                                <m:t>=</m:t>
                              </m:r>
                              <m:f>
                                <m:fPr>
                                  <m:ctrlPr>
                                    <a:rPr lang="en-US" altLang="ko-KR" sz="1000" i="1" smtClean="0">
                                      <a:latin typeface="Cambria Math" panose="02040503050406030204" pitchFamily="18" charset="0"/>
                                    </a:rPr>
                                  </m:ctrlPr>
                                </m:fPr>
                                <m:num>
                                  <m:r>
                                    <a:rPr lang="en-US" altLang="ko-KR" sz="1000" b="0" i="1" smtClean="0">
                                      <a:latin typeface="Cambria Math" panose="02040503050406030204" pitchFamily="18" charset="0"/>
                                    </a:rPr>
                                    <m:t>1</m:t>
                                  </m:r>
                                </m:num>
                                <m:den>
                                  <m:r>
                                    <a:rPr lang="en-US" altLang="ko-KR" sz="1000" i="1" smtClean="0">
                                      <a:latin typeface="Cambria Math" panose="02040503050406030204" pitchFamily="18" charset="0"/>
                                      <a:ea typeface="Cambria Math" panose="02040503050406030204" pitchFamily="18" charset="0"/>
                                    </a:rPr>
                                    <m:t>∆</m:t>
                                  </m:r>
                                  <m:r>
                                    <a:rPr lang="en-US" altLang="ko-KR" sz="1000" b="0" i="1" smtClean="0">
                                      <a:latin typeface="Cambria Math" panose="02040503050406030204" pitchFamily="18" charset="0"/>
                                      <a:ea typeface="Cambria Math" panose="02040503050406030204" pitchFamily="18" charset="0"/>
                                    </a:rPr>
                                    <m:t>𝑓</m:t>
                                  </m:r>
                                </m:den>
                              </m:f>
                              <m:r>
                                <a:rPr lang="en-US" altLang="ko-KR" sz="1000" b="0" i="1" smtClean="0">
                                  <a:latin typeface="Cambria Math" panose="02040503050406030204" pitchFamily="18" charset="0"/>
                                </a:rPr>
                                <m:t>=</m:t>
                              </m:r>
                              <m:f>
                                <m:fPr>
                                  <m:ctrlPr>
                                    <a:rPr lang="en-US" altLang="ko-KR" sz="1000" i="1" smtClean="0">
                                      <a:latin typeface="Cambria Math" panose="02040503050406030204" pitchFamily="18" charset="0"/>
                                    </a:rPr>
                                  </m:ctrlPr>
                                </m:fPr>
                                <m:num>
                                  <m:r>
                                    <a:rPr lang="en-US" altLang="ko-KR" sz="1000" b="0" i="1" smtClean="0">
                                      <a:latin typeface="Cambria Math" panose="02040503050406030204" pitchFamily="18" charset="0"/>
                                    </a:rPr>
                                    <m:t>64 (</m:t>
                                  </m:r>
                                  <m:r>
                                    <a:rPr lang="en-US" altLang="ko-KR" sz="1000" b="0" i="1" smtClean="0">
                                      <a:latin typeface="Cambria Math" panose="02040503050406030204" pitchFamily="18" charset="0"/>
                                    </a:rPr>
                                    <m:t>𝐹𝐹𝑇</m:t>
                                  </m:r>
                                  <m:r>
                                    <a:rPr lang="en-US" altLang="ko-KR" sz="1000" b="0" i="1" smtClean="0">
                                      <a:latin typeface="Cambria Math" panose="02040503050406030204" pitchFamily="18" charset="0"/>
                                    </a:rPr>
                                    <m:t>)</m:t>
                                  </m:r>
                                </m:num>
                                <m:den>
                                  <m:r>
                                    <a:rPr lang="en-US" altLang="ko-KR" sz="1000" b="0" i="1" smtClean="0">
                                      <a:latin typeface="Cambria Math" panose="02040503050406030204" pitchFamily="18" charset="0"/>
                                    </a:rPr>
                                    <m:t>20</m:t>
                                  </m:r>
                                  <m:r>
                                    <a:rPr lang="en-US" altLang="ko-KR" sz="1000" b="0" i="1" smtClean="0">
                                      <a:latin typeface="Cambria Math" panose="02040503050406030204" pitchFamily="18" charset="0"/>
                                    </a:rPr>
                                    <m:t>𝑀𝐻𝑧</m:t>
                                  </m:r>
                                </m:den>
                              </m:f>
                            </m:oMath>
                          </a14:m>
                          <a:endParaRPr lang="ko-KR" altLang="en-US" sz="1000" dirty="0"/>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040954007"/>
                      </a:ext>
                    </a:extLst>
                  </a:tr>
                  <a:tr h="337230">
                    <a:tc>
                      <a:txBody>
                        <a:bodyPr/>
                        <a:lstStyle/>
                        <a:p>
                          <a:pPr algn="l" latinLnBrk="1"/>
                          <a:r>
                            <a:rPr lang="en-US" altLang="ko-KR" sz="1200" dirty="0"/>
                            <a:t> Compatibility</a:t>
                          </a:r>
                          <a:endParaRPr lang="ko-KR" altLang="en-US" sz="1200" dirty="0"/>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dirty="0"/>
                            <a:t> 802.11b</a:t>
                          </a:r>
                          <a:endParaRPr lang="ko-KR" altLang="en-US" sz="1200" dirty="0"/>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t>Compatible to 802.11g/n</a:t>
                          </a:r>
                          <a:endParaRPr lang="ko-KR" altLang="en-US" sz="1200" dirty="0"/>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ko-KR" altLang="en-US" sz="1000" dirty="0"/>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25967807"/>
                      </a:ext>
                    </a:extLst>
                  </a:tr>
                  <a:tr h="337230">
                    <a:tc>
                      <a:txBody>
                        <a:bodyPr/>
                        <a:lstStyle/>
                        <a:p>
                          <a:pPr algn="l" latinLnBrk="1"/>
                          <a:r>
                            <a:rPr lang="en-US" altLang="ko-KR" sz="1200" dirty="0"/>
                            <a:t> Main</a:t>
                          </a:r>
                          <a:r>
                            <a:rPr lang="ko-KR" altLang="en-US" sz="1200" dirty="0"/>
                            <a:t> </a:t>
                          </a:r>
                          <a:r>
                            <a:rPr lang="en-US" altLang="ko-KR" sz="1200" dirty="0"/>
                            <a:t>features </a:t>
                          </a:r>
                          <a:endParaRPr lang="ko-KR" altLang="en-US" sz="1200" dirty="0"/>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ko-KR" altLang="en-US" sz="1200" dirty="0"/>
                            <a:t> </a:t>
                          </a:r>
                          <a:r>
                            <a:rPr lang="en-US" altLang="ko-KR" sz="1200" dirty="0"/>
                            <a:t>Single-stream, 20MHz BW</a:t>
                          </a:r>
                          <a:r>
                            <a:rPr lang="ko-KR" altLang="en-US" sz="1200" dirty="0"/>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t> Support </a:t>
                          </a:r>
                          <a:r>
                            <a:rPr lang="en-US" altLang="ko-KR" sz="1200" b="1" dirty="0"/>
                            <a:t>Long GI*, </a:t>
                          </a:r>
                          <a:r>
                            <a:rPr lang="en-US" altLang="ko-KR" sz="1200" b="0" dirty="0"/>
                            <a:t>channel selection</a:t>
                          </a:r>
                          <a:endParaRPr lang="ko-KR" altLang="en-US" sz="1200" b="0" dirty="0"/>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000" dirty="0"/>
                            <a:t>1.2us / 2.0us </a:t>
                          </a:r>
                          <a:endParaRPr lang="ko-KR" altLang="en-US" sz="1000" dirty="0"/>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709127356"/>
                      </a:ext>
                    </a:extLst>
                  </a:tr>
                  <a:tr h="337230">
                    <a:tc>
                      <a:txBody>
                        <a:bodyPr/>
                        <a:lstStyle/>
                        <a:p>
                          <a:pPr algn="l" latinLnBrk="1"/>
                          <a:r>
                            <a:rPr lang="en-US" altLang="ko-KR" sz="1200" dirty="0"/>
                            <a:t> Channel estimation</a:t>
                          </a:r>
                          <a:endParaRPr lang="ko-KR" altLang="en-US" sz="1200" dirty="0"/>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ko-KR" altLang="en-US" sz="1200" b="0" dirty="0">
                              <a:solidFill>
                                <a:schemeClr val="tx1"/>
                              </a:solidFill>
                            </a:rPr>
                            <a:t> </a:t>
                          </a:r>
                          <a:r>
                            <a:rPr lang="en-US" altLang="ko-KR" sz="1200" b="0" dirty="0">
                              <a:solidFill>
                                <a:schemeClr val="tx1"/>
                              </a:solidFill>
                            </a:rPr>
                            <a:t>fixed 1-LTF (</a:t>
                          </a:r>
                          <a:r>
                            <a:rPr lang="en-US" altLang="ko-KR" sz="1200" dirty="0"/>
                            <a:t>8</a:t>
                          </a:r>
                          <a:r>
                            <a:rPr lang="en-US" altLang="ko-KR" sz="1200" b="0" dirty="0">
                              <a:sym typeface="Symbol" panose="05050102010706020507" pitchFamily="18" charset="2"/>
                            </a:rPr>
                            <a:t></a:t>
                          </a:r>
                          <a:r>
                            <a:rPr lang="en-US" altLang="ko-KR" sz="1200" dirty="0"/>
                            <a:t>s)</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b="0" dirty="0">
                              <a:solidFill>
                                <a:schemeClr val="tx1"/>
                              </a:solidFill>
                            </a:rPr>
                            <a:t> variable</a:t>
                          </a:r>
                          <a:r>
                            <a:rPr lang="ko-KR" altLang="en-US" sz="1200" b="0" dirty="0">
                              <a:solidFill>
                                <a:schemeClr val="tx1"/>
                              </a:solidFill>
                            </a:rPr>
                            <a:t> </a:t>
                          </a:r>
                          <a:r>
                            <a:rPr lang="en-US" altLang="ko-KR" sz="1200" b="0" dirty="0">
                              <a:solidFill>
                                <a:schemeClr val="tx1"/>
                              </a:solidFill>
                            </a:rPr>
                            <a:t>LTF </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endParaRPr lang="ko-KR" altLang="en-US" sz="10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355414614"/>
                      </a:ext>
                    </a:extLst>
                  </a:tr>
                  <a:tr h="337230">
                    <a:tc>
                      <a:txBody>
                        <a:bodyPr/>
                        <a:lstStyle/>
                        <a:p>
                          <a:pPr algn="l" latinLnBrk="1"/>
                          <a:r>
                            <a:rPr lang="en-US" altLang="ko-KR" sz="1200" dirty="0"/>
                            <a:t> Channel BW</a:t>
                          </a:r>
                          <a:endParaRPr lang="ko-KR" altLang="en-US" sz="1200" dirty="0"/>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b="0" dirty="0">
                              <a:solidFill>
                                <a:schemeClr val="tx1"/>
                              </a:solidFill>
                            </a:rPr>
                            <a:t> 20 MHz (@ 2.4 GHz)</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b="0" dirty="0">
                              <a:solidFill>
                                <a:schemeClr val="tx1"/>
                              </a:solidFill>
                            </a:rPr>
                            <a:t> 20 / 40 MHz</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endParaRPr lang="ko-KR" altLang="en-US" sz="1000" b="0" spc="-60" baseline="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98343386"/>
                      </a:ext>
                    </a:extLst>
                  </a:tr>
                  <a:tr h="337230">
                    <a:tc>
                      <a:txBody>
                        <a:bodyPr/>
                        <a:lstStyle/>
                        <a:p>
                          <a:pPr algn="l" latinLnBrk="1"/>
                          <a:r>
                            <a:rPr lang="en-US" altLang="ko-KR" sz="1200" dirty="0"/>
                            <a:t> FFT size</a:t>
                          </a:r>
                          <a:endParaRPr lang="ko-KR" altLang="en-US" sz="1200" dirty="0"/>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b="0" dirty="0">
                              <a:solidFill>
                                <a:schemeClr val="tx1"/>
                              </a:solidFill>
                            </a:rPr>
                            <a:t> 64-FFT</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b="0" dirty="0">
                              <a:solidFill>
                                <a:schemeClr val="tx1"/>
                              </a:solidFill>
                            </a:rPr>
                            <a:t> 64-FFT(20MHz), 128-FFT(40MHz)</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endParaRPr lang="ko-KR" altLang="en-US" sz="1000" b="0" spc="-60" baseline="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906010054"/>
                      </a:ext>
                    </a:extLst>
                  </a:tr>
                  <a:tr h="337230">
                    <a:tc>
                      <a:txBody>
                        <a:bodyPr/>
                        <a:lstStyle/>
                        <a:p>
                          <a:pPr algn="l" latinLnBrk="1"/>
                          <a:r>
                            <a:rPr lang="en-US" altLang="ko-KR" sz="1200" b="1" dirty="0"/>
                            <a:t> Guard Interval</a:t>
                          </a:r>
                          <a:endParaRPr lang="ko-KR" altLang="en-US" sz="1200" b="1" dirty="0"/>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b="0" dirty="0">
                              <a:solidFill>
                                <a:schemeClr val="tx1"/>
                              </a:solidFill>
                            </a:rPr>
                            <a:t> 800ns fixed</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b="0" dirty="0">
                              <a:solidFill>
                                <a:schemeClr val="tx1"/>
                              </a:solidFill>
                            </a:rPr>
                            <a:t> </a:t>
                          </a:r>
                          <a:r>
                            <a:rPr lang="en-US" altLang="ko-KR" sz="1200" b="1" dirty="0">
                              <a:solidFill>
                                <a:schemeClr val="tx1"/>
                              </a:solidFill>
                            </a:rPr>
                            <a:t>800ns / 1200ns /2000ns </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000" b="0" spc="-50" baseline="0" dirty="0">
                              <a:solidFill>
                                <a:schemeClr val="tx1"/>
                              </a:solidFill>
                            </a:rPr>
                            <a:t>Larger than delay spread</a:t>
                          </a:r>
                          <a:endParaRPr lang="ko-KR" altLang="en-US" sz="1000" b="0" spc="-50" baseline="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778739290"/>
                      </a:ext>
                    </a:extLst>
                  </a:tr>
                  <a:tr h="337230">
                    <a:tc>
                      <a:txBody>
                        <a:bodyPr/>
                        <a:lstStyle/>
                        <a:p>
                          <a:pPr algn="l" latinLnBrk="1"/>
                          <a:r>
                            <a:rPr lang="en-US" altLang="ko-KR" sz="1200" dirty="0"/>
                            <a:t> Multi antenna</a:t>
                          </a:r>
                          <a:endParaRPr lang="ko-KR" altLang="en-US" sz="1200" dirty="0"/>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solidFill>
                            </a:rPr>
                            <a:t> Single stream</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b="0" dirty="0">
                              <a:solidFill>
                                <a:schemeClr val="tx1"/>
                              </a:solidFill>
                            </a:rPr>
                            <a:t> 2 (AP) x 1 (DEV)</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ko-KR" altLang="en-US" sz="10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903798689"/>
                      </a:ext>
                    </a:extLst>
                  </a:tr>
                  <a:tr h="337230">
                    <a:tc>
                      <a:txBody>
                        <a:bodyPr/>
                        <a:lstStyle/>
                        <a:p>
                          <a:pPr algn="l" latinLnBrk="1"/>
                          <a:r>
                            <a:rPr lang="en-US" altLang="ko-KR" sz="1200" dirty="0"/>
                            <a:t> Data Rate Max.</a:t>
                          </a:r>
                          <a:endParaRPr lang="ko-KR" altLang="en-US" sz="1200" dirty="0"/>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solidFill>
                            </a:rPr>
                            <a:t> 54Mbps</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latinLnBrk="1"/>
                          <a:r>
                            <a:rPr lang="en-US" altLang="ko-KR" sz="1200" b="0" dirty="0">
                              <a:solidFill>
                                <a:schemeClr val="tx1"/>
                              </a:solidFill>
                            </a:rPr>
                            <a:t> &gt; 100Mbps</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ko-KR" altLang="en-US" sz="10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1258520570"/>
                      </a:ext>
                    </a:extLst>
                  </a:tr>
                </a:tbl>
              </a:graphicData>
            </a:graphic>
          </p:graphicFrame>
        </mc:Choice>
        <mc:Fallback xmlns="">
          <p:graphicFrame>
            <p:nvGraphicFramePr>
              <p:cNvPr id="6" name="표 5">
                <a:extLst>
                  <a:ext uri="{FF2B5EF4-FFF2-40B4-BE49-F238E27FC236}">
                    <a16:creationId xmlns:a16="http://schemas.microsoft.com/office/drawing/2014/main" id="{E84AC29A-13A7-41CE-9271-72881DE03CC9}"/>
                  </a:ext>
                </a:extLst>
              </p:cNvPr>
              <p:cNvGraphicFramePr>
                <a:graphicFrameLocks noGrp="1"/>
              </p:cNvGraphicFramePr>
              <p:nvPr>
                <p:extLst>
                  <p:ext uri="{D42A27DB-BD31-4B8C-83A1-F6EECF244321}">
                    <p14:modId xmlns:p14="http://schemas.microsoft.com/office/powerpoint/2010/main" val="451301716"/>
                  </p:ext>
                </p:extLst>
              </p:nvPr>
            </p:nvGraphicFramePr>
            <p:xfrm>
              <a:off x="424672" y="1961754"/>
              <a:ext cx="8179776" cy="4210449"/>
            </p:xfrm>
            <a:graphic>
              <a:graphicData uri="http://schemas.openxmlformats.org/drawingml/2006/table">
                <a:tbl>
                  <a:tblPr firstRow="1" bandRow="1">
                    <a:tableStyleId>{5940675A-B579-460E-94D1-54222C63F5DA}</a:tableStyleId>
                  </a:tblPr>
                  <a:tblGrid>
                    <a:gridCol w="1479487">
                      <a:extLst>
                        <a:ext uri="{9D8B030D-6E8A-4147-A177-3AD203B41FA5}">
                          <a16:colId xmlns:a16="http://schemas.microsoft.com/office/drawing/2014/main" val="801174691"/>
                        </a:ext>
                      </a:extLst>
                    </a:gridCol>
                    <a:gridCol w="2633835">
                      <a:extLst>
                        <a:ext uri="{9D8B030D-6E8A-4147-A177-3AD203B41FA5}">
                          <a16:colId xmlns:a16="http://schemas.microsoft.com/office/drawing/2014/main" val="1507079712"/>
                        </a:ext>
                      </a:extLst>
                    </a:gridCol>
                    <a:gridCol w="2633835">
                      <a:extLst>
                        <a:ext uri="{9D8B030D-6E8A-4147-A177-3AD203B41FA5}">
                          <a16:colId xmlns:a16="http://schemas.microsoft.com/office/drawing/2014/main" val="927849517"/>
                        </a:ext>
                      </a:extLst>
                    </a:gridCol>
                    <a:gridCol w="1432619">
                      <a:extLst>
                        <a:ext uri="{9D8B030D-6E8A-4147-A177-3AD203B41FA5}">
                          <a16:colId xmlns:a16="http://schemas.microsoft.com/office/drawing/2014/main" val="969913960"/>
                        </a:ext>
                      </a:extLst>
                    </a:gridCol>
                  </a:tblGrid>
                  <a:tr h="351275">
                    <a:tc>
                      <a:txBody>
                        <a:bodyPr/>
                        <a:lstStyle/>
                        <a:p>
                          <a:pPr algn="ctr" latinLnBrk="1"/>
                          <a:r>
                            <a:rPr lang="en-US" altLang="ko-KR" sz="1200" dirty="0"/>
                            <a:t>Item</a:t>
                          </a:r>
                          <a:endParaRPr lang="ko-KR" altLang="en-US" sz="1200" dirty="0"/>
                        </a:p>
                      </a:txBody>
                      <a:tcPr marL="36000" marR="36000" marT="36000" marB="36000" anchor="ctr">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600" dirty="0"/>
                            <a:t>Conventional PHY</a:t>
                          </a:r>
                          <a:endParaRPr lang="ko-KR" altLang="en-US" sz="1600" dirty="0"/>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600" dirty="0"/>
                            <a:t>Proposed PHY</a:t>
                          </a:r>
                          <a:endParaRPr lang="ko-KR" altLang="en-US" sz="1600" dirty="0"/>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tcPr>
                    </a:tc>
                    <a:tc>
                      <a:txBody>
                        <a:bodyPr/>
                        <a:lstStyle/>
                        <a:p>
                          <a:pPr algn="ctr" latinLnBrk="1"/>
                          <a:r>
                            <a:rPr lang="en-US" altLang="ko-KR" sz="1600" dirty="0"/>
                            <a:t>Note</a:t>
                          </a:r>
                          <a:endParaRPr lang="ko-KR" altLang="en-US" sz="1600" dirty="0"/>
                        </a:p>
                      </a:txBody>
                      <a:tcPr marL="36000" marR="36000" marT="36000" marB="36000" anchor="ctr">
                        <a:lnL w="6350" cap="flat" cmpd="sng" algn="ctr">
                          <a:solidFill>
                            <a:schemeClr val="bg1">
                              <a:lumMod val="50000"/>
                            </a:schemeClr>
                          </a:solidFill>
                          <a:prstDash val="solid"/>
                          <a:round/>
                          <a:headEnd type="none" w="med" len="med"/>
                          <a:tailEnd type="none" w="med" len="med"/>
                        </a:lnL>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631675516"/>
                      </a:ext>
                    </a:extLst>
                  </a:tr>
                  <a:tr h="337230">
                    <a:tc>
                      <a:txBody>
                        <a:bodyPr/>
                        <a:lstStyle/>
                        <a:p>
                          <a:pPr algn="l" latinLnBrk="1"/>
                          <a:r>
                            <a:rPr lang="en-US" altLang="ko-KR" sz="1200" dirty="0"/>
                            <a:t> Preamble format</a:t>
                          </a:r>
                          <a:endParaRPr lang="ko-KR" altLang="en-US" sz="1200" dirty="0"/>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dirty="0"/>
                            <a:t>Same as 802.11a</a:t>
                          </a:r>
                          <a:r>
                            <a:rPr lang="ko-KR" altLang="en-US" sz="1200" dirty="0"/>
                            <a:t> </a:t>
                          </a:r>
                          <a:r>
                            <a:rPr lang="en-US" altLang="ko-KR" sz="1200" dirty="0"/>
                            <a:t>(STF*,</a:t>
                          </a:r>
                          <a:r>
                            <a:rPr lang="ko-KR" altLang="en-US" sz="1200" dirty="0"/>
                            <a:t> </a:t>
                          </a:r>
                          <a:r>
                            <a:rPr lang="en-US" altLang="ko-KR" sz="1200" dirty="0"/>
                            <a:t>LTF,</a:t>
                          </a:r>
                          <a:r>
                            <a:rPr lang="ko-KR" altLang="en-US" sz="1200" dirty="0"/>
                            <a:t> </a:t>
                          </a:r>
                          <a:r>
                            <a:rPr lang="en-US" altLang="ko-KR" sz="1200" dirty="0"/>
                            <a:t>signal)</a:t>
                          </a:r>
                          <a:endParaRPr lang="ko-KR" altLang="en-US" sz="1200" dirty="0"/>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r>
                            <a:rPr lang="en-US" altLang="ko-KR" sz="1200" dirty="0">
                              <a:solidFill>
                                <a:schemeClr val="tx1">
                                  <a:lumMod val="50000"/>
                                  <a:lumOff val="50000"/>
                                </a:schemeClr>
                              </a:solidFill>
                            </a:rPr>
                            <a:t>Similar to 802.11g/n</a:t>
                          </a:r>
                          <a:endParaRPr lang="ko-KR" altLang="en-US" sz="1200" dirty="0">
                            <a:solidFill>
                              <a:schemeClr val="tx1">
                                <a:lumMod val="50000"/>
                                <a:lumOff val="50000"/>
                              </a:schemeClr>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endParaRPr lang="ko-KR" altLang="en-US" sz="1000" dirty="0"/>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44724907"/>
                      </a:ext>
                    </a:extLst>
                  </a:tr>
                  <a:tr h="337230">
                    <a:tc>
                      <a:txBody>
                        <a:bodyPr/>
                        <a:lstStyle/>
                        <a:p>
                          <a:pPr algn="l" latinLnBrk="1"/>
                          <a:r>
                            <a:rPr lang="en-US" altLang="ko-KR" sz="1200" dirty="0"/>
                            <a:t> Preamble length</a:t>
                          </a:r>
                          <a:endParaRPr lang="ko-KR" altLang="en-US" sz="1200" dirty="0"/>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b="0" dirty="0">
                              <a:solidFill>
                                <a:schemeClr val="tx1"/>
                              </a:solidFill>
                            </a:rPr>
                            <a:t> 16</a:t>
                          </a:r>
                          <a:r>
                            <a:rPr lang="en-US" altLang="ko-KR" sz="1200" b="0" dirty="0">
                              <a:solidFill>
                                <a:schemeClr val="tx1"/>
                              </a:solidFill>
                              <a:sym typeface="Symbol" panose="05050102010706020507" pitchFamily="18" charset="2"/>
                            </a:rPr>
                            <a:t></a:t>
                          </a:r>
                          <a:r>
                            <a:rPr lang="en-US" altLang="ko-KR" sz="1200" b="0" dirty="0">
                              <a:solidFill>
                                <a:schemeClr val="tx1"/>
                              </a:solidFill>
                            </a:rPr>
                            <a:t>s </a:t>
                          </a:r>
                          <a:r>
                            <a:rPr lang="en-US" altLang="ko-KR" sz="1200" b="0" spc="-40" dirty="0">
                              <a:solidFill>
                                <a:schemeClr val="tx1"/>
                              </a:solidFill>
                            </a:rPr>
                            <a:t>(STF: 0.8</a:t>
                          </a:r>
                          <a:r>
                            <a:rPr lang="en-US" altLang="ko-KR" sz="1200" b="0" spc="-40" baseline="0" dirty="0">
                              <a:solidFill>
                                <a:schemeClr val="tx1"/>
                              </a:solidFill>
                              <a:sym typeface="Symbol" panose="05050102010706020507" pitchFamily="18" charset="2"/>
                            </a:rPr>
                            <a:t></a:t>
                          </a:r>
                          <a:r>
                            <a:rPr lang="en-US" altLang="ko-KR" sz="1200" b="0" spc="-40" dirty="0">
                              <a:solidFill>
                                <a:schemeClr val="tx1"/>
                              </a:solidFill>
                            </a:rPr>
                            <a:t>s x10, LTF: 2-symbols)</a:t>
                          </a:r>
                          <a:endParaRPr lang="ko-KR" altLang="en-US" sz="1200" b="0" spc="-4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50000"/>
                                  <a:lumOff val="50000"/>
                                </a:schemeClr>
                              </a:solidFill>
                            </a:rPr>
                            <a:t>Similar to 802.11g/n</a:t>
                          </a:r>
                          <a:endParaRPr lang="ko-KR" altLang="en-US" sz="1200" dirty="0">
                            <a:solidFill>
                              <a:schemeClr val="tx1">
                                <a:lumMod val="50000"/>
                                <a:lumOff val="50000"/>
                              </a:schemeClr>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000" dirty="0"/>
                            <a:t>STF(8</a:t>
                          </a:r>
                          <a:r>
                            <a:rPr lang="en-US" altLang="ko-KR" sz="1000" b="0" dirty="0">
                              <a:sym typeface="Symbol" panose="05050102010706020507" pitchFamily="18" charset="2"/>
                            </a:rPr>
                            <a:t></a:t>
                          </a:r>
                          <a:r>
                            <a:rPr lang="en-US" altLang="ko-KR" sz="1000" dirty="0"/>
                            <a:t>s)+LTF(8</a:t>
                          </a:r>
                          <a:r>
                            <a:rPr lang="en-US" altLang="ko-KR" sz="1000" b="0" dirty="0">
                              <a:sym typeface="Symbol" panose="05050102010706020507" pitchFamily="18" charset="2"/>
                            </a:rPr>
                            <a:t></a:t>
                          </a:r>
                          <a:r>
                            <a:rPr lang="en-US" altLang="ko-KR" sz="1000" dirty="0"/>
                            <a:t>s)</a:t>
                          </a:r>
                          <a:endParaRPr lang="ko-KR" altLang="en-US" sz="1000" dirty="0"/>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09119905"/>
                      </a:ext>
                    </a:extLst>
                  </a:tr>
                  <a:tr h="486874">
                    <a:tc>
                      <a:txBody>
                        <a:bodyPr/>
                        <a:lstStyle/>
                        <a:p>
                          <a:pPr algn="l" latinLnBrk="1"/>
                          <a:r>
                            <a:rPr lang="en-US" altLang="ko-KR" sz="1200" dirty="0"/>
                            <a:t> Symbol structure</a:t>
                          </a:r>
                          <a:endParaRPr lang="ko-KR" altLang="en-US" sz="1200" dirty="0"/>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solidFill>
                            </a:rPr>
                            <a:t> </a:t>
                          </a:r>
                          <a:r>
                            <a:rPr lang="en-US" altLang="ko-KR" sz="1200" b="0" baseline="0" dirty="0">
                              <a:solidFill>
                                <a:schemeClr val="tx1"/>
                              </a:solidFill>
                            </a:rPr>
                            <a:t>3.2</a:t>
                          </a:r>
                          <a:r>
                            <a:rPr lang="en-US" altLang="ko-KR" sz="1200" b="0" baseline="0" dirty="0">
                              <a:solidFill>
                                <a:schemeClr val="tx1"/>
                              </a:solidFill>
                              <a:sym typeface="Symbol" panose="05050102010706020507" pitchFamily="18" charset="2"/>
                            </a:rPr>
                            <a:t></a:t>
                          </a:r>
                          <a:r>
                            <a:rPr lang="en-US" altLang="ko-KR" sz="1200" b="0" baseline="0" dirty="0">
                              <a:solidFill>
                                <a:schemeClr val="tx1"/>
                              </a:solidFill>
                            </a:rPr>
                            <a:t>s</a:t>
                          </a:r>
                          <a:r>
                            <a:rPr lang="en-US" altLang="ko-KR" sz="1200" b="0" baseline="26000" dirty="0">
                              <a:solidFill>
                                <a:schemeClr val="tx1"/>
                              </a:solidFill>
                            </a:rPr>
                            <a:t>*</a:t>
                          </a:r>
                          <a:r>
                            <a:rPr lang="en-US" altLang="ko-KR" sz="1200" b="0" baseline="0" dirty="0">
                              <a:solidFill>
                                <a:schemeClr val="tx1"/>
                              </a:solidFill>
                            </a:rPr>
                            <a:t>(useful) + 0.8</a:t>
                          </a:r>
                          <a:r>
                            <a:rPr lang="en-US" altLang="ko-KR" sz="1200" b="0" baseline="0" dirty="0">
                              <a:solidFill>
                                <a:schemeClr val="tx1"/>
                              </a:solidFill>
                              <a:sym typeface="Symbol" panose="05050102010706020507" pitchFamily="18" charset="2"/>
                            </a:rPr>
                            <a:t></a:t>
                          </a:r>
                          <a:r>
                            <a:rPr lang="en-US" altLang="ko-KR" sz="1200" b="0" baseline="0" dirty="0">
                              <a:solidFill>
                                <a:schemeClr val="tx1"/>
                              </a:solidFill>
                            </a:rPr>
                            <a:t>s(GI) = 4</a:t>
                          </a:r>
                          <a:r>
                            <a:rPr lang="en-US" altLang="ko-KR" sz="1200" b="0" baseline="0" dirty="0">
                              <a:solidFill>
                                <a:schemeClr val="tx1"/>
                              </a:solidFill>
                              <a:sym typeface="Symbol" panose="05050102010706020507" pitchFamily="18" charset="2"/>
                            </a:rPr>
                            <a:t></a:t>
                          </a:r>
                          <a:r>
                            <a:rPr lang="en-US" altLang="ko-KR" sz="1200" b="0" baseline="0" dirty="0">
                              <a:solidFill>
                                <a:schemeClr val="tx1"/>
                              </a:solidFill>
                            </a:rPr>
                            <a:t>s</a:t>
                          </a:r>
                          <a:endParaRPr lang="ko-KR" altLang="en-US" sz="1200" b="0" baseline="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r>
                            <a:rPr lang="en-US" altLang="ko-KR" sz="1200" b="0" baseline="0" dirty="0"/>
                            <a:t>3.2</a:t>
                          </a:r>
                          <a:r>
                            <a:rPr lang="en-US" altLang="ko-KR" sz="1200" b="0" baseline="0" dirty="0">
                              <a:sym typeface="Symbol" panose="05050102010706020507" pitchFamily="18" charset="2"/>
                            </a:rPr>
                            <a:t></a:t>
                          </a:r>
                          <a:r>
                            <a:rPr lang="en-US" altLang="ko-KR" sz="1200" b="0" baseline="0" dirty="0"/>
                            <a:t>s</a:t>
                          </a:r>
                          <a:r>
                            <a:rPr lang="en-US" altLang="ko-KR" sz="1200" b="0" baseline="26000" dirty="0"/>
                            <a:t>*</a:t>
                          </a:r>
                          <a:r>
                            <a:rPr lang="en-US" altLang="ko-KR" sz="1200" baseline="0" dirty="0"/>
                            <a:t>(useful) + </a:t>
                          </a:r>
                          <a:r>
                            <a:rPr lang="en-US" altLang="ko-KR" sz="1200" b="0" baseline="0" dirty="0"/>
                            <a:t>1.2</a:t>
                          </a:r>
                          <a:r>
                            <a:rPr lang="en-US" altLang="ko-KR" sz="1200" b="0" baseline="0" dirty="0">
                              <a:sym typeface="Symbol" panose="05050102010706020507" pitchFamily="18" charset="2"/>
                            </a:rPr>
                            <a:t></a:t>
                          </a:r>
                          <a:r>
                            <a:rPr lang="en-US" altLang="ko-KR" sz="1200" b="0" baseline="0" dirty="0"/>
                            <a:t>s</a:t>
                          </a:r>
                          <a:r>
                            <a:rPr lang="en-US" altLang="ko-KR" sz="1200" baseline="0" dirty="0"/>
                            <a:t>(GI) = </a:t>
                          </a:r>
                          <a:r>
                            <a:rPr lang="en-US" altLang="ko-KR" sz="1200" b="1" baseline="0" dirty="0">
                              <a:solidFill>
                                <a:schemeClr val="tx1"/>
                              </a:solidFill>
                            </a:rPr>
                            <a:t>4.4</a:t>
                          </a:r>
                          <a:r>
                            <a:rPr lang="en-US" altLang="ko-KR" sz="1200" b="1" baseline="0" dirty="0">
                              <a:solidFill>
                                <a:schemeClr val="tx1"/>
                              </a:solidFill>
                              <a:sym typeface="Symbol" panose="05050102010706020507" pitchFamily="18" charset="2"/>
                            </a:rPr>
                            <a:t></a:t>
                          </a:r>
                          <a:r>
                            <a:rPr lang="en-US" altLang="ko-KR" sz="1200" b="1" baseline="0" dirty="0">
                              <a:solidFill>
                                <a:schemeClr val="tx1"/>
                              </a:solidFill>
                            </a:rPr>
                            <a: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ko-KR" sz="1200" b="0" baseline="0" dirty="0"/>
                            <a:t>3.2</a:t>
                          </a:r>
                          <a:r>
                            <a:rPr lang="en-US" altLang="ko-KR" sz="1200" b="0" baseline="0" dirty="0">
                              <a:sym typeface="Symbol" panose="05050102010706020507" pitchFamily="18" charset="2"/>
                            </a:rPr>
                            <a:t></a:t>
                          </a:r>
                          <a:r>
                            <a:rPr lang="en-US" altLang="ko-KR" sz="1200" b="0" baseline="0" dirty="0"/>
                            <a:t>s</a:t>
                          </a:r>
                          <a:r>
                            <a:rPr lang="en-US" altLang="ko-KR" sz="1200" b="0" baseline="26000" dirty="0"/>
                            <a:t>*</a:t>
                          </a:r>
                          <a:r>
                            <a:rPr lang="en-US" altLang="ko-KR" sz="1200" baseline="0" dirty="0"/>
                            <a:t>(useful) + </a:t>
                          </a:r>
                          <a:r>
                            <a:rPr lang="en-US" altLang="ko-KR" sz="1200" b="0" baseline="0" dirty="0"/>
                            <a:t>2.0</a:t>
                          </a:r>
                          <a:r>
                            <a:rPr lang="en-US" altLang="ko-KR" sz="1200" b="0" baseline="0" dirty="0">
                              <a:sym typeface="Symbol" panose="05050102010706020507" pitchFamily="18" charset="2"/>
                            </a:rPr>
                            <a:t></a:t>
                          </a:r>
                          <a:r>
                            <a:rPr lang="en-US" altLang="ko-KR" sz="1200" b="0" baseline="0" dirty="0"/>
                            <a:t>s</a:t>
                          </a:r>
                          <a:r>
                            <a:rPr lang="en-US" altLang="ko-KR" sz="1200" baseline="0" dirty="0"/>
                            <a:t>(GI) = </a:t>
                          </a:r>
                          <a:r>
                            <a:rPr lang="en-US" altLang="ko-KR" sz="1200" b="1" baseline="0" dirty="0">
                              <a:solidFill>
                                <a:schemeClr val="tx1"/>
                              </a:solidFill>
                            </a:rPr>
                            <a:t>5.2</a:t>
                          </a:r>
                          <a:r>
                            <a:rPr lang="en-US" altLang="ko-KR" sz="1200" b="1" baseline="0" dirty="0">
                              <a:solidFill>
                                <a:schemeClr val="tx1"/>
                              </a:solidFill>
                              <a:sym typeface="Symbol" panose="05050102010706020507" pitchFamily="18" charset="2"/>
                            </a:rPr>
                            <a:t></a:t>
                          </a:r>
                          <a:r>
                            <a:rPr lang="en-US" altLang="ko-KR" sz="1200" b="1" baseline="0" dirty="0">
                              <a:solidFill>
                                <a:schemeClr val="tx1"/>
                              </a:solidFill>
                            </a:rPr>
                            <a:t>s</a:t>
                          </a:r>
                          <a:endParaRPr lang="ko-KR" altLang="en-US" sz="120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lang="ko-K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blipFill>
                          <a:blip r:embed="rId3"/>
                          <a:stretch>
                            <a:fillRect l="-471915" t="-212500" r="-851" b="-556250"/>
                          </a:stretch>
                        </a:blipFill>
                      </a:tcPr>
                    </a:tc>
                    <a:extLst>
                      <a:ext uri="{0D108BD9-81ED-4DB2-BD59-A6C34878D82A}">
                        <a16:rowId xmlns:a16="http://schemas.microsoft.com/office/drawing/2014/main" val="3040954007"/>
                      </a:ext>
                    </a:extLst>
                  </a:tr>
                  <a:tr h="337230">
                    <a:tc>
                      <a:txBody>
                        <a:bodyPr/>
                        <a:lstStyle/>
                        <a:p>
                          <a:pPr algn="l" latinLnBrk="1"/>
                          <a:r>
                            <a:rPr lang="en-US" altLang="ko-KR" sz="1200" dirty="0"/>
                            <a:t> Compatibility</a:t>
                          </a:r>
                          <a:endParaRPr lang="ko-KR" altLang="en-US" sz="1200" dirty="0"/>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dirty="0"/>
                            <a:t> 802.11b</a:t>
                          </a:r>
                          <a:endParaRPr lang="ko-KR" altLang="en-US" sz="1200" dirty="0"/>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t>Compatible to 802.11g/n</a:t>
                          </a:r>
                          <a:endParaRPr lang="ko-KR" altLang="en-US" sz="1200" dirty="0"/>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ko-KR" altLang="en-US" sz="1000" dirty="0"/>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25967807"/>
                      </a:ext>
                    </a:extLst>
                  </a:tr>
                  <a:tr h="337230">
                    <a:tc>
                      <a:txBody>
                        <a:bodyPr/>
                        <a:lstStyle/>
                        <a:p>
                          <a:pPr algn="l" latinLnBrk="1"/>
                          <a:r>
                            <a:rPr lang="en-US" altLang="ko-KR" sz="1200" dirty="0"/>
                            <a:t> Main</a:t>
                          </a:r>
                          <a:r>
                            <a:rPr lang="ko-KR" altLang="en-US" sz="1200" dirty="0"/>
                            <a:t> </a:t>
                          </a:r>
                          <a:r>
                            <a:rPr lang="en-US" altLang="ko-KR" sz="1200" dirty="0"/>
                            <a:t>features </a:t>
                          </a:r>
                          <a:endParaRPr lang="ko-KR" altLang="en-US" sz="1200" dirty="0"/>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ko-KR" altLang="en-US" sz="1200" dirty="0"/>
                            <a:t> </a:t>
                          </a:r>
                          <a:r>
                            <a:rPr lang="en-US" altLang="ko-KR" sz="1200" dirty="0"/>
                            <a:t>Single-stream, 20MHz BW</a:t>
                          </a:r>
                          <a:r>
                            <a:rPr lang="ko-KR" altLang="en-US" sz="1200" dirty="0"/>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t> Support </a:t>
                          </a:r>
                          <a:r>
                            <a:rPr lang="en-US" altLang="ko-KR" sz="1200" b="1" dirty="0"/>
                            <a:t>Long GI*, </a:t>
                          </a:r>
                          <a:r>
                            <a:rPr lang="en-US" altLang="ko-KR" sz="1200" b="0" dirty="0"/>
                            <a:t>channel selection</a:t>
                          </a:r>
                          <a:endParaRPr lang="ko-KR" altLang="en-US" sz="1200" b="0" dirty="0"/>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000" dirty="0"/>
                            <a:t>1.2us / 2.0us </a:t>
                          </a:r>
                          <a:endParaRPr lang="ko-KR" altLang="en-US" sz="1000" dirty="0"/>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709127356"/>
                      </a:ext>
                    </a:extLst>
                  </a:tr>
                  <a:tr h="337230">
                    <a:tc>
                      <a:txBody>
                        <a:bodyPr/>
                        <a:lstStyle/>
                        <a:p>
                          <a:pPr algn="l" latinLnBrk="1"/>
                          <a:r>
                            <a:rPr lang="en-US" altLang="ko-KR" sz="1200" dirty="0"/>
                            <a:t> Channel estimation</a:t>
                          </a:r>
                          <a:endParaRPr lang="ko-KR" altLang="en-US" sz="1200" dirty="0"/>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ko-KR" altLang="en-US" sz="1200" b="0" dirty="0">
                              <a:solidFill>
                                <a:schemeClr val="tx1"/>
                              </a:solidFill>
                            </a:rPr>
                            <a:t> </a:t>
                          </a:r>
                          <a:r>
                            <a:rPr lang="en-US" altLang="ko-KR" sz="1200" b="0" dirty="0">
                              <a:solidFill>
                                <a:schemeClr val="tx1"/>
                              </a:solidFill>
                            </a:rPr>
                            <a:t>fixed 1-LTF (</a:t>
                          </a:r>
                          <a:r>
                            <a:rPr lang="en-US" altLang="ko-KR" sz="1200" dirty="0"/>
                            <a:t>8</a:t>
                          </a:r>
                          <a:r>
                            <a:rPr lang="en-US" altLang="ko-KR" sz="1200" b="0" dirty="0">
                              <a:sym typeface="Symbol" panose="05050102010706020507" pitchFamily="18" charset="2"/>
                            </a:rPr>
                            <a:t></a:t>
                          </a:r>
                          <a:r>
                            <a:rPr lang="en-US" altLang="ko-KR" sz="1200" dirty="0"/>
                            <a:t>s)</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b="0" dirty="0">
                              <a:solidFill>
                                <a:schemeClr val="tx1"/>
                              </a:solidFill>
                            </a:rPr>
                            <a:t> variable</a:t>
                          </a:r>
                          <a:r>
                            <a:rPr lang="ko-KR" altLang="en-US" sz="1200" b="0" dirty="0">
                              <a:solidFill>
                                <a:schemeClr val="tx1"/>
                              </a:solidFill>
                            </a:rPr>
                            <a:t> </a:t>
                          </a:r>
                          <a:r>
                            <a:rPr lang="en-US" altLang="ko-KR" sz="1200" b="0" dirty="0">
                              <a:solidFill>
                                <a:schemeClr val="tx1"/>
                              </a:solidFill>
                            </a:rPr>
                            <a:t>LTF </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endParaRPr lang="ko-KR" altLang="en-US" sz="10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355414614"/>
                      </a:ext>
                    </a:extLst>
                  </a:tr>
                  <a:tr h="337230">
                    <a:tc>
                      <a:txBody>
                        <a:bodyPr/>
                        <a:lstStyle/>
                        <a:p>
                          <a:pPr algn="l" latinLnBrk="1"/>
                          <a:r>
                            <a:rPr lang="en-US" altLang="ko-KR" sz="1200" dirty="0"/>
                            <a:t> Channel BW</a:t>
                          </a:r>
                          <a:endParaRPr lang="ko-KR" altLang="en-US" sz="1200" dirty="0"/>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b="0" dirty="0">
                              <a:solidFill>
                                <a:schemeClr val="tx1"/>
                              </a:solidFill>
                            </a:rPr>
                            <a:t> 20 MHz (@ 2.4 GHz)</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b="0" dirty="0">
                              <a:solidFill>
                                <a:schemeClr val="tx1"/>
                              </a:solidFill>
                            </a:rPr>
                            <a:t> 20 / 40 MHz</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endParaRPr lang="ko-KR" altLang="en-US" sz="1000" b="0" spc="-60" baseline="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98343386"/>
                      </a:ext>
                    </a:extLst>
                  </a:tr>
                  <a:tr h="337230">
                    <a:tc>
                      <a:txBody>
                        <a:bodyPr/>
                        <a:lstStyle/>
                        <a:p>
                          <a:pPr algn="l" latinLnBrk="1"/>
                          <a:r>
                            <a:rPr lang="en-US" altLang="ko-KR" sz="1200" dirty="0"/>
                            <a:t> FFT size</a:t>
                          </a:r>
                          <a:endParaRPr lang="ko-KR" altLang="en-US" sz="1200" dirty="0"/>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b="0" dirty="0">
                              <a:solidFill>
                                <a:schemeClr val="tx1"/>
                              </a:solidFill>
                            </a:rPr>
                            <a:t> 64-FFT</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b="0" dirty="0">
                              <a:solidFill>
                                <a:schemeClr val="tx1"/>
                              </a:solidFill>
                            </a:rPr>
                            <a:t> 64-FFT(20MHz), 128-FFT(40MHz)</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endParaRPr lang="ko-KR" altLang="en-US" sz="1000" b="0" spc="-60" baseline="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906010054"/>
                      </a:ext>
                    </a:extLst>
                  </a:tr>
                  <a:tr h="337230">
                    <a:tc>
                      <a:txBody>
                        <a:bodyPr/>
                        <a:lstStyle/>
                        <a:p>
                          <a:pPr algn="l" latinLnBrk="1"/>
                          <a:r>
                            <a:rPr lang="en-US" altLang="ko-KR" sz="1200" b="1" dirty="0"/>
                            <a:t> Guard Interval</a:t>
                          </a:r>
                          <a:endParaRPr lang="ko-KR" altLang="en-US" sz="1200" b="1" dirty="0"/>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b="0" dirty="0">
                              <a:solidFill>
                                <a:schemeClr val="tx1"/>
                              </a:solidFill>
                            </a:rPr>
                            <a:t> 800ns fixed</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b="0" dirty="0">
                              <a:solidFill>
                                <a:schemeClr val="tx1"/>
                              </a:solidFill>
                            </a:rPr>
                            <a:t> </a:t>
                          </a:r>
                          <a:r>
                            <a:rPr lang="en-US" altLang="ko-KR" sz="1200" b="1" dirty="0">
                              <a:solidFill>
                                <a:schemeClr val="tx1"/>
                              </a:solidFill>
                            </a:rPr>
                            <a:t>800ns / 1200ns /2000ns </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000" b="0" spc="-50" baseline="0" dirty="0">
                              <a:solidFill>
                                <a:schemeClr val="tx1"/>
                              </a:solidFill>
                            </a:rPr>
                            <a:t>Larger than delay spread</a:t>
                          </a:r>
                          <a:endParaRPr lang="ko-KR" altLang="en-US" sz="1000" b="0" spc="-50" baseline="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778739290"/>
                      </a:ext>
                    </a:extLst>
                  </a:tr>
                  <a:tr h="337230">
                    <a:tc>
                      <a:txBody>
                        <a:bodyPr/>
                        <a:lstStyle/>
                        <a:p>
                          <a:pPr algn="l" latinLnBrk="1"/>
                          <a:r>
                            <a:rPr lang="en-US" altLang="ko-KR" sz="1200" dirty="0"/>
                            <a:t> Multi antenna</a:t>
                          </a:r>
                          <a:endParaRPr lang="ko-KR" altLang="en-US" sz="1200" dirty="0"/>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solidFill>
                            </a:rPr>
                            <a:t> Single stream</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b="0" dirty="0">
                              <a:solidFill>
                                <a:schemeClr val="tx1"/>
                              </a:solidFill>
                            </a:rPr>
                            <a:t> 2 (AP) x 1 (DEV)</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ko-KR" altLang="en-US" sz="10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903798689"/>
                      </a:ext>
                    </a:extLst>
                  </a:tr>
                  <a:tr h="337230">
                    <a:tc>
                      <a:txBody>
                        <a:bodyPr/>
                        <a:lstStyle/>
                        <a:p>
                          <a:pPr algn="l" latinLnBrk="1"/>
                          <a:r>
                            <a:rPr lang="en-US" altLang="ko-KR" sz="1200" dirty="0"/>
                            <a:t> Data Rate Max.</a:t>
                          </a:r>
                          <a:endParaRPr lang="ko-KR" altLang="en-US" sz="1200" dirty="0"/>
                        </a:p>
                      </a:txBody>
                      <a:tcPr marL="36000" marR="36000" marT="36000" marB="3600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solidFill>
                            </a:rPr>
                            <a:t> 54Mbps</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latinLnBrk="1"/>
                          <a:r>
                            <a:rPr lang="en-US" altLang="ko-KR" sz="1200" b="0" dirty="0">
                              <a:solidFill>
                                <a:schemeClr val="tx1"/>
                              </a:solidFill>
                            </a:rPr>
                            <a:t> &gt; 100Mbps</a:t>
                          </a:r>
                          <a:endParaRPr lang="ko-KR" altLang="en-US" sz="12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ko-KR" altLang="en-US" sz="1000" b="0" dirty="0">
                            <a:solidFill>
                              <a:schemeClr val="tx1"/>
                            </a:solidFill>
                          </a:endParaRPr>
                        </a:p>
                      </a:txBody>
                      <a:tcPr marL="36000" marR="36000" marT="36000" marB="3600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1258520570"/>
                      </a:ext>
                    </a:extLst>
                  </a:tr>
                </a:tbl>
              </a:graphicData>
            </a:graphic>
          </p:graphicFrame>
        </mc:Fallback>
      </mc:AlternateContent>
    </p:spTree>
    <p:extLst>
      <p:ext uri="{BB962C8B-B14F-4D97-AF65-F5344CB8AC3E}">
        <p14:creationId xmlns:p14="http://schemas.microsoft.com/office/powerpoint/2010/main" val="2339576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Summary</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21</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7986688" cy="4896544"/>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Metal-rich environments require new channel model and PHY architecture</a:t>
            </a:r>
          </a:p>
          <a:p>
            <a:pPr marL="449263" indent="-266700">
              <a:spcBef>
                <a:spcPts val="600"/>
              </a:spcBef>
              <a:spcAft>
                <a:spcPts val="0"/>
              </a:spcAft>
              <a:buFont typeface="맑은 고딕" panose="020B0503020000020004" pitchFamily="50" charset="-127"/>
              <a:buChar char="–"/>
            </a:pPr>
            <a:r>
              <a:rPr lang="en-US" altLang="ko-KR" sz="2000" dirty="0">
                <a:solidFill>
                  <a:schemeClr val="tx1"/>
                </a:solidFill>
                <a:latin typeface="Times New Roman" panose="02020603050405020304" pitchFamily="18" charset="0"/>
                <a:cs typeface="Times New Roman" panose="02020603050405020304" pitchFamily="18" charset="0"/>
              </a:rPr>
              <a:t>Relatively low path loss is observed, since the metal walls of bulkheads, corridors, and cargo holds act as waveguides or highly reflective reverberation chambers</a:t>
            </a:r>
          </a:p>
          <a:p>
            <a:pPr marL="449263" indent="-266700">
              <a:spcBef>
                <a:spcPts val="300"/>
              </a:spcBef>
              <a:spcAft>
                <a:spcPts val="0"/>
              </a:spcAft>
              <a:buFont typeface="맑은 고딕" panose="020B0503020000020004" pitchFamily="50" charset="-127"/>
              <a:buChar char="–"/>
            </a:pPr>
            <a:r>
              <a:rPr lang="en-US" altLang="ko-KR" sz="2000" dirty="0">
                <a:solidFill>
                  <a:schemeClr val="tx1"/>
                </a:solidFill>
                <a:latin typeface="Times New Roman" panose="02020603050405020304" pitchFamily="18" charset="0"/>
                <a:cs typeface="Times New Roman" panose="02020603050405020304" pitchFamily="18" charset="0"/>
              </a:rPr>
              <a:t>Surface waves propagating along protective coating paints inside ships reduce pathloss and increase received power, but they also worsen multipath fading problem</a:t>
            </a:r>
          </a:p>
          <a:p>
            <a:pPr marL="449263" indent="-266700">
              <a:spcBef>
                <a:spcPts val="600"/>
              </a:spcBef>
              <a:spcAft>
                <a:spcPts val="0"/>
              </a:spcAft>
              <a:buFont typeface="맑은 고딕" panose="020B0503020000020004" pitchFamily="50" charset="-127"/>
              <a:buChar char="–"/>
            </a:pPr>
            <a:r>
              <a:rPr lang="en-US" altLang="ko-KR" sz="2000" b="1" spc="-30" dirty="0">
                <a:latin typeface="Times New Roman" panose="02020603050405020304" pitchFamily="18" charset="0"/>
                <a:cs typeface="Times New Roman" panose="02020603050405020304" pitchFamily="18" charset="0"/>
              </a:rPr>
              <a:t>Delay spread </a:t>
            </a:r>
            <a:r>
              <a:rPr lang="en-US" altLang="ko-KR" sz="2000" spc="-30" dirty="0">
                <a:latin typeface="Times New Roman" panose="02020603050405020304" pitchFamily="18" charset="0"/>
                <a:cs typeface="Times New Roman" panose="02020603050405020304" pitchFamily="18" charset="0"/>
              </a:rPr>
              <a:t>increases with Tx-Rx distance, implying that it becomes </a:t>
            </a:r>
            <a:r>
              <a:rPr lang="en-US" altLang="ko-KR" sz="2000" b="1" spc="-30" dirty="0">
                <a:latin typeface="Times New Roman" panose="02020603050405020304" pitchFamily="18" charset="0"/>
                <a:cs typeface="Times New Roman" panose="02020603050405020304" pitchFamily="18" charset="0"/>
              </a:rPr>
              <a:t>more significant </a:t>
            </a:r>
            <a:r>
              <a:rPr lang="en-US" altLang="ko-KR" sz="2000" spc="-30" dirty="0">
                <a:latin typeface="Times New Roman" panose="02020603050405020304" pitchFamily="18" charset="0"/>
                <a:cs typeface="Times New Roman" panose="02020603050405020304" pitchFamily="18" charset="0"/>
              </a:rPr>
              <a:t>as the propagation distance is extended by surface waves</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A more accurate analysis of delay spread will be provided next time </a:t>
            </a: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The proposed PHY structure mitigates the multipath delay spread problem by increasing GI </a:t>
            </a:r>
          </a:p>
          <a:p>
            <a:pPr marL="449263" indent="-266700">
              <a:spcBef>
                <a:spcPts val="600"/>
              </a:spcBef>
              <a:spcAft>
                <a:spcPts val="0"/>
              </a:spcAft>
              <a:buFont typeface="맑은 고딕" panose="020B0503020000020004" pitchFamily="50" charset="-127"/>
              <a:buChar char="–"/>
            </a:pPr>
            <a:r>
              <a:rPr lang="en-US" altLang="ko-KR" sz="2000" spc="-30" dirty="0">
                <a:latin typeface="Times New Roman" panose="02020603050405020304" pitchFamily="18" charset="0"/>
                <a:cs typeface="Times New Roman" panose="02020603050405020304" pitchFamily="18" charset="0"/>
              </a:rPr>
              <a:t>The actual data-rate is somewhat reduced, however, long distance communication between multiple camera sensors and AP remains feasible </a:t>
            </a:r>
            <a:r>
              <a:rPr lang="en-US" altLang="ko-KR" sz="2000" dirty="0">
                <a:latin typeface="Times New Roman" panose="02020603050405020304" pitchFamily="18" charset="0"/>
                <a:cs typeface="Times New Roman" panose="02020603050405020304" pitchFamily="18" charset="0"/>
              </a:rPr>
              <a:t> </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6794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E7857-A4DD-6CF2-2671-29496EB068AC}"/>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34FB1ED5-52E1-E73E-A00D-55645E727F3C}"/>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References</a:t>
            </a:r>
          </a:p>
        </p:txBody>
      </p:sp>
      <p:sp>
        <p:nvSpPr>
          <p:cNvPr id="8196" name="Slide Number Placeholder 3">
            <a:extLst>
              <a:ext uri="{FF2B5EF4-FFF2-40B4-BE49-F238E27FC236}">
                <a16:creationId xmlns:a16="http://schemas.microsoft.com/office/drawing/2014/main" id="{76798FB0-E14A-3A72-0CA6-EFF784774506}"/>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22</a:t>
            </a:fld>
            <a:endParaRPr lang="en-US" altLang="en-US">
              <a:solidFill>
                <a:schemeClr val="tx1"/>
              </a:solidFill>
            </a:endParaRPr>
          </a:p>
        </p:txBody>
      </p:sp>
      <p:sp>
        <p:nvSpPr>
          <p:cNvPr id="7" name="TextBox 6">
            <a:extLst>
              <a:ext uri="{FF2B5EF4-FFF2-40B4-BE49-F238E27FC236}">
                <a16:creationId xmlns:a16="http://schemas.microsoft.com/office/drawing/2014/main" id="{CA420006-6410-4578-CD46-51A2F424B63B}"/>
              </a:ext>
            </a:extLst>
          </p:cNvPr>
          <p:cNvSpPr txBox="1"/>
          <p:nvPr/>
        </p:nvSpPr>
        <p:spPr>
          <a:xfrm>
            <a:off x="615020" y="1442381"/>
            <a:ext cx="7989428" cy="3524042"/>
          </a:xfrm>
          <a:prstGeom prst="rect">
            <a:avLst/>
          </a:prstGeom>
          <a:noFill/>
        </p:spPr>
        <p:txBody>
          <a:bodyPr wrap="square">
            <a:spAutoFit/>
          </a:bodyPr>
          <a:lstStyle/>
          <a:p>
            <a:pPr marL="323850" indent="-377825">
              <a:spcBef>
                <a:spcPts val="600"/>
              </a:spcBef>
            </a:pPr>
            <a:r>
              <a:rPr lang="en-US" altLang="ko-KR" sz="1800" dirty="0">
                <a:solidFill>
                  <a:schemeClr val="tx1"/>
                </a:solidFill>
              </a:rPr>
              <a:t>[1] 15-24-0376-00-04ad. The use-case for NG-SUN PHYs in ship area network</a:t>
            </a:r>
          </a:p>
          <a:p>
            <a:pPr marL="323850" indent="-377825">
              <a:spcBef>
                <a:spcPts val="600"/>
              </a:spcBef>
            </a:pPr>
            <a:r>
              <a:rPr lang="en-US" altLang="ko-KR" sz="1800" dirty="0">
                <a:solidFill>
                  <a:schemeClr val="tx1"/>
                </a:solidFill>
              </a:rPr>
              <a:t>[2] A. Ishimaru, Electromagnetic Wave Propagation, Radiation, and Scattering, Wiley-IEEE Press, 2017</a:t>
            </a:r>
          </a:p>
          <a:p>
            <a:pPr marL="323850" indent="-377825">
              <a:spcBef>
                <a:spcPts val="600"/>
              </a:spcBef>
            </a:pPr>
            <a:r>
              <a:rPr lang="en-US" altLang="ko-KR" sz="1800" dirty="0">
                <a:solidFill>
                  <a:schemeClr val="tx1"/>
                </a:solidFill>
              </a:rPr>
              <a:t>[3] X. H. Mao and Y. H. Lee, “UHF Propagation Along a Cargo Hold on Board a Merchant Ship,” IEEE Trans. Wireless Comm., Vol. 12, No.1, Jan. 2013</a:t>
            </a:r>
          </a:p>
          <a:p>
            <a:pPr marL="323850" indent="-377825">
              <a:spcBef>
                <a:spcPts val="600"/>
              </a:spcBef>
            </a:pPr>
            <a:r>
              <a:rPr lang="en-US" altLang="ko-KR" sz="1800" dirty="0">
                <a:solidFill>
                  <a:schemeClr val="tx1"/>
                </a:solidFill>
              </a:rPr>
              <a:t>[4] H. </a:t>
            </a:r>
            <a:r>
              <a:rPr lang="en-US" altLang="ko-KR" sz="1800" dirty="0" err="1">
                <a:solidFill>
                  <a:schemeClr val="tx1"/>
                </a:solidFill>
              </a:rPr>
              <a:t>Kdouh</a:t>
            </a:r>
            <a:r>
              <a:rPr lang="en-US" altLang="ko-KR" sz="1800" dirty="0">
                <a:solidFill>
                  <a:schemeClr val="tx1"/>
                </a:solidFill>
              </a:rPr>
              <a:t>, G. E. </a:t>
            </a:r>
            <a:r>
              <a:rPr lang="en-US" altLang="ko-KR" sz="1800" dirty="0" err="1">
                <a:solidFill>
                  <a:schemeClr val="tx1"/>
                </a:solidFill>
              </a:rPr>
              <a:t>Zein</a:t>
            </a:r>
            <a:r>
              <a:rPr lang="en-US" altLang="ko-KR" sz="1800" dirty="0">
                <a:solidFill>
                  <a:schemeClr val="tx1"/>
                </a:solidFill>
              </a:rPr>
              <a:t>, et.al., “Measurements and Path Loss Models for Shipboard Environments at 2.4GHz,” Proceedings of the 41th European Microwave Conference, 2011</a:t>
            </a:r>
          </a:p>
          <a:p>
            <a:pPr marL="323850" indent="-377825">
              <a:spcBef>
                <a:spcPts val="600"/>
              </a:spcBef>
            </a:pPr>
            <a:r>
              <a:rPr lang="en-US" altLang="ko-KR" sz="1800" dirty="0">
                <a:solidFill>
                  <a:schemeClr val="tx1"/>
                </a:solidFill>
              </a:rPr>
              <a:t>[5] IEEE 802.11-03/940r4, “</a:t>
            </a:r>
            <a:r>
              <a:rPr lang="en-US" altLang="ko-KR" sz="1800" dirty="0" err="1">
                <a:solidFill>
                  <a:schemeClr val="tx1"/>
                </a:solidFill>
              </a:rPr>
              <a:t>TGn</a:t>
            </a:r>
            <a:r>
              <a:rPr lang="en-US" altLang="ko-KR" sz="1800" dirty="0">
                <a:solidFill>
                  <a:schemeClr val="tx1"/>
                </a:solidFill>
              </a:rPr>
              <a:t> Channel Models”, May 10, 2004</a:t>
            </a:r>
          </a:p>
          <a:p>
            <a:pPr marL="323850" indent="-377825">
              <a:spcBef>
                <a:spcPts val="600"/>
              </a:spcBef>
            </a:pPr>
            <a:r>
              <a:rPr lang="en-US" altLang="ko-KR" sz="1800" dirty="0">
                <a:solidFill>
                  <a:schemeClr val="tx1"/>
                </a:solidFill>
              </a:rPr>
              <a:t>[6] J. </a:t>
            </a:r>
            <a:r>
              <a:rPr lang="en-US" altLang="ko-KR" sz="1800" dirty="0" err="1">
                <a:solidFill>
                  <a:schemeClr val="tx1"/>
                </a:solidFill>
              </a:rPr>
              <a:t>Medbo</a:t>
            </a:r>
            <a:r>
              <a:rPr lang="en-US" altLang="ko-KR" sz="1800" dirty="0">
                <a:solidFill>
                  <a:schemeClr val="tx1"/>
                </a:solidFill>
              </a:rPr>
              <a:t> and P. Schramm, “Channel models for HIPERLAN/2,” ETSI/BRAN document no. 3ERI085B</a:t>
            </a:r>
          </a:p>
        </p:txBody>
      </p:sp>
    </p:spTree>
    <p:extLst>
      <p:ext uri="{BB962C8B-B14F-4D97-AF65-F5344CB8AC3E}">
        <p14:creationId xmlns:p14="http://schemas.microsoft.com/office/powerpoint/2010/main" val="4168462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45DD82EE-1570-48E1-9516-2F74A37DAFDE}"/>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23</a:t>
            </a:fld>
            <a:endParaRPr lang="en-US" altLang="en-US"/>
          </a:p>
        </p:txBody>
      </p:sp>
      <p:sp>
        <p:nvSpPr>
          <p:cNvPr id="5" name="TextBox 4">
            <a:extLst>
              <a:ext uri="{FF2B5EF4-FFF2-40B4-BE49-F238E27FC236}">
                <a16:creationId xmlns:a16="http://schemas.microsoft.com/office/drawing/2014/main" id="{9B285E78-ACFD-4CFE-AF99-22C79816AC30}"/>
              </a:ext>
            </a:extLst>
          </p:cNvPr>
          <p:cNvSpPr txBox="1"/>
          <p:nvPr/>
        </p:nvSpPr>
        <p:spPr>
          <a:xfrm>
            <a:off x="2271690" y="2996952"/>
            <a:ext cx="4600619" cy="1200329"/>
          </a:xfrm>
          <a:prstGeom prst="rect">
            <a:avLst/>
          </a:prstGeom>
          <a:noFill/>
        </p:spPr>
        <p:txBody>
          <a:bodyPr wrap="none" rtlCol="0">
            <a:spAutoFit/>
          </a:bodyPr>
          <a:lstStyle/>
          <a:p>
            <a:pPr algn="ctr"/>
            <a:r>
              <a:rPr lang="en-US" altLang="ko-KR" sz="3600" b="1" dirty="0">
                <a:solidFill>
                  <a:schemeClr val="tx1"/>
                </a:solidFill>
              </a:rPr>
              <a:t>Thanks for Listening !</a:t>
            </a:r>
          </a:p>
          <a:p>
            <a:pPr algn="ctr"/>
            <a:r>
              <a:rPr lang="en-US" altLang="ko-KR" sz="3600" b="1" dirty="0">
                <a:solidFill>
                  <a:schemeClr val="tx1"/>
                </a:solidFill>
              </a:rPr>
              <a:t>Q&amp;A</a:t>
            </a:r>
            <a:endParaRPr lang="ko-KR" altLang="en-US" sz="3600" b="1" dirty="0">
              <a:solidFill>
                <a:schemeClr val="tx1"/>
              </a:solidFill>
            </a:endParaRPr>
          </a:p>
        </p:txBody>
      </p:sp>
    </p:spTree>
    <p:extLst>
      <p:ext uri="{BB962C8B-B14F-4D97-AF65-F5344CB8AC3E}">
        <p14:creationId xmlns:p14="http://schemas.microsoft.com/office/powerpoint/2010/main" val="2416642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Supplement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24</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7986688" cy="1152128"/>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E-field propagation characteristics from 3D full-wave EM simulations for various structures </a:t>
            </a:r>
          </a:p>
        </p:txBody>
      </p:sp>
    </p:spTree>
    <p:extLst>
      <p:ext uri="{BB962C8B-B14F-4D97-AF65-F5344CB8AC3E}">
        <p14:creationId xmlns:p14="http://schemas.microsoft.com/office/powerpoint/2010/main" val="1349502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PHY requirements</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3</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7986688" cy="4687416"/>
          </a:xfrm>
        </p:spPr>
        <p:txBody>
          <a:bodyPr>
            <a:noAutofit/>
          </a:bodyPr>
          <a:lstStyle/>
          <a:p>
            <a:pPr marL="177800" indent="-177800">
              <a:spcBef>
                <a:spcPts val="600"/>
              </a:spcBef>
              <a:spcAft>
                <a:spcPts val="0"/>
              </a:spcAft>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Low-cost</a:t>
            </a:r>
          </a:p>
          <a:p>
            <a:pPr marL="449263" indent="-266700">
              <a:spcBef>
                <a:spcPts val="600"/>
              </a:spcBef>
              <a:spcAft>
                <a:spcPts val="0"/>
              </a:spcAft>
              <a:buFont typeface="맑은 고딕" panose="020B0503020000020004" pitchFamily="50" charset="-127"/>
              <a:buChar char="–"/>
            </a:pPr>
            <a:r>
              <a:rPr lang="en-US" altLang="ko-KR" sz="2000" dirty="0">
                <a:solidFill>
                  <a:schemeClr val="tx1"/>
                </a:solidFill>
                <a:latin typeface="Times New Roman" panose="02020603050405020304" pitchFamily="18" charset="0"/>
                <a:cs typeface="Times New Roman" panose="02020603050405020304" pitchFamily="18" charset="0"/>
              </a:rPr>
              <a:t>Minimal changes to existing devices using conventional PHY hardware</a:t>
            </a:r>
          </a:p>
          <a:p>
            <a:pPr marL="449263" indent="-266700">
              <a:spcBef>
                <a:spcPts val="600"/>
              </a:spcBef>
              <a:spcAft>
                <a:spcPts val="0"/>
              </a:spcAft>
              <a:buFont typeface="맑은 고딕" panose="020B0503020000020004" pitchFamily="50" charset="-127"/>
              <a:buChar char="–"/>
            </a:pPr>
            <a:r>
              <a:rPr lang="en-US" altLang="ko-KR" sz="2000" dirty="0">
                <a:solidFill>
                  <a:schemeClr val="tx1"/>
                </a:solidFill>
                <a:latin typeface="Times New Roman" panose="02020603050405020304" pitchFamily="18" charset="0"/>
                <a:cs typeface="Times New Roman" panose="02020603050405020304" pitchFamily="18" charset="0"/>
              </a:rPr>
              <a:t>Some devices (STA or UE) can be used without replacement</a:t>
            </a:r>
          </a:p>
          <a:p>
            <a:pPr marL="177800" indent="-177800">
              <a:spcBef>
                <a:spcPts val="600"/>
              </a:spcBef>
              <a:spcAft>
                <a:spcPts val="0"/>
              </a:spcAft>
              <a:buFont typeface="Arial" panose="020B0604020202020204" pitchFamily="34" charset="0"/>
              <a:buChar char="•"/>
            </a:pPr>
            <a:r>
              <a:rPr lang="en-US" altLang="ko-KR" sz="2000" b="1" dirty="0">
                <a:solidFill>
                  <a:schemeClr val="tx1"/>
                </a:solidFill>
                <a:latin typeface="Times New Roman" panose="02020603050405020304" pitchFamily="18" charset="0"/>
                <a:cs typeface="Times New Roman" panose="02020603050405020304" pitchFamily="18" charset="0"/>
              </a:rPr>
              <a:t>High data-rate</a:t>
            </a:r>
            <a:r>
              <a:rPr lang="en-US" altLang="ko-KR" sz="2000" dirty="0">
                <a:solidFill>
                  <a:schemeClr val="tx1"/>
                </a:solidFill>
                <a:latin typeface="Times New Roman" panose="02020603050405020304" pitchFamily="18" charset="0"/>
                <a:cs typeface="Times New Roman" panose="02020603050405020304" pitchFamily="18" charset="0"/>
              </a:rPr>
              <a:t> mode support  </a:t>
            </a:r>
          </a:p>
          <a:p>
            <a:pPr marL="449263" indent="-266700">
              <a:spcBef>
                <a:spcPts val="600"/>
              </a:spcBef>
              <a:spcAft>
                <a:spcPts val="0"/>
              </a:spcAft>
              <a:buFont typeface="맑은 고딕" panose="020B0503020000020004" pitchFamily="50" charset="-127"/>
              <a:buChar char="–"/>
            </a:pPr>
            <a:r>
              <a:rPr lang="en-US" altLang="ko-KR" sz="2000" dirty="0">
                <a:solidFill>
                  <a:schemeClr val="tx1"/>
                </a:solidFill>
                <a:latin typeface="Times New Roman" panose="02020603050405020304" pitchFamily="18" charset="0"/>
                <a:cs typeface="Times New Roman" panose="02020603050405020304" pitchFamily="18" charset="0"/>
              </a:rPr>
              <a:t>Multiple video signals from monitor cameras in corridors and cargo hold should be transmitted to the central control system with low latency</a:t>
            </a:r>
          </a:p>
          <a:p>
            <a:pPr marL="177800" indent="-177800">
              <a:spcBef>
                <a:spcPts val="600"/>
              </a:spcBef>
              <a:spcAft>
                <a:spcPts val="0"/>
              </a:spcAft>
              <a:buFont typeface="Arial" panose="020B0604020202020204" pitchFamily="34" charset="0"/>
              <a:buChar char="•"/>
            </a:pPr>
            <a:r>
              <a:rPr lang="en-US" altLang="ko-KR" sz="2000" b="1" dirty="0">
                <a:solidFill>
                  <a:schemeClr val="tx1"/>
                </a:solidFill>
                <a:latin typeface="Times New Roman" panose="02020603050405020304" pitchFamily="18" charset="0"/>
                <a:cs typeface="Times New Roman" panose="02020603050405020304" pitchFamily="18" charset="0"/>
              </a:rPr>
              <a:t>Backward compatibility</a:t>
            </a:r>
          </a:p>
          <a:p>
            <a:pPr marL="449263" indent="-266700">
              <a:spcBef>
                <a:spcPts val="600"/>
              </a:spcBef>
              <a:spcAft>
                <a:spcPts val="0"/>
              </a:spcAft>
              <a:buFont typeface="맑은 고딕" panose="020B0503020000020004" pitchFamily="50" charset="-127"/>
              <a:buChar char="–"/>
            </a:pPr>
            <a:r>
              <a:rPr lang="en-US" altLang="ko-KR" sz="2000" dirty="0">
                <a:solidFill>
                  <a:schemeClr val="tx1"/>
                </a:solidFill>
                <a:latin typeface="Times New Roman" panose="02020603050405020304" pitchFamily="18" charset="0"/>
                <a:cs typeface="Times New Roman" panose="02020603050405020304" pitchFamily="18" charset="0"/>
              </a:rPr>
              <a:t>Support wireless networks based on legacy standards already deployed onboard ships</a:t>
            </a:r>
          </a:p>
          <a:p>
            <a:pPr marL="449263" indent="-266700">
              <a:spcBef>
                <a:spcPts val="600"/>
              </a:spcBef>
              <a:spcAft>
                <a:spcPts val="0"/>
              </a:spcAft>
              <a:buFont typeface="맑은 고딕" panose="020B0503020000020004" pitchFamily="50" charset="-127"/>
              <a:buChar char="–"/>
            </a:pPr>
            <a:r>
              <a:rPr lang="en-US" altLang="ko-KR" sz="2000" dirty="0">
                <a:solidFill>
                  <a:schemeClr val="tx1"/>
                </a:solidFill>
                <a:latin typeface="Times New Roman" panose="02020603050405020304" pitchFamily="18" charset="0"/>
                <a:cs typeface="Times New Roman" panose="02020603050405020304" pitchFamily="18" charset="0"/>
              </a:rPr>
              <a:t>Considering that some Wireless LAN devices are already being used to test ship area networks (SAN)</a:t>
            </a:r>
          </a:p>
          <a:p>
            <a:pPr marL="449263" indent="-266700">
              <a:spcBef>
                <a:spcPts val="600"/>
              </a:spcBef>
              <a:spcAft>
                <a:spcPts val="0"/>
              </a:spcAft>
              <a:buFont typeface="맑은 고딕" panose="020B0503020000020004" pitchFamily="50" charset="-127"/>
              <a:buChar char="–"/>
            </a:pPr>
            <a:endParaRPr lang="en-US" altLang="ko-KR" sz="2000" dirty="0">
              <a:latin typeface="Times New Roman" panose="02020603050405020304" pitchFamily="18" charset="0"/>
              <a:cs typeface="Times New Roman" panose="02020603050405020304" pitchFamily="18" charset="0"/>
            </a:endParaRPr>
          </a:p>
          <a:p>
            <a:pPr marL="449263" indent="-266700">
              <a:spcBef>
                <a:spcPts val="600"/>
              </a:spcBef>
              <a:spcAft>
                <a:spcPts val="0"/>
              </a:spcAft>
              <a:buFont typeface="맑은 고딕" panose="020B0503020000020004" pitchFamily="50" charset="-127"/>
              <a:buChar char="–"/>
            </a:pPr>
            <a:endParaRPr lang="en-US" altLang="ko-K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507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Review – Surface waves</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4</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8130704" cy="2664296"/>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Semi-2D wave propagation mode along the boundary between heterogeneous media [2] </a:t>
            </a: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Surface waves are generated in the following two ways  </a:t>
            </a:r>
          </a:p>
          <a:p>
            <a:pPr marL="449263" indent="-266700">
              <a:spcBef>
                <a:spcPts val="300"/>
              </a:spcBef>
              <a:spcAft>
                <a:spcPts val="0"/>
              </a:spcAft>
              <a:buFont typeface="맑은 고딕" panose="020B0503020000020004" pitchFamily="50" charset="-127"/>
              <a:buChar char="–"/>
            </a:pPr>
            <a:r>
              <a:rPr lang="en-US" altLang="ko-KR" sz="2000" b="1" dirty="0">
                <a:latin typeface="Times New Roman" panose="02020603050405020304" pitchFamily="18" charset="0"/>
                <a:cs typeface="Times New Roman" panose="02020603050405020304" pitchFamily="18" charset="0"/>
              </a:rPr>
              <a:t>Mode </a:t>
            </a:r>
            <a:r>
              <a:rPr lang="en-US" altLang="ko-KR" sz="2000" b="1" dirty="0">
                <a:solidFill>
                  <a:schemeClr val="tx1"/>
                </a:solidFill>
                <a:latin typeface="Times New Roman" panose="02020603050405020304" pitchFamily="18" charset="0"/>
                <a:cs typeface="Times New Roman" panose="02020603050405020304" pitchFamily="18" charset="0"/>
              </a:rPr>
              <a:t>conversion</a:t>
            </a:r>
            <a:r>
              <a:rPr lang="en-US" altLang="ko-KR" sz="2000" dirty="0">
                <a:latin typeface="Times New Roman" panose="02020603050405020304" pitchFamily="18" charset="0"/>
                <a:cs typeface="Times New Roman" panose="02020603050405020304" pitchFamily="18" charset="0"/>
              </a:rPr>
              <a:t> from space waves when they encounter a structured surface, such as metals with a dielectric layers or EM meta-surfaces</a:t>
            </a:r>
          </a:p>
          <a:p>
            <a:pPr marL="449263" indent="-266700">
              <a:spcBef>
                <a:spcPts val="300"/>
              </a:spcBef>
              <a:spcAft>
                <a:spcPts val="0"/>
              </a:spcAft>
              <a:buFont typeface="맑은 고딕" panose="020B0503020000020004" pitchFamily="50" charset="-127"/>
              <a:buChar char="–"/>
            </a:pPr>
            <a:r>
              <a:rPr lang="en-US" altLang="ko-KR" sz="2000" b="1" dirty="0">
                <a:latin typeface="Times New Roman" panose="02020603050405020304" pitchFamily="18" charset="0"/>
                <a:cs typeface="Times New Roman" panose="02020603050405020304" pitchFamily="18" charset="0"/>
              </a:rPr>
              <a:t>Antennas</a:t>
            </a:r>
            <a:r>
              <a:rPr lang="en-US" altLang="ko-KR" sz="2000" dirty="0">
                <a:latin typeface="Times New Roman" panose="02020603050405020304" pitchFamily="18" charset="0"/>
                <a:cs typeface="Times New Roman" panose="02020603050405020304" pitchFamily="18" charset="0"/>
              </a:rPr>
              <a:t> that generate an E-field</a:t>
            </a:r>
            <a:r>
              <a:rPr lang="ko-KR" altLang="en-US" sz="2000" dirty="0">
                <a:latin typeface="Times New Roman" panose="02020603050405020304" pitchFamily="18" charset="0"/>
                <a:cs typeface="Times New Roman" panose="02020603050405020304" pitchFamily="18" charset="0"/>
              </a:rPr>
              <a:t> </a:t>
            </a:r>
            <a:r>
              <a:rPr lang="en-US" altLang="ko-KR" sz="2000" dirty="0">
                <a:latin typeface="Times New Roman" panose="02020603050405020304" pitchFamily="18" charset="0"/>
                <a:cs typeface="Times New Roman" panose="02020603050405020304" pitchFamily="18" charset="0"/>
              </a:rPr>
              <a:t>normal</a:t>
            </a:r>
            <a:r>
              <a:rPr lang="ko-KR" altLang="en-US" sz="2000" dirty="0">
                <a:latin typeface="Times New Roman" panose="02020603050405020304" pitchFamily="18" charset="0"/>
                <a:cs typeface="Times New Roman" panose="02020603050405020304" pitchFamily="18" charset="0"/>
              </a:rPr>
              <a:t> </a:t>
            </a:r>
            <a:r>
              <a:rPr lang="en-US" altLang="ko-KR" sz="2000" dirty="0">
                <a:latin typeface="Times New Roman" panose="02020603050405020304" pitchFamily="18" charset="0"/>
                <a:cs typeface="Times New Roman" panose="02020603050405020304" pitchFamily="18" charset="0"/>
              </a:rPr>
              <a:t>to the metallic surface and, in the patch configuration, are specially designed to provide high gain in the end-fire direction</a:t>
            </a:r>
          </a:p>
        </p:txBody>
      </p:sp>
      <p:pic>
        <p:nvPicPr>
          <p:cNvPr id="5" name="그림 4">
            <a:extLst>
              <a:ext uri="{FF2B5EF4-FFF2-40B4-BE49-F238E27FC236}">
                <a16:creationId xmlns:a16="http://schemas.microsoft.com/office/drawing/2014/main" id="{5D275789-0D2F-48E9-A0D4-CDADB2B38168}"/>
              </a:ext>
            </a:extLst>
          </p:cNvPr>
          <p:cNvPicPr>
            <a:picLocks noChangeAspect="1"/>
          </p:cNvPicPr>
          <p:nvPr/>
        </p:nvPicPr>
        <p:blipFill>
          <a:blip r:embed="rId3"/>
          <a:stretch>
            <a:fillRect/>
          </a:stretch>
        </p:blipFill>
        <p:spPr>
          <a:xfrm>
            <a:off x="3307895" y="4202787"/>
            <a:ext cx="5184575" cy="2257750"/>
          </a:xfrm>
          <a:prstGeom prst="rect">
            <a:avLst/>
          </a:prstGeom>
        </p:spPr>
      </p:pic>
      <p:sp>
        <p:nvSpPr>
          <p:cNvPr id="6" name="TextBox 5">
            <a:extLst>
              <a:ext uri="{FF2B5EF4-FFF2-40B4-BE49-F238E27FC236}">
                <a16:creationId xmlns:a16="http://schemas.microsoft.com/office/drawing/2014/main" id="{2A1E951D-3185-4C89-8020-6029B7F65AED}"/>
              </a:ext>
            </a:extLst>
          </p:cNvPr>
          <p:cNvSpPr txBox="1"/>
          <p:nvPr/>
        </p:nvSpPr>
        <p:spPr>
          <a:xfrm>
            <a:off x="1464658" y="5761464"/>
            <a:ext cx="1843237" cy="523220"/>
          </a:xfrm>
          <a:prstGeom prst="rect">
            <a:avLst/>
          </a:prstGeom>
          <a:noFill/>
        </p:spPr>
        <p:txBody>
          <a:bodyPr wrap="square" rtlCol="0">
            <a:spAutoFit/>
          </a:bodyPr>
          <a:lstStyle/>
          <a:p>
            <a:pPr algn="ctr" fontAlgn="base">
              <a:spcAft>
                <a:spcPct val="0"/>
              </a:spcAft>
            </a:pPr>
            <a:r>
              <a:rPr kumimoji="1" lang="en-US" altLang="ko-KR" sz="1400" b="1" dirty="0">
                <a:solidFill>
                  <a:prstClr val="black"/>
                </a:solidFill>
                <a:latin typeface="함초롬돋움" panose="020B0604000101010101" pitchFamily="50" charset="-127"/>
                <a:ea typeface="함초롬돋움" panose="020B0604000101010101" pitchFamily="50" charset="-127"/>
                <a:cs typeface="함초롬돋움" panose="020B0604000101010101" pitchFamily="50" charset="-127"/>
              </a:rPr>
              <a:t>E-field distribution</a:t>
            </a:r>
          </a:p>
          <a:p>
            <a:pPr algn="ctr"/>
            <a:r>
              <a:rPr kumimoji="1" lang="en-US" altLang="ko-KR" sz="1400" b="1" dirty="0">
                <a:solidFill>
                  <a:prstClr val="black"/>
                </a:solidFill>
                <a:latin typeface="함초롬돋움" panose="020B0604000101010101" pitchFamily="50" charset="-127"/>
                <a:ea typeface="함초롬돋움" panose="020B0604000101010101" pitchFamily="50" charset="-127"/>
                <a:cs typeface="함초롬돋움" panose="020B0604000101010101" pitchFamily="50" charset="-127"/>
              </a:rPr>
              <a:t>at </a:t>
            </a:r>
            <a:r>
              <a:rPr kumimoji="1" lang="en-US" altLang="ko-KR" sz="1400" b="1" i="1" dirty="0">
                <a:solidFill>
                  <a:prstClr val="black"/>
                </a:solidFill>
                <a:latin typeface="함초롬돋움" panose="020B0604000101010101" pitchFamily="50" charset="-127"/>
                <a:ea typeface="함초롬돋움" panose="020B0604000101010101" pitchFamily="50" charset="-127"/>
                <a:cs typeface="함초롬돋움" panose="020B0604000101010101" pitchFamily="50" charset="-127"/>
              </a:rPr>
              <a:t>t </a:t>
            </a:r>
            <a:r>
              <a:rPr kumimoji="1" lang="en-US" altLang="ko-KR" sz="1400" b="1" dirty="0">
                <a:solidFill>
                  <a:prstClr val="black"/>
                </a:solidFill>
                <a:latin typeface="함초롬돋움" panose="020B0604000101010101" pitchFamily="50" charset="-127"/>
                <a:ea typeface="함초롬돋움" panose="020B0604000101010101" pitchFamily="50" charset="-127"/>
                <a:cs typeface="함초롬돋움" panose="020B0604000101010101" pitchFamily="50" charset="-127"/>
              </a:rPr>
              <a:t>=11.2ns</a:t>
            </a:r>
            <a:endParaRPr kumimoji="1" lang="ko-KR" altLang="en-US" sz="1400" b="1" dirty="0">
              <a:solidFill>
                <a:prstClr val="black"/>
              </a:solidFill>
              <a:latin typeface="함초롬돋움" panose="020B0604000101010101" pitchFamily="50" charset="-127"/>
              <a:ea typeface="함초롬돋움" panose="020B0604000101010101" pitchFamily="50" charset="-127"/>
              <a:cs typeface="함초롬돋움" panose="020B0604000101010101" pitchFamily="50" charset="-127"/>
            </a:endParaRPr>
          </a:p>
        </p:txBody>
      </p:sp>
      <p:sp>
        <p:nvSpPr>
          <p:cNvPr id="7" name="TextBox 6">
            <a:extLst>
              <a:ext uri="{FF2B5EF4-FFF2-40B4-BE49-F238E27FC236}">
                <a16:creationId xmlns:a16="http://schemas.microsoft.com/office/drawing/2014/main" id="{BCC69153-95F7-43DF-938A-4DBE4DE7EF97}"/>
              </a:ext>
            </a:extLst>
          </p:cNvPr>
          <p:cNvSpPr txBox="1"/>
          <p:nvPr/>
        </p:nvSpPr>
        <p:spPr>
          <a:xfrm>
            <a:off x="5567605" y="6164557"/>
            <a:ext cx="620610" cy="276999"/>
          </a:xfrm>
          <a:prstGeom prst="rect">
            <a:avLst/>
          </a:prstGeom>
          <a:noFill/>
        </p:spPr>
        <p:txBody>
          <a:bodyPr wrap="square" rtlCol="0">
            <a:spAutoFit/>
          </a:bodyPr>
          <a:lstStyle/>
          <a:p>
            <a:pPr algn="ctr"/>
            <a:r>
              <a:rPr lang="en-US" altLang="ko-KR" b="1" dirty="0">
                <a:latin typeface="함초롬돋움" panose="020B0604000101010101" pitchFamily="50" charset="-127"/>
                <a:ea typeface="함초롬돋움" panose="020B0604000101010101" pitchFamily="50" charset="-127"/>
                <a:cs typeface="함초롬돋움" panose="020B0604000101010101" pitchFamily="50" charset="-127"/>
              </a:rPr>
              <a:t>3m</a:t>
            </a:r>
            <a:endParaRPr lang="ko-KR" altLang="en-US" b="1" dirty="0">
              <a:latin typeface="함초롬돋움" panose="020B0604000101010101" pitchFamily="50" charset="-127"/>
              <a:ea typeface="함초롬돋움" panose="020B0604000101010101" pitchFamily="50" charset="-127"/>
              <a:cs typeface="함초롬돋움" panose="020B0604000101010101" pitchFamily="50" charset="-127"/>
            </a:endParaRPr>
          </a:p>
        </p:txBody>
      </p:sp>
      <p:sp>
        <p:nvSpPr>
          <p:cNvPr id="8" name="TextBox 7">
            <a:extLst>
              <a:ext uri="{FF2B5EF4-FFF2-40B4-BE49-F238E27FC236}">
                <a16:creationId xmlns:a16="http://schemas.microsoft.com/office/drawing/2014/main" id="{C6524A69-0E91-4E31-8EA8-CC803C84D995}"/>
              </a:ext>
            </a:extLst>
          </p:cNvPr>
          <p:cNvSpPr txBox="1"/>
          <p:nvPr/>
        </p:nvSpPr>
        <p:spPr>
          <a:xfrm>
            <a:off x="4322834" y="5895201"/>
            <a:ext cx="620610" cy="276999"/>
          </a:xfrm>
          <a:prstGeom prst="rect">
            <a:avLst/>
          </a:prstGeom>
          <a:noFill/>
        </p:spPr>
        <p:txBody>
          <a:bodyPr wrap="square" rtlCol="0">
            <a:spAutoFit/>
          </a:bodyPr>
          <a:lstStyle/>
          <a:p>
            <a:pPr algn="ctr"/>
            <a:r>
              <a:rPr lang="en-US" altLang="ko-KR" b="1" dirty="0">
                <a:latin typeface="함초롬돋움" panose="020B0604000101010101" pitchFamily="50" charset="-127"/>
                <a:ea typeface="함초롬돋움" panose="020B0604000101010101" pitchFamily="50" charset="-127"/>
                <a:cs typeface="함초롬돋움" panose="020B0604000101010101" pitchFamily="50" charset="-127"/>
              </a:rPr>
              <a:t>0.5m</a:t>
            </a:r>
            <a:endParaRPr lang="ko-KR" altLang="en-US" b="1" dirty="0">
              <a:latin typeface="함초롬돋움" panose="020B0604000101010101" pitchFamily="50" charset="-127"/>
              <a:ea typeface="함초롬돋움" panose="020B0604000101010101" pitchFamily="50" charset="-127"/>
              <a:cs typeface="함초롬돋움" panose="020B0604000101010101" pitchFamily="50" charset="-127"/>
            </a:endParaRPr>
          </a:p>
        </p:txBody>
      </p:sp>
      <p:sp>
        <p:nvSpPr>
          <p:cNvPr id="10" name="TextBox 9">
            <a:extLst>
              <a:ext uri="{FF2B5EF4-FFF2-40B4-BE49-F238E27FC236}">
                <a16:creationId xmlns:a16="http://schemas.microsoft.com/office/drawing/2014/main" id="{797EF65E-CC10-4328-AB26-FEA9AE519AEA}"/>
              </a:ext>
            </a:extLst>
          </p:cNvPr>
          <p:cNvSpPr txBox="1"/>
          <p:nvPr/>
        </p:nvSpPr>
        <p:spPr>
          <a:xfrm>
            <a:off x="3228839" y="5586161"/>
            <a:ext cx="877661" cy="451406"/>
          </a:xfrm>
          <a:prstGeom prst="rect">
            <a:avLst/>
          </a:prstGeom>
          <a:noFill/>
        </p:spPr>
        <p:txBody>
          <a:bodyPr wrap="square" rtlCol="0">
            <a:spAutoFit/>
          </a:bodyPr>
          <a:lstStyle/>
          <a:p>
            <a:pPr algn="ctr" defTabSz="914400" eaLnBrk="1" latinLnBrk="1" hangingPunct="1">
              <a:lnSpc>
                <a:spcPts val="1400"/>
              </a:lnSpc>
            </a:pPr>
            <a:r>
              <a:rPr kumimoji="1" lang="en-US" altLang="ko-KR" sz="1300" b="1" dirty="0">
                <a:latin typeface="함초롬돋움" panose="020B0604000101010101" pitchFamily="50" charset="-127"/>
                <a:ea typeface="함초롬돋움" panose="020B0604000101010101" pitchFamily="50" charset="-127"/>
                <a:cs typeface="함초롬돋움" panose="020B0604000101010101" pitchFamily="50" charset="-127"/>
              </a:rPr>
              <a:t>Patch </a:t>
            </a:r>
          </a:p>
          <a:p>
            <a:pPr algn="ctr" defTabSz="914400" eaLnBrk="1" latinLnBrk="1" hangingPunct="1">
              <a:lnSpc>
                <a:spcPts val="1400"/>
              </a:lnSpc>
            </a:pPr>
            <a:r>
              <a:rPr kumimoji="1" lang="en-US" altLang="ko-KR" sz="1300" b="1" dirty="0">
                <a:latin typeface="함초롬돋움" panose="020B0604000101010101" pitchFamily="50" charset="-127"/>
                <a:ea typeface="함초롬돋움" panose="020B0604000101010101" pitchFamily="50" charset="-127"/>
                <a:cs typeface="함초롬돋움" panose="020B0604000101010101" pitchFamily="50" charset="-127"/>
              </a:rPr>
              <a:t>antenna</a:t>
            </a:r>
            <a:endParaRPr kumimoji="1" lang="ko-KR" altLang="en-US" sz="1300" b="1" dirty="0">
              <a:latin typeface="함초롬돋움" panose="020B0604000101010101" pitchFamily="50" charset="-127"/>
              <a:ea typeface="함초롬돋움" panose="020B0604000101010101" pitchFamily="50" charset="-127"/>
              <a:cs typeface="함초롬돋움" panose="020B0604000101010101" pitchFamily="50" charset="-127"/>
            </a:endParaRPr>
          </a:p>
        </p:txBody>
      </p:sp>
      <p:sp>
        <p:nvSpPr>
          <p:cNvPr id="12" name="TextBox 11">
            <a:extLst>
              <a:ext uri="{FF2B5EF4-FFF2-40B4-BE49-F238E27FC236}">
                <a16:creationId xmlns:a16="http://schemas.microsoft.com/office/drawing/2014/main" id="{92F7816E-21CE-464D-9628-3B4057BEA088}"/>
              </a:ext>
            </a:extLst>
          </p:cNvPr>
          <p:cNvSpPr txBox="1"/>
          <p:nvPr/>
        </p:nvSpPr>
        <p:spPr>
          <a:xfrm>
            <a:off x="3586952" y="5070789"/>
            <a:ext cx="1333447" cy="461665"/>
          </a:xfrm>
          <a:prstGeom prst="rect">
            <a:avLst/>
          </a:prstGeom>
          <a:noFill/>
        </p:spPr>
        <p:txBody>
          <a:bodyPr wrap="square" rtlCol="0">
            <a:spAutoFit/>
          </a:bodyPr>
          <a:lstStyle/>
          <a:p>
            <a:pPr algn="ctr"/>
            <a:r>
              <a:rPr lang="en-US" altLang="ko-KR" b="1" dirty="0">
                <a:latin typeface="함초롬돋움" panose="020B0604000101010101" pitchFamily="50" charset="-127"/>
                <a:ea typeface="함초롬돋움" panose="020B0604000101010101" pitchFamily="50" charset="-127"/>
                <a:cs typeface="함초롬돋움" panose="020B0604000101010101" pitchFamily="50" charset="-127"/>
              </a:rPr>
              <a:t>Space-wave mode</a:t>
            </a:r>
            <a:endParaRPr lang="ko-KR" altLang="en-US" b="1" dirty="0">
              <a:latin typeface="함초롬돋움" panose="020B0604000101010101" pitchFamily="50" charset="-127"/>
              <a:ea typeface="함초롬돋움" panose="020B0604000101010101" pitchFamily="50" charset="-127"/>
              <a:cs typeface="함초롬돋움" panose="020B0604000101010101" pitchFamily="50" charset="-127"/>
            </a:endParaRPr>
          </a:p>
        </p:txBody>
      </p:sp>
      <p:sp>
        <p:nvSpPr>
          <p:cNvPr id="13" name="자유형: 도형 12">
            <a:extLst>
              <a:ext uri="{FF2B5EF4-FFF2-40B4-BE49-F238E27FC236}">
                <a16:creationId xmlns:a16="http://schemas.microsoft.com/office/drawing/2014/main" id="{DB720A94-D308-4163-AFC7-1F04738486AD}"/>
              </a:ext>
            </a:extLst>
          </p:cNvPr>
          <p:cNvSpPr/>
          <p:nvPr/>
        </p:nvSpPr>
        <p:spPr bwMode="auto">
          <a:xfrm>
            <a:off x="4748054" y="5299676"/>
            <a:ext cx="2938755" cy="232778"/>
          </a:xfrm>
          <a:custGeom>
            <a:avLst/>
            <a:gdLst>
              <a:gd name="connsiteX0" fmla="*/ 0 w 3177914"/>
              <a:gd name="connsiteY0" fmla="*/ 0 h 262328"/>
              <a:gd name="connsiteX1" fmla="*/ 3177914 w 3177914"/>
              <a:gd name="connsiteY1" fmla="*/ 0 h 262328"/>
              <a:gd name="connsiteX2" fmla="*/ 3177914 w 3177914"/>
              <a:gd name="connsiteY2" fmla="*/ 262328 h 262328"/>
            </a:gdLst>
            <a:ahLst/>
            <a:cxnLst>
              <a:cxn ang="0">
                <a:pos x="connsiteX0" y="connsiteY0"/>
              </a:cxn>
              <a:cxn ang="0">
                <a:pos x="connsiteX1" y="connsiteY1"/>
              </a:cxn>
              <a:cxn ang="0">
                <a:pos x="connsiteX2" y="connsiteY2"/>
              </a:cxn>
            </a:cxnLst>
            <a:rect l="l" t="t" r="r" b="b"/>
            <a:pathLst>
              <a:path w="3177914" h="262328">
                <a:moveTo>
                  <a:pt x="0" y="0"/>
                </a:moveTo>
                <a:lnTo>
                  <a:pt x="3177914" y="0"/>
                </a:lnTo>
                <a:lnTo>
                  <a:pt x="3177914" y="262328"/>
                </a:lnTo>
              </a:path>
            </a:pathLst>
          </a:custGeom>
          <a:noFill/>
          <a:ln w="19050" cap="flat" cmpd="sng" algn="ctr">
            <a:solidFill>
              <a:schemeClr val="bg1"/>
            </a:solidFill>
            <a:prstDash val="solid"/>
            <a:round/>
            <a:headEnd type="none" w="sm" len="sm"/>
            <a:tailEnd type="triangl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6" name="TextBox 15">
            <a:extLst>
              <a:ext uri="{FF2B5EF4-FFF2-40B4-BE49-F238E27FC236}">
                <a16:creationId xmlns:a16="http://schemas.microsoft.com/office/drawing/2014/main" id="{F5E7A7E8-0960-4EB0-85A9-6F12750DEC14}"/>
              </a:ext>
            </a:extLst>
          </p:cNvPr>
          <p:cNvSpPr txBox="1"/>
          <p:nvPr/>
        </p:nvSpPr>
        <p:spPr>
          <a:xfrm>
            <a:off x="6379374" y="5663618"/>
            <a:ext cx="1333447" cy="461665"/>
          </a:xfrm>
          <a:prstGeom prst="rect">
            <a:avLst/>
          </a:prstGeom>
          <a:noFill/>
        </p:spPr>
        <p:txBody>
          <a:bodyPr wrap="square" rtlCol="0">
            <a:spAutoFit/>
          </a:bodyPr>
          <a:lstStyle/>
          <a:p>
            <a:pPr algn="ctr"/>
            <a:r>
              <a:rPr lang="en-US" altLang="ko-KR" b="1" dirty="0">
                <a:latin typeface="함초롬돋움" panose="020B0604000101010101" pitchFamily="50" charset="-127"/>
                <a:ea typeface="함초롬돋움" panose="020B0604000101010101" pitchFamily="50" charset="-127"/>
                <a:cs typeface="함초롬돋움" panose="020B0604000101010101" pitchFamily="50" charset="-127"/>
              </a:rPr>
              <a:t>Surface-wave mode</a:t>
            </a:r>
            <a:endParaRPr lang="ko-KR" altLang="en-US" b="1" dirty="0">
              <a:latin typeface="함초롬돋움" panose="020B0604000101010101" pitchFamily="50" charset="-127"/>
              <a:ea typeface="함초롬돋움" panose="020B0604000101010101" pitchFamily="50" charset="-127"/>
              <a:cs typeface="함초롬돋움" panose="020B0604000101010101" pitchFamily="50" charset="-127"/>
            </a:endParaRPr>
          </a:p>
        </p:txBody>
      </p:sp>
      <p:sp>
        <p:nvSpPr>
          <p:cNvPr id="14" name="타원 13">
            <a:extLst>
              <a:ext uri="{FF2B5EF4-FFF2-40B4-BE49-F238E27FC236}">
                <a16:creationId xmlns:a16="http://schemas.microsoft.com/office/drawing/2014/main" id="{64370FEB-AEF8-4B35-BD02-A53B7F845380}"/>
              </a:ext>
            </a:extLst>
          </p:cNvPr>
          <p:cNvSpPr/>
          <p:nvPr/>
        </p:nvSpPr>
        <p:spPr bwMode="auto">
          <a:xfrm>
            <a:off x="7507814" y="5532454"/>
            <a:ext cx="553516" cy="262328"/>
          </a:xfrm>
          <a:prstGeom prst="ellipse">
            <a:avLst/>
          </a:prstGeom>
          <a:noFill/>
          <a:ln w="12700" cap="flat" cmpd="sng" algn="ctr">
            <a:solidFill>
              <a:srgbClr val="FF0000"/>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8" name="TextBox 17">
            <a:extLst>
              <a:ext uri="{FF2B5EF4-FFF2-40B4-BE49-F238E27FC236}">
                <a16:creationId xmlns:a16="http://schemas.microsoft.com/office/drawing/2014/main" id="{FCDEEBAB-35A5-4510-AF67-B437B6B9377E}"/>
              </a:ext>
            </a:extLst>
          </p:cNvPr>
          <p:cNvSpPr txBox="1"/>
          <p:nvPr/>
        </p:nvSpPr>
        <p:spPr>
          <a:xfrm>
            <a:off x="5199456" y="4972649"/>
            <a:ext cx="1773819" cy="307777"/>
          </a:xfrm>
          <a:prstGeom prst="rect">
            <a:avLst/>
          </a:prstGeom>
          <a:noFill/>
        </p:spPr>
        <p:txBody>
          <a:bodyPr wrap="square" rtlCol="0">
            <a:spAutoFit/>
          </a:bodyPr>
          <a:lstStyle/>
          <a:p>
            <a:pPr algn="ctr"/>
            <a:r>
              <a:rPr lang="en-US" altLang="ko-KR" sz="1400" b="1" spc="-40" dirty="0">
                <a:effectLst>
                  <a:outerShdw blurRad="38100" dist="38100" dir="2700000" algn="tl">
                    <a:srgbClr val="000000">
                      <a:alpha val="43137"/>
                    </a:srgbClr>
                  </a:outerShdw>
                </a:effectLst>
                <a:latin typeface="함초롬돋움" panose="020B0604000101010101" pitchFamily="50" charset="-127"/>
                <a:ea typeface="함초롬돋움" panose="020B0604000101010101" pitchFamily="50" charset="-127"/>
                <a:cs typeface="함초롬돋움" panose="020B0604000101010101" pitchFamily="50" charset="-127"/>
              </a:rPr>
              <a:t>Mode conversion</a:t>
            </a:r>
            <a:endParaRPr lang="ko-KR" altLang="en-US" sz="1400" b="1" spc="-40" dirty="0">
              <a:effectLst>
                <a:outerShdw blurRad="38100" dist="38100" dir="2700000" algn="tl">
                  <a:srgbClr val="000000">
                    <a:alpha val="43137"/>
                  </a:srgbClr>
                </a:outerShdw>
              </a:effectLst>
              <a:latin typeface="함초롬돋움" panose="020B0604000101010101" pitchFamily="50" charset="-127"/>
              <a:ea typeface="함초롬돋움" panose="020B0604000101010101" pitchFamily="50" charset="-127"/>
              <a:cs typeface="함초롬돋움" panose="020B0604000101010101" pitchFamily="50" charset="-127"/>
            </a:endParaRPr>
          </a:p>
        </p:txBody>
      </p:sp>
      <p:sp>
        <p:nvSpPr>
          <p:cNvPr id="19" name="TextBox 18">
            <a:extLst>
              <a:ext uri="{FF2B5EF4-FFF2-40B4-BE49-F238E27FC236}">
                <a16:creationId xmlns:a16="http://schemas.microsoft.com/office/drawing/2014/main" id="{A3277988-D5F2-438F-8605-10A792587526}"/>
              </a:ext>
            </a:extLst>
          </p:cNvPr>
          <p:cNvSpPr txBox="1"/>
          <p:nvPr/>
        </p:nvSpPr>
        <p:spPr>
          <a:xfrm>
            <a:off x="1259632" y="4331612"/>
            <a:ext cx="1901486" cy="584775"/>
          </a:xfrm>
          <a:prstGeom prst="rect">
            <a:avLst/>
          </a:prstGeom>
          <a:noFill/>
        </p:spPr>
        <p:txBody>
          <a:bodyPr wrap="square" rtlCol="0">
            <a:spAutoFit/>
          </a:bodyPr>
          <a:lstStyle/>
          <a:p>
            <a:pPr algn="ctr" fontAlgn="base">
              <a:spcAft>
                <a:spcPct val="0"/>
              </a:spcAft>
            </a:pPr>
            <a:r>
              <a:rPr kumimoji="1" lang="en-US" altLang="ko-KR" sz="1600" b="1" dirty="0">
                <a:solidFill>
                  <a:prstClr val="black"/>
                </a:solidFill>
                <a:latin typeface="함초롬돋움" panose="020B0604000101010101" pitchFamily="50" charset="-127"/>
                <a:ea typeface="함초롬돋움" panose="020B0604000101010101" pitchFamily="50" charset="-127"/>
                <a:cs typeface="함초롬돋움" panose="020B0604000101010101" pitchFamily="50" charset="-127"/>
              </a:rPr>
              <a:t>Mode conversion</a:t>
            </a:r>
          </a:p>
          <a:p>
            <a:pPr algn="ctr" fontAlgn="base">
              <a:spcAft>
                <a:spcPct val="0"/>
              </a:spcAft>
            </a:pPr>
            <a:r>
              <a:rPr kumimoji="1" lang="en-US" altLang="ko-KR" sz="1600" b="1" dirty="0">
                <a:solidFill>
                  <a:prstClr val="black"/>
                </a:solidFill>
                <a:latin typeface="함초롬돋움" panose="020B0604000101010101" pitchFamily="50" charset="-127"/>
                <a:ea typeface="함초롬돋움" panose="020B0604000101010101" pitchFamily="50" charset="-127"/>
                <a:cs typeface="함초롬돋움" panose="020B0604000101010101" pitchFamily="50" charset="-127"/>
              </a:rPr>
              <a:t>Example</a:t>
            </a:r>
            <a:endParaRPr kumimoji="1" lang="ko-KR" altLang="en-US" sz="1600" b="1" dirty="0">
              <a:solidFill>
                <a:prstClr val="black"/>
              </a:solidFill>
              <a:latin typeface="함초롬돋움" panose="020B0604000101010101" pitchFamily="50" charset="-127"/>
              <a:ea typeface="함초롬돋움" panose="020B0604000101010101" pitchFamily="50" charset="-127"/>
              <a:cs typeface="함초롬돋움" panose="020B0604000101010101" pitchFamily="50" charset="-127"/>
            </a:endParaRPr>
          </a:p>
        </p:txBody>
      </p:sp>
      <p:sp>
        <p:nvSpPr>
          <p:cNvPr id="21" name="사각형: 둥근 모서리 20">
            <a:extLst>
              <a:ext uri="{FF2B5EF4-FFF2-40B4-BE49-F238E27FC236}">
                <a16:creationId xmlns:a16="http://schemas.microsoft.com/office/drawing/2014/main" id="{FC4A8B84-0E97-4F93-BB69-B4FAA4C86C80}"/>
              </a:ext>
            </a:extLst>
          </p:cNvPr>
          <p:cNvSpPr/>
          <p:nvPr/>
        </p:nvSpPr>
        <p:spPr bwMode="auto">
          <a:xfrm>
            <a:off x="1312575" y="4295911"/>
            <a:ext cx="1843237" cy="645257"/>
          </a:xfrm>
          <a:prstGeom prst="roundRect">
            <a:avLst>
              <a:gd name="adj" fmla="val 6788"/>
            </a:avLst>
          </a:prstGeom>
          <a:no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27" name="직선 화살표 연결선 26">
            <a:extLst>
              <a:ext uri="{FF2B5EF4-FFF2-40B4-BE49-F238E27FC236}">
                <a16:creationId xmlns:a16="http://schemas.microsoft.com/office/drawing/2014/main" id="{2043CEBE-E049-48E1-B913-0947C14ABEB1}"/>
              </a:ext>
            </a:extLst>
          </p:cNvPr>
          <p:cNvCxnSpPr>
            <a:cxnSpLocks/>
          </p:cNvCxnSpPr>
          <p:nvPr/>
        </p:nvCxnSpPr>
        <p:spPr bwMode="auto">
          <a:xfrm>
            <a:off x="3687351" y="6033700"/>
            <a:ext cx="0" cy="284346"/>
          </a:xfrm>
          <a:prstGeom prst="straightConnector1">
            <a:avLst/>
          </a:prstGeom>
          <a:solidFill>
            <a:srgbClr val="00B8FF"/>
          </a:solidFill>
          <a:ln w="15875"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 name="화살표: 아래쪽 33">
            <a:extLst>
              <a:ext uri="{FF2B5EF4-FFF2-40B4-BE49-F238E27FC236}">
                <a16:creationId xmlns:a16="http://schemas.microsoft.com/office/drawing/2014/main" id="{D035C1FB-7E87-4163-AC2C-76A9D62EC0E5}"/>
              </a:ext>
            </a:extLst>
          </p:cNvPr>
          <p:cNvSpPr/>
          <p:nvPr/>
        </p:nvSpPr>
        <p:spPr>
          <a:xfrm rot="16200000">
            <a:off x="3064339" y="6015088"/>
            <a:ext cx="81353" cy="244083"/>
          </a:xfrm>
          <a:prstGeom prst="downArrow">
            <a:avLst>
              <a:gd name="adj1" fmla="val 50000"/>
              <a:gd name="adj2" fmla="val 65874"/>
            </a:avLst>
          </a:prstGeom>
          <a:gradFill>
            <a:gsLst>
              <a:gs pos="0">
                <a:srgbClr val="0F6FC6">
                  <a:lumMod val="5000"/>
                  <a:lumOff val="95000"/>
                </a:srgbClr>
              </a:gs>
              <a:gs pos="83000">
                <a:srgbClr val="ADD5F9"/>
              </a:gs>
              <a:gs pos="100000">
                <a:srgbClr val="0F6FC6">
                  <a:lumMod val="30000"/>
                  <a:lumOff val="70000"/>
                </a:srgbClr>
              </a:gs>
            </a:gsLst>
            <a:lin ang="5400000" scaled="1"/>
          </a:gradFill>
          <a:ln w="6350" cap="flat" cmpd="sng" algn="ctr">
            <a:solidFill>
              <a:srgbClr val="0F6FC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ko-KR" altLang="en-US" sz="1800" b="0" i="0" u="none" strike="noStrike" kern="0" cap="none" spc="0" normalizeH="0" baseline="0" noProof="0">
              <a:ln>
                <a:noFill/>
              </a:ln>
              <a:solidFill>
                <a:prstClr val="white"/>
              </a:solidFill>
              <a:effectLst/>
              <a:uLnTx/>
              <a:uFillTx/>
              <a:latin typeface="맑은 고딕"/>
              <a:ea typeface="맑은 고딕"/>
            </a:endParaRPr>
          </a:p>
        </p:txBody>
      </p:sp>
    </p:spTree>
    <p:extLst>
      <p:ext uri="{BB962C8B-B14F-4D97-AF65-F5344CB8AC3E}">
        <p14:creationId xmlns:p14="http://schemas.microsoft.com/office/powerpoint/2010/main" val="3528567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a:xfrm>
            <a:off x="519868" y="685800"/>
            <a:ext cx="8156588" cy="754063"/>
          </a:xfrm>
        </p:spPr>
        <p:txBody>
          <a:bodyPr/>
          <a:lstStyle/>
          <a:p>
            <a:r>
              <a:rPr lang="en-US" altLang="en-US" sz="3200" b="1" spc="-100" dirty="0">
                <a:latin typeface="Times New Roman" panose="02020603050405020304" pitchFamily="18" charset="0"/>
                <a:cs typeface="Times New Roman" panose="02020603050405020304" pitchFamily="18" charset="0"/>
              </a:rPr>
              <a:t>Propagation characteristics in </a:t>
            </a:r>
            <a:r>
              <a:rPr lang="en-US" altLang="en-US" sz="3200" b="1" spc="-100" dirty="0">
                <a:solidFill>
                  <a:schemeClr val="tx1"/>
                </a:solidFill>
                <a:latin typeface="Times New Roman" panose="02020603050405020304" pitchFamily="18" charset="0"/>
                <a:cs typeface="Times New Roman" panose="02020603050405020304" pitchFamily="18" charset="0"/>
              </a:rPr>
              <a:t>ship environments</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5</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8084580" cy="4248472"/>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In metal-rich environments, the key factor limiting wireless communication coverage is severe multipath fading caused by </a:t>
            </a:r>
            <a:r>
              <a:rPr lang="en-US" altLang="ko-KR" sz="2000" b="1" dirty="0">
                <a:latin typeface="Times New Roman" panose="02020603050405020304" pitchFamily="18" charset="0"/>
                <a:cs typeface="Times New Roman" panose="02020603050405020304" pitchFamily="18" charset="0"/>
              </a:rPr>
              <a:t>large delay spread  </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Numerous reflections from the metallic surfaces result in a very large RMS delay spread  </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According to the literature, the measured RMS delay spread inside a merchant ship exceeds 600 ns [3]</a:t>
            </a:r>
          </a:p>
          <a:p>
            <a:pPr marL="177800" indent="-177800">
              <a:spcBef>
                <a:spcPts val="12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Path loss and antenna gain for space waves are important, but they are not the only factors determining communication coverage in ship environments </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Metal walls such as bulkheads, corridors, and cargo holds act as waveguides, so the pass loss measured inside ships is relatively small compared to that in a typical office or outdoor environment [4]</a:t>
            </a:r>
          </a:p>
          <a:p>
            <a:pPr marL="849313" lvl="1" indent="-266700">
              <a:spcBef>
                <a:spcPts val="600"/>
              </a:spcBef>
              <a:spcAft>
                <a:spcPts val="0"/>
              </a:spcAft>
              <a:buFont typeface="맑은 고딕" panose="020B0503020000020004" pitchFamily="50" charset="-127"/>
              <a:buChar char="–"/>
            </a:pPr>
            <a:r>
              <a:rPr lang="en-US" altLang="ko-KR" sz="1800" dirty="0">
                <a:solidFill>
                  <a:schemeClr val="tx1"/>
                </a:solidFill>
                <a:latin typeface="Times New Roman" panose="02020603050405020304" pitchFamily="18" charset="0"/>
                <a:cs typeface="Times New Roman" panose="02020603050405020304" pitchFamily="18" charset="0"/>
              </a:rPr>
              <a:t>Pass loss exponent n &lt; 1.6, instead of 2~3 in office environment </a:t>
            </a:r>
            <a:r>
              <a:rPr lang="en-US" altLang="ko-KR" sz="18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204F0C0-2AE0-4004-91C5-65699344F5E6}"/>
                  </a:ext>
                </a:extLst>
              </p:cNvPr>
              <p:cNvSpPr txBox="1"/>
              <p:nvPr/>
            </p:nvSpPr>
            <p:spPr>
              <a:xfrm>
                <a:off x="1691680" y="5754742"/>
                <a:ext cx="4752528" cy="33855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ko-KR" sz="1600" i="1" smtClean="0">
                          <a:solidFill>
                            <a:schemeClr val="tx1"/>
                          </a:solidFill>
                          <a:latin typeface="Cambria Math" panose="02040503050406030204" pitchFamily="18" charset="0"/>
                        </a:rPr>
                        <m:t>𝑃𝐿</m:t>
                      </m:r>
                      <m:d>
                        <m:dPr>
                          <m:ctrlPr>
                            <a:rPr lang="ko-KR" altLang="ko-KR" sz="1600" i="1">
                              <a:solidFill>
                                <a:schemeClr val="tx1"/>
                              </a:solidFill>
                              <a:latin typeface="Cambria Math" panose="02040503050406030204" pitchFamily="18" charset="0"/>
                            </a:rPr>
                          </m:ctrlPr>
                        </m:dPr>
                        <m:e>
                          <m:r>
                            <a:rPr lang="en-US" altLang="ko-KR" sz="1600" i="1">
                              <a:solidFill>
                                <a:schemeClr val="tx1"/>
                              </a:solidFill>
                              <a:latin typeface="Cambria Math" panose="02040503050406030204" pitchFamily="18" charset="0"/>
                            </a:rPr>
                            <m:t>𝑑</m:t>
                          </m:r>
                        </m:e>
                      </m:d>
                      <m:r>
                        <a:rPr lang="en-US" altLang="ko-KR" sz="1600" b="0" i="1" smtClean="0">
                          <a:solidFill>
                            <a:schemeClr val="tx1"/>
                          </a:solidFill>
                          <a:latin typeface="Cambria Math" panose="02040503050406030204" pitchFamily="18" charset="0"/>
                        </a:rPr>
                        <m:t>[</m:t>
                      </m:r>
                      <m:r>
                        <a:rPr lang="en-US" altLang="ko-KR" sz="1600" b="0" i="1" smtClean="0">
                          <a:solidFill>
                            <a:schemeClr val="tx1"/>
                          </a:solidFill>
                          <a:latin typeface="Cambria Math" panose="02040503050406030204" pitchFamily="18" charset="0"/>
                        </a:rPr>
                        <m:t>𝑑𝐵</m:t>
                      </m:r>
                      <m:r>
                        <a:rPr lang="en-US" altLang="ko-KR" sz="1600" b="0" i="1" smtClean="0">
                          <a:solidFill>
                            <a:schemeClr val="tx1"/>
                          </a:solidFill>
                          <a:latin typeface="Cambria Math" panose="02040503050406030204" pitchFamily="18" charset="0"/>
                        </a:rPr>
                        <m:t>]=</m:t>
                      </m:r>
                      <m:r>
                        <a:rPr lang="en-US" altLang="ko-KR" sz="1600" i="1">
                          <a:solidFill>
                            <a:schemeClr val="tx1"/>
                          </a:solidFill>
                          <a:latin typeface="Cambria Math" panose="02040503050406030204" pitchFamily="18" charset="0"/>
                        </a:rPr>
                        <m:t>𝑃𝐿</m:t>
                      </m:r>
                      <m:d>
                        <m:dPr>
                          <m:ctrlPr>
                            <a:rPr lang="ko-KR" altLang="ko-KR" sz="1600" i="1">
                              <a:solidFill>
                                <a:schemeClr val="tx1"/>
                              </a:solidFill>
                              <a:latin typeface="Cambria Math" panose="02040503050406030204" pitchFamily="18" charset="0"/>
                            </a:rPr>
                          </m:ctrlPr>
                        </m:dPr>
                        <m:e>
                          <m:sSub>
                            <m:sSubPr>
                              <m:ctrlPr>
                                <a:rPr lang="ko-KR" altLang="ko-KR" sz="1600" i="1">
                                  <a:solidFill>
                                    <a:schemeClr val="tx1"/>
                                  </a:solidFill>
                                  <a:latin typeface="Cambria Math" panose="02040503050406030204" pitchFamily="18" charset="0"/>
                                </a:rPr>
                              </m:ctrlPr>
                            </m:sSubPr>
                            <m:e>
                              <m:r>
                                <a:rPr lang="en-US" altLang="ko-KR" sz="1600" i="1">
                                  <a:solidFill>
                                    <a:schemeClr val="tx1"/>
                                  </a:solidFill>
                                  <a:latin typeface="Cambria Math" panose="02040503050406030204" pitchFamily="18" charset="0"/>
                                </a:rPr>
                                <m:t>𝑑</m:t>
                              </m:r>
                            </m:e>
                            <m:sub>
                              <m:r>
                                <a:rPr lang="en-US" altLang="ko-KR" sz="1600" i="1">
                                  <a:solidFill>
                                    <a:schemeClr val="tx1"/>
                                  </a:solidFill>
                                  <a:latin typeface="Cambria Math" panose="02040503050406030204" pitchFamily="18" charset="0"/>
                                </a:rPr>
                                <m:t>0</m:t>
                              </m:r>
                            </m:sub>
                          </m:sSub>
                        </m:e>
                      </m:d>
                      <m:r>
                        <a:rPr lang="en-US" altLang="ko-KR" sz="1600" i="1">
                          <a:solidFill>
                            <a:schemeClr val="tx1"/>
                          </a:solidFill>
                          <a:latin typeface="Cambria Math" panose="02040503050406030204" pitchFamily="18" charset="0"/>
                        </a:rPr>
                        <m:t>+10 </m:t>
                      </m:r>
                      <m:r>
                        <a:rPr lang="en-US" altLang="ko-KR" sz="1600" b="1" i="1">
                          <a:solidFill>
                            <a:schemeClr val="tx1"/>
                          </a:solidFill>
                          <a:latin typeface="Cambria Math" panose="02040503050406030204" pitchFamily="18" charset="0"/>
                        </a:rPr>
                        <m:t>𝒏</m:t>
                      </m:r>
                      <m:func>
                        <m:funcPr>
                          <m:ctrlPr>
                            <a:rPr lang="ko-KR" altLang="ko-KR" sz="1600" i="1">
                              <a:solidFill>
                                <a:schemeClr val="tx1"/>
                              </a:solidFill>
                              <a:latin typeface="Cambria Math" panose="02040503050406030204" pitchFamily="18" charset="0"/>
                            </a:rPr>
                          </m:ctrlPr>
                        </m:funcPr>
                        <m:fName>
                          <m:r>
                            <m:rPr>
                              <m:sty m:val="p"/>
                            </m:rPr>
                            <a:rPr lang="en-US" altLang="ko-KR" sz="1600">
                              <a:solidFill>
                                <a:schemeClr val="tx1"/>
                              </a:solidFill>
                              <a:latin typeface="Cambria Math" panose="02040503050406030204" pitchFamily="18" charset="0"/>
                            </a:rPr>
                            <m:t>log</m:t>
                          </m:r>
                        </m:fName>
                        <m:e>
                          <m:d>
                            <m:dPr>
                              <m:ctrlPr>
                                <a:rPr lang="ko-KR" altLang="ko-KR" sz="1600" i="1">
                                  <a:solidFill>
                                    <a:schemeClr val="tx1"/>
                                  </a:solidFill>
                                  <a:latin typeface="Cambria Math" panose="02040503050406030204" pitchFamily="18" charset="0"/>
                                </a:rPr>
                              </m:ctrlPr>
                            </m:dPr>
                            <m:e>
                              <m:f>
                                <m:fPr>
                                  <m:type m:val="lin"/>
                                  <m:ctrlPr>
                                    <a:rPr lang="ko-KR" altLang="ko-KR" sz="1600" i="1">
                                      <a:solidFill>
                                        <a:schemeClr val="tx1"/>
                                      </a:solidFill>
                                      <a:latin typeface="Cambria Math" panose="02040503050406030204" pitchFamily="18" charset="0"/>
                                    </a:rPr>
                                  </m:ctrlPr>
                                </m:fPr>
                                <m:num>
                                  <m:r>
                                    <a:rPr lang="en-US" altLang="ko-KR" sz="1600" i="1">
                                      <a:solidFill>
                                        <a:schemeClr val="tx1"/>
                                      </a:solidFill>
                                      <a:latin typeface="Cambria Math" panose="02040503050406030204" pitchFamily="18" charset="0"/>
                                    </a:rPr>
                                    <m:t>𝑑</m:t>
                                  </m:r>
                                </m:num>
                                <m:den>
                                  <m:sSub>
                                    <m:sSubPr>
                                      <m:ctrlPr>
                                        <a:rPr lang="ko-KR" altLang="ko-KR" sz="1600" i="1">
                                          <a:solidFill>
                                            <a:schemeClr val="tx1"/>
                                          </a:solidFill>
                                          <a:latin typeface="Cambria Math" panose="02040503050406030204" pitchFamily="18" charset="0"/>
                                        </a:rPr>
                                      </m:ctrlPr>
                                    </m:sSubPr>
                                    <m:e>
                                      <m:r>
                                        <a:rPr lang="en-US" altLang="ko-KR" sz="1600" i="1">
                                          <a:solidFill>
                                            <a:schemeClr val="tx1"/>
                                          </a:solidFill>
                                          <a:latin typeface="Cambria Math" panose="02040503050406030204" pitchFamily="18" charset="0"/>
                                        </a:rPr>
                                        <m:t>𝑑</m:t>
                                      </m:r>
                                    </m:e>
                                    <m:sub>
                                      <m:r>
                                        <a:rPr lang="en-US" altLang="ko-KR" sz="1600" i="1">
                                          <a:solidFill>
                                            <a:schemeClr val="tx1"/>
                                          </a:solidFill>
                                          <a:latin typeface="Cambria Math" panose="02040503050406030204" pitchFamily="18" charset="0"/>
                                        </a:rPr>
                                        <m:t>0</m:t>
                                      </m:r>
                                    </m:sub>
                                  </m:sSub>
                                </m:den>
                              </m:f>
                            </m:e>
                          </m:d>
                        </m:e>
                      </m:func>
                      <m:r>
                        <a:rPr lang="en-US" altLang="ko-KR" sz="1600" i="1">
                          <a:solidFill>
                            <a:schemeClr val="tx1"/>
                          </a:solidFill>
                          <a:latin typeface="Cambria Math" panose="02040503050406030204" pitchFamily="18" charset="0"/>
                        </a:rPr>
                        <m:t>+</m:t>
                      </m:r>
                      <m:sSub>
                        <m:sSubPr>
                          <m:ctrlPr>
                            <a:rPr lang="ko-KR" altLang="ko-KR" sz="1600" i="1">
                              <a:solidFill>
                                <a:schemeClr val="tx1"/>
                              </a:solidFill>
                              <a:latin typeface="Cambria Math" panose="02040503050406030204" pitchFamily="18" charset="0"/>
                            </a:rPr>
                          </m:ctrlPr>
                        </m:sSubPr>
                        <m:e>
                          <m:r>
                            <a:rPr lang="en-US" altLang="ko-KR" sz="1600" i="1">
                              <a:solidFill>
                                <a:schemeClr val="tx1"/>
                              </a:solidFill>
                              <a:latin typeface="Cambria Math" panose="02040503050406030204" pitchFamily="18" charset="0"/>
                            </a:rPr>
                            <m:t>𝑋</m:t>
                          </m:r>
                        </m:e>
                        <m:sub>
                          <m:r>
                            <a:rPr lang="en-US" altLang="ko-KR" sz="1600" i="1">
                              <a:solidFill>
                                <a:schemeClr val="tx1"/>
                              </a:solidFill>
                              <a:latin typeface="Cambria Math" panose="02040503050406030204" pitchFamily="18" charset="0"/>
                            </a:rPr>
                            <m:t>𝜎</m:t>
                          </m:r>
                        </m:sub>
                      </m:sSub>
                    </m:oMath>
                  </m:oMathPara>
                </a14:m>
                <a:endParaRPr lang="ko-KR" altLang="en-US" sz="1600" dirty="0">
                  <a:solidFill>
                    <a:schemeClr val="tx1"/>
                  </a:solidFill>
                </a:endParaRPr>
              </a:p>
            </p:txBody>
          </p:sp>
        </mc:Choice>
        <mc:Fallback xmlns="">
          <p:sp>
            <p:nvSpPr>
              <p:cNvPr id="6" name="TextBox 5">
                <a:extLst>
                  <a:ext uri="{FF2B5EF4-FFF2-40B4-BE49-F238E27FC236}">
                    <a16:creationId xmlns:a16="http://schemas.microsoft.com/office/drawing/2014/main" id="{2204F0C0-2AE0-4004-91C5-65699344F5E6}"/>
                  </a:ext>
                </a:extLst>
              </p:cNvPr>
              <p:cNvSpPr txBox="1">
                <a:spLocks noRot="1" noChangeAspect="1" noMove="1" noResize="1" noEditPoints="1" noAdjustHandles="1" noChangeArrowheads="1" noChangeShapeType="1" noTextEdit="1"/>
              </p:cNvSpPr>
              <p:nvPr/>
            </p:nvSpPr>
            <p:spPr>
              <a:xfrm>
                <a:off x="1691680" y="5754742"/>
                <a:ext cx="4752528" cy="338554"/>
              </a:xfrm>
              <a:prstGeom prst="rect">
                <a:avLst/>
              </a:prstGeom>
              <a:blipFill>
                <a:blip r:embed="rId3"/>
                <a:stretch>
                  <a:fillRect t="-100000" b="-164286"/>
                </a:stretch>
              </a:blipFill>
            </p:spPr>
            <p:txBody>
              <a:bodyPr/>
              <a:lstStyle/>
              <a:p>
                <a:r>
                  <a:rPr lang="ko-KR" altLang="en-US">
                    <a:noFill/>
                  </a:rPr>
                  <a:t> </a:t>
                </a:r>
              </a:p>
            </p:txBody>
          </p:sp>
        </mc:Fallback>
      </mc:AlternateContent>
      <p:sp>
        <p:nvSpPr>
          <p:cNvPr id="9" name="TextBox 8">
            <a:extLst>
              <a:ext uri="{FF2B5EF4-FFF2-40B4-BE49-F238E27FC236}">
                <a16:creationId xmlns:a16="http://schemas.microsoft.com/office/drawing/2014/main" id="{9EA01098-5DE3-41D2-B7DF-FA80E15818F0}"/>
              </a:ext>
            </a:extLst>
          </p:cNvPr>
          <p:cNvSpPr txBox="1"/>
          <p:nvPr/>
        </p:nvSpPr>
        <p:spPr>
          <a:xfrm>
            <a:off x="5724128" y="5764557"/>
            <a:ext cx="2257597" cy="318924"/>
          </a:xfrm>
          <a:prstGeom prst="rect">
            <a:avLst/>
          </a:prstGeom>
          <a:noFill/>
        </p:spPr>
        <p:txBody>
          <a:bodyPr wrap="none" lIns="36000" tIns="36000" rIns="36000" bIns="36000" rtlCol="0" anchor="ctr" anchorCtr="0">
            <a:spAutoFit/>
          </a:bodyPr>
          <a:lstStyle/>
          <a:p>
            <a:r>
              <a:rPr lang="en-US" altLang="ko-KR" sz="1600" dirty="0">
                <a:solidFill>
                  <a:schemeClr val="tx1"/>
                </a:solidFill>
              </a:rPr>
              <a:t>(basic log-distance model)</a:t>
            </a:r>
            <a:endParaRPr lang="ko-KR" altLang="en-US" sz="1600" dirty="0">
              <a:solidFill>
                <a:schemeClr val="tx1"/>
              </a:solidFill>
            </a:endParaRPr>
          </a:p>
        </p:txBody>
      </p:sp>
    </p:spTree>
    <p:extLst>
      <p:ext uri="{BB962C8B-B14F-4D97-AF65-F5344CB8AC3E}">
        <p14:creationId xmlns:p14="http://schemas.microsoft.com/office/powerpoint/2010/main" val="1878557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Delay spread vs. distance</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6</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3"/>
            <a:ext cx="8076222" cy="2163661"/>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Examples of measured delay spread a inside ship</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The RMS delay spread measured under LOS and NLOS conditions inside a 130m cargo hold surrounded by metallic walls was as follows[3]</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The delay spread tends to increase as the distance between Tx and Rx increases, and it may exceed 600ns</a:t>
            </a:r>
          </a:p>
          <a:p>
            <a:pPr marL="182563" indent="0">
              <a:spcBef>
                <a:spcPts val="600"/>
              </a:spcBef>
              <a:spcAft>
                <a:spcPts val="0"/>
              </a:spcAft>
            </a:pPr>
            <a:r>
              <a:rPr lang="en-US" altLang="ko-KR" sz="2000" spc="-50" dirty="0">
                <a:latin typeface="Times New Roman" panose="02020603050405020304" pitchFamily="18" charset="0"/>
                <a:cs typeface="Times New Roman" panose="02020603050405020304" pitchFamily="18" charset="0"/>
              </a:rPr>
              <a:t>     Delay spread becomes </a:t>
            </a:r>
            <a:r>
              <a:rPr lang="en-US" altLang="ko-KR" sz="2000" b="1" spc="-50" dirty="0">
                <a:latin typeface="Times New Roman" panose="02020603050405020304" pitchFamily="18" charset="0"/>
                <a:cs typeface="Times New Roman" panose="02020603050405020304" pitchFamily="18" charset="0"/>
              </a:rPr>
              <a:t>more significant </a:t>
            </a:r>
            <a:r>
              <a:rPr lang="en-US" altLang="ko-KR" sz="2000" spc="-50" dirty="0">
                <a:latin typeface="Times New Roman" panose="02020603050405020304" pitchFamily="18" charset="0"/>
                <a:cs typeface="Times New Roman" panose="02020603050405020304" pitchFamily="18" charset="0"/>
              </a:rPr>
              <a:t>with increasing propagation distance </a:t>
            </a:r>
          </a:p>
          <a:p>
            <a:pPr marL="182563" indent="0">
              <a:spcBef>
                <a:spcPts val="600"/>
              </a:spcBef>
              <a:spcAft>
                <a:spcPts val="0"/>
              </a:spcAft>
            </a:pPr>
            <a:r>
              <a:rPr lang="en-US" altLang="ko-KR" sz="2000" dirty="0">
                <a:latin typeface="Times New Roman" panose="02020603050405020304" pitchFamily="18" charset="0"/>
                <a:cs typeface="Times New Roman" panose="02020603050405020304" pitchFamily="18" charset="0"/>
              </a:rPr>
              <a:t> </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pic>
        <p:nvPicPr>
          <p:cNvPr id="3" name="그림 2">
            <a:extLst>
              <a:ext uri="{FF2B5EF4-FFF2-40B4-BE49-F238E27FC236}">
                <a16:creationId xmlns:a16="http://schemas.microsoft.com/office/drawing/2014/main" id="{CEA4D949-A2CB-475F-9028-FFFF503DC630}"/>
              </a:ext>
            </a:extLst>
          </p:cNvPr>
          <p:cNvPicPr>
            <a:picLocks noChangeAspect="1"/>
          </p:cNvPicPr>
          <p:nvPr/>
        </p:nvPicPr>
        <p:blipFill>
          <a:blip r:embed="rId3"/>
          <a:stretch>
            <a:fillRect/>
          </a:stretch>
        </p:blipFill>
        <p:spPr>
          <a:xfrm>
            <a:off x="5036639" y="3648444"/>
            <a:ext cx="3501919" cy="2713455"/>
          </a:xfrm>
          <a:prstGeom prst="rect">
            <a:avLst/>
          </a:prstGeom>
        </p:spPr>
      </p:pic>
      <p:pic>
        <p:nvPicPr>
          <p:cNvPr id="4" name="그림 3">
            <a:extLst>
              <a:ext uri="{FF2B5EF4-FFF2-40B4-BE49-F238E27FC236}">
                <a16:creationId xmlns:a16="http://schemas.microsoft.com/office/drawing/2014/main" id="{815E3FCF-1998-44ED-8707-84BF38BE0A86}"/>
              </a:ext>
            </a:extLst>
          </p:cNvPr>
          <p:cNvPicPr>
            <a:picLocks noChangeAspect="1"/>
          </p:cNvPicPr>
          <p:nvPr/>
        </p:nvPicPr>
        <p:blipFill>
          <a:blip r:embed="rId4"/>
          <a:stretch>
            <a:fillRect/>
          </a:stretch>
        </p:blipFill>
        <p:spPr>
          <a:xfrm>
            <a:off x="538809" y="3915635"/>
            <a:ext cx="4215492" cy="1708646"/>
          </a:xfrm>
          <a:prstGeom prst="rect">
            <a:avLst/>
          </a:prstGeom>
        </p:spPr>
      </p:pic>
      <p:sp>
        <p:nvSpPr>
          <p:cNvPr id="7" name="TextBox 6">
            <a:extLst>
              <a:ext uri="{FF2B5EF4-FFF2-40B4-BE49-F238E27FC236}">
                <a16:creationId xmlns:a16="http://schemas.microsoft.com/office/drawing/2014/main" id="{7985DEB5-3A02-4C12-9F54-181288C34C02}"/>
              </a:ext>
            </a:extLst>
          </p:cNvPr>
          <p:cNvSpPr txBox="1"/>
          <p:nvPr/>
        </p:nvSpPr>
        <p:spPr>
          <a:xfrm>
            <a:off x="1708458" y="5805676"/>
            <a:ext cx="2398991" cy="523220"/>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Measurement setup inside the cargo area[3]</a:t>
            </a:r>
            <a:endParaRPr lang="ko-KR" altLang="en-US" sz="1400" b="1" dirty="0">
              <a:solidFill>
                <a:prstClr val="black"/>
              </a:solidFill>
              <a:latin typeface="맑은 고딕" panose="020F0502020204030204"/>
              <a:ea typeface="맑은 고딕" panose="020B0503020000020004" pitchFamily="50" charset="-127"/>
            </a:endParaRPr>
          </a:p>
        </p:txBody>
      </p:sp>
      <p:grpSp>
        <p:nvGrpSpPr>
          <p:cNvPr id="8" name="그룹 7">
            <a:extLst>
              <a:ext uri="{FF2B5EF4-FFF2-40B4-BE49-F238E27FC236}">
                <a16:creationId xmlns:a16="http://schemas.microsoft.com/office/drawing/2014/main" id="{46E2E5D1-1C28-44F7-A56A-972468DDF182}"/>
              </a:ext>
            </a:extLst>
          </p:cNvPr>
          <p:cNvGrpSpPr/>
          <p:nvPr/>
        </p:nvGrpSpPr>
        <p:grpSpPr>
          <a:xfrm>
            <a:off x="5224528" y="6067286"/>
            <a:ext cx="3301935" cy="413136"/>
            <a:chOff x="2078041" y="5606256"/>
            <a:chExt cx="3301935" cy="644142"/>
          </a:xfrm>
        </p:grpSpPr>
        <p:sp>
          <p:nvSpPr>
            <p:cNvPr id="6" name="직사각형 5">
              <a:extLst>
                <a:ext uri="{FF2B5EF4-FFF2-40B4-BE49-F238E27FC236}">
                  <a16:creationId xmlns:a16="http://schemas.microsoft.com/office/drawing/2014/main" id="{58FA2EB0-2FBE-4B42-8A6D-1A507B2B90D5}"/>
                </a:ext>
              </a:extLst>
            </p:cNvPr>
            <p:cNvSpPr/>
            <p:nvPr/>
          </p:nvSpPr>
          <p:spPr bwMode="auto">
            <a:xfrm>
              <a:off x="2117581" y="5727178"/>
              <a:ext cx="3047062" cy="52322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9" name="TextBox 8">
              <a:extLst>
                <a:ext uri="{FF2B5EF4-FFF2-40B4-BE49-F238E27FC236}">
                  <a16:creationId xmlns:a16="http://schemas.microsoft.com/office/drawing/2014/main" id="{286D6E3B-2EB7-47F3-9F5D-9DF03117D322}"/>
                </a:ext>
              </a:extLst>
            </p:cNvPr>
            <p:cNvSpPr txBox="1"/>
            <p:nvPr/>
          </p:nvSpPr>
          <p:spPr>
            <a:xfrm>
              <a:off x="2078041" y="5606256"/>
              <a:ext cx="3301935" cy="449265"/>
            </a:xfrm>
            <a:prstGeom prst="rect">
              <a:avLst/>
            </a:prstGeom>
            <a:noFill/>
          </p:spPr>
          <p:txBody>
            <a:bodyPr wrap="square" lIns="36000" tIns="36000" rIns="36000" bIns="36000" rtlCol="0" anchor="ctr" anchorCtr="0">
              <a:spAutoFit/>
            </a:bodyPr>
            <a:lstStyle/>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RMS delay spread versus distance [3]</a:t>
              </a:r>
              <a:endParaRPr lang="ko-KR" altLang="en-US" sz="1400" b="1" dirty="0">
                <a:solidFill>
                  <a:prstClr val="black"/>
                </a:solidFill>
                <a:latin typeface="맑은 고딕" panose="020F0502020204030204"/>
                <a:ea typeface="맑은 고딕" panose="020B0503020000020004" pitchFamily="50" charset="-127"/>
              </a:endParaRPr>
            </a:p>
          </p:txBody>
        </p:sp>
      </p:grpSp>
      <p:sp>
        <p:nvSpPr>
          <p:cNvPr id="14" name="화살표: 아래쪽 13">
            <a:extLst>
              <a:ext uri="{FF2B5EF4-FFF2-40B4-BE49-F238E27FC236}">
                <a16:creationId xmlns:a16="http://schemas.microsoft.com/office/drawing/2014/main" id="{745C4529-B40D-4639-AC8F-C9180EE358AA}"/>
              </a:ext>
            </a:extLst>
          </p:cNvPr>
          <p:cNvSpPr/>
          <p:nvPr/>
        </p:nvSpPr>
        <p:spPr>
          <a:xfrm rot="13910865">
            <a:off x="6915179" y="4403987"/>
            <a:ext cx="139489" cy="392285"/>
          </a:xfrm>
          <a:prstGeom prst="downArrow">
            <a:avLst>
              <a:gd name="adj1" fmla="val 50000"/>
              <a:gd name="adj2" fmla="val 91981"/>
            </a:avLst>
          </a:prstGeom>
          <a:gradFill>
            <a:gsLst>
              <a:gs pos="0">
                <a:srgbClr val="0F6FC6">
                  <a:lumMod val="5000"/>
                  <a:lumOff val="95000"/>
                </a:srgbClr>
              </a:gs>
              <a:gs pos="83000">
                <a:srgbClr val="ADD5F9"/>
              </a:gs>
              <a:gs pos="100000">
                <a:srgbClr val="0F6FC6">
                  <a:lumMod val="30000"/>
                  <a:lumOff val="70000"/>
                </a:srgbClr>
              </a:gs>
            </a:gsLst>
            <a:lin ang="5400000" scaled="1"/>
          </a:gradFill>
          <a:ln w="6350" cap="flat" cmpd="sng" algn="ctr">
            <a:solidFill>
              <a:srgbClr val="0F6FC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ko-KR" altLang="en-US" sz="1800" b="0" i="0" u="none" strike="noStrike" kern="0" cap="none" spc="0" normalizeH="0" baseline="0" noProof="0">
              <a:ln>
                <a:noFill/>
              </a:ln>
              <a:solidFill>
                <a:prstClr val="white"/>
              </a:solidFill>
              <a:effectLst/>
              <a:uLnTx/>
              <a:uFillTx/>
              <a:latin typeface="맑은 고딕"/>
              <a:ea typeface="맑은 고딕"/>
            </a:endParaRPr>
          </a:p>
        </p:txBody>
      </p:sp>
      <p:sp>
        <p:nvSpPr>
          <p:cNvPr id="15" name="화살표: 아래쪽 14">
            <a:extLst>
              <a:ext uri="{FF2B5EF4-FFF2-40B4-BE49-F238E27FC236}">
                <a16:creationId xmlns:a16="http://schemas.microsoft.com/office/drawing/2014/main" id="{925B3865-C1CE-45FF-BED2-2B4278E82C99}"/>
              </a:ext>
            </a:extLst>
          </p:cNvPr>
          <p:cNvSpPr/>
          <p:nvPr/>
        </p:nvSpPr>
        <p:spPr>
          <a:xfrm rot="16200000">
            <a:off x="959847" y="3354863"/>
            <a:ext cx="134016" cy="216024"/>
          </a:xfrm>
          <a:prstGeom prst="downArrow">
            <a:avLst>
              <a:gd name="adj1" fmla="val 50000"/>
              <a:gd name="adj2" fmla="val 91981"/>
            </a:avLst>
          </a:prstGeom>
          <a:gradFill>
            <a:gsLst>
              <a:gs pos="0">
                <a:srgbClr val="0F6FC6">
                  <a:lumMod val="5000"/>
                  <a:lumOff val="95000"/>
                </a:srgbClr>
              </a:gs>
              <a:gs pos="83000">
                <a:srgbClr val="ADD5F9"/>
              </a:gs>
              <a:gs pos="100000">
                <a:srgbClr val="0F6FC6">
                  <a:lumMod val="30000"/>
                  <a:lumOff val="70000"/>
                </a:srgbClr>
              </a:gs>
            </a:gsLst>
            <a:lin ang="5400000" scaled="1"/>
          </a:gradFill>
          <a:ln w="6350" cap="flat" cmpd="sng" algn="ctr">
            <a:solidFill>
              <a:srgbClr val="0F6FC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ko-KR" altLang="en-US" sz="1800" b="0" i="0" u="none" strike="noStrike" kern="0" cap="none" spc="0" normalizeH="0" baseline="0" noProof="0">
              <a:ln>
                <a:noFill/>
              </a:ln>
              <a:solidFill>
                <a:prstClr val="white"/>
              </a:solidFill>
              <a:effectLst/>
              <a:uLnTx/>
              <a:uFillTx/>
              <a:latin typeface="맑은 고딕"/>
              <a:ea typeface="맑은 고딕"/>
            </a:endParaRPr>
          </a:p>
        </p:txBody>
      </p:sp>
    </p:spTree>
    <p:extLst>
      <p:ext uri="{BB962C8B-B14F-4D97-AF65-F5344CB8AC3E}">
        <p14:creationId xmlns:p14="http://schemas.microsoft.com/office/powerpoint/2010/main" val="190038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ko-KR" sz="3200" b="1" dirty="0">
                <a:solidFill>
                  <a:schemeClr val="tx1"/>
                </a:solidFill>
                <a:latin typeface="Times New Roman" panose="02020603050405020304" pitchFamily="18" charset="0"/>
                <a:cs typeface="Times New Roman" panose="02020603050405020304" pitchFamily="18" charset="0"/>
              </a:rPr>
              <a:t>Review - Path loss characteristics</a:t>
            </a:r>
            <a:endParaRPr lang="en-US" altLang="en-US" sz="3200" b="1" dirty="0">
              <a:solidFill>
                <a:schemeClr val="tx1"/>
              </a:solidFill>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7</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7836695" cy="2232248"/>
          </a:xfrm>
        </p:spPr>
        <p:txBody>
          <a:bodyPr>
            <a:noAutofit/>
          </a:bodyPr>
          <a:lstStyle/>
          <a:p>
            <a:pPr marL="177800" indent="-177800">
              <a:spcBef>
                <a:spcPts val="600"/>
              </a:spcBef>
              <a:spcAft>
                <a:spcPts val="0"/>
              </a:spcAft>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Conventional space wave </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Received power is proportional to 1/r</a:t>
            </a:r>
            <a:r>
              <a:rPr lang="en-US" altLang="ko-KR" sz="2000" baseline="26000" dirty="0">
                <a:latin typeface="Times New Roman" panose="02020603050405020304" pitchFamily="18" charset="0"/>
                <a:cs typeface="Times New Roman" panose="02020603050405020304" pitchFamily="18" charset="0"/>
              </a:rPr>
              <a:t>2</a:t>
            </a:r>
            <a:r>
              <a:rPr lang="en-US" altLang="ko-KR" sz="2000" dirty="0">
                <a:latin typeface="Times New Roman" panose="02020603050405020304" pitchFamily="18" charset="0"/>
                <a:cs typeface="Times New Roman" panose="02020603050405020304" pitchFamily="18" charset="0"/>
              </a:rPr>
              <a:t> in free space </a:t>
            </a:r>
          </a:p>
          <a:p>
            <a:pPr marL="177800" indent="-177800">
              <a:spcBef>
                <a:spcPts val="600"/>
              </a:spcBef>
              <a:spcAft>
                <a:spcPts val="0"/>
              </a:spcAft>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Surface waves  </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Received power is proportional to 1/r on the surface of </a:t>
            </a:r>
            <a:r>
              <a:rPr lang="en-US" altLang="ko-KR" sz="2000" b="1" dirty="0">
                <a:latin typeface="Times New Roman" panose="02020603050405020304" pitchFamily="18" charset="0"/>
                <a:cs typeface="Times New Roman" panose="02020603050405020304" pitchFamily="18" charset="0"/>
              </a:rPr>
              <a:t>flat</a:t>
            </a:r>
            <a:r>
              <a:rPr lang="en-US" altLang="ko-KR" sz="2000" dirty="0">
                <a:latin typeface="Times New Roman" panose="02020603050405020304" pitchFamily="18" charset="0"/>
                <a:cs typeface="Times New Roman" panose="02020603050405020304" pitchFamily="18" charset="0"/>
              </a:rPr>
              <a:t> metal </a:t>
            </a:r>
          </a:p>
          <a:p>
            <a:pPr marL="182563" indent="0">
              <a:spcBef>
                <a:spcPts val="600"/>
              </a:spcBef>
              <a:spcAft>
                <a:spcPts val="0"/>
              </a:spcAft>
            </a:pPr>
            <a:r>
              <a:rPr lang="en-US" altLang="ko-KR" sz="2000" dirty="0">
                <a:latin typeface="Times New Roman" panose="02020603050405020304" pitchFamily="18" charset="0"/>
                <a:cs typeface="Times New Roman" panose="02020603050405020304" pitchFamily="18" charset="0"/>
              </a:rPr>
              <a:t> </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pic>
        <p:nvPicPr>
          <p:cNvPr id="5" name="그림 4">
            <a:extLst>
              <a:ext uri="{FF2B5EF4-FFF2-40B4-BE49-F238E27FC236}">
                <a16:creationId xmlns:a16="http://schemas.microsoft.com/office/drawing/2014/main" id="{7D9E25AD-89E8-43D1-8EE2-3EC827F7CA89}"/>
              </a:ext>
            </a:extLst>
          </p:cNvPr>
          <p:cNvPicPr>
            <a:picLocks noChangeAspect="1"/>
          </p:cNvPicPr>
          <p:nvPr/>
        </p:nvPicPr>
        <p:blipFill>
          <a:blip r:embed="rId3"/>
          <a:stretch>
            <a:fillRect/>
          </a:stretch>
        </p:blipFill>
        <p:spPr>
          <a:xfrm>
            <a:off x="1313258" y="3140968"/>
            <a:ext cx="6813731" cy="3312368"/>
          </a:xfrm>
          <a:prstGeom prst="rect">
            <a:avLst/>
          </a:prstGeom>
        </p:spPr>
      </p:pic>
    </p:spTree>
    <p:extLst>
      <p:ext uri="{BB962C8B-B14F-4D97-AF65-F5344CB8AC3E}">
        <p14:creationId xmlns:p14="http://schemas.microsoft.com/office/powerpoint/2010/main" val="1400900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46F8899B-54C6-42F8-AFF1-BFCDDE1689D6}"/>
              </a:ext>
            </a:extLst>
          </p:cNvPr>
          <p:cNvPicPr>
            <a:picLocks noChangeAspect="1"/>
          </p:cNvPicPr>
          <p:nvPr/>
        </p:nvPicPr>
        <p:blipFill>
          <a:blip r:embed="rId3"/>
          <a:stretch>
            <a:fillRect/>
          </a:stretch>
        </p:blipFill>
        <p:spPr>
          <a:xfrm>
            <a:off x="1042640" y="3517258"/>
            <a:ext cx="5504009" cy="2825094"/>
          </a:xfrm>
          <a:prstGeom prst="rect">
            <a:avLst/>
          </a:prstGeom>
        </p:spPr>
      </p:pic>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Structure model for EM simulation (1/2)</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8</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8202712" cy="1512168"/>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3D full-wave EM simulation including a shielding room with bulkheads </a:t>
            </a:r>
          </a:p>
          <a:p>
            <a:pPr marL="449263" indent="-266700">
              <a:spcBef>
                <a:spcPts val="600"/>
              </a:spcBef>
              <a:spcAft>
                <a:spcPts val="0"/>
              </a:spcAft>
              <a:buFont typeface="맑은 고딕" panose="020B0503020000020004" pitchFamily="50" charset="-127"/>
              <a:buChar char="–"/>
            </a:pPr>
            <a:r>
              <a:rPr lang="en-US" altLang="ko-KR" sz="2000" spc="-20" dirty="0">
                <a:latin typeface="Times New Roman" panose="02020603050405020304" pitchFamily="18" charset="0"/>
                <a:cs typeface="Times New Roman" panose="02020603050405020304" pitchFamily="18" charset="0"/>
              </a:rPr>
              <a:t>Perfect shielding room acts as a </a:t>
            </a:r>
            <a:r>
              <a:rPr lang="en-US" altLang="ko-KR" sz="2000" b="1" spc="-20" dirty="0">
                <a:latin typeface="Times New Roman" panose="02020603050405020304" pitchFamily="18" charset="0"/>
                <a:cs typeface="Times New Roman" panose="02020603050405020304" pitchFamily="18" charset="0"/>
              </a:rPr>
              <a:t>reverberation chamber </a:t>
            </a:r>
            <a:r>
              <a:rPr lang="en-US" altLang="ko-KR" sz="2000" spc="-20" dirty="0">
                <a:latin typeface="Times New Roman" panose="02020603050405020304" pitchFamily="18" charset="0"/>
                <a:cs typeface="Times New Roman" panose="02020603050405020304" pitchFamily="18" charset="0"/>
              </a:rPr>
              <a:t>or resonant cavity</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A slit or gap acts as a </a:t>
            </a:r>
            <a:r>
              <a:rPr lang="en-US" altLang="ko-KR" sz="2000" b="1" dirty="0">
                <a:latin typeface="Times New Roman" panose="02020603050405020304" pitchFamily="18" charset="0"/>
                <a:cs typeface="Times New Roman" panose="02020603050405020304" pitchFamily="18" charset="0"/>
              </a:rPr>
              <a:t>sealing</a:t>
            </a:r>
            <a:r>
              <a:rPr lang="en-US" altLang="ko-KR" sz="2000" dirty="0">
                <a:latin typeface="Times New Roman" panose="02020603050405020304" pitchFamily="18" charset="0"/>
                <a:cs typeface="Times New Roman" panose="02020603050405020304" pitchFamily="18" charset="0"/>
              </a:rPr>
              <a:t> in the watertight steel door (silicon rubber)</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This very narrow slit acts as a new source of waves through diffraction</a:t>
            </a:r>
          </a:p>
        </p:txBody>
      </p:sp>
      <p:sp>
        <p:nvSpPr>
          <p:cNvPr id="30" name="TextBox 29">
            <a:extLst>
              <a:ext uri="{FF2B5EF4-FFF2-40B4-BE49-F238E27FC236}">
                <a16:creationId xmlns:a16="http://schemas.microsoft.com/office/drawing/2014/main" id="{8F2DEFCE-D265-4322-A75B-5DDDC95B9510}"/>
              </a:ext>
            </a:extLst>
          </p:cNvPr>
          <p:cNvSpPr txBox="1"/>
          <p:nvPr/>
        </p:nvSpPr>
        <p:spPr>
          <a:xfrm>
            <a:off x="4715884" y="3313643"/>
            <a:ext cx="1745957" cy="276999"/>
          </a:xfrm>
          <a:prstGeom prst="rect">
            <a:avLst/>
          </a:prstGeom>
          <a:noFill/>
        </p:spPr>
        <p:txBody>
          <a:bodyPr wrap="square" rtlCol="0">
            <a:spAutoFit/>
          </a:bodyPr>
          <a:lstStyle/>
          <a:p>
            <a:pPr defTabSz="914400" eaLnBrk="1" fontAlgn="auto" latinLnBrk="1" hangingPunct="1">
              <a:spcBef>
                <a:spcPts val="0"/>
              </a:spcBef>
              <a:spcAft>
                <a:spcPts val="0"/>
              </a:spcAft>
            </a:pPr>
            <a:r>
              <a:rPr lang="en-US" altLang="ko-KR" b="1" dirty="0">
                <a:solidFill>
                  <a:prstClr val="black"/>
                </a:solidFill>
                <a:latin typeface="맑은 고딕" panose="020F0502020204030204"/>
                <a:ea typeface="맑은 고딕" panose="020B0503020000020004" pitchFamily="50" charset="-127"/>
              </a:rPr>
              <a:t>(dimension unit: mm)</a:t>
            </a:r>
            <a:endParaRPr lang="ko-KR" altLang="en-US" sz="1600" b="1" dirty="0">
              <a:solidFill>
                <a:prstClr val="black"/>
              </a:solidFill>
              <a:latin typeface="맑은 고딕" panose="020F0502020204030204"/>
              <a:ea typeface="맑은 고딕" panose="020B0503020000020004" pitchFamily="50" charset="-127"/>
            </a:endParaRPr>
          </a:p>
        </p:txBody>
      </p:sp>
      <p:sp>
        <p:nvSpPr>
          <p:cNvPr id="31" name="TextBox 30">
            <a:extLst>
              <a:ext uri="{FF2B5EF4-FFF2-40B4-BE49-F238E27FC236}">
                <a16:creationId xmlns:a16="http://schemas.microsoft.com/office/drawing/2014/main" id="{7CA2906A-708E-4A4B-964C-CF52DA4CB42A}"/>
              </a:ext>
            </a:extLst>
          </p:cNvPr>
          <p:cNvSpPr txBox="1"/>
          <p:nvPr/>
        </p:nvSpPr>
        <p:spPr>
          <a:xfrm>
            <a:off x="2771445" y="6178492"/>
            <a:ext cx="2398991" cy="307777"/>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3D</a:t>
            </a:r>
            <a:r>
              <a:rPr lang="ko-KR" altLang="en-US" sz="1400" b="1" dirty="0">
                <a:solidFill>
                  <a:prstClr val="black"/>
                </a:solidFill>
                <a:latin typeface="맑은 고딕" panose="020F0502020204030204"/>
                <a:ea typeface="맑은 고딕" panose="020B0503020000020004" pitchFamily="50" charset="-127"/>
              </a:rPr>
              <a:t> </a:t>
            </a:r>
            <a:r>
              <a:rPr lang="en-US" altLang="ko-KR" sz="1400" b="1" dirty="0">
                <a:solidFill>
                  <a:prstClr val="black"/>
                </a:solidFill>
                <a:latin typeface="맑은 고딕" panose="020F0502020204030204"/>
                <a:ea typeface="맑은 고딕" panose="020B0503020000020004" pitchFamily="50" charset="-127"/>
              </a:rPr>
              <a:t>EM simulation</a:t>
            </a:r>
            <a:r>
              <a:rPr lang="ko-KR" altLang="en-US" sz="1400" b="1" dirty="0">
                <a:solidFill>
                  <a:prstClr val="black"/>
                </a:solidFill>
                <a:latin typeface="맑은 고딕" panose="020F0502020204030204"/>
                <a:ea typeface="맑은 고딕" panose="020B0503020000020004" pitchFamily="50" charset="-127"/>
              </a:rPr>
              <a:t> </a:t>
            </a:r>
            <a:r>
              <a:rPr lang="en-US" altLang="ko-KR" sz="1400" b="1" dirty="0">
                <a:solidFill>
                  <a:prstClr val="black"/>
                </a:solidFill>
                <a:latin typeface="맑은 고딕" panose="020F0502020204030204"/>
                <a:ea typeface="맑은 고딕" panose="020B0503020000020004" pitchFamily="50" charset="-127"/>
              </a:rPr>
              <a:t>model</a:t>
            </a:r>
            <a:endParaRPr lang="ko-KR" altLang="en-US" sz="1400" b="1" dirty="0">
              <a:solidFill>
                <a:prstClr val="black"/>
              </a:solidFill>
              <a:latin typeface="맑은 고딕" panose="020F0502020204030204"/>
              <a:ea typeface="맑은 고딕" panose="020B0503020000020004" pitchFamily="50" charset="-127"/>
            </a:endParaRPr>
          </a:p>
        </p:txBody>
      </p:sp>
      <p:sp>
        <p:nvSpPr>
          <p:cNvPr id="32" name="TextBox 31">
            <a:extLst>
              <a:ext uri="{FF2B5EF4-FFF2-40B4-BE49-F238E27FC236}">
                <a16:creationId xmlns:a16="http://schemas.microsoft.com/office/drawing/2014/main" id="{08CA3E79-6F02-4EE7-9114-06032714DC6D}"/>
              </a:ext>
            </a:extLst>
          </p:cNvPr>
          <p:cNvSpPr txBox="1"/>
          <p:nvPr/>
        </p:nvSpPr>
        <p:spPr>
          <a:xfrm>
            <a:off x="4342788" y="3924267"/>
            <a:ext cx="851515" cy="276999"/>
          </a:xfrm>
          <a:prstGeom prst="rect">
            <a:avLst/>
          </a:prstGeom>
          <a:noFill/>
        </p:spPr>
        <p:txBody>
          <a:bodyPr wrap="none" rtlCol="0">
            <a:spAutoFit/>
          </a:bodyPr>
          <a:lstStyle/>
          <a:p>
            <a:pPr defTabSz="914400" eaLnBrk="1" fontAlgn="auto" latinLnBrk="1" hangingPunct="1">
              <a:spcBef>
                <a:spcPts val="0"/>
              </a:spcBef>
              <a:spcAft>
                <a:spcPts val="0"/>
              </a:spcAft>
            </a:pPr>
            <a:r>
              <a:rPr lang="en-US" altLang="ko-KR" b="1" dirty="0">
                <a:solidFill>
                  <a:prstClr val="black"/>
                </a:solidFill>
                <a:latin typeface="맑은 고딕" panose="020F0502020204030204"/>
                <a:ea typeface="맑은 고딕" panose="020B0503020000020004" pitchFamily="50" charset="-127"/>
              </a:rPr>
              <a:t>Gap (slit)</a:t>
            </a:r>
            <a:endParaRPr lang="ko-KR" altLang="en-US" b="1" dirty="0">
              <a:solidFill>
                <a:prstClr val="black"/>
              </a:solidFill>
              <a:latin typeface="맑은 고딕" panose="020F0502020204030204"/>
              <a:ea typeface="맑은 고딕" panose="020B0503020000020004" pitchFamily="50" charset="-127"/>
            </a:endParaRPr>
          </a:p>
        </p:txBody>
      </p:sp>
      <p:sp>
        <p:nvSpPr>
          <p:cNvPr id="33" name="타원 32">
            <a:extLst>
              <a:ext uri="{FF2B5EF4-FFF2-40B4-BE49-F238E27FC236}">
                <a16:creationId xmlns:a16="http://schemas.microsoft.com/office/drawing/2014/main" id="{0C894E72-7CEE-446E-97B5-1B1B7C3D9AA0}"/>
              </a:ext>
            </a:extLst>
          </p:cNvPr>
          <p:cNvSpPr/>
          <p:nvPr/>
        </p:nvSpPr>
        <p:spPr>
          <a:xfrm rot="19304218">
            <a:off x="4466515" y="4408486"/>
            <a:ext cx="367332" cy="163445"/>
          </a:xfrm>
          <a:prstGeom prst="ellipse">
            <a:avLst/>
          </a:prstGeom>
          <a:noFill/>
          <a:ln w="12700" cap="flat" cmpd="sng" algn="ctr">
            <a:solidFill>
              <a:srgbClr val="C00000"/>
            </a:solidFill>
            <a:prstDash val="sysDot"/>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cxnSp>
        <p:nvCxnSpPr>
          <p:cNvPr id="35" name="직선 화살표 연결선 34">
            <a:extLst>
              <a:ext uri="{FF2B5EF4-FFF2-40B4-BE49-F238E27FC236}">
                <a16:creationId xmlns:a16="http://schemas.microsoft.com/office/drawing/2014/main" id="{C655518C-6854-4349-8974-58C4F9D7F393}"/>
              </a:ext>
            </a:extLst>
          </p:cNvPr>
          <p:cNvCxnSpPr>
            <a:cxnSpLocks/>
          </p:cNvCxnSpPr>
          <p:nvPr/>
        </p:nvCxnSpPr>
        <p:spPr bwMode="auto">
          <a:xfrm flipH="1">
            <a:off x="1851357" y="3613247"/>
            <a:ext cx="242886" cy="223837"/>
          </a:xfrm>
          <a:prstGeom prst="straightConnector1">
            <a:avLst/>
          </a:prstGeom>
          <a:solidFill>
            <a:srgbClr val="00B8FF"/>
          </a:solidFill>
          <a:ln w="9525" cap="flat" cmpd="sng" algn="ctr">
            <a:solidFill>
              <a:schemeClr val="tx1"/>
            </a:solidFill>
            <a:prstDash val="sysDot"/>
            <a:round/>
            <a:headEnd type="none" w="med" len="med"/>
            <a:tailEnd type="triangl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직선 화살표 연결선 36">
            <a:extLst>
              <a:ext uri="{FF2B5EF4-FFF2-40B4-BE49-F238E27FC236}">
                <a16:creationId xmlns:a16="http://schemas.microsoft.com/office/drawing/2014/main" id="{5A382BE6-AACE-4CC9-8400-647A76950264}"/>
              </a:ext>
            </a:extLst>
          </p:cNvPr>
          <p:cNvCxnSpPr>
            <a:cxnSpLocks/>
          </p:cNvCxnSpPr>
          <p:nvPr/>
        </p:nvCxnSpPr>
        <p:spPr bwMode="auto">
          <a:xfrm flipH="1">
            <a:off x="5792926" y="4388386"/>
            <a:ext cx="12963" cy="267848"/>
          </a:xfrm>
          <a:prstGeom prst="straightConnector1">
            <a:avLst/>
          </a:prstGeom>
          <a:solidFill>
            <a:srgbClr val="00B8FF"/>
          </a:solidFill>
          <a:ln w="9525" cap="flat" cmpd="sng" algn="ctr">
            <a:solidFill>
              <a:schemeClr val="tx1"/>
            </a:solidFill>
            <a:prstDash val="sysDot"/>
            <a:round/>
            <a:headEnd type="none" w="med" len="med"/>
            <a:tailEnd type="triangl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4" name="TextBox 43">
            <a:extLst>
              <a:ext uri="{FF2B5EF4-FFF2-40B4-BE49-F238E27FC236}">
                <a16:creationId xmlns:a16="http://schemas.microsoft.com/office/drawing/2014/main" id="{CEEC4DE7-15A3-420C-91F6-FE3A3CC89EA6}"/>
              </a:ext>
            </a:extLst>
          </p:cNvPr>
          <p:cNvSpPr txBox="1"/>
          <p:nvPr/>
        </p:nvSpPr>
        <p:spPr>
          <a:xfrm>
            <a:off x="5416261" y="5527719"/>
            <a:ext cx="842137" cy="261610"/>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100" b="1" dirty="0">
                <a:solidFill>
                  <a:schemeClr val="tx1"/>
                </a:solidFill>
                <a:latin typeface="맑은 고딕" panose="020F0502020204030204"/>
                <a:ea typeface="맑은 고딕" panose="020B0503020000020004" pitchFamily="50" charset="-127"/>
              </a:rPr>
              <a:t>Corridor</a:t>
            </a:r>
            <a:endParaRPr lang="ko-KR" altLang="en-US" sz="1100" b="1" dirty="0">
              <a:solidFill>
                <a:schemeClr val="tx1"/>
              </a:solidFill>
              <a:latin typeface="맑은 고딕" panose="020F0502020204030204"/>
              <a:ea typeface="맑은 고딕" panose="020B0503020000020004" pitchFamily="50" charset="-127"/>
            </a:endParaRPr>
          </a:p>
        </p:txBody>
      </p:sp>
      <p:sp>
        <p:nvSpPr>
          <p:cNvPr id="45" name="TextBox 44">
            <a:extLst>
              <a:ext uri="{FF2B5EF4-FFF2-40B4-BE49-F238E27FC236}">
                <a16:creationId xmlns:a16="http://schemas.microsoft.com/office/drawing/2014/main" id="{2D559275-4BC7-435F-B85E-B137C6A61457}"/>
              </a:ext>
            </a:extLst>
          </p:cNvPr>
          <p:cNvSpPr txBox="1"/>
          <p:nvPr/>
        </p:nvSpPr>
        <p:spPr>
          <a:xfrm>
            <a:off x="2363600" y="4672170"/>
            <a:ext cx="1368152" cy="646331"/>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b="1" dirty="0">
                <a:solidFill>
                  <a:schemeClr val="tx1"/>
                </a:solidFill>
                <a:latin typeface="맑은 고딕" panose="020F0502020204030204"/>
                <a:ea typeface="맑은 고딕" panose="020B0503020000020004" pitchFamily="50" charset="-127"/>
              </a:rPr>
              <a:t>Shielding room</a:t>
            </a:r>
          </a:p>
          <a:p>
            <a:pPr algn="ctr" defTabSz="914400" eaLnBrk="1" fontAlgn="auto" latinLnBrk="1" hangingPunct="1">
              <a:spcBef>
                <a:spcPts val="0"/>
              </a:spcBef>
              <a:spcAft>
                <a:spcPts val="0"/>
              </a:spcAft>
            </a:pPr>
            <a:r>
              <a:rPr lang="en-US" altLang="ko-KR" b="1" dirty="0">
                <a:solidFill>
                  <a:schemeClr val="tx1"/>
                </a:solidFill>
                <a:latin typeface="맑은 고딕" panose="020F0502020204030204"/>
                <a:ea typeface="맑은 고딕" panose="020B0503020000020004" pitchFamily="50" charset="-127"/>
              </a:rPr>
              <a:t>(cabin, cargo hold)</a:t>
            </a:r>
          </a:p>
        </p:txBody>
      </p:sp>
      <p:sp>
        <p:nvSpPr>
          <p:cNvPr id="46" name="TextBox 45">
            <a:extLst>
              <a:ext uri="{FF2B5EF4-FFF2-40B4-BE49-F238E27FC236}">
                <a16:creationId xmlns:a16="http://schemas.microsoft.com/office/drawing/2014/main" id="{3A7C26CA-BB8B-428F-87E8-97AB0C051E0E}"/>
              </a:ext>
            </a:extLst>
          </p:cNvPr>
          <p:cNvSpPr txBox="1"/>
          <p:nvPr/>
        </p:nvSpPr>
        <p:spPr>
          <a:xfrm rot="664573">
            <a:off x="2096676" y="5646749"/>
            <a:ext cx="1126265" cy="261610"/>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100" b="1" dirty="0">
                <a:solidFill>
                  <a:schemeClr val="tx1"/>
                </a:solidFill>
                <a:latin typeface="맑은 고딕" panose="020F0502020204030204"/>
                <a:ea typeface="맑은 고딕" panose="020B0503020000020004" pitchFamily="50" charset="-127"/>
              </a:rPr>
              <a:t>2500</a:t>
            </a:r>
            <a:endParaRPr lang="ko-KR" altLang="en-US" sz="1100" b="1" dirty="0">
              <a:solidFill>
                <a:schemeClr val="tx1"/>
              </a:solidFill>
              <a:latin typeface="맑은 고딕" panose="020F0502020204030204"/>
              <a:ea typeface="맑은 고딕" panose="020B0503020000020004" pitchFamily="50" charset="-127"/>
            </a:endParaRPr>
          </a:p>
        </p:txBody>
      </p:sp>
      <p:sp>
        <p:nvSpPr>
          <p:cNvPr id="47" name="TextBox 46">
            <a:extLst>
              <a:ext uri="{FF2B5EF4-FFF2-40B4-BE49-F238E27FC236}">
                <a16:creationId xmlns:a16="http://schemas.microsoft.com/office/drawing/2014/main" id="{AB22A13E-2B7C-42BE-9EB4-6ADFF6D9C3B7}"/>
              </a:ext>
            </a:extLst>
          </p:cNvPr>
          <p:cNvSpPr txBox="1"/>
          <p:nvPr/>
        </p:nvSpPr>
        <p:spPr>
          <a:xfrm rot="16200000">
            <a:off x="3953635" y="5163893"/>
            <a:ext cx="740422" cy="261610"/>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100" b="1" dirty="0">
                <a:solidFill>
                  <a:schemeClr val="tx1"/>
                </a:solidFill>
                <a:latin typeface="맑은 고딕" panose="020F0502020204030204"/>
                <a:ea typeface="맑은 고딕" panose="020B0503020000020004" pitchFamily="50" charset="-127"/>
              </a:rPr>
              <a:t>1200</a:t>
            </a:r>
            <a:endParaRPr lang="ko-KR" altLang="en-US" sz="1100" b="1" dirty="0">
              <a:solidFill>
                <a:schemeClr val="tx1"/>
              </a:solidFill>
              <a:latin typeface="맑은 고딕" panose="020F0502020204030204"/>
              <a:ea typeface="맑은 고딕" panose="020B0503020000020004" pitchFamily="50" charset="-127"/>
            </a:endParaRPr>
          </a:p>
        </p:txBody>
      </p:sp>
      <p:sp>
        <p:nvSpPr>
          <p:cNvPr id="50" name="TextBox 49">
            <a:extLst>
              <a:ext uri="{FF2B5EF4-FFF2-40B4-BE49-F238E27FC236}">
                <a16:creationId xmlns:a16="http://schemas.microsoft.com/office/drawing/2014/main" id="{E3097B57-C32C-4488-9A81-F649A2CBB802}"/>
              </a:ext>
            </a:extLst>
          </p:cNvPr>
          <p:cNvSpPr txBox="1"/>
          <p:nvPr/>
        </p:nvSpPr>
        <p:spPr>
          <a:xfrm>
            <a:off x="4816689" y="4464096"/>
            <a:ext cx="876551" cy="261610"/>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100" b="1" dirty="0">
                <a:solidFill>
                  <a:schemeClr val="tx1"/>
                </a:solidFill>
                <a:latin typeface="맑은 고딕" panose="020F0502020204030204"/>
                <a:ea typeface="맑은 고딕" panose="020B0503020000020004" pitchFamily="50" charset="-127"/>
              </a:rPr>
              <a:t>ceiling</a:t>
            </a:r>
            <a:endParaRPr lang="ko-KR" altLang="en-US" sz="1100" b="1" dirty="0">
              <a:solidFill>
                <a:schemeClr val="tx1"/>
              </a:solidFill>
              <a:latin typeface="맑은 고딕" panose="020F0502020204030204"/>
              <a:ea typeface="맑은 고딕" panose="020B0503020000020004" pitchFamily="50" charset="-127"/>
            </a:endParaRPr>
          </a:p>
        </p:txBody>
      </p:sp>
      <p:sp>
        <p:nvSpPr>
          <p:cNvPr id="52" name="TextBox 51">
            <a:extLst>
              <a:ext uri="{FF2B5EF4-FFF2-40B4-BE49-F238E27FC236}">
                <a16:creationId xmlns:a16="http://schemas.microsoft.com/office/drawing/2014/main" id="{3B69B41E-085A-47F3-B1F1-4F8D871A7817}"/>
              </a:ext>
            </a:extLst>
          </p:cNvPr>
          <p:cNvSpPr txBox="1"/>
          <p:nvPr/>
        </p:nvSpPr>
        <p:spPr>
          <a:xfrm>
            <a:off x="4768546" y="5032831"/>
            <a:ext cx="1004162" cy="430887"/>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100" b="1" dirty="0">
                <a:solidFill>
                  <a:schemeClr val="tx1"/>
                </a:solidFill>
                <a:latin typeface="맑은 고딕" panose="020F0502020204030204"/>
                <a:ea typeface="맑은 고딕" panose="020B0503020000020004" pitchFamily="50" charset="-127"/>
              </a:rPr>
              <a:t>Watertight</a:t>
            </a:r>
          </a:p>
          <a:p>
            <a:pPr algn="ctr" defTabSz="914400" eaLnBrk="1" fontAlgn="auto" latinLnBrk="1" hangingPunct="1">
              <a:spcBef>
                <a:spcPts val="0"/>
              </a:spcBef>
              <a:spcAft>
                <a:spcPts val="0"/>
              </a:spcAft>
            </a:pPr>
            <a:r>
              <a:rPr lang="en-US" altLang="ko-KR" sz="1100" b="1" dirty="0">
                <a:solidFill>
                  <a:schemeClr val="tx1"/>
                </a:solidFill>
                <a:latin typeface="맑은 고딕" panose="020F0502020204030204"/>
                <a:ea typeface="맑은 고딕" panose="020B0503020000020004" pitchFamily="50" charset="-127"/>
              </a:rPr>
              <a:t>Steel door</a:t>
            </a:r>
          </a:p>
        </p:txBody>
      </p:sp>
      <p:cxnSp>
        <p:nvCxnSpPr>
          <p:cNvPr id="53" name="직선 화살표 연결선 52">
            <a:extLst>
              <a:ext uri="{FF2B5EF4-FFF2-40B4-BE49-F238E27FC236}">
                <a16:creationId xmlns:a16="http://schemas.microsoft.com/office/drawing/2014/main" id="{E4530884-5FFC-425D-B7FA-BCB55D2FD706}"/>
              </a:ext>
            </a:extLst>
          </p:cNvPr>
          <p:cNvCxnSpPr>
            <a:cxnSpLocks/>
          </p:cNvCxnSpPr>
          <p:nvPr/>
        </p:nvCxnSpPr>
        <p:spPr bwMode="auto">
          <a:xfrm flipH="1">
            <a:off x="4607762" y="5182109"/>
            <a:ext cx="271217"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1" name="TextBox 50">
            <a:extLst>
              <a:ext uri="{FF2B5EF4-FFF2-40B4-BE49-F238E27FC236}">
                <a16:creationId xmlns:a16="http://schemas.microsoft.com/office/drawing/2014/main" id="{74C59B2A-C253-44D0-BFE3-E49CB996559E}"/>
              </a:ext>
            </a:extLst>
          </p:cNvPr>
          <p:cNvSpPr txBox="1"/>
          <p:nvPr/>
        </p:nvSpPr>
        <p:spPr>
          <a:xfrm rot="19445300">
            <a:off x="4513076" y="5771359"/>
            <a:ext cx="625541" cy="261610"/>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100" b="1" dirty="0">
                <a:solidFill>
                  <a:schemeClr val="tx1"/>
                </a:solidFill>
                <a:latin typeface="맑은 고딕" panose="020F0502020204030204"/>
                <a:ea typeface="맑은 고딕" panose="020B0503020000020004" pitchFamily="50" charset="-127"/>
              </a:rPr>
              <a:t>600</a:t>
            </a:r>
            <a:endParaRPr lang="ko-KR" altLang="en-US" sz="1100" b="1" dirty="0">
              <a:solidFill>
                <a:schemeClr val="tx1"/>
              </a:solidFill>
              <a:latin typeface="맑은 고딕" panose="020F0502020204030204"/>
              <a:ea typeface="맑은 고딕" panose="020B0503020000020004" pitchFamily="50" charset="-127"/>
            </a:endParaRPr>
          </a:p>
        </p:txBody>
      </p:sp>
      <p:sp>
        <p:nvSpPr>
          <p:cNvPr id="26" name="TextBox 25">
            <a:extLst>
              <a:ext uri="{FF2B5EF4-FFF2-40B4-BE49-F238E27FC236}">
                <a16:creationId xmlns:a16="http://schemas.microsoft.com/office/drawing/2014/main" id="{166B2FF3-3131-43BB-BA37-13FE78968A0E}"/>
              </a:ext>
            </a:extLst>
          </p:cNvPr>
          <p:cNvSpPr txBox="1"/>
          <p:nvPr/>
        </p:nvSpPr>
        <p:spPr>
          <a:xfrm>
            <a:off x="1382791" y="4282894"/>
            <a:ext cx="1075807" cy="600164"/>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100" b="1" dirty="0">
                <a:solidFill>
                  <a:schemeClr val="tx1"/>
                </a:solidFill>
                <a:latin typeface="맑은 고딕" panose="020F0502020204030204"/>
                <a:ea typeface="맑은 고딕" panose="020B0503020000020004" pitchFamily="50" charset="-127"/>
              </a:rPr>
              <a:t>EM absorber</a:t>
            </a:r>
          </a:p>
          <a:p>
            <a:pPr algn="ctr" defTabSz="914400" eaLnBrk="1" fontAlgn="auto" latinLnBrk="1" hangingPunct="1">
              <a:spcBef>
                <a:spcPts val="0"/>
              </a:spcBef>
              <a:spcAft>
                <a:spcPts val="0"/>
              </a:spcAft>
            </a:pPr>
            <a:r>
              <a:rPr lang="en-US" altLang="ko-KR" sz="1100" b="1" dirty="0">
                <a:solidFill>
                  <a:schemeClr val="tx1"/>
                </a:solidFill>
                <a:latin typeface="맑은 고딕" panose="020F0502020204030204"/>
                <a:ea typeface="맑은 고딕" panose="020B0503020000020004" pitchFamily="50" charset="-127"/>
              </a:rPr>
              <a:t>(open window)</a:t>
            </a:r>
          </a:p>
        </p:txBody>
      </p:sp>
      <p:sp>
        <p:nvSpPr>
          <p:cNvPr id="38" name="TextBox 37">
            <a:extLst>
              <a:ext uri="{FF2B5EF4-FFF2-40B4-BE49-F238E27FC236}">
                <a16:creationId xmlns:a16="http://schemas.microsoft.com/office/drawing/2014/main" id="{F6B94426-DFA8-4F99-B897-D7B66A83BDE2}"/>
              </a:ext>
            </a:extLst>
          </p:cNvPr>
          <p:cNvSpPr txBox="1"/>
          <p:nvPr/>
        </p:nvSpPr>
        <p:spPr>
          <a:xfrm>
            <a:off x="1547664" y="3191708"/>
            <a:ext cx="1357225" cy="430887"/>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100" b="1" spc="-60" dirty="0">
                <a:solidFill>
                  <a:schemeClr val="tx1"/>
                </a:solidFill>
                <a:latin typeface="맑은 고딕" panose="020F0502020204030204"/>
                <a:ea typeface="맑은 고딕" panose="020B0503020000020004" pitchFamily="50" charset="-127"/>
              </a:rPr>
              <a:t>Tx antenna</a:t>
            </a:r>
          </a:p>
          <a:p>
            <a:pPr algn="ctr" defTabSz="914400" eaLnBrk="1" fontAlgn="auto" latinLnBrk="1" hangingPunct="1">
              <a:spcBef>
                <a:spcPts val="0"/>
              </a:spcBef>
              <a:spcAft>
                <a:spcPts val="0"/>
              </a:spcAft>
            </a:pPr>
            <a:r>
              <a:rPr lang="en-US" altLang="ko-KR" sz="1100" b="1" spc="-60" dirty="0">
                <a:solidFill>
                  <a:schemeClr val="tx1"/>
                </a:solidFill>
                <a:latin typeface="맑은 고딕" panose="020F0502020204030204"/>
                <a:ea typeface="맑은 고딕" panose="020B0503020000020004" pitchFamily="50" charset="-127"/>
              </a:rPr>
              <a:t>(SW generator)</a:t>
            </a:r>
            <a:endParaRPr lang="ko-KR" altLang="en-US" sz="1100" b="1" spc="-60" dirty="0">
              <a:solidFill>
                <a:schemeClr val="tx1"/>
              </a:solidFill>
              <a:latin typeface="맑은 고딕" panose="020F0502020204030204"/>
              <a:ea typeface="맑은 고딕" panose="020B0503020000020004" pitchFamily="50" charset="-127"/>
            </a:endParaRPr>
          </a:p>
        </p:txBody>
      </p:sp>
      <p:sp>
        <p:nvSpPr>
          <p:cNvPr id="39" name="TextBox 38">
            <a:extLst>
              <a:ext uri="{FF2B5EF4-FFF2-40B4-BE49-F238E27FC236}">
                <a16:creationId xmlns:a16="http://schemas.microsoft.com/office/drawing/2014/main" id="{88C7EE93-BDCE-4435-8382-8CAF9A3AB8CE}"/>
              </a:ext>
            </a:extLst>
          </p:cNvPr>
          <p:cNvSpPr txBox="1"/>
          <p:nvPr/>
        </p:nvSpPr>
        <p:spPr>
          <a:xfrm>
            <a:off x="5245104" y="3970257"/>
            <a:ext cx="1357225" cy="430887"/>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100" b="1" spc="-60" dirty="0">
                <a:solidFill>
                  <a:schemeClr val="tx1"/>
                </a:solidFill>
                <a:latin typeface="맑은 고딕" panose="020F0502020204030204"/>
                <a:ea typeface="맑은 고딕" panose="020B0503020000020004" pitchFamily="50" charset="-127"/>
              </a:rPr>
              <a:t>Rx antenna</a:t>
            </a:r>
          </a:p>
          <a:p>
            <a:pPr algn="ctr" defTabSz="914400" eaLnBrk="1" fontAlgn="auto" latinLnBrk="1" hangingPunct="1">
              <a:spcBef>
                <a:spcPts val="0"/>
              </a:spcBef>
              <a:spcAft>
                <a:spcPts val="0"/>
              </a:spcAft>
            </a:pPr>
            <a:r>
              <a:rPr lang="en-US" altLang="ko-KR" sz="1100" b="1" spc="-60" dirty="0">
                <a:solidFill>
                  <a:schemeClr val="tx1"/>
                </a:solidFill>
                <a:latin typeface="맑은 고딕" panose="020F0502020204030204"/>
                <a:ea typeface="맑은 고딕" panose="020B0503020000020004" pitchFamily="50" charset="-127"/>
              </a:rPr>
              <a:t>(SW Receiver)</a:t>
            </a:r>
            <a:endParaRPr lang="ko-KR" altLang="en-US" sz="1100" b="1" spc="-60" dirty="0">
              <a:solidFill>
                <a:schemeClr val="tx1"/>
              </a:solidFill>
              <a:latin typeface="맑은 고딕" panose="020F0502020204030204"/>
              <a:ea typeface="맑은 고딕" panose="020B0503020000020004" pitchFamily="50" charset="-127"/>
            </a:endParaRPr>
          </a:p>
        </p:txBody>
      </p:sp>
      <p:cxnSp>
        <p:nvCxnSpPr>
          <p:cNvPr id="40" name="직선 화살표 연결선 39">
            <a:extLst>
              <a:ext uri="{FF2B5EF4-FFF2-40B4-BE49-F238E27FC236}">
                <a16:creationId xmlns:a16="http://schemas.microsoft.com/office/drawing/2014/main" id="{F858B774-829B-4538-9342-024C7AADB012}"/>
              </a:ext>
            </a:extLst>
          </p:cNvPr>
          <p:cNvCxnSpPr>
            <a:cxnSpLocks/>
          </p:cNvCxnSpPr>
          <p:nvPr/>
        </p:nvCxnSpPr>
        <p:spPr bwMode="auto">
          <a:xfrm>
            <a:off x="4648156" y="4182755"/>
            <a:ext cx="0" cy="200277"/>
          </a:xfrm>
          <a:prstGeom prst="straightConnector1">
            <a:avLst/>
          </a:prstGeom>
          <a:solidFill>
            <a:srgbClr val="00B8FF"/>
          </a:solidFill>
          <a:ln w="9525" cap="flat" cmpd="sng" algn="ctr">
            <a:solidFill>
              <a:srgbClr val="960000"/>
            </a:solidFill>
            <a:prstDash val="sysDot"/>
            <a:round/>
            <a:headEnd type="none" w="med" len="med"/>
            <a:tailEnd type="triangl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9" name="그림 28">
            <a:extLst>
              <a:ext uri="{FF2B5EF4-FFF2-40B4-BE49-F238E27FC236}">
                <a16:creationId xmlns:a16="http://schemas.microsoft.com/office/drawing/2014/main" id="{AA03E769-D5EE-4457-B64A-35501C0B391B}"/>
              </a:ext>
            </a:extLst>
          </p:cNvPr>
          <p:cNvPicPr>
            <a:picLocks noChangeAspect="1"/>
          </p:cNvPicPr>
          <p:nvPr/>
        </p:nvPicPr>
        <p:blipFill>
          <a:blip r:embed="rId4"/>
          <a:stretch>
            <a:fillRect/>
          </a:stretch>
        </p:blipFill>
        <p:spPr>
          <a:xfrm>
            <a:off x="7351135" y="3313643"/>
            <a:ext cx="1205037" cy="2617290"/>
          </a:xfrm>
          <a:prstGeom prst="rect">
            <a:avLst/>
          </a:prstGeom>
        </p:spPr>
      </p:pic>
      <p:sp>
        <p:nvSpPr>
          <p:cNvPr id="34" name="TextBox 33">
            <a:extLst>
              <a:ext uri="{FF2B5EF4-FFF2-40B4-BE49-F238E27FC236}">
                <a16:creationId xmlns:a16="http://schemas.microsoft.com/office/drawing/2014/main" id="{ED788FC7-0A9C-44E2-9222-AA067EC4C37E}"/>
              </a:ext>
            </a:extLst>
          </p:cNvPr>
          <p:cNvSpPr txBox="1"/>
          <p:nvPr/>
        </p:nvSpPr>
        <p:spPr>
          <a:xfrm>
            <a:off x="7319148" y="5913180"/>
            <a:ext cx="1367104" cy="461665"/>
          </a:xfrm>
          <a:prstGeom prst="rect">
            <a:avLst/>
          </a:prstGeom>
          <a:noFill/>
        </p:spPr>
        <p:txBody>
          <a:bodyPr wrap="square" rtlCol="0">
            <a:spAutoFit/>
          </a:bodyPr>
          <a:lstStyle/>
          <a:p>
            <a:pPr algn="ctr" fontAlgn="base">
              <a:spcAft>
                <a:spcPct val="0"/>
              </a:spcAft>
            </a:pPr>
            <a:r>
              <a:rPr kumimoji="1" lang="en-US" altLang="ko-KR" b="1" dirty="0">
                <a:solidFill>
                  <a:prstClr val="black"/>
                </a:solidFill>
                <a:latin typeface="한컴산뜻돋움" panose="02000000000000000000" pitchFamily="2" charset="-127"/>
                <a:ea typeface="한컴산뜻돋움" panose="02000000000000000000" pitchFamily="2" charset="-127"/>
                <a:cs typeface="함초롬돋움" panose="020B0604000101010101" pitchFamily="50" charset="-127"/>
              </a:rPr>
              <a:t>Marine watertight door</a:t>
            </a:r>
          </a:p>
        </p:txBody>
      </p:sp>
      <p:sp>
        <p:nvSpPr>
          <p:cNvPr id="36" name="사각형: 둥근 모서리 35">
            <a:extLst>
              <a:ext uri="{FF2B5EF4-FFF2-40B4-BE49-F238E27FC236}">
                <a16:creationId xmlns:a16="http://schemas.microsoft.com/office/drawing/2014/main" id="{1101902E-4404-48B1-AB31-74D67F483C07}"/>
              </a:ext>
            </a:extLst>
          </p:cNvPr>
          <p:cNvSpPr/>
          <p:nvPr/>
        </p:nvSpPr>
        <p:spPr bwMode="auto">
          <a:xfrm>
            <a:off x="7210747" y="3289679"/>
            <a:ext cx="1475505" cy="3085166"/>
          </a:xfrm>
          <a:prstGeom prst="roundRect">
            <a:avLst>
              <a:gd name="adj" fmla="val 6788"/>
            </a:avLst>
          </a:prstGeom>
          <a:no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41" name="직선 화살표 연결선 40">
            <a:extLst>
              <a:ext uri="{FF2B5EF4-FFF2-40B4-BE49-F238E27FC236}">
                <a16:creationId xmlns:a16="http://schemas.microsoft.com/office/drawing/2014/main" id="{713EEE77-F96D-432F-92D6-D60AFB2C980C}"/>
              </a:ext>
            </a:extLst>
          </p:cNvPr>
          <p:cNvCxnSpPr>
            <a:cxnSpLocks/>
          </p:cNvCxnSpPr>
          <p:nvPr/>
        </p:nvCxnSpPr>
        <p:spPr bwMode="auto">
          <a:xfrm flipH="1" flipV="1">
            <a:off x="5772708" y="5191449"/>
            <a:ext cx="1438040" cy="23613"/>
          </a:xfrm>
          <a:prstGeom prst="straightConnector1">
            <a:avLst/>
          </a:prstGeom>
          <a:solidFill>
            <a:srgbClr val="00B8FF"/>
          </a:solidFill>
          <a:ln w="12700" cap="flat" cmpd="sng" algn="ctr">
            <a:solidFill>
              <a:schemeClr val="tx1">
                <a:lumMod val="50000"/>
                <a:lumOff val="50000"/>
              </a:schemeClr>
            </a:solidFill>
            <a:prstDash val="sysDot"/>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4" name="타원 53">
            <a:extLst>
              <a:ext uri="{FF2B5EF4-FFF2-40B4-BE49-F238E27FC236}">
                <a16:creationId xmlns:a16="http://schemas.microsoft.com/office/drawing/2014/main" id="{0D574170-CE94-4B17-B086-D6C1836402E0}"/>
              </a:ext>
            </a:extLst>
          </p:cNvPr>
          <p:cNvSpPr/>
          <p:nvPr/>
        </p:nvSpPr>
        <p:spPr>
          <a:xfrm>
            <a:off x="7351135" y="5392547"/>
            <a:ext cx="341534" cy="295283"/>
          </a:xfrm>
          <a:prstGeom prst="ellipse">
            <a:avLst/>
          </a:prstGeom>
          <a:noFill/>
          <a:ln w="127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TextBox 54">
            <a:extLst>
              <a:ext uri="{FF2B5EF4-FFF2-40B4-BE49-F238E27FC236}">
                <a16:creationId xmlns:a16="http://schemas.microsoft.com/office/drawing/2014/main" id="{797C3E2D-0926-4FE1-8F99-EFECBEB343B7}"/>
              </a:ext>
            </a:extLst>
          </p:cNvPr>
          <p:cNvSpPr txBox="1"/>
          <p:nvPr/>
        </p:nvSpPr>
        <p:spPr>
          <a:xfrm>
            <a:off x="6573752" y="5587481"/>
            <a:ext cx="1086758" cy="577081"/>
          </a:xfrm>
          <a:prstGeom prst="rect">
            <a:avLst/>
          </a:prstGeom>
          <a:noFill/>
        </p:spPr>
        <p:txBody>
          <a:bodyPr wrap="square" rtlCol="0">
            <a:spAutoFit/>
          </a:bodyPr>
          <a:lstStyle/>
          <a:p>
            <a:pPr algn="ctr" fontAlgn="base">
              <a:spcAft>
                <a:spcPct val="0"/>
              </a:spcAft>
            </a:pPr>
            <a:r>
              <a:rPr kumimoji="1" lang="en-US" altLang="ko-KR" sz="1050" b="1" dirty="0">
                <a:solidFill>
                  <a:prstClr val="black"/>
                </a:solidFill>
                <a:latin typeface="한컴산뜻돋움" panose="02000000000000000000" pitchFamily="2" charset="-127"/>
                <a:ea typeface="한컴산뜻돋움" panose="02000000000000000000" pitchFamily="2" charset="-127"/>
                <a:cs typeface="함초롬돋움" panose="020B0604000101010101" pitchFamily="50" charset="-127"/>
              </a:rPr>
              <a:t>Sealing </a:t>
            </a:r>
          </a:p>
          <a:p>
            <a:pPr algn="ctr" fontAlgn="base">
              <a:spcAft>
                <a:spcPct val="0"/>
              </a:spcAft>
            </a:pPr>
            <a:r>
              <a:rPr kumimoji="1" lang="en-US" altLang="ko-KR" sz="1050" b="1" dirty="0">
                <a:solidFill>
                  <a:prstClr val="black"/>
                </a:solidFill>
                <a:latin typeface="한컴산뜻돋움" panose="02000000000000000000" pitchFamily="2" charset="-127"/>
                <a:ea typeface="한컴산뜻돋움" panose="02000000000000000000" pitchFamily="2" charset="-127"/>
                <a:cs typeface="함초롬돋움" panose="020B0604000101010101" pitchFamily="50" charset="-127"/>
              </a:rPr>
              <a:t>(Silicon Rubber)</a:t>
            </a:r>
          </a:p>
        </p:txBody>
      </p:sp>
      <p:sp>
        <p:nvSpPr>
          <p:cNvPr id="42" name="TextBox 41">
            <a:extLst>
              <a:ext uri="{FF2B5EF4-FFF2-40B4-BE49-F238E27FC236}">
                <a16:creationId xmlns:a16="http://schemas.microsoft.com/office/drawing/2014/main" id="{387C5CE0-99EF-4A1A-867F-762C3BAC7359}"/>
              </a:ext>
            </a:extLst>
          </p:cNvPr>
          <p:cNvSpPr txBox="1"/>
          <p:nvPr/>
        </p:nvSpPr>
        <p:spPr>
          <a:xfrm rot="19445300">
            <a:off x="4706623" y="5802672"/>
            <a:ext cx="625541" cy="261610"/>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100" b="1" dirty="0">
                <a:solidFill>
                  <a:schemeClr val="tx1"/>
                </a:solidFill>
                <a:latin typeface="맑은 고딕" panose="020F0502020204030204"/>
                <a:ea typeface="맑은 고딕" panose="020B0503020000020004" pitchFamily="50" charset="-127"/>
              </a:rPr>
              <a:t>(5</a:t>
            </a:r>
            <a:r>
              <a:rPr lang="en-US" altLang="ko-KR" sz="1100" b="1" dirty="0">
                <a:solidFill>
                  <a:schemeClr val="tx1"/>
                </a:solidFill>
                <a:latin typeface="맑은 고딕" panose="020F0502020204030204"/>
                <a:ea typeface="맑은 고딕" panose="020B0503020000020004" pitchFamily="50" charset="-127"/>
                <a:sym typeface="Symbol" panose="05050102010706020507" pitchFamily="18" charset="2"/>
              </a:rPr>
              <a:t>)</a:t>
            </a:r>
            <a:endParaRPr lang="ko-KR" altLang="en-US" sz="1100" b="1" dirty="0">
              <a:solidFill>
                <a:schemeClr val="tx1"/>
              </a:solidFill>
              <a:latin typeface="맑은 고딕" panose="020F0502020204030204"/>
              <a:ea typeface="맑은 고딕" panose="020B0503020000020004" pitchFamily="50" charset="-127"/>
            </a:endParaRPr>
          </a:p>
        </p:txBody>
      </p:sp>
      <p:cxnSp>
        <p:nvCxnSpPr>
          <p:cNvPr id="56" name="직선 화살표 연결선 55">
            <a:extLst>
              <a:ext uri="{FF2B5EF4-FFF2-40B4-BE49-F238E27FC236}">
                <a16:creationId xmlns:a16="http://schemas.microsoft.com/office/drawing/2014/main" id="{17861FC5-AA3E-4BD7-87B5-D5BAEF200367}"/>
              </a:ext>
            </a:extLst>
          </p:cNvPr>
          <p:cNvCxnSpPr>
            <a:cxnSpLocks/>
          </p:cNvCxnSpPr>
          <p:nvPr/>
        </p:nvCxnSpPr>
        <p:spPr>
          <a:xfrm>
            <a:off x="1088057" y="5358777"/>
            <a:ext cx="3369643" cy="708648"/>
          </a:xfrm>
          <a:prstGeom prst="straightConnector1">
            <a:avLst/>
          </a:prstGeom>
          <a:ln>
            <a:solidFill>
              <a:schemeClr val="bg1">
                <a:lumMod val="50000"/>
              </a:schemeClr>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7" name="직선 화살표 연결선 56">
            <a:extLst>
              <a:ext uri="{FF2B5EF4-FFF2-40B4-BE49-F238E27FC236}">
                <a16:creationId xmlns:a16="http://schemas.microsoft.com/office/drawing/2014/main" id="{E291240E-B84D-408E-AC91-DBA17839ED6D}"/>
              </a:ext>
            </a:extLst>
          </p:cNvPr>
          <p:cNvCxnSpPr>
            <a:cxnSpLocks/>
          </p:cNvCxnSpPr>
          <p:nvPr/>
        </p:nvCxnSpPr>
        <p:spPr>
          <a:xfrm>
            <a:off x="1089498" y="5308045"/>
            <a:ext cx="0" cy="155673"/>
          </a:xfrm>
          <a:prstGeom prst="straightConnector1">
            <a:avLst/>
          </a:prstGeom>
          <a:ln w="6350">
            <a:prstDash val="sysDot"/>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60" name="직선 화살표 연결선 59">
            <a:extLst>
              <a:ext uri="{FF2B5EF4-FFF2-40B4-BE49-F238E27FC236}">
                <a16:creationId xmlns:a16="http://schemas.microsoft.com/office/drawing/2014/main" id="{A208183B-0DBE-4E18-BBBC-C2EFFC68D4F8}"/>
              </a:ext>
            </a:extLst>
          </p:cNvPr>
          <p:cNvCxnSpPr>
            <a:cxnSpLocks/>
          </p:cNvCxnSpPr>
          <p:nvPr/>
        </p:nvCxnSpPr>
        <p:spPr>
          <a:xfrm>
            <a:off x="4461001" y="6008889"/>
            <a:ext cx="0" cy="155673"/>
          </a:xfrm>
          <a:prstGeom prst="straightConnector1">
            <a:avLst/>
          </a:prstGeom>
          <a:ln w="6350">
            <a:prstDash val="sysDot"/>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01" name="직선 화살표 연결선 100">
            <a:extLst>
              <a:ext uri="{FF2B5EF4-FFF2-40B4-BE49-F238E27FC236}">
                <a16:creationId xmlns:a16="http://schemas.microsoft.com/office/drawing/2014/main" id="{47DE8106-0F65-43BC-8FE5-A6E615DEE3C6}"/>
              </a:ext>
            </a:extLst>
          </p:cNvPr>
          <p:cNvCxnSpPr>
            <a:cxnSpLocks/>
          </p:cNvCxnSpPr>
          <p:nvPr/>
        </p:nvCxnSpPr>
        <p:spPr>
          <a:xfrm flipV="1">
            <a:off x="4537990" y="5733720"/>
            <a:ext cx="345195" cy="271751"/>
          </a:xfrm>
          <a:prstGeom prst="straightConnector1">
            <a:avLst/>
          </a:prstGeom>
          <a:ln w="6350">
            <a:solidFill>
              <a:schemeClr val="tx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2" name="직선 화살표 연결선 101">
            <a:extLst>
              <a:ext uri="{FF2B5EF4-FFF2-40B4-BE49-F238E27FC236}">
                <a16:creationId xmlns:a16="http://schemas.microsoft.com/office/drawing/2014/main" id="{02E497C8-DCC1-4DFF-9E92-51C6F5EF5886}"/>
              </a:ext>
            </a:extLst>
          </p:cNvPr>
          <p:cNvCxnSpPr>
            <a:cxnSpLocks/>
          </p:cNvCxnSpPr>
          <p:nvPr/>
        </p:nvCxnSpPr>
        <p:spPr>
          <a:xfrm flipH="1">
            <a:off x="4406144" y="4579346"/>
            <a:ext cx="607" cy="1398967"/>
          </a:xfrm>
          <a:prstGeom prst="straightConnector1">
            <a:avLst/>
          </a:prstGeom>
          <a:ln w="6350">
            <a:solidFill>
              <a:schemeClr val="tx1">
                <a:lumMod val="75000"/>
                <a:lumOff val="25000"/>
              </a:schemeClr>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pic>
        <p:nvPicPr>
          <p:cNvPr id="106" name="그림 105">
            <a:extLst>
              <a:ext uri="{FF2B5EF4-FFF2-40B4-BE49-F238E27FC236}">
                <a16:creationId xmlns:a16="http://schemas.microsoft.com/office/drawing/2014/main" id="{69B0922A-99BC-4004-8C50-FD907EC6B2D9}"/>
              </a:ext>
            </a:extLst>
          </p:cNvPr>
          <p:cNvPicPr>
            <a:picLocks noChangeAspect="1"/>
          </p:cNvPicPr>
          <p:nvPr/>
        </p:nvPicPr>
        <p:blipFill>
          <a:blip r:embed="rId5"/>
          <a:stretch>
            <a:fillRect/>
          </a:stretch>
        </p:blipFill>
        <p:spPr>
          <a:xfrm>
            <a:off x="1123475" y="5540999"/>
            <a:ext cx="485857" cy="391660"/>
          </a:xfrm>
          <a:prstGeom prst="rect">
            <a:avLst/>
          </a:prstGeom>
        </p:spPr>
      </p:pic>
    </p:spTree>
    <p:extLst>
      <p:ext uri="{BB962C8B-B14F-4D97-AF65-F5344CB8AC3E}">
        <p14:creationId xmlns:p14="http://schemas.microsoft.com/office/powerpoint/2010/main" val="184733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0615DECA-C218-4DFD-A542-866B64EE0AA1}"/>
              </a:ext>
            </a:extLst>
          </p:cNvPr>
          <p:cNvPicPr>
            <a:picLocks noChangeAspect="1"/>
          </p:cNvPicPr>
          <p:nvPr/>
        </p:nvPicPr>
        <p:blipFill>
          <a:blip r:embed="rId3"/>
          <a:stretch>
            <a:fillRect/>
          </a:stretch>
        </p:blipFill>
        <p:spPr>
          <a:xfrm>
            <a:off x="4161364" y="3041873"/>
            <a:ext cx="4648309" cy="3130327"/>
          </a:xfrm>
          <a:prstGeom prst="rect">
            <a:avLst/>
          </a:prstGeom>
        </p:spPr>
      </p:pic>
      <p:pic>
        <p:nvPicPr>
          <p:cNvPr id="28" name="그림 27">
            <a:extLst>
              <a:ext uri="{FF2B5EF4-FFF2-40B4-BE49-F238E27FC236}">
                <a16:creationId xmlns:a16="http://schemas.microsoft.com/office/drawing/2014/main" id="{7A9A9321-87DE-480E-B6F2-4BDCD1B02282}"/>
              </a:ext>
            </a:extLst>
          </p:cNvPr>
          <p:cNvPicPr>
            <a:picLocks noChangeAspect="1"/>
          </p:cNvPicPr>
          <p:nvPr/>
        </p:nvPicPr>
        <p:blipFill>
          <a:blip r:embed="rId4"/>
          <a:stretch>
            <a:fillRect/>
          </a:stretch>
        </p:blipFill>
        <p:spPr>
          <a:xfrm>
            <a:off x="644394" y="4195246"/>
            <a:ext cx="2747212" cy="1410088"/>
          </a:xfrm>
          <a:prstGeom prst="rect">
            <a:avLst/>
          </a:prstGeom>
        </p:spPr>
      </p:pic>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Structure model for EM simulation (2/2)</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9</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8202712" cy="1512168"/>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Simulation parameters and conditions (dimension unit: mm)    </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Gap width (</a:t>
            </a:r>
            <a:r>
              <a:rPr lang="en-US" altLang="ko-KR" sz="2000" b="1" dirty="0">
                <a:latin typeface="Times New Roman" panose="02020603050405020304" pitchFamily="18" charset="0"/>
                <a:cs typeface="Times New Roman" panose="02020603050405020304" pitchFamily="18" charset="0"/>
              </a:rPr>
              <a:t>W</a:t>
            </a:r>
            <a:r>
              <a:rPr lang="en-US" altLang="ko-KR" sz="2000" dirty="0">
                <a:latin typeface="Times New Roman" panose="02020603050405020304" pitchFamily="18" charset="0"/>
                <a:cs typeface="Times New Roman" panose="02020603050405020304" pitchFamily="18" charset="0"/>
              </a:rPr>
              <a:t>) : 2, </a:t>
            </a:r>
            <a:r>
              <a:rPr lang="en-US" altLang="ko-KR" sz="2000" b="1" u="sng" dirty="0">
                <a:latin typeface="Times New Roman" panose="02020603050405020304" pitchFamily="18" charset="0"/>
                <a:cs typeface="Times New Roman" panose="02020603050405020304" pitchFamily="18" charset="0"/>
              </a:rPr>
              <a:t>5</a:t>
            </a:r>
            <a:r>
              <a:rPr lang="en-US" altLang="ko-KR" sz="2000" dirty="0">
                <a:latin typeface="Times New Roman" panose="02020603050405020304" pitchFamily="18" charset="0"/>
                <a:cs typeface="Times New Roman" panose="02020603050405020304" pitchFamily="18" charset="0"/>
              </a:rPr>
              <a:t>, 10, 200 </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Gap height from the flat metal base or ceil (</a:t>
            </a:r>
            <a:r>
              <a:rPr lang="en-US" altLang="ko-KR" sz="2000" b="1" dirty="0">
                <a:latin typeface="Times New Roman" panose="02020603050405020304" pitchFamily="18" charset="0"/>
                <a:cs typeface="Times New Roman" panose="02020603050405020304" pitchFamily="18" charset="0"/>
              </a:rPr>
              <a:t>H</a:t>
            </a:r>
            <a:r>
              <a:rPr lang="en-US" altLang="ko-KR" sz="2000" dirty="0">
                <a:latin typeface="Times New Roman" panose="02020603050405020304" pitchFamily="18" charset="0"/>
                <a:cs typeface="Times New Roman" panose="02020603050405020304" pitchFamily="18" charset="0"/>
              </a:rPr>
              <a:t>) : 0, 10, </a:t>
            </a:r>
            <a:r>
              <a:rPr lang="en-US" altLang="ko-KR" sz="2000" b="1" u="sng" dirty="0">
                <a:latin typeface="Times New Roman" panose="02020603050405020304" pitchFamily="18" charset="0"/>
                <a:cs typeface="Times New Roman" panose="02020603050405020304" pitchFamily="18" charset="0"/>
              </a:rPr>
              <a:t>20</a:t>
            </a:r>
            <a:r>
              <a:rPr lang="en-US" altLang="ko-KR" sz="2000" dirty="0">
                <a:latin typeface="Times New Roman" panose="02020603050405020304" pitchFamily="18" charset="0"/>
                <a:cs typeface="Times New Roman" panose="02020603050405020304" pitchFamily="18" charset="0"/>
              </a:rPr>
              <a:t>, 800</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EM absorber : open windows leaking EM waves </a:t>
            </a:r>
          </a:p>
        </p:txBody>
      </p:sp>
      <p:sp>
        <p:nvSpPr>
          <p:cNvPr id="12" name="타원 11">
            <a:extLst>
              <a:ext uri="{FF2B5EF4-FFF2-40B4-BE49-F238E27FC236}">
                <a16:creationId xmlns:a16="http://schemas.microsoft.com/office/drawing/2014/main" id="{787DC436-25DA-4FFF-94D9-999B87646B5D}"/>
              </a:ext>
            </a:extLst>
          </p:cNvPr>
          <p:cNvSpPr/>
          <p:nvPr/>
        </p:nvSpPr>
        <p:spPr>
          <a:xfrm rot="19762597">
            <a:off x="2315635" y="4626559"/>
            <a:ext cx="275572" cy="108375"/>
          </a:xfrm>
          <a:prstGeom prst="ellipse">
            <a:avLst/>
          </a:prstGeom>
          <a:noFill/>
          <a:ln w="12700" cap="flat" cmpd="sng" algn="ctr">
            <a:solidFill>
              <a:srgbClr val="C00000"/>
            </a:solidFill>
            <a:prstDash val="sysDot"/>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9" name="TextBox 18">
            <a:extLst>
              <a:ext uri="{FF2B5EF4-FFF2-40B4-BE49-F238E27FC236}">
                <a16:creationId xmlns:a16="http://schemas.microsoft.com/office/drawing/2014/main" id="{1B0F00A4-98E3-44E3-9FC5-17660769DF82}"/>
              </a:ext>
            </a:extLst>
          </p:cNvPr>
          <p:cNvSpPr txBox="1"/>
          <p:nvPr/>
        </p:nvSpPr>
        <p:spPr>
          <a:xfrm>
            <a:off x="6878418" y="4341051"/>
            <a:ext cx="320922" cy="253916"/>
          </a:xfrm>
          <a:prstGeom prst="rect">
            <a:avLst/>
          </a:prstGeom>
          <a:noFill/>
        </p:spPr>
        <p:txBody>
          <a:bodyPr wrap="none" rtlCol="0">
            <a:spAutoFit/>
          </a:bodyPr>
          <a:lstStyle/>
          <a:p>
            <a:pPr defTabSz="914400" eaLnBrk="1" fontAlgn="auto" latinLnBrk="1" hangingPunct="1">
              <a:spcBef>
                <a:spcPts val="0"/>
              </a:spcBef>
              <a:spcAft>
                <a:spcPts val="0"/>
              </a:spcAft>
            </a:pPr>
            <a:r>
              <a:rPr lang="en-US" altLang="ko-KR" sz="1050" b="1" dirty="0">
                <a:solidFill>
                  <a:prstClr val="white"/>
                </a:solidFill>
                <a:latin typeface="맑은 고딕" panose="020F0502020204030204"/>
                <a:ea typeface="맑은 고딕" panose="020B0503020000020004" pitchFamily="50" charset="-127"/>
              </a:rPr>
              <a:t>W</a:t>
            </a:r>
            <a:endParaRPr lang="ko-KR" altLang="en-US" sz="1050" b="1" dirty="0">
              <a:solidFill>
                <a:prstClr val="white"/>
              </a:solidFill>
              <a:latin typeface="맑은 고딕" panose="020F0502020204030204"/>
              <a:ea typeface="맑은 고딕" panose="020B0503020000020004" pitchFamily="50" charset="-127"/>
            </a:endParaRPr>
          </a:p>
        </p:txBody>
      </p:sp>
      <p:sp>
        <p:nvSpPr>
          <p:cNvPr id="20" name="TextBox 19">
            <a:extLst>
              <a:ext uri="{FF2B5EF4-FFF2-40B4-BE49-F238E27FC236}">
                <a16:creationId xmlns:a16="http://schemas.microsoft.com/office/drawing/2014/main" id="{8E9670F8-853C-4EE2-B60C-8B4A0ED77B6F}"/>
              </a:ext>
            </a:extLst>
          </p:cNvPr>
          <p:cNvSpPr txBox="1"/>
          <p:nvPr/>
        </p:nvSpPr>
        <p:spPr>
          <a:xfrm>
            <a:off x="6341087" y="4244788"/>
            <a:ext cx="288862" cy="253916"/>
          </a:xfrm>
          <a:prstGeom prst="rect">
            <a:avLst/>
          </a:prstGeom>
          <a:noFill/>
        </p:spPr>
        <p:txBody>
          <a:bodyPr wrap="none" rtlCol="0">
            <a:spAutoFit/>
          </a:bodyPr>
          <a:lstStyle/>
          <a:p>
            <a:pPr defTabSz="914400" eaLnBrk="1" fontAlgn="auto" latinLnBrk="1" hangingPunct="1">
              <a:spcBef>
                <a:spcPts val="0"/>
              </a:spcBef>
              <a:spcAft>
                <a:spcPts val="0"/>
              </a:spcAft>
            </a:pPr>
            <a:r>
              <a:rPr lang="en-US" altLang="ko-KR" sz="1050" b="1" dirty="0">
                <a:solidFill>
                  <a:prstClr val="white"/>
                </a:solidFill>
                <a:latin typeface="맑은 고딕" panose="020F0502020204030204"/>
                <a:ea typeface="맑은 고딕" panose="020B0503020000020004" pitchFamily="50" charset="-127"/>
              </a:rPr>
              <a:t>H</a:t>
            </a:r>
            <a:endParaRPr lang="ko-KR" altLang="en-US" sz="1050" b="1" dirty="0">
              <a:solidFill>
                <a:prstClr val="white"/>
              </a:solidFill>
              <a:latin typeface="맑은 고딕" panose="020F0502020204030204"/>
              <a:ea typeface="맑은 고딕" panose="020B0503020000020004" pitchFamily="50" charset="-127"/>
            </a:endParaRPr>
          </a:p>
        </p:txBody>
      </p:sp>
      <p:cxnSp>
        <p:nvCxnSpPr>
          <p:cNvPr id="4" name="직선 연결선 3">
            <a:extLst>
              <a:ext uri="{FF2B5EF4-FFF2-40B4-BE49-F238E27FC236}">
                <a16:creationId xmlns:a16="http://schemas.microsoft.com/office/drawing/2014/main" id="{20EC85CF-714F-499F-AEAA-EA017FEC0165}"/>
              </a:ext>
            </a:extLst>
          </p:cNvPr>
          <p:cNvCxnSpPr>
            <a:cxnSpLocks/>
            <a:stCxn id="12" idx="0"/>
          </p:cNvCxnSpPr>
          <p:nvPr/>
        </p:nvCxnSpPr>
        <p:spPr bwMode="auto">
          <a:xfrm flipV="1">
            <a:off x="2425818" y="3543300"/>
            <a:ext cx="5238632" cy="1090816"/>
          </a:xfrm>
          <a:prstGeom prst="line">
            <a:avLst/>
          </a:prstGeom>
          <a:solidFill>
            <a:srgbClr val="00B8FF"/>
          </a:solidFill>
          <a:ln w="9525" cap="flat" cmpd="sng" algn="ctr">
            <a:solidFill>
              <a:srgbClr val="009BD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직선 연결선 15">
            <a:extLst>
              <a:ext uri="{FF2B5EF4-FFF2-40B4-BE49-F238E27FC236}">
                <a16:creationId xmlns:a16="http://schemas.microsoft.com/office/drawing/2014/main" id="{45933182-3143-4588-B914-9A92C9246DB3}"/>
              </a:ext>
            </a:extLst>
          </p:cNvPr>
          <p:cNvCxnSpPr>
            <a:cxnSpLocks/>
          </p:cNvCxnSpPr>
          <p:nvPr/>
        </p:nvCxnSpPr>
        <p:spPr bwMode="auto">
          <a:xfrm>
            <a:off x="2343150" y="4781550"/>
            <a:ext cx="3306052" cy="471326"/>
          </a:xfrm>
          <a:prstGeom prst="line">
            <a:avLst/>
          </a:prstGeom>
          <a:solidFill>
            <a:srgbClr val="00B8FF"/>
          </a:solidFill>
          <a:ln w="9525" cap="flat" cmpd="sng" algn="ctr">
            <a:solidFill>
              <a:srgbClr val="009BD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직선 화살표 연결선 12">
            <a:extLst>
              <a:ext uri="{FF2B5EF4-FFF2-40B4-BE49-F238E27FC236}">
                <a16:creationId xmlns:a16="http://schemas.microsoft.com/office/drawing/2014/main" id="{C88B3D0C-2B45-411A-8A4D-FE0B80CD4B0A}"/>
              </a:ext>
            </a:extLst>
          </p:cNvPr>
          <p:cNvCxnSpPr/>
          <p:nvPr/>
        </p:nvCxnSpPr>
        <p:spPr bwMode="auto">
          <a:xfrm>
            <a:off x="6811838" y="4507816"/>
            <a:ext cx="0" cy="131941"/>
          </a:xfrm>
          <a:prstGeom prst="straightConnector1">
            <a:avLst/>
          </a:prstGeom>
          <a:solidFill>
            <a:srgbClr val="00B8FF"/>
          </a:solidFill>
          <a:ln w="9525" cap="flat" cmpd="sng" algn="ctr">
            <a:solidFill>
              <a:schemeClr val="bg1"/>
            </a:solidFill>
            <a:prstDash val="solid"/>
            <a:round/>
            <a:headEnd type="triangl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직선 화살표 연결선 23">
            <a:extLst>
              <a:ext uri="{FF2B5EF4-FFF2-40B4-BE49-F238E27FC236}">
                <a16:creationId xmlns:a16="http://schemas.microsoft.com/office/drawing/2014/main" id="{917A0C56-625B-4C5D-8921-6319706AF4A5}"/>
              </a:ext>
            </a:extLst>
          </p:cNvPr>
          <p:cNvCxnSpPr>
            <a:cxnSpLocks/>
          </p:cNvCxnSpPr>
          <p:nvPr/>
        </p:nvCxnSpPr>
        <p:spPr bwMode="auto">
          <a:xfrm flipH="1" flipV="1">
            <a:off x="6811839" y="4315052"/>
            <a:ext cx="1" cy="120082"/>
          </a:xfrm>
          <a:prstGeom prst="straightConnector1">
            <a:avLst/>
          </a:prstGeom>
          <a:solidFill>
            <a:srgbClr val="00B8FF"/>
          </a:solidFill>
          <a:ln w="9525" cap="flat" cmpd="sng" algn="ctr">
            <a:solidFill>
              <a:schemeClr val="bg1"/>
            </a:solidFill>
            <a:prstDash val="solid"/>
            <a:round/>
            <a:headEnd type="triangl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직선 화살표 연결선 28">
            <a:extLst>
              <a:ext uri="{FF2B5EF4-FFF2-40B4-BE49-F238E27FC236}">
                <a16:creationId xmlns:a16="http://schemas.microsoft.com/office/drawing/2014/main" id="{1C1D62E6-4273-433B-B149-0ACD0FBD8CCB}"/>
              </a:ext>
            </a:extLst>
          </p:cNvPr>
          <p:cNvCxnSpPr>
            <a:cxnSpLocks/>
          </p:cNvCxnSpPr>
          <p:nvPr/>
        </p:nvCxnSpPr>
        <p:spPr bwMode="auto">
          <a:xfrm>
            <a:off x="6609887" y="4171951"/>
            <a:ext cx="0" cy="380244"/>
          </a:xfrm>
          <a:prstGeom prst="straightConnector1">
            <a:avLst/>
          </a:prstGeom>
          <a:solidFill>
            <a:srgbClr val="00B8FF"/>
          </a:solidFill>
          <a:ln w="9525" cap="flat" cmpd="sng" algn="ctr">
            <a:solidFill>
              <a:schemeClr val="bg1"/>
            </a:solidFill>
            <a:prstDash val="solid"/>
            <a:round/>
            <a:headEnd type="triangle" w="sm" len="sm"/>
            <a:tailEnd type="triangl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 name="TextBox 16">
            <a:extLst>
              <a:ext uri="{FF2B5EF4-FFF2-40B4-BE49-F238E27FC236}">
                <a16:creationId xmlns:a16="http://schemas.microsoft.com/office/drawing/2014/main" id="{24D0386A-76CF-4C48-9F70-B6C626677AB8}"/>
              </a:ext>
            </a:extLst>
          </p:cNvPr>
          <p:cNvSpPr txBox="1"/>
          <p:nvPr/>
        </p:nvSpPr>
        <p:spPr>
          <a:xfrm>
            <a:off x="2161431" y="4154885"/>
            <a:ext cx="798617" cy="261610"/>
          </a:xfrm>
          <a:prstGeom prst="rect">
            <a:avLst/>
          </a:prstGeom>
          <a:noFill/>
        </p:spPr>
        <p:txBody>
          <a:bodyPr wrap="none" rtlCol="0">
            <a:spAutoFit/>
          </a:bodyPr>
          <a:lstStyle/>
          <a:p>
            <a:pPr defTabSz="914400" eaLnBrk="1" fontAlgn="auto" latinLnBrk="1" hangingPunct="1">
              <a:spcBef>
                <a:spcPts val="0"/>
              </a:spcBef>
              <a:spcAft>
                <a:spcPts val="0"/>
              </a:spcAft>
            </a:pPr>
            <a:r>
              <a:rPr lang="en-US" altLang="ko-KR" sz="1100" b="1" dirty="0">
                <a:solidFill>
                  <a:prstClr val="black"/>
                </a:solidFill>
                <a:latin typeface="맑은 고딕" panose="020F0502020204030204"/>
                <a:ea typeface="맑은 고딕" panose="020B0503020000020004" pitchFamily="50" charset="-127"/>
              </a:rPr>
              <a:t>Gap (slit)</a:t>
            </a:r>
            <a:endParaRPr lang="ko-KR" altLang="en-US" sz="1100" b="1" dirty="0">
              <a:solidFill>
                <a:prstClr val="black"/>
              </a:solidFill>
              <a:latin typeface="맑은 고딕" panose="020F0502020204030204"/>
              <a:ea typeface="맑은 고딕" panose="020B0503020000020004" pitchFamily="50" charset="-127"/>
            </a:endParaRPr>
          </a:p>
        </p:txBody>
      </p:sp>
      <p:cxnSp>
        <p:nvCxnSpPr>
          <p:cNvPr id="21" name="직선 화살표 연결선 20">
            <a:extLst>
              <a:ext uri="{FF2B5EF4-FFF2-40B4-BE49-F238E27FC236}">
                <a16:creationId xmlns:a16="http://schemas.microsoft.com/office/drawing/2014/main" id="{ACB2CAF6-BFC4-4676-B005-AC2CE685C2DB}"/>
              </a:ext>
            </a:extLst>
          </p:cNvPr>
          <p:cNvCxnSpPr>
            <a:cxnSpLocks/>
          </p:cNvCxnSpPr>
          <p:nvPr/>
        </p:nvCxnSpPr>
        <p:spPr bwMode="auto">
          <a:xfrm flipH="1">
            <a:off x="1054535" y="4090988"/>
            <a:ext cx="155140" cy="224064"/>
          </a:xfrm>
          <a:prstGeom prst="straightConnector1">
            <a:avLst/>
          </a:prstGeom>
          <a:solidFill>
            <a:srgbClr val="00B8FF"/>
          </a:solidFill>
          <a:ln w="9525" cap="flat" cmpd="sng" algn="ctr">
            <a:solidFill>
              <a:schemeClr val="tx1"/>
            </a:solidFill>
            <a:prstDash val="sysDot"/>
            <a:round/>
            <a:headEnd type="none" w="med" len="med"/>
            <a:tailEnd type="triangl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타원 25">
            <a:extLst>
              <a:ext uri="{FF2B5EF4-FFF2-40B4-BE49-F238E27FC236}">
                <a16:creationId xmlns:a16="http://schemas.microsoft.com/office/drawing/2014/main" id="{16A4A825-7BAF-4C02-9486-6C5BBA21CA2C}"/>
              </a:ext>
            </a:extLst>
          </p:cNvPr>
          <p:cNvSpPr/>
          <p:nvPr/>
        </p:nvSpPr>
        <p:spPr>
          <a:xfrm rot="20025557">
            <a:off x="5233958" y="3859551"/>
            <a:ext cx="3310417" cy="1021989"/>
          </a:xfrm>
          <a:prstGeom prst="ellipse">
            <a:avLst/>
          </a:prstGeom>
          <a:noFill/>
          <a:ln w="12700" cap="flat" cmpd="sng" algn="ctr">
            <a:solidFill>
              <a:srgbClr val="C00000"/>
            </a:solidFill>
            <a:prstDash val="sysDot"/>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cxnSp>
        <p:nvCxnSpPr>
          <p:cNvPr id="30" name="직선 화살표 연결선 29">
            <a:extLst>
              <a:ext uri="{FF2B5EF4-FFF2-40B4-BE49-F238E27FC236}">
                <a16:creationId xmlns:a16="http://schemas.microsoft.com/office/drawing/2014/main" id="{DCF59EBC-E55B-4298-B747-C574EDAB0670}"/>
              </a:ext>
            </a:extLst>
          </p:cNvPr>
          <p:cNvCxnSpPr>
            <a:cxnSpLocks/>
          </p:cNvCxnSpPr>
          <p:nvPr/>
        </p:nvCxnSpPr>
        <p:spPr bwMode="auto">
          <a:xfrm>
            <a:off x="2434817" y="4422879"/>
            <a:ext cx="0" cy="200277"/>
          </a:xfrm>
          <a:prstGeom prst="straightConnector1">
            <a:avLst/>
          </a:prstGeom>
          <a:solidFill>
            <a:srgbClr val="00B8FF"/>
          </a:solidFill>
          <a:ln w="9525" cap="flat" cmpd="sng" algn="ctr">
            <a:solidFill>
              <a:srgbClr val="960000"/>
            </a:solidFill>
            <a:prstDash val="sysDot"/>
            <a:round/>
            <a:headEnd type="none" w="med" len="med"/>
            <a:tailEnd type="triangl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TextBox 22">
            <a:extLst>
              <a:ext uri="{FF2B5EF4-FFF2-40B4-BE49-F238E27FC236}">
                <a16:creationId xmlns:a16="http://schemas.microsoft.com/office/drawing/2014/main" id="{18795671-848E-406E-A862-7E7002890A3F}"/>
              </a:ext>
            </a:extLst>
          </p:cNvPr>
          <p:cNvSpPr txBox="1"/>
          <p:nvPr/>
        </p:nvSpPr>
        <p:spPr>
          <a:xfrm>
            <a:off x="6434550" y="5296455"/>
            <a:ext cx="672733" cy="523220"/>
          </a:xfrm>
          <a:prstGeom prst="rect">
            <a:avLst/>
          </a:prstGeom>
          <a:noFill/>
        </p:spPr>
        <p:txBody>
          <a:bodyPr wrap="square" rtlCol="0">
            <a:spAutoFit/>
          </a:bodyPr>
          <a:lstStyle/>
          <a:p>
            <a:pPr algn="ctr" fontAlgn="base">
              <a:spcAft>
                <a:spcPct val="0"/>
              </a:spcAft>
            </a:pPr>
            <a:r>
              <a:rPr kumimoji="1" lang="en-US" altLang="ko-KR" sz="1400" b="1" dirty="0">
                <a:solidFill>
                  <a:prstClr val="black"/>
                </a:solidFill>
                <a:latin typeface="한컴산뜻돋움" panose="02000000000000000000" pitchFamily="2" charset="-127"/>
                <a:ea typeface="한컴산뜻돋움" panose="02000000000000000000" pitchFamily="2" charset="-127"/>
                <a:cs typeface="함초롬돋움" panose="020B0604000101010101" pitchFamily="50" charset="-127"/>
              </a:rPr>
              <a:t>Door frame</a:t>
            </a:r>
          </a:p>
        </p:txBody>
      </p:sp>
      <p:sp>
        <p:nvSpPr>
          <p:cNvPr id="25" name="TextBox 24">
            <a:extLst>
              <a:ext uri="{FF2B5EF4-FFF2-40B4-BE49-F238E27FC236}">
                <a16:creationId xmlns:a16="http://schemas.microsoft.com/office/drawing/2014/main" id="{A541E329-8F6B-45C0-BF79-B5472651EC9B}"/>
              </a:ext>
            </a:extLst>
          </p:cNvPr>
          <p:cNvSpPr txBox="1"/>
          <p:nvPr/>
        </p:nvSpPr>
        <p:spPr>
          <a:xfrm>
            <a:off x="4465560" y="5409651"/>
            <a:ext cx="1006200" cy="307777"/>
          </a:xfrm>
          <a:prstGeom prst="rect">
            <a:avLst/>
          </a:prstGeom>
          <a:noFill/>
        </p:spPr>
        <p:txBody>
          <a:bodyPr wrap="square" rtlCol="0">
            <a:spAutoFit/>
          </a:bodyPr>
          <a:lstStyle/>
          <a:p>
            <a:pPr algn="ctr" fontAlgn="base">
              <a:spcAft>
                <a:spcPct val="0"/>
              </a:spcAft>
            </a:pPr>
            <a:r>
              <a:rPr kumimoji="1" lang="en-US" altLang="ko-KR" sz="1400" b="1" dirty="0">
                <a:solidFill>
                  <a:prstClr val="black"/>
                </a:solidFill>
                <a:latin typeface="한컴산뜻돋움" panose="02000000000000000000" pitchFamily="2" charset="-127"/>
                <a:ea typeface="한컴산뜻돋움" panose="02000000000000000000" pitchFamily="2" charset="-127"/>
                <a:cs typeface="함초롬돋움" panose="020B0604000101010101" pitchFamily="50" charset="-127"/>
              </a:rPr>
              <a:t>Bulkhead</a:t>
            </a:r>
          </a:p>
        </p:txBody>
      </p:sp>
      <p:sp>
        <p:nvSpPr>
          <p:cNvPr id="27" name="TextBox 26">
            <a:extLst>
              <a:ext uri="{FF2B5EF4-FFF2-40B4-BE49-F238E27FC236}">
                <a16:creationId xmlns:a16="http://schemas.microsoft.com/office/drawing/2014/main" id="{4A04C393-924A-4F11-846F-1ADE5BDB4E2C}"/>
              </a:ext>
            </a:extLst>
          </p:cNvPr>
          <p:cNvSpPr txBox="1"/>
          <p:nvPr/>
        </p:nvSpPr>
        <p:spPr>
          <a:xfrm>
            <a:off x="2771445" y="6178492"/>
            <a:ext cx="2398991" cy="307777"/>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400" b="1" dirty="0">
                <a:solidFill>
                  <a:prstClr val="black"/>
                </a:solidFill>
                <a:latin typeface="맑은 고딕" panose="020F0502020204030204"/>
                <a:ea typeface="맑은 고딕" panose="020B0503020000020004" pitchFamily="50" charset="-127"/>
              </a:rPr>
              <a:t>3D</a:t>
            </a:r>
            <a:r>
              <a:rPr lang="ko-KR" altLang="en-US" sz="1400" b="1" dirty="0">
                <a:solidFill>
                  <a:prstClr val="black"/>
                </a:solidFill>
                <a:latin typeface="맑은 고딕" panose="020F0502020204030204"/>
                <a:ea typeface="맑은 고딕" panose="020B0503020000020004" pitchFamily="50" charset="-127"/>
              </a:rPr>
              <a:t> </a:t>
            </a:r>
            <a:r>
              <a:rPr lang="en-US" altLang="ko-KR" sz="1400" b="1" dirty="0">
                <a:solidFill>
                  <a:prstClr val="black"/>
                </a:solidFill>
                <a:latin typeface="맑은 고딕" panose="020F0502020204030204"/>
                <a:ea typeface="맑은 고딕" panose="020B0503020000020004" pitchFamily="50" charset="-127"/>
              </a:rPr>
              <a:t>EM simulation</a:t>
            </a:r>
            <a:r>
              <a:rPr lang="ko-KR" altLang="en-US" sz="1400" b="1" dirty="0">
                <a:solidFill>
                  <a:prstClr val="black"/>
                </a:solidFill>
                <a:latin typeface="맑은 고딕" panose="020F0502020204030204"/>
                <a:ea typeface="맑은 고딕" panose="020B0503020000020004" pitchFamily="50" charset="-127"/>
              </a:rPr>
              <a:t> </a:t>
            </a:r>
            <a:r>
              <a:rPr lang="en-US" altLang="ko-KR" sz="1400" b="1" dirty="0">
                <a:solidFill>
                  <a:prstClr val="black"/>
                </a:solidFill>
                <a:latin typeface="맑은 고딕" panose="020F0502020204030204"/>
                <a:ea typeface="맑은 고딕" panose="020B0503020000020004" pitchFamily="50" charset="-127"/>
              </a:rPr>
              <a:t>model</a:t>
            </a:r>
            <a:endParaRPr lang="ko-KR" altLang="en-US" sz="1400" b="1" dirty="0">
              <a:solidFill>
                <a:prstClr val="black"/>
              </a:solidFill>
              <a:latin typeface="맑은 고딕" panose="020F0502020204030204"/>
              <a:ea typeface="맑은 고딕" panose="020B0503020000020004" pitchFamily="50" charset="-127"/>
            </a:endParaRPr>
          </a:p>
        </p:txBody>
      </p:sp>
      <p:cxnSp>
        <p:nvCxnSpPr>
          <p:cNvPr id="14" name="직선 연결선 13">
            <a:extLst>
              <a:ext uri="{FF2B5EF4-FFF2-40B4-BE49-F238E27FC236}">
                <a16:creationId xmlns:a16="http://schemas.microsoft.com/office/drawing/2014/main" id="{05165FB6-58FE-4801-A7FF-F56F22EEDA82}"/>
              </a:ext>
            </a:extLst>
          </p:cNvPr>
          <p:cNvCxnSpPr>
            <a:cxnSpLocks/>
          </p:cNvCxnSpPr>
          <p:nvPr/>
        </p:nvCxnSpPr>
        <p:spPr bwMode="auto">
          <a:xfrm>
            <a:off x="6808572" y="4440093"/>
            <a:ext cx="139692" cy="0"/>
          </a:xfrm>
          <a:prstGeom prst="line">
            <a:avLst/>
          </a:prstGeom>
          <a:solidFill>
            <a:srgbClr val="00B8FF"/>
          </a:solidFill>
          <a:ln w="9525" cap="flat" cmpd="sng" algn="ctr">
            <a:solidFill>
              <a:schemeClr val="bg1">
                <a:lumMod val="85000"/>
              </a:schemeClr>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직선 연결선 34">
            <a:extLst>
              <a:ext uri="{FF2B5EF4-FFF2-40B4-BE49-F238E27FC236}">
                <a16:creationId xmlns:a16="http://schemas.microsoft.com/office/drawing/2014/main" id="{8C296200-7985-469B-883F-AD375A7DB695}"/>
              </a:ext>
            </a:extLst>
          </p:cNvPr>
          <p:cNvCxnSpPr>
            <a:cxnSpLocks/>
          </p:cNvCxnSpPr>
          <p:nvPr/>
        </p:nvCxnSpPr>
        <p:spPr bwMode="auto">
          <a:xfrm>
            <a:off x="6815055" y="4506018"/>
            <a:ext cx="139692" cy="0"/>
          </a:xfrm>
          <a:prstGeom prst="line">
            <a:avLst/>
          </a:prstGeom>
          <a:solidFill>
            <a:srgbClr val="00B8FF"/>
          </a:solidFill>
          <a:ln w="9525" cap="flat" cmpd="sng" algn="ctr">
            <a:solidFill>
              <a:schemeClr val="bg1">
                <a:lumMod val="85000"/>
              </a:schemeClr>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직선 연결선 35">
            <a:extLst>
              <a:ext uri="{FF2B5EF4-FFF2-40B4-BE49-F238E27FC236}">
                <a16:creationId xmlns:a16="http://schemas.microsoft.com/office/drawing/2014/main" id="{9BC2CABE-C422-4F4E-84F2-5988CB640E44}"/>
              </a:ext>
            </a:extLst>
          </p:cNvPr>
          <p:cNvCxnSpPr>
            <a:cxnSpLocks/>
          </p:cNvCxnSpPr>
          <p:nvPr/>
        </p:nvCxnSpPr>
        <p:spPr bwMode="auto">
          <a:xfrm>
            <a:off x="6812756" y="4441031"/>
            <a:ext cx="0" cy="69057"/>
          </a:xfrm>
          <a:prstGeom prst="line">
            <a:avLst/>
          </a:prstGeom>
          <a:solidFill>
            <a:srgbClr val="00B8FF"/>
          </a:solidFill>
          <a:ln w="6350" cap="flat" cmpd="sng" algn="ctr">
            <a:solidFill>
              <a:schemeClr val="bg1">
                <a:lumMod val="85000"/>
              </a:schemeClr>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5" name="TextBox 44">
            <a:extLst>
              <a:ext uri="{FF2B5EF4-FFF2-40B4-BE49-F238E27FC236}">
                <a16:creationId xmlns:a16="http://schemas.microsoft.com/office/drawing/2014/main" id="{ECB3936E-F852-42ED-BCE0-AA1554B3903A}"/>
              </a:ext>
            </a:extLst>
          </p:cNvPr>
          <p:cNvSpPr txBox="1"/>
          <p:nvPr/>
        </p:nvSpPr>
        <p:spPr>
          <a:xfrm>
            <a:off x="745443" y="3688935"/>
            <a:ext cx="1357225" cy="430887"/>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100" b="1" spc="-60" dirty="0">
                <a:solidFill>
                  <a:schemeClr val="tx1"/>
                </a:solidFill>
                <a:latin typeface="맑은 고딕" panose="020F0502020204030204"/>
                <a:ea typeface="맑은 고딕" panose="020B0503020000020004" pitchFamily="50" charset="-127"/>
              </a:rPr>
              <a:t>Tx antenna</a:t>
            </a:r>
          </a:p>
          <a:p>
            <a:pPr algn="ctr" defTabSz="914400" eaLnBrk="1" fontAlgn="auto" latinLnBrk="1" hangingPunct="1">
              <a:spcBef>
                <a:spcPts val="0"/>
              </a:spcBef>
              <a:spcAft>
                <a:spcPts val="0"/>
              </a:spcAft>
            </a:pPr>
            <a:r>
              <a:rPr lang="en-US" altLang="ko-KR" sz="1100" b="1" spc="-60" dirty="0">
                <a:solidFill>
                  <a:schemeClr val="tx1"/>
                </a:solidFill>
                <a:latin typeface="맑은 고딕" panose="020F0502020204030204"/>
                <a:ea typeface="맑은 고딕" panose="020B0503020000020004" pitchFamily="50" charset="-127"/>
              </a:rPr>
              <a:t>(SW generator)</a:t>
            </a:r>
            <a:endParaRPr lang="ko-KR" altLang="en-US" sz="1100" b="1" spc="-60" dirty="0">
              <a:solidFill>
                <a:schemeClr val="tx1"/>
              </a:solidFill>
              <a:latin typeface="맑은 고딕" panose="020F0502020204030204"/>
              <a:ea typeface="맑은 고딕" panose="020B0503020000020004" pitchFamily="50" charset="-127"/>
            </a:endParaRPr>
          </a:p>
        </p:txBody>
      </p:sp>
      <p:sp>
        <p:nvSpPr>
          <p:cNvPr id="51" name="TextBox 50">
            <a:extLst>
              <a:ext uri="{FF2B5EF4-FFF2-40B4-BE49-F238E27FC236}">
                <a16:creationId xmlns:a16="http://schemas.microsoft.com/office/drawing/2014/main" id="{A435E8B1-7681-4A1F-BA13-CB6A03F5385F}"/>
              </a:ext>
            </a:extLst>
          </p:cNvPr>
          <p:cNvSpPr txBox="1"/>
          <p:nvPr/>
        </p:nvSpPr>
        <p:spPr>
          <a:xfrm rot="19880323">
            <a:off x="7245786" y="4113982"/>
            <a:ext cx="798617" cy="261610"/>
          </a:xfrm>
          <a:prstGeom prst="rect">
            <a:avLst/>
          </a:prstGeom>
          <a:noFill/>
        </p:spPr>
        <p:txBody>
          <a:bodyPr wrap="none" rtlCol="0">
            <a:spAutoFit/>
          </a:bodyPr>
          <a:lstStyle/>
          <a:p>
            <a:pPr defTabSz="914400" eaLnBrk="1" fontAlgn="auto" latinLnBrk="1" hangingPunct="1">
              <a:spcBef>
                <a:spcPts val="0"/>
              </a:spcBef>
              <a:spcAft>
                <a:spcPts val="0"/>
              </a:spcAft>
            </a:pPr>
            <a:r>
              <a:rPr lang="en-US" altLang="ko-KR" sz="1100" b="1" dirty="0">
                <a:solidFill>
                  <a:prstClr val="black"/>
                </a:solidFill>
                <a:latin typeface="맑은 고딕" panose="020F0502020204030204"/>
                <a:ea typeface="맑은 고딕" panose="020B0503020000020004" pitchFamily="50" charset="-127"/>
              </a:rPr>
              <a:t>Gap (slit)</a:t>
            </a:r>
            <a:endParaRPr lang="ko-KR" altLang="en-US" sz="1100" b="1" dirty="0">
              <a:solidFill>
                <a:prstClr val="black"/>
              </a:solidFill>
              <a:latin typeface="맑은 고딕" panose="020F0502020204030204"/>
              <a:ea typeface="맑은 고딕" panose="020B0503020000020004" pitchFamily="50" charset="-127"/>
            </a:endParaRPr>
          </a:p>
        </p:txBody>
      </p:sp>
      <p:sp>
        <p:nvSpPr>
          <p:cNvPr id="52" name="TextBox 51">
            <a:extLst>
              <a:ext uri="{FF2B5EF4-FFF2-40B4-BE49-F238E27FC236}">
                <a16:creationId xmlns:a16="http://schemas.microsoft.com/office/drawing/2014/main" id="{D4A92968-6729-4BC6-9334-396A186C58BB}"/>
              </a:ext>
            </a:extLst>
          </p:cNvPr>
          <p:cNvSpPr txBox="1"/>
          <p:nvPr/>
        </p:nvSpPr>
        <p:spPr>
          <a:xfrm>
            <a:off x="2366758" y="5576605"/>
            <a:ext cx="1004162" cy="430887"/>
          </a:xfrm>
          <a:prstGeom prst="rect">
            <a:avLst/>
          </a:prstGeom>
          <a:noFill/>
        </p:spPr>
        <p:txBody>
          <a:bodyPr wrap="square" rtlCol="0">
            <a:spAutoFit/>
          </a:bodyPr>
          <a:lstStyle/>
          <a:p>
            <a:pPr algn="ctr" defTabSz="914400" eaLnBrk="1" fontAlgn="auto" latinLnBrk="1" hangingPunct="1">
              <a:spcBef>
                <a:spcPts val="0"/>
              </a:spcBef>
              <a:spcAft>
                <a:spcPts val="0"/>
              </a:spcAft>
            </a:pPr>
            <a:r>
              <a:rPr lang="en-US" altLang="ko-KR" sz="1100" b="1" dirty="0">
                <a:solidFill>
                  <a:schemeClr val="tx1"/>
                </a:solidFill>
                <a:latin typeface="맑은 고딕" panose="020F0502020204030204"/>
                <a:ea typeface="맑은 고딕" panose="020B0503020000020004" pitchFamily="50" charset="-127"/>
              </a:rPr>
              <a:t>Watertight</a:t>
            </a:r>
          </a:p>
          <a:p>
            <a:pPr algn="ctr" defTabSz="914400" eaLnBrk="1" fontAlgn="auto" latinLnBrk="1" hangingPunct="1">
              <a:spcBef>
                <a:spcPts val="0"/>
              </a:spcBef>
              <a:spcAft>
                <a:spcPts val="0"/>
              </a:spcAft>
            </a:pPr>
            <a:r>
              <a:rPr lang="en-US" altLang="ko-KR" sz="1100" b="1" dirty="0">
                <a:solidFill>
                  <a:schemeClr val="tx1"/>
                </a:solidFill>
                <a:latin typeface="맑은 고딕" panose="020F0502020204030204"/>
                <a:ea typeface="맑은 고딕" panose="020B0503020000020004" pitchFamily="50" charset="-127"/>
              </a:rPr>
              <a:t>Steel door</a:t>
            </a:r>
          </a:p>
        </p:txBody>
      </p:sp>
      <p:cxnSp>
        <p:nvCxnSpPr>
          <p:cNvPr id="53" name="직선 화살표 연결선 52">
            <a:extLst>
              <a:ext uri="{FF2B5EF4-FFF2-40B4-BE49-F238E27FC236}">
                <a16:creationId xmlns:a16="http://schemas.microsoft.com/office/drawing/2014/main" id="{0C65F765-9237-4F3B-AD6B-F2A1E6AF2B77}"/>
              </a:ext>
            </a:extLst>
          </p:cNvPr>
          <p:cNvCxnSpPr>
            <a:cxnSpLocks/>
          </p:cNvCxnSpPr>
          <p:nvPr/>
        </p:nvCxnSpPr>
        <p:spPr bwMode="auto">
          <a:xfrm flipH="1" flipV="1">
            <a:off x="2424097" y="5114709"/>
            <a:ext cx="175497" cy="461896"/>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89449692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20428</TotalTime>
  <Words>2610</Words>
  <Application>Microsoft Office PowerPoint</Application>
  <PresentationFormat>화면 슬라이드 쇼(4:3)</PresentationFormat>
  <Paragraphs>558</Paragraphs>
  <Slides>24</Slides>
  <Notes>24</Notes>
  <HiddenSlides>0</HiddenSlides>
  <MMClips>0</MMClips>
  <ScaleCrop>false</ScaleCrop>
  <HeadingPairs>
    <vt:vector size="6" baseType="variant">
      <vt:variant>
        <vt:lpstr>사용한 글꼴</vt:lpstr>
      </vt:variant>
      <vt:variant>
        <vt:i4>11</vt:i4>
      </vt:variant>
      <vt:variant>
        <vt:lpstr>테마</vt:lpstr>
      </vt:variant>
      <vt:variant>
        <vt:i4>1</vt:i4>
      </vt:variant>
      <vt:variant>
        <vt:lpstr>슬라이드 제목</vt:lpstr>
      </vt:variant>
      <vt:variant>
        <vt:i4>24</vt:i4>
      </vt:variant>
    </vt:vector>
  </HeadingPairs>
  <TitlesOfParts>
    <vt:vector size="36" baseType="lpstr">
      <vt:lpstr>Arial Unicode MS</vt:lpstr>
      <vt:lpstr>ＭＳ Ｐゴシック</vt:lpstr>
      <vt:lpstr>ＭＳ Ｐゴシック</vt:lpstr>
      <vt:lpstr>맑은 고딕</vt:lpstr>
      <vt:lpstr>한컴산뜻돋움</vt:lpstr>
      <vt:lpstr>함초롬돋움</vt:lpstr>
      <vt:lpstr>Arial</vt:lpstr>
      <vt:lpstr>Cambria Math</vt:lpstr>
      <vt:lpstr>Symbol</vt:lpstr>
      <vt:lpstr>Times New Roman</vt:lpstr>
      <vt:lpstr>Wingdings</vt:lpstr>
      <vt:lpstr>Office Theme</vt:lpstr>
      <vt:lpstr>PowerPoint 프레젠테이션</vt:lpstr>
      <vt:lpstr>Introduction</vt:lpstr>
      <vt:lpstr>PHY requirements</vt:lpstr>
      <vt:lpstr>Review – Surface waves</vt:lpstr>
      <vt:lpstr>Propagation characteristics in ship environments</vt:lpstr>
      <vt:lpstr>Delay spread vs. distance</vt:lpstr>
      <vt:lpstr>Review - Path loss characteristics</vt:lpstr>
      <vt:lpstr>Structure model for EM simulation (1/2)</vt:lpstr>
      <vt:lpstr>Structure model for EM simulation (2/2)</vt:lpstr>
      <vt:lpstr>Delay spread of space waves (1/3) </vt:lpstr>
      <vt:lpstr>Delay spread of space waves (2/3) </vt:lpstr>
      <vt:lpstr>Delay spread of space waves (3/3) </vt:lpstr>
      <vt:lpstr>Delay spread of surface waves</vt:lpstr>
      <vt:lpstr>Comparison of delay spread</vt:lpstr>
      <vt:lpstr>PHY performance simulation</vt:lpstr>
      <vt:lpstr>BER simulation (1/3)</vt:lpstr>
      <vt:lpstr>BER simulation (2/3)</vt:lpstr>
      <vt:lpstr>BER simulation (3/3)</vt:lpstr>
      <vt:lpstr>Performance of the proposed PHY</vt:lpstr>
      <vt:lpstr>Design parameters of the proposed PHY</vt:lpstr>
      <vt:lpstr>Summary</vt:lpstr>
      <vt:lpstr>References</vt:lpstr>
      <vt:lpstr>PowerPoint 프레젠테이션</vt:lpstr>
      <vt:lpstr>Supplement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2023 Plenary</cp:keywords>
  <dc:description>15-23-0003-00-wng0</dc:description>
  <cp:lastModifiedBy>HSB</cp:lastModifiedBy>
  <cp:revision>487</cp:revision>
  <cp:lastPrinted>2000-03-07T00:55:37Z</cp:lastPrinted>
  <dcterms:created xsi:type="dcterms:W3CDTF">2016-01-17T22:48:36Z</dcterms:created>
  <dcterms:modified xsi:type="dcterms:W3CDTF">2025-09-13T14:22:11Z</dcterms:modified>
  <cp:category/>
</cp:coreProperties>
</file>