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30" r:id="rId21"/>
    <p:sldId id="2429" r:id="rId22"/>
    <p:sldId id="2427" r:id="rId23"/>
    <p:sldId id="2426" r:id="rId24"/>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30"/>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38AF8-A2EF-40F6-A4A7-7EA45A88339F}" v="30" dt="2025-09-19T01:22:07.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2A6A-BE83-8487-6406-EFBA61A5C6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1519AB-89C1-5934-43F5-38F727774D63}"/>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0B03E74F-FFCE-3462-9E31-8ECA073373FA}"/>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D895BAF0-4A4E-F243-1595-FDC66873D29F}"/>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0C249369-32BE-DB77-6323-07EEF0AE5627}"/>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B60F6898-21B9-45E9-E56F-D05545C24EF3}"/>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3203960C-2C67-4BF9-CE82-FD559DC3CDC2}"/>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431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21</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23</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kern="1200" dirty="0">
                <a:solidFill>
                  <a:schemeClr val="tx1"/>
                </a:solidFill>
                <a:effectLst/>
                <a:latin typeface="+mj-lt"/>
                <a:ea typeface="ＭＳ Ｐゴシック" charset="0"/>
                <a:cs typeface="ＭＳ Ｐゴシック" charset="0"/>
              </a:rPr>
              <a:t>15-25-0434-01-04ad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3 September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(FAU </a:t>
            </a:r>
            <a:r>
              <a:rPr lang="en-US" altLang="de-DE" sz="3200" dirty="0"/>
              <a:t>/Fraunhofer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303C710-FF15-3DEB-DA30-FBF9A34C7777}"/>
              </a:ext>
            </a:extLst>
          </p:cNvPr>
          <p:cNvGraphicFramePr>
            <a:graphicFrameLocks noChangeAspect="1"/>
          </p:cNvGraphicFramePr>
          <p:nvPr>
            <p:extLst>
              <p:ext uri="{D42A27DB-BD31-4B8C-83A1-F6EECF244321}">
                <p14:modId xmlns:p14="http://schemas.microsoft.com/office/powerpoint/2010/main" val="2686422269"/>
              </p:ext>
            </p:extLst>
          </p:nvPr>
        </p:nvGraphicFramePr>
        <p:xfrm>
          <a:off x="914400" y="533400"/>
          <a:ext cx="10439400" cy="5822982"/>
        </p:xfrm>
        <a:graphic>
          <a:graphicData uri="http://schemas.openxmlformats.org/presentationml/2006/ole">
            <mc:AlternateContent xmlns:mc="http://schemas.openxmlformats.org/markup-compatibility/2006">
              <mc:Choice xmlns:v="urn:schemas-microsoft-com:vml" Requires="v">
                <p:oleObj name="Worksheet" r:id="rId2" imgW="10108834" imgH="5638883" progId="Excel.Sheet.12">
                  <p:embed/>
                </p:oleObj>
              </mc:Choice>
              <mc:Fallback>
                <p:oleObj name="Worksheet" r:id="rId2" imgW="10108834" imgH="5638883" progId="Excel.Sheet.12">
                  <p:embed/>
                  <p:pic>
                    <p:nvPicPr>
                      <p:cNvPr id="2" name="Object 1">
                        <a:extLst>
                          <a:ext uri="{FF2B5EF4-FFF2-40B4-BE49-F238E27FC236}">
                            <a16:creationId xmlns:a16="http://schemas.microsoft.com/office/drawing/2014/main" id="{2303C710-FF15-3DEB-DA30-FBF9A34C7777}"/>
                          </a:ext>
                        </a:extLst>
                      </p:cNvPr>
                      <p:cNvPicPr/>
                      <p:nvPr/>
                    </p:nvPicPr>
                    <p:blipFill>
                      <a:blip r:embed="rId3"/>
                      <a:stretch>
                        <a:fillRect/>
                      </a:stretch>
                    </p:blipFill>
                    <p:spPr>
                      <a:xfrm>
                        <a:off x="914400" y="533400"/>
                        <a:ext cx="10439400" cy="5822982"/>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953000" y="2125524"/>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7086600" y="22098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9341069" y="2125524"/>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667000" y="365760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372600" y="2796243"/>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7086600" y="3705458"/>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July minutes – 15-25-0333-00</a:t>
            </a:r>
          </a:p>
          <a:p>
            <a:pPr marL="514350" indent="-514350">
              <a:buFont typeface="+mj-lt"/>
              <a:buAutoNum type="arabicPeriod"/>
            </a:pPr>
            <a:r>
              <a:rPr lang="en-US" altLang="de-DE" sz="1600" dirty="0"/>
              <a:t>Current proposal status</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Evaluation criteria </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PM2</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6" y="1143794"/>
            <a:ext cx="521919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Wednesday PM1:</a:t>
            </a:r>
          </a:p>
          <a:p>
            <a:pPr marL="514350" indent="-514350">
              <a:buFont typeface="+mj-lt"/>
              <a:buAutoNum type="arabicPeriod"/>
            </a:pPr>
            <a:r>
              <a:rPr lang="en-US" altLang="de-DE" sz="1600" dirty="0"/>
              <a:t>Proposal Evaluation and Selection</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Next Steps (draft preparation)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Presentation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1600200"/>
            <a:ext cx="10668000" cy="4640264"/>
          </a:xfrm>
        </p:spPr>
        <p:txBody>
          <a:bodyPr/>
          <a:lstStyle/>
          <a:p>
            <a:r>
              <a:rPr lang="en-GB" sz="2400" kern="100" dirty="0">
                <a:latin typeface="Calibri" panose="020F0502020204030204" pitchFamily="34" charset="0"/>
                <a:ea typeface="Times New Roman" panose="02020603050405020304" pitchFamily="18" charset="0"/>
                <a:cs typeface="Times New Roman" panose="02020603050405020304" pitchFamily="18" charset="0"/>
              </a:rPr>
              <a:t>Tuesday – Fabrice Portier / Thomas Almholt - OQPSK update (SUN OQPSK only) 	(Plan to move OQPSK to WNG)</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Wednesday AM – Thomas Almholt – preamble </a:t>
            </a:r>
          </a:p>
          <a:p>
            <a:r>
              <a:rPr lang="en-GB" sz="2400" kern="100" dirty="0">
                <a:latin typeface="Calibri" panose="020F0502020204030204" pitchFamily="34" charset="0"/>
                <a:ea typeface="Times New Roman" panose="02020603050405020304" pitchFamily="18" charset="0"/>
                <a:cs typeface="Times New Roman" panose="02020603050405020304" pitchFamily="18" charset="0"/>
              </a:rPr>
              <a:t>Wednesday – Fabrice Portier - Evaluation</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of performance of high data rate solutions</a:t>
            </a:r>
          </a:p>
          <a:p>
            <a:r>
              <a:rPr lang="en-GB" sz="2400" kern="100" dirty="0">
                <a:latin typeface="Calibri" panose="020F0502020204030204" pitchFamily="34" charset="0"/>
                <a:ea typeface="Times New Roman" panose="02020603050405020304" pitchFamily="18" charset="0"/>
                <a:cs typeface="Times New Roman" panose="02020603050405020304" pitchFamily="18" charset="0"/>
              </a:rPr>
              <a:t>Wednesday - Joerg Robert – performance analysis</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400" kern="100" dirty="0">
                <a:latin typeface="Calibri" panose="020F0502020204030204" pitchFamily="34" charset="0"/>
                <a:ea typeface="Times New Roman" panose="02020603050405020304" pitchFamily="18" charset="0"/>
                <a:cs typeface="Times New Roman" panose="02020603050405020304" pitchFamily="18" charset="0"/>
              </a:rPr>
              <a:t>Thursday – Fabrice Portier - Evaluation of performance of long-range pre-amble</a:t>
            </a:r>
          </a:p>
          <a:p>
            <a:r>
              <a:rPr lang="en-GB" sz="2400" kern="100" dirty="0">
                <a:latin typeface="Calibri" panose="020F0502020204030204" pitchFamily="34" charset="0"/>
                <a:ea typeface="Times New Roman" panose="02020603050405020304" pitchFamily="18" charset="0"/>
                <a:cs typeface="Times New Roman" panose="02020603050405020304" pitchFamily="18" charset="0"/>
              </a:rPr>
              <a:t>Thursday – Hiroshi Harada – supplement to proposal analysis</a:t>
            </a:r>
          </a:p>
          <a:p>
            <a:pPr marL="0" indent="0">
              <a:buNone/>
            </a:pPr>
            <a:endParaRPr lang="en-GB" sz="2400" kern="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400" dirty="0"/>
              <a:t>Approval of July session minutes</a:t>
            </a:r>
          </a:p>
          <a:p>
            <a:pPr>
              <a:buFont typeface="Wingdings" panose="05000000000000000000" pitchFamily="2" charset="2"/>
              <a:buChar char="ü"/>
            </a:pPr>
            <a:r>
              <a:rPr lang="en-US" altLang="de-DE" sz="2400" dirty="0"/>
              <a:t>Presentations (see next page)</a:t>
            </a:r>
          </a:p>
          <a:p>
            <a:pPr>
              <a:buFont typeface="Wingdings" panose="05000000000000000000" pitchFamily="2" charset="2"/>
              <a:buChar char="ü"/>
            </a:pPr>
            <a:r>
              <a:rPr lang="en-US" altLang="de-DE" sz="2400" dirty="0"/>
              <a:t>Agreed baselines for OFDM-LR and OFDM-HR</a:t>
            </a:r>
          </a:p>
          <a:p>
            <a:pPr>
              <a:buFont typeface="Wingdings" panose="05000000000000000000" pitchFamily="2" charset="2"/>
              <a:buChar char="ü"/>
            </a:pPr>
            <a:r>
              <a:rPr lang="en-GB" sz="2400" kern="100" dirty="0">
                <a:latin typeface="Aptos" panose="020B0004020202020204" pitchFamily="34" charset="0"/>
                <a:ea typeface="Yu Gothic" panose="020B0400000000000000" pitchFamily="34" charset="-128"/>
                <a:cs typeface="Times New Roman" panose="02020603050405020304" pitchFamily="18" charset="0"/>
              </a:rPr>
              <a:t>September meeting minutes posted as 15-25-452-00-04ad</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a:p>
            <a:pPr marL="514350" indent="-514350">
              <a:buFont typeface="+mj-lt"/>
              <a:buAutoNum type="arabicPeriod"/>
            </a:pPr>
            <a:endParaRPr lang="en-US" altLang="de-DE" sz="24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7D07-213F-17D6-4E91-3B953B362BD4}"/>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70C4768-7E94-A49D-6A0F-2382C12542E7}"/>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65AE7D88-2B20-F11D-EFB7-05A6DCA3D8C9}"/>
              </a:ext>
            </a:extLst>
          </p:cNvPr>
          <p:cNvSpPr>
            <a:spLocks noGrp="1" noChangeArrowheads="1"/>
          </p:cNvSpPr>
          <p:nvPr>
            <p:ph type="title"/>
          </p:nvPr>
        </p:nvSpPr>
        <p:spPr>
          <a:xfrm>
            <a:off x="838200" y="297193"/>
            <a:ext cx="10363200" cy="309872"/>
          </a:xfrm>
          <a:ln/>
        </p:spPr>
        <p:txBody>
          <a:bodyPr/>
          <a:lstStyle/>
          <a:p>
            <a:r>
              <a:rPr lang="de-DE" altLang="de-DE" sz="3200" dirty="0"/>
              <a:t>Presentations heard</a:t>
            </a:r>
          </a:p>
        </p:txBody>
      </p:sp>
      <p:sp>
        <p:nvSpPr>
          <p:cNvPr id="2" name="Fußzeilenplatzhalter 4">
            <a:extLst>
              <a:ext uri="{FF2B5EF4-FFF2-40B4-BE49-F238E27FC236}">
                <a16:creationId xmlns:a16="http://schemas.microsoft.com/office/drawing/2014/main" id="{A287C121-7DEC-D598-B525-70E3632EA0A3}"/>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629271CF-8D6A-7591-74F2-B1CD86488C5C}"/>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80B2D0F9-1EBC-E28E-3C60-DC1EAB199AC7}"/>
              </a:ext>
            </a:extLst>
          </p:cNvPr>
          <p:cNvGraphicFramePr>
            <a:graphicFrameLocks noChangeAspect="1"/>
          </p:cNvGraphicFramePr>
          <p:nvPr>
            <p:extLst>
              <p:ext uri="{D42A27DB-BD31-4B8C-83A1-F6EECF244321}">
                <p14:modId xmlns:p14="http://schemas.microsoft.com/office/powerpoint/2010/main" val="3252526233"/>
              </p:ext>
            </p:extLst>
          </p:nvPr>
        </p:nvGraphicFramePr>
        <p:xfrm>
          <a:off x="693738" y="1243013"/>
          <a:ext cx="10512425" cy="2185987"/>
        </p:xfrm>
        <a:graphic>
          <a:graphicData uri="http://schemas.openxmlformats.org/presentationml/2006/ole">
            <mc:AlternateContent xmlns:mc="http://schemas.openxmlformats.org/markup-compatibility/2006">
              <mc:Choice xmlns:v="urn:schemas-microsoft-com:vml" Requires="v">
                <p:oleObj name="Worksheet" r:id="rId3" imgW="7053294" imgH="1466850" progId="Excel.Sheet.8">
                  <p:embed/>
                </p:oleObj>
              </mc:Choice>
              <mc:Fallback>
                <p:oleObj name="Worksheet" r:id="rId3" imgW="7053294" imgH="1466850" progId="Excel.Sheet.8">
                  <p:embed/>
                  <p:pic>
                    <p:nvPicPr>
                      <p:cNvPr id="0" name=""/>
                      <p:cNvPicPr/>
                      <p:nvPr/>
                    </p:nvPicPr>
                    <p:blipFill>
                      <a:blip r:embed="rId4"/>
                      <a:stretch>
                        <a:fillRect/>
                      </a:stretch>
                    </p:blipFill>
                    <p:spPr>
                      <a:xfrm>
                        <a:off x="693738" y="1243013"/>
                        <a:ext cx="10512425" cy="2185987"/>
                      </a:xfrm>
                      <a:prstGeom prst="rect">
                        <a:avLst/>
                      </a:prstGeom>
                    </p:spPr>
                  </p:pic>
                </p:oleObj>
              </mc:Fallback>
            </mc:AlternateContent>
          </a:graphicData>
        </a:graphic>
      </p:graphicFrame>
    </p:spTree>
    <p:extLst>
      <p:ext uri="{BB962C8B-B14F-4D97-AF65-F5344CB8AC3E}">
        <p14:creationId xmlns:p14="http://schemas.microsoft.com/office/powerpoint/2010/main" val="333454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21</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990600"/>
            <a:ext cx="10439400" cy="5257800"/>
          </a:xfrm>
          <a:ln/>
        </p:spPr>
        <p:txBody>
          <a:bodyPr/>
          <a:lstStyle/>
          <a:p>
            <a:pPr marL="0" indent="0">
              <a:buNone/>
            </a:pPr>
            <a:endParaRPr lang="en-US" altLang="de-DE" sz="2000" dirty="0"/>
          </a:p>
          <a:p>
            <a:pPr marL="0" indent="0">
              <a:buNone/>
            </a:pPr>
            <a:r>
              <a:rPr lang="en-US" altLang="de-DE" sz="2000" dirty="0"/>
              <a:t>21 October 10pm JST, 9am EDT – </a:t>
            </a:r>
          </a:p>
          <a:p>
            <a:pPr marL="0" indent="0">
              <a:buNone/>
            </a:pPr>
            <a:r>
              <a:rPr lang="en-US" altLang="de-DE" sz="2000" dirty="0"/>
              <a:t> 	Topics: Discussion on sensitivity and SNR of baseline </a:t>
            </a:r>
            <a:r>
              <a:rPr lang="en-US" altLang="de-DE" sz="2000" dirty="0" err="1"/>
              <a:t>w.r.t.</a:t>
            </a:r>
            <a:r>
              <a:rPr lang="en-US" altLang="de-DE" sz="2000" dirty="0"/>
              <a:t> preamble </a:t>
            </a:r>
          </a:p>
          <a:p>
            <a:pPr marL="0" indent="0">
              <a:buNone/>
            </a:pPr>
            <a:endParaRPr lang="en-US" altLang="de-DE" sz="2000" dirty="0"/>
          </a:p>
          <a:p>
            <a:pPr marL="0" indent="0">
              <a:buNone/>
            </a:pPr>
            <a:endParaRPr lang="en-US" sz="2000" kern="100" dirty="0">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en-GB" sz="20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800" dirty="0"/>
          </a:p>
          <a:p>
            <a:pPr marL="0" indent="0">
              <a:buNone/>
            </a:pPr>
            <a:endParaRPr lang="en-US" altLang="de-DE" sz="1800" dirty="0"/>
          </a:p>
          <a:p>
            <a:pPr marL="0" indent="0">
              <a:buNone/>
            </a:pPr>
            <a:endParaRPr lang="en-US" altLang="de-DE" sz="18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14400" y="115094"/>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685800"/>
            <a:ext cx="10820400" cy="5410200"/>
          </a:xfrm>
        </p:spPr>
        <p:txBody>
          <a:bodyPr/>
          <a:lstStyle/>
          <a:p>
            <a:pPr marL="0" indent="0">
              <a:buNone/>
            </a:pPr>
            <a:r>
              <a:rPr lang="en-GB" sz="1800" b="1" dirty="0"/>
              <a:t>2024</a:t>
            </a:r>
          </a:p>
          <a:p>
            <a:pPr>
              <a:buFont typeface="Wingdings" panose="05000000000000000000" pitchFamily="2" charset="2"/>
              <a:buChar char="ü"/>
            </a:pPr>
            <a:r>
              <a:rPr lang="en-GB" sz="1600" dirty="0"/>
              <a:t>November: Approve Technical Guidance Document </a:t>
            </a:r>
          </a:p>
          <a:p>
            <a:pPr>
              <a:buFont typeface="Wingdings" panose="05000000000000000000" pitchFamily="2" charset="2"/>
              <a:buChar char="ü"/>
            </a:pPr>
            <a:r>
              <a:rPr lang="en-GB" sz="1600" dirty="0"/>
              <a:t>Call for proposals issued</a:t>
            </a:r>
          </a:p>
          <a:p>
            <a:pPr marL="0" indent="0">
              <a:buNone/>
            </a:pPr>
            <a:r>
              <a:rPr lang="en-GB" sz="1800" b="1" dirty="0"/>
              <a:t>2025</a:t>
            </a:r>
          </a:p>
          <a:p>
            <a:pPr>
              <a:buFont typeface="Wingdings" panose="05000000000000000000" pitchFamily="2" charset="2"/>
              <a:buChar char="ü"/>
            </a:pPr>
            <a:r>
              <a:rPr lang="en-GB" sz="1600" dirty="0"/>
              <a:t>January: Hear initial proposals</a:t>
            </a:r>
          </a:p>
          <a:p>
            <a:pPr>
              <a:buFont typeface="Wingdings" panose="05000000000000000000" pitchFamily="2" charset="2"/>
              <a:buChar char="ü"/>
            </a:pPr>
            <a:r>
              <a:rPr lang="en-GB" sz="1600" dirty="0"/>
              <a:t>March: Hear updated proposals</a:t>
            </a:r>
          </a:p>
          <a:p>
            <a:pPr>
              <a:buFont typeface="Wingdings" panose="05000000000000000000" pitchFamily="2" charset="2"/>
              <a:buChar char="ü"/>
            </a:pPr>
            <a:r>
              <a:rPr lang="en-GB" sz="1600" dirty="0"/>
              <a:t>March to May – 2 conference calls </a:t>
            </a:r>
          </a:p>
          <a:p>
            <a:pPr lvl="1"/>
            <a:r>
              <a:rPr lang="en-GB" sz="1400" dirty="0"/>
              <a:t>Simulation results of remaining proposals not yet provided</a:t>
            </a:r>
          </a:p>
          <a:p>
            <a:pPr lvl="1"/>
            <a:r>
              <a:rPr lang="en-GB" sz="1400" dirty="0"/>
              <a:t>Prepare table of proposals for analysing against technical guidance document</a:t>
            </a:r>
          </a:p>
          <a:p>
            <a:pPr>
              <a:buFont typeface="Wingdings" panose="05000000000000000000" pitchFamily="2" charset="2"/>
              <a:buChar char="ü"/>
            </a:pPr>
            <a:r>
              <a:rPr lang="en-GB" sz="1600" dirty="0"/>
              <a:t>May: Hear final proposals</a:t>
            </a:r>
          </a:p>
          <a:p>
            <a:pPr>
              <a:buFont typeface="Wingdings" panose="05000000000000000000" pitchFamily="2" charset="2"/>
              <a:buChar char="ü"/>
            </a:pPr>
            <a:r>
              <a:rPr lang="en-GB" sz="1600" dirty="0"/>
              <a:t>May to July – 2 conference calls </a:t>
            </a:r>
          </a:p>
          <a:p>
            <a:pPr lvl="1">
              <a:buFont typeface="Arial" panose="020B0604020202020204" pitchFamily="34" charset="0"/>
              <a:buChar char="•"/>
            </a:pPr>
            <a:r>
              <a:rPr lang="en-GB" sz="1400" dirty="0"/>
              <a:t>Simulation results and proposal categorisation.</a:t>
            </a:r>
          </a:p>
          <a:p>
            <a:pPr>
              <a:buFont typeface="Wingdings" panose="05000000000000000000" pitchFamily="2" charset="2"/>
              <a:buChar char="ü"/>
            </a:pPr>
            <a:r>
              <a:rPr lang="en-GB" sz="1600" dirty="0"/>
              <a:t>July: Heard final proposals.  Categorized and summarized proposals</a:t>
            </a:r>
          </a:p>
          <a:p>
            <a:pPr>
              <a:buFont typeface="Wingdings" panose="05000000000000000000" pitchFamily="2" charset="2"/>
              <a:buChar char="ü"/>
            </a:pPr>
            <a:r>
              <a:rPr lang="en-GB" sz="1600" dirty="0"/>
              <a:t>July – September: Merging proposals </a:t>
            </a:r>
          </a:p>
          <a:p>
            <a:pPr>
              <a:buFont typeface="Wingdings" panose="05000000000000000000" pitchFamily="2" charset="2"/>
              <a:buChar char="ü"/>
            </a:pPr>
            <a:r>
              <a:rPr lang="en-GB" sz="1600" dirty="0"/>
              <a:t>September: Select OFDM LR and HR baseline</a:t>
            </a:r>
          </a:p>
          <a:p>
            <a:r>
              <a:rPr lang="en-GB" sz="1600" dirty="0"/>
              <a:t>October conf call</a:t>
            </a:r>
          </a:p>
          <a:p>
            <a:r>
              <a:rPr lang="en-GB" sz="1600" dirty="0"/>
              <a:t>November: goals – to finalise OFDM preamble – be ready to start drafting OFDM LR and HR ,  Merge FSK proposals – ready for baseline.</a:t>
            </a:r>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22</a:t>
            </a:fld>
            <a:endParaRPr lang="en-US"/>
          </a:p>
        </p:txBody>
      </p:sp>
    </p:spTree>
    <p:extLst>
      <p:ext uri="{BB962C8B-B14F-4D97-AF65-F5344CB8AC3E}">
        <p14:creationId xmlns:p14="http://schemas.microsoft.com/office/powerpoint/2010/main" val="227187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23</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Questions?</a:t>
            </a:r>
          </a:p>
        </p:txBody>
      </p:sp>
      <p:sp>
        <p:nvSpPr>
          <p:cNvPr id="4099" name="Rectangle 3"/>
          <p:cNvSpPr>
            <a:spLocks noGrp="1" noChangeArrowheads="1"/>
          </p:cNvSpPr>
          <p:nvPr>
            <p:ph type="body" idx="1"/>
          </p:nvPr>
        </p:nvSpPr>
        <p:spPr>
          <a:xfrm>
            <a:off x="800607" y="1371600"/>
            <a:ext cx="11125200" cy="4648200"/>
          </a:xfrm>
          <a:ln/>
        </p:spPr>
        <p:txBody>
          <a:bodyPr/>
          <a:lstStyle/>
          <a:p>
            <a:pPr marL="514350" indent="-514350">
              <a:buFont typeface="+mj-lt"/>
              <a:buAutoNum type="arabicPeriod"/>
            </a:pPr>
            <a:endParaRPr lang="en-US" altLang="de-DE" sz="16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84175</TotalTime>
  <Words>2083</Words>
  <Application>Microsoft Office PowerPoint</Application>
  <PresentationFormat>Widescreen</PresentationFormat>
  <Paragraphs>245</Paragraphs>
  <Slides>23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4" baseType="lpstr">
      <vt:lpstr>Lucida Grande</vt:lpstr>
      <vt:lpstr>Monotype Sorts</vt:lpstr>
      <vt:lpstr>Aptos</vt:lpstr>
      <vt:lpstr>Arial</vt:lpstr>
      <vt:lpstr>Calibri</vt:lpstr>
      <vt:lpstr>Montserrat</vt:lpstr>
      <vt:lpstr>Times New Roman</vt:lpstr>
      <vt:lpstr>Wingdings</vt:lpstr>
      <vt:lpstr>Default Design</vt:lpstr>
      <vt:lpstr>Worksheet</vt:lpstr>
      <vt:lpstr>Microsoft Excel 97-2003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Presentation Timeslots</vt:lpstr>
      <vt:lpstr>Achievements</vt:lpstr>
      <vt:lpstr>Presentations heard</vt:lpstr>
      <vt:lpstr>Conference Call Schedule</vt:lpstr>
      <vt:lpstr>Proposed Timeline</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Agenda/Opening/Closing Report</dc:title>
  <dc:subject>IEEE 802.15 TG4ad</dc:subject>
  <dc:creator>Phil Beecher</dc:creator>
  <cp:keywords/>
  <dc:description>15-24-0253-00-04ad</dc:description>
  <cp:lastModifiedBy>Phil Beecher</cp:lastModifiedBy>
  <cp:revision>1152</cp:revision>
  <cp:lastPrinted>2016-07-25T16:00:41Z</cp:lastPrinted>
  <dcterms:created xsi:type="dcterms:W3CDTF">2009-07-12T16:25:16Z</dcterms:created>
  <dcterms:modified xsi:type="dcterms:W3CDTF">2025-09-19T01:24:20Z</dcterms:modified>
  <cp:category/>
</cp:coreProperties>
</file>