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259" r:id="rId5"/>
    <p:sldId id="258" r:id="rId6"/>
    <p:sldId id="8095"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8089" r:id="rId23"/>
    <p:sldId id="5855" r:id="rId24"/>
    <p:sldId id="5852" r:id="rId25"/>
    <p:sldId id="8090" r:id="rId26"/>
    <p:sldId id="5856" r:id="rId27"/>
    <p:sldId id="5842" r:id="rId28"/>
    <p:sldId id="5621" r:id="rId29"/>
    <p:sldId id="8085" r:id="rId30"/>
    <p:sldId id="8092" r:id="rId31"/>
    <p:sldId id="8093" r:id="rId32"/>
    <p:sldId id="8096" r:id="rId33"/>
    <p:sldId id="5849" r:id="rId34"/>
    <p:sldId id="256" r:id="rId35"/>
    <p:sldId id="8094" r:id="rId36"/>
    <p:sldId id="8087" r:id="rId37"/>
    <p:sldId id="5885" r:id="rId38"/>
    <p:sldId id="5830" r:id="rId39"/>
    <p:sldId id="4944" r:id="rId4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2456" autoAdjust="0"/>
  </p:normalViewPr>
  <p:slideViewPr>
    <p:cSldViewPr snapToGrid="0" showGuides="1">
      <p:cViewPr varScale="1">
        <p:scale>
          <a:sx n="69" d="100"/>
          <a:sy n="69" d="100"/>
        </p:scale>
        <p:origin x="1168"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2025/9/19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25</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31</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350051-D29B-4BA1-8001-3F6B646E31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36</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802.15-25-0420-04-06ma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just"/>
            <a:r>
              <a:rPr lang="en-US" altLang="ja-JP"/>
              <a:t>September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grouper.ieee.org/groups/802/15/pub/Meeting_Plan.html" TargetMode="External"/><Relationship Id="rId7" Type="http://schemas.openxmlformats.org/officeDocument/2006/relationships/image" Target="../media/image6.png"/><Relationship Id="rId2" Type="http://schemas.openxmlformats.org/officeDocument/2006/relationships/hyperlink" Target="https://web.cvent.com/event/b4fe1917-82ff-44d5-b34a-afe989945a9e/summary"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ieeesa/j.php?MTID=m14f8a0680e2ac0a54a883406c3705c4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ieeesa.webex.com/ieeesa/j.php?MTID=m4a570911bed065d8ddbfcd3aebb432a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2025]</a:t>
            </a:r>
          </a:p>
          <a:p>
            <a:r>
              <a:rPr lang="en-US" altLang="ja-JP" sz="1600" b="1" dirty="0">
                <a:ea typeface="ＭＳ Ｐゴシック" charset="-128"/>
              </a:rPr>
              <a:t>Date Submitted: </a:t>
            </a:r>
            <a:r>
              <a:rPr lang="en-US" altLang="ja-JP" sz="1600" dirty="0">
                <a:ea typeface="ＭＳ Ｐゴシック" charset="-128"/>
              </a:rPr>
              <a:t>18</a:t>
            </a:r>
            <a:r>
              <a:rPr lang="en-US" altLang="ja-JP" sz="1600" baseline="30000" dirty="0">
                <a:ea typeface="ＭＳ Ｐゴシック" charset="-128"/>
              </a:rPr>
              <a:t>th</a:t>
            </a:r>
            <a:r>
              <a:rPr lang="en-US" altLang="ja-JP" sz="1600" dirty="0">
                <a:ea typeface="ＭＳ Ｐゴシック" charset="-128"/>
              </a:rPr>
              <a:t> September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September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5" name="表 4">
            <a:extLst>
              <a:ext uri="{FF2B5EF4-FFF2-40B4-BE49-F238E27FC236}">
                <a16:creationId xmlns:a16="http://schemas.microsoft.com/office/drawing/2014/main" id="{BAC82364-8271-2ED9-363B-FBF4F3B8F41A}"/>
              </a:ext>
            </a:extLst>
          </p:cNvPr>
          <p:cNvGraphicFramePr>
            <a:graphicFrameLocks noGrp="1"/>
          </p:cNvGraphicFramePr>
          <p:nvPr>
            <p:extLst>
              <p:ext uri="{D42A27DB-BD31-4B8C-83A1-F6EECF244321}">
                <p14:modId xmlns:p14="http://schemas.microsoft.com/office/powerpoint/2010/main" val="1979863577"/>
              </p:ext>
            </p:extLst>
          </p:nvPr>
        </p:nvGraphicFramePr>
        <p:xfrm>
          <a:off x="304800" y="1667165"/>
          <a:ext cx="8691417" cy="3359602"/>
        </p:xfrm>
        <a:graphic>
          <a:graphicData uri="http://schemas.openxmlformats.org/drawingml/2006/table">
            <a:tbl>
              <a:tblPr/>
              <a:tblGrid>
                <a:gridCol w="1241631">
                  <a:extLst>
                    <a:ext uri="{9D8B030D-6E8A-4147-A177-3AD203B41FA5}">
                      <a16:colId xmlns:a16="http://schemas.microsoft.com/office/drawing/2014/main" val="2955369351"/>
                    </a:ext>
                  </a:extLst>
                </a:gridCol>
                <a:gridCol w="1241631">
                  <a:extLst>
                    <a:ext uri="{9D8B030D-6E8A-4147-A177-3AD203B41FA5}">
                      <a16:colId xmlns:a16="http://schemas.microsoft.com/office/drawing/2014/main" val="1697562928"/>
                    </a:ext>
                  </a:extLst>
                </a:gridCol>
                <a:gridCol w="1241631">
                  <a:extLst>
                    <a:ext uri="{9D8B030D-6E8A-4147-A177-3AD203B41FA5}">
                      <a16:colId xmlns:a16="http://schemas.microsoft.com/office/drawing/2014/main" val="2272384876"/>
                    </a:ext>
                  </a:extLst>
                </a:gridCol>
                <a:gridCol w="1241631">
                  <a:extLst>
                    <a:ext uri="{9D8B030D-6E8A-4147-A177-3AD203B41FA5}">
                      <a16:colId xmlns:a16="http://schemas.microsoft.com/office/drawing/2014/main" val="2190540016"/>
                    </a:ext>
                  </a:extLst>
                </a:gridCol>
                <a:gridCol w="1241631">
                  <a:extLst>
                    <a:ext uri="{9D8B030D-6E8A-4147-A177-3AD203B41FA5}">
                      <a16:colId xmlns:a16="http://schemas.microsoft.com/office/drawing/2014/main" val="662338047"/>
                    </a:ext>
                  </a:extLst>
                </a:gridCol>
                <a:gridCol w="1241631">
                  <a:extLst>
                    <a:ext uri="{9D8B030D-6E8A-4147-A177-3AD203B41FA5}">
                      <a16:colId xmlns:a16="http://schemas.microsoft.com/office/drawing/2014/main" val="3002619570"/>
                    </a:ext>
                  </a:extLst>
                </a:gridCol>
                <a:gridCol w="1241631">
                  <a:extLst>
                    <a:ext uri="{9D8B030D-6E8A-4147-A177-3AD203B41FA5}">
                      <a16:colId xmlns:a16="http://schemas.microsoft.com/office/drawing/2014/main" val="1342592140"/>
                    </a:ext>
                  </a:extLst>
                </a:gridCol>
              </a:tblGrid>
              <a:tr h="423383">
                <a:tc gridSpan="7">
                  <a:txBody>
                    <a:bodyPr/>
                    <a:lstStyle/>
                    <a:p>
                      <a:pPr algn="ctr" fontAlgn="b"/>
                      <a:r>
                        <a:rPr lang="en-US" sz="3200" b="1" i="0" u="none" strike="noStrike">
                          <a:solidFill>
                            <a:srgbClr val="000000"/>
                          </a:solidFill>
                          <a:effectLst/>
                          <a:latin typeface="Times New Roman" panose="02020603050405020304" pitchFamily="18" charset="0"/>
                        </a:rPr>
                        <a:t>158th IEEE 802.15 WSN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6998592"/>
                  </a:ext>
                </a:extLst>
              </a:tr>
              <a:tr h="423383">
                <a:tc gridSpan="7">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434527"/>
                  </a:ext>
                </a:extLst>
              </a:tr>
              <a:tr h="361986">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370239"/>
                  </a:ext>
                </a:extLst>
              </a:tr>
              <a:tr h="1453980">
                <a:tc gridSpan="7">
                  <a:txBody>
                    <a:bodyPr/>
                    <a:lstStyle/>
                    <a:p>
                      <a:pPr algn="l" rtl="0" fontAlgn="t"/>
                      <a:r>
                        <a:rPr lang="en-US" sz="1600" b="1" i="0" u="none" strike="noStrike">
                          <a:solidFill>
                            <a:srgbClr val="000000"/>
                          </a:solidFill>
                          <a:effectLst/>
                          <a:latin typeface="Arial" panose="020B0604020202020204" pitchFamily="34" charset="0"/>
                        </a:rPr>
                        <a:t>This session is part of the May IEEE 802 Mtg.</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You must pay the registration fee in order to attend</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have not already done so, you can follow the registration link below</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email Jon Rosdahl (jrosdahl@ieee.org), or your WG leadership to have it removed</a:t>
                      </a:r>
                    </a:p>
                  </a:txBody>
                  <a:tcPr marL="2644" marR="2644" marT="2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358206"/>
                  </a:ext>
                </a:extLst>
              </a:tr>
              <a:tr h="374054">
                <a:tc>
                  <a:txBody>
                    <a:bodyPr/>
                    <a:lstStyle/>
                    <a:p>
                      <a:pPr algn="l" fontAlgn="b"/>
                      <a:r>
                        <a:rPr lang="fi-FI" sz="1800" b="1" i="0" u="none" strike="noStrike">
                          <a:effectLst/>
                          <a:latin typeface="Arial" panose="020B0604020202020204" pitchFamily="34" charset="0"/>
                        </a:rPr>
                        <a:t>Registration Link:</a:t>
                      </a: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gridSpan="3">
                  <a:txBody>
                    <a:bodyPr/>
                    <a:lstStyle/>
                    <a:p>
                      <a:pPr algn="l" fontAlgn="b"/>
                      <a:r>
                        <a:rPr lang="fi-FI" sz="1600" b="0" i="0" u="sng" strike="noStrike">
                          <a:solidFill>
                            <a:srgbClr val="0000FF"/>
                          </a:solidFill>
                          <a:effectLst/>
                          <a:latin typeface="Arial" panose="020B0604020202020204" pitchFamily="34" charset="0"/>
                          <a:hlinkClick r:id="rId2"/>
                        </a:rPr>
                        <a:t>https://grouper.ieee.org/groups/802/15/pub/Meeting_Plan.html</a:t>
                      </a:r>
                      <a:endParaRPr lang="fi-FI" sz="1600" b="0" i="0" u="sng" strike="noStrike">
                        <a:solidFill>
                          <a:srgbClr val="0000FF"/>
                        </a:solidFill>
                        <a:effectLst/>
                        <a:latin typeface="Arial" panose="020B0604020202020204" pitchFamily="34" charset="0"/>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dirty="0">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0726518"/>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September 2025</a:t>
            </a:r>
            <a:endParaRPr lang="en-US" altLang="ja-JP" dirty="0"/>
          </a:p>
        </p:txBody>
      </p:sp>
      <p:graphicFrame>
        <p:nvGraphicFramePr>
          <p:cNvPr id="4" name="表 3">
            <a:extLst>
              <a:ext uri="{FF2B5EF4-FFF2-40B4-BE49-F238E27FC236}">
                <a16:creationId xmlns:a16="http://schemas.microsoft.com/office/drawing/2014/main" id="{7CBD5252-D443-AC94-B119-B60EE2EC7EF0}"/>
              </a:ext>
            </a:extLst>
          </p:cNvPr>
          <p:cNvGraphicFramePr>
            <a:graphicFrameLocks noGrp="1"/>
          </p:cNvGraphicFramePr>
          <p:nvPr>
            <p:extLst>
              <p:ext uri="{D42A27DB-BD31-4B8C-83A1-F6EECF244321}">
                <p14:modId xmlns:p14="http://schemas.microsoft.com/office/powerpoint/2010/main" val="1663424770"/>
              </p:ext>
            </p:extLst>
          </p:nvPr>
        </p:nvGraphicFramePr>
        <p:xfrm>
          <a:off x="506547" y="814070"/>
          <a:ext cx="8207105" cy="3611880"/>
        </p:xfrm>
        <a:graphic>
          <a:graphicData uri="http://schemas.openxmlformats.org/drawingml/2006/table">
            <a:tbl>
              <a:tblPr/>
              <a:tblGrid>
                <a:gridCol w="2326315">
                  <a:extLst>
                    <a:ext uri="{9D8B030D-6E8A-4147-A177-3AD203B41FA5}">
                      <a16:colId xmlns:a16="http://schemas.microsoft.com/office/drawing/2014/main" val="1045530543"/>
                    </a:ext>
                  </a:extLst>
                </a:gridCol>
                <a:gridCol w="968157">
                  <a:extLst>
                    <a:ext uri="{9D8B030D-6E8A-4147-A177-3AD203B41FA5}">
                      <a16:colId xmlns:a16="http://schemas.microsoft.com/office/drawing/2014/main" val="4116871878"/>
                    </a:ext>
                  </a:extLst>
                </a:gridCol>
                <a:gridCol w="2449474">
                  <a:extLst>
                    <a:ext uri="{9D8B030D-6E8A-4147-A177-3AD203B41FA5}">
                      <a16:colId xmlns:a16="http://schemas.microsoft.com/office/drawing/2014/main" val="1525661902"/>
                    </a:ext>
                  </a:extLst>
                </a:gridCol>
                <a:gridCol w="622633">
                  <a:extLst>
                    <a:ext uri="{9D8B030D-6E8A-4147-A177-3AD203B41FA5}">
                      <a16:colId xmlns:a16="http://schemas.microsoft.com/office/drawing/2014/main" val="3548632742"/>
                    </a:ext>
                  </a:extLst>
                </a:gridCol>
                <a:gridCol w="827897">
                  <a:extLst>
                    <a:ext uri="{9D8B030D-6E8A-4147-A177-3AD203B41FA5}">
                      <a16:colId xmlns:a16="http://schemas.microsoft.com/office/drawing/2014/main" val="2713668912"/>
                    </a:ext>
                  </a:extLst>
                </a:gridCol>
                <a:gridCol w="383157">
                  <a:extLst>
                    <a:ext uri="{9D8B030D-6E8A-4147-A177-3AD203B41FA5}">
                      <a16:colId xmlns:a16="http://schemas.microsoft.com/office/drawing/2014/main" val="679178910"/>
                    </a:ext>
                  </a:extLst>
                </a:gridCol>
                <a:gridCol w="629472">
                  <a:extLst>
                    <a:ext uri="{9D8B030D-6E8A-4147-A177-3AD203B41FA5}">
                      <a16:colId xmlns:a16="http://schemas.microsoft.com/office/drawing/2014/main" val="252117099"/>
                    </a:ext>
                  </a:extLst>
                </a:gridCol>
              </a:tblGrid>
              <a:tr h="70896">
                <a:tc gridSpan="7">
                  <a:txBody>
                    <a:bodyPr/>
                    <a:lstStyle/>
                    <a:p>
                      <a:pPr algn="ctr" fontAlgn="b"/>
                      <a:r>
                        <a:rPr lang="fi-FI" sz="1400" b="0" i="0" u="sng" strike="noStrike">
                          <a:solidFill>
                            <a:srgbClr val="0000FF"/>
                          </a:solidFill>
                          <a:effectLst/>
                          <a:latin typeface="Arial" panose="020B0604020202020204" pitchFamily="34" charset="0"/>
                          <a:hlinkClick r:id="rId2"/>
                        </a:rPr>
                        <a:t>https://web.cvent.com/event/b4fe1917-82ff-44d5-b34a-afe989945a9e/summary</a:t>
                      </a:r>
                      <a:endParaRPr lang="fi-FI" sz="1400" b="0" i="0" u="sng" strike="noStrike">
                        <a:solidFill>
                          <a:srgbClr val="0000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1749591"/>
                  </a:ext>
                </a:extLst>
              </a:tr>
              <a:tr h="60768">
                <a:tc gridSpan="7">
                  <a:txBody>
                    <a:bodyPr/>
                    <a:lstStyle/>
                    <a:p>
                      <a:pPr algn="ctr" fontAlgn="b"/>
                      <a:r>
                        <a:rPr lang="fi-FI" sz="1200" b="1" i="0" u="none" strike="noStrike">
                          <a:solidFill>
                            <a:srgbClr val="000000"/>
                          </a:solidFill>
                          <a:effectLst/>
                          <a:latin typeface="Times New Roman" panose="02020603050405020304" pitchFamily="18" charset="0"/>
                        </a:rPr>
                        <a:t>Registration for this Session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0227526"/>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809745"/>
                  </a:ext>
                </a:extLst>
              </a:tr>
              <a:tr h="60768">
                <a:tc gridSpan="7">
                  <a:txBody>
                    <a:bodyPr/>
                    <a:lstStyle/>
                    <a:p>
                      <a:pPr algn="l" rtl="0" fontAlgn="t"/>
                      <a:r>
                        <a:rPr lang="ja-JP" alt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27306409"/>
                  </a:ext>
                </a:extLst>
              </a:tr>
              <a:tr h="70896">
                <a:tc>
                  <a:txBody>
                    <a:bodyPr/>
                    <a:lstStyle/>
                    <a:p>
                      <a:pPr algn="l" fontAlgn="b"/>
                      <a:r>
                        <a:rPr lang="fi-FI" sz="1400" b="1" i="0" u="none" strike="noStrike">
                          <a:effectLst/>
                          <a:latin typeface="Arial" panose="020B0604020202020204" pitchFamily="34" charset="0"/>
                        </a:rPr>
                        <a:t>Registration Link:</a:t>
                      </a:r>
                    </a:p>
                  </a:txBody>
                  <a:tcPr marL="0" marR="0" marT="0" marB="0" anchor="b">
                    <a:lnL>
                      <a:noFill/>
                    </a:lnL>
                    <a:lnR>
                      <a:noFill/>
                    </a:lnR>
                    <a:lnT>
                      <a:noFill/>
                    </a:lnT>
                    <a:lnB>
                      <a:noFill/>
                    </a:lnB>
                    <a:noFill/>
                  </a:tcPr>
                </a:tc>
                <a:tc gridSpan="4">
                  <a:txBody>
                    <a:bodyPr/>
                    <a:lstStyle/>
                    <a:p>
                      <a:pPr algn="l" fontAlgn="b"/>
                      <a:r>
                        <a:rPr lang="fi-FI" sz="1400" b="0" i="0" u="sng" strike="noStrike">
                          <a:solidFill>
                            <a:srgbClr val="0000FF"/>
                          </a:solidFill>
                          <a:effectLst/>
                          <a:latin typeface="Arial" panose="020B0604020202020204" pitchFamily="34" charset="0"/>
                          <a:hlinkClick r:id="rId3"/>
                        </a:rPr>
                        <a:t>https://grouper.ieee.org/groups/802/15/pub/Meeting_Plan.html</a:t>
                      </a:r>
                      <a:endParaRPr lang="fi-FI" sz="14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06375204"/>
                  </a:ext>
                </a:extLst>
              </a:tr>
              <a:tr h="0">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76948781"/>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8377705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028733515"/>
                  </a:ext>
                </a:extLst>
              </a:tr>
              <a:tr h="60768">
                <a:tc>
                  <a:txBody>
                    <a:bodyPr/>
                    <a:lstStyle/>
                    <a:p>
                      <a:pPr algn="l" fontAlgn="b"/>
                      <a:endParaRPr lang="ja-JP" altLang="en-US" sz="11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075902694"/>
                  </a:ext>
                </a:extLst>
              </a:tr>
              <a:tr h="0">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10216059"/>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82159231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23175063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17696041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76037282"/>
                  </a:ext>
                </a:extLst>
              </a:tr>
              <a:tr h="60768">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45828243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1293713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3586156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831753094"/>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gridSpan="6">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144068258"/>
                  </a:ext>
                </a:extLst>
              </a:tr>
              <a:tr h="55704">
                <a:tc>
                  <a:txBody>
                    <a:bodyPr/>
                    <a:lstStyle/>
                    <a:p>
                      <a:pPr algn="l" fontAlgn="b"/>
                      <a:endParaRPr lang="ja-JP" altLang="en-US" sz="1100" b="0" i="0" u="none" strike="noStrike" dirty="0">
                        <a:effectLst/>
                        <a:latin typeface="Arial" panose="020B0604020202020204" pitchFamily="34" charset="0"/>
                      </a:endParaRPr>
                    </a:p>
                  </a:txBody>
                  <a:tcPr marL="0" marR="0" marT="0" marB="0" anchor="b">
                    <a:lnL>
                      <a:noFill/>
                    </a:lnL>
                    <a:lnR>
                      <a:noFill/>
                    </a:lnR>
                    <a:lnT>
                      <a:noFill/>
                    </a:lnT>
                    <a:lnB>
                      <a:noFill/>
                    </a:lnB>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908998334"/>
                  </a:ext>
                </a:extLst>
              </a:tr>
            </a:tbl>
          </a:graphicData>
        </a:graphic>
      </p:graphicFrame>
      <p:pic>
        <p:nvPicPr>
          <p:cNvPr id="5" name="図 4">
            <a:extLst>
              <a:ext uri="{FF2B5EF4-FFF2-40B4-BE49-F238E27FC236}">
                <a16:creationId xmlns:a16="http://schemas.microsoft.com/office/drawing/2014/main" id="{1A97EFB2-8255-0F00-5536-7187BC2EE695}"/>
              </a:ext>
            </a:extLst>
          </p:cNvPr>
          <p:cNvPicPr>
            <a:picLocks noChangeAspect="1"/>
          </p:cNvPicPr>
          <p:nvPr/>
        </p:nvPicPr>
        <p:blipFill>
          <a:blip r:embed="rId4"/>
          <a:stretch>
            <a:fillRect/>
          </a:stretch>
        </p:blipFill>
        <p:spPr>
          <a:xfrm>
            <a:off x="4249738" y="23221950"/>
            <a:ext cx="16614775" cy="6870700"/>
          </a:xfrm>
          <a:prstGeom prst="rect">
            <a:avLst/>
          </a:prstGeom>
        </p:spPr>
      </p:pic>
      <p:pic>
        <p:nvPicPr>
          <p:cNvPr id="7" name="図 6">
            <a:extLst>
              <a:ext uri="{FF2B5EF4-FFF2-40B4-BE49-F238E27FC236}">
                <a16:creationId xmlns:a16="http://schemas.microsoft.com/office/drawing/2014/main" id="{EF2088F3-5F88-29EC-DDCE-7A59361A4F99}"/>
              </a:ext>
            </a:extLst>
          </p:cNvPr>
          <p:cNvPicPr>
            <a:picLocks noChangeAspect="1"/>
          </p:cNvPicPr>
          <p:nvPr/>
        </p:nvPicPr>
        <p:blipFill>
          <a:blip r:embed="rId5"/>
          <a:stretch>
            <a:fillRect/>
          </a:stretch>
        </p:blipFill>
        <p:spPr>
          <a:xfrm>
            <a:off x="5332413" y="28854400"/>
            <a:ext cx="14465300" cy="9334500"/>
          </a:xfrm>
          <a:prstGeom prst="rect">
            <a:avLst/>
          </a:prstGeom>
        </p:spPr>
      </p:pic>
      <p:pic>
        <p:nvPicPr>
          <p:cNvPr id="8" name="図 7">
            <a:extLst>
              <a:ext uri="{FF2B5EF4-FFF2-40B4-BE49-F238E27FC236}">
                <a16:creationId xmlns:a16="http://schemas.microsoft.com/office/drawing/2014/main" id="{4070D049-6474-FDB3-1CC8-33FCAE7E0280}"/>
              </a:ext>
            </a:extLst>
          </p:cNvPr>
          <p:cNvPicPr>
            <a:picLocks noChangeAspect="1"/>
          </p:cNvPicPr>
          <p:nvPr/>
        </p:nvPicPr>
        <p:blipFill>
          <a:blip r:embed="rId6"/>
          <a:stretch>
            <a:fillRect/>
          </a:stretch>
        </p:blipFill>
        <p:spPr>
          <a:xfrm>
            <a:off x="5967413" y="37876163"/>
            <a:ext cx="15532100" cy="8523287"/>
          </a:xfrm>
          <a:prstGeom prst="rect">
            <a:avLst/>
          </a:prstGeom>
        </p:spPr>
      </p:pic>
      <p:pic>
        <p:nvPicPr>
          <p:cNvPr id="10" name="図 9">
            <a:extLst>
              <a:ext uri="{FF2B5EF4-FFF2-40B4-BE49-F238E27FC236}">
                <a16:creationId xmlns:a16="http://schemas.microsoft.com/office/drawing/2014/main" id="{E992A099-0666-1A8C-815A-6B583D6405FF}"/>
              </a:ext>
            </a:extLst>
          </p:cNvPr>
          <p:cNvPicPr>
            <a:picLocks noChangeAspect="1"/>
          </p:cNvPicPr>
          <p:nvPr/>
        </p:nvPicPr>
        <p:blipFill>
          <a:blip r:embed="rId7"/>
          <a:stretch>
            <a:fillRect/>
          </a:stretch>
        </p:blipFill>
        <p:spPr>
          <a:xfrm>
            <a:off x="203287" y="1895395"/>
            <a:ext cx="8569238" cy="4516517"/>
          </a:xfrm>
          <a:prstGeom prst="rect">
            <a:avLst/>
          </a:prstGeom>
        </p:spPr>
      </p:pic>
      <p:pic>
        <p:nvPicPr>
          <p:cNvPr id="11" name="図 10">
            <a:extLst>
              <a:ext uri="{FF2B5EF4-FFF2-40B4-BE49-F238E27FC236}">
                <a16:creationId xmlns:a16="http://schemas.microsoft.com/office/drawing/2014/main" id="{3514FCA7-17CB-2CAE-CB15-FDDDA6B7D4A2}"/>
              </a:ext>
            </a:extLst>
          </p:cNvPr>
          <p:cNvPicPr>
            <a:picLocks noChangeAspect="1"/>
          </p:cNvPicPr>
          <p:nvPr/>
        </p:nvPicPr>
        <p:blipFill>
          <a:blip r:embed="rId8"/>
          <a:stretch>
            <a:fillRect/>
          </a:stretch>
        </p:blipFill>
        <p:spPr>
          <a:xfrm>
            <a:off x="5992813" y="46462950"/>
            <a:ext cx="15927387" cy="960755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EF2088F3-5F88-29EC-DDCE-7A59361A4F99}"/>
              </a:ext>
            </a:extLst>
          </p:cNvPr>
          <p:cNvPicPr>
            <a:picLocks noChangeAspect="1"/>
          </p:cNvPicPr>
          <p:nvPr/>
        </p:nvPicPr>
        <p:blipFill>
          <a:blip r:embed="rId2"/>
          <a:stretch>
            <a:fillRect/>
          </a:stretch>
        </p:blipFill>
        <p:spPr>
          <a:xfrm>
            <a:off x="311488" y="682214"/>
            <a:ext cx="8521024" cy="549357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CCD8E-117D-0266-8388-0E25BD1109D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0B1143-D181-B894-D5B0-55D91414312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827E468B-64AD-515E-245A-1B010844949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BAB29FA6-A42C-4239-BC6F-742B9C1901F2}"/>
              </a:ext>
            </a:extLst>
          </p:cNvPr>
          <p:cNvPicPr>
            <a:picLocks noChangeAspect="1"/>
          </p:cNvPicPr>
          <p:nvPr/>
        </p:nvPicPr>
        <p:blipFill>
          <a:blip r:embed="rId2"/>
          <a:stretch>
            <a:fillRect/>
          </a:stretch>
        </p:blipFill>
        <p:spPr>
          <a:xfrm>
            <a:off x="0" y="919515"/>
            <a:ext cx="9144000" cy="5347357"/>
          </a:xfrm>
          <a:prstGeom prst="rect">
            <a:avLst/>
          </a:prstGeom>
        </p:spPr>
      </p:pic>
    </p:spTree>
    <p:extLst>
      <p:ext uri="{BB962C8B-B14F-4D97-AF65-F5344CB8AC3E}">
        <p14:creationId xmlns:p14="http://schemas.microsoft.com/office/powerpoint/2010/main" val="156325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err="1">
                <a:ea typeface="ＭＳ Ｐゴシック" pitchFamily="50" charset="-128"/>
              </a:rPr>
              <a:t>Wakoloa</a:t>
            </a:r>
            <a:r>
              <a:rPr lang="en-US" altLang="ja-JP" sz="2800" dirty="0">
                <a:ea typeface="ＭＳ Ｐゴシック" pitchFamily="50" charset="-128"/>
              </a:rPr>
              <a:t>, Hawaii,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September 15</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September 2025</a:t>
            </a:r>
            <a:endParaRPr lang="en-US" altLang="ja-JP" dirty="0"/>
          </a:p>
        </p:txBody>
      </p:sp>
      <p:pic>
        <p:nvPicPr>
          <p:cNvPr id="5" name="図 4">
            <a:extLst>
              <a:ext uri="{FF2B5EF4-FFF2-40B4-BE49-F238E27FC236}">
                <a16:creationId xmlns:a16="http://schemas.microsoft.com/office/drawing/2014/main" id="{7DF68E9D-9A38-D989-2A51-BFA514B5F454}"/>
              </a:ext>
            </a:extLst>
          </p:cNvPr>
          <p:cNvPicPr>
            <a:picLocks noChangeAspect="1"/>
          </p:cNvPicPr>
          <p:nvPr/>
        </p:nvPicPr>
        <p:blipFill>
          <a:blip r:embed="rId2"/>
          <a:stretch>
            <a:fillRect/>
          </a:stretch>
        </p:blipFill>
        <p:spPr>
          <a:xfrm>
            <a:off x="0" y="671452"/>
            <a:ext cx="9144000" cy="5515095"/>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1B6CFDF9-D35D-A12C-913C-A970104F9734}"/>
              </a:ext>
            </a:extLst>
          </p:cNvPr>
          <p:cNvPicPr>
            <a:picLocks noChangeAspect="1"/>
          </p:cNvPicPr>
          <p:nvPr/>
        </p:nvPicPr>
        <p:blipFill>
          <a:blip r:embed="rId2"/>
          <a:stretch>
            <a:fillRect/>
          </a:stretch>
        </p:blipFill>
        <p:spPr>
          <a:xfrm>
            <a:off x="684483" y="729673"/>
            <a:ext cx="7669808" cy="5671604"/>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9FCD-4F92-2E93-492F-137CEE44828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625178-6523-0BF7-20C6-C162147482B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2CAEB04A-4E92-AD23-E2B4-13C6EE25A7E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653F1291-FB23-1D23-64EE-B22B7A42F7F9}"/>
              </a:ext>
            </a:extLst>
          </p:cNvPr>
          <p:cNvPicPr>
            <a:picLocks noChangeAspect="1"/>
          </p:cNvPicPr>
          <p:nvPr/>
        </p:nvPicPr>
        <p:blipFill>
          <a:blip r:embed="rId2"/>
          <a:stretch>
            <a:fillRect/>
          </a:stretch>
        </p:blipFill>
        <p:spPr>
          <a:xfrm>
            <a:off x="475673" y="840509"/>
            <a:ext cx="8386618" cy="5458691"/>
          </a:xfrm>
          <a:prstGeom prst="rect">
            <a:avLst/>
          </a:prstGeom>
        </p:spPr>
      </p:pic>
    </p:spTree>
    <p:extLst>
      <p:ext uri="{BB962C8B-B14F-4D97-AF65-F5344CB8AC3E}">
        <p14:creationId xmlns:p14="http://schemas.microsoft.com/office/powerpoint/2010/main" val="253584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September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796475"/>
            <a:ext cx="8824450" cy="4888205"/>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rPr>
              <a:t>•Review of the 1st SA Ballot for Draft D06</a:t>
            </a:r>
          </a:p>
          <a:p>
            <a:pPr marL="0" indent="0">
              <a:lnSpc>
                <a:spcPts val="1900"/>
              </a:lnSpc>
              <a:buNone/>
            </a:pPr>
            <a:r>
              <a:rPr lang="en-US" altLang="ja-JP" sz="1600" dirty="0">
                <a:solidFill>
                  <a:srgbClr val="FF0000"/>
                </a:solidFill>
              </a:rPr>
              <a:t>•Comment Resolution  for the 1st SA Ballot</a:t>
            </a:r>
          </a:p>
          <a:p>
            <a:pPr marL="0" indent="0">
              <a:lnSpc>
                <a:spcPts val="1900"/>
              </a:lnSpc>
              <a:buNone/>
            </a:pPr>
            <a:r>
              <a:rPr lang="en-US" altLang="ja-JP" sz="1600" dirty="0">
                <a:solidFill>
                  <a:srgbClr val="FF0000"/>
                </a:solidFill>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rPr>
              <a:t>•Performance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900"/>
              </a:lnSpc>
              <a:buNone/>
            </a:pPr>
            <a:r>
              <a:rPr lang="en-US" altLang="ja-JP" sz="1600" dirty="0">
                <a:solidFill>
                  <a:srgbClr val="FF0000"/>
                </a:solidFill>
              </a:rPr>
              <a:t>•Harmonization or Commonality with 4ab in Coexistence and Feasible Implementation of 6ma and 4ab</a:t>
            </a:r>
          </a:p>
          <a:p>
            <a:pPr marL="0" indent="0">
              <a:lnSpc>
                <a:spcPts val="1900"/>
              </a:lnSpc>
              <a:buNone/>
            </a:pPr>
            <a:r>
              <a:rPr lang="en-US" altLang="ja-JP" sz="1600" dirty="0">
                <a:solidFill>
                  <a:srgbClr val="FF0000"/>
                </a:solidFill>
              </a:rPr>
              <a:t>•Feasibility of TSN of 802.1 in MAC</a:t>
            </a:r>
          </a:p>
          <a:p>
            <a:pPr marL="0" indent="0">
              <a:lnSpc>
                <a:spcPts val="1900"/>
              </a:lnSpc>
              <a:buNone/>
            </a:pPr>
            <a:endParaRPr lang="en-US" altLang="ja-JP" sz="1600" dirty="0">
              <a:solidFill>
                <a:srgbClr val="FF0000"/>
              </a:solidFill>
            </a:endParaRP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SA 2</a:t>
            </a:r>
            <a:r>
              <a:rPr lang="en-US" altLang="ja-JP" sz="1800" baseline="30000" dirty="0">
                <a:solidFill>
                  <a:srgbClr val="FF0000"/>
                </a:solidFill>
              </a:rPr>
              <a:t>nd</a:t>
            </a:r>
            <a:r>
              <a:rPr lang="en-US" altLang="ja-JP" sz="1800" dirty="0">
                <a:solidFill>
                  <a:srgbClr val="FF0000"/>
                </a:solidFill>
              </a:rPr>
              <a:t> Ballot Approval</a:t>
            </a: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25</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99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671014" y="4852737"/>
            <a:ext cx="81120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Result of LB221(June 20-July 05, 2025)</a:t>
            </a:r>
            <a:r>
              <a:rPr kumimoji="0"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83.06% of Voters voted YES in aggregation which is over</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75%. Then  LB221 was officially Approved.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were 103 while No. of Comments is 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
            </a:r>
            <a:r>
              <a:rPr kumimoji="1" lang="en-US" altLang="ja-JP" b="1" dirty="0">
                <a:solidFill>
                  <a:srgbClr val="FF0000"/>
                </a:solidFill>
                <a:latin typeface="Calibri"/>
                <a:ea typeface="ＭＳ Ｐゴシック" panose="020B0600070205080204" pitchFamily="50" charset="-128"/>
              </a:rPr>
              <a:t>Madrid</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Plenary Meeting July 2025, Working Group  approved to submit to SA Ballot. </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457200" rtl="0" eaLnBrk="1" fontAlgn="auto" latinLnBrk="0" hangingPunct="1">
              <a:lnSpc>
                <a:spcPts val="1425"/>
              </a:lnSpc>
              <a:spcBef>
                <a:spcPts val="0"/>
              </a:spcBef>
              <a:spcAft>
                <a:spcPts val="0"/>
              </a:spcAft>
              <a:buClrTx/>
              <a:buSzTx/>
              <a:buFontTx/>
              <a:buNone/>
              <a:tabLst/>
              <a:defRPr/>
            </a:pPr>
            <a:r>
              <a:rPr kumimoji="0" sz="1050" b="0" i="0" u="none" strike="noStrike" kern="1200" cap="none" spc="5" normalizeH="0" baseline="0" noProof="0" dirty="0">
                <a:ln>
                  <a:noFill/>
                </a:ln>
                <a:solidFill>
                  <a:srgbClr val="000000"/>
                </a:solidFill>
                <a:effectLst/>
                <a:uLnTx/>
                <a:uFillTx/>
                <a:latin typeface="Arial"/>
                <a:ea typeface="+mn-ea"/>
                <a:cs typeface="Arial"/>
              </a:rPr>
              <a:t>Slide</a:t>
            </a:r>
            <a:r>
              <a:rPr kumimoji="0"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0"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457200" rtl="0" eaLnBrk="1" fontAlgn="auto" latinLnBrk="0" hangingPunct="1">
                <a:lnSpc>
                  <a:spcPts val="1425"/>
                </a:lnSpc>
                <a:spcBef>
                  <a:spcPts val="0"/>
                </a:spcBef>
                <a:spcAft>
                  <a:spcPts val="0"/>
                </a:spcAft>
                <a:buClrTx/>
                <a:buSzTx/>
                <a:buFontTx/>
                <a:buNone/>
                <a:tabLst/>
                <a:defRPr/>
              </a:pPr>
              <a:t>26</a:t>
            </a:fld>
            <a:endParaRPr kumimoji="0"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0" y="1686339"/>
            <a:ext cx="9144000" cy="2926074"/>
          </a:xfrm>
          <a:prstGeom prst="rect">
            <a:avLst/>
          </a:prstGeom>
        </p:spPr>
      </p:pic>
      <p:sp>
        <p:nvSpPr>
          <p:cNvPr id="3" name="日付プレースホルダー 4">
            <a:extLst>
              <a:ext uri="{FF2B5EF4-FFF2-40B4-BE49-F238E27FC236}">
                <a16:creationId xmlns:a16="http://schemas.microsoft.com/office/drawing/2014/main" id="{FCA38E14-1202-1731-9B36-167C01418C48}"/>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4" name="スライド番号プレースホルダー 3">
            <a:extLst>
              <a:ext uri="{FF2B5EF4-FFF2-40B4-BE49-F238E27FC236}">
                <a16:creationId xmlns:a16="http://schemas.microsoft.com/office/drawing/2014/main" id="{F360829C-153C-D650-5FAD-66F3A5E87D0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26</a:t>
            </a:fld>
            <a:endParaRPr lang="en-US" altLang="ja-JP" dirty="0"/>
          </a:p>
        </p:txBody>
      </p:sp>
    </p:spTree>
    <p:extLst>
      <p:ext uri="{BB962C8B-B14F-4D97-AF65-F5344CB8AC3E}">
        <p14:creationId xmlns:p14="http://schemas.microsoft.com/office/powerpoint/2010/main" val="428253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105DF8-44B6-4FE9-F786-CD6B91729FC1}"/>
              </a:ext>
            </a:extLst>
          </p:cNvPr>
          <p:cNvSpPr>
            <a:spLocks noGrp="1"/>
          </p:cNvSpPr>
          <p:nvPr>
            <p:ph idx="1"/>
          </p:nvPr>
        </p:nvSpPr>
        <p:spPr>
          <a:xfrm>
            <a:off x="685800" y="2258290"/>
            <a:ext cx="7772400" cy="3837709"/>
          </a:xfrm>
        </p:spPr>
        <p:txBody>
          <a:bodyPr/>
          <a:lstStyle/>
          <a:p>
            <a:r>
              <a:rPr kumimoji="1" lang="en-US" altLang="ja-JP" dirty="0"/>
              <a:t>The initial ballot </a:t>
            </a:r>
            <a:r>
              <a:rPr kumimoji="1" lang="en-US" altLang="ja-JP" dirty="0">
                <a:solidFill>
                  <a:srgbClr val="EE0000"/>
                </a:solidFill>
              </a:rPr>
              <a:t>hits the minimum 75% </a:t>
            </a:r>
            <a:r>
              <a:rPr kumimoji="1" lang="en-US" altLang="ja-JP" dirty="0"/>
              <a:t>return rate with a </a:t>
            </a:r>
            <a:r>
              <a:rPr kumimoji="1" lang="en-US" altLang="ja-JP" dirty="0">
                <a:solidFill>
                  <a:srgbClr val="EE0000"/>
                </a:solidFill>
              </a:rPr>
              <a:t>94% approval and 235 comments received.</a:t>
            </a:r>
          </a:p>
          <a:p>
            <a:r>
              <a:rPr lang="en-US" altLang="ja-JP" dirty="0"/>
              <a:t>TG6ma starts comments resolution for the initial SA Ballot.</a:t>
            </a:r>
          </a:p>
          <a:p>
            <a:r>
              <a:rPr kumimoji="1" lang="en-US" altLang="ja-JP" dirty="0"/>
              <a:t>Propose 2</a:t>
            </a:r>
            <a:r>
              <a:rPr kumimoji="1" lang="en-US" altLang="ja-JP" baseline="30000" dirty="0"/>
              <a:t>nd</a:t>
            </a:r>
            <a:r>
              <a:rPr kumimoji="1" lang="en-US" altLang="ja-JP" dirty="0"/>
              <a:t> SA Ballot approval.</a:t>
            </a:r>
          </a:p>
          <a:p>
            <a:endParaRPr kumimoji="1" lang="ja-JP" altLang="en-US" dirty="0"/>
          </a:p>
        </p:txBody>
      </p:sp>
      <p:sp>
        <p:nvSpPr>
          <p:cNvPr id="3" name="タイトル 2">
            <a:extLst>
              <a:ext uri="{FF2B5EF4-FFF2-40B4-BE49-F238E27FC236}">
                <a16:creationId xmlns:a16="http://schemas.microsoft.com/office/drawing/2014/main" id="{4C1E4B06-7E46-594C-AD3E-8D5E88D1E741}"/>
              </a:ext>
            </a:extLst>
          </p:cNvPr>
          <p:cNvSpPr>
            <a:spLocks noGrp="1"/>
          </p:cNvSpPr>
          <p:nvPr>
            <p:ph type="title"/>
          </p:nvPr>
        </p:nvSpPr>
        <p:spPr>
          <a:xfrm>
            <a:off x="1" y="685800"/>
            <a:ext cx="8811490" cy="1066800"/>
          </a:xfrm>
        </p:spPr>
        <p:txBody>
          <a:bodyPr/>
          <a:lstStyle/>
          <a:p>
            <a:r>
              <a:rPr kumimoji="1" lang="en-US" altLang="ja-JP" sz="3200" b="1" dirty="0">
                <a:latin typeface="+mn-lt"/>
              </a:rPr>
              <a:t>Result of Initial SA Ballot</a:t>
            </a:r>
            <a:br>
              <a:rPr kumimoji="1" lang="en-US" altLang="ja-JP" sz="3200" dirty="0">
                <a:latin typeface="+mn-lt"/>
              </a:rPr>
            </a:br>
            <a:r>
              <a:rPr kumimoji="1" lang="en-US" altLang="ja-JP" sz="3200" dirty="0">
                <a:latin typeface="+mn-lt"/>
              </a:rPr>
              <a:t>(August 5</a:t>
            </a:r>
            <a:r>
              <a:rPr kumimoji="1" lang="en-US" altLang="ja-JP" sz="3200" baseline="30000" dirty="0">
                <a:latin typeface="+mn-lt"/>
              </a:rPr>
              <a:t>th</a:t>
            </a:r>
            <a:r>
              <a:rPr kumimoji="1" lang="en-US" altLang="ja-JP" sz="3200" dirty="0">
                <a:latin typeface="+mn-lt"/>
              </a:rPr>
              <a:t> to Sept. 4</a:t>
            </a:r>
            <a:r>
              <a:rPr kumimoji="1" lang="en-US" altLang="ja-JP" sz="3200" baseline="30000" dirty="0">
                <a:latin typeface="+mn-lt"/>
              </a:rPr>
              <a:t>th</a:t>
            </a:r>
            <a:r>
              <a:rPr kumimoji="1" lang="en-US" altLang="ja-JP" sz="3200" dirty="0">
                <a:latin typeface="+mn-lt"/>
              </a:rPr>
              <a:t> </a:t>
            </a:r>
            <a:r>
              <a:rPr kumimoji="1" lang="en-US" altLang="ja-JP" sz="3200" dirty="0" err="1">
                <a:latin typeface="+mn-lt"/>
              </a:rPr>
              <a:t>entended</a:t>
            </a:r>
            <a:r>
              <a:rPr kumimoji="1" lang="en-US" altLang="ja-JP" sz="3200" dirty="0">
                <a:latin typeface="+mn-lt"/>
              </a:rPr>
              <a:t> to Sept. 15</a:t>
            </a:r>
            <a:r>
              <a:rPr kumimoji="1" lang="en-US" altLang="ja-JP" sz="3200" baseline="30000" dirty="0">
                <a:latin typeface="+mn-lt"/>
              </a:rPr>
              <a:t>th</a:t>
            </a:r>
            <a:r>
              <a:rPr kumimoji="1" lang="en-US" altLang="ja-JP" sz="3200" dirty="0">
                <a:latin typeface="+mn-lt"/>
              </a:rPr>
              <a:t> )</a:t>
            </a:r>
            <a:endParaRPr kumimoji="1" lang="ja-JP" altLang="en-US" sz="3200" dirty="0">
              <a:latin typeface="+mn-lt"/>
            </a:endParaRPr>
          </a:p>
        </p:txBody>
      </p:sp>
      <p:sp>
        <p:nvSpPr>
          <p:cNvPr id="4" name="スライド番号プレースホルダー 3">
            <a:extLst>
              <a:ext uri="{FF2B5EF4-FFF2-40B4-BE49-F238E27FC236}">
                <a16:creationId xmlns:a16="http://schemas.microsoft.com/office/drawing/2014/main" id="{FC11F173-6AC2-08D5-E42F-43A87FB5DC1A}"/>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D105AD75-7888-D509-53FF-6B55335F9501}"/>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02823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9"/>
          <p:cNvSpPr/>
          <p:nvPr/>
        </p:nvSpPr>
        <p:spPr>
          <a:xfrm>
            <a:off x="457200" y="2618509"/>
            <a:ext cx="8226000" cy="389147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Move to approve the resolution to P802.15.6ma-D06 comment contained in document 15-25-0453-01.</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Ryuji Kohno</a:t>
            </a:r>
            <a:endParaRPr lang="en-US" sz="2000" b="0" strike="noStrike" spc="-1" dirty="0">
              <a:solidFill>
                <a:srgbClr val="000000"/>
              </a:solidFill>
              <a:latin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strike="noStrike" spc="-1" dirty="0">
                <a:solidFill>
                  <a:srgbClr val="000000"/>
                </a:solidFill>
                <a:latin typeface="Arial"/>
                <a:ea typeface="DejaVu Sans"/>
              </a:rPr>
              <a:t>Seconded by:</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p:txBody>
      </p:sp>
      <p:sp>
        <p:nvSpPr>
          <p:cNvPr id="84" name="PlaceHolder 1"/>
          <p:cNvSpPr>
            <a:spLocks noGrp="1"/>
          </p:cNvSpPr>
          <p:nvPr>
            <p:ph type="title"/>
          </p:nvPr>
        </p:nvSpPr>
        <p:spPr>
          <a:xfrm>
            <a:off x="34637" y="869964"/>
            <a:ext cx="9074726"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TG motion:</a:t>
            </a:r>
            <a:br>
              <a:rPr sz="4000" dirty="0"/>
            </a:br>
            <a:r>
              <a:rPr lang="en-US" b="0" strike="noStrike" spc="-1" dirty="0">
                <a:solidFill>
                  <a:srgbClr val="000000"/>
                </a:solidFill>
                <a:latin typeface="Arial"/>
              </a:rPr>
              <a:t>Approve the Comments Resolution for initial SA Ballot for P802.15.6ma_D06</a:t>
            </a:r>
            <a:endParaRPr lang="en-US" sz="4000" b="0" strike="noStrike" spc="-1" dirty="0">
              <a:solidFill>
                <a:srgbClr val="000000"/>
              </a:solidFill>
              <a:latin typeface="Arial"/>
            </a:endParaRPr>
          </a:p>
        </p:txBody>
      </p:sp>
      <p:sp>
        <p:nvSpPr>
          <p:cNvPr id="2" name="日付プレースホルダー 1">
            <a:extLst>
              <a:ext uri="{FF2B5EF4-FFF2-40B4-BE49-F238E27FC236}">
                <a16:creationId xmlns:a16="http://schemas.microsoft.com/office/drawing/2014/main" id="{78F26451-736D-EFBA-A7C7-699D18D7AA85}"/>
              </a:ext>
            </a:extLst>
          </p:cNvPr>
          <p:cNvSpPr>
            <a:spLocks noGrp="1"/>
          </p:cNvSpPr>
          <p:nvPr>
            <p:ph type="dt" sz="half" idx="2"/>
          </p:nvPr>
        </p:nvSpPr>
        <p:spPr>
          <a:xfrm>
            <a:off x="684483" y="394156"/>
            <a:ext cx="1600200" cy="215444"/>
          </a:xfrm>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6E1428A6-4E25-66BB-B7CC-62BFD31ADB48}"/>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28</a:t>
            </a:fld>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DD95F-CE67-1A22-BD88-423742E71C8F}"/>
            </a:ext>
          </a:extLst>
        </p:cNvPr>
        <p:cNvGrpSpPr/>
        <p:nvPr/>
      </p:nvGrpSpPr>
      <p:grpSpPr>
        <a:xfrm>
          <a:off x="0" y="0"/>
          <a:ext cx="0" cy="0"/>
          <a:chOff x="0" y="0"/>
          <a:chExt cx="0" cy="0"/>
        </a:xfrm>
      </p:grpSpPr>
      <p:sp>
        <p:nvSpPr>
          <p:cNvPr id="83" name="CustomShape 29">
            <a:extLst>
              <a:ext uri="{FF2B5EF4-FFF2-40B4-BE49-F238E27FC236}">
                <a16:creationId xmlns:a16="http://schemas.microsoft.com/office/drawing/2014/main" id="{2FDECFCD-36D5-3557-3232-C60DFDDCD82B}"/>
              </a:ext>
            </a:extLst>
          </p:cNvPr>
          <p:cNvSpPr/>
          <p:nvPr/>
        </p:nvSpPr>
        <p:spPr>
          <a:xfrm>
            <a:off x="457200" y="2180520"/>
            <a:ext cx="8226000" cy="432946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Move that 802.15 WG start a WG recirculation requesting approval of document </a:t>
            </a:r>
            <a:r>
              <a:rPr lang="en-US" sz="2000" b="0" i="1" strike="noStrike" spc="-1" dirty="0">
                <a:solidFill>
                  <a:srgbClr val="000000"/>
                </a:solidFill>
                <a:highlight>
                  <a:srgbClr val="FFFF00"/>
                </a:highlight>
                <a:latin typeface="Arial"/>
                <a:ea typeface="DejaVu Sans"/>
              </a:rPr>
              <a:t>P802-15-6ma_D07 </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and to forward document P802-15-6ma</a:t>
            </a:r>
            <a:r>
              <a:rPr lang="en-US" sz="2000" b="0" i="1" strike="noStrike" spc="-1" dirty="0">
                <a:solidFill>
                  <a:srgbClr val="000000"/>
                </a:solidFill>
                <a:highlight>
                  <a:srgbClr val="FFFF00"/>
                </a:highlight>
                <a:latin typeface="Arial"/>
                <a:ea typeface="DejaVu Sans"/>
              </a:rPr>
              <a:t>_D06</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t>
            </a:r>
            <a:r>
              <a:rPr lang="en-US" sz="2000" b="0" i="1" strike="noStrike" spc="-1" dirty="0">
                <a:solidFill>
                  <a:srgbClr val="000000"/>
                </a:solidFill>
                <a:highlight>
                  <a:srgbClr val="FFFF00"/>
                </a:highlight>
                <a:latin typeface="Arial"/>
                <a:ea typeface="DejaVu Sans"/>
              </a:rPr>
              <a:t>and CA document </a:t>
            </a:r>
            <a:r>
              <a:rPr kumimoji="1" lang="en-US" altLang="ja-JP" sz="2000" b="0" i="1" u="none" strike="noStrike" kern="1200" cap="none" spc="-1" normalizeH="0" baseline="0" noProof="0" dirty="0">
                <a:ln>
                  <a:noFill/>
                </a:ln>
                <a:solidFill>
                  <a:srgbClr val="000000"/>
                </a:solidFill>
                <a:effectLst/>
                <a:highlight>
                  <a:srgbClr val="FFFF00"/>
                </a:highlight>
                <a:uLnTx/>
                <a:uFillTx/>
                <a:latin typeface="Arial"/>
                <a:ea typeface="DejaVu Sans"/>
              </a:rPr>
              <a:t>15-24-0348-06 </a:t>
            </a:r>
            <a:r>
              <a:rPr lang="en-US" sz="2000" b="0" i="1" strike="noStrike" spc="-1" dirty="0">
                <a:solidFill>
                  <a:srgbClr val="000000"/>
                </a:solidFill>
                <a:latin typeface="Arial"/>
                <a:ea typeface="DejaVu Sans"/>
              </a:rPr>
              <a:t>to Standards Association ballot pending the completion and inclusion of the edits in the draft.</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Ryuji Kohno</a:t>
            </a:r>
            <a:endParaRPr lang="en-US" sz="2000" b="0" strike="noStrike" spc="-1" dirty="0">
              <a:solidFill>
                <a:srgbClr val="000000"/>
              </a:solidFill>
              <a:latin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strike="noStrike" spc="-1" dirty="0">
                <a:solidFill>
                  <a:srgbClr val="000000"/>
                </a:solidFill>
                <a:latin typeface="Arial"/>
                <a:ea typeface="DejaVu Sans"/>
              </a:rPr>
              <a:t>Seconded by:</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p:txBody>
      </p:sp>
      <p:sp>
        <p:nvSpPr>
          <p:cNvPr id="84" name="PlaceHolder 1">
            <a:extLst>
              <a:ext uri="{FF2B5EF4-FFF2-40B4-BE49-F238E27FC236}">
                <a16:creationId xmlns:a16="http://schemas.microsoft.com/office/drawing/2014/main" id="{7294BE0C-924B-A108-5DFC-C728F7483B31}"/>
              </a:ext>
            </a:extLst>
          </p:cNvPr>
          <p:cNvSpPr>
            <a:spLocks noGrp="1"/>
          </p:cNvSpPr>
          <p:nvPr>
            <p:ph type="title"/>
          </p:nvPr>
        </p:nvSpPr>
        <p:spPr>
          <a:xfrm>
            <a:off x="46181" y="759128"/>
            <a:ext cx="9074726"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TG motion:</a:t>
            </a:r>
            <a:br>
              <a:rPr sz="4000" dirty="0"/>
            </a:br>
            <a:r>
              <a:rPr lang="en-US" b="0" strike="noStrike" spc="-1" dirty="0">
                <a:solidFill>
                  <a:srgbClr val="000000"/>
                </a:solidFill>
                <a:latin typeface="Arial"/>
              </a:rPr>
              <a:t>Draft needs to be edited before 2</a:t>
            </a:r>
            <a:r>
              <a:rPr lang="en-US" b="0" strike="noStrike" spc="-1" baseline="30000" dirty="0">
                <a:solidFill>
                  <a:srgbClr val="000000"/>
                </a:solidFill>
                <a:latin typeface="Arial"/>
              </a:rPr>
              <a:t>nd</a:t>
            </a:r>
            <a:r>
              <a:rPr lang="en-US" b="0" strike="noStrike" spc="-1" dirty="0">
                <a:solidFill>
                  <a:srgbClr val="000000"/>
                </a:solidFill>
                <a:latin typeface="Arial"/>
              </a:rPr>
              <a:t> SA Ballot</a:t>
            </a:r>
            <a:endParaRPr lang="en-US" sz="4000" b="0" strike="noStrike" spc="-1" dirty="0">
              <a:solidFill>
                <a:srgbClr val="000000"/>
              </a:solidFill>
              <a:latin typeface="Arial"/>
            </a:endParaRPr>
          </a:p>
        </p:txBody>
      </p:sp>
      <p:sp>
        <p:nvSpPr>
          <p:cNvPr id="2" name="日付プレースホルダー 1">
            <a:extLst>
              <a:ext uri="{FF2B5EF4-FFF2-40B4-BE49-F238E27FC236}">
                <a16:creationId xmlns:a16="http://schemas.microsoft.com/office/drawing/2014/main" id="{09E45D99-E9EA-C4A5-C7E7-A055A76683ED}"/>
              </a:ext>
            </a:extLst>
          </p:cNvPr>
          <p:cNvSpPr>
            <a:spLocks noGrp="1"/>
          </p:cNvSpPr>
          <p:nvPr>
            <p:ph type="dt" sz="half" idx="2"/>
          </p:nvPr>
        </p:nvSpPr>
        <p:spPr>
          <a:xfrm>
            <a:off x="684483" y="394156"/>
            <a:ext cx="1600200" cy="215444"/>
          </a:xfrm>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EC99024F-681D-76E2-BAED-67FEAC738EE9}"/>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29</a:t>
            </a:fld>
            <a:endParaRPr lang="en-US" altLang="ja-JP" dirty="0"/>
          </a:p>
        </p:txBody>
      </p:sp>
    </p:spTree>
    <p:extLst>
      <p:ext uri="{BB962C8B-B14F-4D97-AF65-F5344CB8AC3E}">
        <p14:creationId xmlns:p14="http://schemas.microsoft.com/office/powerpoint/2010/main" val="390147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4221073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3A63-EC7C-8EDE-D8D4-416D183DBC8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405366-18A8-6FB3-E9E5-19D25E569469}"/>
              </a:ext>
            </a:extLst>
          </p:cNvPr>
          <p:cNvSpPr>
            <a:spLocks noGrp="1"/>
          </p:cNvSpPr>
          <p:nvPr>
            <p:ph idx="1"/>
          </p:nvPr>
        </p:nvSpPr>
        <p:spPr>
          <a:xfrm>
            <a:off x="479611" y="1814946"/>
            <a:ext cx="8368553" cy="3957782"/>
          </a:xfrm>
        </p:spPr>
        <p:txBody>
          <a:bodyPr>
            <a:normAutofit/>
          </a:bodyPr>
          <a:lstStyle/>
          <a:p>
            <a:pPr marL="0" indent="0" algn="just">
              <a:buNone/>
            </a:pPr>
            <a:r>
              <a:rPr kumimoji="1" lang="en-US" altLang="ja-JP" sz="1800" dirty="0"/>
              <a:t>Move that 802.15 WG approve the formation of a Comment Resolution Group (CRG) for the WG balloting of the P802-15-6ma with the following membership: </a:t>
            </a:r>
            <a:r>
              <a:rPr kumimoji="1" lang="en-US" altLang="ja-JP" sz="1800" dirty="0">
                <a:highlight>
                  <a:srgbClr val="FFFF00"/>
                </a:highlight>
              </a:rPr>
              <a:t>Ryuji Kohno, Chair (YNU/Y</a:t>
            </a:r>
            <a:r>
              <a:rPr lang="en-US" altLang="ja-JP" sz="1800" dirty="0">
                <a:highlight>
                  <a:srgbClr val="FFFF00"/>
                </a:highlight>
              </a:rPr>
              <a:t>R</a:t>
            </a:r>
            <a:r>
              <a:rPr kumimoji="1" lang="en-US" altLang="ja-JP" sz="1800" dirty="0">
                <a:highlight>
                  <a:srgbClr val="FFFF00"/>
                </a:highlight>
              </a:rPr>
              <a:t>P-IAI), Marco Hernandez</a:t>
            </a:r>
            <a:r>
              <a:rPr lang="en-US" altLang="ja-JP" sz="1800" dirty="0">
                <a:highlight>
                  <a:srgbClr val="FFFF00"/>
                </a:highlight>
              </a:rPr>
              <a:t> </a:t>
            </a:r>
            <a:r>
              <a:rPr kumimoji="1" lang="en-US" altLang="ja-JP" sz="1800" dirty="0">
                <a:highlight>
                  <a:srgbClr val="FFFF00"/>
                </a:highlight>
              </a:rPr>
              <a:t>(CWC), Huan-Bang Li (NICT), Takumi Kobayashi (OMU), Seong-Soon Joo (NHT). </a:t>
            </a:r>
            <a:r>
              <a:rPr kumimoji="1" lang="en-US" altLang="ja-JP" sz="1800" dirty="0"/>
              <a:t>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lgn="just">
              <a:buNone/>
            </a:pPr>
            <a:endParaRPr kumimoji="1" lang="en-US" altLang="ja-JP" sz="1800" dirty="0"/>
          </a:p>
          <a:p>
            <a:pPr marL="0" indent="0">
              <a:buNone/>
            </a:pPr>
            <a:r>
              <a:rPr kumimoji="1" lang="en-US" altLang="ja-JP" sz="1800" dirty="0"/>
              <a:t>Moved By: Ryuji Kohno</a:t>
            </a:r>
          </a:p>
          <a:p>
            <a:pPr marL="0" indent="0">
              <a:buNone/>
            </a:pPr>
            <a:r>
              <a:rPr kumimoji="1" lang="en-US" altLang="ja-JP" sz="1800" dirty="0"/>
              <a:t>Seconded By:</a:t>
            </a:r>
          </a:p>
          <a:p>
            <a:pPr marL="0" indent="0">
              <a:buNone/>
            </a:pPr>
            <a:r>
              <a:rPr lang="en-US" altLang="ja-JP" sz="1800" b="0" strike="noStrike" spc="-1" dirty="0">
                <a:solidFill>
                  <a:srgbClr val="000000"/>
                </a:solidFill>
                <a:latin typeface="Arial"/>
                <a:ea typeface="DejaVu Sans"/>
              </a:rPr>
              <a:t>Result: </a:t>
            </a:r>
          </a:p>
          <a:p>
            <a:pPr marL="0" indent="0">
              <a:buNone/>
            </a:pPr>
            <a:endParaRPr kumimoji="1" lang="en-US" altLang="ja-JP" sz="1800" dirty="0"/>
          </a:p>
        </p:txBody>
      </p:sp>
      <p:sp>
        <p:nvSpPr>
          <p:cNvPr id="3" name="タイトル 2">
            <a:extLst>
              <a:ext uri="{FF2B5EF4-FFF2-40B4-BE49-F238E27FC236}">
                <a16:creationId xmlns:a16="http://schemas.microsoft.com/office/drawing/2014/main" id="{EBDDEB01-2789-781E-9A56-73A99AF87F30}"/>
              </a:ext>
            </a:extLst>
          </p:cNvPr>
          <p:cNvSpPr>
            <a:spLocks noGrp="1"/>
          </p:cNvSpPr>
          <p:nvPr>
            <p:ph type="title"/>
          </p:nvPr>
        </p:nvSpPr>
        <p:spPr>
          <a:xfrm>
            <a:off x="1210234" y="722428"/>
            <a:ext cx="7404847" cy="895498"/>
          </a:xfrm>
        </p:spPr>
        <p:txBody>
          <a:bodyPr/>
          <a:lstStyle/>
          <a:p>
            <a:br>
              <a:rPr lang="en-US" altLang="ja-JP" sz="3600" dirty="0">
                <a:latin typeface="+mn-lt"/>
              </a:rPr>
            </a:br>
            <a:r>
              <a:rPr lang="en-US" altLang="ja-JP" sz="3600" dirty="0">
                <a:latin typeface="+mn-lt"/>
              </a:rPr>
              <a:t>TG Motion to approve the formation of CRG</a:t>
            </a:r>
            <a:br>
              <a:rPr lang="en-US" altLang="ja-JP" sz="3600" dirty="0">
                <a:latin typeface="+mn-lt"/>
              </a:rPr>
            </a:br>
            <a:endParaRPr kumimoji="1" lang="ja-JP" altLang="en-US" sz="3600" dirty="0">
              <a:latin typeface="+mn-lt"/>
            </a:endParaRPr>
          </a:p>
        </p:txBody>
      </p:sp>
      <p:sp>
        <p:nvSpPr>
          <p:cNvPr id="4" name="日付プレースホルダー 3">
            <a:extLst>
              <a:ext uri="{FF2B5EF4-FFF2-40B4-BE49-F238E27FC236}">
                <a16:creationId xmlns:a16="http://schemas.microsoft.com/office/drawing/2014/main" id="{341FA931-3D4D-F703-0BE7-868983F2619E}"/>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5" name="スライド番号プレースホルダー 4">
            <a:extLst>
              <a:ext uri="{FF2B5EF4-FFF2-40B4-BE49-F238E27FC236}">
                <a16:creationId xmlns:a16="http://schemas.microsoft.com/office/drawing/2014/main" id="{BFE722B9-A2E5-D3ED-862A-E76F1ABF420E}"/>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30</a:t>
            </a:fld>
            <a:endParaRPr lang="en-US" altLang="ja-JP" dirty="0"/>
          </a:p>
        </p:txBody>
      </p:sp>
    </p:spTree>
    <p:extLst>
      <p:ext uri="{BB962C8B-B14F-4D97-AF65-F5344CB8AC3E}">
        <p14:creationId xmlns:p14="http://schemas.microsoft.com/office/powerpoint/2010/main" val="183065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1086528"/>
            <a:ext cx="9026759" cy="5517434"/>
          </a:xfrm>
          <a:ln/>
        </p:spPr>
        <p:txBody>
          <a:bodyPr>
            <a:noAutofit/>
          </a:bodyPr>
          <a:lstStyle/>
          <a:p>
            <a:pPr>
              <a:lnSpc>
                <a:spcPts val="1500"/>
              </a:lnSpc>
            </a:pPr>
            <a:r>
              <a:rPr lang="en-US" altLang="ja-JP" sz="1200" dirty="0"/>
              <a:t>TG15.6ma meeting call to order</a:t>
            </a:r>
          </a:p>
          <a:p>
            <a:pPr>
              <a:lnSpc>
                <a:spcPts val="15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doc.#15-25-0420-03-06ma </a:t>
            </a:r>
            <a:endParaRPr lang="en-US" altLang="ja-JP" sz="1200" dirty="0"/>
          </a:p>
          <a:p>
            <a:pPr>
              <a:lnSpc>
                <a:spcPts val="1500"/>
              </a:lnSpc>
            </a:pPr>
            <a:r>
              <a:rPr lang="en-US" altLang="ja-JP" sz="1200" dirty="0"/>
              <a:t>Approve last meeting minutes: TG 15.6ma Meeting Minutes for July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15-25-0390-00-</a:t>
            </a:r>
            <a:r>
              <a:rPr lang="en-US" altLang="ja-JP" sz="1200" dirty="0"/>
              <a:t>06ma</a:t>
            </a:r>
          </a:p>
          <a:p>
            <a:pPr>
              <a:lnSpc>
                <a:spcPts val="1500"/>
              </a:lnSpc>
            </a:pPr>
            <a:r>
              <a:rPr lang="en-US" altLang="ja-JP" sz="1200" dirty="0"/>
              <a:t>Agenda of TG15.6ma September 2025                                                                                      doc.#15-25-0421-05-06ma   </a:t>
            </a:r>
          </a:p>
          <a:p>
            <a:pPr>
              <a:lnSpc>
                <a:spcPts val="1500"/>
              </a:lnSpc>
            </a:pPr>
            <a:r>
              <a:rPr lang="en-US" altLang="ja-JP" sz="1200" dirty="0"/>
              <a:t>Review and Summary</a:t>
            </a:r>
          </a:p>
          <a:p>
            <a:pPr marR="0" lvl="1" indent="-228600" algn="l" defTabSz="914400" rtl="0" eaLnBrk="1" fontAlgn="base" latinLnBrk="0" hangingPunct="1">
              <a:lnSpc>
                <a:spcPts val="15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a:t>
            </a:r>
            <a:r>
              <a:rPr kumimoji="0" lang="en-US" altLang="ja-JP" sz="1200" dirty="0">
                <a:solidFill>
                  <a:srgbClr val="000000"/>
                </a:solidFill>
                <a:ea typeface="Times New Roman"/>
                <a:cs typeface="Times New Roman"/>
                <a:sym typeface="Times New Roman"/>
              </a:rPr>
              <a:t>4</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-06ma</a:t>
            </a:r>
          </a:p>
          <a:p>
            <a:pPr marR="0" lvl="1" indent="-228600" algn="l" defTabSz="914400" rtl="0" eaLnBrk="1" fontAlgn="base" latinLnBrk="0" hangingPunct="1">
              <a:lnSpc>
                <a:spcPts val="15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SA Ballot for draft D06                                                                                        doc.#15-25-0xxx-00-06ma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SA Ballot                                                                 doc.#15-25-0453-05-06ma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doc.#15-23-0361-14-06ma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P802.15.6ma_D06</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#15-23-0576-09-06ma         2.  Evaluation of IEEE 802.15.6 Ultra-wideband Physical Layer Utilizing Super Orthogonal Convolutional 22-0562-16-06ma</a:t>
            </a:r>
          </a:p>
          <a:p>
            <a:pPr marL="514350" marR="0" lvl="1" indent="0" algn="l" defTabSz="914400" rtl="0" eaLnBrk="1" fontAlgn="base" latinLnBrk="0" hangingPunct="1">
              <a:lnSpc>
                <a:spcPts val="15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doc.#15-24-0248-08-06ma                 </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4. Performance Evaluation of Channel Coding with </a:t>
            </a:r>
            <a:r>
              <a:rPr lang="en-US" altLang="ja-JP" sz="1200" dirty="0" err="1">
                <a:solidFill>
                  <a:srgbClr val="000000"/>
                </a:solidFill>
                <a:latin typeface="Arial"/>
                <a:cs typeface="Times New Roman" pitchFamily="18" charset="0"/>
              </a:rPr>
              <a:t>Interleaver</a:t>
            </a:r>
            <a:r>
              <a:rPr lang="en-US" altLang="ja-JP" sz="1200" dirty="0">
                <a:solidFill>
                  <a:srgbClr val="000000"/>
                </a:solidFill>
                <a:latin typeface="Arial"/>
                <a:cs typeface="Times New Roman" pitchFamily="18" charset="0"/>
              </a:rPr>
              <a:t> Based on TG6ma Channel Model for Some Classes of Coexistence                                                                                                                              doc.#15-24-247-08-06ma</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doc.#15-24-0246-08-06ma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d0c.#15-25-0132-02-06ma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7.  TG Motion to Recirculation for SA Ballot                                                                             doc.#15-25-0zzz-00-06ma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8.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doc.#15-24-0073-10-06ma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9. TG15.6ma Coexistence Assessment Document                                                                  doc.#15-24-0348-06-06ma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10. Progress Report of TG6ma                                                                                                  doc8#15-23-0056-15-06ma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11. Timeline of TG6ma                                                                                                               doc.#15.23-0361-13-06ma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12. TG15.6ma Closing Report for Sept 2025                                                                              doc.#15-25-0492-00-06ma    </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13. TG15.6ma Meeting Minutes for Sept 2025                                                                           doc.#15-25-0493-00-06ma</a:t>
            </a:r>
          </a:p>
          <a:p>
            <a:pPr marL="514350" marR="0" lvl="1" indent="0" algn="l" defTabSz="914400" rtl="0" eaLnBrk="1" fontAlgn="base" latinLnBrk="0" hangingPunct="1">
              <a:lnSpc>
                <a:spcPts val="15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5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31</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32</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317245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9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Notes:  SASB/RevCom scheduled for 2024 a guess</a:t>
            </a:r>
            <a:r>
              <a:rPr kumimoji="0" lang="en-US" sz="14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37566" y="2749828"/>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202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Approve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913396"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RevcomSubmission</a:t>
            </a:r>
            <a:endPar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70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recirculation if required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06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214646"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800120" y="3818720"/>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Unconditional approval for Standard Association Ballot (SA)</a:t>
              </a:r>
              <a:endParaRPr kumimoji="1" lang="ja-JP"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2025</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2925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LB210</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713568"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1st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Letter</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Ballot</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(LB210)</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203701" y="1800002"/>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WG       </a:t>
              </a:r>
              <a:r>
                <a:rPr kumimoji="1" lang="en-US" altLang="ja-JP" sz="1800" b="0" i="0" u="none" strike="noStrike" kern="1200" cap="none" spc="0" normalizeH="0" baseline="3000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submission for </a:t>
              </a: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Draft2.5 August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fo</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Draft v2.3 on WG for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t>
              </a: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Draft V1,18  Com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Std. </a:t>
              </a:r>
              <a:r>
                <a:rPr kumimoji="1" lang="en-US" altLang="ja-JP" sz="12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Draf</a:t>
              </a: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V1.9 Proposals</a:t>
              </a:r>
              <a:endParaRPr kumimoji="1" lang="ja-JP"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Presentation of proposa</a:t>
              </a: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a:t>
              </a: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altLang="ja-JP" sz="11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2023</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TRD,CMD</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Call Proposals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2022</a:t>
              </a:r>
              <a:endPar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Tech Req Doc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735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楕円 66">
            <a:extLst>
              <a:ext uri="{FF2B5EF4-FFF2-40B4-BE49-F238E27FC236}">
                <a16:creationId xmlns:a16="http://schemas.microsoft.com/office/drawing/2014/main" id="{6D671A25-1B7D-DCB3-2297-8E0631FF96E7}"/>
              </a:ext>
            </a:extLst>
          </p:cNvPr>
          <p:cNvSpPr/>
          <p:nvPr/>
        </p:nvSpPr>
        <p:spPr>
          <a:xfrm>
            <a:off x="8320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楕円 67">
            <a:extLst>
              <a:ext uri="{FF2B5EF4-FFF2-40B4-BE49-F238E27FC236}">
                <a16:creationId xmlns:a16="http://schemas.microsoft.com/office/drawing/2014/main" id="{1E4707CF-EA59-A6D9-8793-42952C63433E}"/>
              </a:ext>
            </a:extLst>
          </p:cNvPr>
          <p:cNvSpPr/>
          <p:nvPr/>
        </p:nvSpPr>
        <p:spPr>
          <a:xfrm>
            <a:off x="7995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楕円 68">
            <a:extLst>
              <a:ext uri="{FF2B5EF4-FFF2-40B4-BE49-F238E27FC236}">
                <a16:creationId xmlns:a16="http://schemas.microsoft.com/office/drawing/2014/main" id="{0CE6FC6F-B57A-9680-734B-3EA04AA87354}"/>
              </a:ext>
            </a:extLst>
          </p:cNvPr>
          <p:cNvSpPr/>
          <p:nvPr/>
        </p:nvSpPr>
        <p:spPr>
          <a:xfrm>
            <a:off x="7270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楕円 69">
            <a:extLst>
              <a:ext uri="{FF2B5EF4-FFF2-40B4-BE49-F238E27FC236}">
                <a16:creationId xmlns:a16="http://schemas.microsoft.com/office/drawing/2014/main" id="{B272743C-BC3F-58B8-F6D1-D7FC143E6A23}"/>
              </a:ext>
            </a:extLst>
          </p:cNvPr>
          <p:cNvSpPr/>
          <p:nvPr/>
        </p:nvSpPr>
        <p:spPr>
          <a:xfrm>
            <a:off x="6386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楕円 74">
            <a:extLst>
              <a:ext uri="{FF2B5EF4-FFF2-40B4-BE49-F238E27FC236}">
                <a16:creationId xmlns:a16="http://schemas.microsoft.com/office/drawing/2014/main" id="{64ADC48E-E6D3-747D-1B3F-B75A4BB9BC3B}"/>
              </a:ext>
            </a:extLst>
          </p:cNvPr>
          <p:cNvSpPr/>
          <p:nvPr/>
        </p:nvSpPr>
        <p:spPr>
          <a:xfrm>
            <a:off x="3307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楕円 75">
            <a:extLst>
              <a:ext uri="{FF2B5EF4-FFF2-40B4-BE49-F238E27FC236}">
                <a16:creationId xmlns:a16="http://schemas.microsoft.com/office/drawing/2014/main" id="{723632FA-C6DC-6BDD-F8A6-30A7DED2CB05}"/>
              </a:ext>
            </a:extLst>
          </p:cNvPr>
          <p:cNvSpPr/>
          <p:nvPr/>
        </p:nvSpPr>
        <p:spPr>
          <a:xfrm>
            <a:off x="2568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507780" y="3667082"/>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3733619"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LB212</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25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266677" y="3902119"/>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(LB217)</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4653900" y="1593771"/>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楕円 12">
            <a:extLst>
              <a:ext uri="{FF2B5EF4-FFF2-40B4-BE49-F238E27FC236}">
                <a16:creationId xmlns:a16="http://schemas.microsoft.com/office/drawing/2014/main" id="{8E52E2CB-206D-6277-55AE-1E7C34171BAE}"/>
              </a:ext>
            </a:extLst>
          </p:cNvPr>
          <p:cNvSpPr/>
          <p:nvPr/>
        </p:nvSpPr>
        <p:spPr>
          <a:xfrm>
            <a:off x="2925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5046876" y="3881652"/>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3rd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5425003" y="1614242"/>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6856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楕円 17">
            <a:extLst>
              <a:ext uri="{FF2B5EF4-FFF2-40B4-BE49-F238E27FC236}">
                <a16:creationId xmlns:a16="http://schemas.microsoft.com/office/drawing/2014/main" id="{D8484EA5-9213-DD96-A76E-DDCDB14F4DFA}"/>
              </a:ext>
            </a:extLst>
          </p:cNvPr>
          <p:cNvSpPr/>
          <p:nvPr/>
        </p:nvSpPr>
        <p:spPr>
          <a:xfrm>
            <a:off x="7679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7427605" y="3850995"/>
            <a:ext cx="677541" cy="1815882"/>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Request EC approval for SA Ballot</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7653749" y="1390593"/>
            <a:ext cx="734796" cy="1754326"/>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Final SB recirculation, if required. Submission to RevCom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Jan 2026</a:t>
            </a:r>
          </a:p>
        </p:txBody>
      </p:sp>
      <p:sp>
        <p:nvSpPr>
          <p:cNvPr id="19" name="タイトル 1">
            <a:extLst>
              <a:ext uri="{FF2B5EF4-FFF2-40B4-BE49-F238E27FC236}">
                <a16:creationId xmlns:a16="http://schemas.microsoft.com/office/drawing/2014/main" id="{7439C09F-4585-B791-34D0-8ACBEAF83708}"/>
              </a:ext>
            </a:extLst>
          </p:cNvPr>
          <p:cNvSpPr txBox="1">
            <a:spLocks/>
          </p:cNvSpPr>
          <p:nvPr/>
        </p:nvSpPr>
        <p:spPr>
          <a:xfrm>
            <a:off x="479824" y="782270"/>
            <a:ext cx="8412531" cy="738664"/>
          </a:xfrm>
          <a:prstGeom prst="rect">
            <a:avLst/>
          </a:prstGeom>
        </p:spPr>
        <p:txBody>
          <a:bodyP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a:latin typeface="+mn-ea"/>
                <a:ea typeface="+mn-ea"/>
              </a:rPr>
              <a:t>Timeline for Starting Global Business with the New Standard IEEE802.15.6ma</a:t>
            </a:r>
            <a:endParaRPr lang="ja-JP" altLang="en-US" dirty="0">
              <a:latin typeface="+mn-ea"/>
              <a:ea typeface="+mn-ea"/>
            </a:endParaRPr>
          </a:p>
        </p:txBody>
      </p:sp>
      <p:sp>
        <p:nvSpPr>
          <p:cNvPr id="4" name="Rectangle 4">
            <a:extLst>
              <a:ext uri="{FF2B5EF4-FFF2-40B4-BE49-F238E27FC236}">
                <a16:creationId xmlns:a16="http://schemas.microsoft.com/office/drawing/2014/main" id="{F86CEFFC-781A-7598-4EEA-1AD500243447}"/>
              </a:ext>
            </a:extLst>
          </p:cNvPr>
          <p:cNvSpPr txBox="1">
            <a:spLocks noChangeArrowheads="1"/>
          </p:cNvSpPr>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July 2025</a:t>
            </a:r>
            <a:endParaRPr lang="en-US" altLang="ja-JP" dirty="0"/>
          </a:p>
        </p:txBody>
      </p:sp>
      <p:sp>
        <p:nvSpPr>
          <p:cNvPr id="8" name="日付プレースホルダー 7">
            <a:extLst>
              <a:ext uri="{FF2B5EF4-FFF2-40B4-BE49-F238E27FC236}">
                <a16:creationId xmlns:a16="http://schemas.microsoft.com/office/drawing/2014/main" id="{64F6C931-91C9-D563-CFD9-A15BD96F0E9E}"/>
              </a:ext>
            </a:extLst>
          </p:cNvPr>
          <p:cNvSpPr>
            <a:spLocks noGrp="1"/>
          </p:cNvSpPr>
          <p:nvPr>
            <p:ph type="dt" sz="half" idx="13"/>
          </p:nvPr>
        </p:nvSpPr>
        <p:spPr/>
        <p:txBody>
          <a:bodyPr/>
          <a:lstStyle/>
          <a:p>
            <a:r>
              <a:rPr lang="en-US" altLang="ja-JP"/>
              <a:t>September 2025</a:t>
            </a:r>
            <a:endParaRPr lang="en-US" altLang="ja-JP" dirty="0"/>
          </a:p>
        </p:txBody>
      </p:sp>
      <p:sp>
        <p:nvSpPr>
          <p:cNvPr id="21" name="フッター プレースホルダー 20">
            <a:extLst>
              <a:ext uri="{FF2B5EF4-FFF2-40B4-BE49-F238E27FC236}">
                <a16:creationId xmlns:a16="http://schemas.microsoft.com/office/drawing/2014/main" id="{51B45362-B53F-99B2-F55A-171A622105B9}"/>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2264120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bwMode="auto">
          <a:xfrm>
            <a:off x="788541" y="4699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latin typeface="+mn-lt"/>
              </a:rPr>
              <a:t>September 2025</a:t>
            </a:r>
            <a:endParaRPr lang="en-US" sz="1400" dirty="0">
              <a:latin typeface="+mn-lt"/>
            </a:endParaRPr>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869201" cy="461665"/>
          </a:xfrm>
          <a:prstGeom prst="rect">
            <a:avLst/>
          </a:prstGeom>
          <a:noFill/>
        </p:spPr>
        <p:txBody>
          <a:bodyPr wrap="none" rtlCol="0">
            <a:spAutoFit/>
          </a:bodyPr>
          <a:lstStyle/>
          <a:p>
            <a:r>
              <a:rPr lang="en-US" sz="2400" b="1" dirty="0"/>
              <a:t>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38100" y="1028416"/>
          <a:ext cx="9067800" cy="5186301"/>
        </p:xfrm>
        <a:graphic>
          <a:graphicData uri="http://schemas.openxmlformats.org/drawingml/2006/table">
            <a:tbl>
              <a:tblPr/>
              <a:tblGrid>
                <a:gridCol w="3200400">
                  <a:extLst>
                    <a:ext uri="{9D8B030D-6E8A-4147-A177-3AD203B41FA5}">
                      <a16:colId xmlns:a16="http://schemas.microsoft.com/office/drawing/2014/main" val="2843118563"/>
                    </a:ext>
                  </a:extLst>
                </a:gridCol>
                <a:gridCol w="685800">
                  <a:extLst>
                    <a:ext uri="{9D8B030D-6E8A-4147-A177-3AD203B41FA5}">
                      <a16:colId xmlns:a16="http://schemas.microsoft.com/office/drawing/2014/main" val="1009682093"/>
                    </a:ext>
                  </a:extLst>
                </a:gridCol>
                <a:gridCol w="1752600">
                  <a:extLst>
                    <a:ext uri="{9D8B030D-6E8A-4147-A177-3AD203B41FA5}">
                      <a16:colId xmlns:a16="http://schemas.microsoft.com/office/drawing/2014/main" val="3527062817"/>
                    </a:ext>
                  </a:extLst>
                </a:gridCol>
                <a:gridCol w="3429000">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 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LB210</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153870">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14451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3rd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50932"/>
                  </a:ext>
                </a:extLst>
              </a:tr>
              <a:tr h="169387">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Complete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draftinig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D06 for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45663"/>
                  </a:ext>
                </a:extLst>
              </a:tr>
              <a:tr h="5922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unconditional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14304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Aug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56029">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75726"/>
                  </a:ext>
                </a:extLst>
              </a:tr>
              <a:tr h="124332">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Oct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SB and recirculation if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has comments etc.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191176">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578658"/>
                  </a:ext>
                </a:extLst>
              </a:tr>
              <a:tr h="1911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Jan/2026</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LMSC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152352">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object 10">
            <a:extLst>
              <a:ext uri="{FF2B5EF4-FFF2-40B4-BE49-F238E27FC236}">
                <a16:creationId xmlns:a16="http://schemas.microsoft.com/office/drawing/2014/main" id="{8721E9C9-EDCB-A08B-6D77-220E3A59FBDB}"/>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sp>
        <p:nvSpPr>
          <p:cNvPr id="5" name="フッター プレースホルダー 4">
            <a:extLst>
              <a:ext uri="{FF2B5EF4-FFF2-40B4-BE49-F238E27FC236}">
                <a16:creationId xmlns:a16="http://schemas.microsoft.com/office/drawing/2014/main" id="{82D368AC-E648-8ADA-AE2D-3DA32F42DF5E}"/>
              </a:ext>
            </a:extLst>
          </p:cNvPr>
          <p:cNvSpPr>
            <a:spLocks noGrp="1"/>
          </p:cNvSpPr>
          <p:nvPr>
            <p:ph type="ftr" sz="quarter" idx="5"/>
          </p:nvPr>
        </p:nvSpPr>
        <p:spPr/>
        <p:txBody>
          <a:bodyPr/>
          <a:lstStyle/>
          <a:p>
            <a:pPr marL="12700"/>
            <a:endParaRPr lang="en-US" spc="-5" dirty="0"/>
          </a:p>
        </p:txBody>
      </p:sp>
      <p:sp>
        <p:nvSpPr>
          <p:cNvPr id="6" name="スライド番号プレースホルダー 5">
            <a:extLst>
              <a:ext uri="{FF2B5EF4-FFF2-40B4-BE49-F238E27FC236}">
                <a16:creationId xmlns:a16="http://schemas.microsoft.com/office/drawing/2014/main" id="{B603D0BA-C982-35D4-5DCE-32EE9E09C4AE}"/>
              </a:ext>
            </a:extLst>
          </p:cNvPr>
          <p:cNvSpPr>
            <a:spLocks noGrp="1"/>
          </p:cNvSpPr>
          <p:nvPr>
            <p:ph type="sldNum" sz="quarter" idx="7"/>
          </p:nvPr>
        </p:nvSpPr>
        <p:spPr/>
        <p:txBody>
          <a:bodyPr/>
          <a:lstStyle/>
          <a:p>
            <a:pPr marL="25400">
              <a:lnSpc>
                <a:spcPct val="100000"/>
              </a:lnSpc>
            </a:pPr>
            <a:fld id="{81D60167-4931-47E6-BA6A-407CBD079E47}" type="slidenum">
              <a:rPr lang="en-US" altLang="ja-JP" spc="-10" smtClean="0"/>
              <a:t>34</a:t>
            </a:fld>
            <a:endParaRPr lang="en-US" altLang="ja-JP" spc="-1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35</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September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36</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4011103601"/>
              </p:ext>
            </p:extLst>
          </p:nvPr>
        </p:nvGraphicFramePr>
        <p:xfrm>
          <a:off x="280885" y="4549391"/>
          <a:ext cx="8758483" cy="2454275"/>
        </p:xfrm>
        <a:graphic>
          <a:graphicData uri="http://schemas.openxmlformats.org/drawingml/2006/table">
            <a:tbl>
              <a:tblPr/>
              <a:tblGrid>
                <a:gridCol w="8758483">
                  <a:extLst>
                    <a:ext uri="{9D8B030D-6E8A-4147-A177-3AD203B41FA5}">
                      <a16:colId xmlns:a16="http://schemas.microsoft.com/office/drawing/2014/main" val="1549527024"/>
                    </a:ext>
                  </a:extLst>
                </a:gridCol>
              </a:tblGrid>
              <a:tr h="1027330">
                <a:tc>
                  <a:txBody>
                    <a:bodyPr/>
                    <a:lstStyle/>
                    <a:p>
                      <a:pPr algn="l" fontAlgn="ctr"/>
                      <a:r>
                        <a:rPr lang="en-US" sz="1600" b="0" i="0" u="none" strike="noStrike" dirty="0">
                          <a:solidFill>
                            <a:srgbClr val="000000"/>
                          </a:solidFill>
                          <a:effectLst/>
                          <a:latin typeface="Calibri" panose="020F0502020204030204" pitchFamily="34" charset="0"/>
                        </a:rPr>
                        <a:t>Webex 4</a:t>
                      </a:r>
                    </a:p>
                    <a:p>
                      <a:pPr algn="l" fontAlgn="ctr"/>
                      <a:r>
                        <a:rPr lang="en-US" sz="1600" b="0" i="0" u="none" strike="noStrike" dirty="0">
                          <a:solidFill>
                            <a:srgbClr val="000000"/>
                          </a:solidFill>
                          <a:effectLst/>
                          <a:latin typeface="Calibri" panose="020F0502020204030204" pitchFamily="34" charset="0"/>
                        </a:rPr>
                        <a:t>802.15 - Sept Webex 4</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a:t>
                      </a:r>
                      <a:r>
                        <a:rPr lang="en-US" sz="1600" b="0" i="0" u="none" strike="noStrike" dirty="0">
                          <a:solidFill>
                            <a:srgbClr val="000000"/>
                          </a:solidFill>
                          <a:effectLst/>
                          <a:latin typeface="Calibri" panose="020F0502020204030204" pitchFamily="34" charset="0"/>
                          <a:hlinkClick r:id="rId3"/>
                        </a:rPr>
                        <a:t>https://ieeesa.webex.com/ieeesa/j.php?MTID=m14f8a0680e2ac0a54a883406c3705c40</a:t>
                      </a:r>
                      <a:endParaRPr lang="en-US" sz="1600" b="0" i="0" u="none" strike="noStrike" dirty="0">
                        <a:solidFill>
                          <a:srgbClr val="000000"/>
                        </a:solidFill>
                        <a:effectLst/>
                        <a:latin typeface="Calibri" panose="020F0502020204030204" pitchFamily="34" charset="0"/>
                      </a:endParaRPr>
                    </a:p>
                    <a:p>
                      <a:pPr algn="l" fontAlgn="ctr"/>
                      <a:r>
                        <a:rPr lang="en-US" sz="1600" b="0" i="0" u="none" strike="noStrike" dirty="0">
                          <a:solidFill>
                            <a:srgbClr val="000000"/>
                          </a:solidFill>
                          <a:effectLst/>
                          <a:latin typeface="Calibri" panose="020F0502020204030204" pitchFamily="34" charset="0"/>
                        </a:rPr>
                        <a:t>Meeting number: 2340 103 0246</a:t>
                      </a:r>
                    </a:p>
                    <a:p>
                      <a:pPr algn="l" fontAlgn="ctr"/>
                      <a:r>
                        <a:rPr lang="en-US" sz="1600" b="0" i="0" u="none" strike="noStrike" dirty="0">
                          <a:solidFill>
                            <a:srgbClr val="000000"/>
                          </a:solidFill>
                          <a:effectLst/>
                          <a:latin typeface="Calibri" panose="020F0502020204030204" pitchFamily="34" charset="0"/>
                        </a:rPr>
                        <a:t>Password: 80215sept25wbx4</a:t>
                      </a: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4215481946"/>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72188406"/>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971096130"/>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03534402"/>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1372631605"/>
                  </a:ext>
                </a:extLst>
              </a:tr>
            </a:tbl>
          </a:graphicData>
        </a:graphic>
      </p:graphicFrame>
      <p:sp>
        <p:nvSpPr>
          <p:cNvPr id="6" name="タイトル 2">
            <a:extLst>
              <a:ext uri="{FF2B5EF4-FFF2-40B4-BE49-F238E27FC236}">
                <a16:creationId xmlns:a16="http://schemas.microsoft.com/office/drawing/2014/main" id="{74047C1E-C007-F072-CA30-2BB7BD326BF8}"/>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5A6FDC98-F50D-151A-718E-7E7AF8F43E3A}"/>
              </a:ext>
            </a:extLst>
          </p:cNvPr>
          <p:cNvSpPr txBox="1"/>
          <p:nvPr/>
        </p:nvSpPr>
        <p:spPr>
          <a:xfrm>
            <a:off x="226186" y="2453414"/>
            <a:ext cx="8691627" cy="1384995"/>
          </a:xfrm>
          <a:prstGeom prst="rect">
            <a:avLst/>
          </a:prstGeom>
          <a:noFill/>
        </p:spPr>
        <p:txBody>
          <a:bodyPr wrap="square">
            <a:spAutoFit/>
          </a:bodyPr>
          <a:lstStyle/>
          <a:p>
            <a:r>
              <a:rPr lang="en-US" altLang="ja-JP" sz="1400" dirty="0"/>
              <a:t>Webex 1</a:t>
            </a:r>
          </a:p>
          <a:p>
            <a:r>
              <a:rPr lang="en-US" altLang="ja-JP" sz="1400" dirty="0"/>
              <a:t>802.15 - Sept Webex 1</a:t>
            </a:r>
          </a:p>
          <a:p>
            <a:r>
              <a:rPr lang="en-US" altLang="ja-JP" sz="1400" dirty="0"/>
              <a:t>Join information</a:t>
            </a:r>
          </a:p>
          <a:p>
            <a:r>
              <a:rPr lang="en-US" altLang="ja-JP" sz="1400" dirty="0"/>
              <a:t>Meeting link: </a:t>
            </a:r>
            <a:r>
              <a:rPr lang="en-US" altLang="ja-JP" sz="1400" dirty="0">
                <a:hlinkClick r:id="rId4"/>
              </a:rPr>
              <a:t>https://ieeesa.webex.com/ieeesa/j.php?MTID=m4a570911bed065d8ddbfcd3aebb432a0</a:t>
            </a:r>
            <a:endParaRPr lang="en-US" altLang="ja-JP" sz="1400" dirty="0"/>
          </a:p>
          <a:p>
            <a:r>
              <a:rPr lang="en-US" altLang="ja-JP" sz="1400" dirty="0"/>
              <a:t>Meeting number: 2346 647 1357</a:t>
            </a:r>
          </a:p>
          <a:p>
            <a:r>
              <a:rPr lang="en-US" altLang="ja-JP" sz="1400" dirty="0"/>
              <a:t>Password: 80215sept25wbx1</a:t>
            </a:r>
          </a:p>
        </p:txBody>
      </p:sp>
      <p:sp>
        <p:nvSpPr>
          <p:cNvPr id="7" name="テキスト ボックス 6">
            <a:extLst>
              <a:ext uri="{FF2B5EF4-FFF2-40B4-BE49-F238E27FC236}">
                <a16:creationId xmlns:a16="http://schemas.microsoft.com/office/drawing/2014/main" id="{D17A107D-C163-D822-B916-44D2F6B0ADCE}"/>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September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2025. Doc.# 15-25-0390-00-06ma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15-25-0421-01-06ma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110682</TotalTime>
  <Words>4622</Words>
  <Application>Microsoft Office PowerPoint</Application>
  <PresentationFormat>画面に合わせる (4:3)</PresentationFormat>
  <Paragraphs>530</Paragraphs>
  <Slides>36</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36</vt:i4>
      </vt:variant>
    </vt:vector>
  </HeadingPairs>
  <TitlesOfParts>
    <vt:vector size="49"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Work Sans</vt:lpstr>
      <vt:lpstr>IEEE-P802_15</vt:lpstr>
      <vt:lpstr>PowerPoint プレゼンテーション</vt:lpstr>
      <vt:lpstr>IEEE 802.15 TG15.6ma  (Revision of IEEE802.15.6-2012)  Opening Information  In Personal and Virtual Hybrid Interim Session Wakoloa, Hawaii, USA  September 15th, 2025 Ryuji Kohno Yokohama National University(YNU), YRP International Alliance Institute(YRP-IAI)</vt:lpstr>
      <vt:lpstr>TG15.6ma Plenary Session in Madrid Schedule for 15-19th Sept,  2025</vt:lpstr>
      <vt:lpstr>TG15.6ma Plenary Session in Madrid Schedule for 15-19th Sept,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Ballots LB210, 212, 217, 221 for the Draft P802.15.6ma_D03, 04, 05, and 06　（Sept. 2024- July 2025)</vt:lpstr>
      <vt:lpstr>Result of Initial SA Ballot (August 5th to Sept. 4th entended to Sept. 15th )</vt:lpstr>
      <vt:lpstr>TG motion: Approve the Comments Resolution for initial SA Ballot for P802.15.6ma_D06</vt:lpstr>
      <vt:lpstr>TG motion: Draft needs to be edited before 2nd SA Ballot</vt:lpstr>
      <vt:lpstr> TG Motion to approve the formation of CRG </vt:lpstr>
      <vt:lpstr>Agenda items for the week</vt:lpstr>
      <vt:lpstr>TG15.6ma Plenary Session in Madrid Schedule for 15-19th Sept,  2025</vt:lpstr>
      <vt:lpstr>PowerPoint プレゼンテーション</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203</cp:revision>
  <cp:lastPrinted>2022-07-06T15:32:43Z</cp:lastPrinted>
  <dcterms:created xsi:type="dcterms:W3CDTF">2020-12-17T10:56:09Z</dcterms:created>
  <dcterms:modified xsi:type="dcterms:W3CDTF">2025-09-18T21:11:57Z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