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0"/>
  </p:notesMasterIdLst>
  <p:sldIdLst>
    <p:sldId id="259" r:id="rId5"/>
    <p:sldId id="258" r:id="rId6"/>
    <p:sldId id="8095" r:id="rId7"/>
    <p:sldId id="5833" r:id="rId8"/>
    <p:sldId id="284" r:id="rId9"/>
    <p:sldId id="281" r:id="rId10"/>
    <p:sldId id="271" r:id="rId11"/>
    <p:sldId id="273" r:id="rId12"/>
    <p:sldId id="274" r:id="rId13"/>
    <p:sldId id="282" r:id="rId14"/>
    <p:sldId id="276" r:id="rId15"/>
    <p:sldId id="262" r:id="rId16"/>
    <p:sldId id="263" r:id="rId17"/>
    <p:sldId id="264" r:id="rId18"/>
    <p:sldId id="5084" r:id="rId19"/>
    <p:sldId id="5836" r:id="rId20"/>
    <p:sldId id="5851" r:id="rId21"/>
    <p:sldId id="6215" r:id="rId22"/>
    <p:sldId id="8089" r:id="rId23"/>
    <p:sldId id="5855" r:id="rId24"/>
    <p:sldId id="5852" r:id="rId25"/>
    <p:sldId id="8090" r:id="rId26"/>
    <p:sldId id="5856" r:id="rId27"/>
    <p:sldId id="5842" r:id="rId28"/>
    <p:sldId id="5621" r:id="rId29"/>
    <p:sldId id="8085" r:id="rId30"/>
    <p:sldId id="8092" r:id="rId31"/>
    <p:sldId id="8093" r:id="rId32"/>
    <p:sldId id="5849" r:id="rId33"/>
    <p:sldId id="256" r:id="rId34"/>
    <p:sldId id="8094" r:id="rId35"/>
    <p:sldId id="8087" r:id="rId36"/>
    <p:sldId id="5885" r:id="rId37"/>
    <p:sldId id="5830" r:id="rId38"/>
    <p:sldId id="4944" r:id="rId39"/>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2" autoAdjust="0"/>
    <p:restoredTop sz="92456" autoAdjust="0"/>
  </p:normalViewPr>
  <p:slideViewPr>
    <p:cSldViewPr snapToGrid="0" showGuides="1">
      <p:cViewPr varScale="1">
        <p:scale>
          <a:sx n="69" d="100"/>
          <a:sy n="69" d="100"/>
        </p:scale>
        <p:origin x="1168" y="38"/>
      </p:cViewPr>
      <p:guideLst>
        <p:guide orient="horz" pos="2183"/>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48" d="100"/>
          <a:sy n="48" d="100"/>
        </p:scale>
        <p:origin x="1408" y="2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2025/9/19</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11</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25</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30</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540C4-ED7C-AC85-5E73-313AA053690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720399C-DFAE-08D9-39A6-695367DA573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E4CE382-989D-4299-CE0A-82D453D95EB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9BE231-E72F-3207-461E-9E5A32DB92D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63270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350051-D29B-4BA1-8001-3F6B646E31E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228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Kohno(YNU/YRP-IAI)</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35</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540C4-ED7C-AC85-5E73-313AA053690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720399C-DFAE-08D9-39A6-695367DA573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E4CE382-989D-4299-CE0A-82D453D95EB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9BE231-E72F-3207-461E-9E5A32DB92D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6327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159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5</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4" name="Rectangle 4">
            <a:extLst>
              <a:ext uri="{FF2B5EF4-FFF2-40B4-BE49-F238E27FC236}">
                <a16:creationId xmlns:a16="http://schemas.microsoft.com/office/drawing/2014/main" id="{9B0A9CB7-51DC-CF78-4E37-B90DB9235AC7}"/>
              </a:ext>
            </a:extLst>
          </p:cNvPr>
          <p:cNvSpPr>
            <a:spLocks noGrp="1" noChangeArrowheads="1"/>
          </p:cNvSpPr>
          <p:nvPr>
            <p:ph type="dt" sz="half" idx="2"/>
          </p:nvPr>
        </p:nvSpPr>
        <p:spPr bwMode="auto">
          <a:xfrm>
            <a:off x="762590" y="392379"/>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9293"/>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4109252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6629400" y="6481822"/>
            <a:ext cx="2286229" cy="299978"/>
          </a:xfrm>
        </p:spPr>
        <p:txBody>
          <a:bodyPr lIns="0" tIns="0" rIns="0" bIns="0"/>
          <a:lstStyle>
            <a:lvl1pPr>
              <a:defRPr sz="1200" b="1" i="0">
                <a:solidFill>
                  <a:srgbClr val="808080"/>
                </a:solidFill>
                <a:latin typeface="+mn-lt"/>
                <a:cs typeface="ＭＳ Ｐゴシック"/>
              </a:defRPr>
            </a:lvl1pPr>
          </a:lstStyle>
          <a:p>
            <a:pPr marL="12700"/>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lnSpc>
                <a:spcPct val="100000"/>
              </a:lnSpc>
            </a:pPr>
            <a:fld id="{81D60167-4931-47E6-BA6A-407CBD079E47}" type="slidenum">
              <a:rPr spc="-10" dirty="0"/>
              <a:t>‹#›</a:t>
            </a:fld>
            <a:endParaRPr spc="-10" dirty="0"/>
          </a:p>
        </p:txBody>
      </p:sp>
      <p:sp>
        <p:nvSpPr>
          <p:cNvPr id="5" name="Rectangle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684483" y="381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3086418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5618"/>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802.15-25-0420-03-06ma</a:t>
            </a:r>
          </a:p>
        </p:txBody>
      </p:sp>
      <p:sp>
        <p:nvSpPr>
          <p:cNvPr id="1032" name="Line 8"/>
          <p:cNvSpPr>
            <a:spLocks noChangeShapeType="1"/>
          </p:cNvSpPr>
          <p:nvPr/>
        </p:nvSpPr>
        <p:spPr bwMode="auto">
          <a:xfrm>
            <a:off x="685800" y="59719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762590" y="38174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pPr algn="just"/>
            <a:r>
              <a:rPr lang="en-US" altLang="ja-JP"/>
              <a:t>September 2025</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grouper.ieee.org/groups/802/15/pub/Meeting_Plan.html" TargetMode="External"/><Relationship Id="rId7" Type="http://schemas.openxmlformats.org/officeDocument/2006/relationships/image" Target="../media/image6.png"/><Relationship Id="rId2" Type="http://schemas.openxmlformats.org/officeDocument/2006/relationships/hyperlink" Target="https://web.cvent.com/event/b4fe1917-82ff-44d5-b34a-afe989945a9e/summary" TargetMode="Externa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ieeesa.webex.com/ieeesa/j.php?MTID=m14f8a0680e2ac0a54a883406c3705c4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ieeesa.webex.com/ieeesa/j.php?MTID=m4a570911bed065d8ddbfcd3aebb432a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573024"/>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September 2025]</a:t>
            </a:r>
          </a:p>
          <a:p>
            <a:r>
              <a:rPr lang="en-US" altLang="ja-JP" sz="1600" b="1" dirty="0">
                <a:ea typeface="ＭＳ Ｐゴシック" charset="-128"/>
              </a:rPr>
              <a:t>Date Submitted: </a:t>
            </a:r>
            <a:r>
              <a:rPr lang="en-US" altLang="ja-JP" sz="1600" dirty="0">
                <a:ea typeface="ＭＳ Ｐゴシック" charset="-128"/>
              </a:rPr>
              <a:t>18</a:t>
            </a:r>
            <a:r>
              <a:rPr lang="en-US" altLang="ja-JP" sz="1600" baseline="30000" dirty="0">
                <a:ea typeface="ＭＳ Ｐゴシック" charset="-128"/>
              </a:rPr>
              <a:t>th</a:t>
            </a:r>
            <a:r>
              <a:rPr lang="en-US" altLang="ja-JP" sz="1600" dirty="0">
                <a:ea typeface="ＭＳ Ｐゴシック" charset="-128"/>
              </a:rPr>
              <a:t> September 2025</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September 2025.]</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10</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September 2025</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September 2025</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chemeClr val="accent6"/>
                </a:solidFill>
                <a:uFillTx/>
                <a:latin typeface="Calibri"/>
                <a:ea typeface="MS PGothic"/>
                <a:hlinkClick r:id="rId3">
                  <a:extLst>
                    <a:ext uri="{A12FA001-AC4F-418D-AE19-62706E023703}">
                      <ahyp:hlinkClr xmlns:ahyp="http://schemas.microsoft.com/office/drawing/2018/hyperlinkcolor" val="tx"/>
                    </a:ext>
                  </a:extLst>
                </a:hlinkClick>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chemeClr val="accent6"/>
                </a:solidFill>
                <a:latin typeface="Calibri"/>
                <a:ea typeface="MS PGothic"/>
              </a:rPr>
              <a:t>	</a:t>
            </a: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5">
                  <a:extLst>
                    <a:ext uri="{A12FA001-AC4F-418D-AE19-62706E023703}">
                      <ahyp:hlinkClr xmlns:ahyp="http://schemas.microsoft.com/office/drawing/2018/hyperlinkcolor" val="tx"/>
                    </a:ext>
                  </a:extLst>
                </a:hlinkClick>
              </a:rPr>
              <a:t>https://standards.ieee.org/content/dam/ieee-standards/standards/web/documents/other/permissionltrs.zip</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6">
                  <a:extLst>
                    <a:ext uri="{A12FA001-AC4F-418D-AE19-62706E023703}">
                      <ahyp:hlinkClr xmlns:ahyp="http://schemas.microsoft.com/office/drawing/2018/hyperlinkcolor" val="tx"/>
                    </a:ext>
                  </a:extLst>
                </a:hlinkClick>
              </a:rPr>
              <a:t>http://standards.ieee.org/faqs/copyrights.html/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7">
                  <a:extLst>
                    <a:ext uri="{A12FA001-AC4F-418D-AE19-62706E023703}">
                      <ahyp:hlinkClr xmlns:ahyp="http://schemas.microsoft.com/office/drawing/2018/hyperlinkcolor" val="tx"/>
                    </a:ext>
                  </a:extLst>
                </a:hlinkClick>
              </a:rPr>
              <a:t>https://standards.ieee.org/develop/policies/best_practices_for_ieee_standards_development_051215.pdf</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September 2025</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dirty="0"/>
              <a:t>Slide </a:t>
            </a:r>
            <a:fld id="{266A080E-4E30-4968-B029-7CF782D6220C}" type="slidenum">
              <a:rPr lang="en-US" altLang="ja-JP" smtClean="0"/>
              <a:pPr/>
              <a:t>15</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September 2025</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68423" y="781546"/>
            <a:ext cx="8407154" cy="830997"/>
          </a:xfrm>
          <a:prstGeom prst="rect">
            <a:avLst/>
          </a:prstGeom>
          <a:noFill/>
        </p:spPr>
        <p:txBody>
          <a:bodyPr wrap="square">
            <a:spAutoFit/>
          </a:bodyPr>
          <a:lstStyle/>
          <a:p>
            <a:pPr algn="ctr"/>
            <a:r>
              <a:rPr lang="en-US" altLang="ja-JP" sz="2400" b="1" dirty="0"/>
              <a:t>[802.15-ALL] 142nd IEEE 802.15 WSN Session</a:t>
            </a:r>
          </a:p>
          <a:p>
            <a:pPr algn="ctr"/>
            <a:r>
              <a:rPr lang="en-US" altLang="ja-JP" sz="2400" b="1" dirty="0"/>
              <a:t>Registration for this Session</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773549" y="1970761"/>
            <a:ext cx="8002028" cy="3416320"/>
          </a:xfrm>
          <a:prstGeom prst="rect">
            <a:avLst/>
          </a:prstGeom>
          <a:noFill/>
        </p:spPr>
        <p:txBody>
          <a:bodyPr wrap="square">
            <a:spAutoFit/>
          </a:bodyPr>
          <a:lstStyle/>
          <a:p>
            <a:r>
              <a:rPr lang="en-US" altLang="ja-JP" sz="2400" dirty="0">
                <a:effectLst/>
                <a:latin typeface="Calibri" panose="020F0502020204030204" pitchFamily="34" charset="0"/>
                <a:ea typeface="游ゴシック" panose="020B0400000000000000" pitchFamily="50" charset="-128"/>
              </a:rPr>
              <a:t>This session is part of the Nov. IEEE 802 Mtg.</a:t>
            </a:r>
          </a:p>
          <a:p>
            <a:r>
              <a:rPr lang="en-US" altLang="ja-JP" sz="2400" dirty="0">
                <a:effectLst/>
                <a:latin typeface="Calibri" panose="020F0502020204030204" pitchFamily="34" charset="0"/>
                <a:ea typeface="游ゴシック" panose="020B0400000000000000" pitchFamily="50" charset="-128"/>
              </a:rPr>
              <a:t>  - You must pay the registration fee in order to attend</a:t>
            </a:r>
          </a:p>
          <a:p>
            <a:r>
              <a:rPr lang="en-US" altLang="ja-JP" sz="2400" dirty="0">
                <a:effectLst/>
                <a:latin typeface="Calibri" panose="020F0502020204030204" pitchFamily="34" charset="0"/>
                <a:ea typeface="游ゴシック" panose="020B0400000000000000" pitchFamily="50" charset="-128"/>
              </a:rPr>
              <a:t>  - If you have not already done so, you can follow the registration link below</a:t>
            </a:r>
          </a:p>
          <a:p>
            <a:r>
              <a:rPr lang="en-US" altLang="ja-JP" sz="2400" dirty="0">
                <a:effectLst/>
                <a:latin typeface="Calibri" panose="020F0502020204030204" pitchFamily="34" charset="0"/>
                <a:ea typeface="游ゴシック" panose="020B0400000000000000" pitchFamily="50" charset="-128"/>
              </a:rPr>
              <a:t>  - If you do not intend to register for this session you must leave this meeting and, if you have already logged attendance on IMAT,</a:t>
            </a:r>
          </a:p>
          <a:p>
            <a:r>
              <a:rPr lang="en-US" altLang="ja-JP" sz="2400" dirty="0">
                <a:effectLst/>
                <a:latin typeface="Calibri" panose="020F0502020204030204" pitchFamily="34" charset="0"/>
                <a:ea typeface="游ゴシック" panose="020B0400000000000000" pitchFamily="50" charset="-128"/>
              </a:rPr>
              <a:t>    email Jon </a:t>
            </a:r>
            <a:r>
              <a:rPr lang="en-US" altLang="ja-JP" sz="2400" dirty="0" err="1">
                <a:effectLst/>
                <a:latin typeface="Calibri" panose="020F0502020204030204" pitchFamily="34" charset="0"/>
                <a:ea typeface="游ゴシック" panose="020B0400000000000000" pitchFamily="50" charset="-128"/>
              </a:rPr>
              <a:t>Rosdahl</a:t>
            </a:r>
            <a:r>
              <a:rPr lang="en-US" altLang="ja-JP" sz="2400" dirty="0">
                <a:effectLst/>
                <a:latin typeface="Calibri" panose="020F0502020204030204" pitchFamily="34" charset="0"/>
                <a:ea typeface="游ゴシック" panose="020B0400000000000000" pitchFamily="50" charset="-128"/>
              </a:rPr>
              <a:t> (jrosdahl@ieee.org), or your WG leadership to have it removed</a:t>
            </a:r>
            <a:endParaRPr lang="ja-JP" altLang="ja-JP" sz="2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50576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798144-4A7A-A25D-3859-8B37311E7FA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
        <p:nvSpPr>
          <p:cNvPr id="3" name="日付プレースホルダー 2">
            <a:extLst>
              <a:ext uri="{FF2B5EF4-FFF2-40B4-BE49-F238E27FC236}">
                <a16:creationId xmlns:a16="http://schemas.microsoft.com/office/drawing/2014/main" id="{AB879855-0153-7284-3FEB-660B4FB86925}"/>
              </a:ext>
            </a:extLst>
          </p:cNvPr>
          <p:cNvSpPr>
            <a:spLocks noGrp="1"/>
          </p:cNvSpPr>
          <p:nvPr>
            <p:ph type="dt" sz="half" idx="2"/>
          </p:nvPr>
        </p:nvSpPr>
        <p:spPr/>
        <p:txBody>
          <a:bodyPr/>
          <a:lstStyle/>
          <a:p>
            <a:r>
              <a:rPr lang="en-US" altLang="ja-JP"/>
              <a:t>September 2025</a:t>
            </a:r>
            <a:endParaRPr lang="en-US" altLang="ja-JP" dirty="0"/>
          </a:p>
        </p:txBody>
      </p:sp>
      <p:sp>
        <p:nvSpPr>
          <p:cNvPr id="7" name="テキスト ボックス 6">
            <a:extLst>
              <a:ext uri="{FF2B5EF4-FFF2-40B4-BE49-F238E27FC236}">
                <a16:creationId xmlns:a16="http://schemas.microsoft.com/office/drawing/2014/main" id="{2EC6E6D7-AAFC-0AA0-4B35-4AFA34C2D281}"/>
              </a:ext>
            </a:extLst>
          </p:cNvPr>
          <p:cNvSpPr txBox="1"/>
          <p:nvPr/>
        </p:nvSpPr>
        <p:spPr>
          <a:xfrm>
            <a:off x="2551813" y="614737"/>
            <a:ext cx="4572000" cy="461665"/>
          </a:xfrm>
          <a:prstGeom prst="rect">
            <a:avLst/>
          </a:prstGeom>
          <a:noFill/>
        </p:spPr>
        <p:txBody>
          <a:bodyPr wrap="square">
            <a:spAutoFit/>
          </a:bodyPr>
          <a:lstStyle/>
          <a:p>
            <a:r>
              <a:rPr lang="en-US" altLang="ja-JP" sz="2400" b="1" dirty="0">
                <a:latin typeface="Arial" panose="020B0604020202020204" pitchFamily="34" charset="0"/>
              </a:rPr>
              <a:t>Necessary Registration</a:t>
            </a:r>
            <a:endParaRPr lang="ja-JP" altLang="en-US" sz="2400" dirty="0"/>
          </a:p>
        </p:txBody>
      </p:sp>
      <p:graphicFrame>
        <p:nvGraphicFramePr>
          <p:cNvPr id="5" name="表 4">
            <a:extLst>
              <a:ext uri="{FF2B5EF4-FFF2-40B4-BE49-F238E27FC236}">
                <a16:creationId xmlns:a16="http://schemas.microsoft.com/office/drawing/2014/main" id="{BAC82364-8271-2ED9-363B-FBF4F3B8F41A}"/>
              </a:ext>
            </a:extLst>
          </p:cNvPr>
          <p:cNvGraphicFramePr>
            <a:graphicFrameLocks noGrp="1"/>
          </p:cNvGraphicFramePr>
          <p:nvPr>
            <p:extLst>
              <p:ext uri="{D42A27DB-BD31-4B8C-83A1-F6EECF244321}">
                <p14:modId xmlns:p14="http://schemas.microsoft.com/office/powerpoint/2010/main" val="1979863577"/>
              </p:ext>
            </p:extLst>
          </p:nvPr>
        </p:nvGraphicFramePr>
        <p:xfrm>
          <a:off x="304800" y="1667165"/>
          <a:ext cx="8691417" cy="3359602"/>
        </p:xfrm>
        <a:graphic>
          <a:graphicData uri="http://schemas.openxmlformats.org/drawingml/2006/table">
            <a:tbl>
              <a:tblPr/>
              <a:tblGrid>
                <a:gridCol w="1241631">
                  <a:extLst>
                    <a:ext uri="{9D8B030D-6E8A-4147-A177-3AD203B41FA5}">
                      <a16:colId xmlns:a16="http://schemas.microsoft.com/office/drawing/2014/main" val="2955369351"/>
                    </a:ext>
                  </a:extLst>
                </a:gridCol>
                <a:gridCol w="1241631">
                  <a:extLst>
                    <a:ext uri="{9D8B030D-6E8A-4147-A177-3AD203B41FA5}">
                      <a16:colId xmlns:a16="http://schemas.microsoft.com/office/drawing/2014/main" val="1697562928"/>
                    </a:ext>
                  </a:extLst>
                </a:gridCol>
                <a:gridCol w="1241631">
                  <a:extLst>
                    <a:ext uri="{9D8B030D-6E8A-4147-A177-3AD203B41FA5}">
                      <a16:colId xmlns:a16="http://schemas.microsoft.com/office/drawing/2014/main" val="2272384876"/>
                    </a:ext>
                  </a:extLst>
                </a:gridCol>
                <a:gridCol w="1241631">
                  <a:extLst>
                    <a:ext uri="{9D8B030D-6E8A-4147-A177-3AD203B41FA5}">
                      <a16:colId xmlns:a16="http://schemas.microsoft.com/office/drawing/2014/main" val="2190540016"/>
                    </a:ext>
                  </a:extLst>
                </a:gridCol>
                <a:gridCol w="1241631">
                  <a:extLst>
                    <a:ext uri="{9D8B030D-6E8A-4147-A177-3AD203B41FA5}">
                      <a16:colId xmlns:a16="http://schemas.microsoft.com/office/drawing/2014/main" val="662338047"/>
                    </a:ext>
                  </a:extLst>
                </a:gridCol>
                <a:gridCol w="1241631">
                  <a:extLst>
                    <a:ext uri="{9D8B030D-6E8A-4147-A177-3AD203B41FA5}">
                      <a16:colId xmlns:a16="http://schemas.microsoft.com/office/drawing/2014/main" val="3002619570"/>
                    </a:ext>
                  </a:extLst>
                </a:gridCol>
                <a:gridCol w="1241631">
                  <a:extLst>
                    <a:ext uri="{9D8B030D-6E8A-4147-A177-3AD203B41FA5}">
                      <a16:colId xmlns:a16="http://schemas.microsoft.com/office/drawing/2014/main" val="1342592140"/>
                    </a:ext>
                  </a:extLst>
                </a:gridCol>
              </a:tblGrid>
              <a:tr h="423383">
                <a:tc gridSpan="7">
                  <a:txBody>
                    <a:bodyPr/>
                    <a:lstStyle/>
                    <a:p>
                      <a:pPr algn="ctr" fontAlgn="b"/>
                      <a:r>
                        <a:rPr lang="en-US" sz="3200" b="1" i="0" u="none" strike="noStrike">
                          <a:solidFill>
                            <a:srgbClr val="000000"/>
                          </a:solidFill>
                          <a:effectLst/>
                          <a:latin typeface="Times New Roman" panose="02020603050405020304" pitchFamily="18" charset="0"/>
                        </a:rPr>
                        <a:t>158th IEEE 802.15 WSN Session</a:t>
                      </a:r>
                    </a:p>
                  </a:txBody>
                  <a:tcPr marL="2644" marR="2644" marT="26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76998592"/>
                  </a:ext>
                </a:extLst>
              </a:tr>
              <a:tr h="423383">
                <a:tc gridSpan="7">
                  <a:txBody>
                    <a:bodyPr/>
                    <a:lstStyle/>
                    <a:p>
                      <a:pPr algn="ctr" fontAlgn="b"/>
                      <a:r>
                        <a:rPr lang="fi-FI" sz="3200" b="1" i="0" u="none" strike="noStrike">
                          <a:solidFill>
                            <a:srgbClr val="000000"/>
                          </a:solidFill>
                          <a:effectLst/>
                          <a:latin typeface="Times New Roman" panose="02020603050405020304" pitchFamily="18" charset="0"/>
                        </a:rPr>
                        <a:t>Registration for this Session</a:t>
                      </a:r>
                    </a:p>
                  </a:txBody>
                  <a:tcPr marL="2644" marR="2644" marT="26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5434527"/>
                  </a:ext>
                </a:extLst>
              </a:tr>
              <a:tr h="361986">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7370239"/>
                  </a:ext>
                </a:extLst>
              </a:tr>
              <a:tr h="1453980">
                <a:tc gridSpan="7">
                  <a:txBody>
                    <a:bodyPr/>
                    <a:lstStyle/>
                    <a:p>
                      <a:pPr algn="l" rtl="0" fontAlgn="t"/>
                      <a:r>
                        <a:rPr lang="en-US" sz="1600" b="1" i="0" u="none" strike="noStrike">
                          <a:solidFill>
                            <a:srgbClr val="000000"/>
                          </a:solidFill>
                          <a:effectLst/>
                          <a:latin typeface="Arial" panose="020B0604020202020204" pitchFamily="34" charset="0"/>
                        </a:rPr>
                        <a:t>This session is part of the May IEEE 802 Mtg.</a:t>
                      </a:r>
                      <a:br>
                        <a:rPr lang="en-US" sz="1600" b="1" i="0" u="none" strike="noStrike">
                          <a:solidFill>
                            <a:srgbClr val="000000"/>
                          </a:solidFill>
                          <a:effectLst/>
                          <a:latin typeface="Arial" panose="020B0604020202020204" pitchFamily="34" charset="0"/>
                        </a:rPr>
                      </a:br>
                      <a:r>
                        <a:rPr lang="en-US" sz="1600" b="1" i="0" u="none" strike="noStrike">
                          <a:solidFill>
                            <a:srgbClr val="000000"/>
                          </a:solidFill>
                          <a:effectLst/>
                          <a:latin typeface="Arial" panose="020B0604020202020204" pitchFamily="34" charset="0"/>
                        </a:rPr>
                        <a:t>  - You must pay the registration fee in order to attend</a:t>
                      </a:r>
                      <a:br>
                        <a:rPr lang="en-US" sz="1600" b="1" i="0" u="none" strike="noStrike">
                          <a:solidFill>
                            <a:srgbClr val="000000"/>
                          </a:solidFill>
                          <a:effectLst/>
                          <a:latin typeface="Arial" panose="020B0604020202020204" pitchFamily="34" charset="0"/>
                        </a:rPr>
                      </a:br>
                      <a:r>
                        <a:rPr lang="en-US" sz="1600" b="1" i="0" u="none" strike="noStrike">
                          <a:solidFill>
                            <a:srgbClr val="000000"/>
                          </a:solidFill>
                          <a:effectLst/>
                          <a:latin typeface="Arial" panose="020B0604020202020204" pitchFamily="34" charset="0"/>
                        </a:rPr>
                        <a:t>  - If you have not already done so, you can follow the registration link below</a:t>
                      </a:r>
                      <a:br>
                        <a:rPr lang="en-US" sz="1600" b="1" i="0" u="none" strike="noStrike">
                          <a:solidFill>
                            <a:srgbClr val="000000"/>
                          </a:solidFill>
                          <a:effectLst/>
                          <a:latin typeface="Arial" panose="020B0604020202020204" pitchFamily="34" charset="0"/>
                        </a:rPr>
                      </a:br>
                      <a:r>
                        <a:rPr lang="en-US" sz="1600" b="1" i="0" u="none" strike="noStrike">
                          <a:solidFill>
                            <a:srgbClr val="000000"/>
                          </a:solidFill>
                          <a:effectLst/>
                          <a:latin typeface="Arial" panose="020B0604020202020204" pitchFamily="34" charset="0"/>
                        </a:rPr>
                        <a:t>  - If you do not intend to register for this session you must leave this meeting and, if you have already logged attendance on IMAT,</a:t>
                      </a:r>
                      <a:br>
                        <a:rPr lang="en-US" sz="1600" b="1" i="0" u="none" strike="noStrike">
                          <a:solidFill>
                            <a:srgbClr val="000000"/>
                          </a:solidFill>
                          <a:effectLst/>
                          <a:latin typeface="Arial" panose="020B0604020202020204" pitchFamily="34" charset="0"/>
                        </a:rPr>
                      </a:br>
                      <a:r>
                        <a:rPr lang="en-US" sz="1600" b="1" i="0" u="none" strike="noStrike">
                          <a:solidFill>
                            <a:srgbClr val="000000"/>
                          </a:solidFill>
                          <a:effectLst/>
                          <a:latin typeface="Arial" panose="020B0604020202020204" pitchFamily="34" charset="0"/>
                        </a:rPr>
                        <a:t>    email Jon Rosdahl (jrosdahl@ieee.org), or your WG leadership to have it removed</a:t>
                      </a:r>
                    </a:p>
                  </a:txBody>
                  <a:tcPr marL="2644" marR="2644" marT="26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0358206"/>
                  </a:ext>
                </a:extLst>
              </a:tr>
              <a:tr h="374054">
                <a:tc>
                  <a:txBody>
                    <a:bodyPr/>
                    <a:lstStyle/>
                    <a:p>
                      <a:pPr algn="l" fontAlgn="b"/>
                      <a:r>
                        <a:rPr lang="fi-FI" sz="1800" b="1" i="0" u="none" strike="noStrike">
                          <a:effectLst/>
                          <a:latin typeface="Arial" panose="020B0604020202020204" pitchFamily="34" charset="0"/>
                        </a:rPr>
                        <a:t>Registration Link:</a:t>
                      </a:r>
                    </a:p>
                  </a:txBody>
                  <a:tcPr marL="2644" marR="2644" marT="2644" marB="0" anchor="b">
                    <a:lnL>
                      <a:noFill/>
                    </a:lnL>
                    <a:lnR>
                      <a:noFill/>
                    </a:lnR>
                    <a:lnT w="6350" cap="flat" cmpd="sng" algn="ctr">
                      <a:solidFill>
                        <a:srgbClr val="000000"/>
                      </a:solidFill>
                      <a:prstDash val="solid"/>
                      <a:round/>
                      <a:headEnd type="none" w="med" len="med"/>
                      <a:tailEnd type="none" w="med" len="med"/>
                    </a:lnT>
                    <a:lnB>
                      <a:noFill/>
                    </a:lnB>
                    <a:noFill/>
                  </a:tcPr>
                </a:tc>
                <a:tc gridSpan="3">
                  <a:txBody>
                    <a:bodyPr/>
                    <a:lstStyle/>
                    <a:p>
                      <a:pPr algn="l" fontAlgn="b"/>
                      <a:r>
                        <a:rPr lang="fi-FI" sz="1600" b="0" i="0" u="sng" strike="noStrike">
                          <a:solidFill>
                            <a:srgbClr val="0000FF"/>
                          </a:solidFill>
                          <a:effectLst/>
                          <a:latin typeface="Arial" panose="020B0604020202020204" pitchFamily="34" charset="0"/>
                          <a:hlinkClick r:id="rId2"/>
                        </a:rPr>
                        <a:t>https://grouper.ieee.org/groups/802/15/pub/Meeting_Plan.html</a:t>
                      </a:r>
                      <a:endParaRPr lang="fi-FI" sz="1600" b="0" i="0" u="sng" strike="noStrike">
                        <a:solidFill>
                          <a:srgbClr val="0000FF"/>
                        </a:solidFill>
                        <a:effectLst/>
                        <a:latin typeface="Arial" panose="020B0604020202020204" pitchFamily="34" charset="0"/>
                      </a:endParaRPr>
                    </a:p>
                  </a:txBody>
                  <a:tcPr marL="2644" marR="2644" marT="2644"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2000" b="0" i="0" u="none" strike="noStrike">
                        <a:effectLst/>
                        <a:latin typeface="Courier"/>
                      </a:endParaRPr>
                    </a:p>
                  </a:txBody>
                  <a:tcPr marL="2644" marR="2644" marT="264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ja-JP" altLang="en-US" sz="2000" b="0" i="0" u="none" strike="noStrike" dirty="0">
                        <a:effectLst/>
                        <a:latin typeface="Courier"/>
                      </a:endParaRPr>
                    </a:p>
                  </a:txBody>
                  <a:tcPr marL="2644" marR="2644" marT="2644"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60726518"/>
                  </a:ext>
                </a:extLst>
              </a:tr>
            </a:tbl>
          </a:graphicData>
        </a:graphic>
      </p:graphicFrame>
    </p:spTree>
    <p:extLst>
      <p:ext uri="{BB962C8B-B14F-4D97-AF65-F5344CB8AC3E}">
        <p14:creationId xmlns:p14="http://schemas.microsoft.com/office/powerpoint/2010/main" val="427771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0176-BF43-733B-FD48-0B2F6D0DAFA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8ED3E87-1D03-7EE6-F8E6-21C737CE5BF0}"/>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17</a:t>
            </a:fld>
            <a:endParaRPr lang="en-US" altLang="ja-JP" dirty="0"/>
          </a:p>
        </p:txBody>
      </p:sp>
      <p:sp>
        <p:nvSpPr>
          <p:cNvPr id="3" name="日付プレースホルダー 2">
            <a:extLst>
              <a:ext uri="{FF2B5EF4-FFF2-40B4-BE49-F238E27FC236}">
                <a16:creationId xmlns:a16="http://schemas.microsoft.com/office/drawing/2014/main" id="{92BD62B2-AE4D-2C37-BD01-575F22F0267E}"/>
              </a:ext>
            </a:extLst>
          </p:cNvPr>
          <p:cNvSpPr>
            <a:spLocks noGrp="1"/>
          </p:cNvSpPr>
          <p:nvPr>
            <p:ph type="dt" sz="half" idx="2"/>
          </p:nvPr>
        </p:nvSpPr>
        <p:spPr/>
        <p:txBody>
          <a:bodyPr/>
          <a:lstStyle/>
          <a:p>
            <a:r>
              <a:rPr lang="en-US" altLang="ja-JP"/>
              <a:t>September 2025</a:t>
            </a:r>
            <a:endParaRPr lang="en-US" altLang="ja-JP" dirty="0"/>
          </a:p>
        </p:txBody>
      </p:sp>
      <p:graphicFrame>
        <p:nvGraphicFramePr>
          <p:cNvPr id="4" name="表 3">
            <a:extLst>
              <a:ext uri="{FF2B5EF4-FFF2-40B4-BE49-F238E27FC236}">
                <a16:creationId xmlns:a16="http://schemas.microsoft.com/office/drawing/2014/main" id="{7CBD5252-D443-AC94-B119-B60EE2EC7EF0}"/>
              </a:ext>
            </a:extLst>
          </p:cNvPr>
          <p:cNvGraphicFramePr>
            <a:graphicFrameLocks noGrp="1"/>
          </p:cNvGraphicFramePr>
          <p:nvPr>
            <p:extLst>
              <p:ext uri="{D42A27DB-BD31-4B8C-83A1-F6EECF244321}">
                <p14:modId xmlns:p14="http://schemas.microsoft.com/office/powerpoint/2010/main" val="1663424770"/>
              </p:ext>
            </p:extLst>
          </p:nvPr>
        </p:nvGraphicFramePr>
        <p:xfrm>
          <a:off x="506547" y="814070"/>
          <a:ext cx="8207105" cy="3611880"/>
        </p:xfrm>
        <a:graphic>
          <a:graphicData uri="http://schemas.openxmlformats.org/drawingml/2006/table">
            <a:tbl>
              <a:tblPr/>
              <a:tblGrid>
                <a:gridCol w="2326315">
                  <a:extLst>
                    <a:ext uri="{9D8B030D-6E8A-4147-A177-3AD203B41FA5}">
                      <a16:colId xmlns:a16="http://schemas.microsoft.com/office/drawing/2014/main" val="1045530543"/>
                    </a:ext>
                  </a:extLst>
                </a:gridCol>
                <a:gridCol w="968157">
                  <a:extLst>
                    <a:ext uri="{9D8B030D-6E8A-4147-A177-3AD203B41FA5}">
                      <a16:colId xmlns:a16="http://schemas.microsoft.com/office/drawing/2014/main" val="4116871878"/>
                    </a:ext>
                  </a:extLst>
                </a:gridCol>
                <a:gridCol w="2449474">
                  <a:extLst>
                    <a:ext uri="{9D8B030D-6E8A-4147-A177-3AD203B41FA5}">
                      <a16:colId xmlns:a16="http://schemas.microsoft.com/office/drawing/2014/main" val="1525661902"/>
                    </a:ext>
                  </a:extLst>
                </a:gridCol>
                <a:gridCol w="622633">
                  <a:extLst>
                    <a:ext uri="{9D8B030D-6E8A-4147-A177-3AD203B41FA5}">
                      <a16:colId xmlns:a16="http://schemas.microsoft.com/office/drawing/2014/main" val="3548632742"/>
                    </a:ext>
                  </a:extLst>
                </a:gridCol>
                <a:gridCol w="827897">
                  <a:extLst>
                    <a:ext uri="{9D8B030D-6E8A-4147-A177-3AD203B41FA5}">
                      <a16:colId xmlns:a16="http://schemas.microsoft.com/office/drawing/2014/main" val="2713668912"/>
                    </a:ext>
                  </a:extLst>
                </a:gridCol>
                <a:gridCol w="383157">
                  <a:extLst>
                    <a:ext uri="{9D8B030D-6E8A-4147-A177-3AD203B41FA5}">
                      <a16:colId xmlns:a16="http://schemas.microsoft.com/office/drawing/2014/main" val="679178910"/>
                    </a:ext>
                  </a:extLst>
                </a:gridCol>
                <a:gridCol w="629472">
                  <a:extLst>
                    <a:ext uri="{9D8B030D-6E8A-4147-A177-3AD203B41FA5}">
                      <a16:colId xmlns:a16="http://schemas.microsoft.com/office/drawing/2014/main" val="252117099"/>
                    </a:ext>
                  </a:extLst>
                </a:gridCol>
              </a:tblGrid>
              <a:tr h="70896">
                <a:tc gridSpan="7">
                  <a:txBody>
                    <a:bodyPr/>
                    <a:lstStyle/>
                    <a:p>
                      <a:pPr algn="ctr" fontAlgn="b"/>
                      <a:r>
                        <a:rPr lang="fi-FI" sz="1400" b="0" i="0" u="sng" strike="noStrike">
                          <a:solidFill>
                            <a:srgbClr val="0000FF"/>
                          </a:solidFill>
                          <a:effectLst/>
                          <a:latin typeface="Arial" panose="020B0604020202020204" pitchFamily="34" charset="0"/>
                          <a:hlinkClick r:id="rId2"/>
                        </a:rPr>
                        <a:t>https://web.cvent.com/event/b4fe1917-82ff-44d5-b34a-afe989945a9e/summary</a:t>
                      </a:r>
                      <a:endParaRPr lang="fi-FI" sz="1400" b="0" i="0" u="sng" strike="noStrike">
                        <a:solidFill>
                          <a:srgbClr val="0000FF"/>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11749591"/>
                  </a:ext>
                </a:extLst>
              </a:tr>
              <a:tr h="60768">
                <a:tc gridSpan="7">
                  <a:txBody>
                    <a:bodyPr/>
                    <a:lstStyle/>
                    <a:p>
                      <a:pPr algn="ctr" fontAlgn="b"/>
                      <a:r>
                        <a:rPr lang="fi-FI" sz="1200" b="1" i="0" u="none" strike="noStrike">
                          <a:solidFill>
                            <a:srgbClr val="000000"/>
                          </a:solidFill>
                          <a:effectLst/>
                          <a:latin typeface="Times New Roman" panose="02020603050405020304" pitchFamily="18" charset="0"/>
                        </a:rPr>
                        <a:t>Registration for this Session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40227526"/>
                  </a:ext>
                </a:extLst>
              </a:tr>
              <a:tr h="60768">
                <a:tc>
                  <a:txBody>
                    <a:bodyPr/>
                    <a:lstStyle/>
                    <a:p>
                      <a:pPr algn="l" fontAlgn="b"/>
                      <a:endParaRPr lang="ja-JP" altLang="en-US" sz="1100" b="0" i="0" u="none" strike="noStrike">
                        <a:effectLst/>
                        <a:latin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5809745"/>
                  </a:ext>
                </a:extLst>
              </a:tr>
              <a:tr h="60768">
                <a:tc gridSpan="7">
                  <a:txBody>
                    <a:bodyPr/>
                    <a:lstStyle/>
                    <a:p>
                      <a:pPr algn="l" rtl="0" fontAlgn="t"/>
                      <a:r>
                        <a:rPr lang="ja-JP" alt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27306409"/>
                  </a:ext>
                </a:extLst>
              </a:tr>
              <a:tr h="70896">
                <a:tc>
                  <a:txBody>
                    <a:bodyPr/>
                    <a:lstStyle/>
                    <a:p>
                      <a:pPr algn="l" fontAlgn="b"/>
                      <a:r>
                        <a:rPr lang="fi-FI" sz="1400" b="1" i="0" u="none" strike="noStrike">
                          <a:effectLst/>
                          <a:latin typeface="Arial" panose="020B0604020202020204" pitchFamily="34" charset="0"/>
                        </a:rPr>
                        <a:t>Registration Link:</a:t>
                      </a:r>
                    </a:p>
                  </a:txBody>
                  <a:tcPr marL="0" marR="0" marT="0" marB="0" anchor="b">
                    <a:lnL>
                      <a:noFill/>
                    </a:lnL>
                    <a:lnR>
                      <a:noFill/>
                    </a:lnR>
                    <a:lnT>
                      <a:noFill/>
                    </a:lnT>
                    <a:lnB>
                      <a:noFill/>
                    </a:lnB>
                    <a:noFill/>
                  </a:tcPr>
                </a:tc>
                <a:tc gridSpan="4">
                  <a:txBody>
                    <a:bodyPr/>
                    <a:lstStyle/>
                    <a:p>
                      <a:pPr algn="l" fontAlgn="b"/>
                      <a:r>
                        <a:rPr lang="fi-FI" sz="1400" b="0" i="0" u="sng" strike="noStrike">
                          <a:solidFill>
                            <a:srgbClr val="0000FF"/>
                          </a:solidFill>
                          <a:effectLst/>
                          <a:latin typeface="Arial" panose="020B0604020202020204" pitchFamily="34" charset="0"/>
                          <a:hlinkClick r:id="rId3"/>
                        </a:rPr>
                        <a:t>https://grouper.ieee.org/groups/802/15/pub/Meeting_Plan.html</a:t>
                      </a:r>
                      <a:endParaRPr lang="fi-FI" sz="1400" b="0" i="0" u="sng" strike="noStrike">
                        <a:solidFill>
                          <a:srgbClr val="0000FF"/>
                        </a:solidFill>
                        <a:effectLst/>
                        <a:latin typeface="Arial" panose="020B0604020202020204" pitchFamily="34" charset="0"/>
                      </a:endParaRPr>
                    </a:p>
                  </a:txBody>
                  <a:tcPr marL="0" marR="0" marT="0" marB="0"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4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4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206375204"/>
                  </a:ext>
                </a:extLst>
              </a:tr>
              <a:tr h="0">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276948781"/>
                  </a:ext>
                </a:extLst>
              </a:tr>
              <a:tr h="60768">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1"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1"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1"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1"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1"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sng" strike="noStrike">
                        <a:solidFill>
                          <a:srgbClr val="0000FF"/>
                        </a:solidFill>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883777056"/>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028733515"/>
                  </a:ext>
                </a:extLst>
              </a:tr>
              <a:tr h="60768">
                <a:tc>
                  <a:txBody>
                    <a:bodyPr/>
                    <a:lstStyle/>
                    <a:p>
                      <a:pPr algn="l" fontAlgn="b"/>
                      <a:endParaRPr lang="ja-JP" altLang="en-US" sz="1100" b="0" i="0" u="sng" strike="noStrike">
                        <a:solidFill>
                          <a:srgbClr val="0000FF"/>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4075902694"/>
                  </a:ext>
                </a:extLst>
              </a:tr>
              <a:tr h="0">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510216059"/>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821592310"/>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4231750630"/>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4176960411"/>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976037282"/>
                  </a:ext>
                </a:extLst>
              </a:tr>
              <a:tr h="60768">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458282431"/>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912937136"/>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235861566"/>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831753094"/>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rowSpan="2" gridSpan="6">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1144068258"/>
                  </a:ext>
                </a:extLst>
              </a:tr>
              <a:tr h="55704">
                <a:tc>
                  <a:txBody>
                    <a:bodyPr/>
                    <a:lstStyle/>
                    <a:p>
                      <a:pPr algn="l" fontAlgn="b"/>
                      <a:endParaRPr lang="ja-JP" altLang="en-US" sz="1100" b="0" i="0" u="none" strike="noStrike" dirty="0">
                        <a:effectLst/>
                        <a:latin typeface="Arial" panose="020B0604020202020204" pitchFamily="34" charset="0"/>
                      </a:endParaRPr>
                    </a:p>
                  </a:txBody>
                  <a:tcPr marL="0" marR="0" marT="0" marB="0" anchor="b">
                    <a:lnL>
                      <a:noFill/>
                    </a:lnL>
                    <a:lnR>
                      <a:noFill/>
                    </a:lnR>
                    <a:lnT>
                      <a:noFill/>
                    </a:lnT>
                    <a:lnB>
                      <a:noFill/>
                    </a:lnB>
                    <a:noFill/>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908998334"/>
                  </a:ext>
                </a:extLst>
              </a:tr>
            </a:tbl>
          </a:graphicData>
        </a:graphic>
      </p:graphicFrame>
      <p:pic>
        <p:nvPicPr>
          <p:cNvPr id="5" name="図 4">
            <a:extLst>
              <a:ext uri="{FF2B5EF4-FFF2-40B4-BE49-F238E27FC236}">
                <a16:creationId xmlns:a16="http://schemas.microsoft.com/office/drawing/2014/main" id="{1A97EFB2-8255-0F00-5536-7187BC2EE695}"/>
              </a:ext>
            </a:extLst>
          </p:cNvPr>
          <p:cNvPicPr>
            <a:picLocks noChangeAspect="1"/>
          </p:cNvPicPr>
          <p:nvPr/>
        </p:nvPicPr>
        <p:blipFill>
          <a:blip r:embed="rId4"/>
          <a:stretch>
            <a:fillRect/>
          </a:stretch>
        </p:blipFill>
        <p:spPr>
          <a:xfrm>
            <a:off x="4249738" y="23221950"/>
            <a:ext cx="16614775" cy="6870700"/>
          </a:xfrm>
          <a:prstGeom prst="rect">
            <a:avLst/>
          </a:prstGeom>
        </p:spPr>
      </p:pic>
      <p:pic>
        <p:nvPicPr>
          <p:cNvPr id="7" name="図 6">
            <a:extLst>
              <a:ext uri="{FF2B5EF4-FFF2-40B4-BE49-F238E27FC236}">
                <a16:creationId xmlns:a16="http://schemas.microsoft.com/office/drawing/2014/main" id="{EF2088F3-5F88-29EC-DDCE-7A59361A4F99}"/>
              </a:ext>
            </a:extLst>
          </p:cNvPr>
          <p:cNvPicPr>
            <a:picLocks noChangeAspect="1"/>
          </p:cNvPicPr>
          <p:nvPr/>
        </p:nvPicPr>
        <p:blipFill>
          <a:blip r:embed="rId5"/>
          <a:stretch>
            <a:fillRect/>
          </a:stretch>
        </p:blipFill>
        <p:spPr>
          <a:xfrm>
            <a:off x="5332413" y="28854400"/>
            <a:ext cx="14465300" cy="9334500"/>
          </a:xfrm>
          <a:prstGeom prst="rect">
            <a:avLst/>
          </a:prstGeom>
        </p:spPr>
      </p:pic>
      <p:pic>
        <p:nvPicPr>
          <p:cNvPr id="8" name="図 7">
            <a:extLst>
              <a:ext uri="{FF2B5EF4-FFF2-40B4-BE49-F238E27FC236}">
                <a16:creationId xmlns:a16="http://schemas.microsoft.com/office/drawing/2014/main" id="{4070D049-6474-FDB3-1CC8-33FCAE7E0280}"/>
              </a:ext>
            </a:extLst>
          </p:cNvPr>
          <p:cNvPicPr>
            <a:picLocks noChangeAspect="1"/>
          </p:cNvPicPr>
          <p:nvPr/>
        </p:nvPicPr>
        <p:blipFill>
          <a:blip r:embed="rId6"/>
          <a:stretch>
            <a:fillRect/>
          </a:stretch>
        </p:blipFill>
        <p:spPr>
          <a:xfrm>
            <a:off x="5967413" y="37876163"/>
            <a:ext cx="15532100" cy="8523287"/>
          </a:xfrm>
          <a:prstGeom prst="rect">
            <a:avLst/>
          </a:prstGeom>
        </p:spPr>
      </p:pic>
      <p:pic>
        <p:nvPicPr>
          <p:cNvPr id="10" name="図 9">
            <a:extLst>
              <a:ext uri="{FF2B5EF4-FFF2-40B4-BE49-F238E27FC236}">
                <a16:creationId xmlns:a16="http://schemas.microsoft.com/office/drawing/2014/main" id="{E992A099-0666-1A8C-815A-6B583D6405FF}"/>
              </a:ext>
            </a:extLst>
          </p:cNvPr>
          <p:cNvPicPr>
            <a:picLocks noChangeAspect="1"/>
          </p:cNvPicPr>
          <p:nvPr/>
        </p:nvPicPr>
        <p:blipFill>
          <a:blip r:embed="rId7"/>
          <a:stretch>
            <a:fillRect/>
          </a:stretch>
        </p:blipFill>
        <p:spPr>
          <a:xfrm>
            <a:off x="203287" y="1895395"/>
            <a:ext cx="8569238" cy="4516517"/>
          </a:xfrm>
          <a:prstGeom prst="rect">
            <a:avLst/>
          </a:prstGeom>
        </p:spPr>
      </p:pic>
      <p:pic>
        <p:nvPicPr>
          <p:cNvPr id="11" name="図 10">
            <a:extLst>
              <a:ext uri="{FF2B5EF4-FFF2-40B4-BE49-F238E27FC236}">
                <a16:creationId xmlns:a16="http://schemas.microsoft.com/office/drawing/2014/main" id="{3514FCA7-17CB-2CAE-CB15-FDDDA6B7D4A2}"/>
              </a:ext>
            </a:extLst>
          </p:cNvPr>
          <p:cNvPicPr>
            <a:picLocks noChangeAspect="1"/>
          </p:cNvPicPr>
          <p:nvPr/>
        </p:nvPicPr>
        <p:blipFill>
          <a:blip r:embed="rId8"/>
          <a:stretch>
            <a:fillRect/>
          </a:stretch>
        </p:blipFill>
        <p:spPr>
          <a:xfrm>
            <a:off x="5992813" y="46462950"/>
            <a:ext cx="15927387" cy="9607550"/>
          </a:xfrm>
          <a:prstGeom prst="rect">
            <a:avLst/>
          </a:prstGeom>
        </p:spPr>
      </p:pic>
    </p:spTree>
    <p:extLst>
      <p:ext uri="{BB962C8B-B14F-4D97-AF65-F5344CB8AC3E}">
        <p14:creationId xmlns:p14="http://schemas.microsoft.com/office/powerpoint/2010/main" val="292182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3F1984-CA40-DE45-8625-4EFC9BA625E4}"/>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18</a:t>
            </a:fld>
            <a:endParaRPr lang="en-US" altLang="ja-JP" dirty="0"/>
          </a:p>
        </p:txBody>
      </p:sp>
      <p:sp>
        <p:nvSpPr>
          <p:cNvPr id="3" name="日付プレースホルダー 2">
            <a:extLst>
              <a:ext uri="{FF2B5EF4-FFF2-40B4-BE49-F238E27FC236}">
                <a16:creationId xmlns:a16="http://schemas.microsoft.com/office/drawing/2014/main" id="{55F10621-601A-81AA-A0B9-30B61EB7BAAD}"/>
              </a:ext>
            </a:extLst>
          </p:cNvPr>
          <p:cNvSpPr>
            <a:spLocks noGrp="1"/>
          </p:cNvSpPr>
          <p:nvPr>
            <p:ph type="dt" sz="half" idx="2"/>
          </p:nvPr>
        </p:nvSpPr>
        <p:spPr/>
        <p:txBody>
          <a:bodyPr/>
          <a:lstStyle/>
          <a:p>
            <a:r>
              <a:rPr lang="en-US" altLang="ja-JP"/>
              <a:t>September 2025</a:t>
            </a:r>
            <a:endParaRPr lang="en-US" altLang="ja-JP" dirty="0"/>
          </a:p>
        </p:txBody>
      </p:sp>
      <p:pic>
        <p:nvPicPr>
          <p:cNvPr id="4" name="図 3">
            <a:extLst>
              <a:ext uri="{FF2B5EF4-FFF2-40B4-BE49-F238E27FC236}">
                <a16:creationId xmlns:a16="http://schemas.microsoft.com/office/drawing/2014/main" id="{EF2088F3-5F88-29EC-DDCE-7A59361A4F99}"/>
              </a:ext>
            </a:extLst>
          </p:cNvPr>
          <p:cNvPicPr>
            <a:picLocks noChangeAspect="1"/>
          </p:cNvPicPr>
          <p:nvPr/>
        </p:nvPicPr>
        <p:blipFill>
          <a:blip r:embed="rId2"/>
          <a:stretch>
            <a:fillRect/>
          </a:stretch>
        </p:blipFill>
        <p:spPr>
          <a:xfrm>
            <a:off x="311488" y="682214"/>
            <a:ext cx="8521024" cy="5493571"/>
          </a:xfrm>
          <a:prstGeom prst="rect">
            <a:avLst/>
          </a:prstGeom>
        </p:spPr>
      </p:pic>
    </p:spTree>
    <p:extLst>
      <p:ext uri="{BB962C8B-B14F-4D97-AF65-F5344CB8AC3E}">
        <p14:creationId xmlns:p14="http://schemas.microsoft.com/office/powerpoint/2010/main" val="349594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CCD8E-117D-0266-8388-0E25BD1109D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D0B1143-D181-B894-D5B0-55D914143124}"/>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19</a:t>
            </a:fld>
            <a:endParaRPr lang="en-US" altLang="ja-JP" dirty="0"/>
          </a:p>
        </p:txBody>
      </p:sp>
      <p:sp>
        <p:nvSpPr>
          <p:cNvPr id="3" name="日付プレースホルダー 2">
            <a:extLst>
              <a:ext uri="{FF2B5EF4-FFF2-40B4-BE49-F238E27FC236}">
                <a16:creationId xmlns:a16="http://schemas.microsoft.com/office/drawing/2014/main" id="{827E468B-64AD-515E-245A-1B0108449496}"/>
              </a:ext>
            </a:extLst>
          </p:cNvPr>
          <p:cNvSpPr>
            <a:spLocks noGrp="1"/>
          </p:cNvSpPr>
          <p:nvPr>
            <p:ph type="dt" sz="half" idx="2"/>
          </p:nvPr>
        </p:nvSpPr>
        <p:spPr/>
        <p:txBody>
          <a:bodyPr/>
          <a:lstStyle/>
          <a:p>
            <a:r>
              <a:rPr lang="en-US" altLang="ja-JP"/>
              <a:t>September 2025</a:t>
            </a:r>
            <a:endParaRPr lang="en-US" altLang="ja-JP" dirty="0"/>
          </a:p>
        </p:txBody>
      </p:sp>
      <p:pic>
        <p:nvPicPr>
          <p:cNvPr id="4" name="図 3">
            <a:extLst>
              <a:ext uri="{FF2B5EF4-FFF2-40B4-BE49-F238E27FC236}">
                <a16:creationId xmlns:a16="http://schemas.microsoft.com/office/drawing/2014/main" id="{BAB29FA6-A42C-4239-BC6F-742B9C1901F2}"/>
              </a:ext>
            </a:extLst>
          </p:cNvPr>
          <p:cNvPicPr>
            <a:picLocks noChangeAspect="1"/>
          </p:cNvPicPr>
          <p:nvPr/>
        </p:nvPicPr>
        <p:blipFill>
          <a:blip r:embed="rId2"/>
          <a:stretch>
            <a:fillRect/>
          </a:stretch>
        </p:blipFill>
        <p:spPr>
          <a:xfrm>
            <a:off x="0" y="919515"/>
            <a:ext cx="9144000" cy="5347357"/>
          </a:xfrm>
          <a:prstGeom prst="rect">
            <a:avLst/>
          </a:prstGeom>
        </p:spPr>
      </p:pic>
    </p:spTree>
    <p:extLst>
      <p:ext uri="{BB962C8B-B14F-4D97-AF65-F5344CB8AC3E}">
        <p14:creationId xmlns:p14="http://schemas.microsoft.com/office/powerpoint/2010/main" val="156325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Interim Session</a:t>
            </a:r>
            <a:br>
              <a:rPr lang="en-US" altLang="ja-JP" sz="2800" dirty="0">
                <a:ea typeface="ＭＳ Ｐゴシック" pitchFamily="50" charset="-128"/>
              </a:rPr>
            </a:br>
            <a:r>
              <a:rPr lang="en-US" altLang="ja-JP" sz="2800" dirty="0" err="1">
                <a:ea typeface="ＭＳ Ｐゴシック" pitchFamily="50" charset="-128"/>
              </a:rPr>
              <a:t>Wakoloa</a:t>
            </a:r>
            <a:r>
              <a:rPr lang="en-US" altLang="ja-JP" sz="2800" dirty="0">
                <a:ea typeface="ＭＳ Ｐゴシック" pitchFamily="50" charset="-128"/>
              </a:rPr>
              <a:t>, Hawaii, USA</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September 15</a:t>
            </a:r>
            <a:r>
              <a:rPr lang="en-US" altLang="ja-JP" sz="2800" baseline="30000" dirty="0">
                <a:ea typeface="ＭＳ Ｐゴシック" pitchFamily="50" charset="-128"/>
              </a:rPr>
              <a:t>th</a:t>
            </a:r>
            <a:r>
              <a:rPr lang="en-US" altLang="ja-JP" sz="2800" dirty="0">
                <a:ea typeface="ＭＳ Ｐゴシック" pitchFamily="50" charset="-128"/>
              </a:rPr>
              <a:t>, 2025</a:t>
            </a:r>
            <a:br>
              <a:rPr lang="en-US" altLang="ja-JP" sz="2800" dirty="0">
                <a:ea typeface="ＭＳ Ｐゴシック" pitchFamily="50" charset="-128"/>
              </a:rPr>
            </a:br>
            <a:r>
              <a:rPr lang="en-US" altLang="ja-JP" sz="2800" dirty="0">
                <a:ea typeface="ＭＳ Ｐゴシック" pitchFamily="50" charset="-128"/>
              </a:rPr>
              <a:t>Ryuji K</a:t>
            </a:r>
            <a:r>
              <a:rPr lang="en-US" altLang="ja-JP" sz="3200" dirty="0">
                <a:ea typeface="ＭＳ Ｐゴシック" pitchFamily="50" charset="-128"/>
              </a:rPr>
              <a:t>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C81CF7-558C-8FEC-DCD0-AAFEF9B4433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20</a:t>
            </a:fld>
            <a:endParaRPr lang="en-US" altLang="ja-JP" dirty="0"/>
          </a:p>
        </p:txBody>
      </p:sp>
      <p:sp>
        <p:nvSpPr>
          <p:cNvPr id="3" name="日付プレースホルダー 2">
            <a:extLst>
              <a:ext uri="{FF2B5EF4-FFF2-40B4-BE49-F238E27FC236}">
                <a16:creationId xmlns:a16="http://schemas.microsoft.com/office/drawing/2014/main" id="{C8172650-6665-2C51-BFAE-85405EF1DAC5}"/>
              </a:ext>
            </a:extLst>
          </p:cNvPr>
          <p:cNvSpPr>
            <a:spLocks noGrp="1"/>
          </p:cNvSpPr>
          <p:nvPr>
            <p:ph type="dt" sz="half" idx="2"/>
          </p:nvPr>
        </p:nvSpPr>
        <p:spPr/>
        <p:txBody>
          <a:bodyPr/>
          <a:lstStyle/>
          <a:p>
            <a:r>
              <a:rPr lang="en-US" altLang="ja-JP"/>
              <a:t>September 2025</a:t>
            </a:r>
            <a:endParaRPr lang="en-US" altLang="ja-JP" dirty="0"/>
          </a:p>
        </p:txBody>
      </p:sp>
      <p:pic>
        <p:nvPicPr>
          <p:cNvPr id="5" name="図 4">
            <a:extLst>
              <a:ext uri="{FF2B5EF4-FFF2-40B4-BE49-F238E27FC236}">
                <a16:creationId xmlns:a16="http://schemas.microsoft.com/office/drawing/2014/main" id="{7DF68E9D-9A38-D989-2A51-BFA514B5F454}"/>
              </a:ext>
            </a:extLst>
          </p:cNvPr>
          <p:cNvPicPr>
            <a:picLocks noChangeAspect="1"/>
          </p:cNvPicPr>
          <p:nvPr/>
        </p:nvPicPr>
        <p:blipFill>
          <a:blip r:embed="rId2"/>
          <a:stretch>
            <a:fillRect/>
          </a:stretch>
        </p:blipFill>
        <p:spPr>
          <a:xfrm>
            <a:off x="0" y="671452"/>
            <a:ext cx="9144000" cy="5515095"/>
          </a:xfrm>
          <a:prstGeom prst="rect">
            <a:avLst/>
          </a:prstGeom>
        </p:spPr>
      </p:pic>
    </p:spTree>
    <p:extLst>
      <p:ext uri="{BB962C8B-B14F-4D97-AF65-F5344CB8AC3E}">
        <p14:creationId xmlns:p14="http://schemas.microsoft.com/office/powerpoint/2010/main" val="661397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914E-78D8-8774-309C-D591435E034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D0904E3-3CB8-9866-6B92-7C6A7A0601EB}"/>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
        <p:nvSpPr>
          <p:cNvPr id="3" name="日付プレースホルダー 2">
            <a:extLst>
              <a:ext uri="{FF2B5EF4-FFF2-40B4-BE49-F238E27FC236}">
                <a16:creationId xmlns:a16="http://schemas.microsoft.com/office/drawing/2014/main" id="{3D4CE093-B8DC-FECA-E764-AF7C7A1457FE}"/>
              </a:ext>
            </a:extLst>
          </p:cNvPr>
          <p:cNvSpPr>
            <a:spLocks noGrp="1"/>
          </p:cNvSpPr>
          <p:nvPr>
            <p:ph type="dt" sz="half" idx="2"/>
          </p:nvPr>
        </p:nvSpPr>
        <p:spPr/>
        <p:txBody>
          <a:bodyPr/>
          <a:lstStyle/>
          <a:p>
            <a:r>
              <a:rPr lang="en-US" altLang="ja-JP"/>
              <a:t>September 2025</a:t>
            </a:r>
            <a:endParaRPr lang="en-US" altLang="ja-JP" dirty="0"/>
          </a:p>
        </p:txBody>
      </p:sp>
      <p:pic>
        <p:nvPicPr>
          <p:cNvPr id="4" name="図 3">
            <a:extLst>
              <a:ext uri="{FF2B5EF4-FFF2-40B4-BE49-F238E27FC236}">
                <a16:creationId xmlns:a16="http://schemas.microsoft.com/office/drawing/2014/main" id="{1B6CFDF9-D35D-A12C-913C-A970104F9734}"/>
              </a:ext>
            </a:extLst>
          </p:cNvPr>
          <p:cNvPicPr>
            <a:picLocks noChangeAspect="1"/>
          </p:cNvPicPr>
          <p:nvPr/>
        </p:nvPicPr>
        <p:blipFill>
          <a:blip r:embed="rId2"/>
          <a:stretch>
            <a:fillRect/>
          </a:stretch>
        </p:blipFill>
        <p:spPr>
          <a:xfrm>
            <a:off x="684483" y="729673"/>
            <a:ext cx="7669808" cy="5671604"/>
          </a:xfrm>
          <a:prstGeom prst="rect">
            <a:avLst/>
          </a:prstGeom>
        </p:spPr>
      </p:pic>
    </p:spTree>
    <p:extLst>
      <p:ext uri="{BB962C8B-B14F-4D97-AF65-F5344CB8AC3E}">
        <p14:creationId xmlns:p14="http://schemas.microsoft.com/office/powerpoint/2010/main" val="2536884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D9FCD-4F92-2E93-492F-137CEE44828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F625178-6523-0BF7-20C6-C162147482B0}"/>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
        <p:nvSpPr>
          <p:cNvPr id="3" name="日付プレースホルダー 2">
            <a:extLst>
              <a:ext uri="{FF2B5EF4-FFF2-40B4-BE49-F238E27FC236}">
                <a16:creationId xmlns:a16="http://schemas.microsoft.com/office/drawing/2014/main" id="{2CAEB04A-4E92-AD23-E2B4-13C6EE25A7E6}"/>
              </a:ext>
            </a:extLst>
          </p:cNvPr>
          <p:cNvSpPr>
            <a:spLocks noGrp="1"/>
          </p:cNvSpPr>
          <p:nvPr>
            <p:ph type="dt" sz="half" idx="2"/>
          </p:nvPr>
        </p:nvSpPr>
        <p:spPr/>
        <p:txBody>
          <a:bodyPr/>
          <a:lstStyle/>
          <a:p>
            <a:r>
              <a:rPr lang="en-US" altLang="ja-JP"/>
              <a:t>September 2025</a:t>
            </a:r>
            <a:endParaRPr lang="en-US" altLang="ja-JP" dirty="0"/>
          </a:p>
        </p:txBody>
      </p:sp>
      <p:pic>
        <p:nvPicPr>
          <p:cNvPr id="4" name="図 3">
            <a:extLst>
              <a:ext uri="{FF2B5EF4-FFF2-40B4-BE49-F238E27FC236}">
                <a16:creationId xmlns:a16="http://schemas.microsoft.com/office/drawing/2014/main" id="{653F1291-FB23-1D23-64EE-B22B7A42F7F9}"/>
              </a:ext>
            </a:extLst>
          </p:cNvPr>
          <p:cNvPicPr>
            <a:picLocks noChangeAspect="1"/>
          </p:cNvPicPr>
          <p:nvPr/>
        </p:nvPicPr>
        <p:blipFill>
          <a:blip r:embed="rId2"/>
          <a:stretch>
            <a:fillRect/>
          </a:stretch>
        </p:blipFill>
        <p:spPr>
          <a:xfrm>
            <a:off x="475673" y="840509"/>
            <a:ext cx="8386618" cy="5458691"/>
          </a:xfrm>
          <a:prstGeom prst="rect">
            <a:avLst/>
          </a:prstGeom>
        </p:spPr>
      </p:pic>
    </p:spTree>
    <p:extLst>
      <p:ext uri="{BB962C8B-B14F-4D97-AF65-F5344CB8AC3E}">
        <p14:creationId xmlns:p14="http://schemas.microsoft.com/office/powerpoint/2010/main" val="2535847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BBF5-F97A-1C8B-B5E1-5722B1F0382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552B817-2673-777F-88F9-E1F8F360E1F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23</a:t>
            </a:fld>
            <a:endParaRPr lang="en-US" altLang="ja-JP" dirty="0"/>
          </a:p>
        </p:txBody>
      </p:sp>
      <p:sp>
        <p:nvSpPr>
          <p:cNvPr id="3" name="日付プレースホルダー 2">
            <a:extLst>
              <a:ext uri="{FF2B5EF4-FFF2-40B4-BE49-F238E27FC236}">
                <a16:creationId xmlns:a16="http://schemas.microsoft.com/office/drawing/2014/main" id="{00C8E15C-EE72-0426-F296-EB2271941B4F}"/>
              </a:ext>
            </a:extLst>
          </p:cNvPr>
          <p:cNvSpPr>
            <a:spLocks noGrp="1"/>
          </p:cNvSpPr>
          <p:nvPr>
            <p:ph type="dt" sz="half" idx="2"/>
          </p:nvPr>
        </p:nvSpPr>
        <p:spPr/>
        <p:txBody>
          <a:bodyPr/>
          <a:lstStyle/>
          <a:p>
            <a:r>
              <a:rPr lang="en-US" altLang="ja-JP"/>
              <a:t>September 2025</a:t>
            </a:r>
            <a:endParaRPr lang="en-US" altLang="ja-JP" dirty="0"/>
          </a:p>
        </p:txBody>
      </p:sp>
      <p:sp>
        <p:nvSpPr>
          <p:cNvPr id="5" name="テキスト ボックス 4">
            <a:extLst>
              <a:ext uri="{FF2B5EF4-FFF2-40B4-BE49-F238E27FC236}">
                <a16:creationId xmlns:a16="http://schemas.microsoft.com/office/drawing/2014/main" id="{726D854A-B39A-34AE-47AC-0BA836AF4647}"/>
              </a:ext>
            </a:extLst>
          </p:cNvPr>
          <p:cNvSpPr txBox="1"/>
          <p:nvPr/>
        </p:nvSpPr>
        <p:spPr>
          <a:xfrm>
            <a:off x="196949" y="684628"/>
            <a:ext cx="8848798" cy="769441"/>
          </a:xfrm>
          <a:prstGeom prst="rect">
            <a:avLst/>
          </a:prstGeom>
          <a:noFill/>
        </p:spPr>
        <p:txBody>
          <a:bodyPr wrap="square">
            <a:spAutoFit/>
          </a:bodyPr>
          <a:lstStyle/>
          <a:p>
            <a:r>
              <a:rPr lang="en-US" altLang="ja-JP" sz="2400" b="1" i="0" u="none" strike="noStrike" dirty="0">
                <a:solidFill>
                  <a:srgbClr val="0070C0"/>
                </a:solidFill>
                <a:effectLst/>
                <a:latin typeface="Arial" panose="020B0604020202020204" pitchFamily="34" charset="0"/>
              </a:rPr>
              <a:t>Future Meeting Schedule</a:t>
            </a:r>
            <a:r>
              <a:rPr lang="en-US" altLang="ja-JP" sz="1600" dirty="0">
                <a:solidFill>
                  <a:srgbClr val="0070C0"/>
                </a:solidFill>
              </a:rPr>
              <a:t> </a:t>
            </a:r>
            <a:r>
              <a:rPr lang="en-US" altLang="ja-JP" sz="2000" b="0" i="0" u="sng"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https://grouper.ieee.org/groups/802/15/pub/Meeting_Plan.html</a:t>
            </a:r>
            <a:r>
              <a:rPr lang="en-US" altLang="ja-JP" sz="1400" dirty="0">
                <a:solidFill>
                  <a:srgbClr val="0070C0"/>
                </a:solidFill>
              </a:rPr>
              <a:t> </a:t>
            </a:r>
            <a:endParaRPr lang="ja-JP" altLang="en-US" sz="1600" dirty="0">
              <a:solidFill>
                <a:srgbClr val="0070C0"/>
              </a:solidFill>
            </a:endParaRPr>
          </a:p>
        </p:txBody>
      </p:sp>
      <p:pic>
        <p:nvPicPr>
          <p:cNvPr id="7" name="図 6">
            <a:extLst>
              <a:ext uri="{FF2B5EF4-FFF2-40B4-BE49-F238E27FC236}">
                <a16:creationId xmlns:a16="http://schemas.microsoft.com/office/drawing/2014/main" id="{1AF0F733-65CA-F9C4-1295-201AB2E4058E}"/>
              </a:ext>
            </a:extLst>
          </p:cNvPr>
          <p:cNvPicPr>
            <a:picLocks noChangeAspect="1"/>
          </p:cNvPicPr>
          <p:nvPr/>
        </p:nvPicPr>
        <p:blipFill>
          <a:blip r:embed="rId3"/>
          <a:stretch>
            <a:fillRect/>
          </a:stretch>
        </p:blipFill>
        <p:spPr>
          <a:xfrm>
            <a:off x="0" y="1582776"/>
            <a:ext cx="9144000" cy="2677951"/>
          </a:xfrm>
          <a:prstGeom prst="rect">
            <a:avLst/>
          </a:prstGeom>
        </p:spPr>
      </p:pic>
      <p:pic>
        <p:nvPicPr>
          <p:cNvPr id="9" name="図 8">
            <a:extLst>
              <a:ext uri="{FF2B5EF4-FFF2-40B4-BE49-F238E27FC236}">
                <a16:creationId xmlns:a16="http://schemas.microsoft.com/office/drawing/2014/main" id="{E29D7042-6D2C-DA0C-02E9-A07A74F25231}"/>
              </a:ext>
            </a:extLst>
          </p:cNvPr>
          <p:cNvPicPr>
            <a:picLocks noChangeAspect="1"/>
          </p:cNvPicPr>
          <p:nvPr/>
        </p:nvPicPr>
        <p:blipFill>
          <a:blip r:embed="rId4"/>
          <a:stretch>
            <a:fillRect/>
          </a:stretch>
        </p:blipFill>
        <p:spPr>
          <a:xfrm>
            <a:off x="0" y="4260727"/>
            <a:ext cx="9144000" cy="2028994"/>
          </a:xfrm>
          <a:prstGeom prst="rect">
            <a:avLst/>
          </a:prstGeom>
        </p:spPr>
      </p:pic>
    </p:spTree>
    <p:extLst>
      <p:ext uri="{BB962C8B-B14F-4D97-AF65-F5344CB8AC3E}">
        <p14:creationId xmlns:p14="http://schemas.microsoft.com/office/powerpoint/2010/main" val="1034948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7D9E3D2-F7A2-96A3-122F-5FDF799E50B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24</a:t>
            </a:fld>
            <a:endParaRPr lang="en-US" altLang="ja-JP" dirty="0"/>
          </a:p>
        </p:txBody>
      </p:sp>
      <p:sp>
        <p:nvSpPr>
          <p:cNvPr id="3" name="日付プレースホルダー 2">
            <a:extLst>
              <a:ext uri="{FF2B5EF4-FFF2-40B4-BE49-F238E27FC236}">
                <a16:creationId xmlns:a16="http://schemas.microsoft.com/office/drawing/2014/main" id="{4F1F6A68-5744-1909-9926-4198EBF4AA6B}"/>
              </a:ext>
            </a:extLst>
          </p:cNvPr>
          <p:cNvSpPr>
            <a:spLocks noGrp="1"/>
          </p:cNvSpPr>
          <p:nvPr>
            <p:ph type="dt" sz="half" idx="2"/>
          </p:nvPr>
        </p:nvSpPr>
        <p:spPr/>
        <p:txBody>
          <a:bodyPr/>
          <a:lstStyle/>
          <a:p>
            <a:r>
              <a:rPr lang="en-US" altLang="ja-JP"/>
              <a:t>September 2025</a:t>
            </a:r>
            <a:endParaRPr lang="en-US" altLang="ja-JP" dirty="0"/>
          </a:p>
        </p:txBody>
      </p:sp>
      <p:sp>
        <p:nvSpPr>
          <p:cNvPr id="4" name="Rectangle 3">
            <a:extLst>
              <a:ext uri="{FF2B5EF4-FFF2-40B4-BE49-F238E27FC236}">
                <a16:creationId xmlns:a16="http://schemas.microsoft.com/office/drawing/2014/main" id="{E389BFE1-7906-201B-E891-80D2D8D08092}"/>
              </a:ext>
            </a:extLst>
          </p:cNvPr>
          <p:cNvSpPr txBox="1">
            <a:spLocks noChangeArrowheads="1"/>
          </p:cNvSpPr>
          <p:nvPr/>
        </p:nvSpPr>
        <p:spPr>
          <a:xfrm>
            <a:off x="266700" y="1447703"/>
            <a:ext cx="8686800" cy="495456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Chair: </a:t>
            </a:r>
            <a:r>
              <a:rPr lang="en-US" sz="1050" b="1" kern="12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50" b="1" kern="1200" dirty="0">
              <a:solidFill>
                <a:srgbClr val="0070C0"/>
              </a:solidFill>
              <a:latin typeface="Arial" panose="020B0604020202020204" pitchFamily="34" charset="0"/>
              <a:cs typeface="Arial" panose="020B0604020202020204" pitchFamily="34" charset="0"/>
            </a:endParaRPr>
          </a:p>
          <a:p>
            <a:pPr marL="0" indent="0" defTabSz="914400" fontAlgn="b">
              <a:lnSpc>
                <a:spcPct val="80000"/>
              </a:lnSpc>
              <a:spcAft>
                <a:spcPts val="0"/>
              </a:spcAft>
              <a:buFontTx/>
              <a:buNone/>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Objective:</a:t>
            </a:r>
          </a:p>
          <a:p>
            <a:pPr marL="457200"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and adds support for vehicle BAN (VBAN), a coordinator in a vehicle with devices around the vehicular body.</a:t>
            </a:r>
          </a:p>
          <a:p>
            <a:pPr marL="457200"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70C0"/>
              </a:solidFill>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Modeling</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Precise modeling of radio propagation of implant and wearable human BANs and around vehicle BANs for dependable 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Classified modeling of multiple BANs and coexistence with other radios for resolution in PHY and MAC</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coding in forward error correction (FEC) and hybrid automatic repeat request (HARQ) according to required QoS levels of data packets in various channel propagation models and coexistence classes </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Packet contention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mitigation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Ranging:</a:t>
            </a:r>
          </a:p>
          <a:p>
            <a:pPr marL="690563"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404813" indent="-171450"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defRPr/>
            </a:pP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BFC5E471-F3B3-86C7-BD1B-95506CFE26DD}"/>
              </a:ext>
            </a:extLst>
          </p:cNvPr>
          <p:cNvSpPr>
            <a:spLocks noChangeAspect="1" noChangeArrowheads="1"/>
          </p:cNvSpPr>
          <p:nvPr/>
        </p:nvSpPr>
        <p:spPr bwMode="auto">
          <a:xfrm>
            <a:off x="547503" y="127967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23C6FB50-065E-BC99-8BBA-59B9A6CC8FA8}"/>
              </a:ext>
            </a:extLst>
          </p:cNvPr>
          <p:cNvSpPr txBox="1">
            <a:spLocks noChangeArrowheads="1"/>
          </p:cNvSpPr>
          <p:nvPr/>
        </p:nvSpPr>
        <p:spPr bwMode="auto">
          <a:xfrm>
            <a:off x="533400" y="70448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TG6ma(BAN/VAN)</a:t>
            </a:r>
            <a:r>
              <a:rPr lang="en-US" sz="3200" kern="1200" dirty="0">
                <a:latin typeface="Arial Rounded MT Bold" pitchFamily="34" charset="0"/>
                <a:cs typeface="Arial" charset="0"/>
              </a:rPr>
              <a:t> – BAN with Enhanced Dependability Revision</a:t>
            </a:r>
          </a:p>
        </p:txBody>
      </p:sp>
    </p:spTree>
    <p:extLst>
      <p:ext uri="{BB962C8B-B14F-4D97-AF65-F5344CB8AC3E}">
        <p14:creationId xmlns:p14="http://schemas.microsoft.com/office/powerpoint/2010/main" val="1735250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796475"/>
            <a:ext cx="8824450" cy="4888205"/>
          </a:xfrm>
        </p:spPr>
        <p:txBody>
          <a:bodyPr/>
          <a:lstStyle/>
          <a:p>
            <a:pPr marL="0" indent="0">
              <a:lnSpc>
                <a:spcPts val="19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1900"/>
              </a:lnSpc>
              <a:buNone/>
            </a:pPr>
            <a:r>
              <a:rPr lang="en-US" altLang="ja-JP" sz="1800" b="1" dirty="0"/>
              <a:t>Action:  </a:t>
            </a:r>
          </a:p>
          <a:p>
            <a:pPr marL="0" indent="0">
              <a:lnSpc>
                <a:spcPts val="1900"/>
              </a:lnSpc>
              <a:buNone/>
            </a:pPr>
            <a:r>
              <a:rPr lang="en-US" altLang="ja-JP" sz="1600" dirty="0">
                <a:solidFill>
                  <a:srgbClr val="FF0000"/>
                </a:solidFill>
              </a:rPr>
              <a:t>•Review of the 1st SA Ballot for Draft D06</a:t>
            </a:r>
          </a:p>
          <a:p>
            <a:pPr marL="0" indent="0">
              <a:lnSpc>
                <a:spcPts val="1900"/>
              </a:lnSpc>
              <a:buNone/>
            </a:pPr>
            <a:r>
              <a:rPr lang="en-US" altLang="ja-JP" sz="1600" dirty="0">
                <a:solidFill>
                  <a:srgbClr val="FF0000"/>
                </a:solidFill>
              </a:rPr>
              <a:t>•Comment Resolution  for the 1st SA Ballot</a:t>
            </a:r>
          </a:p>
          <a:p>
            <a:pPr marL="0" indent="0">
              <a:lnSpc>
                <a:spcPts val="1900"/>
              </a:lnSpc>
              <a:buNone/>
            </a:pPr>
            <a:r>
              <a:rPr lang="en-US" altLang="ja-JP" sz="1600" dirty="0">
                <a:solidFill>
                  <a:srgbClr val="FF0000"/>
                </a:solidFill>
              </a:rPr>
              <a:t>•Performance Evaluation of Technologies in PHY; Channel Coding According to 8 QoS Levels of Packets and  Coexistence Levels, Interference Mitigation, etc.  </a:t>
            </a:r>
          </a:p>
          <a:p>
            <a:pPr marL="0" indent="0">
              <a:lnSpc>
                <a:spcPts val="1900"/>
              </a:lnSpc>
              <a:buNone/>
            </a:pPr>
            <a:r>
              <a:rPr lang="en-US" altLang="ja-JP" sz="1600" dirty="0">
                <a:solidFill>
                  <a:srgbClr val="FF0000"/>
                </a:solidFill>
              </a:rPr>
              <a:t>•Performance Evaluation of Technologies in MAC; Channel Management, CCA, Hybrid Contention Free/Access Protocol According to 8 </a:t>
            </a:r>
            <a:r>
              <a:rPr lang="en-US" altLang="ja-JP" sz="1600" dirty="0" err="1">
                <a:solidFill>
                  <a:srgbClr val="FF0000"/>
                </a:solidFill>
              </a:rPr>
              <a:t>QoSs</a:t>
            </a:r>
            <a:r>
              <a:rPr lang="en-US" altLang="ja-JP" sz="1600" dirty="0">
                <a:solidFill>
                  <a:srgbClr val="FF0000"/>
                </a:solidFill>
              </a:rPr>
              <a:t> and Coexistences.</a:t>
            </a:r>
          </a:p>
          <a:p>
            <a:pPr marL="0" indent="0">
              <a:lnSpc>
                <a:spcPts val="1900"/>
              </a:lnSpc>
              <a:buNone/>
            </a:pPr>
            <a:r>
              <a:rPr lang="en-US" altLang="ja-JP" sz="1600" dirty="0">
                <a:solidFill>
                  <a:srgbClr val="FF0000"/>
                </a:solidFill>
              </a:rPr>
              <a:t>•Harmonization or Commonality with 4ab in Coexistence and Feasible Implementation of 6ma and 4ab</a:t>
            </a:r>
          </a:p>
          <a:p>
            <a:pPr marL="0" indent="0">
              <a:lnSpc>
                <a:spcPts val="1900"/>
              </a:lnSpc>
              <a:buNone/>
            </a:pPr>
            <a:r>
              <a:rPr lang="en-US" altLang="ja-JP" sz="1600" dirty="0">
                <a:solidFill>
                  <a:srgbClr val="FF0000"/>
                </a:solidFill>
              </a:rPr>
              <a:t>•Feasibility of TSN of 802.1 in MAC</a:t>
            </a:r>
          </a:p>
          <a:p>
            <a:pPr marL="0" indent="0">
              <a:lnSpc>
                <a:spcPts val="1900"/>
              </a:lnSpc>
              <a:buNone/>
            </a:pPr>
            <a:endParaRPr lang="en-US" altLang="ja-JP" sz="1600" dirty="0">
              <a:solidFill>
                <a:srgbClr val="FF0000"/>
              </a:solidFill>
            </a:endParaRPr>
          </a:p>
          <a:p>
            <a:pPr marL="0" indent="0">
              <a:lnSpc>
                <a:spcPts val="1900"/>
              </a:lnSpc>
              <a:buNone/>
            </a:pPr>
            <a:r>
              <a:rPr lang="en-US" altLang="ja-JP" sz="1800" b="1" dirty="0"/>
              <a:t>Next Things to Do</a:t>
            </a:r>
            <a:r>
              <a:rPr lang="ja-JP" altLang="en-US" sz="1800" b="1" dirty="0"/>
              <a:t>：</a:t>
            </a:r>
            <a:r>
              <a:rPr lang="en-US" altLang="ja-JP" sz="1800" dirty="0">
                <a:solidFill>
                  <a:srgbClr val="FF0000"/>
                </a:solidFill>
              </a:rPr>
              <a:t>      SA 2</a:t>
            </a:r>
            <a:r>
              <a:rPr lang="en-US" altLang="ja-JP" sz="1800" baseline="30000" dirty="0">
                <a:solidFill>
                  <a:srgbClr val="FF0000"/>
                </a:solidFill>
              </a:rPr>
              <a:t>nd</a:t>
            </a:r>
            <a:r>
              <a:rPr lang="en-US" altLang="ja-JP" sz="1800" dirty="0">
                <a:solidFill>
                  <a:srgbClr val="FF0000"/>
                </a:solidFill>
              </a:rPr>
              <a:t> Ballot Approval</a:t>
            </a: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25</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September 2025</a:t>
            </a:r>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7DA23-9562-D8AD-73E6-98C2A3AFD0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6989DD0-CCEC-761B-9FF8-E74C2A6E4D7D}"/>
              </a:ext>
            </a:extLst>
          </p:cNvPr>
          <p:cNvSpPr>
            <a:spLocks noGrp="1"/>
          </p:cNvSpPr>
          <p:nvPr>
            <p:ph type="title"/>
          </p:nvPr>
        </p:nvSpPr>
        <p:spPr>
          <a:xfrm>
            <a:off x="99034" y="631151"/>
            <a:ext cx="8945932" cy="814864"/>
          </a:xfrm>
        </p:spPr>
        <p:txBody>
          <a:bodyPr>
            <a:noAutofit/>
          </a:bodyPr>
          <a:lstStyle/>
          <a:p>
            <a:r>
              <a:rPr lang="en-US" altLang="ja-JP" sz="2400" b="1" dirty="0">
                <a:solidFill>
                  <a:schemeClr val="tx1"/>
                </a:solidFill>
                <a:latin typeface="+mn-ea"/>
                <a:ea typeface="+mn-ea"/>
              </a:rPr>
              <a:t> Result of Letter Ballots LB210, 212, 217, 221 for the Draft P802.15.6ma_D03, 04, 05, and 06</a:t>
            </a:r>
            <a:r>
              <a:rPr lang="ja-JP" altLang="en-US" sz="2400" b="1" dirty="0">
                <a:solidFill>
                  <a:schemeClr val="tx1"/>
                </a:solidFill>
                <a:latin typeface="+mn-ea"/>
                <a:ea typeface="+mn-ea"/>
              </a:rPr>
              <a:t>　（</a:t>
            </a:r>
            <a:r>
              <a:rPr lang="en-US" altLang="ja-JP" sz="2400" b="1" dirty="0">
                <a:solidFill>
                  <a:schemeClr val="tx1"/>
                </a:solidFill>
                <a:latin typeface="+mn-ea"/>
                <a:ea typeface="+mn-ea"/>
              </a:rPr>
              <a:t>Sept. 2024- July 2025)</a:t>
            </a:r>
            <a:endParaRPr kumimoji="1" lang="ja-JP" altLang="en-US" dirty="0">
              <a:solidFill>
                <a:schemeClr val="tx1"/>
              </a:solidFill>
              <a:latin typeface="+mn-ea"/>
              <a:ea typeface="+mn-ea"/>
            </a:endParaRPr>
          </a:p>
        </p:txBody>
      </p:sp>
      <p:sp>
        <p:nvSpPr>
          <p:cNvPr id="10" name="テキスト ボックス 9">
            <a:extLst>
              <a:ext uri="{FF2B5EF4-FFF2-40B4-BE49-F238E27FC236}">
                <a16:creationId xmlns:a16="http://schemas.microsoft.com/office/drawing/2014/main" id="{6907D789-D08C-9F7E-EDC4-7F4B8E6A82C2}"/>
              </a:ext>
            </a:extLst>
          </p:cNvPr>
          <p:cNvSpPr txBox="1"/>
          <p:nvPr/>
        </p:nvSpPr>
        <p:spPr>
          <a:xfrm>
            <a:off x="671014" y="4852737"/>
            <a:ext cx="8112039"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Result of LB221(June 20-July 05, 2025)</a:t>
            </a:r>
            <a:r>
              <a:rPr kumimoji="0"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0"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83.06% of Voters voted YES in aggregation which is over</a:t>
            </a:r>
            <a:r>
              <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75%. Then  LB221 was officially Approved.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Voted YES with and without Comments were 103 while No. of Comments is 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In </a:t>
            </a:r>
            <a:r>
              <a:rPr kumimoji="1" lang="en-US" altLang="ja-JP" b="1" dirty="0">
                <a:solidFill>
                  <a:srgbClr val="FF0000"/>
                </a:solidFill>
                <a:latin typeface="Calibri"/>
                <a:ea typeface="ＭＳ Ｐゴシック" panose="020B0600070205080204" pitchFamily="50" charset="-128"/>
              </a:rPr>
              <a:t>Madrid</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Plenary Meeting July 2025, Working Group  approved to submit to SA Ballot. </a:t>
            </a:r>
            <a:endPar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5" name="object 9">
            <a:extLst>
              <a:ext uri="{FF2B5EF4-FFF2-40B4-BE49-F238E27FC236}">
                <a16:creationId xmlns:a16="http://schemas.microsoft.com/office/drawing/2014/main" id="{71B912C9-6188-7CC6-E5AC-FDA03DB8D7FA}"/>
              </a:ext>
            </a:extLst>
          </p:cNvPr>
          <p:cNvSpPr txBox="1"/>
          <p:nvPr/>
        </p:nvSpPr>
        <p:spPr>
          <a:xfrm>
            <a:off x="4283964" y="6474100"/>
            <a:ext cx="576363" cy="165302"/>
          </a:xfrm>
          <a:prstGeom prst="rect">
            <a:avLst/>
          </a:prstGeom>
        </p:spPr>
        <p:txBody>
          <a:bodyPr vert="horz" wrap="square" lIns="0" tIns="0" rIns="0" bIns="0" rtlCol="0">
            <a:spAutoFit/>
          </a:bodyPr>
          <a:lstStyle/>
          <a:p>
            <a:pPr marL="12700" marR="0" lvl="0" indent="0" algn="l" defTabSz="457200" rtl="0" eaLnBrk="1" fontAlgn="auto" latinLnBrk="0" hangingPunct="1">
              <a:lnSpc>
                <a:spcPts val="1425"/>
              </a:lnSpc>
              <a:spcBef>
                <a:spcPts val="0"/>
              </a:spcBef>
              <a:spcAft>
                <a:spcPts val="0"/>
              </a:spcAft>
              <a:buClrTx/>
              <a:buSzTx/>
              <a:buFontTx/>
              <a:buNone/>
              <a:tabLst/>
              <a:defRPr/>
            </a:pPr>
            <a:r>
              <a:rPr kumimoji="0" sz="1050" b="0" i="0" u="none" strike="noStrike" kern="1200" cap="none" spc="5" normalizeH="0" baseline="0" noProof="0" dirty="0">
                <a:ln>
                  <a:noFill/>
                </a:ln>
                <a:solidFill>
                  <a:srgbClr val="000000"/>
                </a:solidFill>
                <a:effectLst/>
                <a:uLnTx/>
                <a:uFillTx/>
                <a:latin typeface="Arial"/>
                <a:ea typeface="+mn-ea"/>
                <a:cs typeface="Arial"/>
              </a:rPr>
              <a:t>Slide</a:t>
            </a:r>
            <a:r>
              <a:rPr kumimoji="0" sz="105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0" sz="105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457200" rtl="0" eaLnBrk="1" fontAlgn="auto" latinLnBrk="0" hangingPunct="1">
                <a:lnSpc>
                  <a:spcPts val="1425"/>
                </a:lnSpc>
                <a:spcBef>
                  <a:spcPts val="0"/>
                </a:spcBef>
                <a:spcAft>
                  <a:spcPts val="0"/>
                </a:spcAft>
                <a:buClrTx/>
                <a:buSzTx/>
                <a:buFontTx/>
                <a:buNone/>
                <a:tabLst/>
                <a:defRPr/>
              </a:pPr>
              <a:t>26</a:t>
            </a:fld>
            <a:endParaRPr kumimoji="0" sz="1050" b="0" i="0" u="none" strike="noStrike" kern="1200" cap="none" spc="0" normalizeH="0" baseline="0" noProof="0" dirty="0">
              <a:ln>
                <a:noFill/>
              </a:ln>
              <a:solidFill>
                <a:srgbClr val="000000"/>
              </a:solidFill>
              <a:effectLst/>
              <a:uLnTx/>
              <a:uFillTx/>
              <a:latin typeface="Arial"/>
              <a:ea typeface="+mn-ea"/>
              <a:cs typeface="Arial"/>
            </a:endParaRPr>
          </a:p>
        </p:txBody>
      </p:sp>
      <p:pic>
        <p:nvPicPr>
          <p:cNvPr id="9" name="図 8">
            <a:extLst>
              <a:ext uri="{FF2B5EF4-FFF2-40B4-BE49-F238E27FC236}">
                <a16:creationId xmlns:a16="http://schemas.microsoft.com/office/drawing/2014/main" id="{323BD770-7E10-DFEE-92F8-7BE4AC097E39}"/>
              </a:ext>
            </a:extLst>
          </p:cNvPr>
          <p:cNvPicPr>
            <a:picLocks noChangeAspect="1"/>
          </p:cNvPicPr>
          <p:nvPr/>
        </p:nvPicPr>
        <p:blipFill>
          <a:blip r:embed="rId2"/>
          <a:stretch>
            <a:fillRect/>
          </a:stretch>
        </p:blipFill>
        <p:spPr>
          <a:xfrm>
            <a:off x="0" y="1686339"/>
            <a:ext cx="9144000" cy="2926074"/>
          </a:xfrm>
          <a:prstGeom prst="rect">
            <a:avLst/>
          </a:prstGeom>
        </p:spPr>
      </p:pic>
      <p:sp>
        <p:nvSpPr>
          <p:cNvPr id="3" name="日付プレースホルダー 4">
            <a:extLst>
              <a:ext uri="{FF2B5EF4-FFF2-40B4-BE49-F238E27FC236}">
                <a16:creationId xmlns:a16="http://schemas.microsoft.com/office/drawing/2014/main" id="{FCA38E14-1202-1731-9B36-167C01418C48}"/>
              </a:ext>
            </a:extLst>
          </p:cNvPr>
          <p:cNvSpPr>
            <a:spLocks noGrp="1"/>
          </p:cNvSpPr>
          <p:nvPr>
            <p:ph type="dt" sz="half" idx="2"/>
          </p:nvPr>
        </p:nvSpPr>
        <p:spPr>
          <a:xfrm>
            <a:off x="685800" y="378281"/>
            <a:ext cx="1600200" cy="215444"/>
          </a:xfrm>
        </p:spPr>
        <p:txBody>
          <a:bodyPr/>
          <a:lstStyle/>
          <a:p>
            <a:r>
              <a:rPr lang="en-US" altLang="ja-JP"/>
              <a:t>September 2025</a:t>
            </a:r>
            <a:endParaRPr lang="en-US" altLang="ja-JP" dirty="0"/>
          </a:p>
        </p:txBody>
      </p:sp>
      <p:sp>
        <p:nvSpPr>
          <p:cNvPr id="4" name="スライド番号プレースホルダー 3">
            <a:extLst>
              <a:ext uri="{FF2B5EF4-FFF2-40B4-BE49-F238E27FC236}">
                <a16:creationId xmlns:a16="http://schemas.microsoft.com/office/drawing/2014/main" id="{F360829C-153C-D650-5FAD-66F3A5E87D06}"/>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26</a:t>
            </a:fld>
            <a:endParaRPr lang="en-US" altLang="ja-JP" dirty="0"/>
          </a:p>
        </p:txBody>
      </p:sp>
    </p:spTree>
    <p:extLst>
      <p:ext uri="{BB962C8B-B14F-4D97-AF65-F5344CB8AC3E}">
        <p14:creationId xmlns:p14="http://schemas.microsoft.com/office/powerpoint/2010/main" val="4282539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9105DF8-44B6-4FE9-F786-CD6B91729FC1}"/>
              </a:ext>
            </a:extLst>
          </p:cNvPr>
          <p:cNvSpPr>
            <a:spLocks noGrp="1"/>
          </p:cNvSpPr>
          <p:nvPr>
            <p:ph idx="1"/>
          </p:nvPr>
        </p:nvSpPr>
        <p:spPr>
          <a:xfrm>
            <a:off x="685800" y="2258290"/>
            <a:ext cx="7772400" cy="3837709"/>
          </a:xfrm>
        </p:spPr>
        <p:txBody>
          <a:bodyPr/>
          <a:lstStyle/>
          <a:p>
            <a:r>
              <a:rPr kumimoji="1" lang="en-US" altLang="ja-JP" dirty="0"/>
              <a:t>The initial ballot </a:t>
            </a:r>
            <a:r>
              <a:rPr kumimoji="1" lang="en-US" altLang="ja-JP" dirty="0">
                <a:solidFill>
                  <a:srgbClr val="EE0000"/>
                </a:solidFill>
              </a:rPr>
              <a:t>hits the minimum 75% </a:t>
            </a:r>
            <a:r>
              <a:rPr kumimoji="1" lang="en-US" altLang="ja-JP" dirty="0"/>
              <a:t>return rate with a </a:t>
            </a:r>
            <a:r>
              <a:rPr kumimoji="1" lang="en-US" altLang="ja-JP" dirty="0">
                <a:solidFill>
                  <a:srgbClr val="EE0000"/>
                </a:solidFill>
              </a:rPr>
              <a:t>94% approval and 235 comments received.</a:t>
            </a:r>
          </a:p>
          <a:p>
            <a:r>
              <a:rPr lang="en-US" altLang="ja-JP" dirty="0"/>
              <a:t>TG6ma starts comments resolution for the initial SA Ballot.</a:t>
            </a:r>
          </a:p>
          <a:p>
            <a:r>
              <a:rPr kumimoji="1" lang="en-US" altLang="ja-JP" dirty="0"/>
              <a:t>Propose 2</a:t>
            </a:r>
            <a:r>
              <a:rPr kumimoji="1" lang="en-US" altLang="ja-JP" baseline="30000" dirty="0"/>
              <a:t>nd</a:t>
            </a:r>
            <a:r>
              <a:rPr kumimoji="1" lang="en-US" altLang="ja-JP" dirty="0"/>
              <a:t> SA Ballot approval.</a:t>
            </a:r>
          </a:p>
          <a:p>
            <a:endParaRPr kumimoji="1" lang="ja-JP" altLang="en-US" dirty="0"/>
          </a:p>
        </p:txBody>
      </p:sp>
      <p:sp>
        <p:nvSpPr>
          <p:cNvPr id="3" name="タイトル 2">
            <a:extLst>
              <a:ext uri="{FF2B5EF4-FFF2-40B4-BE49-F238E27FC236}">
                <a16:creationId xmlns:a16="http://schemas.microsoft.com/office/drawing/2014/main" id="{4C1E4B06-7E46-594C-AD3E-8D5E88D1E741}"/>
              </a:ext>
            </a:extLst>
          </p:cNvPr>
          <p:cNvSpPr>
            <a:spLocks noGrp="1"/>
          </p:cNvSpPr>
          <p:nvPr>
            <p:ph type="title"/>
          </p:nvPr>
        </p:nvSpPr>
        <p:spPr>
          <a:xfrm>
            <a:off x="1" y="685800"/>
            <a:ext cx="8811490" cy="1066800"/>
          </a:xfrm>
        </p:spPr>
        <p:txBody>
          <a:bodyPr/>
          <a:lstStyle/>
          <a:p>
            <a:r>
              <a:rPr kumimoji="1" lang="en-US" altLang="ja-JP" sz="3200" b="1" dirty="0">
                <a:latin typeface="+mn-lt"/>
              </a:rPr>
              <a:t>Result of Initial SA Ballot</a:t>
            </a:r>
            <a:br>
              <a:rPr kumimoji="1" lang="en-US" altLang="ja-JP" sz="3200" dirty="0">
                <a:latin typeface="+mn-lt"/>
              </a:rPr>
            </a:br>
            <a:r>
              <a:rPr kumimoji="1" lang="en-US" altLang="ja-JP" sz="3200" dirty="0">
                <a:latin typeface="+mn-lt"/>
              </a:rPr>
              <a:t>(August 5</a:t>
            </a:r>
            <a:r>
              <a:rPr kumimoji="1" lang="en-US" altLang="ja-JP" sz="3200" baseline="30000" dirty="0">
                <a:latin typeface="+mn-lt"/>
              </a:rPr>
              <a:t>th</a:t>
            </a:r>
            <a:r>
              <a:rPr kumimoji="1" lang="en-US" altLang="ja-JP" sz="3200" dirty="0">
                <a:latin typeface="+mn-lt"/>
              </a:rPr>
              <a:t> to Sept. 4</a:t>
            </a:r>
            <a:r>
              <a:rPr kumimoji="1" lang="en-US" altLang="ja-JP" sz="3200" baseline="30000" dirty="0">
                <a:latin typeface="+mn-lt"/>
              </a:rPr>
              <a:t>th</a:t>
            </a:r>
            <a:r>
              <a:rPr kumimoji="1" lang="en-US" altLang="ja-JP" sz="3200" dirty="0">
                <a:latin typeface="+mn-lt"/>
              </a:rPr>
              <a:t> </a:t>
            </a:r>
            <a:r>
              <a:rPr kumimoji="1" lang="en-US" altLang="ja-JP" sz="3200" dirty="0" err="1">
                <a:latin typeface="+mn-lt"/>
              </a:rPr>
              <a:t>entended</a:t>
            </a:r>
            <a:r>
              <a:rPr kumimoji="1" lang="en-US" altLang="ja-JP" sz="3200" dirty="0">
                <a:latin typeface="+mn-lt"/>
              </a:rPr>
              <a:t> to Sept. 15</a:t>
            </a:r>
            <a:r>
              <a:rPr kumimoji="1" lang="en-US" altLang="ja-JP" sz="3200" baseline="30000" dirty="0">
                <a:latin typeface="+mn-lt"/>
              </a:rPr>
              <a:t>th</a:t>
            </a:r>
            <a:r>
              <a:rPr kumimoji="1" lang="en-US" altLang="ja-JP" sz="3200" dirty="0">
                <a:latin typeface="+mn-lt"/>
              </a:rPr>
              <a:t> )</a:t>
            </a:r>
            <a:endParaRPr kumimoji="1" lang="ja-JP" altLang="en-US" sz="3200" dirty="0">
              <a:latin typeface="+mn-lt"/>
            </a:endParaRPr>
          </a:p>
        </p:txBody>
      </p:sp>
      <p:sp>
        <p:nvSpPr>
          <p:cNvPr id="4" name="スライド番号プレースホルダー 3">
            <a:extLst>
              <a:ext uri="{FF2B5EF4-FFF2-40B4-BE49-F238E27FC236}">
                <a16:creationId xmlns:a16="http://schemas.microsoft.com/office/drawing/2014/main" id="{FC11F173-6AC2-08D5-E42F-43A87FB5DC1A}"/>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27</a:t>
            </a:fld>
            <a:endParaRPr lang="en-US" altLang="ja-JP" dirty="0"/>
          </a:p>
        </p:txBody>
      </p:sp>
      <p:sp>
        <p:nvSpPr>
          <p:cNvPr id="5" name="日付プレースホルダー 4">
            <a:extLst>
              <a:ext uri="{FF2B5EF4-FFF2-40B4-BE49-F238E27FC236}">
                <a16:creationId xmlns:a16="http://schemas.microsoft.com/office/drawing/2014/main" id="{D105AD75-7888-D509-53FF-6B55335F9501}"/>
              </a:ext>
            </a:extLst>
          </p:cNvPr>
          <p:cNvSpPr>
            <a:spLocks noGrp="1"/>
          </p:cNvSpPr>
          <p:nvPr>
            <p:ph type="dt" sz="half" idx="2"/>
          </p:nvPr>
        </p:nvSpPr>
        <p:spPr/>
        <p:txBody>
          <a:bodyPr/>
          <a:lstStyle/>
          <a:p>
            <a:r>
              <a:rPr lang="en-US" altLang="ja-JP"/>
              <a:t>September 2025</a:t>
            </a:r>
            <a:endParaRPr lang="en-US" altLang="ja-JP" dirty="0"/>
          </a:p>
        </p:txBody>
      </p:sp>
    </p:spTree>
    <p:extLst>
      <p:ext uri="{BB962C8B-B14F-4D97-AF65-F5344CB8AC3E}">
        <p14:creationId xmlns:p14="http://schemas.microsoft.com/office/powerpoint/2010/main" val="3028237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29"/>
          <p:cNvSpPr/>
          <p:nvPr/>
        </p:nvSpPr>
        <p:spPr>
          <a:xfrm>
            <a:off x="457200" y="2180520"/>
            <a:ext cx="8226000" cy="4329462"/>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b="0" i="1" strike="noStrike" spc="-1" dirty="0">
                <a:solidFill>
                  <a:srgbClr val="000000"/>
                </a:solidFill>
                <a:latin typeface="Arial"/>
                <a:ea typeface="DejaVu Sans"/>
              </a:rPr>
              <a:t>Move that 802.15 WG start a WG recirculation requesting approval of document </a:t>
            </a:r>
            <a:r>
              <a:rPr lang="en-US" sz="2000" b="0" i="1" strike="noStrike" spc="-1" dirty="0">
                <a:solidFill>
                  <a:srgbClr val="000000"/>
                </a:solidFill>
                <a:highlight>
                  <a:srgbClr val="FFFF00"/>
                </a:highlight>
                <a:latin typeface="Arial"/>
                <a:ea typeface="DejaVu Sans"/>
              </a:rPr>
              <a:t>P802-15-6ma_D07 </a:t>
            </a:r>
            <a:r>
              <a:rPr lang="en-US" sz="2000" b="0" i="1" strike="noStrike" spc="-1" dirty="0">
                <a:solidFill>
                  <a:srgbClr val="000000"/>
                </a:solidFill>
                <a:latin typeface="Arial"/>
                <a:ea typeface="DejaVu Sans"/>
              </a:rPr>
              <a:t> (as edited in accordance with the instructions in document 15-</a:t>
            </a:r>
            <a:r>
              <a:rPr lang="en-US" sz="2000" b="0" i="1" strike="noStrike" spc="-1" dirty="0">
                <a:solidFill>
                  <a:srgbClr val="000000"/>
                </a:solidFill>
                <a:highlight>
                  <a:srgbClr val="FFFF00"/>
                </a:highlight>
                <a:latin typeface="Arial"/>
                <a:ea typeface="DejaVu Sans"/>
              </a:rPr>
              <a:t>15-23-0138-01-0mag</a:t>
            </a:r>
            <a:r>
              <a:rPr lang="en-US" sz="2000" b="0" i="1" strike="noStrike" spc="-1" dirty="0">
                <a:solidFill>
                  <a:srgbClr val="000000"/>
                </a:solidFill>
                <a:latin typeface="Arial"/>
                <a:ea typeface="DejaVu Sans"/>
              </a:rPr>
              <a:t>) and to forward document P802-15-6ma</a:t>
            </a:r>
            <a:r>
              <a:rPr lang="en-US" sz="2000" b="0" i="1" strike="noStrike" spc="-1" dirty="0">
                <a:solidFill>
                  <a:srgbClr val="000000"/>
                </a:solidFill>
                <a:highlight>
                  <a:srgbClr val="FFFF00"/>
                </a:highlight>
                <a:latin typeface="Arial"/>
                <a:ea typeface="DejaVu Sans"/>
              </a:rPr>
              <a:t>_D06</a:t>
            </a:r>
            <a:r>
              <a:rPr lang="en-US" sz="2000" b="0" i="1" strike="noStrike" spc="-1" dirty="0">
                <a:solidFill>
                  <a:srgbClr val="000000"/>
                </a:solidFill>
                <a:latin typeface="Arial"/>
                <a:ea typeface="DejaVu Sans"/>
              </a:rPr>
              <a:t>, as edited in accordance with the instructions in document 15-</a:t>
            </a:r>
            <a:r>
              <a:rPr lang="en-US" sz="2000" b="0" i="1" strike="noStrike" spc="-1" dirty="0">
                <a:solidFill>
                  <a:srgbClr val="000000"/>
                </a:solidFill>
                <a:highlight>
                  <a:srgbClr val="FFFF00"/>
                </a:highlight>
                <a:latin typeface="Arial"/>
                <a:ea typeface="DejaVu Sans"/>
              </a:rPr>
              <a:t>15-23-0138-01-0mag</a:t>
            </a:r>
            <a:r>
              <a:rPr lang="en-US" sz="2000" b="0" i="1" strike="noStrike" spc="-1" dirty="0">
                <a:solidFill>
                  <a:srgbClr val="000000"/>
                </a:solidFill>
                <a:latin typeface="Arial"/>
                <a:ea typeface="DejaVu Sans"/>
              </a:rPr>
              <a:t>, </a:t>
            </a:r>
            <a:r>
              <a:rPr lang="en-US" sz="2000" b="0" i="1" strike="noStrike" spc="-1" dirty="0">
                <a:solidFill>
                  <a:srgbClr val="000000"/>
                </a:solidFill>
                <a:highlight>
                  <a:srgbClr val="FFFF00"/>
                </a:highlight>
                <a:latin typeface="Arial"/>
                <a:ea typeface="DejaVu Sans"/>
              </a:rPr>
              <a:t>and CA document </a:t>
            </a:r>
            <a:r>
              <a:rPr kumimoji="1" lang="en-US" altLang="ja-JP" sz="2000" b="0" i="1" u="none" strike="noStrike" kern="1200" cap="none" spc="-1" normalizeH="0" baseline="0" noProof="0" dirty="0">
                <a:ln>
                  <a:noFill/>
                </a:ln>
                <a:solidFill>
                  <a:srgbClr val="000000"/>
                </a:solidFill>
                <a:effectLst/>
                <a:highlight>
                  <a:srgbClr val="FFFF00"/>
                </a:highlight>
                <a:uLnTx/>
                <a:uFillTx/>
                <a:latin typeface="Arial"/>
                <a:ea typeface="DejaVu Sans"/>
              </a:rPr>
              <a:t>15-24-0348-06 </a:t>
            </a:r>
            <a:r>
              <a:rPr lang="en-US" sz="2000" b="0" i="1" strike="noStrike" spc="-1" dirty="0">
                <a:solidFill>
                  <a:srgbClr val="000000"/>
                </a:solidFill>
                <a:latin typeface="Arial"/>
                <a:ea typeface="DejaVu Sans"/>
              </a:rPr>
              <a:t>to Standards Association ballot pending the completion and inclusion of the edits in the draft.</a:t>
            </a: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Moved by: Ryuji Kohno</a:t>
            </a:r>
            <a:endParaRPr lang="en-US" sz="2000" b="0" strike="noStrike" spc="-1" dirty="0">
              <a:solidFill>
                <a:srgbClr val="000000"/>
              </a:solidFill>
              <a:latin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strike="noStrike" spc="-1" dirty="0">
                <a:solidFill>
                  <a:srgbClr val="000000"/>
                </a:solidFill>
                <a:latin typeface="Arial"/>
                <a:ea typeface="DejaVu Sans"/>
              </a:rPr>
              <a:t>Seconded by:</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Result: </a:t>
            </a:r>
          </a:p>
          <a:p>
            <a:pPr>
              <a:lnSpc>
                <a:spcPct val="100000"/>
              </a:lnSpc>
            </a:pPr>
            <a:endParaRPr lang="en-US" sz="2000" spc="-1" dirty="0">
              <a:solidFill>
                <a:srgbClr val="000000"/>
              </a:solidFill>
              <a:latin typeface="Arial"/>
              <a:ea typeface="DejaVu Sans"/>
            </a:endParaRPr>
          </a:p>
          <a:p>
            <a:pPr>
              <a:lnSpc>
                <a:spcPct val="100000"/>
              </a:lnSpc>
            </a:pPr>
            <a:endParaRPr lang="en-US" sz="2000" b="0" strike="noStrike" spc="-1" dirty="0">
              <a:solidFill>
                <a:srgbClr val="000000"/>
              </a:solidFill>
              <a:latin typeface="Arial"/>
              <a:ea typeface="DejaVu Sans"/>
            </a:endParaRPr>
          </a:p>
          <a:p>
            <a:pPr>
              <a:lnSpc>
                <a:spcPct val="100000"/>
              </a:lnSpc>
            </a:pPr>
            <a:endParaRPr lang="en-US" sz="2000" spc="-1" dirty="0">
              <a:solidFill>
                <a:srgbClr val="000000"/>
              </a:solidFill>
              <a:latin typeface="Arial"/>
              <a:ea typeface="DejaVu Sans"/>
            </a:endParaRPr>
          </a:p>
          <a:p>
            <a:pPr>
              <a:lnSpc>
                <a:spcPct val="100000"/>
              </a:lnSpc>
            </a:pPr>
            <a:endParaRPr lang="en-US" sz="2000" b="0" strike="noStrike" spc="-1" dirty="0">
              <a:solidFill>
                <a:srgbClr val="000000"/>
              </a:solidFill>
              <a:latin typeface="Arial"/>
              <a:ea typeface="DejaVu Sans"/>
            </a:endParaRPr>
          </a:p>
          <a:p>
            <a:pPr>
              <a:lnSpc>
                <a:spcPct val="100000"/>
              </a:lnSpc>
            </a:pPr>
            <a:endParaRPr lang="en-US" sz="2000" b="0" strike="noStrike" spc="-1" dirty="0">
              <a:solidFill>
                <a:srgbClr val="000000"/>
              </a:solidFill>
              <a:latin typeface="Arial"/>
              <a:ea typeface="DejaVu Sans"/>
            </a:endParaRPr>
          </a:p>
          <a:p>
            <a:pPr>
              <a:lnSpc>
                <a:spcPct val="100000"/>
              </a:lnSpc>
            </a:pP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p:txBody>
      </p:sp>
      <p:sp>
        <p:nvSpPr>
          <p:cNvPr id="84" name="PlaceHolder 1"/>
          <p:cNvSpPr>
            <a:spLocks noGrp="1"/>
          </p:cNvSpPr>
          <p:nvPr>
            <p:ph type="title"/>
          </p:nvPr>
        </p:nvSpPr>
        <p:spPr>
          <a:xfrm>
            <a:off x="46181" y="759128"/>
            <a:ext cx="9074726" cy="1144800"/>
          </a:xfrm>
          <a:prstGeom prst="rect">
            <a:avLst/>
          </a:prstGeom>
          <a:noFill/>
          <a:ln w="0">
            <a:noFill/>
          </a:ln>
        </p:spPr>
        <p:txBody>
          <a:bodyPr lIns="0" tIns="0" rIns="0" bIns="0" anchor="ctr">
            <a:noAutofit/>
          </a:bodyPr>
          <a:lstStyle/>
          <a:p>
            <a:pPr indent="0" algn="ctr">
              <a:buNone/>
            </a:pPr>
            <a:r>
              <a:rPr lang="en-US" sz="4000" b="0" strike="noStrike" spc="-1" dirty="0">
                <a:solidFill>
                  <a:srgbClr val="000000"/>
                </a:solidFill>
                <a:latin typeface="Arial"/>
              </a:rPr>
              <a:t>TG motion:</a:t>
            </a:r>
            <a:br>
              <a:rPr sz="4000" dirty="0"/>
            </a:br>
            <a:r>
              <a:rPr lang="en-US" b="0" strike="noStrike" spc="-1" dirty="0">
                <a:solidFill>
                  <a:srgbClr val="000000"/>
                </a:solidFill>
                <a:latin typeface="Arial"/>
              </a:rPr>
              <a:t>Draft needs to be edited before 2</a:t>
            </a:r>
            <a:r>
              <a:rPr lang="en-US" b="0" strike="noStrike" spc="-1" baseline="30000" dirty="0">
                <a:solidFill>
                  <a:srgbClr val="000000"/>
                </a:solidFill>
                <a:latin typeface="Arial"/>
              </a:rPr>
              <a:t>nd</a:t>
            </a:r>
            <a:r>
              <a:rPr lang="en-US" b="0" strike="noStrike" spc="-1" dirty="0">
                <a:solidFill>
                  <a:srgbClr val="000000"/>
                </a:solidFill>
                <a:latin typeface="Arial"/>
              </a:rPr>
              <a:t> SA Ballot</a:t>
            </a:r>
            <a:endParaRPr lang="en-US" sz="4000" b="0" strike="noStrike" spc="-1" dirty="0">
              <a:solidFill>
                <a:srgbClr val="000000"/>
              </a:solidFill>
              <a:latin typeface="Arial"/>
            </a:endParaRPr>
          </a:p>
        </p:txBody>
      </p:sp>
      <p:sp>
        <p:nvSpPr>
          <p:cNvPr id="2" name="日付プレースホルダー 1">
            <a:extLst>
              <a:ext uri="{FF2B5EF4-FFF2-40B4-BE49-F238E27FC236}">
                <a16:creationId xmlns:a16="http://schemas.microsoft.com/office/drawing/2014/main" id="{78F26451-736D-EFBA-A7C7-699D18D7AA85}"/>
              </a:ext>
            </a:extLst>
          </p:cNvPr>
          <p:cNvSpPr>
            <a:spLocks noGrp="1"/>
          </p:cNvSpPr>
          <p:nvPr>
            <p:ph type="dt" sz="half" idx="2"/>
          </p:nvPr>
        </p:nvSpPr>
        <p:spPr>
          <a:xfrm>
            <a:off x="684483" y="394156"/>
            <a:ext cx="1600200" cy="215444"/>
          </a:xfrm>
        </p:spPr>
        <p:txBody>
          <a:bodyPr/>
          <a:lstStyle/>
          <a:p>
            <a:r>
              <a:rPr lang="en-US" altLang="ja-JP"/>
              <a:t>September 2025</a:t>
            </a:r>
            <a:endParaRPr lang="en-US" altLang="ja-JP" dirty="0"/>
          </a:p>
        </p:txBody>
      </p:sp>
      <p:sp>
        <p:nvSpPr>
          <p:cNvPr id="3" name="スライド番号プレースホルダー 2">
            <a:extLst>
              <a:ext uri="{FF2B5EF4-FFF2-40B4-BE49-F238E27FC236}">
                <a16:creationId xmlns:a16="http://schemas.microsoft.com/office/drawing/2014/main" id="{6E1428A6-4E25-66BB-B7CC-62BFD31ADB48}"/>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28</a:t>
            </a:fld>
            <a:endParaRPr lang="en-US" altLang="ja-JP"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43A63-EC7C-8EDE-D8D4-416D183DBC8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7405366-18A8-6FB3-E9E5-19D25E569469}"/>
              </a:ext>
            </a:extLst>
          </p:cNvPr>
          <p:cNvSpPr>
            <a:spLocks noGrp="1"/>
          </p:cNvSpPr>
          <p:nvPr>
            <p:ph idx="1"/>
          </p:nvPr>
        </p:nvSpPr>
        <p:spPr>
          <a:xfrm>
            <a:off x="479611" y="1814946"/>
            <a:ext cx="8368553" cy="3957782"/>
          </a:xfrm>
        </p:spPr>
        <p:txBody>
          <a:bodyPr>
            <a:normAutofit/>
          </a:bodyPr>
          <a:lstStyle/>
          <a:p>
            <a:pPr marL="0" indent="0" algn="just">
              <a:buNone/>
            </a:pPr>
            <a:r>
              <a:rPr kumimoji="1" lang="en-US" altLang="ja-JP" sz="1800" dirty="0"/>
              <a:t>Move that 802.15 WG approve the formation of a Comment Resolution Group (CRG) for the WG balloting of the P802-15-6ma with the following membership: </a:t>
            </a:r>
            <a:r>
              <a:rPr kumimoji="1" lang="en-US" altLang="ja-JP" sz="1800" dirty="0">
                <a:highlight>
                  <a:srgbClr val="FFFF00"/>
                </a:highlight>
              </a:rPr>
              <a:t>Ryuji Kohno, Chair (YNU/Y</a:t>
            </a:r>
            <a:r>
              <a:rPr lang="en-US" altLang="ja-JP" sz="1800" dirty="0">
                <a:highlight>
                  <a:srgbClr val="FFFF00"/>
                </a:highlight>
              </a:rPr>
              <a:t>R</a:t>
            </a:r>
            <a:r>
              <a:rPr kumimoji="1" lang="en-US" altLang="ja-JP" sz="1800" dirty="0">
                <a:highlight>
                  <a:srgbClr val="FFFF00"/>
                </a:highlight>
              </a:rPr>
              <a:t>P-IAI), Marco Hernandez</a:t>
            </a:r>
            <a:r>
              <a:rPr lang="en-US" altLang="ja-JP" sz="1800" dirty="0">
                <a:highlight>
                  <a:srgbClr val="FFFF00"/>
                </a:highlight>
              </a:rPr>
              <a:t> </a:t>
            </a:r>
            <a:r>
              <a:rPr kumimoji="1" lang="en-US" altLang="ja-JP" sz="1800" dirty="0">
                <a:highlight>
                  <a:srgbClr val="FFFF00"/>
                </a:highlight>
              </a:rPr>
              <a:t>(CWC), Huan-Bang Li (NICT), Takumi Kobayashi (OMU), Seong-Soon Joo (NHT). </a:t>
            </a:r>
            <a:r>
              <a:rPr kumimoji="1" lang="en-US" altLang="ja-JP" sz="1800" dirty="0"/>
              <a:t>The 802.15.6ma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marL="0" indent="0" algn="just">
              <a:buNone/>
            </a:pPr>
            <a:endParaRPr kumimoji="1" lang="en-US" altLang="ja-JP" sz="1800" dirty="0"/>
          </a:p>
          <a:p>
            <a:pPr marL="0" indent="0">
              <a:buNone/>
            </a:pPr>
            <a:r>
              <a:rPr kumimoji="1" lang="en-US" altLang="ja-JP" sz="1800" dirty="0"/>
              <a:t>Moved By: Ryuji Kohno</a:t>
            </a:r>
          </a:p>
          <a:p>
            <a:pPr marL="0" indent="0">
              <a:buNone/>
            </a:pPr>
            <a:r>
              <a:rPr kumimoji="1" lang="en-US" altLang="ja-JP" sz="1800" dirty="0"/>
              <a:t>Seconded By:</a:t>
            </a:r>
          </a:p>
          <a:p>
            <a:pPr marL="0" indent="0">
              <a:buNone/>
            </a:pPr>
            <a:r>
              <a:rPr lang="en-US" altLang="ja-JP" sz="1800" b="0" strike="noStrike" spc="-1" dirty="0">
                <a:solidFill>
                  <a:srgbClr val="000000"/>
                </a:solidFill>
                <a:latin typeface="Arial"/>
                <a:ea typeface="DejaVu Sans"/>
              </a:rPr>
              <a:t>Result: </a:t>
            </a:r>
          </a:p>
          <a:p>
            <a:pPr marL="0" indent="0">
              <a:buNone/>
            </a:pPr>
            <a:endParaRPr kumimoji="1" lang="en-US" altLang="ja-JP" sz="1800" dirty="0"/>
          </a:p>
        </p:txBody>
      </p:sp>
      <p:sp>
        <p:nvSpPr>
          <p:cNvPr id="3" name="タイトル 2">
            <a:extLst>
              <a:ext uri="{FF2B5EF4-FFF2-40B4-BE49-F238E27FC236}">
                <a16:creationId xmlns:a16="http://schemas.microsoft.com/office/drawing/2014/main" id="{EBDDEB01-2789-781E-9A56-73A99AF87F30}"/>
              </a:ext>
            </a:extLst>
          </p:cNvPr>
          <p:cNvSpPr>
            <a:spLocks noGrp="1"/>
          </p:cNvSpPr>
          <p:nvPr>
            <p:ph type="title"/>
          </p:nvPr>
        </p:nvSpPr>
        <p:spPr>
          <a:xfrm>
            <a:off x="1210234" y="722428"/>
            <a:ext cx="7404847" cy="895498"/>
          </a:xfrm>
        </p:spPr>
        <p:txBody>
          <a:bodyPr/>
          <a:lstStyle/>
          <a:p>
            <a:br>
              <a:rPr lang="en-US" altLang="ja-JP" sz="3600" dirty="0">
                <a:latin typeface="+mn-lt"/>
              </a:rPr>
            </a:br>
            <a:r>
              <a:rPr lang="en-US" altLang="ja-JP" sz="3600" dirty="0">
                <a:latin typeface="+mn-lt"/>
              </a:rPr>
              <a:t>TG Motion to approve the formation of CRG</a:t>
            </a:r>
            <a:br>
              <a:rPr lang="en-US" altLang="ja-JP" sz="3600" dirty="0">
                <a:latin typeface="+mn-lt"/>
              </a:rPr>
            </a:br>
            <a:endParaRPr kumimoji="1" lang="ja-JP" altLang="en-US" sz="3600" dirty="0">
              <a:latin typeface="+mn-lt"/>
            </a:endParaRPr>
          </a:p>
        </p:txBody>
      </p:sp>
      <p:sp>
        <p:nvSpPr>
          <p:cNvPr id="4" name="日付プレースホルダー 3">
            <a:extLst>
              <a:ext uri="{FF2B5EF4-FFF2-40B4-BE49-F238E27FC236}">
                <a16:creationId xmlns:a16="http://schemas.microsoft.com/office/drawing/2014/main" id="{341FA931-3D4D-F703-0BE7-868983F2619E}"/>
              </a:ext>
            </a:extLst>
          </p:cNvPr>
          <p:cNvSpPr>
            <a:spLocks noGrp="1"/>
          </p:cNvSpPr>
          <p:nvPr>
            <p:ph type="dt" sz="half" idx="2"/>
          </p:nvPr>
        </p:nvSpPr>
        <p:spPr>
          <a:xfrm>
            <a:off x="685800" y="378281"/>
            <a:ext cx="1600200" cy="215444"/>
          </a:xfrm>
        </p:spPr>
        <p:txBody>
          <a:bodyPr/>
          <a:lstStyle/>
          <a:p>
            <a:r>
              <a:rPr lang="en-US" altLang="ja-JP"/>
              <a:t>September 2025</a:t>
            </a:r>
            <a:endParaRPr lang="en-US" altLang="ja-JP" dirty="0"/>
          </a:p>
        </p:txBody>
      </p:sp>
      <p:sp>
        <p:nvSpPr>
          <p:cNvPr id="5" name="スライド番号プレースホルダー 4">
            <a:extLst>
              <a:ext uri="{FF2B5EF4-FFF2-40B4-BE49-F238E27FC236}">
                <a16:creationId xmlns:a16="http://schemas.microsoft.com/office/drawing/2014/main" id="{BFE722B9-A2E5-D3ED-862A-E76F1ABF420E}"/>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29</a:t>
            </a:fld>
            <a:endParaRPr lang="en-US" altLang="ja-JP" dirty="0"/>
          </a:p>
        </p:txBody>
      </p:sp>
    </p:spTree>
    <p:extLst>
      <p:ext uri="{BB962C8B-B14F-4D97-AF65-F5344CB8AC3E}">
        <p14:creationId xmlns:p14="http://schemas.microsoft.com/office/powerpoint/2010/main" val="183065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E8448-CCE4-4E31-4197-A8D32709044A}"/>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BC609C2-959D-FFD1-2BC2-DC9F691042AC}"/>
              </a:ext>
            </a:extLst>
          </p:cNvPr>
          <p:cNvSpPr txBox="1"/>
          <p:nvPr/>
        </p:nvSpPr>
        <p:spPr>
          <a:xfrm>
            <a:off x="634416" y="1054179"/>
            <a:ext cx="823632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Sept.15(MON)in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Sept.16(TUE)in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Sept.16(TUE)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Sept.17(WED)in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Sept.17(WED)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Sept.18(THU)in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Sept.18(THU)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Sept.19(FRI)in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432BF64D-6462-07A8-88CE-9268C084EFC7}"/>
              </a:ext>
            </a:extLst>
          </p:cNvPr>
          <p:cNvSpPr>
            <a:spLocks noGrp="1"/>
          </p:cNvSpPr>
          <p:nvPr>
            <p:ph type="title"/>
          </p:nvPr>
        </p:nvSpPr>
        <p:spPr>
          <a:xfrm>
            <a:off x="6018" y="633438"/>
            <a:ext cx="9224418" cy="496325"/>
          </a:xfrm>
        </p:spPr>
        <p:txBody>
          <a:bodyPr>
            <a:noAutofit/>
          </a:bodyPr>
          <a:lstStyle/>
          <a:p>
            <a:pPr>
              <a:lnSpc>
                <a:spcPts val="2500"/>
              </a:lnSpc>
            </a:pPr>
            <a:r>
              <a:rPr lang="en-US" altLang="ja-JP" sz="2400" b="1" dirty="0">
                <a:latin typeface="ＭＳ Ｐゴシック" panose="020B0600070205080204" pitchFamily="50" charset="-128"/>
                <a:ea typeface="ＭＳ Ｐゴシック" panose="020B0600070205080204" pitchFamily="50" charset="-128"/>
              </a:rPr>
              <a:t>TG15.6ma Plenary Session in Madrid Schedule for 15-19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Sept,  2025</a:t>
            </a:r>
            <a:endParaRPr kumimoji="1" lang="ja-JP" altLang="en-US" sz="2400" b="1" dirty="0">
              <a:latin typeface="ＭＳ Ｐゴシック" panose="020B0600070205080204" pitchFamily="50" charset="-128"/>
              <a:ea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B27B9230-54D0-58B4-6589-656011A5BEF8}"/>
              </a:ext>
            </a:extLst>
          </p:cNvPr>
          <p:cNvCxnSpPr/>
          <p:nvPr/>
        </p:nvCxnSpPr>
        <p:spPr bwMode="auto">
          <a:xfrm>
            <a:off x="177655" y="4317686"/>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a:extLst>
              <a:ext uri="{FF2B5EF4-FFF2-40B4-BE49-F238E27FC236}">
                <a16:creationId xmlns:a16="http://schemas.microsoft.com/office/drawing/2014/main" id="{BCE64EBD-D087-AC64-25C7-A7EE4E8B4153}"/>
              </a:ext>
            </a:extLst>
          </p:cNvPr>
          <p:cNvCxnSpPr/>
          <p:nvPr/>
        </p:nvCxnSpPr>
        <p:spPr bwMode="auto">
          <a:xfrm>
            <a:off x="183753" y="4851525"/>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a:extLst>
              <a:ext uri="{FF2B5EF4-FFF2-40B4-BE49-F238E27FC236}">
                <a16:creationId xmlns:a16="http://schemas.microsoft.com/office/drawing/2014/main" id="{CFBABF7E-9937-9BDC-9AEA-50BC3AFD071B}"/>
              </a:ext>
            </a:extLst>
          </p:cNvPr>
          <p:cNvCxnSpPr/>
          <p:nvPr/>
        </p:nvCxnSpPr>
        <p:spPr bwMode="auto">
          <a:xfrm>
            <a:off x="215105" y="3686315"/>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bject 9">
            <a:extLst>
              <a:ext uri="{FF2B5EF4-FFF2-40B4-BE49-F238E27FC236}">
                <a16:creationId xmlns:a16="http://schemas.microsoft.com/office/drawing/2014/main" id="{BC98243A-B9E0-D262-BE89-DCE88762596E}"/>
              </a:ext>
            </a:extLst>
          </p:cNvPr>
          <p:cNvSpPr txBox="1"/>
          <p:nvPr/>
        </p:nvSpPr>
        <p:spPr>
          <a:xfrm>
            <a:off x="4283964" y="6392216"/>
            <a:ext cx="576363" cy="165302"/>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1" sz="1050" b="0" i="0" u="none" strike="noStrike" kern="1200" cap="none" spc="5" normalizeH="0" baseline="0" noProof="0" dirty="0">
                <a:ln>
                  <a:noFill/>
                </a:ln>
                <a:solidFill>
                  <a:srgbClr val="000000"/>
                </a:solidFill>
                <a:effectLst/>
                <a:uLnTx/>
                <a:uFillTx/>
                <a:latin typeface="Arial"/>
                <a:ea typeface="+mn-ea"/>
                <a:cs typeface="Arial"/>
              </a:rPr>
              <a:t>Slide</a:t>
            </a:r>
            <a:r>
              <a:rPr kumimoji="1" sz="105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1" sz="105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914400" rtl="0" eaLnBrk="1" fontAlgn="auto" latinLnBrk="0" hangingPunct="1">
                <a:lnSpc>
                  <a:spcPts val="1425"/>
                </a:lnSpc>
                <a:spcBef>
                  <a:spcPts val="0"/>
                </a:spcBef>
                <a:spcAft>
                  <a:spcPts val="0"/>
                </a:spcAft>
                <a:buClrTx/>
                <a:buSzTx/>
                <a:buFontTx/>
                <a:buNone/>
                <a:tabLst/>
                <a:defRPr/>
              </a:pPr>
              <a:t>3</a:t>
            </a:fld>
            <a:endParaRPr kumimoji="1" sz="105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日付プレースホルダー 1">
            <a:extLst>
              <a:ext uri="{FF2B5EF4-FFF2-40B4-BE49-F238E27FC236}">
                <a16:creationId xmlns:a16="http://schemas.microsoft.com/office/drawing/2014/main" id="{E612D8BE-CD58-A229-187F-3DE58540741E}"/>
              </a:ext>
            </a:extLst>
          </p:cNvPr>
          <p:cNvSpPr>
            <a:spLocks noGrp="1"/>
          </p:cNvSpPr>
          <p:nvPr>
            <p:ph type="dt" sz="half" idx="2"/>
          </p:nvPr>
        </p:nvSpPr>
        <p:spPr>
          <a:xfrm>
            <a:off x="634416" y="352541"/>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September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10" name="図 9">
            <a:extLst>
              <a:ext uri="{FF2B5EF4-FFF2-40B4-BE49-F238E27FC236}">
                <a16:creationId xmlns:a16="http://schemas.microsoft.com/office/drawing/2014/main" id="{110EA0F9-7BDF-9C8D-B509-3ACCC05ACB2A}"/>
              </a:ext>
            </a:extLst>
          </p:cNvPr>
          <p:cNvPicPr>
            <a:picLocks noChangeAspect="1"/>
          </p:cNvPicPr>
          <p:nvPr/>
        </p:nvPicPr>
        <p:blipFill>
          <a:blip r:embed="rId3"/>
          <a:stretch>
            <a:fillRect/>
          </a:stretch>
        </p:blipFill>
        <p:spPr>
          <a:xfrm>
            <a:off x="-18287" y="2218557"/>
            <a:ext cx="1581018" cy="4259583"/>
          </a:xfrm>
          <a:prstGeom prst="rect">
            <a:avLst/>
          </a:prstGeom>
        </p:spPr>
      </p:pic>
      <p:sp>
        <p:nvSpPr>
          <p:cNvPr id="3" name="スライド番号プレースホルダー 2">
            <a:extLst>
              <a:ext uri="{FF2B5EF4-FFF2-40B4-BE49-F238E27FC236}">
                <a16:creationId xmlns:a16="http://schemas.microsoft.com/office/drawing/2014/main" id="{370E5BB3-10C3-68EA-2ADB-08ED21FA7BC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a:ln>
                  <a:noFill/>
                </a:ln>
                <a:solidFill>
                  <a:srgbClr val="000000"/>
                </a:solidFill>
                <a:effectLst/>
                <a:uLnTx/>
                <a:uFillTx/>
                <a:latin typeface="Arial"/>
                <a:ea typeface="ＭＳ Ｐゴシック" charset="-128"/>
                <a:cs typeface="+mn-cs"/>
              </a:rPr>
              <a:t>Slide </a:t>
            </a:r>
            <a:fld id="{F80C6039-A5FA-4F5B-9853-58798A63706D}"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5" name="図 4">
            <a:extLst>
              <a:ext uri="{FF2B5EF4-FFF2-40B4-BE49-F238E27FC236}">
                <a16:creationId xmlns:a16="http://schemas.microsoft.com/office/drawing/2014/main" id="{248AA9F8-1591-C419-7381-ADE35A0885C6}"/>
              </a:ext>
            </a:extLst>
          </p:cNvPr>
          <p:cNvPicPr>
            <a:picLocks noChangeAspect="1"/>
          </p:cNvPicPr>
          <p:nvPr/>
        </p:nvPicPr>
        <p:blipFill>
          <a:blip r:embed="rId4"/>
          <a:stretch>
            <a:fillRect/>
          </a:stretch>
        </p:blipFill>
        <p:spPr>
          <a:xfrm>
            <a:off x="1556331" y="2059709"/>
            <a:ext cx="7532299" cy="4332507"/>
          </a:xfrm>
          <a:prstGeom prst="rect">
            <a:avLst/>
          </a:prstGeom>
        </p:spPr>
      </p:pic>
    </p:spTree>
    <p:extLst>
      <p:ext uri="{BB962C8B-B14F-4D97-AF65-F5344CB8AC3E}">
        <p14:creationId xmlns:p14="http://schemas.microsoft.com/office/powerpoint/2010/main" val="4221073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96720" y="1086528"/>
            <a:ext cx="9026759" cy="5517434"/>
          </a:xfrm>
          <a:ln/>
        </p:spPr>
        <p:txBody>
          <a:bodyPr>
            <a:noAutofit/>
          </a:bodyPr>
          <a:lstStyle/>
          <a:p>
            <a:pPr>
              <a:lnSpc>
                <a:spcPts val="1500"/>
              </a:lnSpc>
            </a:pPr>
            <a:r>
              <a:rPr lang="en-US" altLang="ja-JP" sz="1200" dirty="0"/>
              <a:t>TG15.6ma meeting call to order</a:t>
            </a:r>
          </a:p>
          <a:p>
            <a:pPr>
              <a:lnSpc>
                <a:spcPts val="1500"/>
              </a:lnSpc>
            </a:pPr>
            <a:r>
              <a:rPr lang="en-US" altLang="ja-JP" sz="1200" dirty="0"/>
              <a:t>Call for essential patents and policies &amp; procedures reminder                                                    </a:t>
            </a:r>
            <a:r>
              <a:rPr kumimoji="1" lang="en-US" altLang="ja-JP" sz="1200" b="0" i="0" u="none" strike="noStrike" kern="0" cap="none" spc="0" normalizeH="0" baseline="0" noProof="0" dirty="0">
                <a:ln>
                  <a:noFill/>
                </a:ln>
                <a:solidFill>
                  <a:srgbClr val="000000"/>
                </a:solidFill>
                <a:effectLst/>
                <a:uLnTx/>
                <a:uFillTx/>
                <a:latin typeface="Arial"/>
                <a:ea typeface="+mn-ea"/>
                <a:cs typeface="+mn-cs"/>
              </a:rPr>
              <a:t>doc.#15-25-0420-03-06ma </a:t>
            </a:r>
            <a:endParaRPr lang="en-US" altLang="ja-JP" sz="1200" dirty="0"/>
          </a:p>
          <a:p>
            <a:pPr>
              <a:lnSpc>
                <a:spcPts val="1500"/>
              </a:lnSpc>
            </a:pPr>
            <a:r>
              <a:rPr lang="en-US" altLang="ja-JP" sz="1200" dirty="0"/>
              <a:t>Approve last meeting minutes: TG 15.6ma Meeting Minutes for July 2025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15-25-0390-00-</a:t>
            </a:r>
            <a:r>
              <a:rPr lang="en-US" altLang="ja-JP" sz="1200" dirty="0"/>
              <a:t>06ma</a:t>
            </a:r>
          </a:p>
          <a:p>
            <a:pPr>
              <a:lnSpc>
                <a:spcPts val="1500"/>
              </a:lnSpc>
            </a:pPr>
            <a:r>
              <a:rPr lang="en-US" altLang="ja-JP" sz="1200" dirty="0"/>
              <a:t>Agenda of TG15.6ma September 2025                                                                                      doc.#15-25-0421-05-06ma   </a:t>
            </a:r>
          </a:p>
          <a:p>
            <a:pPr>
              <a:lnSpc>
                <a:spcPts val="1500"/>
              </a:lnSpc>
            </a:pPr>
            <a:r>
              <a:rPr lang="en-US" altLang="ja-JP" sz="1200" dirty="0"/>
              <a:t>Review and Summary</a:t>
            </a:r>
          </a:p>
          <a:p>
            <a:pPr marR="0" lvl="1" indent="-228600" algn="l" defTabSz="914400" rtl="0" eaLnBrk="1" fontAlgn="base" latinLnBrk="0" hangingPunct="1">
              <a:lnSpc>
                <a:spcPts val="15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Overview of IG, SG, TG15.6ma doe Dependable BAN Revision of IEEE802.15.6-2012     doc.#15-25-0033-0</a:t>
            </a:r>
            <a:r>
              <a:rPr kumimoji="0" lang="en-US" altLang="ja-JP" sz="1200" dirty="0">
                <a:solidFill>
                  <a:srgbClr val="000000"/>
                </a:solidFill>
                <a:ea typeface="Times New Roman"/>
                <a:cs typeface="Times New Roman"/>
                <a:sym typeface="Times New Roman"/>
              </a:rPr>
              <a:t>4</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-06ma</a:t>
            </a:r>
          </a:p>
          <a:p>
            <a:pPr marR="0" lvl="1" indent="-228600" algn="l" defTabSz="914400" rtl="0" eaLnBrk="1" fontAlgn="base" latinLnBrk="0" hangingPunct="1">
              <a:lnSpc>
                <a:spcPts val="1500"/>
              </a:lnSpc>
              <a:spcBef>
                <a:spcPts val="0"/>
              </a:spcBef>
              <a:spcAft>
                <a:spcPts val="0"/>
              </a:spcAft>
              <a:buClrTx/>
              <a:buSzTx/>
              <a:buAutoNum type="arabicPeriod"/>
              <a:tabLst/>
              <a:defRPr/>
            </a:pPr>
            <a:r>
              <a:rPr kumimoji="0" lang="en-US" altLang="ja-JP" sz="1200" dirty="0">
                <a:solidFill>
                  <a:srgbClr val="000000"/>
                </a:solidFill>
                <a:ea typeface="Times New Roman"/>
                <a:cs typeface="Times New Roman"/>
                <a:sym typeface="Times New Roman"/>
              </a:rPr>
              <a:t>Bas</a:t>
            </a:r>
            <a:r>
              <a:rPr kumimoji="0" lang="en-US" altLang="ja-JP" sz="1200" b="0" i="0" u="none" strike="noStrike" kern="0" cap="none" spc="0" normalizeH="0" baseline="0" noProof="0" dirty="0" err="1">
                <a:ln>
                  <a:noFill/>
                </a:ln>
                <a:solidFill>
                  <a:srgbClr val="000000"/>
                </a:solidFill>
                <a:effectLst/>
                <a:uLnTx/>
                <a:uFillTx/>
                <a:ea typeface="Times New Roman"/>
                <a:cs typeface="Times New Roman"/>
                <a:sym typeface="Times New Roman"/>
              </a:rPr>
              <a:t>ic</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doc.#15-23-0557-08-06ma</a:t>
            </a:r>
          </a:p>
          <a:p>
            <a:pPr marR="0" lvl="1" indent="-228600" algn="l" defTabSz="914400" rtl="0" eaLnBrk="1" fontAlgn="base" latinLnBrk="0" hangingPunct="1">
              <a:lnSpc>
                <a:spcPts val="15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Review of SA Ballot for draft D06                                                                                        doc.#15-25-0xxx-00-06ma</a:t>
            </a:r>
          </a:p>
          <a:p>
            <a:pPr marR="0" lvl="1" indent="-228600" algn="l" defTabSz="914400" rtl="0" eaLnBrk="1" fontAlgn="base" latinLnBrk="0" hangingPunct="1">
              <a:lnSpc>
                <a:spcPts val="15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Consolidated comments &amp; resolutions SA Ballot                                                                 doc.#15-25-0453-05-06ma</a:t>
            </a:r>
          </a:p>
          <a:p>
            <a:pPr marR="0" lvl="1" indent="-228600" algn="l" defTabSz="914400" rtl="0" eaLnBrk="1" fontAlgn="base" latinLnBrk="0" hangingPunct="1">
              <a:lnSpc>
                <a:spcPts val="15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Rescheduling Timeline                                                                                                        doc.#15-23-0361-14-06ma</a:t>
            </a:r>
          </a:p>
          <a:p>
            <a:pPr marR="0" lvl="1" indent="-228600" algn="l" defTabSz="914400" rtl="0" eaLnBrk="1" fontAlgn="base" latinLnBrk="0" hangingPunct="1">
              <a:lnSpc>
                <a:spcPts val="15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Draft P802.15.6ma_D06</a:t>
            </a:r>
          </a:p>
          <a:p>
            <a:pPr marL="171450" lvl="1" indent="-171450">
              <a:lnSpc>
                <a:spcPts val="15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51435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1.. Hybrid ARQ Scheme for High QoS Packets in High Class of Coexistence of IEEE 802.15.6ma  #15-23-0576-09-06ma         2.  Evaluation of IEEE 802.15.6 Ultra-wideband Physical Layer Utilizing Super Orthogonal Convolutional 22-0562-16-06ma</a:t>
            </a:r>
          </a:p>
          <a:p>
            <a:pPr marL="514350" marR="0" lvl="1" indent="0" algn="l" defTabSz="914400" rtl="0" eaLnBrk="1" fontAlgn="base" latinLnBrk="0" hangingPunct="1">
              <a:lnSpc>
                <a:spcPts val="15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3.  Ranging Accuracy Evaluation under TG6ma Communication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Senarios</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doc.#15-24-0248-08-06ma                 </a:t>
            </a:r>
          </a:p>
          <a:p>
            <a:pPr marL="51435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4. Performance Evaluation of Channel Coding with </a:t>
            </a:r>
            <a:r>
              <a:rPr lang="en-US" altLang="ja-JP" sz="1200" dirty="0" err="1">
                <a:solidFill>
                  <a:srgbClr val="000000"/>
                </a:solidFill>
                <a:latin typeface="Arial"/>
                <a:cs typeface="Times New Roman" pitchFamily="18" charset="0"/>
              </a:rPr>
              <a:t>Interleaver</a:t>
            </a:r>
            <a:r>
              <a:rPr lang="en-US" altLang="ja-JP" sz="1200" dirty="0">
                <a:solidFill>
                  <a:srgbClr val="000000"/>
                </a:solidFill>
                <a:latin typeface="Arial"/>
                <a:cs typeface="Times New Roman" pitchFamily="18" charset="0"/>
              </a:rPr>
              <a:t> Based on TG6ma Channel Model for Some Classes of Coexistence                                                                                                                              doc.#15-24-247-08-06ma</a:t>
            </a:r>
          </a:p>
          <a:p>
            <a:pPr marL="51435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5. MAC Performance Evaluation of Multiple BAN Coexistence Under TG6ma Channel          doc.#15-24-0246-08-06ma</a:t>
            </a:r>
          </a:p>
          <a:p>
            <a:pPr marL="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            6   15.6ma MAC time reference base for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and group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d0c.#15-25-0132-02-06ma</a:t>
            </a:r>
          </a:p>
          <a:p>
            <a:pPr marL="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            7.  TG Motion to Recirculation for SA Ballot                                                                             doc.#15-25-0zzz-00-06ma</a:t>
            </a:r>
          </a:p>
          <a:p>
            <a:pPr marL="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            8.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            doc.#15-24-0073-10-06ma</a:t>
            </a:r>
          </a:p>
          <a:p>
            <a:pPr marL="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            9. TG15.6ma Coexistence Assessment Document                                                                  doc.#15-24-0348-06-06ma</a:t>
            </a:r>
          </a:p>
          <a:p>
            <a:pPr marL="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           10. Progress Report of TG6ma                                                                                                  doc8#15-23-0056-15-06ma</a:t>
            </a:r>
          </a:p>
          <a:p>
            <a:pPr marL="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           11. Timeline of TG6ma                                                                                                               doc.#15.23-0361-13-06ma</a:t>
            </a:r>
          </a:p>
          <a:p>
            <a:pPr marL="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           12. TG15.6ma Closing Report for Sept 2025                                                                              doc.#15-25-0492-00-06ma    </a:t>
            </a:r>
          </a:p>
          <a:p>
            <a:pPr marL="0" lvl="1" indent="0">
              <a:lnSpc>
                <a:spcPts val="1500"/>
              </a:lnSpc>
              <a:spcBef>
                <a:spcPts val="0"/>
              </a:spcBef>
              <a:spcAft>
                <a:spcPts val="0"/>
              </a:spcAft>
              <a:buNone/>
              <a:defRPr/>
            </a:pPr>
            <a:r>
              <a:rPr lang="en-US" altLang="ja-JP" sz="1200" dirty="0">
                <a:solidFill>
                  <a:srgbClr val="000000"/>
                </a:solidFill>
                <a:latin typeface="Arial"/>
                <a:cs typeface="Times New Roman" pitchFamily="18" charset="0"/>
              </a:rPr>
              <a:t>           13. TG15.6ma Meeting Minutes for Sept 2025                                                                           doc.#15-25-0493-00-06ma</a:t>
            </a:r>
          </a:p>
          <a:p>
            <a:pPr marL="514350" marR="0" lvl="1" indent="0" algn="l" defTabSz="914400" rtl="0" eaLnBrk="1" fontAlgn="base" latinLnBrk="0" hangingPunct="1">
              <a:lnSpc>
                <a:spcPts val="15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p>
          <a:p>
            <a:pPr marL="0" indent="0">
              <a:lnSpc>
                <a:spcPts val="1500"/>
              </a:lnSpc>
              <a:buNone/>
            </a:pPr>
            <a:endParaRPr lang="en-US" altLang="ja-JP" sz="1400" dirty="0"/>
          </a:p>
        </p:txBody>
      </p:sp>
      <p:sp>
        <p:nvSpPr>
          <p:cNvPr id="4098" name="Rectangle 2"/>
          <p:cNvSpPr>
            <a:spLocks noGrp="1" noChangeArrowheads="1"/>
          </p:cNvSpPr>
          <p:nvPr>
            <p:ph type="title"/>
          </p:nvPr>
        </p:nvSpPr>
        <p:spPr>
          <a:xfrm>
            <a:off x="684483" y="592351"/>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30</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E8448-CCE4-4E31-4197-A8D32709044A}"/>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BC609C2-959D-FFD1-2BC2-DC9F691042AC}"/>
              </a:ext>
            </a:extLst>
          </p:cNvPr>
          <p:cNvSpPr txBox="1"/>
          <p:nvPr/>
        </p:nvSpPr>
        <p:spPr>
          <a:xfrm>
            <a:off x="634416" y="1054179"/>
            <a:ext cx="823632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Sept.15(MON)in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Sept.16(TUE)in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Sept.16(TUE)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Sept.17(WED)in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Sept.17(WED)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Sept.18(THU)in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Sept.18(THU)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Sept.19(FRI)in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432BF64D-6462-07A8-88CE-9268C084EFC7}"/>
              </a:ext>
            </a:extLst>
          </p:cNvPr>
          <p:cNvSpPr>
            <a:spLocks noGrp="1"/>
          </p:cNvSpPr>
          <p:nvPr>
            <p:ph type="title"/>
          </p:nvPr>
        </p:nvSpPr>
        <p:spPr>
          <a:xfrm>
            <a:off x="6018" y="633438"/>
            <a:ext cx="9224418" cy="496325"/>
          </a:xfrm>
        </p:spPr>
        <p:txBody>
          <a:bodyPr>
            <a:noAutofit/>
          </a:bodyPr>
          <a:lstStyle/>
          <a:p>
            <a:pPr>
              <a:lnSpc>
                <a:spcPts val="2500"/>
              </a:lnSpc>
            </a:pPr>
            <a:r>
              <a:rPr lang="en-US" altLang="ja-JP" sz="2400" b="1" dirty="0">
                <a:latin typeface="ＭＳ Ｐゴシック" panose="020B0600070205080204" pitchFamily="50" charset="-128"/>
                <a:ea typeface="ＭＳ Ｐゴシック" panose="020B0600070205080204" pitchFamily="50" charset="-128"/>
              </a:rPr>
              <a:t>TG15.6ma Plenary Session in Madrid Schedule for 15-19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Sept,  2025</a:t>
            </a:r>
            <a:endParaRPr kumimoji="1" lang="ja-JP" altLang="en-US" sz="2400" b="1" dirty="0">
              <a:latin typeface="ＭＳ Ｐゴシック" panose="020B0600070205080204" pitchFamily="50" charset="-128"/>
              <a:ea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B27B9230-54D0-58B4-6589-656011A5BEF8}"/>
              </a:ext>
            </a:extLst>
          </p:cNvPr>
          <p:cNvCxnSpPr/>
          <p:nvPr/>
        </p:nvCxnSpPr>
        <p:spPr bwMode="auto">
          <a:xfrm>
            <a:off x="177655" y="4317686"/>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a:extLst>
              <a:ext uri="{FF2B5EF4-FFF2-40B4-BE49-F238E27FC236}">
                <a16:creationId xmlns:a16="http://schemas.microsoft.com/office/drawing/2014/main" id="{BCE64EBD-D087-AC64-25C7-A7EE4E8B4153}"/>
              </a:ext>
            </a:extLst>
          </p:cNvPr>
          <p:cNvCxnSpPr/>
          <p:nvPr/>
        </p:nvCxnSpPr>
        <p:spPr bwMode="auto">
          <a:xfrm>
            <a:off x="183753" y="4851525"/>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a:extLst>
              <a:ext uri="{FF2B5EF4-FFF2-40B4-BE49-F238E27FC236}">
                <a16:creationId xmlns:a16="http://schemas.microsoft.com/office/drawing/2014/main" id="{CFBABF7E-9937-9BDC-9AEA-50BC3AFD071B}"/>
              </a:ext>
            </a:extLst>
          </p:cNvPr>
          <p:cNvCxnSpPr/>
          <p:nvPr/>
        </p:nvCxnSpPr>
        <p:spPr bwMode="auto">
          <a:xfrm>
            <a:off x="215105" y="3686315"/>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bject 9">
            <a:extLst>
              <a:ext uri="{FF2B5EF4-FFF2-40B4-BE49-F238E27FC236}">
                <a16:creationId xmlns:a16="http://schemas.microsoft.com/office/drawing/2014/main" id="{BC98243A-B9E0-D262-BE89-DCE88762596E}"/>
              </a:ext>
            </a:extLst>
          </p:cNvPr>
          <p:cNvSpPr txBox="1"/>
          <p:nvPr/>
        </p:nvSpPr>
        <p:spPr>
          <a:xfrm>
            <a:off x="4283964" y="6392216"/>
            <a:ext cx="576363" cy="165302"/>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1" sz="1050" b="0" i="0" u="none" strike="noStrike" kern="1200" cap="none" spc="5" normalizeH="0" baseline="0" noProof="0" dirty="0">
                <a:ln>
                  <a:noFill/>
                </a:ln>
                <a:solidFill>
                  <a:srgbClr val="000000"/>
                </a:solidFill>
                <a:effectLst/>
                <a:uLnTx/>
                <a:uFillTx/>
                <a:latin typeface="Arial"/>
                <a:ea typeface="+mn-ea"/>
                <a:cs typeface="Arial"/>
              </a:rPr>
              <a:t>Slide</a:t>
            </a:r>
            <a:r>
              <a:rPr kumimoji="1" sz="105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1" sz="105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914400" rtl="0" eaLnBrk="1" fontAlgn="auto" latinLnBrk="0" hangingPunct="1">
                <a:lnSpc>
                  <a:spcPts val="1425"/>
                </a:lnSpc>
                <a:spcBef>
                  <a:spcPts val="0"/>
                </a:spcBef>
                <a:spcAft>
                  <a:spcPts val="0"/>
                </a:spcAft>
                <a:buClrTx/>
                <a:buSzTx/>
                <a:buFontTx/>
                <a:buNone/>
                <a:tabLst/>
                <a:defRPr/>
              </a:pPr>
              <a:t>31</a:t>
            </a:fld>
            <a:endParaRPr kumimoji="1" sz="105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日付プレースホルダー 1">
            <a:extLst>
              <a:ext uri="{FF2B5EF4-FFF2-40B4-BE49-F238E27FC236}">
                <a16:creationId xmlns:a16="http://schemas.microsoft.com/office/drawing/2014/main" id="{E612D8BE-CD58-A229-187F-3DE58540741E}"/>
              </a:ext>
            </a:extLst>
          </p:cNvPr>
          <p:cNvSpPr>
            <a:spLocks noGrp="1"/>
          </p:cNvSpPr>
          <p:nvPr>
            <p:ph type="dt" sz="half" idx="2"/>
          </p:nvPr>
        </p:nvSpPr>
        <p:spPr>
          <a:xfrm>
            <a:off x="634416" y="352541"/>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September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10" name="図 9">
            <a:extLst>
              <a:ext uri="{FF2B5EF4-FFF2-40B4-BE49-F238E27FC236}">
                <a16:creationId xmlns:a16="http://schemas.microsoft.com/office/drawing/2014/main" id="{110EA0F9-7BDF-9C8D-B509-3ACCC05ACB2A}"/>
              </a:ext>
            </a:extLst>
          </p:cNvPr>
          <p:cNvPicPr>
            <a:picLocks noChangeAspect="1"/>
          </p:cNvPicPr>
          <p:nvPr/>
        </p:nvPicPr>
        <p:blipFill>
          <a:blip r:embed="rId3"/>
          <a:stretch>
            <a:fillRect/>
          </a:stretch>
        </p:blipFill>
        <p:spPr>
          <a:xfrm>
            <a:off x="-18287" y="2218557"/>
            <a:ext cx="1581018" cy="4259583"/>
          </a:xfrm>
          <a:prstGeom prst="rect">
            <a:avLst/>
          </a:prstGeom>
        </p:spPr>
      </p:pic>
      <p:sp>
        <p:nvSpPr>
          <p:cNvPr id="3" name="スライド番号プレースホルダー 2">
            <a:extLst>
              <a:ext uri="{FF2B5EF4-FFF2-40B4-BE49-F238E27FC236}">
                <a16:creationId xmlns:a16="http://schemas.microsoft.com/office/drawing/2014/main" id="{370E5BB3-10C3-68EA-2ADB-08ED21FA7BC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a:ln>
                  <a:noFill/>
                </a:ln>
                <a:solidFill>
                  <a:srgbClr val="000000"/>
                </a:solidFill>
                <a:effectLst/>
                <a:uLnTx/>
                <a:uFillTx/>
                <a:latin typeface="Arial"/>
                <a:ea typeface="ＭＳ Ｐゴシック" charset="-128"/>
                <a:cs typeface="+mn-cs"/>
              </a:rPr>
              <a:t>Slide </a:t>
            </a:r>
            <a:fld id="{F80C6039-A5FA-4F5B-9853-58798A63706D}"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5" name="図 4">
            <a:extLst>
              <a:ext uri="{FF2B5EF4-FFF2-40B4-BE49-F238E27FC236}">
                <a16:creationId xmlns:a16="http://schemas.microsoft.com/office/drawing/2014/main" id="{248AA9F8-1591-C419-7381-ADE35A0885C6}"/>
              </a:ext>
            </a:extLst>
          </p:cNvPr>
          <p:cNvPicPr>
            <a:picLocks noChangeAspect="1"/>
          </p:cNvPicPr>
          <p:nvPr/>
        </p:nvPicPr>
        <p:blipFill>
          <a:blip r:embed="rId4"/>
          <a:stretch>
            <a:fillRect/>
          </a:stretch>
        </p:blipFill>
        <p:spPr>
          <a:xfrm>
            <a:off x="1556331" y="2059709"/>
            <a:ext cx="7532299" cy="4332507"/>
          </a:xfrm>
          <a:prstGeom prst="rect">
            <a:avLst/>
          </a:prstGeom>
        </p:spPr>
      </p:pic>
    </p:spTree>
    <p:extLst>
      <p:ext uri="{BB962C8B-B14F-4D97-AF65-F5344CB8AC3E}">
        <p14:creationId xmlns:p14="http://schemas.microsoft.com/office/powerpoint/2010/main" val="3172458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bwMode="auto">
          <a:xfrm>
            <a:off x="4341814" y="6475413"/>
            <a:ext cx="5365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defPPr>
              <a:defRPr lang="en-US"/>
            </a:defPPr>
            <a:lvl1pPr marL="0" marR="0" lvl="0"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900" b="0" i="0" u="none" strike="noStrike" kern="1200" cap="none" spc="0" normalizeH="0" baseline="0" noProof="0" smtClean="0">
                <a:ln>
                  <a:noFill/>
                </a:ln>
                <a:solidFill>
                  <a:srgbClr val="000000"/>
                </a:solidFill>
                <a:effectLst/>
                <a:uLnTx/>
                <a:uFillTx/>
                <a:latin typeface="Times New Roman"/>
                <a:cs typeface="Times New Roman"/>
                <a:sym typeface="Times New Roman"/>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15" name="TextBox 15">
            <a:extLst>
              <a:ext uri="{FF2B5EF4-FFF2-40B4-BE49-F238E27FC236}">
                <a16:creationId xmlns:a16="http://schemas.microsoft.com/office/drawing/2014/main" id="{8B2AC054-8654-E6EA-986F-05225075DF1E}"/>
              </a:ext>
            </a:extLst>
          </p:cNvPr>
          <p:cNvSpPr txBox="1"/>
          <p:nvPr/>
        </p:nvSpPr>
        <p:spPr>
          <a:xfrm>
            <a:off x="4670324" y="5854490"/>
            <a:ext cx="4111741"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mn-cs"/>
              </a:rPr>
              <a:t>Notes:  SASB/RevCom scheduled for 2024 a guess</a:t>
            </a:r>
            <a:r>
              <a:rPr kumimoji="0" lang="en-US" sz="1400" b="0" i="0" u="none" strike="noStrike" kern="1200" cap="none" spc="0" normalizeH="0" baseline="0" noProof="0" dirty="0">
                <a:ln>
                  <a:noFill/>
                </a:ln>
                <a:solidFill>
                  <a:srgbClr val="000000"/>
                </a:solidFill>
                <a:effectLst/>
                <a:highlight>
                  <a:srgbClr val="FFFF00"/>
                </a:highlight>
                <a:uLnTx/>
                <a:uFillTx/>
                <a:latin typeface="Arial"/>
                <a:ea typeface="+mn-ea"/>
                <a:cs typeface="+mn-cs"/>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37566" y="2749828"/>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8202016" y="1264031"/>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Revcom</a:t>
              </a: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Approve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March 2026</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7913396" y="3638685"/>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RevcomSubmission</a:t>
            </a:r>
            <a:endPar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Feb. 2026</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6970920"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SA recirculation if required</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Oct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6706048" y="4365433"/>
            <a:ext cx="772516" cy="12392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Resolution for SA Ballot</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Oct. 20</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25</a:t>
            </a: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6214646" y="1627994"/>
            <a:ext cx="895473"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SA Ballot</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Sept</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5800120" y="3818720"/>
            <a:ext cx="1131028" cy="1639857"/>
            <a:chOff x="4734889" y="2176421"/>
            <a:chExt cx="947618" cy="1639857"/>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734889" y="2176421"/>
              <a:ext cx="81741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Unconditional approval for Standard Association Ballot (SA)</a:t>
              </a:r>
              <a:endParaRPr kumimoji="1" lang="ja-JP"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2025</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2925116" y="1542572"/>
            <a:ext cx="987164" cy="1626596"/>
            <a:chOff x="4240042" y="71418"/>
            <a:chExt cx="894442"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40042" y="71418"/>
              <a:ext cx="894442"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Resolutionfor</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LB210</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Nov.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2713568" y="3892291"/>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1st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Letter</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Ballot</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(LB210)</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Sept.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2203701" y="1800002"/>
            <a:ext cx="1027394" cy="1355521"/>
            <a:chOff x="2063018" y="89518"/>
            <a:chExt cx="1027394"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063018"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marR="0" lvl="0" indent="0" algn="ctr" defTabSz="800100" rtl="0" eaLnBrk="1" fontAlgn="auto" latinLnBrk="0" hangingPunct="1">
                <a:lnSpc>
                  <a:spcPct val="100000"/>
                </a:lnSpc>
                <a:spcBef>
                  <a:spcPct val="0"/>
                </a:spcBef>
                <a:spcAft>
                  <a:spcPct val="35000"/>
                </a:spcAft>
                <a:buClrTx/>
                <a:buSzTx/>
                <a:buFontTx/>
                <a:buNone/>
                <a:tabLst/>
                <a:defRPr/>
              </a:pPr>
              <a:r>
                <a:rPr kumimoji="1" lang="en-US" altLang="ja-JP" sz="1800" b="0" i="0" u="none" strike="noStrike" kern="1200" cap="none" spc="0" normalizeH="0" baseline="30000" noProof="0" dirty="0">
                  <a:ln>
                    <a:noFill/>
                  </a:ln>
                  <a:solidFill>
                    <a:srgbClr val="000000">
                      <a:hueOff val="0"/>
                      <a:satOff val="0"/>
                      <a:lumOff val="0"/>
                      <a:alphaOff val="0"/>
                    </a:srgbClr>
                  </a:solidFill>
                  <a:effectLst/>
                  <a:uLnTx/>
                  <a:uFillTx/>
                  <a:latin typeface="Times New Roman"/>
                  <a:ea typeface="+mn-ea"/>
                  <a:cs typeface="+mn-cs"/>
                </a:rPr>
                <a:t>WG       </a:t>
              </a:r>
              <a:r>
                <a:rPr kumimoji="1" lang="en-US" altLang="ja-JP" sz="1800" b="0" i="0" u="none" strike="noStrike" kern="1200" cap="none" spc="0" normalizeH="0" baseline="30000" noProof="0" dirty="0" err="1">
                  <a:ln>
                    <a:noFill/>
                  </a:ln>
                  <a:solidFill>
                    <a:srgbClr val="000000">
                      <a:hueOff val="0"/>
                      <a:satOff val="0"/>
                      <a:lumOff val="0"/>
                      <a:alphaOff val="0"/>
                    </a:srgbClr>
                  </a:solidFill>
                  <a:effectLst/>
                  <a:uLnTx/>
                  <a:uFillTx/>
                  <a:latin typeface="Times New Roman"/>
                  <a:ea typeface="+mn-ea"/>
                  <a:cs typeface="+mn-cs"/>
                </a:rPr>
                <a:t>PreBallot</a:t>
              </a:r>
              <a:r>
                <a:rPr kumimoji="1" lang="en-US" altLang="ja-JP" sz="1800" b="0" i="0" u="none" strike="noStrike" kern="1200" cap="none" spc="0" normalizeH="0" baseline="30000" noProof="0" dirty="0">
                  <a:ln>
                    <a:noFill/>
                  </a:ln>
                  <a:solidFill>
                    <a:srgbClr val="000000">
                      <a:hueOff val="0"/>
                      <a:satOff val="0"/>
                      <a:lumOff val="0"/>
                      <a:alphaOff val="0"/>
                    </a:srgbClr>
                  </a:solidFill>
                  <a:effectLst/>
                  <a:uLnTx/>
                  <a:uFillTx/>
                  <a:latin typeface="Times New Roman"/>
                  <a:ea typeface="+mn-ea"/>
                  <a:cs typeface="+mn-cs"/>
                </a:rPr>
                <a:t> submission for </a:t>
              </a:r>
              <a:r>
                <a:rPr kumimoji="0" lang="en-US"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Draft2.5 August </a:t>
              </a: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2024</a:t>
              </a: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1872384" y="3797431"/>
            <a:ext cx="918520" cy="1526511"/>
            <a:chOff x="2878374" y="2239438"/>
            <a:chExt cx="688887"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878374" y="2239438"/>
              <a:ext cx="68888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Resolution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fo</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Draft v2.3 on WG for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PreBallot</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a:t>
              </a:r>
              <a:r>
                <a:rPr kumimoji="1" lang="en-US" altLang="ja-JP"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1299986" y="2129346"/>
            <a:ext cx="2829447" cy="2039217"/>
            <a:chOff x="1379747" y="-1400625"/>
            <a:chExt cx="1672297"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379747"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marR="0" lvl="0" indent="0" algn="ctr" defTabSz="800100" rtl="0" eaLnBrk="1" fontAlgn="auto" latinLnBrk="0" hangingPunct="1">
                <a:lnSpc>
                  <a:spcPct val="100000"/>
                </a:lnSpc>
                <a:spcBef>
                  <a:spcPct val="0"/>
                </a:spcBef>
                <a:spcAft>
                  <a:spcPct val="35000"/>
                </a:spcAft>
                <a:buClrTx/>
                <a:buSzTx/>
                <a:buFontTx/>
                <a:buNone/>
                <a:tabLst/>
                <a:defRPr/>
              </a:pPr>
              <a:r>
                <a:rPr kumimoji="1" lang="en-US" altLang="ja-JP" sz="1800" b="0" i="0" u="none" strike="noStrike" kern="1200" cap="none" spc="0" normalizeH="0" baseline="30000" noProof="0" dirty="0">
                  <a:ln>
                    <a:noFill/>
                  </a:ln>
                  <a:solidFill>
                    <a:srgbClr val="000000">
                      <a:hueOff val="0"/>
                      <a:satOff val="0"/>
                      <a:lumOff val="0"/>
                      <a:alphaOff val="0"/>
                    </a:srgbClr>
                  </a:solidFill>
                  <a:effectLst/>
                  <a:uLnTx/>
                  <a:uFillTx/>
                  <a:latin typeface="Times New Roman"/>
                  <a:ea typeface="+mn-ea"/>
                  <a:cs typeface="+mn-cs"/>
                </a:rPr>
                <a:t> Draft V1,18  Com</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May.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760126" y="3855627"/>
            <a:ext cx="1147593" cy="1510147"/>
            <a:chOff x="2022891" y="2274853"/>
            <a:chExt cx="713170"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244969"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1" lang="en-US"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Std. </a:t>
              </a:r>
              <a:r>
                <a:rPr kumimoji="1" lang="en-US" altLang="ja-JP" sz="12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Draf</a:t>
              </a:r>
              <a:r>
                <a:rPr kumimoji="1" lang="en-US"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V1.9 Proposals</a:t>
              </a:r>
              <a:endParaRPr kumimoji="1" lang="ja-JP"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765739" y="1577238"/>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Presentation of proposa</a:t>
              </a:r>
              <a:r>
                <a:rPr kumimoji="0" lang="en-US" sz="105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l</a:t>
              </a:r>
              <a:r>
                <a:rPr kumimoji="0" lang="en-US" sz="11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s</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altLang="ja-JP" sz="11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May </a:t>
              </a: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2023</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305816" y="2665744"/>
            <a:ext cx="3700829" cy="2726740"/>
            <a:chOff x="-1931078" y="2289767"/>
            <a:chExt cx="3700829"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1931078"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TRD,CMD</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Call Proposals </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Sept 2022</a:t>
              </a:r>
              <a:endPar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94896" y="1615876"/>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Tech Req Doc     </a:t>
              </a: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2022</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8735204" y="332385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楕円 66">
            <a:extLst>
              <a:ext uri="{FF2B5EF4-FFF2-40B4-BE49-F238E27FC236}">
                <a16:creationId xmlns:a16="http://schemas.microsoft.com/office/drawing/2014/main" id="{6D671A25-1B7D-DCB3-2297-8E0631FF96E7}"/>
              </a:ext>
            </a:extLst>
          </p:cNvPr>
          <p:cNvSpPr/>
          <p:nvPr/>
        </p:nvSpPr>
        <p:spPr>
          <a:xfrm>
            <a:off x="8320336" y="3277423"/>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楕円 67">
            <a:extLst>
              <a:ext uri="{FF2B5EF4-FFF2-40B4-BE49-F238E27FC236}">
                <a16:creationId xmlns:a16="http://schemas.microsoft.com/office/drawing/2014/main" id="{1E4707CF-EA59-A6D9-8793-42952C63433E}"/>
              </a:ext>
            </a:extLst>
          </p:cNvPr>
          <p:cNvSpPr/>
          <p:nvPr/>
        </p:nvSpPr>
        <p:spPr>
          <a:xfrm>
            <a:off x="7995407" y="326676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楕円 68">
            <a:extLst>
              <a:ext uri="{FF2B5EF4-FFF2-40B4-BE49-F238E27FC236}">
                <a16:creationId xmlns:a16="http://schemas.microsoft.com/office/drawing/2014/main" id="{0CE6FC6F-B57A-9680-734B-3EA04AA87354}"/>
              </a:ext>
            </a:extLst>
          </p:cNvPr>
          <p:cNvSpPr/>
          <p:nvPr/>
        </p:nvSpPr>
        <p:spPr>
          <a:xfrm>
            <a:off x="7270956" y="3299622"/>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楕円 69">
            <a:extLst>
              <a:ext uri="{FF2B5EF4-FFF2-40B4-BE49-F238E27FC236}">
                <a16:creationId xmlns:a16="http://schemas.microsoft.com/office/drawing/2014/main" id="{B272743C-BC3F-58B8-F6D1-D7FC143E6A23}"/>
              </a:ext>
            </a:extLst>
          </p:cNvPr>
          <p:cNvSpPr/>
          <p:nvPr/>
        </p:nvSpPr>
        <p:spPr>
          <a:xfrm>
            <a:off x="6386417" y="3292307"/>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楕円 70">
            <a:extLst>
              <a:ext uri="{FF2B5EF4-FFF2-40B4-BE49-F238E27FC236}">
                <a16:creationId xmlns:a16="http://schemas.microsoft.com/office/drawing/2014/main" id="{FE97B252-72D0-9CE3-F921-624BA043D0C0}"/>
              </a:ext>
            </a:extLst>
          </p:cNvPr>
          <p:cNvSpPr/>
          <p:nvPr/>
        </p:nvSpPr>
        <p:spPr>
          <a:xfrm>
            <a:off x="5489822" y="3275155"/>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楕円 71">
            <a:extLst>
              <a:ext uri="{FF2B5EF4-FFF2-40B4-BE49-F238E27FC236}">
                <a16:creationId xmlns:a16="http://schemas.microsoft.com/office/drawing/2014/main" id="{2673561F-7801-4CE8-3D08-6A6ACC3E2BDC}"/>
              </a:ext>
            </a:extLst>
          </p:cNvPr>
          <p:cNvSpPr/>
          <p:nvPr/>
        </p:nvSpPr>
        <p:spPr>
          <a:xfrm>
            <a:off x="4581067"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楕円 72">
            <a:extLst>
              <a:ext uri="{FF2B5EF4-FFF2-40B4-BE49-F238E27FC236}">
                <a16:creationId xmlns:a16="http://schemas.microsoft.com/office/drawing/2014/main" id="{9705AF0A-8FE5-1F34-25E8-F9A86D30961B}"/>
              </a:ext>
            </a:extLst>
          </p:cNvPr>
          <p:cNvSpPr/>
          <p:nvPr/>
        </p:nvSpPr>
        <p:spPr>
          <a:xfrm>
            <a:off x="4125263" y="328259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楕円 73">
            <a:extLst>
              <a:ext uri="{FF2B5EF4-FFF2-40B4-BE49-F238E27FC236}">
                <a16:creationId xmlns:a16="http://schemas.microsoft.com/office/drawing/2014/main" id="{3DA4BDC2-258D-7BC7-F1A4-E3A155B074F7}"/>
              </a:ext>
            </a:extLst>
          </p:cNvPr>
          <p:cNvSpPr/>
          <p:nvPr/>
        </p:nvSpPr>
        <p:spPr>
          <a:xfrm>
            <a:off x="369802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楕円 74">
            <a:extLst>
              <a:ext uri="{FF2B5EF4-FFF2-40B4-BE49-F238E27FC236}">
                <a16:creationId xmlns:a16="http://schemas.microsoft.com/office/drawing/2014/main" id="{64ADC48E-E6D3-747D-1B3F-B75A4BB9BC3B}"/>
              </a:ext>
            </a:extLst>
          </p:cNvPr>
          <p:cNvSpPr/>
          <p:nvPr/>
        </p:nvSpPr>
        <p:spPr>
          <a:xfrm>
            <a:off x="3307339"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6" name="楕円 75">
            <a:extLst>
              <a:ext uri="{FF2B5EF4-FFF2-40B4-BE49-F238E27FC236}">
                <a16:creationId xmlns:a16="http://schemas.microsoft.com/office/drawing/2014/main" id="{723632FA-C6DC-6BDD-F8A6-30A7DED2CB05}"/>
              </a:ext>
            </a:extLst>
          </p:cNvPr>
          <p:cNvSpPr/>
          <p:nvPr/>
        </p:nvSpPr>
        <p:spPr>
          <a:xfrm>
            <a:off x="2568002" y="3281373"/>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楕円 76">
            <a:extLst>
              <a:ext uri="{FF2B5EF4-FFF2-40B4-BE49-F238E27FC236}">
                <a16:creationId xmlns:a16="http://schemas.microsoft.com/office/drawing/2014/main" id="{62ED6C15-E174-2860-BBEF-3073BB75DE4F}"/>
              </a:ext>
            </a:extLst>
          </p:cNvPr>
          <p:cNvSpPr/>
          <p:nvPr/>
        </p:nvSpPr>
        <p:spPr>
          <a:xfrm>
            <a:off x="2186152"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楕円 77">
            <a:extLst>
              <a:ext uri="{FF2B5EF4-FFF2-40B4-BE49-F238E27FC236}">
                <a16:creationId xmlns:a16="http://schemas.microsoft.com/office/drawing/2014/main" id="{5AFF632B-C93C-4596-EFE7-18A2967B1DA9}"/>
              </a:ext>
            </a:extLst>
          </p:cNvPr>
          <p:cNvSpPr/>
          <p:nvPr/>
        </p:nvSpPr>
        <p:spPr>
          <a:xfrm>
            <a:off x="1765481"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9" name="楕円 78">
            <a:extLst>
              <a:ext uri="{FF2B5EF4-FFF2-40B4-BE49-F238E27FC236}">
                <a16:creationId xmlns:a16="http://schemas.microsoft.com/office/drawing/2014/main" id="{59EFCD21-8225-FA80-B898-214F7993DC41}"/>
              </a:ext>
            </a:extLst>
          </p:cNvPr>
          <p:cNvSpPr/>
          <p:nvPr/>
        </p:nvSpPr>
        <p:spPr>
          <a:xfrm>
            <a:off x="1318593"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0" name="楕円 79">
            <a:extLst>
              <a:ext uri="{FF2B5EF4-FFF2-40B4-BE49-F238E27FC236}">
                <a16:creationId xmlns:a16="http://schemas.microsoft.com/office/drawing/2014/main" id="{672BC2BD-3E38-F25F-027D-6610D936D578}"/>
              </a:ext>
            </a:extLst>
          </p:cNvPr>
          <p:cNvSpPr/>
          <p:nvPr/>
        </p:nvSpPr>
        <p:spPr>
          <a:xfrm>
            <a:off x="66720" y="327202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楕円 1">
            <a:extLst>
              <a:ext uri="{FF2B5EF4-FFF2-40B4-BE49-F238E27FC236}">
                <a16:creationId xmlns:a16="http://schemas.microsoft.com/office/drawing/2014/main" id="{6DAE91D8-7811-E0BB-6405-EDE8067E623A}"/>
              </a:ext>
            </a:extLst>
          </p:cNvPr>
          <p:cNvSpPr/>
          <p:nvPr/>
        </p:nvSpPr>
        <p:spPr>
          <a:xfrm>
            <a:off x="5045852"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テキスト ボックス 2">
            <a:extLst>
              <a:ext uri="{FF2B5EF4-FFF2-40B4-BE49-F238E27FC236}">
                <a16:creationId xmlns:a16="http://schemas.microsoft.com/office/drawing/2014/main" id="{795C6201-8E75-2DC9-693D-F3839338E9F9}"/>
              </a:ext>
            </a:extLst>
          </p:cNvPr>
          <p:cNvSpPr txBox="1"/>
          <p:nvPr/>
        </p:nvSpPr>
        <p:spPr>
          <a:xfrm>
            <a:off x="3507780" y="3667082"/>
            <a:ext cx="861619" cy="1314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Recirculation</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(LB212)</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Jan. 2025</a:t>
            </a:r>
          </a:p>
        </p:txBody>
      </p:sp>
      <p:sp>
        <p:nvSpPr>
          <p:cNvPr id="5" name="テキスト ボックス 4">
            <a:extLst>
              <a:ext uri="{FF2B5EF4-FFF2-40B4-BE49-F238E27FC236}">
                <a16:creationId xmlns:a16="http://schemas.microsoft.com/office/drawing/2014/main" id="{3066E0AE-9871-B5BB-18C5-3F6BE252F1CE}"/>
              </a:ext>
            </a:extLst>
          </p:cNvPr>
          <p:cNvSpPr txBox="1"/>
          <p:nvPr/>
        </p:nvSpPr>
        <p:spPr>
          <a:xfrm>
            <a:off x="3733619" y="1546943"/>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Resolutionfor</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LB212</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March 2025</a:t>
            </a:r>
          </a:p>
        </p:txBody>
      </p:sp>
      <p:sp>
        <p:nvSpPr>
          <p:cNvPr id="9" name="楕円 8">
            <a:extLst>
              <a:ext uri="{FF2B5EF4-FFF2-40B4-BE49-F238E27FC236}">
                <a16:creationId xmlns:a16="http://schemas.microsoft.com/office/drawing/2014/main" id="{135793AD-CF30-28A8-F1CE-CA4B55ADCA8B}"/>
              </a:ext>
            </a:extLst>
          </p:cNvPr>
          <p:cNvSpPr/>
          <p:nvPr/>
        </p:nvSpPr>
        <p:spPr>
          <a:xfrm>
            <a:off x="5925406" y="328104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テキスト ボックス 6">
            <a:extLst>
              <a:ext uri="{FF2B5EF4-FFF2-40B4-BE49-F238E27FC236}">
                <a16:creationId xmlns:a16="http://schemas.microsoft.com/office/drawing/2014/main" id="{602E375F-9AA1-4559-3749-5F19C9438101}"/>
              </a:ext>
            </a:extLst>
          </p:cNvPr>
          <p:cNvSpPr txBox="1"/>
          <p:nvPr/>
        </p:nvSpPr>
        <p:spPr>
          <a:xfrm>
            <a:off x="4266677" y="3902119"/>
            <a:ext cx="956142"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2nd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Recirculation</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(LB217)</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April 2025</a:t>
            </a:r>
          </a:p>
        </p:txBody>
      </p:sp>
      <p:sp>
        <p:nvSpPr>
          <p:cNvPr id="10" name="テキスト ボックス 9">
            <a:extLst>
              <a:ext uri="{FF2B5EF4-FFF2-40B4-BE49-F238E27FC236}">
                <a16:creationId xmlns:a16="http://schemas.microsoft.com/office/drawing/2014/main" id="{70A9F168-8355-89C9-5EBC-A4FB6DBA4509}"/>
              </a:ext>
            </a:extLst>
          </p:cNvPr>
          <p:cNvSpPr txBox="1"/>
          <p:nvPr/>
        </p:nvSpPr>
        <p:spPr>
          <a:xfrm>
            <a:off x="4653900" y="1593771"/>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Resolutionfor</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LB217</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May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2025</a:t>
            </a:r>
          </a:p>
        </p:txBody>
      </p:sp>
      <p:sp>
        <p:nvSpPr>
          <p:cNvPr id="11" name="楕円 10">
            <a:extLst>
              <a:ext uri="{FF2B5EF4-FFF2-40B4-BE49-F238E27FC236}">
                <a16:creationId xmlns:a16="http://schemas.microsoft.com/office/drawing/2014/main" id="{D6BE4A91-D065-7160-76BB-A66E03D1C5F1}"/>
              </a:ext>
            </a:extLst>
          </p:cNvPr>
          <p:cNvSpPr/>
          <p:nvPr/>
        </p:nvSpPr>
        <p:spPr>
          <a:xfrm>
            <a:off x="502896" y="326676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楕円 11">
            <a:extLst>
              <a:ext uri="{FF2B5EF4-FFF2-40B4-BE49-F238E27FC236}">
                <a16:creationId xmlns:a16="http://schemas.microsoft.com/office/drawing/2014/main" id="{9C49E052-E495-12E6-A1EE-F90297A2D9BF}"/>
              </a:ext>
            </a:extLst>
          </p:cNvPr>
          <p:cNvSpPr/>
          <p:nvPr/>
        </p:nvSpPr>
        <p:spPr>
          <a:xfrm>
            <a:off x="886523" y="3282535"/>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楕円 12">
            <a:extLst>
              <a:ext uri="{FF2B5EF4-FFF2-40B4-BE49-F238E27FC236}">
                <a16:creationId xmlns:a16="http://schemas.microsoft.com/office/drawing/2014/main" id="{8E52E2CB-206D-6277-55AE-1E7C34171BAE}"/>
              </a:ext>
            </a:extLst>
          </p:cNvPr>
          <p:cNvSpPr/>
          <p:nvPr/>
        </p:nvSpPr>
        <p:spPr>
          <a:xfrm>
            <a:off x="2925119" y="32790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テキスト ボックス 13">
            <a:extLst>
              <a:ext uri="{FF2B5EF4-FFF2-40B4-BE49-F238E27FC236}">
                <a16:creationId xmlns:a16="http://schemas.microsoft.com/office/drawing/2014/main" id="{0C056727-40BF-BEAC-78D2-6A28D2A1D0B0}"/>
              </a:ext>
            </a:extLst>
          </p:cNvPr>
          <p:cNvSpPr txBox="1"/>
          <p:nvPr/>
        </p:nvSpPr>
        <p:spPr>
          <a:xfrm>
            <a:off x="5046876" y="3881652"/>
            <a:ext cx="90323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3rd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Recirculation</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(LB)</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June 2025</a:t>
            </a:r>
          </a:p>
        </p:txBody>
      </p:sp>
      <p:sp>
        <p:nvSpPr>
          <p:cNvPr id="16" name="テキスト ボックス 15">
            <a:extLst>
              <a:ext uri="{FF2B5EF4-FFF2-40B4-BE49-F238E27FC236}">
                <a16:creationId xmlns:a16="http://schemas.microsoft.com/office/drawing/2014/main" id="{04DE81A7-807A-B857-AFB5-B7B0E533C4A7}"/>
              </a:ext>
            </a:extLst>
          </p:cNvPr>
          <p:cNvSpPr txBox="1"/>
          <p:nvPr/>
        </p:nvSpPr>
        <p:spPr>
          <a:xfrm>
            <a:off x="5425003" y="1614242"/>
            <a:ext cx="937950"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Resolution for LB217</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2025</a:t>
            </a:r>
          </a:p>
        </p:txBody>
      </p:sp>
      <p:sp>
        <p:nvSpPr>
          <p:cNvPr id="17" name="楕円 16">
            <a:extLst>
              <a:ext uri="{FF2B5EF4-FFF2-40B4-BE49-F238E27FC236}">
                <a16:creationId xmlns:a16="http://schemas.microsoft.com/office/drawing/2014/main" id="{5CD337D6-7B38-A017-861A-3F1A404C872D}"/>
              </a:ext>
            </a:extLst>
          </p:cNvPr>
          <p:cNvSpPr/>
          <p:nvPr/>
        </p:nvSpPr>
        <p:spPr>
          <a:xfrm>
            <a:off x="6856719" y="3287371"/>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楕円 17">
            <a:extLst>
              <a:ext uri="{FF2B5EF4-FFF2-40B4-BE49-F238E27FC236}">
                <a16:creationId xmlns:a16="http://schemas.microsoft.com/office/drawing/2014/main" id="{D8484EA5-9213-DD96-A76E-DDCDB14F4DFA}"/>
              </a:ext>
            </a:extLst>
          </p:cNvPr>
          <p:cNvSpPr/>
          <p:nvPr/>
        </p:nvSpPr>
        <p:spPr>
          <a:xfrm>
            <a:off x="7679233" y="330998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テキスト ボックス 19">
            <a:extLst>
              <a:ext uri="{FF2B5EF4-FFF2-40B4-BE49-F238E27FC236}">
                <a16:creationId xmlns:a16="http://schemas.microsoft.com/office/drawing/2014/main" id="{28ACA8A0-027D-936C-8FFE-58949CF35AA3}"/>
              </a:ext>
            </a:extLst>
          </p:cNvPr>
          <p:cNvSpPr txBox="1"/>
          <p:nvPr/>
        </p:nvSpPr>
        <p:spPr>
          <a:xfrm rot="10800000" flipV="1">
            <a:off x="7427605" y="3850995"/>
            <a:ext cx="677541" cy="1815882"/>
          </a:xfrm>
          <a:prstGeom prst="rect">
            <a:avLst/>
          </a:prstGeom>
          <a:noFill/>
        </p:spPr>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Request EC approval for SA Ballot</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Nov. 2026</a:t>
            </a:r>
          </a:p>
        </p:txBody>
      </p:sp>
      <p:sp>
        <p:nvSpPr>
          <p:cNvPr id="22" name="テキスト ボックス 21">
            <a:extLst>
              <a:ext uri="{FF2B5EF4-FFF2-40B4-BE49-F238E27FC236}">
                <a16:creationId xmlns:a16="http://schemas.microsoft.com/office/drawing/2014/main" id="{C2C6A0EB-003E-C92E-E9C6-AE979F081247}"/>
              </a:ext>
            </a:extLst>
          </p:cNvPr>
          <p:cNvSpPr txBox="1"/>
          <p:nvPr/>
        </p:nvSpPr>
        <p:spPr>
          <a:xfrm>
            <a:off x="7653749" y="1390593"/>
            <a:ext cx="734796" cy="1754326"/>
          </a:xfrm>
          <a:prstGeom prst="rect">
            <a:avLst/>
          </a:prstGeom>
          <a:noFill/>
        </p:spPr>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Final SB recirculation, if required. Submission to RevCom</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Jan 2026</a:t>
            </a:r>
          </a:p>
        </p:txBody>
      </p:sp>
      <p:sp>
        <p:nvSpPr>
          <p:cNvPr id="19" name="タイトル 1">
            <a:extLst>
              <a:ext uri="{FF2B5EF4-FFF2-40B4-BE49-F238E27FC236}">
                <a16:creationId xmlns:a16="http://schemas.microsoft.com/office/drawing/2014/main" id="{7439C09F-4585-B791-34D0-8ACBEAF83708}"/>
              </a:ext>
            </a:extLst>
          </p:cNvPr>
          <p:cNvSpPr txBox="1">
            <a:spLocks/>
          </p:cNvSpPr>
          <p:nvPr/>
        </p:nvSpPr>
        <p:spPr>
          <a:xfrm>
            <a:off x="479824" y="782270"/>
            <a:ext cx="8412531" cy="738664"/>
          </a:xfrm>
          <a:prstGeom prst="rect">
            <a:avLst/>
          </a:prstGeom>
        </p:spPr>
        <p:txBody>
          <a:bodyPr>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400" b="1" dirty="0">
                <a:latin typeface="+mn-ea"/>
                <a:ea typeface="+mn-ea"/>
              </a:rPr>
              <a:t>Timeline for Starting Global Business with the New Standard IEEE802.15.6ma</a:t>
            </a:r>
            <a:endParaRPr lang="ja-JP" altLang="en-US" dirty="0">
              <a:latin typeface="+mn-ea"/>
              <a:ea typeface="+mn-ea"/>
            </a:endParaRPr>
          </a:p>
        </p:txBody>
      </p:sp>
      <p:sp>
        <p:nvSpPr>
          <p:cNvPr id="4" name="Rectangle 4">
            <a:extLst>
              <a:ext uri="{FF2B5EF4-FFF2-40B4-BE49-F238E27FC236}">
                <a16:creationId xmlns:a16="http://schemas.microsoft.com/office/drawing/2014/main" id="{F86CEFFC-781A-7598-4EEA-1AD500243447}"/>
              </a:ext>
            </a:extLst>
          </p:cNvPr>
          <p:cNvSpPr txBox="1">
            <a:spLocks noChangeArrowheads="1"/>
          </p:cNvSpPr>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July 2025</a:t>
            </a:r>
            <a:endParaRPr lang="en-US" altLang="ja-JP" dirty="0"/>
          </a:p>
        </p:txBody>
      </p:sp>
      <p:sp>
        <p:nvSpPr>
          <p:cNvPr id="8" name="日付プレースホルダー 7">
            <a:extLst>
              <a:ext uri="{FF2B5EF4-FFF2-40B4-BE49-F238E27FC236}">
                <a16:creationId xmlns:a16="http://schemas.microsoft.com/office/drawing/2014/main" id="{64F6C931-91C9-D563-CFD9-A15BD96F0E9E}"/>
              </a:ext>
            </a:extLst>
          </p:cNvPr>
          <p:cNvSpPr>
            <a:spLocks noGrp="1"/>
          </p:cNvSpPr>
          <p:nvPr>
            <p:ph type="dt" sz="half" idx="13"/>
          </p:nvPr>
        </p:nvSpPr>
        <p:spPr/>
        <p:txBody>
          <a:bodyPr/>
          <a:lstStyle/>
          <a:p>
            <a:r>
              <a:rPr lang="en-US" altLang="ja-JP"/>
              <a:t>September 2025</a:t>
            </a:r>
            <a:endParaRPr lang="en-US" altLang="ja-JP" dirty="0"/>
          </a:p>
        </p:txBody>
      </p:sp>
      <p:sp>
        <p:nvSpPr>
          <p:cNvPr id="21" name="フッター プレースホルダー 20">
            <a:extLst>
              <a:ext uri="{FF2B5EF4-FFF2-40B4-BE49-F238E27FC236}">
                <a16:creationId xmlns:a16="http://schemas.microsoft.com/office/drawing/2014/main" id="{51B45362-B53F-99B2-F55A-171A622105B9}"/>
              </a:ext>
            </a:extLst>
          </p:cNvPr>
          <p:cNvSpPr>
            <a:spLocks noGrp="1"/>
          </p:cNvSpPr>
          <p:nvPr>
            <p:ph type="ftr" sz="quarter" idx="5"/>
          </p:nvPr>
        </p:nvSpPr>
        <p:spPr/>
        <p:txBody>
          <a:bodyPr/>
          <a:lstStyle/>
          <a:p>
            <a:pPr marL="12700"/>
            <a:endParaRPr lang="en-US" spc="-5" dirty="0"/>
          </a:p>
        </p:txBody>
      </p:sp>
    </p:spTree>
    <p:extLst>
      <p:ext uri="{BB962C8B-B14F-4D97-AF65-F5344CB8AC3E}">
        <p14:creationId xmlns:p14="http://schemas.microsoft.com/office/powerpoint/2010/main" val="22641209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521436-9E69-889E-4F75-A740886D1DEF}"/>
              </a:ext>
            </a:extLst>
          </p:cNvPr>
          <p:cNvSpPr>
            <a:spLocks noGrp="1"/>
          </p:cNvSpPr>
          <p:nvPr>
            <p:ph type="dt" idx="10"/>
          </p:nvPr>
        </p:nvSpPr>
        <p:spPr bwMode="auto">
          <a:xfrm>
            <a:off x="788541" y="469900"/>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91425" rIns="91425" bIns="91425" numCol="1" anchor="b" anchorCtr="0" compatLnSpc="1">
            <a:prstTxWarp prst="textNoShape">
              <a:avLst/>
            </a:prstTxWarp>
            <a:noAutofit/>
          </a:bodyPr>
          <a:lstStyle>
            <a:defPPr>
              <a:defRPr lang="en-US"/>
            </a:defPPr>
            <a:lvl1pPr marL="0" marR="0" lvl="0" indent="0" algn="l" defTabSz="457200" rtl="0" eaLnBrk="1" latinLnBrk="0" hangingPunct="1">
              <a:spcBef>
                <a:spcPts val="0"/>
              </a:spcBef>
              <a:spcAft>
                <a:spcPts val="0"/>
              </a:spcAft>
              <a:buSzPts val="1400"/>
              <a:buNone/>
              <a:defRPr sz="1400" b="1" i="0" u="none" strike="noStrike" kern="1200" cap="none">
                <a:solidFill>
                  <a:schemeClr val="dk1"/>
                </a:solidFill>
                <a:latin typeface="Times New Roman"/>
                <a:ea typeface="Times New Roman"/>
                <a:cs typeface="Times New Roman"/>
                <a:sym typeface="Times New Roman"/>
              </a:defRPr>
            </a:lvl1pPr>
            <a:lvl2pPr marL="342900" marR="0" lvl="1"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2pPr>
            <a:lvl3pPr marL="685800" marR="0" lvl="2"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3pPr>
            <a:lvl4pPr marL="1028700" marR="0" lvl="3"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4pPr>
            <a:lvl5pPr marL="1371600" marR="0" lvl="4"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5pPr>
            <a:lvl6pPr marL="1714500" marR="0" lvl="5"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6pPr>
            <a:lvl7pPr marL="2057400" marR="0" lvl="6"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7pPr>
            <a:lvl8pPr marL="2400300" marR="0" lvl="7"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8pPr>
            <a:lvl9pPr marL="2743200" marR="0" lvl="8"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9pPr>
          </a:lstStyle>
          <a:p>
            <a:r>
              <a:rPr lang="en-US" altLang="ja-JP">
                <a:latin typeface="+mn-lt"/>
              </a:rPr>
              <a:t>September 2025</a:t>
            </a:r>
            <a:endParaRPr lang="en-US" sz="1400" dirty="0">
              <a:latin typeface="+mn-lt"/>
            </a:endParaRPr>
          </a:p>
        </p:txBody>
      </p:sp>
      <p:sp>
        <p:nvSpPr>
          <p:cNvPr id="9" name="TextBox 8">
            <a:extLst>
              <a:ext uri="{FF2B5EF4-FFF2-40B4-BE49-F238E27FC236}">
                <a16:creationId xmlns:a16="http://schemas.microsoft.com/office/drawing/2014/main" id="{C92F2013-0BE3-2D37-2527-5FF42FCE904D}"/>
              </a:ext>
            </a:extLst>
          </p:cNvPr>
          <p:cNvSpPr txBox="1"/>
          <p:nvPr/>
        </p:nvSpPr>
        <p:spPr>
          <a:xfrm>
            <a:off x="915876" y="6185965"/>
            <a:ext cx="3425938" cy="300082"/>
          </a:xfrm>
          <a:prstGeom prst="rect">
            <a:avLst/>
          </a:prstGeom>
          <a:noFill/>
        </p:spPr>
        <p:txBody>
          <a:bodyPr wrap="none" rtlCol="0">
            <a:spAutoFit/>
          </a:bodyPr>
          <a:lstStyle/>
          <a:p>
            <a:r>
              <a:rPr lang="en-US" sz="1350" dirty="0"/>
              <a:t>Note: the deadlines are subject to change.</a:t>
            </a:r>
          </a:p>
        </p:txBody>
      </p:sp>
      <p:sp>
        <p:nvSpPr>
          <p:cNvPr id="3" name="TextBox 7">
            <a:extLst>
              <a:ext uri="{FF2B5EF4-FFF2-40B4-BE49-F238E27FC236}">
                <a16:creationId xmlns:a16="http://schemas.microsoft.com/office/drawing/2014/main" id="{0E687580-B60A-2870-4F13-80A6690CFE4D}"/>
              </a:ext>
            </a:extLst>
          </p:cNvPr>
          <p:cNvSpPr txBox="1"/>
          <p:nvPr/>
        </p:nvSpPr>
        <p:spPr>
          <a:xfrm>
            <a:off x="2455399" y="541509"/>
            <a:ext cx="3869201" cy="461665"/>
          </a:xfrm>
          <a:prstGeom prst="rect">
            <a:avLst/>
          </a:prstGeom>
          <a:noFill/>
        </p:spPr>
        <p:txBody>
          <a:bodyPr wrap="none" rtlCol="0">
            <a:spAutoFit/>
          </a:bodyPr>
          <a:lstStyle/>
          <a:p>
            <a:r>
              <a:rPr lang="en-US" sz="2400" b="1" dirty="0"/>
              <a:t>Expecting Timeline detail</a:t>
            </a:r>
          </a:p>
        </p:txBody>
      </p:sp>
      <p:sp>
        <p:nvSpPr>
          <p:cNvPr id="8" name="TextBox 15">
            <a:extLst>
              <a:ext uri="{FF2B5EF4-FFF2-40B4-BE49-F238E27FC236}">
                <a16:creationId xmlns:a16="http://schemas.microsoft.com/office/drawing/2014/main" id="{19CB4F6E-861E-62C4-C702-51704F5C2FC1}"/>
              </a:ext>
            </a:extLst>
          </p:cNvPr>
          <p:cNvSpPr txBox="1"/>
          <p:nvPr/>
        </p:nvSpPr>
        <p:spPr>
          <a:xfrm>
            <a:off x="4944094" y="6199605"/>
            <a:ext cx="4111741" cy="307777"/>
          </a:xfrm>
          <a:prstGeom prst="rect">
            <a:avLst/>
          </a:prstGeom>
          <a:noFill/>
        </p:spPr>
        <p:txBody>
          <a:bodyPr wrap="square">
            <a:spAutoFit/>
          </a:bodyPr>
          <a:lstStyle/>
          <a:p>
            <a:r>
              <a:rPr lang="en-US" sz="1400" dirty="0">
                <a:highlight>
                  <a:srgbClr val="FFFF00"/>
                </a:highlight>
              </a:rPr>
              <a:t>Reference: doc.#15-23-0369-09-06ma</a:t>
            </a:r>
          </a:p>
        </p:txBody>
      </p:sp>
      <p:graphicFrame>
        <p:nvGraphicFramePr>
          <p:cNvPr id="7" name="表 6">
            <a:extLst>
              <a:ext uri="{FF2B5EF4-FFF2-40B4-BE49-F238E27FC236}">
                <a16:creationId xmlns:a16="http://schemas.microsoft.com/office/drawing/2014/main" id="{84EB501E-8A8C-6E0A-9449-0F4ACDAAEF60}"/>
              </a:ext>
            </a:extLst>
          </p:cNvPr>
          <p:cNvGraphicFramePr>
            <a:graphicFrameLocks noGrp="1"/>
          </p:cNvGraphicFramePr>
          <p:nvPr/>
        </p:nvGraphicFramePr>
        <p:xfrm>
          <a:off x="38100" y="1028416"/>
          <a:ext cx="9067800" cy="5186301"/>
        </p:xfrm>
        <a:graphic>
          <a:graphicData uri="http://schemas.openxmlformats.org/drawingml/2006/table">
            <a:tbl>
              <a:tblPr/>
              <a:tblGrid>
                <a:gridCol w="3200400">
                  <a:extLst>
                    <a:ext uri="{9D8B030D-6E8A-4147-A177-3AD203B41FA5}">
                      <a16:colId xmlns:a16="http://schemas.microsoft.com/office/drawing/2014/main" val="2843118563"/>
                    </a:ext>
                  </a:extLst>
                </a:gridCol>
                <a:gridCol w="685800">
                  <a:extLst>
                    <a:ext uri="{9D8B030D-6E8A-4147-A177-3AD203B41FA5}">
                      <a16:colId xmlns:a16="http://schemas.microsoft.com/office/drawing/2014/main" val="1009682093"/>
                    </a:ext>
                  </a:extLst>
                </a:gridCol>
                <a:gridCol w="1752600">
                  <a:extLst>
                    <a:ext uri="{9D8B030D-6E8A-4147-A177-3AD203B41FA5}">
                      <a16:colId xmlns:a16="http://schemas.microsoft.com/office/drawing/2014/main" val="3527062817"/>
                    </a:ext>
                  </a:extLst>
                </a:gridCol>
                <a:gridCol w="3429000">
                  <a:extLst>
                    <a:ext uri="{9D8B030D-6E8A-4147-A177-3AD203B41FA5}">
                      <a16:colId xmlns:a16="http://schemas.microsoft.com/office/drawing/2014/main" val="279579154"/>
                    </a:ext>
                  </a:extLst>
                </a:gridCol>
              </a:tblGrid>
              <a:tr h="336505">
                <a:tc>
                  <a:txBody>
                    <a:bodyPr/>
                    <a:lstStyle/>
                    <a:p>
                      <a:pPr algn="ctr" fontAlgn="ctr"/>
                      <a:r>
                        <a:rPr lang="fi-FI" sz="1100" b="1" i="0" u="none" strike="noStrike">
                          <a:solidFill>
                            <a:srgbClr val="FFFFFF"/>
                          </a:solidFill>
                          <a:effectLst/>
                          <a:latin typeface="Work Sans" pitchFamily="2" charset="0"/>
                          <a:ea typeface="ＭＳ Ｐゴシック" panose="020B0600070205080204" pitchFamily="50" charset="-128"/>
                        </a:rPr>
                        <a:t>Topic item</a:t>
                      </a: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a:solidFill>
                            <a:srgbClr val="FFFFFF"/>
                          </a:solidFill>
                          <a:effectLst/>
                          <a:latin typeface="Work Sans" pitchFamily="2" charset="0"/>
                          <a:ea typeface="ＭＳ Ｐゴシック" panose="020B0600070205080204" pitchFamily="50" charset="-128"/>
                        </a:rPr>
                        <a:t>Deadline</a:t>
                      </a: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dirty="0">
                          <a:solidFill>
                            <a:srgbClr val="FFFFFF"/>
                          </a:solidFill>
                          <a:effectLst/>
                          <a:latin typeface="Work Sans" pitchFamily="2" charset="0"/>
                          <a:ea typeface="ＭＳ Ｐゴシック" panose="020B0600070205080204" pitchFamily="50" charset="-128"/>
                        </a:rPr>
                        <a:t>Action </a:t>
                      </a:r>
                      <a:r>
                        <a:rPr lang="fi-FI" sz="1100" b="1" i="0" u="none" strike="noStrike" dirty="0" err="1">
                          <a:solidFill>
                            <a:srgbClr val="FFFFFF"/>
                          </a:solidFill>
                          <a:effectLst/>
                          <a:latin typeface="Work Sans" pitchFamily="2" charset="0"/>
                          <a:ea typeface="ＭＳ Ｐゴシック" panose="020B0600070205080204" pitchFamily="50" charset="-128"/>
                        </a:rPr>
                        <a:t>items</a:t>
                      </a:r>
                      <a:endParaRPr lang="fi-FI" sz="1100" b="1" i="0" u="none" strike="noStrike" dirty="0">
                        <a:solidFill>
                          <a:srgbClr val="FFFFFF"/>
                        </a:solidFill>
                        <a:effectLst/>
                        <a:latin typeface="Work Sans" pitchFamily="2" charset="0"/>
                        <a:ea typeface="ＭＳ Ｐゴシック" panose="020B0600070205080204" pitchFamily="50" charset="-128"/>
                      </a:endParaRP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dirty="0">
                          <a:solidFill>
                            <a:srgbClr val="FFFFFF"/>
                          </a:solidFill>
                          <a:effectLst/>
                          <a:latin typeface="Work Sans" pitchFamily="2" charset="0"/>
                          <a:ea typeface="ＭＳ Ｐゴシック" panose="020B0600070205080204" pitchFamily="50" charset="-128"/>
                        </a:rPr>
                        <a:t>Notes</a:t>
                      </a:r>
                    </a:p>
                  </a:txBody>
                  <a:tcPr marL="1736" marR="1736" marT="1736" marB="0" anchor="ctr">
                    <a:lnL>
                      <a:noFill/>
                    </a:lnL>
                    <a:lnR>
                      <a:noFill/>
                    </a:lnR>
                    <a:lnT>
                      <a:noFill/>
                    </a:lnT>
                    <a:lnB>
                      <a:noFill/>
                    </a:lnB>
                    <a:solidFill>
                      <a:srgbClr val="00B050"/>
                    </a:solidFill>
                  </a:tcPr>
                </a:tc>
                <a:extLst>
                  <a:ext uri="{0D108BD9-81ED-4DB2-BD59-A6C34878D82A}">
                    <a16:rowId xmlns:a16="http://schemas.microsoft.com/office/drawing/2014/main" val="2977210075"/>
                  </a:ext>
                </a:extLst>
              </a:tr>
              <a:tr h="0">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Std Draft D2_3 WG pre-ballot recirculation.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ja-JP" altLang="en-US" sz="105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Editorial comments from 802.15 technical editor were addressed. Still missing cross-references.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97500253"/>
                  </a:ext>
                </a:extLst>
              </a:tr>
              <a:tr h="310372">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Towards the July 2024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Adding MAC text. Revise PHY text. Editorial revisions.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3815893"/>
                  </a:ext>
                </a:extLst>
              </a:tr>
              <a:tr h="342441">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Target WG letter ballot (LB) submission: </a:t>
                      </a:r>
                      <a:r>
                        <a:rPr lang="en-US" sz="1050" b="1" i="0" u="none" strike="noStrike" dirty="0">
                          <a:solidFill>
                            <a:srgbClr val="000000"/>
                          </a:solidFill>
                          <a:effectLst/>
                          <a:latin typeface="Times New Roman" panose="02020603050405020304" pitchFamily="18" charset="0"/>
                          <a:ea typeface="ＭＳ Ｐゴシック" panose="020B0600070205080204" pitchFamily="50" charset="-128"/>
                        </a:rPr>
                        <a:t>submit draft to TEG</a:t>
                      </a:r>
                      <a:endParaRPr lang="en-US"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August/2024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Disposition of comments.</a:t>
                      </a:r>
                      <a:br>
                        <a:rPr lang="fi-FI" sz="1050" b="0" i="0" u="none" strike="noStrike">
                          <a:solidFill>
                            <a:srgbClr val="000000"/>
                          </a:solidFill>
                          <a:effectLst/>
                          <a:latin typeface="Times New Roman" panose="02020603050405020304" pitchFamily="18" charset="0"/>
                          <a:ea typeface="ＭＳ Ｐゴシック" panose="020B0600070205080204" pitchFamily="50" charset="-128"/>
                        </a:rPr>
                      </a:br>
                      <a:endParaRPr lang="fi-FI" sz="105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1" i="0" u="none" strike="noStrike">
                          <a:solidFill>
                            <a:srgbClr val="000000"/>
                          </a:solidFill>
                          <a:effectLst/>
                          <a:latin typeface="Times New Roman" panose="02020603050405020304" pitchFamily="18" charset="0"/>
                          <a:ea typeface="ＭＳ Ｐゴシック" panose="020B0600070205080204" pitchFamily="50" charset="-128"/>
                        </a:rPr>
                        <a:t>1.</a:t>
                      </a: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 Based on pre-ballot resolutions, prepare Draft D2_4</a:t>
                      </a:r>
                      <a:br>
                        <a:rPr lang="en-US" sz="1050" b="0" i="0" u="none" strike="noStrike">
                          <a:solidFill>
                            <a:srgbClr val="000000"/>
                          </a:solidFill>
                          <a:effectLst/>
                          <a:latin typeface="Times New Roman" panose="02020603050405020304" pitchFamily="18" charset="0"/>
                          <a:ea typeface="ＭＳ Ｐゴシック" panose="020B0600070205080204" pitchFamily="50" charset="-128"/>
                        </a:rPr>
                      </a:br>
                      <a:r>
                        <a:rPr lang="en-US" sz="1050" b="1" i="0" u="none" strike="noStrike">
                          <a:solidFill>
                            <a:srgbClr val="000000"/>
                          </a:solidFill>
                          <a:effectLst/>
                          <a:latin typeface="Times New Roman" panose="02020603050405020304" pitchFamily="18" charset="0"/>
                          <a:ea typeface="ＭＳ Ｐゴシック" panose="020B0600070205080204" pitchFamily="50" charset="-128"/>
                        </a:rPr>
                        <a:t>2.</a:t>
                      </a: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 Request LB submission before the September meeting. Consequently, the July meeting is used to resolve comments.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3129579"/>
                  </a:ext>
                </a:extLst>
              </a:tr>
              <a:tr h="398607">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TG and WG Motion to letter ballot (LB) submission: submit draft to EC</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Sep/2024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TG and WG Motion to LB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Prepare all necessary documents: Project Task List, Progress Repor, Coexistence Assurance(CA) document, TG Motion to LB, WG Motion to LB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68060256"/>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1st LB 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Sep/2024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0050979"/>
                  </a:ext>
                </a:extLst>
              </a:tr>
              <a:tr h="215365">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LB210</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Nov/2024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3766934"/>
                  </a:ext>
                </a:extLst>
              </a:tr>
              <a:tr h="215365">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1st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LB212</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078576"/>
                  </a:ext>
                </a:extLst>
              </a:tr>
              <a:tr h="321776">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Comment Resolution for LB212</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Seek conditional approval for SB by the Executive Committee.</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1373768"/>
                  </a:ext>
                </a:extLst>
              </a:tr>
              <a:tr h="215365">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2nd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LB217</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Mar</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WG approval to request SB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9259402"/>
                  </a:ext>
                </a:extLst>
              </a:tr>
              <a:tr h="153870">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LB217</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May</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Comment-resolutions</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1567322"/>
                  </a:ext>
                </a:extLst>
              </a:tr>
              <a:tr h="144514">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3rd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LB221</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Jun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WG approval to request SB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0250932"/>
                  </a:ext>
                </a:extLst>
              </a:tr>
              <a:tr h="169387">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Complete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draftinig</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D06 for LB221</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Comment-resolutions</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545663"/>
                  </a:ext>
                </a:extLst>
              </a:tr>
              <a:tr h="59224">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IEEE SA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Sponsor</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Ballot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unconditional</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approval</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One month for IEEE SA editorial review.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291027"/>
                  </a:ext>
                </a:extLst>
              </a:tr>
              <a:tr h="143044">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1st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Aug</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SB and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366230"/>
                  </a:ext>
                </a:extLst>
              </a:tr>
              <a:tr h="56029">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1st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Ballot</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Sept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Comment resolution for 1</a:t>
                      </a:r>
                      <a:r>
                        <a:rPr lang="en-US" sz="1050" b="0" i="0" u="none" strike="noStrike" baseline="30000" dirty="0">
                          <a:solidFill>
                            <a:srgbClr val="000000"/>
                          </a:solidFill>
                          <a:effectLst/>
                          <a:latin typeface="Times New Roman" panose="02020603050405020304" pitchFamily="18" charset="0"/>
                          <a:ea typeface="ＭＳ Ｐゴシック" panose="020B0600070205080204" pitchFamily="50" charset="-128"/>
                        </a:rPr>
                        <a:t>st</a:t>
                      </a: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 SB Ballot in Sept.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5875726"/>
                  </a:ext>
                </a:extLst>
              </a:tr>
              <a:tr h="124332">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2nd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Oct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SB and recirculation if 1</a:t>
                      </a:r>
                      <a:r>
                        <a:rPr lang="en-US" sz="1050" b="0" i="0" u="none" strike="noStrike" baseline="30000" dirty="0">
                          <a:solidFill>
                            <a:srgbClr val="000000"/>
                          </a:solidFill>
                          <a:effectLst/>
                          <a:latin typeface="Times New Roman" panose="02020603050405020304" pitchFamily="18" charset="0"/>
                          <a:ea typeface="ＭＳ Ｐゴシック" panose="020B0600070205080204" pitchFamily="50" charset="-128"/>
                        </a:rPr>
                        <a:t>st</a:t>
                      </a: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 SB Ballot has comments etc.</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6664465"/>
                  </a:ext>
                </a:extLst>
              </a:tr>
              <a:tr h="191176">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2nd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Ballot</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Nov</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Comment resolution for 1</a:t>
                      </a:r>
                      <a:r>
                        <a:rPr lang="en-US" sz="1050" b="0" i="0" u="none" strike="noStrike" baseline="30000" dirty="0">
                          <a:solidFill>
                            <a:srgbClr val="000000"/>
                          </a:solidFill>
                          <a:effectLst/>
                          <a:latin typeface="Times New Roman" panose="02020603050405020304" pitchFamily="18" charset="0"/>
                          <a:ea typeface="ＭＳ Ｐゴシック" panose="020B0600070205080204" pitchFamily="50" charset="-128"/>
                        </a:rPr>
                        <a:t>st</a:t>
                      </a: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 SB Ballot in Sept.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5578658"/>
                  </a:ext>
                </a:extLst>
              </a:tr>
              <a:tr h="191176">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Request conditional/unconditional approval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Jan/2026</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LMSC agenda</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141726"/>
                  </a:ext>
                </a:extLst>
              </a:tr>
              <a:tr h="152352">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Final SB recirculation, if required. Submission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SASB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8899603"/>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RevCom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Feb</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RevCom</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approval</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9296439"/>
                  </a:ext>
                </a:extLst>
              </a:tr>
            </a:tbl>
          </a:graphicData>
        </a:graphic>
      </p:graphicFrame>
      <p:sp>
        <p:nvSpPr>
          <p:cNvPr id="2" name="object 10">
            <a:extLst>
              <a:ext uri="{FF2B5EF4-FFF2-40B4-BE49-F238E27FC236}">
                <a16:creationId xmlns:a16="http://schemas.microsoft.com/office/drawing/2014/main" id="{8721E9C9-EDCB-A08B-6D77-220E3A59FBDB}"/>
              </a:ext>
            </a:extLst>
          </p:cNvPr>
          <p:cNvSpPr txBox="1"/>
          <p:nvPr/>
        </p:nvSpPr>
        <p:spPr>
          <a:xfrm>
            <a:off x="6400800" y="6473209"/>
            <a:ext cx="2203702" cy="179536"/>
          </a:xfrm>
          <a:prstGeom prst="rect">
            <a:avLst/>
          </a:prstGeom>
        </p:spPr>
        <p:txBody>
          <a:bodyPr vert="horz" wrap="square" lIns="0" tIns="0" rIns="0" bIns="0" rtlCol="0">
            <a:spAutoFit/>
          </a:bodyPr>
          <a:lstStyle/>
          <a:p>
            <a:pPr marL="12700">
              <a:lnSpc>
                <a:spcPts val="1410"/>
              </a:lnSpc>
            </a:pPr>
            <a:r>
              <a:rPr sz="1200" spc="-30" dirty="0">
                <a:latin typeface="Times New Roman"/>
                <a:cs typeface="Times New Roman"/>
              </a:rPr>
              <a:t>Ryuji </a:t>
            </a:r>
            <a:r>
              <a:rPr sz="1200" spc="-10" dirty="0">
                <a:latin typeface="Times New Roman"/>
                <a:cs typeface="Times New Roman"/>
              </a:rPr>
              <a:t>Kohno(YNU/YRP-IAI)</a:t>
            </a:r>
            <a:endParaRPr sz="1200" dirty="0">
              <a:latin typeface="Times New Roman"/>
              <a:cs typeface="Times New Roman"/>
            </a:endParaRPr>
          </a:p>
        </p:txBody>
      </p:sp>
      <p:sp>
        <p:nvSpPr>
          <p:cNvPr id="5" name="フッター プレースホルダー 4">
            <a:extLst>
              <a:ext uri="{FF2B5EF4-FFF2-40B4-BE49-F238E27FC236}">
                <a16:creationId xmlns:a16="http://schemas.microsoft.com/office/drawing/2014/main" id="{82D368AC-E648-8ADA-AE2D-3DA32F42DF5E}"/>
              </a:ext>
            </a:extLst>
          </p:cNvPr>
          <p:cNvSpPr>
            <a:spLocks noGrp="1"/>
          </p:cNvSpPr>
          <p:nvPr>
            <p:ph type="ftr" sz="quarter" idx="5"/>
          </p:nvPr>
        </p:nvSpPr>
        <p:spPr/>
        <p:txBody>
          <a:bodyPr/>
          <a:lstStyle/>
          <a:p>
            <a:pPr marL="12700"/>
            <a:endParaRPr lang="en-US" spc="-5" dirty="0"/>
          </a:p>
        </p:txBody>
      </p:sp>
      <p:sp>
        <p:nvSpPr>
          <p:cNvPr id="6" name="スライド番号プレースホルダー 5">
            <a:extLst>
              <a:ext uri="{FF2B5EF4-FFF2-40B4-BE49-F238E27FC236}">
                <a16:creationId xmlns:a16="http://schemas.microsoft.com/office/drawing/2014/main" id="{B603D0BA-C982-35D4-5DCE-32EE9E09C4AE}"/>
              </a:ext>
            </a:extLst>
          </p:cNvPr>
          <p:cNvSpPr>
            <a:spLocks noGrp="1"/>
          </p:cNvSpPr>
          <p:nvPr>
            <p:ph type="sldNum" sz="quarter" idx="7"/>
          </p:nvPr>
        </p:nvSpPr>
        <p:spPr/>
        <p:txBody>
          <a:bodyPr/>
          <a:lstStyle/>
          <a:p>
            <a:pPr marL="25400">
              <a:lnSpc>
                <a:spcPct val="100000"/>
              </a:lnSpc>
            </a:pPr>
            <a:fld id="{81D60167-4931-47E6-BA6A-407CBD079E47}" type="slidenum">
              <a:rPr lang="en-US" altLang="ja-JP" spc="-10" smtClean="0"/>
              <a:t>33</a:t>
            </a:fld>
            <a:endParaRPr lang="en-US" altLang="ja-JP" spc="-10" dirty="0"/>
          </a:p>
        </p:txBody>
      </p:sp>
    </p:spTree>
    <p:extLst>
      <p:ext uri="{BB962C8B-B14F-4D97-AF65-F5344CB8AC3E}">
        <p14:creationId xmlns:p14="http://schemas.microsoft.com/office/powerpoint/2010/main" val="3083773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71782" y="1326842"/>
            <a:ext cx="8296718" cy="5004852"/>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1" lang="en-US" altLang="ja-JP" sz="2000" b="0" i="0" u="none" strike="noStrike" kern="0" cap="none" spc="0" normalizeH="0" baseline="0" noProof="0" dirty="0">
                <a:ln>
                  <a:noFill/>
                </a:ln>
                <a:solidFill>
                  <a:srgbClr val="000000"/>
                </a:solidFill>
                <a:effectLst/>
                <a:uLnTx/>
                <a:uFillTx/>
                <a:latin typeface="Arial"/>
              </a:rPr>
              <a:t>Chair; Ryuji Kohno, YNU/YRP-IAI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 kohno@ynu.ac.jp, kohno@yrp-iai.jp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2"/>
              <a:tabLst/>
              <a:defRPr/>
            </a:pPr>
            <a:r>
              <a:rPr kumimoji="1" lang="en-US" altLang="ja-JP" sz="2000" b="0" i="0" u="none" strike="noStrike" kern="0" cap="none" spc="0" normalizeH="0" baseline="0" noProof="0" dirty="0">
                <a:ln>
                  <a:noFill/>
                </a:ln>
                <a:solidFill>
                  <a:srgbClr val="000000"/>
                </a:solidFill>
                <a:effectLst/>
                <a:uLnTx/>
                <a:uFillTx/>
                <a:latin typeface="Arial"/>
              </a:rPr>
              <a:t>1</a:t>
            </a:r>
            <a:r>
              <a:rPr kumimoji="1" lang="en-US" altLang="ja-JP" sz="2000" b="0" i="0" u="none" strike="noStrike" kern="0" cap="none" spc="0" normalizeH="0" baseline="30000" noProof="0" dirty="0">
                <a:ln>
                  <a:noFill/>
                </a:ln>
                <a:solidFill>
                  <a:srgbClr val="000000"/>
                </a:solidFill>
                <a:effectLst/>
                <a:uLnTx/>
                <a:uFillTx/>
                <a:latin typeface="Arial"/>
              </a:rPr>
              <a:t>st</a:t>
            </a:r>
            <a:r>
              <a:rPr kumimoji="1" lang="en-US" altLang="ja-JP" sz="2000" b="0" i="0" u="none" strike="noStrike" kern="0" cap="none" spc="0" normalizeH="0" baseline="0" noProof="0" dirty="0">
                <a:ln>
                  <a:noFill/>
                </a:ln>
                <a:solidFill>
                  <a:srgbClr val="000000"/>
                </a:solidFill>
                <a:effectLst/>
                <a:uLnTx/>
                <a:uFillTx/>
                <a:latin typeface="Arial"/>
              </a:rPr>
              <a:t> Vice-Chair;   Marco Hernandez, YRP-IAI/CWC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m</a:t>
            </a:r>
            <a:r>
              <a:rPr lang="en-US" altLang="ja-JP" sz="2000" dirty="0">
                <a:solidFill>
                  <a:srgbClr val="000000"/>
                </a:solidFill>
                <a:latin typeface="Arial"/>
              </a:rPr>
              <a:t>arco.hernandez@ieee.org</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Osaka Metropolitan Univ.</a:t>
            </a:r>
            <a:r>
              <a:rPr kumimoji="1" lang="en-US" altLang="ja-JP" sz="2000" b="0" i="0" u="none" strike="noStrike" kern="0" cap="none" spc="0" normalizeH="0" baseline="0" noProof="0" dirty="0">
                <a:ln>
                  <a:noFill/>
                </a:ln>
                <a:solidFill>
                  <a:srgbClr val="000000"/>
                </a:solidFill>
                <a:effectLst/>
                <a:uLnTx/>
                <a:uFillTx/>
                <a:latin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d.</a:t>
            </a:r>
            <a:r>
              <a:rPr kumimoji="1" lang="en-US" altLang="ja-JP" sz="2000" b="0" i="0" u="none" strike="noStrike" kern="0" cap="none" spc="0" normalizeH="0" baseline="0" noProof="0" dirty="0">
                <a:ln>
                  <a:noFill/>
                </a:ln>
                <a:solidFill>
                  <a:srgbClr val="000000"/>
                </a:solidFill>
                <a:effectLst/>
                <a:uLnTx/>
                <a:uFillTx/>
                <a:latin typeface="Arial"/>
              </a:rPr>
              <a:t>anzai@omu.ac.jp</a:t>
            </a:r>
          </a:p>
          <a:p>
            <a:pPr marL="457200" marR="0" lvl="0" indent="-457200" algn="l" defTabSz="914400" rtl="0" eaLnBrk="1" fontAlgn="base" latinLnBrk="0" hangingPunct="1">
              <a:lnSpc>
                <a:spcPct val="100000"/>
              </a:lnSpc>
              <a:spcBef>
                <a:spcPct val="20000"/>
              </a:spcBef>
              <a:spcAft>
                <a:spcPct val="0"/>
              </a:spcAft>
              <a:buClrTx/>
              <a:buSzTx/>
              <a:buFontTx/>
              <a:buAutoNum type="arabicPeriod" startAt="3"/>
              <a:tabLst/>
              <a:defRPr/>
            </a:pPr>
            <a:r>
              <a:rPr kumimoji="1" lang="en-US" altLang="ja-JP" sz="2000" b="0" i="0" u="none" strike="noStrike" kern="0" cap="none" spc="0" normalizeH="0" baseline="0" noProof="0" dirty="0">
                <a:ln>
                  <a:noFill/>
                </a:ln>
                <a:solidFill>
                  <a:srgbClr val="000000"/>
                </a:solidFill>
                <a:effectLst/>
                <a:uLnTx/>
                <a:uFillTx/>
                <a:latin typeface="Arial"/>
              </a:rPr>
              <a:t>Secretary;      Takumi Kobayashi, </a:t>
            </a:r>
            <a:r>
              <a:rPr kumimoji="1" lang="en-US" altLang="ja-JP" sz="2000" b="0" i="0" u="none" strike="noStrike" kern="0" cap="none" spc="0" normalizeH="0" baseline="0" noProof="0" dirty="0">
                <a:ln>
                  <a:noFill/>
                </a:ln>
                <a:solidFill>
                  <a:srgbClr val="000000"/>
                </a:solidFill>
                <a:effectLst/>
                <a:uLnTx/>
                <a:uFillTx/>
                <a:latin typeface="Arial"/>
                <a:ea typeface="+mn-ea"/>
                <a:cs typeface="+mn-cs"/>
              </a:rPr>
              <a:t>Osaka Metropolitan Univ./YRP-IAI</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kobayashi-takumi@yrp-iai.jp, Kobayashi.takumi@omu.ac.jp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4"/>
              <a:tabLst/>
              <a:defRPr/>
            </a:pPr>
            <a:r>
              <a:rPr kumimoji="1" lang="en-US" altLang="ja-JP" sz="2000" b="0" i="0" u="none" strike="noStrike" kern="0" cap="none" spc="0" normalizeH="0" baseline="0" noProof="0" dirty="0">
                <a:ln>
                  <a:noFill/>
                </a:ln>
                <a:solidFill>
                  <a:srgbClr val="000000"/>
                </a:solidFill>
                <a:effectLst/>
                <a:uLnTx/>
                <a:uFillTx/>
                <a:latin typeface="Arial"/>
              </a:rPr>
              <a:t>Technical Editors;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Minsoo Kim, YRP-IAI   minsoo@minsookim.com</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Seong-Soon Joo, Nano </a:t>
            </a:r>
            <a:r>
              <a:rPr lang="en-US" altLang="ja-JP" sz="2000" dirty="0" err="1">
                <a:solidFill>
                  <a:srgbClr val="000000"/>
                </a:solidFill>
                <a:latin typeface="Arial"/>
              </a:rPr>
              <a:t>HiTech</a:t>
            </a:r>
            <a:r>
              <a:rPr lang="en-US" altLang="ja-JP" sz="2000" dirty="0">
                <a:solidFill>
                  <a:srgbClr val="000000"/>
                </a:solidFill>
                <a:latin typeface="Arial"/>
              </a:rPr>
              <a:t>     ssjoo@etri.sci.kr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Kento Takabayashi, Toyo U. </a:t>
            </a:r>
            <a:r>
              <a:rPr kumimoji="1" lang="fi-FI" altLang="ja-JP" sz="2000" b="0" i="0" u="none" strike="noStrike" kern="0" cap="none" spc="0" normalizeH="0" baseline="0" noProof="0" dirty="0">
                <a:ln>
                  <a:noFill/>
                </a:ln>
                <a:solidFill>
                  <a:srgbClr val="000000"/>
                </a:solidFill>
                <a:effectLst/>
                <a:uLnTx/>
                <a:uFillTx/>
                <a:latin typeface="Arial"/>
              </a:rPr>
              <a:t>takabayashi@toyo.jp</a:t>
            </a:r>
            <a:endParaRPr kumimoji="1" lang="en-US" altLang="ja-JP" sz="2000" b="0" i="0" u="none" strike="noStrike" kern="0" cap="none" spc="0" normalizeH="0" baseline="0" noProof="0" dirty="0">
              <a:ln>
                <a:noFill/>
              </a:ln>
              <a:solidFill>
                <a:srgbClr val="000000"/>
              </a:solidFill>
              <a:effectLst/>
              <a:uLnTx/>
              <a:uFillTx/>
              <a:latin typeface="Arial"/>
            </a:endParaRPr>
          </a:p>
          <a:p>
            <a:pPr marL="0" lvl="0" indent="0">
              <a:buNone/>
              <a:defRPr/>
            </a:pPr>
            <a:r>
              <a:rPr kumimoji="1" lang="en-US" altLang="ja-JP" sz="2000" dirty="0"/>
              <a:t>             Marco Hernandez, YRP-IAI/CWC</a:t>
            </a:r>
            <a:r>
              <a:rPr lang="ja-JP" altLang="en-US" sz="2000" dirty="0"/>
              <a:t> </a:t>
            </a:r>
            <a:r>
              <a:rPr lang="fi-FI" altLang="ja-JP" sz="2000" dirty="0"/>
              <a:t>marco.hernandez@ieee.org</a:t>
            </a:r>
            <a:endParaRPr kumimoji="1" lang="en-US" altLang="ja-JP" sz="2000" dirty="0"/>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t>             </a:t>
            </a:r>
            <a:endParaRPr kumimoji="1" lang="ja-JP" altLang="en-US" sz="2000" dirty="0"/>
          </a:p>
        </p:txBody>
      </p:sp>
      <p:sp>
        <p:nvSpPr>
          <p:cNvPr id="3" name="タイトル 2"/>
          <p:cNvSpPr>
            <a:spLocks noGrp="1"/>
          </p:cNvSpPr>
          <p:nvPr>
            <p:ph type="title"/>
          </p:nvPr>
        </p:nvSpPr>
        <p:spPr>
          <a:xfrm>
            <a:off x="671782" y="618708"/>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7" name="スライド番号プレースホルダー 5">
            <a:extLst>
              <a:ext uri="{FF2B5EF4-FFF2-40B4-BE49-F238E27FC236}">
                <a16:creationId xmlns:a16="http://schemas.microsoft.com/office/drawing/2014/main" id="{95F69E21-5412-37B6-7073-C1312266EDD8}"/>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34</a:t>
            </a:fld>
            <a:endParaRPr lang="en-US" altLang="ja-JP" dirty="0"/>
          </a:p>
        </p:txBody>
      </p:sp>
      <p:sp>
        <p:nvSpPr>
          <p:cNvPr id="4" name="日付プレースホルダー 3">
            <a:extLst>
              <a:ext uri="{FF2B5EF4-FFF2-40B4-BE49-F238E27FC236}">
                <a16:creationId xmlns:a16="http://schemas.microsoft.com/office/drawing/2014/main" id="{AA875E9E-8365-3E7E-65E9-D49D9AC8D131}"/>
              </a:ext>
            </a:extLst>
          </p:cNvPr>
          <p:cNvSpPr>
            <a:spLocks noGrp="1"/>
          </p:cNvSpPr>
          <p:nvPr>
            <p:ph type="dt" sz="half" idx="2"/>
          </p:nvPr>
        </p:nvSpPr>
        <p:spPr>
          <a:xfrm>
            <a:off x="719666" y="367267"/>
            <a:ext cx="1600200" cy="215444"/>
          </a:xfrm>
        </p:spPr>
        <p:txBody>
          <a:bodyPr/>
          <a:lstStyle/>
          <a:p>
            <a:r>
              <a:rPr lang="en-US" altLang="ja-JP"/>
              <a:t>September 2025</a:t>
            </a:r>
            <a:endParaRPr lang="en-US" altLang="ja-JP" dirty="0"/>
          </a:p>
        </p:txBody>
      </p:sp>
    </p:spTree>
    <p:extLst>
      <p:ext uri="{BB962C8B-B14F-4D97-AF65-F5344CB8AC3E}">
        <p14:creationId xmlns:p14="http://schemas.microsoft.com/office/powerpoint/2010/main" val="4149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35</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September 2025</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September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4</a:t>
            </a:fld>
            <a:endParaRPr lang="en-US" altLang="ja-JP" dirty="0"/>
          </a:p>
        </p:txBody>
      </p:sp>
      <p:sp>
        <p:nvSpPr>
          <p:cNvPr id="4" name="テキスト ボックス 3">
            <a:extLst>
              <a:ext uri="{FF2B5EF4-FFF2-40B4-BE49-F238E27FC236}">
                <a16:creationId xmlns:a16="http://schemas.microsoft.com/office/drawing/2014/main" id="{542E8AE0-2401-344C-D633-E8824F4A135B}"/>
              </a:ext>
            </a:extLst>
          </p:cNvPr>
          <p:cNvSpPr txBox="1"/>
          <p:nvPr/>
        </p:nvSpPr>
        <p:spPr>
          <a:xfrm>
            <a:off x="161221" y="2178539"/>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RM#1</a:t>
            </a:r>
            <a:endParaRPr lang="ja-JP" altLang="en-US" sz="2800" dirty="0"/>
          </a:p>
        </p:txBody>
      </p:sp>
      <p:sp>
        <p:nvSpPr>
          <p:cNvPr id="12" name="テキスト ボックス 11">
            <a:extLst>
              <a:ext uri="{FF2B5EF4-FFF2-40B4-BE49-F238E27FC236}">
                <a16:creationId xmlns:a16="http://schemas.microsoft.com/office/drawing/2014/main" id="{4A3E36EC-0CAC-4E3E-C46A-277FA06DA3EA}"/>
              </a:ext>
            </a:extLst>
          </p:cNvPr>
          <p:cNvSpPr txBox="1"/>
          <p:nvPr/>
        </p:nvSpPr>
        <p:spPr>
          <a:xfrm>
            <a:off x="187099" y="4301340"/>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endParaRPr lang="ja-JP" altLang="en-US" sz="2800" dirty="0"/>
          </a:p>
        </p:txBody>
      </p:sp>
      <p:graphicFrame>
        <p:nvGraphicFramePr>
          <p:cNvPr id="18" name="表 17">
            <a:extLst>
              <a:ext uri="{FF2B5EF4-FFF2-40B4-BE49-F238E27FC236}">
                <a16:creationId xmlns:a16="http://schemas.microsoft.com/office/drawing/2014/main" id="{8A7BF972-F334-D365-3DE1-B9BD86C76898}"/>
              </a:ext>
            </a:extLst>
          </p:cNvPr>
          <p:cNvGraphicFramePr>
            <a:graphicFrameLocks noGrp="1"/>
          </p:cNvGraphicFramePr>
          <p:nvPr>
            <p:extLst>
              <p:ext uri="{D42A27DB-BD31-4B8C-83A1-F6EECF244321}">
                <p14:modId xmlns:p14="http://schemas.microsoft.com/office/powerpoint/2010/main" val="4011103601"/>
              </p:ext>
            </p:extLst>
          </p:nvPr>
        </p:nvGraphicFramePr>
        <p:xfrm>
          <a:off x="280885" y="4549391"/>
          <a:ext cx="8758483" cy="2454275"/>
        </p:xfrm>
        <a:graphic>
          <a:graphicData uri="http://schemas.openxmlformats.org/drawingml/2006/table">
            <a:tbl>
              <a:tblPr/>
              <a:tblGrid>
                <a:gridCol w="8758483">
                  <a:extLst>
                    <a:ext uri="{9D8B030D-6E8A-4147-A177-3AD203B41FA5}">
                      <a16:colId xmlns:a16="http://schemas.microsoft.com/office/drawing/2014/main" val="1549527024"/>
                    </a:ext>
                  </a:extLst>
                </a:gridCol>
              </a:tblGrid>
              <a:tr h="1027330">
                <a:tc>
                  <a:txBody>
                    <a:bodyPr/>
                    <a:lstStyle/>
                    <a:p>
                      <a:pPr algn="l" fontAlgn="ctr"/>
                      <a:r>
                        <a:rPr lang="en-US" sz="1600" b="0" i="0" u="none" strike="noStrike" dirty="0">
                          <a:solidFill>
                            <a:srgbClr val="000000"/>
                          </a:solidFill>
                          <a:effectLst/>
                          <a:latin typeface="Calibri" panose="020F0502020204030204" pitchFamily="34" charset="0"/>
                        </a:rPr>
                        <a:t>Webex 4</a:t>
                      </a:r>
                    </a:p>
                    <a:p>
                      <a:pPr algn="l" fontAlgn="ctr"/>
                      <a:r>
                        <a:rPr lang="en-US" sz="1600" b="0" i="0" u="none" strike="noStrike" dirty="0">
                          <a:solidFill>
                            <a:srgbClr val="000000"/>
                          </a:solidFill>
                          <a:effectLst/>
                          <a:latin typeface="Calibri" panose="020F0502020204030204" pitchFamily="34" charset="0"/>
                        </a:rPr>
                        <a:t>802.15 - Sept Webex 4</a:t>
                      </a:r>
                    </a:p>
                    <a:p>
                      <a:pPr algn="l" fontAlgn="ctr"/>
                      <a:r>
                        <a:rPr lang="en-US" sz="1600" b="0" i="0" u="none" strike="noStrike" dirty="0">
                          <a:solidFill>
                            <a:srgbClr val="000000"/>
                          </a:solidFill>
                          <a:effectLst/>
                          <a:latin typeface="Calibri" panose="020F0502020204030204" pitchFamily="34" charset="0"/>
                        </a:rPr>
                        <a:t>Join information</a:t>
                      </a:r>
                    </a:p>
                    <a:p>
                      <a:pPr algn="l" fontAlgn="ctr"/>
                      <a:r>
                        <a:rPr lang="en-US" sz="1600" b="0" i="0" u="none" strike="noStrike" dirty="0">
                          <a:solidFill>
                            <a:srgbClr val="000000"/>
                          </a:solidFill>
                          <a:effectLst/>
                          <a:latin typeface="Calibri" panose="020F0502020204030204" pitchFamily="34" charset="0"/>
                        </a:rPr>
                        <a:t>Meeting link: </a:t>
                      </a:r>
                      <a:r>
                        <a:rPr lang="en-US" sz="1600" b="0" i="0" u="none" strike="noStrike" dirty="0">
                          <a:solidFill>
                            <a:srgbClr val="000000"/>
                          </a:solidFill>
                          <a:effectLst/>
                          <a:latin typeface="Calibri" panose="020F0502020204030204" pitchFamily="34" charset="0"/>
                          <a:hlinkClick r:id="rId3"/>
                        </a:rPr>
                        <a:t>https://ieeesa.webex.com/ieeesa/j.php?MTID=m14f8a0680e2ac0a54a883406c3705c40</a:t>
                      </a:r>
                      <a:endParaRPr lang="en-US" sz="1600" b="0" i="0" u="none" strike="noStrike" dirty="0">
                        <a:solidFill>
                          <a:srgbClr val="000000"/>
                        </a:solidFill>
                        <a:effectLst/>
                        <a:latin typeface="Calibri" panose="020F0502020204030204" pitchFamily="34" charset="0"/>
                      </a:endParaRPr>
                    </a:p>
                    <a:p>
                      <a:pPr algn="l" fontAlgn="ctr"/>
                      <a:r>
                        <a:rPr lang="en-US" sz="1600" b="0" i="0" u="none" strike="noStrike" dirty="0">
                          <a:solidFill>
                            <a:srgbClr val="000000"/>
                          </a:solidFill>
                          <a:effectLst/>
                          <a:latin typeface="Calibri" panose="020F0502020204030204" pitchFamily="34" charset="0"/>
                        </a:rPr>
                        <a:t>Meeting number: 2340 103 0246</a:t>
                      </a:r>
                    </a:p>
                    <a:p>
                      <a:pPr algn="l" fontAlgn="ctr"/>
                      <a:r>
                        <a:rPr lang="en-US" sz="1600" b="0" i="0" u="none" strike="noStrike" dirty="0">
                          <a:solidFill>
                            <a:srgbClr val="000000"/>
                          </a:solidFill>
                          <a:effectLst/>
                          <a:latin typeface="Calibri" panose="020F0502020204030204" pitchFamily="34" charset="0"/>
                        </a:rPr>
                        <a:t>Password: 80215sept25wbx4</a:t>
                      </a:r>
                      <a:endParaRPr lang="fi-FI" sz="1600" b="0" i="0" u="none" strike="noStrike" dirty="0">
                        <a:solidFill>
                          <a:srgbClr val="000000"/>
                        </a:solidFill>
                        <a:effectLst/>
                        <a:latin typeface="Calibri" panose="020F050202020403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4215481946"/>
                  </a:ext>
                </a:extLst>
              </a:tr>
              <a:tr h="160309">
                <a:tc>
                  <a:txBody>
                    <a:bodyPr/>
                    <a:lstStyle/>
                    <a:p>
                      <a:pPr algn="l" fontAlgn="ctr"/>
                      <a:endParaRPr lang="fi-FI" sz="1600" b="0" i="0" u="none" strike="noStrike" dirty="0">
                        <a:solidFill>
                          <a:srgbClr val="000000"/>
                        </a:solidFill>
                        <a:effectLst/>
                        <a:latin typeface="Calibri" panose="020F050202020403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3972188406"/>
                  </a:ext>
                </a:extLst>
              </a:tr>
              <a:tr h="160309">
                <a:tc>
                  <a:txBody>
                    <a:bodyPr/>
                    <a:lstStyle/>
                    <a:p>
                      <a:pPr algn="l" fontAlgn="ctr"/>
                      <a:endParaRPr lang="en-US" sz="1600" b="0" i="0" u="sng" strike="noStrike" dirty="0">
                        <a:solidFill>
                          <a:srgbClr val="0000FF"/>
                        </a:solidFill>
                        <a:effectLst/>
                        <a:latin typeface="Arial" panose="020B060402020202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971096130"/>
                  </a:ext>
                </a:extLst>
              </a:tr>
              <a:tr h="160309">
                <a:tc>
                  <a:txBody>
                    <a:bodyPr/>
                    <a:lstStyle/>
                    <a:p>
                      <a:pPr algn="l" fontAlgn="ctr"/>
                      <a:endParaRPr lang="en-US" sz="1600" b="0" i="0" u="sng" strike="noStrike" dirty="0">
                        <a:solidFill>
                          <a:srgbClr val="0000FF"/>
                        </a:solidFill>
                        <a:effectLst/>
                        <a:latin typeface="Arial" panose="020B060402020202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3903534402"/>
                  </a:ext>
                </a:extLst>
              </a:tr>
              <a:tr h="160309">
                <a:tc>
                  <a:txBody>
                    <a:bodyPr/>
                    <a:lstStyle/>
                    <a:p>
                      <a:pPr algn="l" fontAlgn="ctr"/>
                      <a:endParaRPr lang="fi-FI" sz="1600" b="0" i="0" u="none" strike="noStrike" dirty="0">
                        <a:solidFill>
                          <a:srgbClr val="000000"/>
                        </a:solidFill>
                        <a:effectLst/>
                        <a:latin typeface="Calibri" panose="020F050202020403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1372631605"/>
                  </a:ext>
                </a:extLst>
              </a:tr>
            </a:tbl>
          </a:graphicData>
        </a:graphic>
      </p:graphicFrame>
      <p:sp>
        <p:nvSpPr>
          <p:cNvPr id="6" name="タイトル 2">
            <a:extLst>
              <a:ext uri="{FF2B5EF4-FFF2-40B4-BE49-F238E27FC236}">
                <a16:creationId xmlns:a16="http://schemas.microsoft.com/office/drawing/2014/main" id="{74047C1E-C007-F072-CA30-2BB7BD326BF8}"/>
              </a:ext>
            </a:extLst>
          </p:cNvPr>
          <p:cNvSpPr>
            <a:spLocks noGrp="1"/>
          </p:cNvSpPr>
          <p:nvPr>
            <p:ph type="title"/>
          </p:nvPr>
        </p:nvSpPr>
        <p:spPr>
          <a:xfrm>
            <a:off x="6018" y="633438"/>
            <a:ext cx="9224418" cy="496325"/>
          </a:xfrm>
        </p:spPr>
        <p:txBody>
          <a:bodyPr>
            <a:noAutofit/>
          </a:bodyPr>
          <a:lstStyle/>
          <a:p>
            <a:pPr>
              <a:lnSpc>
                <a:spcPts val="2500"/>
              </a:lnSpc>
            </a:pPr>
            <a:r>
              <a:rPr lang="en-US" altLang="ja-JP" sz="2400" b="1" dirty="0">
                <a:latin typeface="ＭＳ Ｐゴシック" panose="020B0600070205080204" pitchFamily="50" charset="-128"/>
                <a:ea typeface="ＭＳ Ｐゴシック" panose="020B0600070205080204" pitchFamily="50" charset="-128"/>
              </a:rPr>
              <a:t>TG15.6ma Plenary Session in Madrid Schedule for 15-19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Sept,  2025</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5A6FDC98-F50D-151A-718E-7E7AF8F43E3A}"/>
              </a:ext>
            </a:extLst>
          </p:cNvPr>
          <p:cNvSpPr txBox="1"/>
          <p:nvPr/>
        </p:nvSpPr>
        <p:spPr>
          <a:xfrm>
            <a:off x="226186" y="2453414"/>
            <a:ext cx="8691627" cy="1384995"/>
          </a:xfrm>
          <a:prstGeom prst="rect">
            <a:avLst/>
          </a:prstGeom>
          <a:noFill/>
        </p:spPr>
        <p:txBody>
          <a:bodyPr wrap="square">
            <a:spAutoFit/>
          </a:bodyPr>
          <a:lstStyle/>
          <a:p>
            <a:r>
              <a:rPr lang="en-US" altLang="ja-JP" sz="1400" dirty="0"/>
              <a:t>Webex 1</a:t>
            </a:r>
          </a:p>
          <a:p>
            <a:r>
              <a:rPr lang="en-US" altLang="ja-JP" sz="1400" dirty="0"/>
              <a:t>802.15 - Sept Webex 1</a:t>
            </a:r>
          </a:p>
          <a:p>
            <a:r>
              <a:rPr lang="en-US" altLang="ja-JP" sz="1400" dirty="0"/>
              <a:t>Join information</a:t>
            </a:r>
          </a:p>
          <a:p>
            <a:r>
              <a:rPr lang="en-US" altLang="ja-JP" sz="1400" dirty="0"/>
              <a:t>Meeting link: </a:t>
            </a:r>
            <a:r>
              <a:rPr lang="en-US" altLang="ja-JP" sz="1400" dirty="0">
                <a:hlinkClick r:id="rId4"/>
              </a:rPr>
              <a:t>https://ieeesa.webex.com/ieeesa/j.php?MTID=m4a570911bed065d8ddbfcd3aebb432a0</a:t>
            </a:r>
            <a:endParaRPr lang="en-US" altLang="ja-JP" sz="1400" dirty="0"/>
          </a:p>
          <a:p>
            <a:r>
              <a:rPr lang="en-US" altLang="ja-JP" sz="1400" dirty="0"/>
              <a:t>Meeting number: 2346 647 1357</a:t>
            </a:r>
          </a:p>
          <a:p>
            <a:r>
              <a:rPr lang="en-US" altLang="ja-JP" sz="1400" dirty="0"/>
              <a:t>Password: 80215sept25wbx1</a:t>
            </a:r>
          </a:p>
        </p:txBody>
      </p:sp>
      <p:sp>
        <p:nvSpPr>
          <p:cNvPr id="7" name="テキスト ボックス 6">
            <a:extLst>
              <a:ext uri="{FF2B5EF4-FFF2-40B4-BE49-F238E27FC236}">
                <a16:creationId xmlns:a16="http://schemas.microsoft.com/office/drawing/2014/main" id="{D17A107D-C163-D822-B916-44D2F6B0ADCE}"/>
              </a:ext>
            </a:extLst>
          </p:cNvPr>
          <p:cNvSpPr txBox="1"/>
          <p:nvPr/>
        </p:nvSpPr>
        <p:spPr>
          <a:xfrm>
            <a:off x="634416" y="1054179"/>
            <a:ext cx="823632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Sept.15(MON)in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Sept.16(TUE)in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Sept.16(TUE)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Sept.17(WED)in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Sept.17(WED)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Sept.18(THU)in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Sept.18(THU)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Sept.19(FRI)in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0333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dirty="0"/>
              <a:t>Slide </a:t>
            </a:r>
            <a:fld id="{018E0977-DC1B-42DD-B45E-59C02A783531}" type="slidenum">
              <a:rPr lang="en-US" altLang="ja-JP" smtClean="0"/>
              <a:pPr/>
              <a:t>5</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a:xfrm>
            <a:off x="729429" y="400905"/>
            <a:ext cx="1600200" cy="215444"/>
          </a:xfrm>
        </p:spPr>
        <p:txBody>
          <a:bodyPr/>
          <a:lstStyle/>
          <a:p>
            <a:r>
              <a:rPr lang="en-US" altLang="ja-JP"/>
              <a:t>September 2025</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July 2025. Doc.# 15-25-0390-00-06ma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15-25-0421-01-06ma</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302882" y="1467305"/>
            <a:ext cx="8699499" cy="4976036"/>
          </a:xfrm>
        </p:spPr>
        <p:txBody>
          <a:bodyPr/>
          <a:lstStyle/>
          <a:p>
            <a:pPr>
              <a:lnSpc>
                <a:spcPts val="2100"/>
              </a:lnSpc>
            </a:pPr>
            <a:r>
              <a:rPr lang="en-US" altLang="ja-JP" sz="2400" dirty="0">
                <a:ea typeface="ＭＳ Ｐゴシック" charset="-128"/>
              </a:rPr>
              <a:t>Required notices</a:t>
            </a:r>
          </a:p>
          <a:p>
            <a:pPr lvl="1">
              <a:lnSpc>
                <a:spcPts val="2100"/>
              </a:lnSpc>
            </a:pPr>
            <a:r>
              <a:rPr lang="en-US" altLang="ja-JP" sz="2000" dirty="0">
                <a:ea typeface="ＭＳ Ｐゴシック" charset="-128"/>
              </a:rPr>
              <a:t>Affiliation FAQ - http://standards.ieee.org/faqs/affiliationFAQ.html</a:t>
            </a:r>
          </a:p>
          <a:p>
            <a:pPr lvl="1">
              <a:lnSpc>
                <a:spcPts val="2100"/>
              </a:lnSpc>
            </a:pPr>
            <a:r>
              <a:rPr lang="en-US" altLang="ja-JP" sz="2000" dirty="0">
                <a:ea typeface="ＭＳ Ｐゴシック" charset="-128"/>
              </a:rPr>
              <a:t>Anti-Trust FAQ - http://standards.ieee.org/resources/antitrust-guidelines.pdf</a:t>
            </a:r>
          </a:p>
          <a:p>
            <a:pPr lvl="1">
              <a:lnSpc>
                <a:spcPts val="2100"/>
              </a:lnSpc>
            </a:pPr>
            <a:r>
              <a:rPr lang="en-US" altLang="ja-JP" sz="2000" dirty="0">
                <a:ea typeface="ＭＳ Ｐゴシック" charset="-128"/>
              </a:rPr>
              <a:t>Ethics - http://www.ieee.org/portal/cms_docs/about/CoE_poster.pdf</a:t>
            </a:r>
          </a:p>
          <a:p>
            <a:pPr>
              <a:lnSpc>
                <a:spcPts val="2100"/>
              </a:lnSpc>
            </a:pPr>
            <a:r>
              <a:rPr lang="en-US" altLang="ja-JP" sz="2400" dirty="0">
                <a:ea typeface="ＭＳ Ｐゴシック" charset="-128"/>
              </a:rPr>
              <a:t>Chair and Secretary</a:t>
            </a:r>
          </a:p>
          <a:p>
            <a:pPr lvl="1">
              <a:lnSpc>
                <a:spcPts val="2100"/>
              </a:lnSpc>
            </a:pPr>
            <a:r>
              <a:rPr lang="en-US" altLang="ja-JP" sz="2000" dirty="0">
                <a:ea typeface="ＭＳ Ｐゴシック" charset="-128"/>
              </a:rPr>
              <a:t>Chair; Ryuji Kohno(YNU/YRP-IAI)</a:t>
            </a:r>
          </a:p>
          <a:p>
            <a:pPr lvl="1">
              <a:lnSpc>
                <a:spcPts val="2100"/>
              </a:lnSpc>
            </a:pPr>
            <a:r>
              <a:rPr lang="en-US" altLang="ja-JP" sz="2000" dirty="0">
                <a:ea typeface="ＭＳ Ｐゴシック" charset="-128"/>
              </a:rPr>
              <a:t>1</a:t>
            </a:r>
            <a:r>
              <a:rPr lang="en-US" altLang="ja-JP" sz="2000" baseline="30000" dirty="0">
                <a:ea typeface="ＭＳ Ｐゴシック" charset="-128"/>
              </a:rPr>
              <a:t>st</a:t>
            </a:r>
            <a:r>
              <a:rPr lang="en-US" altLang="ja-JP" sz="2000" dirty="0">
                <a:ea typeface="ＭＳ Ｐゴシック" charset="-128"/>
              </a:rPr>
              <a:t> Vice Chair; Marco Hernandez(YRP-IAI/CWC)</a:t>
            </a:r>
          </a:p>
          <a:p>
            <a:pPr lvl="1">
              <a:lnSpc>
                <a:spcPts val="2100"/>
              </a:lnSpc>
            </a:pPr>
            <a:r>
              <a:rPr lang="en-US" altLang="ja-JP" sz="2000" dirty="0">
                <a:ea typeface="ＭＳ Ｐゴシック" charset="-128"/>
              </a:rPr>
              <a:t>2</a:t>
            </a:r>
            <a:r>
              <a:rPr lang="en-US" altLang="ja-JP" sz="2000" baseline="30000" dirty="0">
                <a:ea typeface="ＭＳ Ｐゴシック" charset="-128"/>
              </a:rPr>
              <a:t>nd</a:t>
            </a:r>
            <a:r>
              <a:rPr lang="en-US" altLang="ja-JP" sz="2000" dirty="0">
                <a:ea typeface="ＭＳ Ｐゴシック" charset="-128"/>
              </a:rPr>
              <a:t> Vice Chair; Daisuke Anzai(Osaka Metropolitan Univ.)</a:t>
            </a:r>
          </a:p>
          <a:p>
            <a:pPr lvl="1">
              <a:lnSpc>
                <a:spcPts val="2400"/>
              </a:lnSpc>
            </a:pPr>
            <a:r>
              <a:rPr lang="en-US" altLang="ja-JP" sz="2000" dirty="0">
                <a:ea typeface="ＭＳ Ｐゴシック" charset="-128"/>
              </a:rPr>
              <a:t>Secretary; Takumi Kobayashi(Osaka Metropolitan Univ.)</a:t>
            </a:r>
          </a:p>
          <a:p>
            <a:pPr lvl="1">
              <a:lnSpc>
                <a:spcPts val="2100"/>
              </a:lnSpc>
            </a:pPr>
            <a:r>
              <a:rPr lang="en-US" altLang="ja-JP" sz="2000" dirty="0">
                <a:ea typeface="ＭＳ Ｐゴシック" charset="-128"/>
              </a:rPr>
              <a:t>Technical Co-Editors; Minsoo Kim(YRP-IAI). </a:t>
            </a:r>
          </a:p>
          <a:p>
            <a:pPr marL="457200" lvl="1" indent="0">
              <a:lnSpc>
                <a:spcPts val="2100"/>
              </a:lnSpc>
              <a:buNone/>
            </a:pPr>
            <a:r>
              <a:rPr lang="en-US" altLang="ja-JP" sz="2000" dirty="0">
                <a:ea typeface="ＭＳ Ｐゴシック" charset="-128"/>
              </a:rPr>
              <a:t>                                        Seong-Soon Joo(KPST), </a:t>
            </a:r>
          </a:p>
          <a:p>
            <a:pPr marL="457200" lvl="1" indent="0">
              <a:lnSpc>
                <a:spcPts val="2100"/>
              </a:lnSpc>
              <a:buNone/>
            </a:pPr>
            <a:r>
              <a:rPr lang="en-US" altLang="ja-JP" sz="2000" dirty="0">
                <a:ea typeface="ＭＳ Ｐゴシック" charset="-128"/>
              </a:rPr>
              <a:t>                                        Kento </a:t>
            </a:r>
            <a:r>
              <a:rPr lang="en-US" altLang="ja-JP" sz="2000" dirty="0" err="1">
                <a:ea typeface="ＭＳ Ｐゴシック" charset="-128"/>
              </a:rPr>
              <a:t>Takabayashi</a:t>
            </a:r>
            <a:r>
              <a:rPr lang="en-US" altLang="ja-JP" sz="2000" dirty="0">
                <a:ea typeface="ＭＳ Ｐゴシック" charset="-128"/>
              </a:rPr>
              <a:t>(Toyo U),</a:t>
            </a:r>
          </a:p>
          <a:p>
            <a:pPr marL="457200" lvl="1" indent="0">
              <a:lnSpc>
                <a:spcPts val="2100"/>
              </a:lnSpc>
              <a:buNone/>
            </a:pPr>
            <a:r>
              <a:rPr lang="en-US" altLang="ja-JP" sz="2000" dirty="0">
                <a:ea typeface="ＭＳ Ｐゴシック" charset="-128"/>
              </a:rPr>
              <a:t>                                        Marco Hernandez (YRP-IAI/CWC)</a:t>
            </a:r>
          </a:p>
        </p:txBody>
      </p:sp>
      <p:sp>
        <p:nvSpPr>
          <p:cNvPr id="2" name="タイトル 1"/>
          <p:cNvSpPr>
            <a:spLocks noGrp="1"/>
          </p:cNvSpPr>
          <p:nvPr>
            <p:ph type="title"/>
          </p:nvPr>
        </p:nvSpPr>
        <p:spPr>
          <a:xfrm>
            <a:off x="685800" y="670478"/>
            <a:ext cx="7772400" cy="86061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7</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8</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9</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r>
              <a:rPr kumimoji="1" lang="en-IE" altLang="ja-JP" sz="1800" b="1" i="0" u="sng" strike="noStrike" kern="1200" cap="none" spc="-1" normalizeH="0" baseline="0" noProof="0" dirty="0">
                <a:ln>
                  <a:noFill/>
                </a:ln>
                <a:solidFill>
                  <a:schemeClr val="accent6"/>
                </a:solidFill>
                <a:effectLst/>
                <a:uLnTx/>
                <a:uFillTx/>
                <a:latin typeface="Calibri"/>
                <a:ea typeface="Calibri"/>
                <a:hlinkClick r:id="rId3">
                  <a:extLst>
                    <a:ext uri="{A12FA001-AC4F-418D-AE19-62706E023703}">
                      <ahyp:hlinkClr xmlns:ahyp="http://schemas.microsoft.com/office/drawing/2018/hyperlinkcolor" val="tx"/>
                    </a:ext>
                  </a:extLst>
                </a:hlinkClick>
              </a:rPr>
              <a:t>http://standards.ieee.org/develop/policies/opman/sect6.html#6.3</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endParaRPr kumimoji="1" lang="en-IE" altLang="ja-JP" sz="1800" b="0" i="0" u="none" strike="noStrike" kern="1200" cap="none" spc="-1" normalizeH="0" baseline="0" noProof="0" dirty="0">
              <a:ln>
                <a:noFill/>
              </a:ln>
              <a:solidFill>
                <a:schemeClr val="accent6"/>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chemeClr val="accent6"/>
                </a:solidFill>
                <a:effectLst/>
                <a:uLnTx/>
                <a:uFillTx/>
                <a:latin typeface="Calibri"/>
                <a:ea typeface="Calibri"/>
                <a:hlinkClick r:id="rId4">
                  <a:extLst>
                    <a:ext uri="{A12FA001-AC4F-418D-AE19-62706E023703}">
                      <ahyp:hlinkClr xmlns:ahyp="http://schemas.microsoft.com/office/drawing/2018/hyperlinkcolor" val="tx"/>
                    </a:ext>
                  </a:extLst>
                </a:hlinkClick>
              </a:rPr>
              <a:t>http://standards.ieee.org/about/sasb/patcom/materials.html</a:t>
            </a:r>
            <a:endParaRPr kumimoji="1" lang="en-US" altLang="ja-JP" sz="2000" b="0" i="0" u="none" strike="noStrike" kern="1200" cap="none" spc="-1" normalizeH="0" baseline="0" noProof="0" dirty="0">
              <a:ln>
                <a:noFill/>
              </a:ln>
              <a:solidFill>
                <a:schemeClr val="accent6"/>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7368424E1B74C48AB29D726EB58938A" ma:contentTypeVersion="16" ma:contentTypeDescription="新しいドキュメントを作成します。" ma:contentTypeScope="" ma:versionID="15e517b5cb444b2508030d704820138f">
  <xsd:schema xmlns:xsd="http://www.w3.org/2001/XMLSchema" xmlns:xs="http://www.w3.org/2001/XMLSchema" xmlns:p="http://schemas.microsoft.com/office/2006/metadata/properties" xmlns:ns3="14dc06ee-e31a-4d25-81ea-3d4566fe9411" xmlns:ns4="58117694-ffd4-4546-bf26-f6211cd5f70e" targetNamespace="http://schemas.microsoft.com/office/2006/metadata/properties" ma:root="true" ma:fieldsID="9bc5a14b30d7f1d7828a3ce204af2a6d" ns3:_="" ns4:_="">
    <xsd:import namespace="14dc06ee-e31a-4d25-81ea-3d4566fe9411"/>
    <xsd:import namespace="58117694-ffd4-4546-bf26-f6211cd5f7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c06ee-e31a-4d25-81ea-3d4566fe94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117694-ffd4-4546-bf26-f6211cd5f70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4dc06ee-e31a-4d25-81ea-3d4566fe9411" xsi:nil="true"/>
  </documentManagement>
</p:properties>
</file>

<file path=customXml/itemProps1.xml><?xml version="1.0" encoding="utf-8"?>
<ds:datastoreItem xmlns:ds="http://schemas.openxmlformats.org/officeDocument/2006/customXml" ds:itemID="{356791FD-07AB-4A40-BA41-7310A9FDAEFC}">
  <ds:schemaRefs>
    <ds:schemaRef ds:uri="http://schemas.microsoft.com/sharepoint/v3/contenttype/forms"/>
  </ds:schemaRefs>
</ds:datastoreItem>
</file>

<file path=customXml/itemProps2.xml><?xml version="1.0" encoding="utf-8"?>
<ds:datastoreItem xmlns:ds="http://schemas.openxmlformats.org/officeDocument/2006/customXml" ds:itemID="{11FACD45-E1D0-4DC4-89B8-68B0AC5F3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c06ee-e31a-4d25-81ea-3d4566fe9411"/>
    <ds:schemaRef ds:uri="58117694-ffd4-4546-bf26-f6211cd5f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E9809E-5DD1-4327-95E5-FECAF69550DF}">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58117694-ffd4-4546-bf26-f6211cd5f70e"/>
    <ds:schemaRef ds:uri="14dc06ee-e31a-4d25-81ea-3d4566fe9411"/>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110601</TotalTime>
  <Words>4579</Words>
  <Application>Microsoft Office PowerPoint</Application>
  <PresentationFormat>画面に合わせる (4:3)</PresentationFormat>
  <Paragraphs>517</Paragraphs>
  <Slides>35</Slides>
  <Notes>20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35</vt:i4>
      </vt:variant>
    </vt:vector>
  </HeadingPairs>
  <TitlesOfParts>
    <vt:vector size="48" baseType="lpstr">
      <vt:lpstr>Courier</vt:lpstr>
      <vt:lpstr>Monotype Sorts</vt:lpstr>
      <vt:lpstr>ＭＳ Ｐゴシック</vt:lpstr>
      <vt:lpstr>メイリオ</vt:lpstr>
      <vt:lpstr>游ゴシック</vt:lpstr>
      <vt:lpstr>Arial</vt:lpstr>
      <vt:lpstr>Arial Rounded MT Bold</vt:lpstr>
      <vt:lpstr>Calibri</vt:lpstr>
      <vt:lpstr>Montserrat</vt:lpstr>
      <vt:lpstr>Times New Roman</vt:lpstr>
      <vt:lpstr>Wingdings</vt:lpstr>
      <vt:lpstr>Work Sans</vt:lpstr>
      <vt:lpstr>IEEE-P802_15</vt:lpstr>
      <vt:lpstr>PowerPoint プレゼンテーション</vt:lpstr>
      <vt:lpstr>IEEE 802.15 TG15.6ma  (Revision of IEEE802.15.6-2012)  Opening Information  In Personal and Virtual Hybrid Interim Session Wakoloa, Hawaii, USA  September 15th, 2025 Ryuji Kohno Yokohama National University(YNU), YRP International Alliance Institute(YRP-IAI)</vt:lpstr>
      <vt:lpstr>TG15.6ma Plenary Session in Madrid Schedule for 15-19th Sept,  2025</vt:lpstr>
      <vt:lpstr>TG15.6ma Plenary Session in Madrid Schedule for 15-19th Sept,  2025</vt:lpstr>
      <vt:lpstr>PowerPoint プレゼンテーション</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Objectives of TG 6ma – Enhanced Dependability Body Area Network (ED-BAN)</vt:lpstr>
      <vt:lpstr> Result of Letter Ballots LB210, 212, 217, 221 for the Draft P802.15.6ma_D03, 04, 05, and 06　（Sept. 2024- July 2025)</vt:lpstr>
      <vt:lpstr>Result of Initial SA Ballot (August 5th to Sept. 4th entended to Sept. 15th )</vt:lpstr>
      <vt:lpstr>TG motion: Draft needs to be edited before 2nd SA Ballot</vt:lpstr>
      <vt:lpstr> TG Motion to approve the formation of CRG </vt:lpstr>
      <vt:lpstr>Agenda items for the week</vt:lpstr>
      <vt:lpstr>TG15.6ma Plenary Session in Madrid Schedule for 15-19th Sept,  2025</vt:lpstr>
      <vt:lpstr>PowerPoint プレゼンテーション</vt:lpstr>
      <vt:lpstr>PowerPoint プレゼンテーション</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kohno@ynu.ac.jp</cp:lastModifiedBy>
  <cp:revision>202</cp:revision>
  <cp:lastPrinted>2022-07-06T15:32:43Z</cp:lastPrinted>
  <dcterms:created xsi:type="dcterms:W3CDTF">2020-12-17T10:56:09Z</dcterms:created>
  <dcterms:modified xsi:type="dcterms:W3CDTF">2025-09-18T19:51:39Z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0x010100D7368424E1B74C48AB29D726EB58938A</vt:lpwstr>
  </property>
</Properties>
</file>