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360" r:id="rId2"/>
    <p:sldId id="361" r:id="rId3"/>
    <p:sldId id="450" r:id="rId4"/>
    <p:sldId id="465" r:id="rId5"/>
    <p:sldId id="456" r:id="rId6"/>
    <p:sldId id="412" r:id="rId7"/>
    <p:sldId id="363" r:id="rId8"/>
    <p:sldId id="433" r:id="rId9"/>
    <p:sldId id="449" r:id="rId10"/>
    <p:sldId id="457" r:id="rId11"/>
    <p:sldId id="460" r:id="rId12"/>
    <p:sldId id="461" r:id="rId13"/>
    <p:sldId id="462" r:id="rId14"/>
    <p:sldId id="463" r:id="rId15"/>
    <p:sldId id="359" r:id="rId16"/>
    <p:sldId id="464" r:id="rId17"/>
    <p:sldId id="401" r:id="rId18"/>
    <p:sldId id="402" r:id="rId19"/>
    <p:sldId id="366" r:id="rId20"/>
    <p:sldId id="459" r:id="rId21"/>
    <p:sldId id="458" r:id="rId22"/>
    <p:sldId id="367" r:id="rId23"/>
    <p:sldId id="368" r:id="rId24"/>
    <p:sldId id="466" r:id="rId25"/>
    <p:sldId id="369" r:id="rId26"/>
    <p:sldId id="370" r:id="rId27"/>
    <p:sldId id="427" r:id="rId28"/>
    <p:sldId id="377" r:id="rId29"/>
    <p:sldId id="388" r:id="rId30"/>
    <p:sldId id="382" r:id="rId31"/>
    <p:sldId id="467" r:id="rId32"/>
    <p:sldId id="381" r:id="rId33"/>
    <p:sldId id="428" r:id="rId34"/>
    <p:sldId id="436" r:id="rId35"/>
    <p:sldId id="437" r:id="rId36"/>
    <p:sldId id="438" r:id="rId37"/>
    <p:sldId id="439" r:id="rId38"/>
    <p:sldId id="435" r:id="rId39"/>
    <p:sldId id="429" r:id="rId40"/>
    <p:sldId id="416" r:id="rId41"/>
    <p:sldId id="415" r:id="rId42"/>
    <p:sldId id="418" r:id="rId43"/>
    <p:sldId id="430" r:id="rId44"/>
    <p:sldId id="470" r:id="rId45"/>
    <p:sldId id="471" r:id="rId46"/>
    <p:sldId id="472" r:id="rId47"/>
    <p:sldId id="423" r:id="rId48"/>
    <p:sldId id="468" r:id="rId49"/>
    <p:sldId id="469" r:id="rId50"/>
    <p:sldId id="424" r:id="rId51"/>
    <p:sldId id="393" r:id="rId5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7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5299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802.15-25-0418-02</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mentor.ieee.org/802.15/dcn/25/15-25-0417-00-04ab-agenda-details-september-2025.xls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September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September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BD041-04F0-986C-BC8A-1B72E66414F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3D9F10D-9FBC-F959-F0AE-071FAAFF0BB9}"/>
              </a:ext>
            </a:extLst>
          </p:cNvPr>
          <p:cNvSpPr>
            <a:spLocks noGrp="1"/>
          </p:cNvSpPr>
          <p:nvPr>
            <p:ph type="title"/>
          </p:nvPr>
        </p:nvSpPr>
        <p:spPr/>
        <p:txBody>
          <a:bodyPr/>
          <a:lstStyle/>
          <a:p>
            <a:r>
              <a:rPr lang="en-US" dirty="0"/>
              <a:t>Other Meeting Decorum</a:t>
            </a:r>
          </a:p>
        </p:txBody>
      </p:sp>
      <p:sp>
        <p:nvSpPr>
          <p:cNvPr id="7" name="Text Placeholder 6">
            <a:extLst>
              <a:ext uri="{FF2B5EF4-FFF2-40B4-BE49-F238E27FC236}">
                <a16:creationId xmlns:a16="http://schemas.microsoft.com/office/drawing/2014/main" id="{768C1C13-06E8-3FF6-FB10-C0AF35E457BF}"/>
              </a:ext>
            </a:extLst>
          </p:cNvPr>
          <p:cNvSpPr>
            <a:spLocks noGrp="1"/>
          </p:cNvSpPr>
          <p:nvPr>
            <p:ph type="body" sz="half" idx="1"/>
          </p:nvPr>
        </p:nvSpPr>
        <p:spPr>
          <a:xfrm>
            <a:off x="1257300" y="1761067"/>
            <a:ext cx="9677400" cy="4114800"/>
          </a:xfrm>
        </p:spPr>
        <p:txBody>
          <a:bodyPr>
            <a:normAutofit fontScale="92500" lnSpcReduction="10000"/>
          </a:bodyPr>
          <a:lstStyle/>
          <a:p>
            <a:r>
              <a:rPr lang="en-US" dirty="0"/>
              <a:t>No photography without WG Chairs permission</a:t>
            </a:r>
          </a:p>
          <a:p>
            <a:r>
              <a:rPr lang="en-US" dirty="0"/>
              <a:t>If we are a member of the press identify yourself to the WG chair</a:t>
            </a:r>
          </a:p>
          <a:p>
            <a:r>
              <a:rPr lang="en-US" dirty="0"/>
              <a:t>Mobile ringers and cat video players on silent</a:t>
            </a:r>
          </a:p>
          <a:p>
            <a:r>
              <a:rPr lang="en-US" dirty="0"/>
              <a:t>One meeting at a time</a:t>
            </a:r>
          </a:p>
          <a:p>
            <a:r>
              <a:rPr lang="en-US" dirty="0"/>
              <a:t>Abide by the chairs’ direction on procedure</a:t>
            </a:r>
          </a:p>
          <a:p>
            <a:r>
              <a:rPr lang="en-US" dirty="0"/>
              <a:t>It’s OK to make the standards development process fun!</a:t>
            </a:r>
            <a:endParaRPr lang="en-US" dirty="0">
              <a:solidFill>
                <a:schemeClr val="accent1">
                  <a:lumMod val="50000"/>
                </a:schemeClr>
              </a:solidFill>
            </a:endParaRPr>
          </a:p>
        </p:txBody>
      </p:sp>
      <p:sp>
        <p:nvSpPr>
          <p:cNvPr id="5" name="Slide Number Placeholder 4">
            <a:extLst>
              <a:ext uri="{FF2B5EF4-FFF2-40B4-BE49-F238E27FC236}">
                <a16:creationId xmlns:a16="http://schemas.microsoft.com/office/drawing/2014/main" id="{2D5D59B4-A845-DA45-5822-8FECA11F9D1E}"/>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10</a:t>
            </a:fld>
            <a:endParaRPr lang="en-US" dirty="0"/>
          </a:p>
        </p:txBody>
      </p:sp>
    </p:spTree>
    <p:extLst>
      <p:ext uri="{BB962C8B-B14F-4D97-AF65-F5344CB8AC3E}">
        <p14:creationId xmlns:p14="http://schemas.microsoft.com/office/powerpoint/2010/main" val="69381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200745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1271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408021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260134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September 2025 </a:t>
            </a:r>
          </a:p>
          <a:p>
            <a:r>
              <a:rPr lang="en-US" sz="2800" dirty="0"/>
              <a:t>802 Wireless Interim Session</a:t>
            </a:r>
          </a:p>
          <a:p>
            <a:r>
              <a:rPr lang="en-US" sz="2800" dirty="0"/>
              <a:t>Mixed Mode</a:t>
            </a:r>
          </a:p>
          <a:p>
            <a:r>
              <a:rPr lang="en-US" sz="2800" dirty="0"/>
              <a:t>Live from</a:t>
            </a:r>
          </a:p>
          <a:p>
            <a:r>
              <a:rPr lang="en-US" sz="2800" dirty="0"/>
              <a:t>The Big Island</a:t>
            </a:r>
          </a:p>
          <a:p>
            <a:r>
              <a:rPr lang="en-US" sz="2400" dirty="0"/>
              <a:t>And remote worldwide</a:t>
            </a:r>
          </a:p>
        </p:txBody>
      </p:sp>
      <p:pic>
        <p:nvPicPr>
          <p:cNvPr id="4" name="Picture 3">
            <a:extLst>
              <a:ext uri="{FF2B5EF4-FFF2-40B4-BE49-F238E27FC236}">
                <a16:creationId xmlns:a16="http://schemas.microsoft.com/office/drawing/2014/main" id="{07B0EC72-9D4F-7423-1C29-1EE14D2141BD}"/>
              </a:ext>
            </a:extLst>
          </p:cNvPr>
          <p:cNvPicPr>
            <a:picLocks noChangeAspect="1"/>
          </p:cNvPicPr>
          <p:nvPr/>
        </p:nvPicPr>
        <p:blipFill>
          <a:blip r:embed="rId3"/>
          <a:stretch>
            <a:fillRect/>
          </a:stretch>
        </p:blipFill>
        <p:spPr>
          <a:xfrm>
            <a:off x="6705600" y="2840787"/>
            <a:ext cx="4682499" cy="3179013"/>
          </a:xfrm>
          <a:prstGeom prst="rect">
            <a:avLst/>
          </a:prstGeom>
        </p:spPr>
      </p:pic>
      <p:pic>
        <p:nvPicPr>
          <p:cNvPr id="7" name="Graphic 6" descr="Tropical scene with solid fill">
            <a:extLst>
              <a:ext uri="{FF2B5EF4-FFF2-40B4-BE49-F238E27FC236}">
                <a16:creationId xmlns:a16="http://schemas.microsoft.com/office/drawing/2014/main" id="{02FBCD6E-D315-DAC0-4A19-A051868D1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257800"/>
            <a:ext cx="685801" cy="68580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FDB20-959F-2289-9CBE-694CD278E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91427-DAA9-80B9-1342-F149CB77D61D}"/>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FDAE92B1-FEB1-9783-281E-2654AC5B7BBE}"/>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2D6BFBDB-E4E9-1F5C-2864-B9DFB684606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00650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80CD-1806-86BD-1D23-DF4729B16EE1}"/>
            </a:ext>
          </a:extLst>
        </p:cNvPr>
        <p:cNvGrpSpPr/>
        <p:nvPr/>
      </p:nvGrpSpPr>
      <p:grpSpPr>
        <a:xfrm>
          <a:off x="0" y="0"/>
          <a:ext cx="0" cy="0"/>
          <a:chOff x="0" y="0"/>
          <a:chExt cx="0" cy="0"/>
        </a:xfrm>
      </p:grpSpPr>
      <p:sp>
        <p:nvSpPr>
          <p:cNvPr id="7" name="Subtitle 6">
            <a:extLst>
              <a:ext uri="{FF2B5EF4-FFF2-40B4-BE49-F238E27FC236}">
                <a16:creationId xmlns:a16="http://schemas.microsoft.com/office/drawing/2014/main" id="{AE0B2B1D-E4F5-EFE4-D4BB-70F62C7C4908}"/>
              </a:ext>
            </a:extLst>
          </p:cNvPr>
          <p:cNvSpPr>
            <a:spLocks noGrp="1"/>
          </p:cNvSpPr>
          <p:nvPr>
            <p:ph type="subTitle" idx="1"/>
          </p:nvPr>
        </p:nvSpPr>
        <p:spPr>
          <a:xfrm>
            <a:off x="1879601" y="1295400"/>
            <a:ext cx="8534400" cy="4876800"/>
          </a:xfrm>
        </p:spPr>
        <p:txBody>
          <a:bodyPr/>
          <a:lstStyle/>
          <a:p>
            <a:r>
              <a:rPr lang="en-US" dirty="0"/>
              <a:t>TG4ab</a:t>
            </a:r>
          </a:p>
          <a:p>
            <a:endParaRPr lang="en-US" dirty="0"/>
          </a:p>
          <a:p>
            <a:endParaRPr lang="en-US" dirty="0"/>
          </a:p>
          <a:p>
            <a:endParaRPr lang="en-US" dirty="0"/>
          </a:p>
          <a:p>
            <a:endParaRPr lang="en-US" dirty="0"/>
          </a:p>
          <a:p>
            <a:r>
              <a:rPr lang="en-US" dirty="0"/>
              <a:t>Reminders </a:t>
            </a:r>
          </a:p>
          <a:p>
            <a:r>
              <a:rPr lang="en-US" dirty="0"/>
              <a:t>for every meeting</a:t>
            </a:r>
          </a:p>
        </p:txBody>
      </p:sp>
      <p:sp>
        <p:nvSpPr>
          <p:cNvPr id="5" name="Slide Number Placeholder 4">
            <a:extLst>
              <a:ext uri="{FF2B5EF4-FFF2-40B4-BE49-F238E27FC236}">
                <a16:creationId xmlns:a16="http://schemas.microsoft.com/office/drawing/2014/main" id="{956D962D-1E0C-2460-DE50-416CB8E38C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10" name="Picture 9" descr="Thinking Gummy Monsters">
            <a:extLst>
              <a:ext uri="{FF2B5EF4-FFF2-40B4-BE49-F238E27FC236}">
                <a16:creationId xmlns:a16="http://schemas.microsoft.com/office/drawing/2014/main" id="{68406569-F5FC-5D25-284E-99B30129B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1" y="2362200"/>
            <a:ext cx="1752600" cy="1752600"/>
          </a:xfrm>
          <a:prstGeom prst="rect">
            <a:avLst/>
          </a:prstGeom>
        </p:spPr>
      </p:pic>
    </p:spTree>
    <p:extLst>
      <p:ext uri="{BB962C8B-B14F-4D97-AF65-F5344CB8AC3E}">
        <p14:creationId xmlns:p14="http://schemas.microsoft.com/office/powerpoint/2010/main" val="420657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0292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8AC6D-E297-F659-B194-CC89A684B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31A41-5B7A-C8B9-9038-54B05E639B14}"/>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2F137474-CE76-AF9D-41E5-AB7AC4AAFA1D}"/>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6E148B7D-234E-AE8A-0F8F-6A3D0B1A03C7}"/>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24</a:t>
            </a:fld>
            <a:endParaRPr lang="en-US" altLang="en-US"/>
          </a:p>
        </p:txBody>
      </p:sp>
    </p:spTree>
    <p:extLst>
      <p:ext uri="{BB962C8B-B14F-4D97-AF65-F5344CB8AC3E}">
        <p14:creationId xmlns:p14="http://schemas.microsoft.com/office/powerpoint/2010/main" val="5871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1169567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https://mentor.ieee.org/802.15/dcn/25/15-25-0417-06-04ab-agenda-details-september-2025.xlsx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328818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25554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191455516"/>
              </p:ext>
            </p:extLst>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extLst>
              <p:ext uri="{D42A27DB-BD31-4B8C-83A1-F6EECF244321}">
                <p14:modId xmlns:p14="http://schemas.microsoft.com/office/powerpoint/2010/main" val="3718576012"/>
              </p:ext>
            </p:extLst>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19-Sep-2025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4-Oct-2025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Approve comment resolutions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u="none" strike="noStrike" dirty="0">
                          <a:effectLst/>
                        </a:rPr>
                        <a:t>Close SA ballot</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Prepare SA ballot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276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7061198" cy="2743200"/>
          </a:xfrm>
        </p:spPr>
        <p:txBody>
          <a:bodyPr>
            <a:normAutofit fontScale="77500" lnSpcReduction="20000"/>
          </a:bodyPr>
          <a:lstStyle/>
          <a:p>
            <a:pPr marL="0" indent="0">
              <a:buNone/>
            </a:pPr>
            <a:r>
              <a:rPr lang="en-US" dirty="0"/>
              <a:t>Goals for the week:</a:t>
            </a:r>
          </a:p>
          <a:p>
            <a:r>
              <a:rPr lang="en-US" dirty="0"/>
              <a:t>Resolve All Remaining Comments on D02</a:t>
            </a:r>
          </a:p>
          <a:p>
            <a:r>
              <a:rPr lang="en-US" dirty="0"/>
              <a:t>Approve recirculation of D03</a:t>
            </a:r>
          </a:p>
          <a:p>
            <a:r>
              <a:rPr lang="en-US" dirty="0"/>
              <a:t>8 meeting slots</a:t>
            </a:r>
          </a:p>
          <a:p>
            <a:pPr lvl="1"/>
            <a:r>
              <a:rPr lang="en-US" dirty="0"/>
              <a:t>2 designated for breakout</a:t>
            </a:r>
          </a:p>
          <a:p>
            <a:pPr lvl="1"/>
            <a:r>
              <a:rPr lang="en-US" dirty="0"/>
              <a:t>Fewer if we finish</a:t>
            </a:r>
          </a:p>
          <a:p>
            <a:r>
              <a:rPr lang="en-US" dirty="0"/>
              <a:t>SA-Ballot planning</a:t>
            </a:r>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6" name="Graphic 5" descr="Tropical scene with solid fill">
            <a:extLst>
              <a:ext uri="{FF2B5EF4-FFF2-40B4-BE49-F238E27FC236}">
                <a16:creationId xmlns:a16="http://schemas.microsoft.com/office/drawing/2014/main" id="{E456724C-7787-3576-165A-69060FC458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1499" y="3657599"/>
            <a:ext cx="685801" cy="685801"/>
          </a:xfrm>
          <a:prstGeom prst="rect">
            <a:avLst/>
          </a:prstGeom>
        </p:spPr>
      </p:pic>
      <p:cxnSp>
        <p:nvCxnSpPr>
          <p:cNvPr id="8" name="Straight Arrow Connector 7">
            <a:extLst>
              <a:ext uri="{FF2B5EF4-FFF2-40B4-BE49-F238E27FC236}">
                <a16:creationId xmlns:a16="http://schemas.microsoft.com/office/drawing/2014/main" id="{7AF998C2-86A0-11BA-763F-B196B86001DB}"/>
              </a:ext>
            </a:extLst>
          </p:cNvPr>
          <p:cNvCxnSpPr/>
          <p:nvPr/>
        </p:nvCxnSpPr>
        <p:spPr bwMode="auto">
          <a:xfrm>
            <a:off x="4267200" y="4038600"/>
            <a:ext cx="1447800"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48BF-F4F0-737B-2E9D-355E27875877}"/>
              </a:ext>
            </a:extLst>
          </p:cNvPr>
          <p:cNvSpPr>
            <a:spLocks noGrp="1"/>
          </p:cNvSpPr>
          <p:nvPr>
            <p:ph type="title"/>
          </p:nvPr>
        </p:nvSpPr>
        <p:spPr/>
        <p:txBody>
          <a:bodyPr/>
          <a:lstStyle/>
          <a:p>
            <a:r>
              <a:rPr lang="en-US" dirty="0"/>
              <a:t>Editor’s Corner</a:t>
            </a:r>
          </a:p>
        </p:txBody>
      </p:sp>
      <p:sp>
        <p:nvSpPr>
          <p:cNvPr id="3" name="Text Placeholder 2">
            <a:extLst>
              <a:ext uri="{FF2B5EF4-FFF2-40B4-BE49-F238E27FC236}">
                <a16:creationId xmlns:a16="http://schemas.microsoft.com/office/drawing/2014/main" id="{8F630463-A828-B4C2-0F19-D71570CAE7B9}"/>
              </a:ext>
            </a:extLst>
          </p:cNvPr>
          <p:cNvSpPr>
            <a:spLocks noGrp="1"/>
          </p:cNvSpPr>
          <p:nvPr>
            <p:ph type="body" sz="half" idx="1"/>
          </p:nvPr>
        </p:nvSpPr>
        <p:spPr/>
        <p:txBody>
          <a:bodyPr/>
          <a:lstStyle/>
          <a:p>
            <a:r>
              <a:rPr lang="en-US" dirty="0"/>
              <a:t>What does the editor need to meet the schedule?</a:t>
            </a:r>
          </a:p>
        </p:txBody>
      </p:sp>
      <p:sp>
        <p:nvSpPr>
          <p:cNvPr id="4" name="Slide Number Placeholder 3">
            <a:extLst>
              <a:ext uri="{FF2B5EF4-FFF2-40B4-BE49-F238E27FC236}">
                <a16:creationId xmlns:a16="http://schemas.microsoft.com/office/drawing/2014/main" id="{C4012919-56FB-B205-7001-7735436743D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2096206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468734" y="3460647"/>
            <a:ext cx="457200" cy="492549"/>
          </a:xfrm>
          <a:prstGeom prst="triangle">
            <a:avLst/>
          </a:prstGeom>
          <a:solidFill>
            <a:schemeClr val="accent1">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50000"/>
                </a:schemeClr>
              </a:solidFill>
              <a:effectLst/>
              <a:latin typeface="Times New Roman" pitchFamily="18" charset="0"/>
            </a:endParaRPr>
          </a:p>
        </p:txBody>
      </p:sp>
      <p:pic>
        <p:nvPicPr>
          <p:cNvPr id="3" name="Picture 2">
            <a:extLst>
              <a:ext uri="{FF2B5EF4-FFF2-40B4-BE49-F238E27FC236}">
                <a16:creationId xmlns:a16="http://schemas.microsoft.com/office/drawing/2014/main" id="{58C6E330-E394-21BC-0FF1-A9391AB7D8F8}"/>
              </a:ext>
            </a:extLst>
          </p:cNvPr>
          <p:cNvPicPr>
            <a:picLocks noChangeAspect="1"/>
          </p:cNvPicPr>
          <p:nvPr/>
        </p:nvPicPr>
        <p:blipFill>
          <a:blip r:embed="rId3"/>
          <a:stretch>
            <a:fillRect/>
          </a:stretch>
        </p:blipFill>
        <p:spPr>
          <a:xfrm>
            <a:off x="2993181" y="3276600"/>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135971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282037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Tree>
    <p:extLst>
      <p:ext uri="{BB962C8B-B14F-4D97-AF65-F5344CB8AC3E}">
        <p14:creationId xmlns:p14="http://schemas.microsoft.com/office/powerpoint/2010/main" val="268585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335941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Tree>
    <p:extLst>
      <p:ext uri="{BB962C8B-B14F-4D97-AF65-F5344CB8AC3E}">
        <p14:creationId xmlns:p14="http://schemas.microsoft.com/office/powerpoint/2010/main" val="281516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3280739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304083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FA783-E1B8-7E40-007B-D6F1BBC33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A628-9F7C-2940-25ED-D9D7E8CC6C5D}"/>
              </a:ext>
            </a:extLst>
          </p:cNvPr>
          <p:cNvSpPr>
            <a:spLocks noGrp="1"/>
          </p:cNvSpPr>
          <p:nvPr>
            <p:ph type="title"/>
          </p:nvPr>
        </p:nvSpPr>
        <p:spPr>
          <a:xfrm>
            <a:off x="914400" y="685800"/>
            <a:ext cx="10363200" cy="654310"/>
          </a:xfrm>
        </p:spPr>
        <p:txBody>
          <a:bodyPr/>
          <a:lstStyle/>
          <a:p>
            <a:r>
              <a:rPr lang="en-US" dirty="0"/>
              <a:t>Comment Resolution Status</a:t>
            </a:r>
          </a:p>
        </p:txBody>
      </p:sp>
      <p:sp>
        <p:nvSpPr>
          <p:cNvPr id="3" name="Text Placeholder 2">
            <a:extLst>
              <a:ext uri="{FF2B5EF4-FFF2-40B4-BE49-F238E27FC236}">
                <a16:creationId xmlns:a16="http://schemas.microsoft.com/office/drawing/2014/main" id="{6304606F-3849-D79F-BF2A-DB5A1E4FADE4}"/>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977F3A0-BC33-B049-B08D-9058C1D52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171385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spTree>
    <p:extLst>
      <p:ext uri="{BB962C8B-B14F-4D97-AF65-F5344CB8AC3E}">
        <p14:creationId xmlns:p14="http://schemas.microsoft.com/office/powerpoint/2010/main" val="3976740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109730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42</a:t>
            </a:fld>
            <a:endParaRPr lang="en-US"/>
          </a:p>
        </p:txBody>
      </p:sp>
    </p:spTree>
    <p:extLst>
      <p:ext uri="{BB962C8B-B14F-4D97-AF65-F5344CB8AC3E}">
        <p14:creationId xmlns:p14="http://schemas.microsoft.com/office/powerpoint/2010/main" val="3395946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a:xfrm>
            <a:off x="914400" y="1981200"/>
            <a:ext cx="10363200" cy="4419600"/>
          </a:xfrm>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a:p>
            <a:pPr marL="0" indent="0" algn="ctr">
              <a:buNone/>
            </a:pPr>
            <a:endParaRPr lang="en-US" dirty="0"/>
          </a:p>
          <a:p>
            <a:pPr marL="0" indent="0" algn="ctr">
              <a:buNone/>
            </a:pPr>
            <a:r>
              <a:rPr lang="en-US" b="1" dirty="0">
                <a:solidFill>
                  <a:srgbClr val="FF0000"/>
                </a:solidFill>
              </a:rPr>
              <a:t>For SA Ballot REVCOM can see it all!</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43</a:t>
            </a:fld>
            <a:endParaRPr lang="en-US"/>
          </a:p>
        </p:txBody>
      </p:sp>
    </p:spTree>
    <p:extLst>
      <p:ext uri="{BB962C8B-B14F-4D97-AF65-F5344CB8AC3E}">
        <p14:creationId xmlns:p14="http://schemas.microsoft.com/office/powerpoint/2010/main" val="577545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1654-1B42-DBD2-2EE5-384DA0EBE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695EC-F7F2-7181-944F-6749239D9732}"/>
              </a:ext>
            </a:extLst>
          </p:cNvPr>
          <p:cNvSpPr>
            <a:spLocks noGrp="1"/>
          </p:cNvSpPr>
          <p:nvPr>
            <p:ph type="title"/>
          </p:nvPr>
        </p:nvSpPr>
        <p:spPr>
          <a:xfrm>
            <a:off x="914400" y="685800"/>
            <a:ext cx="10363200" cy="1752600"/>
          </a:xfrm>
        </p:spPr>
        <p:txBody>
          <a:bodyPr/>
          <a:lstStyle/>
          <a:p>
            <a:r>
              <a:rPr lang="en-US" dirty="0"/>
              <a:t>Comment Resolution</a:t>
            </a:r>
            <a:br>
              <a:rPr lang="en-US" dirty="0"/>
            </a:br>
            <a:r>
              <a:rPr lang="en-US" dirty="0"/>
              <a:t>Approvals </a:t>
            </a:r>
          </a:p>
        </p:txBody>
      </p:sp>
      <p:sp>
        <p:nvSpPr>
          <p:cNvPr id="4" name="Slide Number Placeholder 3">
            <a:extLst>
              <a:ext uri="{FF2B5EF4-FFF2-40B4-BE49-F238E27FC236}">
                <a16:creationId xmlns:a16="http://schemas.microsoft.com/office/drawing/2014/main" id="{506CE2AB-6403-1DC4-F8E1-7351353312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44</a:t>
            </a:fld>
            <a:endParaRPr lang="en-US"/>
          </a:p>
        </p:txBody>
      </p:sp>
      <p:pic>
        <p:nvPicPr>
          <p:cNvPr id="5" name="Picture 4">
            <a:extLst>
              <a:ext uri="{FF2B5EF4-FFF2-40B4-BE49-F238E27FC236}">
                <a16:creationId xmlns:a16="http://schemas.microsoft.com/office/drawing/2014/main" id="{2B67A422-2AF5-F4CC-8E91-6A4CFD5D0FA6}"/>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9B84BFE5-D165-6D21-8080-404865879CDC}"/>
              </a:ext>
            </a:extLst>
          </p:cNvPr>
          <p:cNvSpPr/>
          <p:nvPr/>
        </p:nvSpPr>
        <p:spPr bwMode="auto">
          <a:xfrm rot="5400000">
            <a:off x="4468734" y="4070247"/>
            <a:ext cx="457200" cy="492549"/>
          </a:xfrm>
          <a:prstGeom prst="triangle">
            <a:avLst/>
          </a:prstGeom>
          <a:solidFill>
            <a:schemeClr val="accent1">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50000"/>
                </a:schemeClr>
              </a:solidFill>
              <a:effectLst/>
              <a:latin typeface="Times New Roman" pitchFamily="18" charset="0"/>
            </a:endParaRPr>
          </a:p>
        </p:txBody>
      </p:sp>
      <p:pic>
        <p:nvPicPr>
          <p:cNvPr id="3" name="Picture 2">
            <a:extLst>
              <a:ext uri="{FF2B5EF4-FFF2-40B4-BE49-F238E27FC236}">
                <a16:creationId xmlns:a16="http://schemas.microsoft.com/office/drawing/2014/main" id="{6F351037-4DDD-268E-8362-B3BF2090445F}"/>
              </a:ext>
            </a:extLst>
          </p:cNvPr>
          <p:cNvPicPr>
            <a:picLocks noChangeAspect="1"/>
          </p:cNvPicPr>
          <p:nvPr/>
        </p:nvPicPr>
        <p:blipFill>
          <a:blip r:embed="rId3"/>
          <a:stretch>
            <a:fillRect/>
          </a:stretch>
        </p:blipFill>
        <p:spPr>
          <a:xfrm>
            <a:off x="2993181" y="3886200"/>
            <a:ext cx="1362340" cy="1317842"/>
          </a:xfrm>
          <a:prstGeom prst="rect">
            <a:avLst/>
          </a:prstGeom>
        </p:spPr>
      </p:pic>
    </p:spTree>
    <p:extLst>
      <p:ext uri="{BB962C8B-B14F-4D97-AF65-F5344CB8AC3E}">
        <p14:creationId xmlns:p14="http://schemas.microsoft.com/office/powerpoint/2010/main" val="2684425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B045-485A-868E-F141-6DA4898CDD29}"/>
              </a:ext>
            </a:extLst>
          </p:cNvPr>
          <p:cNvSpPr>
            <a:spLocks noGrp="1"/>
          </p:cNvSpPr>
          <p:nvPr>
            <p:ph type="title"/>
          </p:nvPr>
        </p:nvSpPr>
        <p:spPr/>
        <p:txBody>
          <a:bodyPr/>
          <a:lstStyle/>
          <a:p>
            <a:r>
              <a:rPr lang="en-US" dirty="0"/>
              <a:t>Approval of Comment Resolution in Document 15-25-0424</a:t>
            </a:r>
          </a:p>
        </p:txBody>
      </p:sp>
      <p:sp>
        <p:nvSpPr>
          <p:cNvPr id="3" name="Text Placeholder 2">
            <a:extLst>
              <a:ext uri="{FF2B5EF4-FFF2-40B4-BE49-F238E27FC236}">
                <a16:creationId xmlns:a16="http://schemas.microsoft.com/office/drawing/2014/main" id="{14ACCCFA-77B2-366C-1B4F-877FEBDDBAE4}"/>
              </a:ext>
            </a:extLst>
          </p:cNvPr>
          <p:cNvSpPr>
            <a:spLocks noGrp="1"/>
          </p:cNvSpPr>
          <p:nvPr>
            <p:ph type="body" sz="half" idx="1"/>
          </p:nvPr>
        </p:nvSpPr>
        <p:spPr/>
        <p:txBody>
          <a:bodyPr/>
          <a:lstStyle/>
          <a:p>
            <a:r>
              <a:rPr lang="en-US" dirty="0"/>
              <a:t>Motion:  Move to approve the resolution to P802.15.4ab-D02 comment index 167 contained in document 15-25-0424-00.</a:t>
            </a:r>
          </a:p>
          <a:p>
            <a:r>
              <a:rPr lang="en-US" dirty="0"/>
              <a:t>Moved by: Alex Krebs</a:t>
            </a:r>
          </a:p>
          <a:p>
            <a:r>
              <a:rPr lang="en-US" dirty="0"/>
              <a:t>Second by: Mickael Maman</a:t>
            </a:r>
          </a:p>
        </p:txBody>
      </p:sp>
      <p:sp>
        <p:nvSpPr>
          <p:cNvPr id="4" name="Slide Number Placeholder 3">
            <a:extLst>
              <a:ext uri="{FF2B5EF4-FFF2-40B4-BE49-F238E27FC236}">
                <a16:creationId xmlns:a16="http://schemas.microsoft.com/office/drawing/2014/main" id="{7C0783F3-E917-DE2E-692B-CB348046CC1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45</a:t>
            </a:fld>
            <a:endParaRPr lang="en-US"/>
          </a:p>
        </p:txBody>
      </p:sp>
    </p:spTree>
    <p:extLst>
      <p:ext uri="{BB962C8B-B14F-4D97-AF65-F5344CB8AC3E}">
        <p14:creationId xmlns:p14="http://schemas.microsoft.com/office/powerpoint/2010/main" val="1876311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C692-C278-C86E-F282-FC3AED711014}"/>
              </a:ext>
            </a:extLst>
          </p:cNvPr>
          <p:cNvSpPr>
            <a:spLocks noGrp="1" noRot="1" noMove="1" noResize="1" noEditPoints="1" noAdjustHandles="1" noChangeArrowheads="1" noChangeShapeType="1"/>
          </p:cNvSpPr>
          <p:nvPr>
            <p:ph type="title"/>
          </p:nvPr>
        </p:nvSpPr>
        <p:spPr/>
        <p:txBody>
          <a:bodyPr/>
          <a:lstStyle/>
          <a:p>
            <a:r>
              <a:rPr lang="en-US" dirty="0"/>
              <a:t>Approval of Consolidated Comments</a:t>
            </a:r>
          </a:p>
        </p:txBody>
      </p:sp>
      <p:sp>
        <p:nvSpPr>
          <p:cNvPr id="3" name="Text Placeholder 2">
            <a:extLst>
              <a:ext uri="{FF2B5EF4-FFF2-40B4-BE49-F238E27FC236}">
                <a16:creationId xmlns:a16="http://schemas.microsoft.com/office/drawing/2014/main" id="{B4D6FDCE-027E-F7D1-1518-930489A3F1D0}"/>
              </a:ext>
            </a:extLst>
          </p:cNvPr>
          <p:cNvSpPr>
            <a:spLocks noGrp="1"/>
          </p:cNvSpPr>
          <p:nvPr>
            <p:ph type="body" sz="half" idx="1"/>
          </p:nvPr>
        </p:nvSpPr>
        <p:spPr/>
        <p:txBody>
          <a:bodyPr/>
          <a:lstStyle/>
          <a:p>
            <a:r>
              <a:rPr lang="en-US" dirty="0"/>
              <a:t>Motion: Approve all comment resolutions contained in document 15-25-0174-0042 and direct the technical editor to apply the resolutions to produce P802.15.4ab-D03</a:t>
            </a:r>
          </a:p>
          <a:p>
            <a:r>
              <a:rPr lang="en-US" dirty="0"/>
              <a:t>Moved by:  Clint Chaplin</a:t>
            </a:r>
          </a:p>
          <a:p>
            <a:r>
              <a:rPr lang="en-US" dirty="0"/>
              <a:t>Second by: Billy Verso</a:t>
            </a:r>
          </a:p>
        </p:txBody>
      </p:sp>
      <p:sp>
        <p:nvSpPr>
          <p:cNvPr id="4" name="Slide Number Placeholder 3">
            <a:extLst>
              <a:ext uri="{FF2B5EF4-FFF2-40B4-BE49-F238E27FC236}">
                <a16:creationId xmlns:a16="http://schemas.microsoft.com/office/drawing/2014/main" id="{310ACA74-CAF2-804F-EE02-7773DE28795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46</a:t>
            </a:fld>
            <a:endParaRPr lang="en-US"/>
          </a:p>
        </p:txBody>
      </p:sp>
    </p:spTree>
    <p:extLst>
      <p:ext uri="{BB962C8B-B14F-4D97-AF65-F5344CB8AC3E}">
        <p14:creationId xmlns:p14="http://schemas.microsoft.com/office/powerpoint/2010/main" val="3415491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7AD6-67BE-86B3-924E-26D2A933907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0021A115-0D35-E890-EBD3-F195F56B26EF}"/>
              </a:ext>
            </a:extLst>
          </p:cNvPr>
          <p:cNvPicPr>
            <a:picLocks noChangeAspect="1"/>
          </p:cNvPicPr>
          <p:nvPr/>
        </p:nvPicPr>
        <p:blipFill>
          <a:blip r:embed="rId2"/>
          <a:stretch>
            <a:fillRect/>
          </a:stretch>
        </p:blipFill>
        <p:spPr>
          <a:xfrm>
            <a:off x="7883575" y="955319"/>
            <a:ext cx="3622625" cy="4297649"/>
          </a:xfrm>
          <a:prstGeom prst="rect">
            <a:avLst/>
          </a:prstGeom>
        </p:spPr>
      </p:pic>
      <p:pic>
        <p:nvPicPr>
          <p:cNvPr id="6" name="Picture 5">
            <a:extLst>
              <a:ext uri="{FF2B5EF4-FFF2-40B4-BE49-F238E27FC236}">
                <a16:creationId xmlns:a16="http://schemas.microsoft.com/office/drawing/2014/main" id="{955428CB-CF12-2B39-E130-D0240C5FECF4}"/>
              </a:ext>
            </a:extLst>
          </p:cNvPr>
          <p:cNvPicPr>
            <a:picLocks noChangeAspect="1"/>
          </p:cNvPicPr>
          <p:nvPr/>
        </p:nvPicPr>
        <p:blipFill>
          <a:blip r:embed="rId3"/>
          <a:stretch>
            <a:fillRect/>
          </a:stretch>
        </p:blipFill>
        <p:spPr>
          <a:xfrm>
            <a:off x="496752" y="942109"/>
            <a:ext cx="3622625" cy="3923962"/>
          </a:xfrm>
          <a:prstGeom prst="rect">
            <a:avLst/>
          </a:prstGeom>
        </p:spPr>
      </p:pic>
      <p:sp>
        <p:nvSpPr>
          <p:cNvPr id="2" name="Title 1">
            <a:extLst>
              <a:ext uri="{FF2B5EF4-FFF2-40B4-BE49-F238E27FC236}">
                <a16:creationId xmlns:a16="http://schemas.microsoft.com/office/drawing/2014/main" id="{CA0D655E-AA6A-B6DB-C710-BD91CEDBA62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408C4254-8757-0067-8327-B5E605443F8D}"/>
              </a:ext>
            </a:extLst>
          </p:cNvPr>
          <p:cNvSpPr>
            <a:spLocks noGrp="1"/>
          </p:cNvSpPr>
          <p:nvPr>
            <p:ph type="body" sz="half" idx="1"/>
          </p:nvPr>
        </p:nvSpPr>
        <p:spPr>
          <a:xfrm>
            <a:off x="1066800" y="4724399"/>
            <a:ext cx="10363200" cy="1751013"/>
          </a:xfrm>
        </p:spPr>
        <p:txBody>
          <a:bodyPr>
            <a:normAutofit fontScale="70000" lnSpcReduction="20000"/>
          </a:bodyPr>
          <a:lstStyle/>
          <a:p>
            <a:endParaRPr lang="en-US" dirty="0"/>
          </a:p>
          <a:p>
            <a:r>
              <a:rPr lang="en-US" dirty="0"/>
              <a:t>Agenda:  Get it Done</a:t>
            </a:r>
          </a:p>
          <a:p>
            <a:r>
              <a:rPr lang="en-US" dirty="0"/>
              <a:t>Commencing 30</a:t>
            </a:r>
            <a:r>
              <a:rPr lang="en-US" baseline="30000" dirty="0"/>
              <a:t>th</a:t>
            </a:r>
            <a:r>
              <a:rPr lang="en-US" dirty="0"/>
              <a:t> Sep 2025, continuing … until done.</a:t>
            </a:r>
          </a:p>
          <a:p>
            <a:r>
              <a:rPr lang="en-US" dirty="0">
                <a:solidFill>
                  <a:schemeClr val="bg1">
                    <a:lumMod val="95000"/>
                  </a:schemeClr>
                </a:solidFill>
              </a:rPr>
              <a:t>[Once | Twice] per week, [1.5 | 2.0] hours </a:t>
            </a:r>
          </a:p>
          <a:p>
            <a:r>
              <a:rPr lang="en-US" dirty="0">
                <a:solidFill>
                  <a:schemeClr val="bg1">
                    <a:lumMod val="95000"/>
                  </a:schemeClr>
                </a:solidFill>
              </a:rPr>
              <a:t>Tuesday 06:00 [and Thursday 14:00 PT]</a:t>
            </a:r>
          </a:p>
        </p:txBody>
      </p:sp>
      <p:sp>
        <p:nvSpPr>
          <p:cNvPr id="4" name="Slide Number Placeholder 3">
            <a:extLst>
              <a:ext uri="{FF2B5EF4-FFF2-40B4-BE49-F238E27FC236}">
                <a16:creationId xmlns:a16="http://schemas.microsoft.com/office/drawing/2014/main" id="{6FED5236-FA26-5AAA-10FC-867EDED4FF3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48</a:t>
            </a:fld>
            <a:endParaRPr lang="en-US"/>
          </a:p>
        </p:txBody>
      </p:sp>
      <p:sp>
        <p:nvSpPr>
          <p:cNvPr id="26" name="Oval 25">
            <a:extLst>
              <a:ext uri="{FF2B5EF4-FFF2-40B4-BE49-F238E27FC236}">
                <a16:creationId xmlns:a16="http://schemas.microsoft.com/office/drawing/2014/main" id="{C8CA8555-0B24-D884-CF03-7A94DEE1976C}"/>
              </a:ext>
            </a:extLst>
          </p:cNvPr>
          <p:cNvSpPr/>
          <p:nvPr/>
        </p:nvSpPr>
        <p:spPr bwMode="auto">
          <a:xfrm>
            <a:off x="26670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9DE278DE-4FA1-5188-2959-3C8FC8043FE0}"/>
              </a:ext>
            </a:extLst>
          </p:cNvPr>
          <p:cNvCxnSpPr/>
          <p:nvPr/>
        </p:nvCxnSpPr>
        <p:spPr bwMode="auto">
          <a:xfrm>
            <a:off x="-1295400" y="942109"/>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0F66D43C-5559-87B7-7F4C-BDC6CD94B8E3}"/>
              </a:ext>
            </a:extLst>
          </p:cNvPr>
          <p:cNvSpPr txBox="1"/>
          <p:nvPr/>
        </p:nvSpPr>
        <p:spPr>
          <a:xfrm>
            <a:off x="10682709" y="2765419"/>
            <a:ext cx="1348740" cy="369332"/>
          </a:xfrm>
          <a:prstGeom prst="rect">
            <a:avLst/>
          </a:prstGeom>
          <a:solidFill>
            <a:schemeClr val="bg1">
              <a:lumMod val="95000"/>
            </a:schemeClr>
          </a:solidFill>
        </p:spPr>
        <p:txBody>
          <a:bodyPr wrap="square">
            <a:spAutoFit/>
          </a:bodyPr>
          <a:lstStyle/>
          <a:p>
            <a:r>
              <a:rPr lang="en-US" sz="1800" dirty="0"/>
              <a:t>Nov Plenary</a:t>
            </a:r>
          </a:p>
        </p:txBody>
      </p:sp>
      <p:pic>
        <p:nvPicPr>
          <p:cNvPr id="10" name="Picture 9">
            <a:extLst>
              <a:ext uri="{FF2B5EF4-FFF2-40B4-BE49-F238E27FC236}">
                <a16:creationId xmlns:a16="http://schemas.microsoft.com/office/drawing/2014/main" id="{B36A0583-6E68-D199-B3BD-561FAE00DD2C}"/>
              </a:ext>
            </a:extLst>
          </p:cNvPr>
          <p:cNvPicPr>
            <a:picLocks noChangeAspect="1"/>
          </p:cNvPicPr>
          <p:nvPr/>
        </p:nvPicPr>
        <p:blipFill>
          <a:blip r:embed="rId4"/>
          <a:stretch>
            <a:fillRect/>
          </a:stretch>
        </p:blipFill>
        <p:spPr>
          <a:xfrm>
            <a:off x="4190185" y="955319"/>
            <a:ext cx="3506015" cy="3822439"/>
          </a:xfrm>
          <a:prstGeom prst="rect">
            <a:avLst/>
          </a:prstGeom>
        </p:spPr>
      </p:pic>
      <p:sp>
        <p:nvSpPr>
          <p:cNvPr id="20" name="Rectangle 19">
            <a:extLst>
              <a:ext uri="{FF2B5EF4-FFF2-40B4-BE49-F238E27FC236}">
                <a16:creationId xmlns:a16="http://schemas.microsoft.com/office/drawing/2014/main" id="{A2C0812E-13BD-28B4-DA7D-7D1558DD699E}"/>
              </a:ext>
            </a:extLst>
          </p:cNvPr>
          <p:cNvSpPr/>
          <p:nvPr/>
        </p:nvSpPr>
        <p:spPr bwMode="auto">
          <a:xfrm>
            <a:off x="1094509" y="3229693"/>
            <a:ext cx="2130562"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19B1F045-CAD2-0E8E-092A-8DA28BA7B0CA}"/>
              </a:ext>
            </a:extLst>
          </p:cNvPr>
          <p:cNvSpPr/>
          <p:nvPr/>
        </p:nvSpPr>
        <p:spPr bwMode="auto">
          <a:xfrm>
            <a:off x="3715502" y="32385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258413F9-0281-E94C-901A-358238F4E9AD}"/>
              </a:ext>
            </a:extLst>
          </p:cNvPr>
          <p:cNvSpPr/>
          <p:nvPr/>
        </p:nvSpPr>
        <p:spPr bwMode="auto">
          <a:xfrm>
            <a:off x="4191000" y="27432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Arrow: Right 16">
            <a:extLst>
              <a:ext uri="{FF2B5EF4-FFF2-40B4-BE49-F238E27FC236}">
                <a16:creationId xmlns:a16="http://schemas.microsoft.com/office/drawing/2014/main" id="{E70F2166-C6EF-5BB4-5D68-5D56177DBCD4}"/>
              </a:ext>
            </a:extLst>
          </p:cNvPr>
          <p:cNvSpPr/>
          <p:nvPr/>
        </p:nvSpPr>
        <p:spPr bwMode="auto">
          <a:xfrm rot="20677407">
            <a:off x="2838679" y="3400774"/>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18" name="Arrow: Right 17">
            <a:extLst>
              <a:ext uri="{FF2B5EF4-FFF2-40B4-BE49-F238E27FC236}">
                <a16:creationId xmlns:a16="http://schemas.microsoft.com/office/drawing/2014/main" id="{C592B753-3763-BDC9-C1A2-F27D89A7F52D}"/>
              </a:ext>
            </a:extLst>
          </p:cNvPr>
          <p:cNvSpPr/>
          <p:nvPr/>
        </p:nvSpPr>
        <p:spPr bwMode="auto">
          <a:xfrm rot="1064859">
            <a:off x="3262631" y="2351329"/>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19" name="Oval 18">
            <a:extLst>
              <a:ext uri="{FF2B5EF4-FFF2-40B4-BE49-F238E27FC236}">
                <a16:creationId xmlns:a16="http://schemas.microsoft.com/office/drawing/2014/main" id="{4D90BDE4-5E66-2473-B9F9-A89A1533A2E3}"/>
              </a:ext>
            </a:extLst>
          </p:cNvPr>
          <p:cNvSpPr/>
          <p:nvPr/>
        </p:nvSpPr>
        <p:spPr bwMode="auto">
          <a:xfrm>
            <a:off x="47244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1" name="Oval 20">
            <a:extLst>
              <a:ext uri="{FF2B5EF4-FFF2-40B4-BE49-F238E27FC236}">
                <a16:creationId xmlns:a16="http://schemas.microsoft.com/office/drawing/2014/main" id="{F0203AD3-B240-D654-CAFE-1BD916CDD61E}"/>
              </a:ext>
            </a:extLst>
          </p:cNvPr>
          <p:cNvSpPr/>
          <p:nvPr/>
        </p:nvSpPr>
        <p:spPr bwMode="auto">
          <a:xfrm>
            <a:off x="47244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92871778-0046-E91E-0E23-DBF9A54F482E}"/>
              </a:ext>
            </a:extLst>
          </p:cNvPr>
          <p:cNvSpPr/>
          <p:nvPr/>
        </p:nvSpPr>
        <p:spPr bwMode="auto">
          <a:xfrm>
            <a:off x="4724400"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8349B48E-3384-0C71-4D68-5AB86976FE6A}"/>
              </a:ext>
            </a:extLst>
          </p:cNvPr>
          <p:cNvSpPr/>
          <p:nvPr/>
        </p:nvSpPr>
        <p:spPr bwMode="auto">
          <a:xfrm>
            <a:off x="6808679" y="38100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51F67D83-D889-BCC0-2255-FF4F60E679D3}"/>
              </a:ext>
            </a:extLst>
          </p:cNvPr>
          <p:cNvSpPr/>
          <p:nvPr/>
        </p:nvSpPr>
        <p:spPr bwMode="auto">
          <a:xfrm>
            <a:off x="10439405" y="2735676"/>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Arrow: Right 26">
            <a:extLst>
              <a:ext uri="{FF2B5EF4-FFF2-40B4-BE49-F238E27FC236}">
                <a16:creationId xmlns:a16="http://schemas.microsoft.com/office/drawing/2014/main" id="{524056A3-6D92-3C0F-1802-824C7925413B}"/>
              </a:ext>
            </a:extLst>
          </p:cNvPr>
          <p:cNvSpPr/>
          <p:nvPr/>
        </p:nvSpPr>
        <p:spPr bwMode="auto">
          <a:xfrm rot="16761075">
            <a:off x="6394839" y="4376149"/>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28" name="Arrow: Right 27">
            <a:extLst>
              <a:ext uri="{FF2B5EF4-FFF2-40B4-BE49-F238E27FC236}">
                <a16:creationId xmlns:a16="http://schemas.microsoft.com/office/drawing/2014/main" id="{177C8118-56B8-68E9-19E8-4059A28A8151}"/>
              </a:ext>
            </a:extLst>
          </p:cNvPr>
          <p:cNvSpPr/>
          <p:nvPr/>
        </p:nvSpPr>
        <p:spPr bwMode="auto">
          <a:xfrm rot="1064859">
            <a:off x="9511036" y="2343805"/>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29" name="Oval 28">
            <a:extLst>
              <a:ext uri="{FF2B5EF4-FFF2-40B4-BE49-F238E27FC236}">
                <a16:creationId xmlns:a16="http://schemas.microsoft.com/office/drawing/2014/main" id="{AC21F2EC-CDFE-2853-5E4D-32CFC2B7FB0A}"/>
              </a:ext>
            </a:extLst>
          </p:cNvPr>
          <p:cNvSpPr/>
          <p:nvPr/>
        </p:nvSpPr>
        <p:spPr bwMode="auto">
          <a:xfrm>
            <a:off x="62484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0" name="Oval 29">
            <a:extLst>
              <a:ext uri="{FF2B5EF4-FFF2-40B4-BE49-F238E27FC236}">
                <a16:creationId xmlns:a16="http://schemas.microsoft.com/office/drawing/2014/main" id="{74C0A1AA-29AB-6F6E-5098-A2EFC0C6CFA3}"/>
              </a:ext>
            </a:extLst>
          </p:cNvPr>
          <p:cNvSpPr/>
          <p:nvPr/>
        </p:nvSpPr>
        <p:spPr bwMode="auto">
          <a:xfrm>
            <a:off x="62484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1" name="Oval 30">
            <a:extLst>
              <a:ext uri="{FF2B5EF4-FFF2-40B4-BE49-F238E27FC236}">
                <a16:creationId xmlns:a16="http://schemas.microsoft.com/office/drawing/2014/main" id="{76F4ACAA-CEAE-B453-2D74-E775BA6F61A9}"/>
              </a:ext>
            </a:extLst>
          </p:cNvPr>
          <p:cNvSpPr/>
          <p:nvPr/>
        </p:nvSpPr>
        <p:spPr bwMode="auto">
          <a:xfrm>
            <a:off x="6248400"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3096283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2A1-4620-EA2B-8185-8C6BBC439D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B95AB0A-11D7-8834-A855-E85B5B2C4217}"/>
              </a:ext>
            </a:extLst>
          </p:cNvPr>
          <p:cNvPicPr>
            <a:picLocks noChangeAspect="1"/>
          </p:cNvPicPr>
          <p:nvPr/>
        </p:nvPicPr>
        <p:blipFill>
          <a:blip r:embed="rId2"/>
          <a:stretch>
            <a:fillRect/>
          </a:stretch>
        </p:blipFill>
        <p:spPr>
          <a:xfrm>
            <a:off x="7914598" y="942109"/>
            <a:ext cx="3622625" cy="4297649"/>
          </a:xfrm>
          <a:prstGeom prst="rect">
            <a:avLst/>
          </a:prstGeom>
        </p:spPr>
      </p:pic>
      <p:pic>
        <p:nvPicPr>
          <p:cNvPr id="6" name="Picture 5">
            <a:extLst>
              <a:ext uri="{FF2B5EF4-FFF2-40B4-BE49-F238E27FC236}">
                <a16:creationId xmlns:a16="http://schemas.microsoft.com/office/drawing/2014/main" id="{AD6F80F4-5161-5964-04E3-ABEF977B9609}"/>
              </a:ext>
            </a:extLst>
          </p:cNvPr>
          <p:cNvPicPr>
            <a:picLocks noChangeAspect="1"/>
          </p:cNvPicPr>
          <p:nvPr/>
        </p:nvPicPr>
        <p:blipFill>
          <a:blip r:embed="rId3"/>
          <a:stretch>
            <a:fillRect/>
          </a:stretch>
        </p:blipFill>
        <p:spPr>
          <a:xfrm>
            <a:off x="496752" y="942109"/>
            <a:ext cx="3622625" cy="3923962"/>
          </a:xfrm>
          <a:prstGeom prst="rect">
            <a:avLst/>
          </a:prstGeom>
        </p:spPr>
      </p:pic>
      <p:sp>
        <p:nvSpPr>
          <p:cNvPr id="2" name="Title 1">
            <a:extLst>
              <a:ext uri="{FF2B5EF4-FFF2-40B4-BE49-F238E27FC236}">
                <a16:creationId xmlns:a16="http://schemas.microsoft.com/office/drawing/2014/main" id="{C3E4A373-908B-E544-C7E1-CDA48BA84555}"/>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85EDEDF2-4C0A-6254-8A32-E5299DBE756C}"/>
              </a:ext>
            </a:extLst>
          </p:cNvPr>
          <p:cNvSpPr>
            <a:spLocks noGrp="1"/>
          </p:cNvSpPr>
          <p:nvPr>
            <p:ph type="body" sz="half" idx="1"/>
          </p:nvPr>
        </p:nvSpPr>
        <p:spPr>
          <a:xfrm>
            <a:off x="1066800" y="4724399"/>
            <a:ext cx="10363200" cy="1751013"/>
          </a:xfrm>
        </p:spPr>
        <p:txBody>
          <a:bodyPr>
            <a:normAutofit fontScale="70000" lnSpcReduction="20000"/>
          </a:bodyPr>
          <a:lstStyle/>
          <a:p>
            <a:endParaRPr lang="en-US" dirty="0"/>
          </a:p>
          <a:p>
            <a:r>
              <a:rPr lang="en-US" dirty="0"/>
              <a:t>Agenda:  Get it Done</a:t>
            </a:r>
          </a:p>
          <a:p>
            <a:r>
              <a:rPr lang="en-US" dirty="0"/>
              <a:t>Commencing 30</a:t>
            </a:r>
            <a:r>
              <a:rPr lang="en-US" baseline="30000" dirty="0"/>
              <a:t>th</a:t>
            </a:r>
            <a:r>
              <a:rPr lang="en-US" dirty="0"/>
              <a:t> Sep 2025, continuing … until done.</a:t>
            </a:r>
          </a:p>
          <a:p>
            <a:r>
              <a:rPr lang="en-US" dirty="0">
                <a:solidFill>
                  <a:schemeClr val="bg1">
                    <a:lumMod val="95000"/>
                  </a:schemeClr>
                </a:solidFill>
              </a:rPr>
              <a:t>[Once | Twice] per week, [1.5 | 2.0] hours </a:t>
            </a:r>
          </a:p>
          <a:p>
            <a:r>
              <a:rPr lang="en-US" dirty="0">
                <a:solidFill>
                  <a:schemeClr val="bg1">
                    <a:lumMod val="95000"/>
                  </a:schemeClr>
                </a:solidFill>
              </a:rPr>
              <a:t>Tuesday 06:00 [and Thursday 14:00 PT]</a:t>
            </a:r>
          </a:p>
        </p:txBody>
      </p:sp>
      <p:sp>
        <p:nvSpPr>
          <p:cNvPr id="4" name="Slide Number Placeholder 3">
            <a:extLst>
              <a:ext uri="{FF2B5EF4-FFF2-40B4-BE49-F238E27FC236}">
                <a16:creationId xmlns:a16="http://schemas.microsoft.com/office/drawing/2014/main" id="{83BEB467-7A03-5EB2-2398-5A2F75DE9CD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49</a:t>
            </a:fld>
            <a:endParaRPr lang="en-US"/>
          </a:p>
        </p:txBody>
      </p:sp>
      <p:sp>
        <p:nvSpPr>
          <p:cNvPr id="26" name="Oval 25">
            <a:extLst>
              <a:ext uri="{FF2B5EF4-FFF2-40B4-BE49-F238E27FC236}">
                <a16:creationId xmlns:a16="http://schemas.microsoft.com/office/drawing/2014/main" id="{5AF1DBC6-F8C6-4B99-8DB4-96064FB04796}"/>
              </a:ext>
            </a:extLst>
          </p:cNvPr>
          <p:cNvSpPr/>
          <p:nvPr/>
        </p:nvSpPr>
        <p:spPr bwMode="auto">
          <a:xfrm>
            <a:off x="26670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3F8F72EC-1FBD-6212-EB9C-F8DD765388CB}"/>
              </a:ext>
            </a:extLst>
          </p:cNvPr>
          <p:cNvCxnSpPr/>
          <p:nvPr/>
        </p:nvCxnSpPr>
        <p:spPr bwMode="auto">
          <a:xfrm>
            <a:off x="-1295400" y="942109"/>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E973724B-AE20-67A8-5AAE-2AC97E6F7ABB}"/>
              </a:ext>
            </a:extLst>
          </p:cNvPr>
          <p:cNvSpPr txBox="1"/>
          <p:nvPr/>
        </p:nvSpPr>
        <p:spPr>
          <a:xfrm rot="5400000">
            <a:off x="11221581" y="3232249"/>
            <a:ext cx="938570" cy="369332"/>
          </a:xfrm>
          <a:prstGeom prst="rect">
            <a:avLst/>
          </a:prstGeom>
          <a:solidFill>
            <a:schemeClr val="bg1">
              <a:lumMod val="95000"/>
            </a:schemeClr>
          </a:solidFill>
        </p:spPr>
        <p:txBody>
          <a:bodyPr wrap="square">
            <a:spAutoFit/>
          </a:bodyPr>
          <a:lstStyle/>
          <a:p>
            <a:r>
              <a:rPr lang="en-US" sz="1800" dirty="0"/>
              <a:t> Plenary</a:t>
            </a:r>
          </a:p>
        </p:txBody>
      </p:sp>
      <p:pic>
        <p:nvPicPr>
          <p:cNvPr id="10" name="Picture 9">
            <a:extLst>
              <a:ext uri="{FF2B5EF4-FFF2-40B4-BE49-F238E27FC236}">
                <a16:creationId xmlns:a16="http://schemas.microsoft.com/office/drawing/2014/main" id="{A2227F52-DA1D-3C5E-4629-EDF29823A149}"/>
              </a:ext>
            </a:extLst>
          </p:cNvPr>
          <p:cNvPicPr>
            <a:picLocks noChangeAspect="1"/>
          </p:cNvPicPr>
          <p:nvPr/>
        </p:nvPicPr>
        <p:blipFill>
          <a:blip r:embed="rId4"/>
          <a:stretch>
            <a:fillRect/>
          </a:stretch>
        </p:blipFill>
        <p:spPr>
          <a:xfrm>
            <a:off x="4190185" y="955319"/>
            <a:ext cx="3506015" cy="3822439"/>
          </a:xfrm>
          <a:prstGeom prst="rect">
            <a:avLst/>
          </a:prstGeom>
        </p:spPr>
      </p:pic>
      <p:sp>
        <p:nvSpPr>
          <p:cNvPr id="20" name="Rectangle 19">
            <a:extLst>
              <a:ext uri="{FF2B5EF4-FFF2-40B4-BE49-F238E27FC236}">
                <a16:creationId xmlns:a16="http://schemas.microsoft.com/office/drawing/2014/main" id="{920E31FC-DCFC-7ECB-2151-D7AF7CA16C95}"/>
              </a:ext>
            </a:extLst>
          </p:cNvPr>
          <p:cNvSpPr/>
          <p:nvPr/>
        </p:nvSpPr>
        <p:spPr bwMode="auto">
          <a:xfrm>
            <a:off x="1094509" y="3229693"/>
            <a:ext cx="2130562"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EB132A28-E871-6EF6-851B-C257F669D454}"/>
              </a:ext>
            </a:extLst>
          </p:cNvPr>
          <p:cNvSpPr/>
          <p:nvPr/>
        </p:nvSpPr>
        <p:spPr bwMode="auto">
          <a:xfrm>
            <a:off x="3715502" y="32385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214C63D3-AFE8-666F-BDF8-0084A3E01ADA}"/>
              </a:ext>
            </a:extLst>
          </p:cNvPr>
          <p:cNvSpPr/>
          <p:nvPr/>
        </p:nvSpPr>
        <p:spPr bwMode="auto">
          <a:xfrm>
            <a:off x="4191000" y="27432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Arrow: Right 16">
            <a:extLst>
              <a:ext uri="{FF2B5EF4-FFF2-40B4-BE49-F238E27FC236}">
                <a16:creationId xmlns:a16="http://schemas.microsoft.com/office/drawing/2014/main" id="{E7E03F18-DC41-A734-4249-DB124B122229}"/>
              </a:ext>
            </a:extLst>
          </p:cNvPr>
          <p:cNvSpPr/>
          <p:nvPr/>
        </p:nvSpPr>
        <p:spPr bwMode="auto">
          <a:xfrm rot="20677407">
            <a:off x="2838679" y="3400774"/>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18" name="Arrow: Right 17">
            <a:extLst>
              <a:ext uri="{FF2B5EF4-FFF2-40B4-BE49-F238E27FC236}">
                <a16:creationId xmlns:a16="http://schemas.microsoft.com/office/drawing/2014/main" id="{9C28386E-1537-1257-1DF3-543C0F52B002}"/>
              </a:ext>
            </a:extLst>
          </p:cNvPr>
          <p:cNvSpPr/>
          <p:nvPr/>
        </p:nvSpPr>
        <p:spPr bwMode="auto">
          <a:xfrm rot="1064859">
            <a:off x="3262631" y="2351329"/>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19" name="Oval 18">
            <a:extLst>
              <a:ext uri="{FF2B5EF4-FFF2-40B4-BE49-F238E27FC236}">
                <a16:creationId xmlns:a16="http://schemas.microsoft.com/office/drawing/2014/main" id="{618241EB-5E49-F011-2B2A-AB7251CF35E0}"/>
              </a:ext>
            </a:extLst>
          </p:cNvPr>
          <p:cNvSpPr/>
          <p:nvPr/>
        </p:nvSpPr>
        <p:spPr bwMode="auto">
          <a:xfrm>
            <a:off x="47244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1" name="Oval 20">
            <a:extLst>
              <a:ext uri="{FF2B5EF4-FFF2-40B4-BE49-F238E27FC236}">
                <a16:creationId xmlns:a16="http://schemas.microsoft.com/office/drawing/2014/main" id="{7B068C90-2A44-A941-40F7-0F0C32184C17}"/>
              </a:ext>
            </a:extLst>
          </p:cNvPr>
          <p:cNvSpPr/>
          <p:nvPr/>
        </p:nvSpPr>
        <p:spPr bwMode="auto">
          <a:xfrm>
            <a:off x="47244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DC22982F-30D6-3474-4AD3-0AC3B52968F3}"/>
              </a:ext>
            </a:extLst>
          </p:cNvPr>
          <p:cNvSpPr/>
          <p:nvPr/>
        </p:nvSpPr>
        <p:spPr bwMode="auto">
          <a:xfrm>
            <a:off x="4724400"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A21A7B7B-6D81-FC05-2D94-CAECD945A875}"/>
              </a:ext>
            </a:extLst>
          </p:cNvPr>
          <p:cNvSpPr/>
          <p:nvPr/>
        </p:nvSpPr>
        <p:spPr bwMode="auto">
          <a:xfrm>
            <a:off x="62484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0" name="Oval 29">
            <a:extLst>
              <a:ext uri="{FF2B5EF4-FFF2-40B4-BE49-F238E27FC236}">
                <a16:creationId xmlns:a16="http://schemas.microsoft.com/office/drawing/2014/main" id="{BED51189-2BCF-1479-0CCF-8BBB63A2A292}"/>
              </a:ext>
            </a:extLst>
          </p:cNvPr>
          <p:cNvSpPr/>
          <p:nvPr/>
        </p:nvSpPr>
        <p:spPr bwMode="auto">
          <a:xfrm>
            <a:off x="62484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1" name="Oval 30">
            <a:extLst>
              <a:ext uri="{FF2B5EF4-FFF2-40B4-BE49-F238E27FC236}">
                <a16:creationId xmlns:a16="http://schemas.microsoft.com/office/drawing/2014/main" id="{9E94C799-31AC-3612-B2E7-88E070E53721}"/>
              </a:ext>
            </a:extLst>
          </p:cNvPr>
          <p:cNvSpPr/>
          <p:nvPr/>
        </p:nvSpPr>
        <p:spPr bwMode="auto">
          <a:xfrm>
            <a:off x="6248400"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83024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3286AEB-4D34-0A0B-5D81-8D648FC58E8E}"/>
              </a:ext>
            </a:extLst>
          </p:cNvPr>
          <p:cNvSpPr>
            <a:spLocks noGrp="1"/>
          </p:cNvSpPr>
          <p:nvPr>
            <p:ph type="subTitle" idx="1"/>
          </p:nvPr>
        </p:nvSpPr>
        <p:spPr>
          <a:xfrm>
            <a:off x="1879601" y="1295400"/>
            <a:ext cx="8534400" cy="1752600"/>
          </a:xfrm>
        </p:spPr>
        <p:txBody>
          <a:bodyPr/>
          <a:lstStyle/>
          <a:p>
            <a:r>
              <a:rPr lang="en-US" dirty="0"/>
              <a:t>Opening Reminders</a:t>
            </a:r>
          </a:p>
        </p:txBody>
      </p:sp>
      <p:sp>
        <p:nvSpPr>
          <p:cNvPr id="5" name="Slide Number Placeholder 4">
            <a:extLst>
              <a:ext uri="{FF2B5EF4-FFF2-40B4-BE49-F238E27FC236}">
                <a16:creationId xmlns:a16="http://schemas.microsoft.com/office/drawing/2014/main" id="{E8C30695-ED35-CAC2-0F19-A7ACF2D9E41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10" name="Picture 9" descr="Thinking Gummy Monsters">
            <a:extLst>
              <a:ext uri="{FF2B5EF4-FFF2-40B4-BE49-F238E27FC236}">
                <a16:creationId xmlns:a16="http://schemas.microsoft.com/office/drawing/2014/main" id="{07D7626E-8B7D-A40A-ACB3-463B96C2EC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1" y="2362200"/>
            <a:ext cx="1752600" cy="1752600"/>
          </a:xfrm>
          <a:prstGeom prst="rect">
            <a:avLst/>
          </a:prstGeom>
        </p:spPr>
      </p:pic>
    </p:spTree>
    <p:extLst>
      <p:ext uri="{BB962C8B-B14F-4D97-AF65-F5344CB8AC3E}">
        <p14:creationId xmlns:p14="http://schemas.microsoft.com/office/powerpoint/2010/main" val="3640879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50</a:t>
            </a:fld>
            <a:endParaRPr lang="en-US"/>
          </a:p>
        </p:txBody>
      </p:sp>
    </p:spTree>
    <p:extLst>
      <p:ext uri="{BB962C8B-B14F-4D97-AF65-F5344CB8AC3E}">
        <p14:creationId xmlns:p14="http://schemas.microsoft.com/office/powerpoint/2010/main" val="158533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51</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78945</TotalTime>
  <Words>4038</Words>
  <Application>Microsoft Office PowerPoint</Application>
  <PresentationFormat>Widescreen</PresentationFormat>
  <Paragraphs>411</Paragraphs>
  <Slides>51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Aptos Narrow</vt:lpstr>
      <vt:lpstr>Arial</vt:lpstr>
      <vt:lpstr>Calibri</vt:lpstr>
      <vt:lpstr>DejaVu Sans</vt:lpstr>
      <vt:lpstr>Lucida Grande</vt:lpstr>
      <vt:lpstr>Monotype Sorts</vt:lpstr>
      <vt:lpstr>Montserrat</vt:lpstr>
      <vt:lpstr>Open Sans</vt:lpstr>
      <vt:lpstr>Source Sans Pro</vt:lpstr>
      <vt:lpstr>Times New Roman</vt:lpstr>
      <vt:lpstr>IEEE-802_15</vt:lpstr>
      <vt:lpstr>PowerPoint Presentation</vt:lpstr>
      <vt:lpstr>Task Group 15.4ab Next Generation UWB Amendment</vt:lpstr>
      <vt:lpstr>Opening Report</vt:lpstr>
      <vt:lpstr>Comment Resolution Status</vt:lpstr>
      <vt:lpstr>PowerPoint Presentation</vt:lpstr>
      <vt:lpstr>Registration for 802 LMSC Plenaries and 802 Wireless Interims</vt:lpstr>
      <vt:lpstr>PowerPoint Presentation</vt:lpstr>
      <vt:lpstr>PowerPoint Presentation</vt:lpstr>
      <vt:lpstr>Task Group Rules</vt:lpstr>
      <vt:lpstr>Other Meeting Decorum</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IEEE-SA Patent, Copyright, and Participation Policies</vt:lpstr>
      <vt:lpstr>IEEE 802 Ground Rules</vt:lpstr>
      <vt:lpstr>PowerPoint Presentation</vt:lpstr>
      <vt:lpstr>Participants have a duty to inform the IEEE</vt:lpstr>
      <vt:lpstr>Participants have a duty to inform the IEEE</vt:lpstr>
      <vt:lpstr>IEEE SA Copyright Policy</vt:lpstr>
      <vt:lpstr>IEEE 802 Ground Rules</vt:lpstr>
      <vt:lpstr>Agenda</vt:lpstr>
      <vt:lpstr>Project Information</vt:lpstr>
      <vt:lpstr>5.2.b Scope of the project (As approved):</vt:lpstr>
      <vt:lpstr>PowerPoint Presentation</vt:lpstr>
      <vt:lpstr>Editor’s Corner</vt:lpstr>
      <vt:lpstr>Editor’s Corner</vt:lpstr>
      <vt:lpstr>Comment Resolution </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Comment Resolution Approvals </vt:lpstr>
      <vt:lpstr>Approval of Comment Resolution in Document 15-25-0424</vt:lpstr>
      <vt:lpstr>Approval of Consolidated Comments</vt:lpstr>
      <vt:lpstr>Next Steps</vt:lpstr>
      <vt:lpstr>Telecom/Webex Schedule</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1356</cp:revision>
  <cp:lastPrinted>2000-07-07T01:25:49Z</cp:lastPrinted>
  <dcterms:created xsi:type="dcterms:W3CDTF">1999-06-22T06:24:01Z</dcterms:created>
  <dcterms:modified xsi:type="dcterms:W3CDTF">2025-09-18T20:34:46Z</dcterms:modified>
  <cp:category/>
</cp:coreProperties>
</file>