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360" r:id="rId2"/>
    <p:sldId id="361" r:id="rId3"/>
    <p:sldId id="450" r:id="rId4"/>
    <p:sldId id="465" r:id="rId5"/>
    <p:sldId id="456" r:id="rId6"/>
    <p:sldId id="412" r:id="rId7"/>
    <p:sldId id="363" r:id="rId8"/>
    <p:sldId id="433" r:id="rId9"/>
    <p:sldId id="449" r:id="rId10"/>
    <p:sldId id="457" r:id="rId11"/>
    <p:sldId id="460" r:id="rId12"/>
    <p:sldId id="461" r:id="rId13"/>
    <p:sldId id="462" r:id="rId14"/>
    <p:sldId id="463" r:id="rId15"/>
    <p:sldId id="359" r:id="rId16"/>
    <p:sldId id="464" r:id="rId17"/>
    <p:sldId id="401" r:id="rId18"/>
    <p:sldId id="402" r:id="rId19"/>
    <p:sldId id="366" r:id="rId20"/>
    <p:sldId id="459" r:id="rId21"/>
    <p:sldId id="458" r:id="rId22"/>
    <p:sldId id="367" r:id="rId23"/>
    <p:sldId id="368" r:id="rId24"/>
    <p:sldId id="466" r:id="rId25"/>
    <p:sldId id="369" r:id="rId26"/>
    <p:sldId id="370" r:id="rId27"/>
    <p:sldId id="427" r:id="rId28"/>
    <p:sldId id="377" r:id="rId29"/>
    <p:sldId id="388" r:id="rId30"/>
    <p:sldId id="382" r:id="rId31"/>
    <p:sldId id="467" r:id="rId32"/>
    <p:sldId id="381" r:id="rId33"/>
    <p:sldId id="428" r:id="rId34"/>
    <p:sldId id="436" r:id="rId35"/>
    <p:sldId id="437" r:id="rId36"/>
    <p:sldId id="438" r:id="rId37"/>
    <p:sldId id="439" r:id="rId38"/>
    <p:sldId id="435" r:id="rId39"/>
    <p:sldId id="429" r:id="rId40"/>
    <p:sldId id="416" r:id="rId41"/>
    <p:sldId id="415" r:id="rId42"/>
    <p:sldId id="418" r:id="rId43"/>
    <p:sldId id="430" r:id="rId44"/>
    <p:sldId id="383" r:id="rId45"/>
    <p:sldId id="423" r:id="rId46"/>
    <p:sldId id="453" r:id="rId47"/>
    <p:sldId id="454" r:id="rId48"/>
    <p:sldId id="424" r:id="rId49"/>
    <p:sldId id="393" r:id="rId50"/>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p:scale>
          <a:sx n="90" d="100"/>
          <a:sy n="90" d="100"/>
        </p:scale>
        <p:origin x="5250" y="16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122F14-A040-D548-0795-D61CEFC254E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60C8C-2847-2A99-DB32-C5790F0FCAF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5299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802.15-25-0418-00</a:t>
            </a: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3.xml"/><Relationship Id="rId4" Type="http://schemas.openxmlformats.org/officeDocument/2006/relationships/hyperlink" Target="http://www.ieee.org/about/corporate/governa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mentor.ieee.org/802.15/dcn/25/15-25-0417-00-04ab-agenda-details-september-2025.xls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802world.org/plen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September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September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BD041-04F0-986C-BC8A-1B72E66414F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3D9F10D-9FBC-F959-F0AE-071FAAFF0BB9}"/>
              </a:ext>
            </a:extLst>
          </p:cNvPr>
          <p:cNvSpPr>
            <a:spLocks noGrp="1"/>
          </p:cNvSpPr>
          <p:nvPr>
            <p:ph type="title"/>
          </p:nvPr>
        </p:nvSpPr>
        <p:spPr/>
        <p:txBody>
          <a:bodyPr/>
          <a:lstStyle/>
          <a:p>
            <a:r>
              <a:rPr lang="en-US" dirty="0"/>
              <a:t>Other Meeting Decorum</a:t>
            </a:r>
          </a:p>
        </p:txBody>
      </p:sp>
      <p:sp>
        <p:nvSpPr>
          <p:cNvPr id="7" name="Text Placeholder 6">
            <a:extLst>
              <a:ext uri="{FF2B5EF4-FFF2-40B4-BE49-F238E27FC236}">
                <a16:creationId xmlns:a16="http://schemas.microsoft.com/office/drawing/2014/main" id="{768C1C13-06E8-3FF6-FB10-C0AF35E457BF}"/>
              </a:ext>
            </a:extLst>
          </p:cNvPr>
          <p:cNvSpPr>
            <a:spLocks noGrp="1"/>
          </p:cNvSpPr>
          <p:nvPr>
            <p:ph type="body" sz="half" idx="1"/>
          </p:nvPr>
        </p:nvSpPr>
        <p:spPr>
          <a:xfrm>
            <a:off x="1257300" y="1761067"/>
            <a:ext cx="9677400" cy="4114800"/>
          </a:xfrm>
        </p:spPr>
        <p:txBody>
          <a:bodyPr>
            <a:normAutofit fontScale="92500" lnSpcReduction="10000"/>
          </a:bodyPr>
          <a:lstStyle/>
          <a:p>
            <a:r>
              <a:rPr lang="en-US" dirty="0"/>
              <a:t>No photography without WG Chairs permission</a:t>
            </a:r>
          </a:p>
          <a:p>
            <a:r>
              <a:rPr lang="en-US" dirty="0"/>
              <a:t>If we are a member of the press identify yourself to the WG chair</a:t>
            </a:r>
          </a:p>
          <a:p>
            <a:r>
              <a:rPr lang="en-US" dirty="0"/>
              <a:t>Mobile ringers and cat video players on silent</a:t>
            </a:r>
          </a:p>
          <a:p>
            <a:r>
              <a:rPr lang="en-US" dirty="0"/>
              <a:t>One meeting at a time</a:t>
            </a:r>
          </a:p>
          <a:p>
            <a:r>
              <a:rPr lang="en-US" dirty="0"/>
              <a:t>Abide by the chairs’ direction on procedure</a:t>
            </a:r>
          </a:p>
          <a:p>
            <a:r>
              <a:rPr lang="en-US" dirty="0"/>
              <a:t>It’s OK to make the standards development process fun!</a:t>
            </a:r>
            <a:endParaRPr lang="en-US" dirty="0">
              <a:solidFill>
                <a:schemeClr val="accent1">
                  <a:lumMod val="50000"/>
                </a:schemeClr>
              </a:solidFill>
            </a:endParaRPr>
          </a:p>
        </p:txBody>
      </p:sp>
      <p:sp>
        <p:nvSpPr>
          <p:cNvPr id="5" name="Slide Number Placeholder 4">
            <a:extLst>
              <a:ext uri="{FF2B5EF4-FFF2-40B4-BE49-F238E27FC236}">
                <a16:creationId xmlns:a16="http://schemas.microsoft.com/office/drawing/2014/main" id="{2D5D59B4-A845-DA45-5822-8FECA11F9D1E}"/>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10</a:t>
            </a:fld>
            <a:endParaRPr lang="en-US" dirty="0"/>
          </a:p>
        </p:txBody>
      </p:sp>
    </p:spTree>
    <p:extLst>
      <p:ext uri="{BB962C8B-B14F-4D97-AF65-F5344CB8AC3E}">
        <p14:creationId xmlns:p14="http://schemas.microsoft.com/office/powerpoint/2010/main" val="69381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A694-8ACD-835D-7AF5-6239CE0F77FC}"/>
              </a:ext>
            </a:extLst>
          </p:cNvPr>
          <p:cNvSpPr>
            <a:spLocks noGrp="1"/>
          </p:cNvSpPr>
          <p:nvPr>
            <p:ph type="title"/>
          </p:nvPr>
        </p:nvSpPr>
        <p:spPr/>
        <p:txBody>
          <a:bodyPr/>
          <a:lstStyle/>
          <a:p>
            <a:r>
              <a:rPr lang="en-US" dirty="0"/>
              <a:t>Participant Behavior – Individual Method</a:t>
            </a:r>
          </a:p>
        </p:txBody>
      </p:sp>
      <p:sp>
        <p:nvSpPr>
          <p:cNvPr id="4" name="Slide Number Placeholder 3">
            <a:extLst>
              <a:ext uri="{FF2B5EF4-FFF2-40B4-BE49-F238E27FC236}">
                <a16:creationId xmlns:a16="http://schemas.microsoft.com/office/drawing/2014/main" id="{DAF9D3A9-B3F6-5E2C-CD09-8C1C40A632F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200745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C39A-6DF6-BA73-6F30-B903C79F4262}"/>
              </a:ext>
            </a:extLst>
          </p:cNvPr>
          <p:cNvSpPr>
            <a:spLocks noGrp="1"/>
          </p:cNvSpPr>
          <p:nvPr>
            <p:ph type="title"/>
          </p:nvPr>
        </p:nvSpPr>
        <p:spPr/>
        <p:txBody>
          <a:bodyPr/>
          <a:lstStyle/>
          <a:p>
            <a:pPr algn="l"/>
            <a:r>
              <a:rPr lang="en-US" sz="3200" dirty="0">
                <a:solidFill>
                  <a:schemeClr val="accent2"/>
                </a:solidFill>
                <a:latin typeface="+mn-lt"/>
              </a:rPr>
              <a:t>Participant behavior in IEEE-SA activities is guided </a:t>
            </a:r>
            <a:br>
              <a:rPr lang="en-US" sz="3200" dirty="0">
                <a:solidFill>
                  <a:schemeClr val="accent2"/>
                </a:solidFill>
                <a:latin typeface="+mn-lt"/>
              </a:rPr>
            </a:br>
            <a:r>
              <a:rPr lang="en-US" sz="3200" dirty="0">
                <a:solidFill>
                  <a:schemeClr val="accent2"/>
                </a:solidFill>
                <a:latin typeface="+mn-lt"/>
              </a:rPr>
              <a:t>by the IEEE Codes of Ethics &amp; Conduct</a:t>
            </a:r>
          </a:p>
        </p:txBody>
      </p:sp>
      <p:sp>
        <p:nvSpPr>
          <p:cNvPr id="3" name="Content Placeholder 2">
            <a:extLst>
              <a:ext uri="{FF2B5EF4-FFF2-40B4-BE49-F238E27FC236}">
                <a16:creationId xmlns:a16="http://schemas.microsoft.com/office/drawing/2014/main" id="{F6B32F06-AA05-1E9F-003F-4F1BE6C6CC74}"/>
              </a:ext>
            </a:extLst>
          </p:cNvPr>
          <p:cNvSpPr>
            <a:spLocks noGrp="1"/>
          </p:cNvSpPr>
          <p:nvPr>
            <p:ph type="body" sz="half" idx="1"/>
          </p:nvPr>
        </p:nvSpPr>
        <p:spPr/>
        <p:txBody>
          <a:bodyPr>
            <a:normAutofit fontScale="62500" lnSpcReduction="20000"/>
          </a:bodyPr>
          <a:lstStyle/>
          <a:p>
            <a:pPr marL="0" indent="0">
              <a:buNone/>
            </a:pPr>
            <a:r>
              <a:rPr lang="en-US" dirty="0"/>
              <a:t>• All participants in IEEE-SA activities are expected to adhere to the core</a:t>
            </a:r>
          </a:p>
          <a:p>
            <a:pPr marL="0" indent="0">
              <a:buNone/>
            </a:pPr>
            <a:r>
              <a:rPr lang="en-US" dirty="0"/>
              <a:t>principles underlying the:</a:t>
            </a:r>
          </a:p>
          <a:p>
            <a:pPr marL="400050" lvl="1" indent="0">
              <a:buNone/>
            </a:pPr>
            <a:r>
              <a:rPr lang="en-US" dirty="0"/>
              <a:t>– </a:t>
            </a:r>
            <a:r>
              <a:rPr lang="en-US" dirty="0">
                <a:hlinkClick r:id="rId2"/>
              </a:rPr>
              <a:t>IEEE Code of Ethics</a:t>
            </a:r>
            <a:endParaRPr lang="en-US" dirty="0"/>
          </a:p>
          <a:p>
            <a:pPr marL="400050" lvl="1" indent="0">
              <a:buNone/>
            </a:pPr>
            <a:r>
              <a:rPr lang="en-US" dirty="0"/>
              <a:t>– </a:t>
            </a:r>
            <a:r>
              <a:rPr lang="en-US" dirty="0">
                <a:hlinkClick r:id="rId3"/>
              </a:rPr>
              <a:t>IEEE Code of Conduct</a:t>
            </a:r>
            <a:endParaRPr lang="en-US" dirty="0"/>
          </a:p>
          <a:p>
            <a:pPr marL="400050" lvl="1" indent="0">
              <a:buNone/>
            </a:pPr>
            <a:endParaRPr lang="en-US" dirty="0"/>
          </a:p>
          <a:p>
            <a:pPr marL="0" indent="0">
              <a:buNone/>
            </a:pPr>
            <a:r>
              <a:rPr lang="en-US" dirty="0"/>
              <a:t>• The core principles of the IEEE Codes of Ethics &amp; Conduct are to:</a:t>
            </a:r>
          </a:p>
          <a:p>
            <a:pPr marL="400050" lvl="1" indent="0">
              <a:buNone/>
            </a:pPr>
            <a:r>
              <a:rPr lang="en-US" dirty="0"/>
              <a:t>– Uphold the highest standards of integrity, responsible behavior, and ethical and</a:t>
            </a:r>
          </a:p>
          <a:p>
            <a:pPr marL="400050" lvl="1" indent="0">
              <a:buNone/>
            </a:pPr>
            <a:r>
              <a:rPr lang="en-US" dirty="0"/>
              <a:t>professional conduct</a:t>
            </a:r>
          </a:p>
          <a:p>
            <a:pPr marL="400050" lvl="1" indent="0">
              <a:buNone/>
            </a:pPr>
            <a:r>
              <a:rPr lang="en-US" dirty="0"/>
              <a:t>– Treat people fairly and with respect, to not engage in harassment,</a:t>
            </a:r>
          </a:p>
          <a:p>
            <a:pPr marL="400050" lvl="1" indent="0">
              <a:buNone/>
            </a:pPr>
            <a:r>
              <a:rPr lang="en-US" dirty="0"/>
              <a:t>discrimination, or retaliation, and to protect people's privacy.</a:t>
            </a:r>
          </a:p>
          <a:p>
            <a:pPr marL="400050" lvl="1" indent="0">
              <a:buNone/>
            </a:pPr>
            <a:r>
              <a:rPr lang="en-US" dirty="0"/>
              <a:t>– Avoid injuring others, their property, reputation, or employment by false or</a:t>
            </a:r>
          </a:p>
          <a:p>
            <a:pPr marL="400050" lvl="1" indent="0">
              <a:buNone/>
            </a:pPr>
            <a:r>
              <a:rPr lang="en-US" dirty="0"/>
              <a:t>malicious action</a:t>
            </a:r>
          </a:p>
          <a:p>
            <a:pPr marL="0" indent="0">
              <a:buNone/>
            </a:pPr>
            <a:r>
              <a:rPr lang="en-US" dirty="0"/>
              <a:t>• The most recent versions of these Codes are available at</a:t>
            </a:r>
          </a:p>
          <a:p>
            <a:pPr marL="0" indent="0">
              <a:buNone/>
            </a:pPr>
            <a:r>
              <a:rPr lang="en-US" dirty="0">
                <a:hlinkClick r:id="rId4"/>
              </a:rPr>
              <a:t>http://www.ieee.org/about/corporate/governance</a:t>
            </a:r>
            <a:endParaRPr lang="en-US" dirty="0"/>
          </a:p>
        </p:txBody>
      </p:sp>
    </p:spTree>
    <p:extLst>
      <p:ext uri="{BB962C8B-B14F-4D97-AF65-F5344CB8AC3E}">
        <p14:creationId xmlns:p14="http://schemas.microsoft.com/office/powerpoint/2010/main" val="186242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DBD-4D74-31B4-637F-CFC36CD758CA}"/>
              </a:ext>
            </a:extLst>
          </p:cNvPr>
          <p:cNvSpPr>
            <a:spLocks noGrp="1"/>
          </p:cNvSpPr>
          <p:nvPr>
            <p:ph type="title"/>
          </p:nvPr>
        </p:nvSpPr>
        <p:spPr/>
        <p:txBody>
          <a:bodyPr>
            <a:noAutofit/>
          </a:bodyPr>
          <a:lstStyle/>
          <a:p>
            <a:pPr algn="l"/>
            <a:r>
              <a:rPr lang="en-US" sz="3200" dirty="0">
                <a:solidFill>
                  <a:schemeClr val="accent2"/>
                </a:solidFill>
              </a:rPr>
              <a:t>Participants in the IEEE-SA “individual process” shall act independently of others, including employers</a:t>
            </a:r>
          </a:p>
        </p:txBody>
      </p:sp>
      <p:sp>
        <p:nvSpPr>
          <p:cNvPr id="3" name="Text Placeholder 2">
            <a:extLst>
              <a:ext uri="{FF2B5EF4-FFF2-40B4-BE49-F238E27FC236}">
                <a16:creationId xmlns:a16="http://schemas.microsoft.com/office/drawing/2014/main" id="{2062A4CE-4C4A-A35F-7FC8-97456D9E1428}"/>
              </a:ext>
            </a:extLst>
          </p:cNvPr>
          <p:cNvSpPr>
            <a:spLocks noGrp="1"/>
          </p:cNvSpPr>
          <p:nvPr>
            <p:ph type="body" sz="half" idx="1"/>
          </p:nvPr>
        </p:nvSpPr>
        <p:spPr>
          <a:xfrm>
            <a:off x="914400" y="1981200"/>
            <a:ext cx="10363200" cy="4419600"/>
          </a:xfrm>
        </p:spPr>
        <p:txBody>
          <a:bodyPr>
            <a:normAutofit fontScale="62500" lnSpcReduction="20000"/>
          </a:bodyPr>
          <a:lstStyle/>
          <a:p>
            <a:r>
              <a:rPr lang="en-US" dirty="0"/>
              <a:t>The IEEE-SA </a:t>
            </a:r>
            <a:r>
              <a:rPr lang="en-US" dirty="0">
                <a:hlinkClick r:id="rId2"/>
              </a:rPr>
              <a:t>Standards Board Bylaws</a:t>
            </a:r>
            <a:r>
              <a:rPr lang="en-US" dirty="0"/>
              <a:t> require that “participants in the IEEE standards development individual process shall act based on their qualifications and experience” </a:t>
            </a:r>
          </a:p>
          <a:p>
            <a:endParaRPr lang="en-US" dirty="0"/>
          </a:p>
          <a:p>
            <a:r>
              <a:rPr lang="en-US" dirty="0"/>
              <a:t>This means participants:</a:t>
            </a:r>
          </a:p>
          <a:p>
            <a:pPr lvl="1"/>
            <a:r>
              <a:rPr lang="en-US" b="1" dirty="0">
                <a:solidFill>
                  <a:schemeClr val="accent1">
                    <a:lumMod val="75000"/>
                  </a:schemeClr>
                </a:solidFill>
              </a:rPr>
              <a:t>Shall act &amp; vote </a:t>
            </a:r>
            <a:r>
              <a:rPr lang="en-US" dirty="0"/>
              <a:t>based on their personal &amp; independent opinions derived from their expertise, knowledge, and qualifications</a:t>
            </a:r>
          </a:p>
          <a:p>
            <a:pPr lvl="1"/>
            <a:r>
              <a:rPr lang="en-US"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1"/>
            <a:r>
              <a:rPr lang="en-US"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endParaRPr lang="en-US" dirty="0"/>
          </a:p>
          <a:p>
            <a:r>
              <a:rPr lang="en-US" dirty="0"/>
              <a:t>By participating in standards activities using the “individual process”, you are deemed to accept these requirements; if you are unable to satisfy these requirements then you shall immediately cease any participation</a:t>
            </a:r>
          </a:p>
          <a:p>
            <a:endParaRPr lang="en-US" dirty="0"/>
          </a:p>
        </p:txBody>
      </p:sp>
      <p:sp>
        <p:nvSpPr>
          <p:cNvPr id="4" name="Slide Number Placeholder 3">
            <a:extLst>
              <a:ext uri="{FF2B5EF4-FFF2-40B4-BE49-F238E27FC236}">
                <a16:creationId xmlns:a16="http://schemas.microsoft.com/office/drawing/2014/main" id="{845766B8-D84D-36EA-F6EB-E88C39BE12C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1271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741-FD39-649A-9F89-18D1C91E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D638E-23E8-16B5-1D6F-84C178E46BD8}"/>
              </a:ext>
            </a:extLst>
          </p:cNvPr>
          <p:cNvSpPr>
            <a:spLocks noGrp="1"/>
          </p:cNvSpPr>
          <p:nvPr>
            <p:ph type="title"/>
          </p:nvPr>
        </p:nvSpPr>
        <p:spPr/>
        <p:txBody>
          <a:bodyPr>
            <a:noAutofit/>
          </a:bodyPr>
          <a:lstStyle/>
          <a:p>
            <a:pPr algn="l"/>
            <a:r>
              <a:rPr lang="en-US" sz="3200" dirty="0">
                <a:solidFill>
                  <a:schemeClr val="accent2"/>
                </a:solidFill>
              </a:rPr>
              <a:t>IEEE-SA standards activities shall allow the fair &amp;</a:t>
            </a:r>
            <a:br>
              <a:rPr lang="en-US" sz="3200" dirty="0">
                <a:solidFill>
                  <a:schemeClr val="accent2"/>
                </a:solidFill>
              </a:rPr>
            </a:br>
            <a:r>
              <a:rPr lang="en-US" sz="3200" dirty="0">
                <a:solidFill>
                  <a:schemeClr val="accent2"/>
                </a:solidFill>
              </a:rPr>
              <a:t>equitable consideration of all viewpoints </a:t>
            </a:r>
          </a:p>
        </p:txBody>
      </p:sp>
      <p:sp>
        <p:nvSpPr>
          <p:cNvPr id="3" name="Text Placeholder 2">
            <a:extLst>
              <a:ext uri="{FF2B5EF4-FFF2-40B4-BE49-F238E27FC236}">
                <a16:creationId xmlns:a16="http://schemas.microsoft.com/office/drawing/2014/main" id="{5CD6E530-B03C-B2FC-6558-4EB45D9D6E69}"/>
              </a:ext>
            </a:extLst>
          </p:cNvPr>
          <p:cNvSpPr>
            <a:spLocks noGrp="1"/>
          </p:cNvSpPr>
          <p:nvPr>
            <p:ph type="body" sz="half" idx="1"/>
          </p:nvPr>
        </p:nvSpPr>
        <p:spPr>
          <a:xfrm>
            <a:off x="914400" y="1981200"/>
            <a:ext cx="10363200" cy="4419600"/>
          </a:xfrm>
        </p:spPr>
        <p:txBody>
          <a:bodyPr>
            <a:normAutofit fontScale="70000" lnSpcReduction="20000"/>
          </a:bodyPr>
          <a:lstStyle/>
          <a:p>
            <a:pPr>
              <a:spcAft>
                <a:spcPts val="1200"/>
              </a:spcAft>
            </a:pPr>
            <a:r>
              <a:rPr lang="en-US" dirty="0"/>
              <a:t>The IEEE-SA </a:t>
            </a:r>
            <a:r>
              <a:rPr lang="en-US" dirty="0">
                <a:hlinkClick r:id="rId2"/>
              </a:rPr>
              <a:t>Standards Board Bylaws</a:t>
            </a:r>
            <a:r>
              <a:rPr lang="en-US" dirty="0"/>
              <a:t> (clause 5.2.1.3) specifies that “</a:t>
            </a:r>
            <a:r>
              <a:rPr lang="en-US" i="1" dirty="0"/>
              <a:t>the standards development process shall not be dominated by any single interest category, individual, or organization</a:t>
            </a:r>
            <a:r>
              <a:rPr lang="en-US" dirty="0"/>
              <a:t>”</a:t>
            </a:r>
          </a:p>
          <a:p>
            <a:pPr lvl="1">
              <a:spcAft>
                <a:spcPts val="1200"/>
              </a:spcAft>
            </a:pPr>
            <a:r>
              <a:rPr lang="en-US" dirty="0"/>
              <a:t>This means no participant may exercise “</a:t>
            </a:r>
            <a:r>
              <a:rPr lang="en-US" i="1" dirty="0"/>
              <a:t>authority, leadership, or influence by reason of superior leverage, strength, or representation to the exclusion of fair and equitable consideration of other viewpoints</a:t>
            </a:r>
            <a:r>
              <a:rPr lang="en-US" dirty="0"/>
              <a:t>” or “</a:t>
            </a:r>
            <a:r>
              <a:rPr lang="en-US" i="1" dirty="0"/>
              <a:t>to hinder the progress of the standards development activity</a:t>
            </a:r>
            <a:r>
              <a:rPr lang="en-US" dirty="0"/>
              <a:t>”</a:t>
            </a:r>
          </a:p>
          <a:p>
            <a:pPr>
              <a:spcAft>
                <a:spcPts val="1200"/>
              </a:spcAft>
            </a:pPr>
            <a:r>
              <a:rPr lang="en-US" dirty="0"/>
              <a:t>This rule applies equally to those participating in a standards development project and to that project’s leadership group</a:t>
            </a:r>
          </a:p>
          <a:p>
            <a:pPr>
              <a:spcAft>
                <a:spcPts val="1200"/>
              </a:spcAft>
            </a:pPr>
            <a:r>
              <a:rPr lang="en-US" dirty="0"/>
              <a:t>Any person who reasonably suspects that dominance is occurring in a standards development project is encouraged to bring the issue to the attention of the Standards Committee or the project’s IEEE-SA Program Manager</a:t>
            </a:r>
          </a:p>
          <a:p>
            <a:pPr lvl="1">
              <a:spcAft>
                <a:spcPts val="1200"/>
              </a:spcAft>
            </a:pPr>
            <a:endParaRPr lang="en-US" dirty="0"/>
          </a:p>
        </p:txBody>
      </p:sp>
      <p:sp>
        <p:nvSpPr>
          <p:cNvPr id="4" name="Slide Number Placeholder 3">
            <a:extLst>
              <a:ext uri="{FF2B5EF4-FFF2-40B4-BE49-F238E27FC236}">
                <a16:creationId xmlns:a16="http://schemas.microsoft.com/office/drawing/2014/main" id="{5364BC97-A06D-0653-D338-E6DAA3F34E3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408021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65C-B870-4A44-8B33-B9742CDA1128}"/>
              </a:ext>
            </a:extLst>
          </p:cNvPr>
          <p:cNvSpPr>
            <a:spLocks noGrp="1"/>
          </p:cNvSpPr>
          <p:nvPr>
            <p:ph type="ctrTitle"/>
          </p:nvPr>
        </p:nvSpPr>
        <p:spPr>
          <a:xfrm>
            <a:off x="1981200" y="1784763"/>
            <a:ext cx="5325611" cy="2387600"/>
          </a:xfrm>
        </p:spPr>
        <p:txBody>
          <a:bodyPr>
            <a:normAutofit/>
          </a:bodyPr>
          <a:lstStyle/>
          <a:p>
            <a:r>
              <a:rPr lang="en-US" altLang="en-US" sz="2667" dirty="0" err="1"/>
              <a:t>Ieee</a:t>
            </a:r>
            <a:r>
              <a:rPr lang="en-US" altLang="en-US" sz="2667" dirty="0"/>
              <a:t> </a:t>
            </a:r>
            <a:r>
              <a:rPr lang="en-US" altLang="en-US" sz="2667" dirty="0" err="1"/>
              <a:t>sa</a:t>
            </a:r>
            <a:r>
              <a:rPr lang="en-US" altLang="en-US" sz="2667" dirty="0"/>
              <a:t> copyright policy</a:t>
            </a:r>
            <a:endParaRPr lang="en-US" dirty="0"/>
          </a:p>
        </p:txBody>
      </p:sp>
      <p:sp>
        <p:nvSpPr>
          <p:cNvPr id="3" name="Subtitle 2">
            <a:extLst>
              <a:ext uri="{FF2B5EF4-FFF2-40B4-BE49-F238E27FC236}">
                <a16:creationId xmlns:a16="http://schemas.microsoft.com/office/drawing/2014/main" id="{C7C27634-6150-5C4C-8564-7A1D1D87809C}"/>
              </a:ext>
            </a:extLst>
          </p:cNvPr>
          <p:cNvSpPr>
            <a:spLocks noGrp="1"/>
          </p:cNvSpPr>
          <p:nvPr>
            <p:ph type="subTitle" idx="1"/>
          </p:nvPr>
        </p:nvSpPr>
        <p:spPr/>
        <p:txBody>
          <a:bodyPr>
            <a:normAutofit/>
          </a:bodyPr>
          <a:lstStyle/>
          <a:p>
            <a:pPr fontAlgn="auto">
              <a:spcAft>
                <a:spcPts val="0"/>
              </a:spcAft>
              <a:defRPr/>
            </a:pPr>
            <a:r>
              <a:rPr lang="en-US" dirty="0"/>
              <a:t>November 2019</a:t>
            </a:r>
          </a:p>
        </p:txBody>
      </p:sp>
    </p:spTree>
    <p:extLst>
      <p:ext uri="{BB962C8B-B14F-4D97-AF65-F5344CB8AC3E}">
        <p14:creationId xmlns:p14="http://schemas.microsoft.com/office/powerpoint/2010/main" val="363419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a:t>
            </a:r>
            <a:r>
              <a:rPr lang="en-US" altLang="en-US" sz="1867" dirty="0">
                <a:solidFill>
                  <a:schemeClr val="accent1">
                    <a:lumMod val="75000"/>
                  </a:schemeClr>
                </a:solidFill>
              </a:rPr>
              <a:t>or provide them beforehand</a:t>
            </a:r>
            <a:r>
              <a:rPr lang="en-US" altLang="en-US" sz="1867" dirty="0"/>
              <a:t>)</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16</a:t>
            </a:fld>
            <a:endParaRPr lang="en-US" altLang="en-US"/>
          </a:p>
        </p:txBody>
      </p:sp>
    </p:spTree>
    <p:extLst>
      <p:ext uri="{BB962C8B-B14F-4D97-AF65-F5344CB8AC3E}">
        <p14:creationId xmlns:p14="http://schemas.microsoft.com/office/powerpoint/2010/main" val="243349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17</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fontScale="550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260134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September 2025 </a:t>
            </a:r>
          </a:p>
          <a:p>
            <a:r>
              <a:rPr lang="en-US" sz="2800" dirty="0"/>
              <a:t>802 Wireless Interim Session</a:t>
            </a:r>
          </a:p>
          <a:p>
            <a:r>
              <a:rPr lang="en-US" sz="2800" dirty="0"/>
              <a:t>Mixed Mode</a:t>
            </a:r>
          </a:p>
          <a:p>
            <a:r>
              <a:rPr lang="en-US" sz="2800" dirty="0"/>
              <a:t>Live from</a:t>
            </a:r>
          </a:p>
          <a:p>
            <a:r>
              <a:rPr lang="en-US" sz="2800" dirty="0"/>
              <a:t>The Big Island</a:t>
            </a:r>
          </a:p>
          <a:p>
            <a:r>
              <a:rPr lang="en-US" sz="2400" dirty="0"/>
              <a:t>And remote worldwide</a:t>
            </a:r>
          </a:p>
        </p:txBody>
      </p:sp>
      <p:pic>
        <p:nvPicPr>
          <p:cNvPr id="4" name="Picture 3">
            <a:extLst>
              <a:ext uri="{FF2B5EF4-FFF2-40B4-BE49-F238E27FC236}">
                <a16:creationId xmlns:a16="http://schemas.microsoft.com/office/drawing/2014/main" id="{07B0EC72-9D4F-7423-1C29-1EE14D2141BD}"/>
              </a:ext>
            </a:extLst>
          </p:cNvPr>
          <p:cNvPicPr>
            <a:picLocks noChangeAspect="1"/>
          </p:cNvPicPr>
          <p:nvPr/>
        </p:nvPicPr>
        <p:blipFill>
          <a:blip r:embed="rId3"/>
          <a:stretch>
            <a:fillRect/>
          </a:stretch>
        </p:blipFill>
        <p:spPr>
          <a:xfrm>
            <a:off x="6705600" y="2840787"/>
            <a:ext cx="4682499" cy="3179013"/>
          </a:xfrm>
          <a:prstGeom prst="rect">
            <a:avLst/>
          </a:prstGeom>
        </p:spPr>
      </p:pic>
      <p:pic>
        <p:nvPicPr>
          <p:cNvPr id="7" name="Graphic 6" descr="Tropical scene with solid fill">
            <a:extLst>
              <a:ext uri="{FF2B5EF4-FFF2-40B4-BE49-F238E27FC236}">
                <a16:creationId xmlns:a16="http://schemas.microsoft.com/office/drawing/2014/main" id="{02FBCD6E-D315-DAC0-4A19-A051868D1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5257800"/>
            <a:ext cx="685801" cy="68580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FDB20-959F-2289-9CBE-694CD278E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91427-DAA9-80B9-1342-F149CB77D61D}"/>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FDAE92B1-FEB1-9783-281E-2654AC5B7BBE}"/>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2D6BFBDB-E4E9-1F5C-2864-B9DFB684606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00650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80CD-1806-86BD-1D23-DF4729B16EE1}"/>
            </a:ext>
          </a:extLst>
        </p:cNvPr>
        <p:cNvGrpSpPr/>
        <p:nvPr/>
      </p:nvGrpSpPr>
      <p:grpSpPr>
        <a:xfrm>
          <a:off x="0" y="0"/>
          <a:ext cx="0" cy="0"/>
          <a:chOff x="0" y="0"/>
          <a:chExt cx="0" cy="0"/>
        </a:xfrm>
      </p:grpSpPr>
      <p:sp>
        <p:nvSpPr>
          <p:cNvPr id="7" name="Subtitle 6">
            <a:extLst>
              <a:ext uri="{FF2B5EF4-FFF2-40B4-BE49-F238E27FC236}">
                <a16:creationId xmlns:a16="http://schemas.microsoft.com/office/drawing/2014/main" id="{AE0B2B1D-E4F5-EFE4-D4BB-70F62C7C4908}"/>
              </a:ext>
            </a:extLst>
          </p:cNvPr>
          <p:cNvSpPr>
            <a:spLocks noGrp="1"/>
          </p:cNvSpPr>
          <p:nvPr>
            <p:ph type="subTitle" idx="1"/>
          </p:nvPr>
        </p:nvSpPr>
        <p:spPr>
          <a:xfrm>
            <a:off x="1879601" y="1295400"/>
            <a:ext cx="8534400" cy="1752600"/>
          </a:xfrm>
        </p:spPr>
        <p:txBody>
          <a:bodyPr/>
          <a:lstStyle/>
          <a:p>
            <a:r>
              <a:rPr lang="en-US" dirty="0"/>
              <a:t>Reminders </a:t>
            </a:r>
          </a:p>
          <a:p>
            <a:r>
              <a:rPr lang="en-US" dirty="0"/>
              <a:t>for every meeting</a:t>
            </a:r>
          </a:p>
        </p:txBody>
      </p:sp>
      <p:sp>
        <p:nvSpPr>
          <p:cNvPr id="5" name="Slide Number Placeholder 4">
            <a:extLst>
              <a:ext uri="{FF2B5EF4-FFF2-40B4-BE49-F238E27FC236}">
                <a16:creationId xmlns:a16="http://schemas.microsoft.com/office/drawing/2014/main" id="{956D962D-1E0C-2460-DE50-416CB8E38C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10" name="Picture 9" descr="Thinking Gummy Monsters">
            <a:extLst>
              <a:ext uri="{FF2B5EF4-FFF2-40B4-BE49-F238E27FC236}">
                <a16:creationId xmlns:a16="http://schemas.microsoft.com/office/drawing/2014/main" id="{68406569-F5FC-5D25-284E-99B30129B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501" y="2362200"/>
            <a:ext cx="1752600" cy="1752600"/>
          </a:xfrm>
          <a:prstGeom prst="rect">
            <a:avLst/>
          </a:prstGeom>
        </p:spPr>
      </p:pic>
    </p:spTree>
    <p:extLst>
      <p:ext uri="{BB962C8B-B14F-4D97-AF65-F5344CB8AC3E}">
        <p14:creationId xmlns:p14="http://schemas.microsoft.com/office/powerpoint/2010/main" val="420657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0292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8AC6D-E297-F659-B194-CC89A684B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31A41-5B7A-C8B9-9038-54B05E639B14}"/>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2F137474-CE76-AF9D-41E5-AB7AC4AAFA1D}"/>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6E148B7D-234E-AE8A-0F8F-6A3D0B1A03C7}"/>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24</a:t>
            </a:fld>
            <a:endParaRPr lang="en-US" altLang="en-US"/>
          </a:p>
        </p:txBody>
      </p:sp>
    </p:spTree>
    <p:extLst>
      <p:ext uri="{BB962C8B-B14F-4D97-AF65-F5344CB8AC3E}">
        <p14:creationId xmlns:p14="http://schemas.microsoft.com/office/powerpoint/2010/main" val="5871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1169567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https://mentor.ieee.org/802.15/dcn/25/15-25-0417-00-04ab-agenda-details-september-2025.xlsx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328818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225554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191455516"/>
              </p:ext>
            </p:extLst>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extLst>
              <p:ext uri="{D42A27DB-BD31-4B8C-83A1-F6EECF244321}">
                <p14:modId xmlns:p14="http://schemas.microsoft.com/office/powerpoint/2010/main" val="2685875571"/>
              </p:ext>
            </p:extLst>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19-Sep-2025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4-Oct-2025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Approve comment resolutions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u="none" strike="noStrike" dirty="0">
                          <a:effectLst/>
                        </a:rPr>
                        <a:t>Close SA ballot</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Prepare SA ballot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7276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Opening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7061198" cy="2743200"/>
          </a:xfrm>
        </p:spPr>
        <p:txBody>
          <a:bodyPr>
            <a:normAutofit fontScale="77500" lnSpcReduction="20000"/>
          </a:bodyPr>
          <a:lstStyle/>
          <a:p>
            <a:pPr marL="0" indent="0">
              <a:buNone/>
            </a:pPr>
            <a:r>
              <a:rPr lang="en-US" dirty="0"/>
              <a:t>Goals for the week:</a:t>
            </a:r>
          </a:p>
          <a:p>
            <a:r>
              <a:rPr lang="en-US" dirty="0"/>
              <a:t>Resolve All Remaining Comments on D02</a:t>
            </a:r>
          </a:p>
          <a:p>
            <a:r>
              <a:rPr lang="en-US" dirty="0"/>
              <a:t>Approve recirculation of D03</a:t>
            </a:r>
          </a:p>
          <a:p>
            <a:r>
              <a:rPr lang="en-US" dirty="0"/>
              <a:t>8 meeting slots</a:t>
            </a:r>
          </a:p>
          <a:p>
            <a:pPr lvl="1"/>
            <a:r>
              <a:rPr lang="en-US" dirty="0"/>
              <a:t>2 designated for breakout</a:t>
            </a:r>
          </a:p>
          <a:p>
            <a:pPr lvl="1"/>
            <a:r>
              <a:rPr lang="en-US" dirty="0"/>
              <a:t>Fewer if we finish</a:t>
            </a:r>
          </a:p>
          <a:p>
            <a:r>
              <a:rPr lang="en-US" dirty="0"/>
              <a:t>SA-Ballot planning</a:t>
            </a:r>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6" name="Graphic 5" descr="Tropical scene with solid fill">
            <a:extLst>
              <a:ext uri="{FF2B5EF4-FFF2-40B4-BE49-F238E27FC236}">
                <a16:creationId xmlns:a16="http://schemas.microsoft.com/office/drawing/2014/main" id="{E456724C-7787-3576-165A-69060FC458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1499" y="3657599"/>
            <a:ext cx="685801" cy="685801"/>
          </a:xfrm>
          <a:prstGeom prst="rect">
            <a:avLst/>
          </a:prstGeom>
        </p:spPr>
      </p:pic>
      <p:cxnSp>
        <p:nvCxnSpPr>
          <p:cNvPr id="8" name="Straight Arrow Connector 7">
            <a:extLst>
              <a:ext uri="{FF2B5EF4-FFF2-40B4-BE49-F238E27FC236}">
                <a16:creationId xmlns:a16="http://schemas.microsoft.com/office/drawing/2014/main" id="{7AF998C2-86A0-11BA-763F-B196B86001DB}"/>
              </a:ext>
            </a:extLst>
          </p:cNvPr>
          <p:cNvCxnSpPr/>
          <p:nvPr/>
        </p:nvCxnSpPr>
        <p:spPr bwMode="auto">
          <a:xfrm>
            <a:off x="4267200" y="4038600"/>
            <a:ext cx="1447800"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99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48BF-F4F0-737B-2E9D-355E27875877}"/>
              </a:ext>
            </a:extLst>
          </p:cNvPr>
          <p:cNvSpPr>
            <a:spLocks noGrp="1"/>
          </p:cNvSpPr>
          <p:nvPr>
            <p:ph type="title"/>
          </p:nvPr>
        </p:nvSpPr>
        <p:spPr/>
        <p:txBody>
          <a:bodyPr/>
          <a:lstStyle/>
          <a:p>
            <a:r>
              <a:rPr lang="en-US" dirty="0"/>
              <a:t>Editor’s Corner</a:t>
            </a:r>
          </a:p>
        </p:txBody>
      </p:sp>
      <p:sp>
        <p:nvSpPr>
          <p:cNvPr id="3" name="Text Placeholder 2">
            <a:extLst>
              <a:ext uri="{FF2B5EF4-FFF2-40B4-BE49-F238E27FC236}">
                <a16:creationId xmlns:a16="http://schemas.microsoft.com/office/drawing/2014/main" id="{8F630463-A828-B4C2-0F19-D71570CAE7B9}"/>
              </a:ext>
            </a:extLst>
          </p:cNvPr>
          <p:cNvSpPr>
            <a:spLocks noGrp="1"/>
          </p:cNvSpPr>
          <p:nvPr>
            <p:ph type="body" sz="half" idx="1"/>
          </p:nvPr>
        </p:nvSpPr>
        <p:spPr/>
        <p:txBody>
          <a:bodyPr/>
          <a:lstStyle/>
          <a:p>
            <a:r>
              <a:rPr lang="en-US" dirty="0"/>
              <a:t>What does the editor need to meet the schedule?</a:t>
            </a:r>
          </a:p>
        </p:txBody>
      </p:sp>
      <p:sp>
        <p:nvSpPr>
          <p:cNvPr id="4" name="Slide Number Placeholder 3">
            <a:extLst>
              <a:ext uri="{FF2B5EF4-FFF2-40B4-BE49-F238E27FC236}">
                <a16:creationId xmlns:a16="http://schemas.microsoft.com/office/drawing/2014/main" id="{C4012919-56FB-B205-7001-7735436743D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2096206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468734" y="3460647"/>
            <a:ext cx="457200" cy="492549"/>
          </a:xfrm>
          <a:prstGeom prst="triangle">
            <a:avLst/>
          </a:prstGeom>
          <a:solidFill>
            <a:schemeClr val="accent1">
              <a:lumMod val="50000"/>
            </a:schemeClr>
          </a:solidFill>
          <a:ln w="12700"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accent1">
                  <a:lumMod val="50000"/>
                </a:schemeClr>
              </a:solidFill>
              <a:effectLst/>
              <a:latin typeface="Times New Roman" pitchFamily="18" charset="0"/>
            </a:endParaRPr>
          </a:p>
        </p:txBody>
      </p:sp>
      <p:pic>
        <p:nvPicPr>
          <p:cNvPr id="3" name="Picture 2">
            <a:extLst>
              <a:ext uri="{FF2B5EF4-FFF2-40B4-BE49-F238E27FC236}">
                <a16:creationId xmlns:a16="http://schemas.microsoft.com/office/drawing/2014/main" id="{58C6E330-E394-21BC-0FF1-A9391AB7D8F8}"/>
              </a:ext>
            </a:extLst>
          </p:cNvPr>
          <p:cNvPicPr>
            <a:picLocks noChangeAspect="1"/>
          </p:cNvPicPr>
          <p:nvPr/>
        </p:nvPicPr>
        <p:blipFill>
          <a:blip r:embed="rId3"/>
          <a:stretch>
            <a:fillRect/>
          </a:stretch>
        </p:blipFill>
        <p:spPr>
          <a:xfrm>
            <a:off x="2993181" y="3276600"/>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1359711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282037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Tree>
    <p:extLst>
      <p:ext uri="{BB962C8B-B14F-4D97-AF65-F5344CB8AC3E}">
        <p14:creationId xmlns:p14="http://schemas.microsoft.com/office/powerpoint/2010/main" val="268585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335941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Tree>
    <p:extLst>
      <p:ext uri="{BB962C8B-B14F-4D97-AF65-F5344CB8AC3E}">
        <p14:creationId xmlns:p14="http://schemas.microsoft.com/office/powerpoint/2010/main" val="281516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spTree>
    <p:extLst>
      <p:ext uri="{BB962C8B-B14F-4D97-AF65-F5344CB8AC3E}">
        <p14:creationId xmlns:p14="http://schemas.microsoft.com/office/powerpoint/2010/main" val="3280739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spTree>
    <p:extLst>
      <p:ext uri="{BB962C8B-B14F-4D97-AF65-F5344CB8AC3E}">
        <p14:creationId xmlns:p14="http://schemas.microsoft.com/office/powerpoint/2010/main" val="304083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FA783-E1B8-7E40-007B-D6F1BBC33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A628-9F7C-2940-25ED-D9D7E8CC6C5D}"/>
              </a:ext>
            </a:extLst>
          </p:cNvPr>
          <p:cNvSpPr>
            <a:spLocks noGrp="1"/>
          </p:cNvSpPr>
          <p:nvPr>
            <p:ph type="title"/>
          </p:nvPr>
        </p:nvSpPr>
        <p:spPr>
          <a:xfrm>
            <a:off x="914400" y="685800"/>
            <a:ext cx="10363200" cy="654310"/>
          </a:xfrm>
        </p:spPr>
        <p:txBody>
          <a:bodyPr/>
          <a:lstStyle/>
          <a:p>
            <a:r>
              <a:rPr lang="en-US" dirty="0"/>
              <a:t>Comment Resolution Status</a:t>
            </a:r>
          </a:p>
        </p:txBody>
      </p:sp>
      <p:sp>
        <p:nvSpPr>
          <p:cNvPr id="3" name="Text Placeholder 2">
            <a:extLst>
              <a:ext uri="{FF2B5EF4-FFF2-40B4-BE49-F238E27FC236}">
                <a16:creationId xmlns:a16="http://schemas.microsoft.com/office/drawing/2014/main" id="{6304606F-3849-D79F-BF2A-DB5A1E4FADE4}"/>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977F3A0-BC33-B049-B08D-9058C1D52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171385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40</a:t>
            </a:fld>
            <a:endParaRPr lang="en-US"/>
          </a:p>
        </p:txBody>
      </p:sp>
    </p:spTree>
    <p:extLst>
      <p:ext uri="{BB962C8B-B14F-4D97-AF65-F5344CB8AC3E}">
        <p14:creationId xmlns:p14="http://schemas.microsoft.com/office/powerpoint/2010/main" val="3976740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41</a:t>
            </a:fld>
            <a:endParaRPr lang="en-US"/>
          </a:p>
        </p:txBody>
      </p:sp>
    </p:spTree>
    <p:extLst>
      <p:ext uri="{BB962C8B-B14F-4D97-AF65-F5344CB8AC3E}">
        <p14:creationId xmlns:p14="http://schemas.microsoft.com/office/powerpoint/2010/main" val="109730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42</a:t>
            </a:fld>
            <a:endParaRPr lang="en-US"/>
          </a:p>
        </p:txBody>
      </p:sp>
    </p:spTree>
    <p:extLst>
      <p:ext uri="{BB962C8B-B14F-4D97-AF65-F5344CB8AC3E}">
        <p14:creationId xmlns:p14="http://schemas.microsoft.com/office/powerpoint/2010/main" val="3395946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a:xfrm>
            <a:off x="914400" y="1981200"/>
            <a:ext cx="10363200" cy="4419600"/>
          </a:xfrm>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a:p>
            <a:pPr marL="0" indent="0" algn="ctr">
              <a:buNone/>
            </a:pPr>
            <a:endParaRPr lang="en-US" dirty="0"/>
          </a:p>
          <a:p>
            <a:pPr marL="0" indent="0" algn="ctr">
              <a:buNone/>
            </a:pPr>
            <a:r>
              <a:rPr lang="en-US" b="1" dirty="0">
                <a:solidFill>
                  <a:srgbClr val="FF0000"/>
                </a:solidFill>
              </a:rPr>
              <a:t>For SA Ballot REVCOM can see it all!</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43</a:t>
            </a:fld>
            <a:endParaRPr lang="en-US"/>
          </a:p>
        </p:txBody>
      </p:sp>
    </p:spTree>
    <p:extLst>
      <p:ext uri="{BB962C8B-B14F-4D97-AF65-F5344CB8AC3E}">
        <p14:creationId xmlns:p14="http://schemas.microsoft.com/office/powerpoint/2010/main" val="577545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44</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F5D9-CD38-C983-00BF-0333FFE6F98D}"/>
              </a:ext>
            </a:extLst>
          </p:cNvPr>
          <p:cNvSpPr>
            <a:spLocks noGrp="1"/>
          </p:cNvSpPr>
          <p:nvPr>
            <p:ph type="title"/>
          </p:nvPr>
        </p:nvSpPr>
        <p:spPr>
          <a:xfrm>
            <a:off x="914400" y="685800"/>
            <a:ext cx="10363200" cy="457200"/>
          </a:xfrm>
        </p:spPr>
        <p:txBody>
          <a:bodyPr/>
          <a:lstStyle/>
          <a:p>
            <a:r>
              <a:rPr lang="en-US" dirty="0"/>
              <a:t>Interim CRG meetings – Conditional Options</a:t>
            </a:r>
          </a:p>
        </p:txBody>
      </p:sp>
      <p:sp>
        <p:nvSpPr>
          <p:cNvPr id="3" name="Text Placeholder 2">
            <a:extLst>
              <a:ext uri="{FF2B5EF4-FFF2-40B4-BE49-F238E27FC236}">
                <a16:creationId xmlns:a16="http://schemas.microsoft.com/office/drawing/2014/main" id="{237AFD46-6346-5DA9-2963-7B1D03F9D3FE}"/>
              </a:ext>
            </a:extLst>
          </p:cNvPr>
          <p:cNvSpPr>
            <a:spLocks noGrp="1"/>
          </p:cNvSpPr>
          <p:nvPr>
            <p:ph type="body" sz="half" idx="1"/>
          </p:nvPr>
        </p:nvSpPr>
        <p:spPr>
          <a:xfrm>
            <a:off x="914400" y="1295401"/>
            <a:ext cx="10363200" cy="5180012"/>
          </a:xfrm>
        </p:spPr>
        <p:txBody>
          <a:bodyPr>
            <a:normAutofit fontScale="62500" lnSpcReduction="20000"/>
          </a:bodyPr>
          <a:lstStyle/>
          <a:p>
            <a:r>
              <a:rPr lang="en-US" dirty="0"/>
              <a:t>Option 1:</a:t>
            </a:r>
          </a:p>
          <a:p>
            <a:pPr lvl="1"/>
            <a:r>
              <a:rPr lang="en-US" dirty="0"/>
              <a:t>Conditions: </a:t>
            </a:r>
          </a:p>
          <a:p>
            <a:pPr lvl="2"/>
            <a:r>
              <a:rPr lang="en-US" dirty="0"/>
              <a:t>Recirculatin commences 19-Sep-2025 and closes 4-Oct-2025  </a:t>
            </a:r>
            <a:r>
              <a:rPr lang="en-US" dirty="0">
                <a:sym typeface="Wingdings" panose="05000000000000000000" pitchFamily="2" charset="2"/>
              </a:rPr>
              <a:t></a:t>
            </a:r>
            <a:endParaRPr lang="en-US" dirty="0"/>
          </a:p>
          <a:p>
            <a:pPr lvl="2"/>
            <a:r>
              <a:rPr lang="en-US" dirty="0"/>
              <a:t>No comments requiring technical change to the draft</a:t>
            </a:r>
          </a:p>
          <a:p>
            <a:pPr lvl="2"/>
            <a:r>
              <a:rPr lang="en-US" dirty="0"/>
              <a:t>Can satisfy conditional approval conditions to begin SA ballot</a:t>
            </a:r>
          </a:p>
          <a:p>
            <a:pPr lvl="1"/>
            <a:r>
              <a:rPr lang="en-US" dirty="0"/>
              <a:t>Meeting:  CRG meeting 7-Oct-2025 </a:t>
            </a:r>
          </a:p>
          <a:p>
            <a:pPr lvl="2"/>
            <a:r>
              <a:rPr lang="en-US" dirty="0"/>
              <a:t>approves comment resolutions (no changes)</a:t>
            </a:r>
          </a:p>
          <a:p>
            <a:pPr lvl="2"/>
            <a:r>
              <a:rPr lang="en-US" dirty="0"/>
              <a:t>SA Ballot Begins and we rest (do other things) until November</a:t>
            </a:r>
          </a:p>
          <a:p>
            <a:r>
              <a:rPr lang="en-US" dirty="0"/>
              <a:t>Option 2: </a:t>
            </a:r>
          </a:p>
          <a:p>
            <a:pPr lvl="1"/>
            <a:r>
              <a:rPr lang="en-US" dirty="0"/>
              <a:t>Conditions:</a:t>
            </a:r>
          </a:p>
          <a:p>
            <a:pPr lvl="2"/>
            <a:r>
              <a:rPr lang="en-US" dirty="0"/>
              <a:t>Recirculatin commences 19-Sep-2025 and closes 4-Oct-2025 </a:t>
            </a:r>
            <a:r>
              <a:rPr lang="en-US" dirty="0">
                <a:sym typeface="Wingdings" panose="05000000000000000000" pitchFamily="2" charset="2"/>
              </a:rPr>
              <a:t></a:t>
            </a:r>
            <a:endParaRPr lang="en-US" dirty="0"/>
          </a:p>
          <a:p>
            <a:pPr lvl="2"/>
            <a:r>
              <a:rPr lang="en-US" dirty="0"/>
              <a:t>New technical comments require changes to the draft</a:t>
            </a:r>
          </a:p>
          <a:p>
            <a:pPr lvl="1"/>
            <a:r>
              <a:rPr lang="en-US" dirty="0"/>
              <a:t>Weekly CRG meetings 2.0 hours, Tuesday, 06:00 PT, commencing 30-Sep-2025</a:t>
            </a:r>
          </a:p>
          <a:p>
            <a:pPr lvl="1"/>
            <a:r>
              <a:rPr lang="en-US" dirty="0"/>
              <a:t>Until all comments resolved and recirc 3 begins </a:t>
            </a:r>
          </a:p>
          <a:p>
            <a:r>
              <a:rPr lang="en-US" dirty="0"/>
              <a:t>Option 3: </a:t>
            </a:r>
          </a:p>
          <a:p>
            <a:pPr lvl="1"/>
            <a:r>
              <a:rPr lang="en-US" dirty="0"/>
              <a:t>Conditions:</a:t>
            </a:r>
          </a:p>
          <a:p>
            <a:pPr lvl="2"/>
            <a:r>
              <a:rPr lang="en-US" dirty="0"/>
              <a:t>NOT ready for recirc by 19-Sep-2025 </a:t>
            </a:r>
            <a:r>
              <a:rPr lang="en-US" dirty="0">
                <a:sym typeface="Wingdings" panose="05000000000000000000" pitchFamily="2" charset="2"/>
              </a:rPr>
              <a:t>   </a:t>
            </a:r>
            <a:endParaRPr lang="en-US" dirty="0"/>
          </a:p>
          <a:p>
            <a:pPr lvl="1"/>
            <a:r>
              <a:rPr lang="en-US" dirty="0"/>
              <a:t>Twice weekly CRG meetings 2.0 hours, Tuesday 06:00 PT and Thursday 14:00 PT commencing 30-Sep-2025</a:t>
            </a:r>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03D20D3-B001-1B8C-F9D8-B0E803B42F7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46</a:t>
            </a:fld>
            <a:endParaRPr lang="en-US"/>
          </a:p>
        </p:txBody>
      </p:sp>
    </p:spTree>
    <p:extLst>
      <p:ext uri="{BB962C8B-B14F-4D97-AF65-F5344CB8AC3E}">
        <p14:creationId xmlns:p14="http://schemas.microsoft.com/office/powerpoint/2010/main" val="589306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868ACC0-94E3-409D-DE6A-0CEDE0172A0B}"/>
              </a:ext>
            </a:extLst>
          </p:cNvPr>
          <p:cNvPicPr>
            <a:picLocks noChangeAspect="1"/>
          </p:cNvPicPr>
          <p:nvPr/>
        </p:nvPicPr>
        <p:blipFill>
          <a:blip r:embed="rId2"/>
          <a:stretch>
            <a:fillRect/>
          </a:stretch>
        </p:blipFill>
        <p:spPr>
          <a:xfrm>
            <a:off x="609600" y="902511"/>
            <a:ext cx="3915321" cy="3715268"/>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1066800" y="4724399"/>
            <a:ext cx="10363200" cy="1751013"/>
          </a:xfrm>
        </p:spPr>
        <p:txBody>
          <a:bodyPr>
            <a:normAutofit fontScale="70000" lnSpcReduction="20000"/>
          </a:bodyPr>
          <a:lstStyle/>
          <a:p>
            <a:endParaRPr lang="en-US" dirty="0"/>
          </a:p>
          <a:p>
            <a:r>
              <a:rPr lang="en-US" dirty="0"/>
              <a:t>Agenda:  Get it Done</a:t>
            </a:r>
          </a:p>
          <a:p>
            <a:r>
              <a:rPr lang="en-US" dirty="0"/>
              <a:t>Commencing 30</a:t>
            </a:r>
            <a:r>
              <a:rPr lang="en-US" baseline="30000" dirty="0"/>
              <a:t>th</a:t>
            </a:r>
            <a:r>
              <a:rPr lang="en-US" dirty="0"/>
              <a:t> Sep 2025, continuing … until done.</a:t>
            </a:r>
          </a:p>
          <a:p>
            <a:r>
              <a:rPr lang="en-US" dirty="0">
                <a:solidFill>
                  <a:schemeClr val="bg1">
                    <a:lumMod val="95000"/>
                  </a:schemeClr>
                </a:solidFill>
              </a:rPr>
              <a:t>[Once | Twice] per week, [1.5 | 2.0] hours </a:t>
            </a:r>
          </a:p>
          <a:p>
            <a:r>
              <a:rPr lang="en-US" dirty="0">
                <a:solidFill>
                  <a:schemeClr val="bg1">
                    <a:lumMod val="95000"/>
                  </a:schemeClr>
                </a:solidFill>
              </a:rPr>
              <a:t>Tuesday 06:00 [and Thursday 14:00 PT]</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47</a:t>
            </a:fld>
            <a:endParaRPr lang="en-US"/>
          </a:p>
        </p:txBody>
      </p:sp>
      <p:sp>
        <p:nvSpPr>
          <p:cNvPr id="26" name="Oval 25">
            <a:extLst>
              <a:ext uri="{FF2B5EF4-FFF2-40B4-BE49-F238E27FC236}">
                <a16:creationId xmlns:a16="http://schemas.microsoft.com/office/drawing/2014/main" id="{D5C44962-0C54-C905-1246-9195BDCAEE85}"/>
              </a:ext>
            </a:extLst>
          </p:cNvPr>
          <p:cNvSpPr/>
          <p:nvPr/>
        </p:nvSpPr>
        <p:spPr bwMode="auto">
          <a:xfrm>
            <a:off x="2971800" y="3062309"/>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467195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1295400" y="3016774"/>
            <a:ext cx="2130562"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CDED5784-9AF7-061F-F397-A825ECA2CE83}"/>
              </a:ext>
            </a:extLst>
          </p:cNvPr>
          <p:cNvSpPr txBox="1"/>
          <p:nvPr/>
        </p:nvSpPr>
        <p:spPr>
          <a:xfrm>
            <a:off x="10363200" y="4248447"/>
            <a:ext cx="1348740" cy="369332"/>
          </a:xfrm>
          <a:prstGeom prst="rect">
            <a:avLst/>
          </a:prstGeom>
          <a:solidFill>
            <a:schemeClr val="bg1">
              <a:lumMod val="95000"/>
            </a:schemeClr>
          </a:solidFill>
        </p:spPr>
        <p:txBody>
          <a:bodyPr wrap="square">
            <a:spAutoFit/>
          </a:bodyPr>
          <a:lstStyle/>
          <a:p>
            <a:r>
              <a:rPr lang="en-US" sz="1800" dirty="0"/>
              <a:t>Nov Plenary</a:t>
            </a:r>
          </a:p>
        </p:txBody>
      </p:sp>
    </p:spTree>
    <p:extLst>
      <p:ext uri="{BB962C8B-B14F-4D97-AF65-F5344CB8AC3E}">
        <p14:creationId xmlns:p14="http://schemas.microsoft.com/office/powerpoint/2010/main" val="2717842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48</a:t>
            </a:fld>
            <a:endParaRPr lang="en-US"/>
          </a:p>
        </p:txBody>
      </p:sp>
    </p:spTree>
    <p:extLst>
      <p:ext uri="{BB962C8B-B14F-4D97-AF65-F5344CB8AC3E}">
        <p14:creationId xmlns:p14="http://schemas.microsoft.com/office/powerpoint/2010/main" val="158533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49</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3286AEB-4D34-0A0B-5D81-8D648FC58E8E}"/>
              </a:ext>
            </a:extLst>
          </p:cNvPr>
          <p:cNvSpPr>
            <a:spLocks noGrp="1"/>
          </p:cNvSpPr>
          <p:nvPr>
            <p:ph type="subTitle" idx="1"/>
          </p:nvPr>
        </p:nvSpPr>
        <p:spPr>
          <a:xfrm>
            <a:off x="1879601" y="1295400"/>
            <a:ext cx="8534400" cy="1752600"/>
          </a:xfrm>
        </p:spPr>
        <p:txBody>
          <a:bodyPr/>
          <a:lstStyle/>
          <a:p>
            <a:r>
              <a:rPr lang="en-US" dirty="0"/>
              <a:t>Opening Reminders</a:t>
            </a:r>
          </a:p>
        </p:txBody>
      </p:sp>
      <p:sp>
        <p:nvSpPr>
          <p:cNvPr id="5" name="Slide Number Placeholder 4">
            <a:extLst>
              <a:ext uri="{FF2B5EF4-FFF2-40B4-BE49-F238E27FC236}">
                <a16:creationId xmlns:a16="http://schemas.microsoft.com/office/drawing/2014/main" id="{E8C30695-ED35-CAC2-0F19-A7ACF2D9E41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10" name="Picture 9" descr="Thinking Gummy Monsters">
            <a:extLst>
              <a:ext uri="{FF2B5EF4-FFF2-40B4-BE49-F238E27FC236}">
                <a16:creationId xmlns:a16="http://schemas.microsoft.com/office/drawing/2014/main" id="{07D7626E-8B7D-A40A-ACB3-463B96C2EC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501" y="2362200"/>
            <a:ext cx="1752600" cy="1752600"/>
          </a:xfrm>
          <a:prstGeom prst="rect">
            <a:avLst/>
          </a:prstGeom>
        </p:spPr>
      </p:pic>
    </p:spTree>
    <p:extLst>
      <p:ext uri="{BB962C8B-B14F-4D97-AF65-F5344CB8AC3E}">
        <p14:creationId xmlns:p14="http://schemas.microsoft.com/office/powerpoint/2010/main" val="364087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https://802world.org/plenary/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and/or being asked to leave the room</a:t>
            </a:r>
          </a:p>
          <a:p>
            <a:pPr marL="0" indent="0" algn="ctr"/>
            <a:r>
              <a:rPr lang="en-US" sz="2800" dirty="0">
                <a:solidFill>
                  <a:srgbClr val="FF0000"/>
                </a:solidFill>
              </a:rPr>
              <a:t> </a:t>
            </a:r>
          </a:p>
          <a:p>
            <a:pPr marL="457200" indent="-457200">
              <a:buFont typeface="Times New Roman" pitchFamily="18" charset="0"/>
              <a:buAutoNum type="arabicPeriod"/>
            </a:pPr>
            <a:endParaRPr lang="en-US" sz="2800" dirty="0">
              <a:solidFill>
                <a:srgbClr val="FF0000"/>
              </a:solidFill>
            </a:endParaRPr>
          </a:p>
        </p:txBody>
      </p:sp>
    </p:spTree>
    <p:extLst>
      <p:ext uri="{BB962C8B-B14F-4D97-AF65-F5344CB8AC3E}">
        <p14:creationId xmlns:p14="http://schemas.microsoft.com/office/powerpoint/2010/main" val="487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9</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69332"/>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34701635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79260</TotalTime>
  <Words>4043</Words>
  <Application>Microsoft Office PowerPoint</Application>
  <PresentationFormat>Widescreen</PresentationFormat>
  <Paragraphs>403</Paragraphs>
  <Slides>49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Aptos Narrow</vt:lpstr>
      <vt:lpstr>Arial</vt:lpstr>
      <vt:lpstr>Calibri</vt:lpstr>
      <vt:lpstr>DejaVu Sans</vt:lpstr>
      <vt:lpstr>Lucida Grande</vt:lpstr>
      <vt:lpstr>Monotype Sorts</vt:lpstr>
      <vt:lpstr>Montserrat</vt:lpstr>
      <vt:lpstr>Open Sans</vt:lpstr>
      <vt:lpstr>Source Sans Pro</vt:lpstr>
      <vt:lpstr>Times New Roman</vt:lpstr>
      <vt:lpstr>Wingdings</vt:lpstr>
      <vt:lpstr>IEEE-802_15</vt:lpstr>
      <vt:lpstr>PowerPoint Presentation</vt:lpstr>
      <vt:lpstr>Task Group 15.4ab Next Generation UWB Amendment</vt:lpstr>
      <vt:lpstr>Opening Report</vt:lpstr>
      <vt:lpstr>Comment Resolution Status</vt:lpstr>
      <vt:lpstr>PowerPoint Presentation</vt:lpstr>
      <vt:lpstr>Registration for 802 LMSC Plenaries and 802 Wireless Interims</vt:lpstr>
      <vt:lpstr>PowerPoint Presentation</vt:lpstr>
      <vt:lpstr>PowerPoint Presentation</vt:lpstr>
      <vt:lpstr>Task Group Rules</vt:lpstr>
      <vt:lpstr>Other Meeting Decorum</vt:lpstr>
      <vt:lpstr>Participant Behavior – Individual Method</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 </vt:lpstr>
      <vt:lpstr>Ieee sa copyright policy</vt:lpstr>
      <vt:lpstr>Instructions for Chairs of  standards development activities</vt:lpstr>
      <vt:lpstr>IEEE SA Copyright Policy</vt:lpstr>
      <vt:lpstr>IEEE SA Copyright Policy</vt:lpstr>
      <vt:lpstr>IEEE-SA Patent, Copyright, and Participation Policies</vt:lpstr>
      <vt:lpstr>IEEE 802 Ground Rules</vt:lpstr>
      <vt:lpstr>PowerPoint Presentation</vt:lpstr>
      <vt:lpstr>Participants have a duty to inform the IEEE</vt:lpstr>
      <vt:lpstr>Participants have a duty to inform the IEEE</vt:lpstr>
      <vt:lpstr>IEEE SA Copyright Policy</vt:lpstr>
      <vt:lpstr>IEEE 802 Ground Rules</vt:lpstr>
      <vt:lpstr>Agenda</vt:lpstr>
      <vt:lpstr>Project Information</vt:lpstr>
      <vt:lpstr>5.2.b Scope of the project (As approved):</vt:lpstr>
      <vt:lpstr>PowerPoint Presentation</vt:lpstr>
      <vt:lpstr>Editor’s Corner</vt:lpstr>
      <vt:lpstr>Editor’s Corner</vt:lpstr>
      <vt:lpstr>Comment Resolution </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Recess</vt:lpstr>
      <vt:lpstr>Next Steps</vt:lpstr>
      <vt:lpstr>Interim CRG meetings – Conditional Options</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1355</cp:revision>
  <cp:lastPrinted>2000-07-07T01:25:49Z</cp:lastPrinted>
  <dcterms:created xsi:type="dcterms:W3CDTF">1999-06-22T06:24:01Z</dcterms:created>
  <dcterms:modified xsi:type="dcterms:W3CDTF">2025-08-26T01:38:43Z</dcterms:modified>
  <cp:category/>
</cp:coreProperties>
</file>