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handoutMasterIdLst>
    <p:handoutMasterId r:id="rId52"/>
  </p:handoutMasterIdLst>
  <p:sldIdLst>
    <p:sldId id="360" r:id="rId2"/>
    <p:sldId id="361" r:id="rId3"/>
    <p:sldId id="450" r:id="rId4"/>
    <p:sldId id="465" r:id="rId5"/>
    <p:sldId id="456" r:id="rId6"/>
    <p:sldId id="412" r:id="rId7"/>
    <p:sldId id="363" r:id="rId8"/>
    <p:sldId id="433" r:id="rId9"/>
    <p:sldId id="449" r:id="rId10"/>
    <p:sldId id="457" r:id="rId11"/>
    <p:sldId id="460" r:id="rId12"/>
    <p:sldId id="461" r:id="rId13"/>
    <p:sldId id="462" r:id="rId14"/>
    <p:sldId id="463" r:id="rId15"/>
    <p:sldId id="359" r:id="rId16"/>
    <p:sldId id="464" r:id="rId17"/>
    <p:sldId id="401" r:id="rId18"/>
    <p:sldId id="402" r:id="rId19"/>
    <p:sldId id="366" r:id="rId20"/>
    <p:sldId id="459" r:id="rId21"/>
    <p:sldId id="458" r:id="rId22"/>
    <p:sldId id="367" r:id="rId23"/>
    <p:sldId id="368" r:id="rId24"/>
    <p:sldId id="466" r:id="rId25"/>
    <p:sldId id="369" r:id="rId26"/>
    <p:sldId id="370" r:id="rId27"/>
    <p:sldId id="427" r:id="rId28"/>
    <p:sldId id="377" r:id="rId29"/>
    <p:sldId id="388" r:id="rId30"/>
    <p:sldId id="382" r:id="rId31"/>
    <p:sldId id="467" r:id="rId32"/>
    <p:sldId id="381" r:id="rId33"/>
    <p:sldId id="428" r:id="rId34"/>
    <p:sldId id="436" r:id="rId35"/>
    <p:sldId id="437" r:id="rId36"/>
    <p:sldId id="438" r:id="rId37"/>
    <p:sldId id="439" r:id="rId38"/>
    <p:sldId id="435" r:id="rId39"/>
    <p:sldId id="429" r:id="rId40"/>
    <p:sldId id="416" r:id="rId41"/>
    <p:sldId id="415" r:id="rId42"/>
    <p:sldId id="418" r:id="rId43"/>
    <p:sldId id="430" r:id="rId44"/>
    <p:sldId id="383" r:id="rId45"/>
    <p:sldId id="423" r:id="rId46"/>
    <p:sldId id="453" r:id="rId47"/>
    <p:sldId id="454" r:id="rId48"/>
    <p:sldId id="424" r:id="rId49"/>
    <p:sldId id="393" r:id="rId50"/>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6" autoAdjust="0"/>
  </p:normalViewPr>
  <p:slideViewPr>
    <p:cSldViewPr>
      <p:cViewPr>
        <p:scale>
          <a:sx n="90" d="100"/>
          <a:sy n="90" d="100"/>
        </p:scale>
        <p:origin x="398" y="-1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A122F14-A040-D548-0795-D61CEFC254E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617201" y="62801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E960C8C-2847-2A99-DB32-C5790F0FCAF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52990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802.15-25-0418-00</a:t>
            </a: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s://www.ieee.org/about/corporate/governance/p7-8.html" TargetMode="External"/><Relationship Id="rId1" Type="http://schemas.openxmlformats.org/officeDocument/2006/relationships/slideLayout" Target="../slideLayouts/slideLayout3.xml"/><Relationship Id="rId4" Type="http://schemas.openxmlformats.org/officeDocument/2006/relationships/hyperlink" Target="http://www.ieee.org/about/corporate/governance"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4.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mentor.ieee.org/802.15/dcn/25/15-25-0417-00-04ab-agenda-details-september-2025.xlsx"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_for_commenting_on-draft_standards.pdf"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pdf"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802world.org/plena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Meeting Slides September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May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Wireless Interim September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BD041-04F0-986C-BC8A-1B72E66414F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3D9F10D-9FBC-F959-F0AE-071FAAFF0BB9}"/>
              </a:ext>
            </a:extLst>
          </p:cNvPr>
          <p:cNvSpPr>
            <a:spLocks noGrp="1"/>
          </p:cNvSpPr>
          <p:nvPr>
            <p:ph type="title"/>
          </p:nvPr>
        </p:nvSpPr>
        <p:spPr/>
        <p:txBody>
          <a:bodyPr/>
          <a:lstStyle/>
          <a:p>
            <a:r>
              <a:rPr lang="en-US" dirty="0"/>
              <a:t>Other Meeting Decorum</a:t>
            </a:r>
          </a:p>
        </p:txBody>
      </p:sp>
      <p:sp>
        <p:nvSpPr>
          <p:cNvPr id="7" name="Text Placeholder 6">
            <a:extLst>
              <a:ext uri="{FF2B5EF4-FFF2-40B4-BE49-F238E27FC236}">
                <a16:creationId xmlns:a16="http://schemas.microsoft.com/office/drawing/2014/main" id="{768C1C13-06E8-3FF6-FB10-C0AF35E457BF}"/>
              </a:ext>
            </a:extLst>
          </p:cNvPr>
          <p:cNvSpPr>
            <a:spLocks noGrp="1"/>
          </p:cNvSpPr>
          <p:nvPr>
            <p:ph type="body" sz="half" idx="1"/>
          </p:nvPr>
        </p:nvSpPr>
        <p:spPr>
          <a:xfrm>
            <a:off x="1257300" y="1761067"/>
            <a:ext cx="9677400" cy="4114800"/>
          </a:xfrm>
        </p:spPr>
        <p:txBody>
          <a:bodyPr>
            <a:normAutofit fontScale="92500" lnSpcReduction="10000"/>
          </a:bodyPr>
          <a:lstStyle/>
          <a:p>
            <a:r>
              <a:rPr lang="en-US" dirty="0"/>
              <a:t>No photography without WG Chairs permission</a:t>
            </a:r>
          </a:p>
          <a:p>
            <a:r>
              <a:rPr lang="en-US" dirty="0"/>
              <a:t>If we are a member of the press identify yourself to the WG chair</a:t>
            </a:r>
          </a:p>
          <a:p>
            <a:r>
              <a:rPr lang="en-US" dirty="0"/>
              <a:t>Mobile ringers and cat video players on silent</a:t>
            </a:r>
          </a:p>
          <a:p>
            <a:r>
              <a:rPr lang="en-US" dirty="0"/>
              <a:t>One meeting at a time</a:t>
            </a:r>
          </a:p>
          <a:p>
            <a:r>
              <a:rPr lang="en-US" dirty="0"/>
              <a:t>Abide by the chairs’ direction on procedure</a:t>
            </a:r>
          </a:p>
          <a:p>
            <a:r>
              <a:rPr lang="en-US" dirty="0"/>
              <a:t>It’s OK to make the standards development process fun!</a:t>
            </a:r>
            <a:endParaRPr lang="en-US" dirty="0">
              <a:solidFill>
                <a:schemeClr val="accent1">
                  <a:lumMod val="50000"/>
                </a:schemeClr>
              </a:solidFill>
            </a:endParaRPr>
          </a:p>
        </p:txBody>
      </p:sp>
      <p:sp>
        <p:nvSpPr>
          <p:cNvPr id="5" name="Slide Number Placeholder 4">
            <a:extLst>
              <a:ext uri="{FF2B5EF4-FFF2-40B4-BE49-F238E27FC236}">
                <a16:creationId xmlns:a16="http://schemas.microsoft.com/office/drawing/2014/main" id="{2D5D59B4-A845-DA45-5822-8FECA11F9D1E}"/>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10</a:t>
            </a:fld>
            <a:endParaRPr lang="en-US" dirty="0"/>
          </a:p>
        </p:txBody>
      </p:sp>
    </p:spTree>
    <p:extLst>
      <p:ext uri="{BB962C8B-B14F-4D97-AF65-F5344CB8AC3E}">
        <p14:creationId xmlns:p14="http://schemas.microsoft.com/office/powerpoint/2010/main" val="693814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A694-8ACD-835D-7AF5-6239CE0F77FC}"/>
              </a:ext>
            </a:extLst>
          </p:cNvPr>
          <p:cNvSpPr>
            <a:spLocks noGrp="1"/>
          </p:cNvSpPr>
          <p:nvPr>
            <p:ph type="title"/>
          </p:nvPr>
        </p:nvSpPr>
        <p:spPr/>
        <p:txBody>
          <a:bodyPr/>
          <a:lstStyle/>
          <a:p>
            <a:r>
              <a:rPr lang="en-US" dirty="0"/>
              <a:t>Participant Behavior – Individual Method</a:t>
            </a:r>
          </a:p>
        </p:txBody>
      </p:sp>
      <p:sp>
        <p:nvSpPr>
          <p:cNvPr id="4" name="Slide Number Placeholder 3">
            <a:extLst>
              <a:ext uri="{FF2B5EF4-FFF2-40B4-BE49-F238E27FC236}">
                <a16:creationId xmlns:a16="http://schemas.microsoft.com/office/drawing/2014/main" id="{DAF9D3A9-B3F6-5E2C-CD09-8C1C40A632F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200745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C39A-6DF6-BA73-6F30-B903C79F4262}"/>
              </a:ext>
            </a:extLst>
          </p:cNvPr>
          <p:cNvSpPr>
            <a:spLocks noGrp="1"/>
          </p:cNvSpPr>
          <p:nvPr>
            <p:ph type="title"/>
          </p:nvPr>
        </p:nvSpPr>
        <p:spPr/>
        <p:txBody>
          <a:bodyPr/>
          <a:lstStyle/>
          <a:p>
            <a:pPr algn="l"/>
            <a:r>
              <a:rPr lang="en-US" sz="3200" dirty="0">
                <a:solidFill>
                  <a:schemeClr val="accent2"/>
                </a:solidFill>
                <a:latin typeface="+mn-lt"/>
              </a:rPr>
              <a:t>Participant behavior in IEEE-SA activities is guided </a:t>
            </a:r>
            <a:br>
              <a:rPr lang="en-US" sz="3200" dirty="0">
                <a:solidFill>
                  <a:schemeClr val="accent2"/>
                </a:solidFill>
                <a:latin typeface="+mn-lt"/>
              </a:rPr>
            </a:br>
            <a:r>
              <a:rPr lang="en-US" sz="3200" dirty="0">
                <a:solidFill>
                  <a:schemeClr val="accent2"/>
                </a:solidFill>
                <a:latin typeface="+mn-lt"/>
              </a:rPr>
              <a:t>by the IEEE Codes of Ethics &amp; Conduct</a:t>
            </a:r>
          </a:p>
        </p:txBody>
      </p:sp>
      <p:sp>
        <p:nvSpPr>
          <p:cNvPr id="3" name="Content Placeholder 2">
            <a:extLst>
              <a:ext uri="{FF2B5EF4-FFF2-40B4-BE49-F238E27FC236}">
                <a16:creationId xmlns:a16="http://schemas.microsoft.com/office/drawing/2014/main" id="{F6B32F06-AA05-1E9F-003F-4F1BE6C6CC74}"/>
              </a:ext>
            </a:extLst>
          </p:cNvPr>
          <p:cNvSpPr>
            <a:spLocks noGrp="1"/>
          </p:cNvSpPr>
          <p:nvPr>
            <p:ph type="body" sz="half" idx="1"/>
          </p:nvPr>
        </p:nvSpPr>
        <p:spPr/>
        <p:txBody>
          <a:bodyPr>
            <a:normAutofit fontScale="62500" lnSpcReduction="20000"/>
          </a:bodyPr>
          <a:lstStyle/>
          <a:p>
            <a:pPr marL="0" indent="0">
              <a:buNone/>
            </a:pPr>
            <a:r>
              <a:rPr lang="en-US" dirty="0"/>
              <a:t>• All participants in IEEE-SA activities are expected to adhere to the core</a:t>
            </a:r>
          </a:p>
          <a:p>
            <a:pPr marL="0" indent="0">
              <a:buNone/>
            </a:pPr>
            <a:r>
              <a:rPr lang="en-US" dirty="0"/>
              <a:t>principles underlying the:</a:t>
            </a:r>
          </a:p>
          <a:p>
            <a:pPr marL="400050" lvl="1" indent="0">
              <a:buNone/>
            </a:pPr>
            <a:r>
              <a:rPr lang="en-US" dirty="0"/>
              <a:t>– </a:t>
            </a:r>
            <a:r>
              <a:rPr lang="en-US" dirty="0">
                <a:hlinkClick r:id="rId2"/>
              </a:rPr>
              <a:t>IEEE Code of Ethics</a:t>
            </a:r>
            <a:endParaRPr lang="en-US" dirty="0"/>
          </a:p>
          <a:p>
            <a:pPr marL="400050" lvl="1" indent="0">
              <a:buNone/>
            </a:pPr>
            <a:r>
              <a:rPr lang="en-US" dirty="0"/>
              <a:t>– </a:t>
            </a:r>
            <a:r>
              <a:rPr lang="en-US" dirty="0">
                <a:hlinkClick r:id="rId3"/>
              </a:rPr>
              <a:t>IEEE Code of Conduct</a:t>
            </a:r>
            <a:endParaRPr lang="en-US" dirty="0"/>
          </a:p>
          <a:p>
            <a:pPr marL="400050" lvl="1" indent="0">
              <a:buNone/>
            </a:pPr>
            <a:endParaRPr lang="en-US" dirty="0"/>
          </a:p>
          <a:p>
            <a:pPr marL="0" indent="0">
              <a:buNone/>
            </a:pPr>
            <a:r>
              <a:rPr lang="en-US" dirty="0"/>
              <a:t>• The core principles of the IEEE Codes of Ethics &amp; Conduct are to:</a:t>
            </a:r>
          </a:p>
          <a:p>
            <a:pPr marL="400050" lvl="1" indent="0">
              <a:buNone/>
            </a:pPr>
            <a:r>
              <a:rPr lang="en-US" dirty="0"/>
              <a:t>– Uphold the highest standards of integrity, responsible behavior, and ethical and</a:t>
            </a:r>
          </a:p>
          <a:p>
            <a:pPr marL="400050" lvl="1" indent="0">
              <a:buNone/>
            </a:pPr>
            <a:r>
              <a:rPr lang="en-US" dirty="0"/>
              <a:t>professional conduct</a:t>
            </a:r>
          </a:p>
          <a:p>
            <a:pPr marL="400050" lvl="1" indent="0">
              <a:buNone/>
            </a:pPr>
            <a:r>
              <a:rPr lang="en-US" dirty="0"/>
              <a:t>– Treat people fairly and with respect, to not engage in harassment,</a:t>
            </a:r>
          </a:p>
          <a:p>
            <a:pPr marL="400050" lvl="1" indent="0">
              <a:buNone/>
            </a:pPr>
            <a:r>
              <a:rPr lang="en-US" dirty="0"/>
              <a:t>discrimination, or retaliation, and to protect people's privacy.</a:t>
            </a:r>
          </a:p>
          <a:p>
            <a:pPr marL="400050" lvl="1" indent="0">
              <a:buNone/>
            </a:pPr>
            <a:r>
              <a:rPr lang="en-US" dirty="0"/>
              <a:t>– Avoid injuring others, their property, reputation, or employment by false or</a:t>
            </a:r>
          </a:p>
          <a:p>
            <a:pPr marL="400050" lvl="1" indent="0">
              <a:buNone/>
            </a:pPr>
            <a:r>
              <a:rPr lang="en-US" dirty="0"/>
              <a:t>malicious action</a:t>
            </a:r>
          </a:p>
          <a:p>
            <a:pPr marL="0" indent="0">
              <a:buNone/>
            </a:pPr>
            <a:r>
              <a:rPr lang="en-US" dirty="0"/>
              <a:t>• The most recent versions of these Codes are available at</a:t>
            </a:r>
          </a:p>
          <a:p>
            <a:pPr marL="0" indent="0">
              <a:buNone/>
            </a:pPr>
            <a:r>
              <a:rPr lang="en-US" dirty="0">
                <a:hlinkClick r:id="rId4"/>
              </a:rPr>
              <a:t>http://www.ieee.org/about/corporate/governance</a:t>
            </a:r>
            <a:endParaRPr lang="en-US" dirty="0"/>
          </a:p>
        </p:txBody>
      </p:sp>
    </p:spTree>
    <p:extLst>
      <p:ext uri="{BB962C8B-B14F-4D97-AF65-F5344CB8AC3E}">
        <p14:creationId xmlns:p14="http://schemas.microsoft.com/office/powerpoint/2010/main" val="1862420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5DBD-4D74-31B4-637F-CFC36CD758CA}"/>
              </a:ext>
            </a:extLst>
          </p:cNvPr>
          <p:cNvSpPr>
            <a:spLocks noGrp="1"/>
          </p:cNvSpPr>
          <p:nvPr>
            <p:ph type="title"/>
          </p:nvPr>
        </p:nvSpPr>
        <p:spPr/>
        <p:txBody>
          <a:bodyPr>
            <a:noAutofit/>
          </a:bodyPr>
          <a:lstStyle/>
          <a:p>
            <a:pPr algn="l"/>
            <a:r>
              <a:rPr lang="en-US" sz="3200" dirty="0">
                <a:solidFill>
                  <a:schemeClr val="accent2"/>
                </a:solidFill>
              </a:rPr>
              <a:t>Participants in the IEEE-SA “individual process” shall act independently of others, including employers</a:t>
            </a:r>
          </a:p>
        </p:txBody>
      </p:sp>
      <p:sp>
        <p:nvSpPr>
          <p:cNvPr id="3" name="Text Placeholder 2">
            <a:extLst>
              <a:ext uri="{FF2B5EF4-FFF2-40B4-BE49-F238E27FC236}">
                <a16:creationId xmlns:a16="http://schemas.microsoft.com/office/drawing/2014/main" id="{2062A4CE-4C4A-A35F-7FC8-97456D9E1428}"/>
              </a:ext>
            </a:extLst>
          </p:cNvPr>
          <p:cNvSpPr>
            <a:spLocks noGrp="1"/>
          </p:cNvSpPr>
          <p:nvPr>
            <p:ph type="body" sz="half" idx="1"/>
          </p:nvPr>
        </p:nvSpPr>
        <p:spPr>
          <a:xfrm>
            <a:off x="914400" y="1981200"/>
            <a:ext cx="10363200" cy="4419600"/>
          </a:xfrm>
        </p:spPr>
        <p:txBody>
          <a:bodyPr>
            <a:normAutofit fontScale="62500" lnSpcReduction="20000"/>
          </a:bodyPr>
          <a:lstStyle/>
          <a:p>
            <a:r>
              <a:rPr lang="en-US" dirty="0"/>
              <a:t>The IEEE-SA </a:t>
            </a:r>
            <a:r>
              <a:rPr lang="en-US" dirty="0">
                <a:hlinkClick r:id="rId2"/>
              </a:rPr>
              <a:t>Standards Board Bylaws</a:t>
            </a:r>
            <a:r>
              <a:rPr lang="en-US" dirty="0"/>
              <a:t> require that “participants in the IEEE standards development individual process shall act based on their qualifications and experience” </a:t>
            </a:r>
          </a:p>
          <a:p>
            <a:endParaRPr lang="en-US" dirty="0"/>
          </a:p>
          <a:p>
            <a:r>
              <a:rPr lang="en-US" dirty="0"/>
              <a:t>This means participants:</a:t>
            </a:r>
          </a:p>
          <a:p>
            <a:pPr lvl="1"/>
            <a:r>
              <a:rPr lang="en-US" b="1" dirty="0">
                <a:solidFill>
                  <a:schemeClr val="accent1">
                    <a:lumMod val="75000"/>
                  </a:schemeClr>
                </a:solidFill>
              </a:rPr>
              <a:t>Shall act &amp; vote </a:t>
            </a:r>
            <a:r>
              <a:rPr lang="en-US" dirty="0"/>
              <a:t>based on their personal &amp; independent opinions derived from their expertise, knowledge, and qualifications</a:t>
            </a:r>
          </a:p>
          <a:p>
            <a:pPr lvl="1"/>
            <a:r>
              <a:rPr lang="en-US"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1"/>
            <a:r>
              <a:rPr lang="en-US"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endParaRPr lang="en-US" dirty="0"/>
          </a:p>
          <a:p>
            <a:r>
              <a:rPr lang="en-US" dirty="0"/>
              <a:t>By participating in standards activities using the “individual process”, you are deemed to accept these requirements; if you are unable to satisfy these requirements then you shall immediately cease any participation</a:t>
            </a:r>
          </a:p>
          <a:p>
            <a:endParaRPr lang="en-US" dirty="0"/>
          </a:p>
        </p:txBody>
      </p:sp>
      <p:sp>
        <p:nvSpPr>
          <p:cNvPr id="4" name="Slide Number Placeholder 3">
            <a:extLst>
              <a:ext uri="{FF2B5EF4-FFF2-40B4-BE49-F238E27FC236}">
                <a16:creationId xmlns:a16="http://schemas.microsoft.com/office/drawing/2014/main" id="{845766B8-D84D-36EA-F6EB-E88C39BE12C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41271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B9741-FD39-649A-9F89-18D1C91EF4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CD638E-23E8-16B5-1D6F-84C178E46BD8}"/>
              </a:ext>
            </a:extLst>
          </p:cNvPr>
          <p:cNvSpPr>
            <a:spLocks noGrp="1"/>
          </p:cNvSpPr>
          <p:nvPr>
            <p:ph type="title"/>
          </p:nvPr>
        </p:nvSpPr>
        <p:spPr/>
        <p:txBody>
          <a:bodyPr>
            <a:noAutofit/>
          </a:bodyPr>
          <a:lstStyle/>
          <a:p>
            <a:pPr algn="l"/>
            <a:r>
              <a:rPr lang="en-US" sz="3200" dirty="0">
                <a:solidFill>
                  <a:schemeClr val="accent2"/>
                </a:solidFill>
              </a:rPr>
              <a:t>IEEE-SA standards activities shall allow the fair &amp;</a:t>
            </a:r>
            <a:br>
              <a:rPr lang="en-US" sz="3200" dirty="0">
                <a:solidFill>
                  <a:schemeClr val="accent2"/>
                </a:solidFill>
              </a:rPr>
            </a:br>
            <a:r>
              <a:rPr lang="en-US" sz="3200" dirty="0">
                <a:solidFill>
                  <a:schemeClr val="accent2"/>
                </a:solidFill>
              </a:rPr>
              <a:t>equitable consideration of all viewpoints </a:t>
            </a:r>
          </a:p>
        </p:txBody>
      </p:sp>
      <p:sp>
        <p:nvSpPr>
          <p:cNvPr id="3" name="Text Placeholder 2">
            <a:extLst>
              <a:ext uri="{FF2B5EF4-FFF2-40B4-BE49-F238E27FC236}">
                <a16:creationId xmlns:a16="http://schemas.microsoft.com/office/drawing/2014/main" id="{5CD6E530-B03C-B2FC-6558-4EB45D9D6E69}"/>
              </a:ext>
            </a:extLst>
          </p:cNvPr>
          <p:cNvSpPr>
            <a:spLocks noGrp="1"/>
          </p:cNvSpPr>
          <p:nvPr>
            <p:ph type="body" sz="half" idx="1"/>
          </p:nvPr>
        </p:nvSpPr>
        <p:spPr>
          <a:xfrm>
            <a:off x="914400" y="1981200"/>
            <a:ext cx="10363200" cy="4419600"/>
          </a:xfrm>
        </p:spPr>
        <p:txBody>
          <a:bodyPr>
            <a:normAutofit fontScale="70000" lnSpcReduction="20000"/>
          </a:bodyPr>
          <a:lstStyle/>
          <a:p>
            <a:pPr>
              <a:spcAft>
                <a:spcPts val="1200"/>
              </a:spcAft>
            </a:pPr>
            <a:r>
              <a:rPr lang="en-US" dirty="0"/>
              <a:t>The IEEE-SA </a:t>
            </a:r>
            <a:r>
              <a:rPr lang="en-US" dirty="0">
                <a:hlinkClick r:id="rId2"/>
              </a:rPr>
              <a:t>Standards Board Bylaws</a:t>
            </a:r>
            <a:r>
              <a:rPr lang="en-US" dirty="0"/>
              <a:t> (clause 5.2.1.3) specifies that “</a:t>
            </a:r>
            <a:r>
              <a:rPr lang="en-US" i="1" dirty="0"/>
              <a:t>the standards development process shall not be dominated by any single interest category, individual, or organization</a:t>
            </a:r>
            <a:r>
              <a:rPr lang="en-US" dirty="0"/>
              <a:t>”</a:t>
            </a:r>
          </a:p>
          <a:p>
            <a:pPr lvl="1">
              <a:spcAft>
                <a:spcPts val="1200"/>
              </a:spcAft>
            </a:pPr>
            <a:r>
              <a:rPr lang="en-US" dirty="0"/>
              <a:t>This means no participant may exercise “</a:t>
            </a:r>
            <a:r>
              <a:rPr lang="en-US" i="1" dirty="0"/>
              <a:t>authority, leadership, or influence by reason of superior leverage, strength, or representation to the exclusion of fair and equitable consideration of other viewpoints</a:t>
            </a:r>
            <a:r>
              <a:rPr lang="en-US" dirty="0"/>
              <a:t>” or “</a:t>
            </a:r>
            <a:r>
              <a:rPr lang="en-US" i="1" dirty="0"/>
              <a:t>to hinder the progress of the standards development activity</a:t>
            </a:r>
            <a:r>
              <a:rPr lang="en-US" dirty="0"/>
              <a:t>”</a:t>
            </a:r>
          </a:p>
          <a:p>
            <a:pPr>
              <a:spcAft>
                <a:spcPts val="1200"/>
              </a:spcAft>
            </a:pPr>
            <a:r>
              <a:rPr lang="en-US" dirty="0"/>
              <a:t>This rule applies equally to those participating in a standards development project and to that project’s leadership group</a:t>
            </a:r>
          </a:p>
          <a:p>
            <a:pPr>
              <a:spcAft>
                <a:spcPts val="1200"/>
              </a:spcAft>
            </a:pPr>
            <a:r>
              <a:rPr lang="en-US" dirty="0"/>
              <a:t>Any person who reasonably suspects that dominance is occurring in a standards development project is encouraged to bring the issue to the attention of the Standards Committee or the project’s IEEE-SA Program Manager</a:t>
            </a:r>
          </a:p>
          <a:p>
            <a:pPr lvl="1">
              <a:spcAft>
                <a:spcPts val="1200"/>
              </a:spcAft>
            </a:pPr>
            <a:endParaRPr lang="en-US" dirty="0"/>
          </a:p>
        </p:txBody>
      </p:sp>
      <p:sp>
        <p:nvSpPr>
          <p:cNvPr id="4" name="Slide Number Placeholder 3">
            <a:extLst>
              <a:ext uri="{FF2B5EF4-FFF2-40B4-BE49-F238E27FC236}">
                <a16:creationId xmlns:a16="http://schemas.microsoft.com/office/drawing/2014/main" id="{5364BC97-A06D-0653-D338-E6DAA3F34E3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Tree>
    <p:extLst>
      <p:ext uri="{BB962C8B-B14F-4D97-AF65-F5344CB8AC3E}">
        <p14:creationId xmlns:p14="http://schemas.microsoft.com/office/powerpoint/2010/main" val="408021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465C-B870-4A44-8B33-B9742CDA1128}"/>
              </a:ext>
            </a:extLst>
          </p:cNvPr>
          <p:cNvSpPr>
            <a:spLocks noGrp="1"/>
          </p:cNvSpPr>
          <p:nvPr>
            <p:ph type="ctrTitle"/>
          </p:nvPr>
        </p:nvSpPr>
        <p:spPr>
          <a:xfrm>
            <a:off x="1981200" y="1784763"/>
            <a:ext cx="5325611" cy="2387600"/>
          </a:xfrm>
        </p:spPr>
        <p:txBody>
          <a:bodyPr>
            <a:normAutofit/>
          </a:bodyPr>
          <a:lstStyle/>
          <a:p>
            <a:r>
              <a:rPr lang="en-US" altLang="en-US" sz="2667" dirty="0" err="1"/>
              <a:t>Ieee</a:t>
            </a:r>
            <a:r>
              <a:rPr lang="en-US" altLang="en-US" sz="2667" dirty="0"/>
              <a:t> </a:t>
            </a:r>
            <a:r>
              <a:rPr lang="en-US" altLang="en-US" sz="2667" dirty="0" err="1"/>
              <a:t>sa</a:t>
            </a:r>
            <a:r>
              <a:rPr lang="en-US" altLang="en-US" sz="2667" dirty="0"/>
              <a:t> copyright policy</a:t>
            </a:r>
            <a:endParaRPr lang="en-US" dirty="0"/>
          </a:p>
        </p:txBody>
      </p:sp>
      <p:sp>
        <p:nvSpPr>
          <p:cNvPr id="3" name="Subtitle 2">
            <a:extLst>
              <a:ext uri="{FF2B5EF4-FFF2-40B4-BE49-F238E27FC236}">
                <a16:creationId xmlns:a16="http://schemas.microsoft.com/office/drawing/2014/main" id="{C7C27634-6150-5C4C-8564-7A1D1D87809C}"/>
              </a:ext>
            </a:extLst>
          </p:cNvPr>
          <p:cNvSpPr>
            <a:spLocks noGrp="1"/>
          </p:cNvSpPr>
          <p:nvPr>
            <p:ph type="subTitle" idx="1"/>
          </p:nvPr>
        </p:nvSpPr>
        <p:spPr/>
        <p:txBody>
          <a:bodyPr>
            <a:normAutofit/>
          </a:bodyPr>
          <a:lstStyle/>
          <a:p>
            <a:pPr fontAlgn="auto">
              <a:spcAft>
                <a:spcPts val="0"/>
              </a:spcAft>
              <a:defRPr/>
            </a:pPr>
            <a:r>
              <a:rPr lang="en-US" dirty="0"/>
              <a:t>November 2019</a:t>
            </a:r>
          </a:p>
        </p:txBody>
      </p:sp>
    </p:spTree>
    <p:extLst>
      <p:ext uri="{BB962C8B-B14F-4D97-AF65-F5344CB8AC3E}">
        <p14:creationId xmlns:p14="http://schemas.microsoft.com/office/powerpoint/2010/main" val="3634196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fontScale="90000"/>
          </a:bodyPr>
          <a:lstStyle/>
          <a:p>
            <a:r>
              <a:rPr lang="en-US" altLang="en-US" dirty="0"/>
              <a:t>Instructions for Chairs of </a:t>
            </a:r>
            <a:br>
              <a:rPr lang="en-US" altLang="en-US" dirty="0"/>
            </a:br>
            <a:r>
              <a:rPr lang="en-US" altLang="en-US" dirty="0"/>
              <a:t>standards development activities</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pPr>
              <a:spcBef>
                <a:spcPts val="0"/>
              </a:spcBef>
              <a:spcAft>
                <a:spcPts val="0"/>
              </a:spcAft>
              <a:buClr>
                <a:srgbClr val="CC3300"/>
              </a:buClr>
              <a:buSzPct val="50000"/>
            </a:pPr>
            <a:r>
              <a:rPr lang="en-US" altLang="en-US" sz="2133" dirty="0">
                <a:latin typeface="Montserrat" panose="00000500000000000000" pitchFamily="2" charset="0"/>
                <a:cs typeface="Calibri" pitchFamily="34" charset="0"/>
              </a:rPr>
              <a:t>At the beginning of each standards development meeting the chair or a designee is to:</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Show the following slides (</a:t>
            </a:r>
            <a:r>
              <a:rPr lang="en-US" altLang="en-US" sz="1867" dirty="0">
                <a:solidFill>
                  <a:schemeClr val="accent1">
                    <a:lumMod val="75000"/>
                  </a:schemeClr>
                </a:solidFill>
              </a:rPr>
              <a:t>or provide them beforehand</a:t>
            </a:r>
            <a:r>
              <a:rPr lang="en-US" altLang="en-US" sz="1867" dirty="0"/>
              <a:t>)</a:t>
            </a:r>
          </a:p>
          <a:p>
            <a:pPr lvl="2">
              <a:buSzPct val="150000"/>
            </a:pPr>
            <a:r>
              <a:rPr lang="en-US" altLang="en-US" sz="1867" dirty="0"/>
              <a:t>Advise the standards development group participants that: </a:t>
            </a:r>
          </a:p>
          <a:p>
            <a:pPr lvl="2">
              <a:buSzPct val="150000"/>
            </a:pPr>
            <a:r>
              <a:rPr lang="en-US" altLang="en-US" sz="1867" dirty="0"/>
              <a:t>IEEE SA’s copyright policy is described in Clause 7 of the IEEE SA Standards Board Bylaws and Clause 6.1 of the IEEE SA Standards Board Operations Manual;</a:t>
            </a:r>
          </a:p>
          <a:p>
            <a:pPr lvl="2">
              <a:buSzPct val="150000"/>
            </a:pPr>
            <a:r>
              <a:rPr lang="en-US" altLang="en-US" sz="1867" dirty="0"/>
              <a:t>Any material submitted during standards development, whether verbal, recorded, or in written form, is a Contribution and shall comply with the IEEE SA Copyright Policy; </a:t>
            </a:r>
          </a:p>
          <a:p>
            <a:pPr lvl="2">
              <a:buSzPct val="150000"/>
            </a:pPr>
            <a:r>
              <a:rPr lang="en-US" altLang="en-US" sz="1867" dirty="0"/>
              <a:t>Instruct the Secretary to record in the minutes of the relevant meeting: </a:t>
            </a:r>
          </a:p>
          <a:p>
            <a:pPr lvl="2">
              <a:buSzPct val="150000"/>
            </a:pPr>
            <a:r>
              <a:rPr lang="en-US" altLang="en-US" sz="1867" dirty="0"/>
              <a:t>That the foregoing information was provided and that the copyright slides were shown (or provided beforehand). </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16</a:t>
            </a:fld>
            <a:endParaRPr lang="en-US" altLang="en-US"/>
          </a:p>
        </p:txBody>
      </p:sp>
    </p:spTree>
    <p:extLst>
      <p:ext uri="{BB962C8B-B14F-4D97-AF65-F5344CB8AC3E}">
        <p14:creationId xmlns:p14="http://schemas.microsoft.com/office/powerpoint/2010/main" val="2433498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17</a:t>
            </a:fld>
            <a:endParaRPr lang="en-US" altLang="en-US"/>
          </a:p>
        </p:txBody>
      </p:sp>
    </p:spTree>
    <p:extLst>
      <p:ext uri="{BB962C8B-B14F-4D97-AF65-F5344CB8AC3E}">
        <p14:creationId xmlns:p14="http://schemas.microsoft.com/office/powerpoint/2010/main" val="71060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fontScale="550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18</a:t>
            </a:fld>
            <a:endParaRPr lang="en-US" altLang="en-US"/>
          </a:p>
        </p:txBody>
      </p:sp>
    </p:spTree>
    <p:extLst>
      <p:ext uri="{BB962C8B-B14F-4D97-AF65-F5344CB8AC3E}">
        <p14:creationId xmlns:p14="http://schemas.microsoft.com/office/powerpoint/2010/main" val="1172289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spTree>
    <p:extLst>
      <p:ext uri="{BB962C8B-B14F-4D97-AF65-F5344CB8AC3E}">
        <p14:creationId xmlns:p14="http://schemas.microsoft.com/office/powerpoint/2010/main" val="260134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September 2025 </a:t>
            </a:r>
          </a:p>
          <a:p>
            <a:r>
              <a:rPr lang="en-US" sz="2800" dirty="0"/>
              <a:t>802 Wireless Interim Session</a:t>
            </a:r>
          </a:p>
          <a:p>
            <a:r>
              <a:rPr lang="en-US" sz="2800" dirty="0"/>
              <a:t>Mixed Mode</a:t>
            </a:r>
          </a:p>
          <a:p>
            <a:r>
              <a:rPr lang="en-US" sz="2800" dirty="0"/>
              <a:t>Live from</a:t>
            </a:r>
          </a:p>
          <a:p>
            <a:r>
              <a:rPr lang="en-US" sz="2800" dirty="0"/>
              <a:t>The Big Island</a:t>
            </a:r>
          </a:p>
          <a:p>
            <a:r>
              <a:rPr lang="en-US" sz="2400" dirty="0"/>
              <a:t>And remote worldwide</a:t>
            </a:r>
          </a:p>
        </p:txBody>
      </p:sp>
      <p:pic>
        <p:nvPicPr>
          <p:cNvPr id="4" name="Picture 3">
            <a:extLst>
              <a:ext uri="{FF2B5EF4-FFF2-40B4-BE49-F238E27FC236}">
                <a16:creationId xmlns:a16="http://schemas.microsoft.com/office/drawing/2014/main" id="{07B0EC72-9D4F-7423-1C29-1EE14D2141BD}"/>
              </a:ext>
            </a:extLst>
          </p:cNvPr>
          <p:cNvPicPr>
            <a:picLocks noChangeAspect="1"/>
          </p:cNvPicPr>
          <p:nvPr/>
        </p:nvPicPr>
        <p:blipFill>
          <a:blip r:embed="rId3"/>
          <a:stretch>
            <a:fillRect/>
          </a:stretch>
        </p:blipFill>
        <p:spPr>
          <a:xfrm>
            <a:off x="6705600" y="2840787"/>
            <a:ext cx="4682499" cy="3179013"/>
          </a:xfrm>
          <a:prstGeom prst="rect">
            <a:avLst/>
          </a:prstGeom>
        </p:spPr>
      </p:pic>
      <p:pic>
        <p:nvPicPr>
          <p:cNvPr id="7" name="Graphic 6" descr="Tropical scene with solid fill">
            <a:extLst>
              <a:ext uri="{FF2B5EF4-FFF2-40B4-BE49-F238E27FC236}">
                <a16:creationId xmlns:a16="http://schemas.microsoft.com/office/drawing/2014/main" id="{02FBCD6E-D315-DAC0-4A19-A051868D1C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1600" y="5257800"/>
            <a:ext cx="685801" cy="685801"/>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FDB20-959F-2289-9CBE-694CD278E5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91427-DAA9-80B9-1342-F149CB77D61D}"/>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FDAE92B1-FEB1-9783-281E-2654AC5B7BBE}"/>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2D6BFBDB-E4E9-1F5C-2864-B9DFB684606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1006505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D80CD-1806-86BD-1D23-DF4729B16EE1}"/>
            </a:ext>
          </a:extLst>
        </p:cNvPr>
        <p:cNvGrpSpPr/>
        <p:nvPr/>
      </p:nvGrpSpPr>
      <p:grpSpPr>
        <a:xfrm>
          <a:off x="0" y="0"/>
          <a:ext cx="0" cy="0"/>
          <a:chOff x="0" y="0"/>
          <a:chExt cx="0" cy="0"/>
        </a:xfrm>
      </p:grpSpPr>
      <p:sp>
        <p:nvSpPr>
          <p:cNvPr id="7" name="Subtitle 6">
            <a:extLst>
              <a:ext uri="{FF2B5EF4-FFF2-40B4-BE49-F238E27FC236}">
                <a16:creationId xmlns:a16="http://schemas.microsoft.com/office/drawing/2014/main" id="{AE0B2B1D-E4F5-EFE4-D4BB-70F62C7C4908}"/>
              </a:ext>
            </a:extLst>
          </p:cNvPr>
          <p:cNvSpPr>
            <a:spLocks noGrp="1"/>
          </p:cNvSpPr>
          <p:nvPr>
            <p:ph type="subTitle" idx="1"/>
          </p:nvPr>
        </p:nvSpPr>
        <p:spPr>
          <a:xfrm>
            <a:off x="1879601" y="1295400"/>
            <a:ext cx="8534400" cy="1752600"/>
          </a:xfrm>
        </p:spPr>
        <p:txBody>
          <a:bodyPr/>
          <a:lstStyle/>
          <a:p>
            <a:r>
              <a:rPr lang="en-US" dirty="0"/>
              <a:t>Reminders </a:t>
            </a:r>
          </a:p>
          <a:p>
            <a:r>
              <a:rPr lang="en-US" dirty="0"/>
              <a:t>for every meeting</a:t>
            </a:r>
          </a:p>
        </p:txBody>
      </p:sp>
      <p:sp>
        <p:nvSpPr>
          <p:cNvPr id="5" name="Slide Number Placeholder 4">
            <a:extLst>
              <a:ext uri="{FF2B5EF4-FFF2-40B4-BE49-F238E27FC236}">
                <a16:creationId xmlns:a16="http://schemas.microsoft.com/office/drawing/2014/main" id="{956D962D-1E0C-2460-DE50-416CB8E38C7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10" name="Picture 9" descr="Thinking Gummy Monsters">
            <a:extLst>
              <a:ext uri="{FF2B5EF4-FFF2-40B4-BE49-F238E27FC236}">
                <a16:creationId xmlns:a16="http://schemas.microsoft.com/office/drawing/2014/main" id="{68406569-F5FC-5D25-284E-99B30129B4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0501" y="2362200"/>
            <a:ext cx="1752600" cy="1752600"/>
          </a:xfrm>
          <a:prstGeom prst="rect">
            <a:avLst/>
          </a:prstGeom>
        </p:spPr>
      </p:pic>
    </p:spTree>
    <p:extLst>
      <p:ext uri="{BB962C8B-B14F-4D97-AF65-F5344CB8AC3E}">
        <p14:creationId xmlns:p14="http://schemas.microsoft.com/office/powerpoint/2010/main" val="420657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402929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8AC6D-E297-F659-B194-CC89A684B2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C31A41-5B7A-C8B9-9038-54B05E639B14}"/>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2F137474-CE76-AF9D-41E5-AB7AC4AAFA1D}"/>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6E148B7D-234E-AE8A-0F8F-6A3D0B1A03C7}"/>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24</a:t>
            </a:fld>
            <a:endParaRPr lang="en-US" altLang="en-US"/>
          </a:p>
        </p:txBody>
      </p:sp>
    </p:spTree>
    <p:extLst>
      <p:ext uri="{BB962C8B-B14F-4D97-AF65-F5344CB8AC3E}">
        <p14:creationId xmlns:p14="http://schemas.microsoft.com/office/powerpoint/2010/main" val="58714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Tree>
    <p:extLst>
      <p:ext uri="{BB962C8B-B14F-4D97-AF65-F5344CB8AC3E}">
        <p14:creationId xmlns:p14="http://schemas.microsoft.com/office/powerpoint/2010/main" val="1169567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https://mentor.ieee.org/802.15/dcn/25/15-25-0417-00-04ab-agenda-details-september-2025.xlsx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spTree>
    <p:extLst>
      <p:ext uri="{BB962C8B-B14F-4D97-AF65-F5344CB8AC3E}">
        <p14:creationId xmlns:p14="http://schemas.microsoft.com/office/powerpoint/2010/main" val="3288188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spTree>
    <p:extLst>
      <p:ext uri="{BB962C8B-B14F-4D97-AF65-F5344CB8AC3E}">
        <p14:creationId xmlns:p14="http://schemas.microsoft.com/office/powerpoint/2010/main" val="3225554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a:off x="720176" y="3062182"/>
            <a:ext cx="880024" cy="9905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1" hangingPunct="1">
              <a:buClr>
                <a:srgbClr val="000000"/>
              </a:buClr>
              <a:buSzPct val="100000"/>
            </a:pPr>
            <a:r>
              <a:rPr lang="en-US" sz="2000" dirty="0">
                <a:latin typeface="+mn-lt"/>
                <a:ea typeface="ＭＳ Ｐゴシック" charset="0"/>
                <a:cs typeface="ＭＳ Ｐゴシック" charset="0"/>
              </a:rPr>
              <a:t>Now</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3191455516"/>
              </p:ext>
            </p:extLst>
          </p:nvPr>
        </p:nvGraphicFramePr>
        <p:xfrm>
          <a:off x="1752600" y="1461681"/>
          <a:ext cx="4834976" cy="4652664"/>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April-Sept 2025</a:t>
                      </a:r>
                    </a:p>
                  </a:txBody>
                  <a:tcPr marL="5715" marR="5715" marT="5715" marB="0" anchor="ctr"/>
                </a:tc>
                <a:extLst>
                  <a:ext uri="{0D108BD9-81ED-4DB2-BD59-A6C34878D82A}">
                    <a16:rowId xmlns:a16="http://schemas.microsoft.com/office/drawing/2014/main" val="244108333"/>
                  </a:ext>
                </a:extLst>
              </a:tr>
              <a:tr h="443249">
                <a:tc>
                  <a:txBody>
                    <a:bodyPr/>
                    <a:lstStyle/>
                    <a:p>
                      <a:pPr algn="l" fontAlgn="b"/>
                      <a:r>
                        <a:rPr lang="en-US" sz="1600" b="0" i="0" u="none" strike="noStrike" dirty="0">
                          <a:solidFill>
                            <a:schemeClr val="tx1"/>
                          </a:solidFill>
                          <a:effectLst/>
                          <a:latin typeface="+mn-lt"/>
                        </a:rPr>
                        <a:t>LMSC Conditional Approval for SA-Ballot</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Sept 2025</a:t>
                      </a:r>
                    </a:p>
                  </a:txBody>
                  <a:tcPr marL="5715" marR="5715" marT="5715" marB="0" anchor="ctr"/>
                </a:tc>
                <a:extLst>
                  <a:ext uri="{0D108BD9-81ED-4DB2-BD59-A6C34878D82A}">
                    <a16:rowId xmlns:a16="http://schemas.microsoft.com/office/drawing/2014/main" val="897297966"/>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Depends ….</a:t>
                      </a:r>
                    </a:p>
                  </a:txBody>
                  <a:tcPr marL="5715" marR="5715" marT="5715" marB="0" anchor="ctr"/>
                </a:tc>
                <a:extLst>
                  <a:ext uri="{0D108BD9-81ED-4DB2-BD59-A6C34878D82A}">
                    <a16:rowId xmlns:a16="http://schemas.microsoft.com/office/drawing/2014/main" val="2854633268"/>
                  </a:ext>
                </a:extLst>
              </a:tr>
              <a:tr h="35814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t>
                      </a:r>
                    </a:p>
                  </a:txBody>
                  <a:tcPr marL="5715" marR="5715" marT="5715" marB="0" anchor="ctr"/>
                </a:tc>
                <a:extLst>
                  <a:ext uri="{0D108BD9-81ED-4DB2-BD59-A6C34878D82A}">
                    <a16:rowId xmlns:a16="http://schemas.microsoft.com/office/drawing/2014/main" val="1258475387"/>
                  </a:ext>
                </a:extLst>
              </a:tr>
            </a:tbl>
          </a:graphicData>
        </a:graphic>
      </p:graphicFrame>
      <p:graphicFrame>
        <p:nvGraphicFramePr>
          <p:cNvPr id="11" name="Table 10">
            <a:extLst>
              <a:ext uri="{FF2B5EF4-FFF2-40B4-BE49-F238E27FC236}">
                <a16:creationId xmlns:a16="http://schemas.microsoft.com/office/drawing/2014/main" id="{E1843968-6E7C-562E-C451-53786DDB8545}"/>
              </a:ext>
            </a:extLst>
          </p:cNvPr>
          <p:cNvGraphicFramePr>
            <a:graphicFrameLocks noGrp="1"/>
          </p:cNvGraphicFramePr>
          <p:nvPr>
            <p:extLst>
              <p:ext uri="{D42A27DB-BD31-4B8C-83A1-F6EECF244321}">
                <p14:modId xmlns:p14="http://schemas.microsoft.com/office/powerpoint/2010/main" val="3718576012"/>
              </p:ext>
            </p:extLst>
          </p:nvPr>
        </p:nvGraphicFramePr>
        <p:xfrm>
          <a:off x="7391400" y="3042882"/>
          <a:ext cx="4610100" cy="3053118"/>
        </p:xfrm>
        <a:graphic>
          <a:graphicData uri="http://schemas.openxmlformats.org/drawingml/2006/table">
            <a:tbl>
              <a:tblPr>
                <a:tableStyleId>{5C22544A-7EE6-4342-B048-85BDC9FD1C3A}</a:tableStyleId>
              </a:tblPr>
              <a:tblGrid>
                <a:gridCol w="3369632">
                  <a:extLst>
                    <a:ext uri="{9D8B030D-6E8A-4147-A177-3AD203B41FA5}">
                      <a16:colId xmlns:a16="http://schemas.microsoft.com/office/drawing/2014/main" val="2660000000"/>
                    </a:ext>
                  </a:extLst>
                </a:gridCol>
                <a:gridCol w="1240468">
                  <a:extLst>
                    <a:ext uri="{9D8B030D-6E8A-4147-A177-3AD203B41FA5}">
                      <a16:colId xmlns:a16="http://schemas.microsoft.com/office/drawing/2014/main" val="860038906"/>
                    </a:ext>
                  </a:extLst>
                </a:gridCol>
              </a:tblGrid>
              <a:tr h="373755">
                <a:tc>
                  <a:txBody>
                    <a:bodyPr/>
                    <a:lstStyle/>
                    <a:p>
                      <a:pPr marL="182880" algn="l" fontAlgn="b">
                        <a:buNone/>
                      </a:pPr>
                      <a:r>
                        <a:rPr lang="en-US" sz="1400" b="1" u="none" strike="noStrike" dirty="0">
                          <a:solidFill>
                            <a:srgbClr val="C00000"/>
                          </a:solidFill>
                          <a:effectLst/>
                        </a:rPr>
                        <a:t>Action</a:t>
                      </a:r>
                      <a:endParaRPr lang="en-US" sz="1400" b="1" i="0" u="none" strike="noStrike" dirty="0">
                        <a:solidFill>
                          <a:srgbClr val="C00000"/>
                        </a:solidFill>
                        <a:effectLst/>
                        <a:latin typeface="Aptos Narrow" panose="020B0004020202020204" pitchFamily="34" charset="0"/>
                      </a:endParaRPr>
                    </a:p>
                  </a:txBody>
                  <a:tcPr marL="9525" marR="9525" marT="9525" marB="0" anchor="b"/>
                </a:tc>
                <a:tc>
                  <a:txBody>
                    <a:bodyPr/>
                    <a:lstStyle/>
                    <a:p>
                      <a:pPr algn="ctr" fontAlgn="b">
                        <a:buNone/>
                      </a:pPr>
                      <a:r>
                        <a:rPr lang="en-US" sz="1400" b="1" u="none" strike="noStrike" dirty="0">
                          <a:solidFill>
                            <a:srgbClr val="C00000"/>
                          </a:solidFill>
                          <a:effectLst/>
                        </a:rPr>
                        <a:t>Date</a:t>
                      </a:r>
                      <a:endParaRPr lang="en-US" sz="1400" b="1" i="0" u="none" strike="noStrike" dirty="0">
                        <a:solidFill>
                          <a:srgbClr val="C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49541735"/>
                  </a:ext>
                </a:extLst>
              </a:tr>
              <a:tr h="388245">
                <a:tc>
                  <a:txBody>
                    <a:bodyPr/>
                    <a:lstStyle/>
                    <a:p>
                      <a:pPr marL="182880" algn="l" fontAlgn="b">
                        <a:buNone/>
                      </a:pPr>
                      <a:r>
                        <a:rPr lang="en-US" sz="1400" u="none" strike="noStrike" dirty="0">
                          <a:effectLst/>
                        </a:rPr>
                        <a:t>Approve comment resolutions and RC2</a:t>
                      </a:r>
                    </a:p>
                  </a:txBody>
                  <a:tcPr marL="9525" marR="9525" marT="9525" marB="0" anchor="b"/>
                </a:tc>
                <a:tc>
                  <a:txBody>
                    <a:bodyPr/>
                    <a:lstStyle/>
                    <a:p>
                      <a:pPr algn="ctr" fontAlgn="b">
                        <a:buNone/>
                      </a:pPr>
                      <a:r>
                        <a:rPr lang="en-US" sz="1400" u="none" strike="noStrike" dirty="0">
                          <a:effectLst/>
                        </a:rPr>
                        <a:t>18-Sep-2025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78503283"/>
                  </a:ext>
                </a:extLst>
              </a:tr>
              <a:tr h="347592">
                <a:tc>
                  <a:txBody>
                    <a:bodyPr/>
                    <a:lstStyle/>
                    <a:p>
                      <a:pPr marL="182880" algn="l" fontAlgn="b">
                        <a:buNone/>
                      </a:pPr>
                      <a:r>
                        <a:rPr lang="en-US" sz="1400" u="none" strike="noStrike" dirty="0">
                          <a:effectLst/>
                        </a:rPr>
                        <a:t>Start RC2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19-Sep-2025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82025525"/>
                  </a:ext>
                </a:extLst>
              </a:tr>
              <a:tr h="373755">
                <a:tc>
                  <a:txBody>
                    <a:bodyPr/>
                    <a:lstStyle/>
                    <a:p>
                      <a:pPr marL="182880" algn="l" fontAlgn="b">
                        <a:buNone/>
                      </a:pPr>
                      <a:r>
                        <a:rPr lang="en-US" sz="1400" u="none" strike="noStrike" dirty="0">
                          <a:effectLst/>
                        </a:rPr>
                        <a:t>Close RC2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4-Oct-2025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36609530"/>
                  </a:ext>
                </a:extLst>
              </a:tr>
              <a:tr h="373755">
                <a:tc>
                  <a:txBody>
                    <a:bodyPr/>
                    <a:lstStyle/>
                    <a:p>
                      <a:pPr marL="182880" algn="l" fontAlgn="b">
                        <a:buNone/>
                      </a:pPr>
                      <a:r>
                        <a:rPr lang="en-US" sz="1400" u="none" strike="noStrike" dirty="0">
                          <a:effectLst/>
                        </a:rPr>
                        <a:t>Approve comment resolutions  </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7-Oct-2025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35647584"/>
                  </a:ext>
                </a:extLst>
              </a:tr>
              <a:tr h="373755">
                <a:tc>
                  <a:txBody>
                    <a:bodyPr/>
                    <a:lstStyle/>
                    <a:p>
                      <a:pPr marL="182880" algn="l" fontAlgn="b">
                        <a:buNone/>
                      </a:pPr>
                      <a:r>
                        <a:rPr lang="en-US" sz="1400" u="none" strike="noStrike" dirty="0">
                          <a:effectLst/>
                        </a:rPr>
                        <a:t>Close SA ballot</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8-Oct-2025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62338024"/>
                  </a:ext>
                </a:extLst>
              </a:tr>
              <a:tr h="448506">
                <a:tc>
                  <a:txBody>
                    <a:bodyPr/>
                    <a:lstStyle/>
                    <a:p>
                      <a:pPr marL="182880" algn="l" fontAlgn="b">
                        <a:buNone/>
                      </a:pPr>
                      <a:r>
                        <a:rPr lang="en-US" sz="1400" u="none" strike="noStrike" dirty="0">
                          <a:effectLst/>
                        </a:rPr>
                        <a:t>Prepare SA ballot comments</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7-Nov-2025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80582335"/>
                  </a:ext>
                </a:extLst>
              </a:tr>
              <a:tr h="373755">
                <a:tc>
                  <a:txBody>
                    <a:bodyPr/>
                    <a:lstStyle/>
                    <a:p>
                      <a:pPr marL="182880" algn="l" fontAlgn="b">
                        <a:buNone/>
                      </a:pPr>
                      <a:r>
                        <a:rPr lang="en-US" sz="1400" u="none" strike="noStrike" dirty="0">
                          <a:effectLst/>
                        </a:rPr>
                        <a:t>Start Nov Plenary</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10-Nov-2025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49242130"/>
                  </a:ext>
                </a:extLst>
              </a:tr>
            </a:tbl>
          </a:graphicData>
        </a:graphic>
      </p:graphicFrame>
      <p:sp>
        <p:nvSpPr>
          <p:cNvPr id="20" name="Left Brace 19">
            <a:extLst>
              <a:ext uri="{FF2B5EF4-FFF2-40B4-BE49-F238E27FC236}">
                <a16:creationId xmlns:a16="http://schemas.microsoft.com/office/drawing/2014/main" id="{58C96A1F-ED6F-BC2F-3B2A-9C837CF266A1}"/>
              </a:ext>
            </a:extLst>
          </p:cNvPr>
          <p:cNvSpPr/>
          <p:nvPr/>
        </p:nvSpPr>
        <p:spPr bwMode="auto">
          <a:xfrm>
            <a:off x="6587576" y="3062182"/>
            <a:ext cx="803824" cy="3064536"/>
          </a:xfrm>
          <a:prstGeom prst="leftBrace">
            <a:avLst>
              <a:gd name="adj1" fmla="val 8333"/>
              <a:gd name="adj2" fmla="val 82601"/>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7276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61358-F967-0F4D-9E18-5CA345FEB58B}"/>
              </a:ext>
            </a:extLst>
          </p:cNvPr>
          <p:cNvSpPr>
            <a:spLocks noGrp="1"/>
          </p:cNvSpPr>
          <p:nvPr>
            <p:ph type="title"/>
          </p:nvPr>
        </p:nvSpPr>
        <p:spPr>
          <a:xfrm>
            <a:off x="914400" y="685800"/>
            <a:ext cx="10363200" cy="1143000"/>
          </a:xfrm>
        </p:spPr>
        <p:txBody>
          <a:bodyPr/>
          <a:lstStyle/>
          <a:p>
            <a:r>
              <a:rPr lang="en-US" dirty="0"/>
              <a:t>Opening Report</a:t>
            </a:r>
          </a:p>
        </p:txBody>
      </p:sp>
      <p:sp>
        <p:nvSpPr>
          <p:cNvPr id="3" name="Text Placeholder 2">
            <a:extLst>
              <a:ext uri="{FF2B5EF4-FFF2-40B4-BE49-F238E27FC236}">
                <a16:creationId xmlns:a16="http://schemas.microsoft.com/office/drawing/2014/main" id="{19A2C12D-3F1C-9AB1-24DE-C7D71B326CD8}"/>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EC90BD35-3925-A931-9171-28ED38418114}"/>
              </a:ext>
            </a:extLst>
          </p:cNvPr>
          <p:cNvSpPr>
            <a:spLocks noGrp="1"/>
          </p:cNvSpPr>
          <p:nvPr>
            <p:ph sz="half" idx="2"/>
          </p:nvPr>
        </p:nvSpPr>
        <p:spPr>
          <a:xfrm>
            <a:off x="1016002" y="1981200"/>
            <a:ext cx="7061198" cy="2743200"/>
          </a:xfrm>
        </p:spPr>
        <p:txBody>
          <a:bodyPr>
            <a:normAutofit fontScale="77500" lnSpcReduction="20000"/>
          </a:bodyPr>
          <a:lstStyle/>
          <a:p>
            <a:pPr marL="0" indent="0">
              <a:buNone/>
            </a:pPr>
            <a:r>
              <a:rPr lang="en-US" dirty="0"/>
              <a:t>Goals for the week:</a:t>
            </a:r>
          </a:p>
          <a:p>
            <a:r>
              <a:rPr lang="en-US" dirty="0"/>
              <a:t>Resolve All Remaining Comments on D02</a:t>
            </a:r>
          </a:p>
          <a:p>
            <a:r>
              <a:rPr lang="en-US" dirty="0"/>
              <a:t>Approve recirculation of D03</a:t>
            </a:r>
          </a:p>
          <a:p>
            <a:r>
              <a:rPr lang="en-US" dirty="0"/>
              <a:t>8 meeting slots</a:t>
            </a:r>
          </a:p>
          <a:p>
            <a:pPr lvl="1"/>
            <a:r>
              <a:rPr lang="en-US" dirty="0"/>
              <a:t>2 designated for breakout</a:t>
            </a:r>
          </a:p>
          <a:p>
            <a:pPr lvl="1"/>
            <a:r>
              <a:rPr lang="en-US" dirty="0"/>
              <a:t>Fewer if we finish</a:t>
            </a:r>
          </a:p>
          <a:p>
            <a:r>
              <a:rPr lang="en-US" dirty="0"/>
              <a:t>SA-Ballot planning</a:t>
            </a:r>
          </a:p>
        </p:txBody>
      </p:sp>
      <p:sp>
        <p:nvSpPr>
          <p:cNvPr id="5" name="Slide Number Placeholder 4">
            <a:extLst>
              <a:ext uri="{FF2B5EF4-FFF2-40B4-BE49-F238E27FC236}">
                <a16:creationId xmlns:a16="http://schemas.microsoft.com/office/drawing/2014/main" id="{6D457E01-5655-9FCC-A105-E5C0031D49A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6" name="Graphic 5" descr="Tropical scene with solid fill">
            <a:extLst>
              <a:ext uri="{FF2B5EF4-FFF2-40B4-BE49-F238E27FC236}">
                <a16:creationId xmlns:a16="http://schemas.microsoft.com/office/drawing/2014/main" id="{E456724C-7787-3576-165A-69060FC458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51499" y="3657599"/>
            <a:ext cx="685801" cy="685801"/>
          </a:xfrm>
          <a:prstGeom prst="rect">
            <a:avLst/>
          </a:prstGeom>
        </p:spPr>
      </p:pic>
      <p:cxnSp>
        <p:nvCxnSpPr>
          <p:cNvPr id="8" name="Straight Arrow Connector 7">
            <a:extLst>
              <a:ext uri="{FF2B5EF4-FFF2-40B4-BE49-F238E27FC236}">
                <a16:creationId xmlns:a16="http://schemas.microsoft.com/office/drawing/2014/main" id="{7AF998C2-86A0-11BA-763F-B196B86001DB}"/>
              </a:ext>
            </a:extLst>
          </p:cNvPr>
          <p:cNvCxnSpPr/>
          <p:nvPr/>
        </p:nvCxnSpPr>
        <p:spPr bwMode="auto">
          <a:xfrm>
            <a:off x="4267200" y="4038600"/>
            <a:ext cx="1447800"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39946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448BF-F4F0-737B-2E9D-355E27875877}"/>
              </a:ext>
            </a:extLst>
          </p:cNvPr>
          <p:cNvSpPr>
            <a:spLocks noGrp="1"/>
          </p:cNvSpPr>
          <p:nvPr>
            <p:ph type="title"/>
          </p:nvPr>
        </p:nvSpPr>
        <p:spPr/>
        <p:txBody>
          <a:bodyPr/>
          <a:lstStyle/>
          <a:p>
            <a:r>
              <a:rPr lang="en-US" dirty="0"/>
              <a:t>Editor’s Corner</a:t>
            </a:r>
          </a:p>
        </p:txBody>
      </p:sp>
      <p:sp>
        <p:nvSpPr>
          <p:cNvPr id="3" name="Text Placeholder 2">
            <a:extLst>
              <a:ext uri="{FF2B5EF4-FFF2-40B4-BE49-F238E27FC236}">
                <a16:creationId xmlns:a16="http://schemas.microsoft.com/office/drawing/2014/main" id="{8F630463-A828-B4C2-0F19-D71570CAE7B9}"/>
              </a:ext>
            </a:extLst>
          </p:cNvPr>
          <p:cNvSpPr>
            <a:spLocks noGrp="1"/>
          </p:cNvSpPr>
          <p:nvPr>
            <p:ph type="body" sz="half" idx="1"/>
          </p:nvPr>
        </p:nvSpPr>
        <p:spPr/>
        <p:txBody>
          <a:bodyPr/>
          <a:lstStyle/>
          <a:p>
            <a:r>
              <a:rPr lang="en-US" dirty="0"/>
              <a:t>What does the editor need to meet the schedule?</a:t>
            </a:r>
          </a:p>
        </p:txBody>
      </p:sp>
      <p:sp>
        <p:nvSpPr>
          <p:cNvPr id="4" name="Slide Number Placeholder 3">
            <a:extLst>
              <a:ext uri="{FF2B5EF4-FFF2-40B4-BE49-F238E27FC236}">
                <a16:creationId xmlns:a16="http://schemas.microsoft.com/office/drawing/2014/main" id="{C4012919-56FB-B205-7001-7735436743D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Tree>
    <p:extLst>
      <p:ext uri="{BB962C8B-B14F-4D97-AF65-F5344CB8AC3E}">
        <p14:creationId xmlns:p14="http://schemas.microsoft.com/office/powerpoint/2010/main" val="2096206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468734" y="3460647"/>
            <a:ext cx="457200" cy="492549"/>
          </a:xfrm>
          <a:prstGeom prst="triangle">
            <a:avLst/>
          </a:prstGeom>
          <a:solidFill>
            <a:schemeClr val="accent1">
              <a:lumMod val="50000"/>
            </a:schemeClr>
          </a:solidFill>
          <a:ln w="12700"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accent1">
                  <a:lumMod val="50000"/>
                </a:schemeClr>
              </a:solidFill>
              <a:effectLst/>
              <a:latin typeface="Times New Roman" pitchFamily="18" charset="0"/>
            </a:endParaRPr>
          </a:p>
        </p:txBody>
      </p:sp>
      <p:pic>
        <p:nvPicPr>
          <p:cNvPr id="3" name="Picture 2">
            <a:extLst>
              <a:ext uri="{FF2B5EF4-FFF2-40B4-BE49-F238E27FC236}">
                <a16:creationId xmlns:a16="http://schemas.microsoft.com/office/drawing/2014/main" id="{58C6E330-E394-21BC-0FF1-A9391AB7D8F8}"/>
              </a:ext>
            </a:extLst>
          </p:cNvPr>
          <p:cNvPicPr>
            <a:picLocks noChangeAspect="1"/>
          </p:cNvPicPr>
          <p:nvPr/>
        </p:nvPicPr>
        <p:blipFill>
          <a:blip r:embed="rId3"/>
          <a:stretch>
            <a:fillRect/>
          </a:stretch>
        </p:blipFill>
        <p:spPr>
          <a:xfrm>
            <a:off x="2993181" y="3276600"/>
            <a:ext cx="1362340" cy="1317842"/>
          </a:xfrm>
          <a:prstGeom prst="rect">
            <a:avLst/>
          </a:prstGeom>
        </p:spPr>
      </p:pic>
    </p:spTree>
    <p:extLst>
      <p:ext uri="{BB962C8B-B14F-4D97-AF65-F5344CB8AC3E}">
        <p14:creationId xmlns:p14="http://schemas.microsoft.com/office/powerpoint/2010/main" val="3238349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EFEA9-9B57-549C-F31A-5DC9D88D01D0}"/>
              </a:ext>
            </a:extLst>
          </p:cNvPr>
          <p:cNvSpPr>
            <a:spLocks noGrp="1"/>
          </p:cNvSpPr>
          <p:nvPr>
            <p:ph type="ctrTitle"/>
          </p:nvPr>
        </p:nvSpPr>
        <p:spPr>
          <a:xfrm>
            <a:off x="914400" y="762000"/>
            <a:ext cx="10363200" cy="4038600"/>
          </a:xfrm>
        </p:spPr>
        <p:txBody>
          <a:bodyPr/>
          <a:lstStyle/>
          <a:p>
            <a:r>
              <a:rPr lang="en-US" dirty="0"/>
              <a:t>Useful information:</a:t>
            </a:r>
            <a:br>
              <a:rPr lang="en-US" dirty="0"/>
            </a:br>
            <a:r>
              <a:rPr lang="en-US" dirty="0"/>
              <a:t>IEEE SA guidelines for commenting on draft standards</a:t>
            </a:r>
            <a:br>
              <a:rPr lang="en-US" dirty="0"/>
            </a:br>
            <a:r>
              <a:rPr lang="en-US" dirty="0"/>
              <a:t> </a:t>
            </a:r>
            <a:br>
              <a:rPr lang="en-US" dirty="0"/>
            </a:br>
            <a:r>
              <a:rPr lang="en-US" dirty="0">
                <a:hlinkClick r:id="rId2"/>
              </a:rPr>
              <a:t>https://standards.ieee.org/wp-content/uploads/import/governance/revcom/Guidelines_for_commenting_on-draft_standards.pdf</a:t>
            </a:r>
            <a:br>
              <a:rPr lang="en-US" dirty="0"/>
            </a:br>
            <a:br>
              <a:rPr lang="en-US" dirty="0"/>
            </a:br>
            <a:endParaRPr lang="en-US" dirty="0"/>
          </a:p>
        </p:txBody>
      </p:sp>
      <p:sp>
        <p:nvSpPr>
          <p:cNvPr id="6" name="Subtitle 5">
            <a:extLst>
              <a:ext uri="{FF2B5EF4-FFF2-40B4-BE49-F238E27FC236}">
                <a16:creationId xmlns:a16="http://schemas.microsoft.com/office/drawing/2014/main" id="{553B0A16-D64E-49BF-4D83-7BCA19A290A0}"/>
              </a:ext>
            </a:extLst>
          </p:cNvPr>
          <p:cNvSpPr>
            <a:spLocks noGrp="1"/>
          </p:cNvSpPr>
          <p:nvPr>
            <p:ph type="subTitle" idx="1"/>
          </p:nvPr>
        </p:nvSpPr>
        <p:spPr>
          <a:xfrm>
            <a:off x="1828800" y="5017532"/>
            <a:ext cx="8534400" cy="621268"/>
          </a:xfrm>
        </p:spPr>
        <p:txBody>
          <a:bodyPr/>
          <a:lstStyle/>
          <a:p>
            <a:r>
              <a:rPr lang="en-US" dirty="0"/>
              <a:t>Things to know when commenting on a draft</a:t>
            </a:r>
          </a:p>
        </p:txBody>
      </p:sp>
      <p:sp>
        <p:nvSpPr>
          <p:cNvPr id="4" name="Slide Number Placeholder 3">
            <a:extLst>
              <a:ext uri="{FF2B5EF4-FFF2-40B4-BE49-F238E27FC236}">
                <a16:creationId xmlns:a16="http://schemas.microsoft.com/office/drawing/2014/main" id="{B3C4BBDB-9A8D-055E-9F22-478DEA31BCD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Tree>
    <p:extLst>
      <p:ext uri="{BB962C8B-B14F-4D97-AF65-F5344CB8AC3E}">
        <p14:creationId xmlns:p14="http://schemas.microsoft.com/office/powerpoint/2010/main" val="1359711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7A9CE-780B-9CAD-5C33-A17C3676472F}"/>
              </a:ext>
            </a:extLst>
          </p:cNvPr>
          <p:cNvSpPr>
            <a:spLocks noGrp="1"/>
          </p:cNvSpPr>
          <p:nvPr>
            <p:ph type="title"/>
          </p:nvPr>
        </p:nvSpPr>
        <p:spPr>
          <a:xfrm>
            <a:off x="914400" y="685800"/>
            <a:ext cx="10363200" cy="609600"/>
          </a:xfrm>
        </p:spPr>
        <p:txBody>
          <a:bodyPr/>
          <a:lstStyle/>
          <a:p>
            <a:r>
              <a:rPr lang="en-US" dirty="0"/>
              <a:t>General Guidelines</a:t>
            </a:r>
          </a:p>
        </p:txBody>
      </p:sp>
      <p:sp>
        <p:nvSpPr>
          <p:cNvPr id="7" name="Text Placeholder 6">
            <a:extLst>
              <a:ext uri="{FF2B5EF4-FFF2-40B4-BE49-F238E27FC236}">
                <a16:creationId xmlns:a16="http://schemas.microsoft.com/office/drawing/2014/main" id="{2BB6AD66-B4D5-BA07-F3D7-44421DCEDD2A}"/>
              </a:ext>
            </a:extLst>
          </p:cNvPr>
          <p:cNvSpPr>
            <a:spLocks noGrp="1"/>
          </p:cNvSpPr>
          <p:nvPr>
            <p:ph type="body" sz="half" idx="1"/>
          </p:nvPr>
        </p:nvSpPr>
        <p:spPr>
          <a:xfrm>
            <a:off x="914400" y="1600200"/>
            <a:ext cx="10363200" cy="4800600"/>
          </a:xfrm>
        </p:spPr>
        <p:txBody>
          <a:bodyPr>
            <a:normAutofit fontScale="85000" lnSpcReduction="20000"/>
          </a:bodyPr>
          <a:lstStyle/>
          <a:p>
            <a:r>
              <a:rPr lang="en-US" dirty="0"/>
              <a:t>Each comment should reference a specific sub-clause, line, paragraph, figure, and/or equation in the balloted draft.</a:t>
            </a:r>
          </a:p>
          <a:p>
            <a:r>
              <a:rPr lang="en-US" dirty="0"/>
              <a:t>A </a:t>
            </a:r>
            <a:r>
              <a:rPr lang="en-US" b="1" dirty="0"/>
              <a:t>valid comment </a:t>
            </a:r>
            <a:r>
              <a:rPr lang="en-US" dirty="0"/>
              <a:t>should identify:</a:t>
            </a:r>
          </a:p>
          <a:p>
            <a:pPr lvl="1"/>
            <a:r>
              <a:rPr lang="en-US" dirty="0"/>
              <a:t>A specific issue with he draft </a:t>
            </a:r>
            <a:r>
              <a:rPr lang="en-US" b="1" dirty="0">
                <a:highlight>
                  <a:srgbClr val="FFFF00"/>
                </a:highlight>
              </a:rPr>
              <a:t>and the proposed change in sufficient detail </a:t>
            </a:r>
            <a:r>
              <a:rPr lang="en-US" dirty="0"/>
              <a:t>so that the Comment Resolution Group (CRG) can revise the draft so that the draft may satisfy the commenter.</a:t>
            </a:r>
          </a:p>
          <a:p>
            <a:r>
              <a:rPr lang="en-US" dirty="0"/>
              <a:t>Comments should </a:t>
            </a:r>
            <a:r>
              <a:rPr lang="en-US" b="1" dirty="0"/>
              <a:t>NOT </a:t>
            </a:r>
            <a:r>
              <a:rPr lang="en-US" dirty="0"/>
              <a:t>be:</a:t>
            </a:r>
          </a:p>
          <a:p>
            <a:pPr lvl="1"/>
            <a:r>
              <a:rPr lang="en-US" dirty="0"/>
              <a:t>Vague: For example, "This paragraph is wrong, fix it" is not a valid comment.</a:t>
            </a:r>
          </a:p>
          <a:p>
            <a:pPr lvl="1"/>
            <a:r>
              <a:rPr lang="en-US" dirty="0"/>
              <a:t>Ask questions without proposing a specific change</a:t>
            </a:r>
          </a:p>
          <a:p>
            <a:pPr lvl="1"/>
            <a:r>
              <a:rPr lang="en-US" dirty="0"/>
              <a:t>Request changes in other documents beside the specific document under ballot, or in potential future revisions of the current project (such comments are out of scope).</a:t>
            </a:r>
          </a:p>
          <a:p>
            <a:endParaRPr lang="en-US" dirty="0"/>
          </a:p>
        </p:txBody>
      </p:sp>
      <p:sp>
        <p:nvSpPr>
          <p:cNvPr id="5" name="Slide Number Placeholder 4">
            <a:extLst>
              <a:ext uri="{FF2B5EF4-FFF2-40B4-BE49-F238E27FC236}">
                <a16:creationId xmlns:a16="http://schemas.microsoft.com/office/drawing/2014/main" id="{8E272A57-E323-C298-D480-D73C1177200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spTree>
    <p:extLst>
      <p:ext uri="{BB962C8B-B14F-4D97-AF65-F5344CB8AC3E}">
        <p14:creationId xmlns:p14="http://schemas.microsoft.com/office/powerpoint/2010/main" val="2820376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7C03-2401-89F3-B937-49F0F8E649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D1BD3D-3F02-6D9E-5F4E-532EC6D86EE7}"/>
              </a:ext>
            </a:extLst>
          </p:cNvPr>
          <p:cNvSpPr>
            <a:spLocks noGrp="1"/>
          </p:cNvSpPr>
          <p:nvPr>
            <p:ph type="title"/>
          </p:nvPr>
        </p:nvSpPr>
        <p:spPr>
          <a:xfrm>
            <a:off x="914400" y="685800"/>
            <a:ext cx="10363200" cy="609600"/>
          </a:xfrm>
        </p:spPr>
        <p:txBody>
          <a:bodyPr/>
          <a:lstStyle/>
          <a:p>
            <a:r>
              <a:rPr lang="en-US" dirty="0"/>
              <a:t>Content of Comments</a:t>
            </a:r>
          </a:p>
        </p:txBody>
      </p:sp>
      <p:sp>
        <p:nvSpPr>
          <p:cNvPr id="7" name="Text Placeholder 6">
            <a:extLst>
              <a:ext uri="{FF2B5EF4-FFF2-40B4-BE49-F238E27FC236}">
                <a16:creationId xmlns:a16="http://schemas.microsoft.com/office/drawing/2014/main" id="{78F07A1A-5718-C77E-D01C-22FEC4009E1E}"/>
              </a:ext>
            </a:extLst>
          </p:cNvPr>
          <p:cNvSpPr>
            <a:spLocks noGrp="1"/>
          </p:cNvSpPr>
          <p:nvPr>
            <p:ph type="body" sz="half" idx="1"/>
          </p:nvPr>
        </p:nvSpPr>
        <p:spPr>
          <a:xfrm>
            <a:off x="914400" y="1295400"/>
            <a:ext cx="10363200" cy="5105400"/>
          </a:xfrm>
        </p:spPr>
        <p:txBody>
          <a:bodyPr>
            <a:normAutofit fontScale="70000" lnSpcReduction="20000"/>
          </a:bodyPr>
          <a:lstStyle/>
          <a:p>
            <a:r>
              <a:rPr lang="en-US" dirty="0"/>
              <a:t>Comments relating to general issues that affect multiple sections should be referenced to the first or most prominent instance of the issue. It is acceptable to have one comment that covers multiple instances of a single issue instead of entering multiple comments. </a:t>
            </a:r>
          </a:p>
          <a:p>
            <a:r>
              <a:rPr lang="en-US" dirty="0"/>
              <a:t>Comments should be self contained when possible</a:t>
            </a:r>
          </a:p>
          <a:p>
            <a:r>
              <a:rPr lang="en-US" dirty="0"/>
              <a:t>If necessary, an individual comment submitted in </a:t>
            </a:r>
            <a:r>
              <a:rPr lang="en-US" dirty="0" err="1"/>
              <a:t>myProject</a:t>
            </a:r>
            <a:r>
              <a:rPr lang="en-US" dirty="0"/>
              <a:t> may be supplemented by supporting documents Some examples of acceptable attachment files are: </a:t>
            </a:r>
          </a:p>
          <a:p>
            <a:pPr lvl="1"/>
            <a:r>
              <a:rPr lang="en-US" dirty="0"/>
              <a:t>A marked-up copy of a figure, table or equation indicating corrections or changes needed.</a:t>
            </a:r>
          </a:p>
          <a:p>
            <a:pPr lvl="1"/>
            <a:r>
              <a:rPr lang="en-US" dirty="0"/>
              <a:t>A replacement figure, table, or equation that the comment suggests be added or suggests as a replacement of an existing item in the balloted draft.</a:t>
            </a:r>
          </a:p>
          <a:p>
            <a:pPr lvl="1"/>
            <a:r>
              <a:rPr lang="en-US" dirty="0"/>
              <a:t>Revised text to replace or add an entire subclause or paragraph, exceeding the capacity of the comments form.</a:t>
            </a:r>
          </a:p>
          <a:p>
            <a:pPr lvl="1"/>
            <a:r>
              <a:rPr lang="en-US" dirty="0"/>
              <a:t>All or part of the balloted draft that has been marked up with comments (e.g. by hand and then scanned, or using Word change tracking, or by inserting PDF comments) that relates to multiple issues or relates to multiple lines, paragraphs, figures, or equations in the balloted draft. </a:t>
            </a:r>
          </a:p>
        </p:txBody>
      </p:sp>
      <p:sp>
        <p:nvSpPr>
          <p:cNvPr id="5" name="Slide Number Placeholder 4">
            <a:extLst>
              <a:ext uri="{FF2B5EF4-FFF2-40B4-BE49-F238E27FC236}">
                <a16:creationId xmlns:a16="http://schemas.microsoft.com/office/drawing/2014/main" id="{D7656D41-60B5-E3AE-42FD-E6480B8FB9C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spTree>
    <p:extLst>
      <p:ext uri="{BB962C8B-B14F-4D97-AF65-F5344CB8AC3E}">
        <p14:creationId xmlns:p14="http://schemas.microsoft.com/office/powerpoint/2010/main" val="2685859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F576-D6BA-180F-86E5-C87FD1B5B3C4}"/>
              </a:ext>
            </a:extLst>
          </p:cNvPr>
          <p:cNvSpPr>
            <a:spLocks noGrp="1"/>
          </p:cNvSpPr>
          <p:nvPr>
            <p:ph type="title"/>
          </p:nvPr>
        </p:nvSpPr>
        <p:spPr/>
        <p:txBody>
          <a:bodyPr/>
          <a:lstStyle/>
          <a:p>
            <a:r>
              <a:rPr lang="en-US" dirty="0"/>
              <a:t>Scope of a recirculation</a:t>
            </a:r>
          </a:p>
        </p:txBody>
      </p:sp>
      <p:sp>
        <p:nvSpPr>
          <p:cNvPr id="3" name="Text Placeholder 2">
            <a:extLst>
              <a:ext uri="{FF2B5EF4-FFF2-40B4-BE49-F238E27FC236}">
                <a16:creationId xmlns:a16="http://schemas.microsoft.com/office/drawing/2014/main" id="{87D18321-7DF7-65B7-937A-EEBDD32E4CF1}"/>
              </a:ext>
            </a:extLst>
          </p:cNvPr>
          <p:cNvSpPr>
            <a:spLocks noGrp="1"/>
          </p:cNvSpPr>
          <p:nvPr>
            <p:ph type="body" sz="half" idx="1"/>
          </p:nvPr>
        </p:nvSpPr>
        <p:spPr>
          <a:xfrm>
            <a:off x="914400" y="1752600"/>
            <a:ext cx="10363200" cy="4343400"/>
          </a:xfrm>
        </p:spPr>
        <p:txBody>
          <a:bodyPr/>
          <a:lstStyle/>
          <a:p>
            <a:r>
              <a:rPr lang="en-US" dirty="0"/>
              <a:t>Changes since the previous draft, or material affected by that change</a:t>
            </a:r>
          </a:p>
          <a:p>
            <a:r>
              <a:rPr lang="en-US" dirty="0"/>
              <a:t>Material related to a "must be satisfied" comment from the previous round of balloting</a:t>
            </a:r>
          </a:p>
          <a:p>
            <a:r>
              <a:rPr lang="en-US" dirty="0"/>
              <a:t>Material related to a previous comment response that was not properly applied. It is the responsibility of the balloters to carefully examine the draft to confirm that it is consistent with the comment disposition and disposition detail from the previous ballot.</a:t>
            </a:r>
          </a:p>
        </p:txBody>
      </p:sp>
      <p:sp>
        <p:nvSpPr>
          <p:cNvPr id="4" name="Slide Number Placeholder 3">
            <a:extLst>
              <a:ext uri="{FF2B5EF4-FFF2-40B4-BE49-F238E27FC236}">
                <a16:creationId xmlns:a16="http://schemas.microsoft.com/office/drawing/2014/main" id="{342CE15E-6DD4-09EB-034D-870612D7DCA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spTree>
    <p:extLst>
      <p:ext uri="{BB962C8B-B14F-4D97-AF65-F5344CB8AC3E}">
        <p14:creationId xmlns:p14="http://schemas.microsoft.com/office/powerpoint/2010/main" val="335941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5BC06-D736-F822-9A3E-260DE9DED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08E34-D482-F015-E594-4973F783B9CB}"/>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CAA34655-3D6C-36C2-E7EC-4A017948B5AA}"/>
              </a:ext>
            </a:extLst>
          </p:cNvPr>
          <p:cNvSpPr>
            <a:spLocks noGrp="1"/>
          </p:cNvSpPr>
          <p:nvPr>
            <p:ph type="body" sz="half" idx="1"/>
          </p:nvPr>
        </p:nvSpPr>
        <p:spPr/>
        <p:txBody>
          <a:bodyPr/>
          <a:lstStyle/>
          <a:p>
            <a:r>
              <a:rPr lang="en-US" dirty="0"/>
              <a:t>The group can not improve the draft standard with poorly formed comments</a:t>
            </a:r>
          </a:p>
          <a:p>
            <a:r>
              <a:rPr lang="en-US" dirty="0"/>
              <a:t>The groups time is valuable </a:t>
            </a:r>
          </a:p>
          <a:p>
            <a:r>
              <a:rPr lang="en-US" dirty="0"/>
              <a:t>Comments not following the guidelines can be rejected</a:t>
            </a:r>
          </a:p>
          <a:p>
            <a:r>
              <a:rPr lang="en-US" dirty="0"/>
              <a:t>Submissions not following these guidelines are not meeting the obligation of WG </a:t>
            </a:r>
            <a:r>
              <a:rPr lang="en-US" dirty="0" err="1"/>
              <a:t>memers</a:t>
            </a:r>
            <a:endParaRPr lang="en-US" dirty="0"/>
          </a:p>
        </p:txBody>
      </p:sp>
      <p:sp>
        <p:nvSpPr>
          <p:cNvPr id="4" name="Slide Number Placeholder 3">
            <a:extLst>
              <a:ext uri="{FF2B5EF4-FFF2-40B4-BE49-F238E27FC236}">
                <a16:creationId xmlns:a16="http://schemas.microsoft.com/office/drawing/2014/main" id="{DDEA912F-81F5-4288-8F25-C5B755C9003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37</a:t>
            </a:fld>
            <a:endParaRPr lang="en-US"/>
          </a:p>
        </p:txBody>
      </p:sp>
    </p:spTree>
    <p:extLst>
      <p:ext uri="{BB962C8B-B14F-4D97-AF65-F5344CB8AC3E}">
        <p14:creationId xmlns:p14="http://schemas.microsoft.com/office/powerpoint/2010/main" val="281516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9A265-F0AE-98A5-AAB9-EF78846F6F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5B72A2-17E1-094D-A3A2-C1FDE3FBB6C5}"/>
              </a:ext>
            </a:extLst>
          </p:cNvPr>
          <p:cNvSpPr>
            <a:spLocks noGrp="1"/>
          </p:cNvSpPr>
          <p:nvPr>
            <p:ph type="ctrTitle"/>
          </p:nvPr>
        </p:nvSpPr>
        <p:spPr>
          <a:xfrm>
            <a:off x="914400" y="685800"/>
            <a:ext cx="10363200" cy="2914651"/>
          </a:xfrm>
        </p:spPr>
        <p:txBody>
          <a:bodyPr/>
          <a:lstStyle/>
          <a:p>
            <a:r>
              <a:rPr lang="en-US" dirty="0"/>
              <a:t>Useful information:</a:t>
            </a:r>
            <a:br>
              <a:rPr lang="en-US" dirty="0"/>
            </a:br>
            <a:r>
              <a:rPr lang="en-US" dirty="0"/>
              <a:t>Comment Resolution Guidelines</a:t>
            </a:r>
            <a:br>
              <a:rPr lang="en-US" dirty="0"/>
            </a:br>
            <a:r>
              <a:rPr lang="en-US" dirty="0">
                <a:hlinkClick r:id="rId2"/>
              </a:rPr>
              <a:t>https://standards.ieee.org/wp-content/uploads/import/governance/revcom/guidelines.pdf</a:t>
            </a:r>
            <a:endParaRPr lang="en-US" dirty="0"/>
          </a:p>
        </p:txBody>
      </p:sp>
      <p:sp>
        <p:nvSpPr>
          <p:cNvPr id="6" name="Subtitle 5">
            <a:extLst>
              <a:ext uri="{FF2B5EF4-FFF2-40B4-BE49-F238E27FC236}">
                <a16:creationId xmlns:a16="http://schemas.microsoft.com/office/drawing/2014/main" id="{280E5D28-C796-97B3-7592-1AB35C53F963}"/>
              </a:ext>
            </a:extLst>
          </p:cNvPr>
          <p:cNvSpPr>
            <a:spLocks noGrp="1"/>
          </p:cNvSpPr>
          <p:nvPr>
            <p:ph type="subTitle" idx="1"/>
          </p:nvPr>
        </p:nvSpPr>
        <p:spPr/>
        <p:txBody>
          <a:bodyPr/>
          <a:lstStyle/>
          <a:p>
            <a:r>
              <a:rPr lang="en-US" dirty="0"/>
              <a:t>Helpful things to know</a:t>
            </a:r>
          </a:p>
        </p:txBody>
      </p:sp>
      <p:sp>
        <p:nvSpPr>
          <p:cNvPr id="4" name="Slide Number Placeholder 3">
            <a:extLst>
              <a:ext uri="{FF2B5EF4-FFF2-40B4-BE49-F238E27FC236}">
                <a16:creationId xmlns:a16="http://schemas.microsoft.com/office/drawing/2014/main" id="{F3B84B42-428C-B951-09CF-477D68E94C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38</a:t>
            </a:fld>
            <a:endParaRPr lang="en-US"/>
          </a:p>
        </p:txBody>
      </p:sp>
    </p:spTree>
    <p:extLst>
      <p:ext uri="{BB962C8B-B14F-4D97-AF65-F5344CB8AC3E}">
        <p14:creationId xmlns:p14="http://schemas.microsoft.com/office/powerpoint/2010/main" val="3280739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5447-B9FE-24B6-B641-67BA615E96E7}"/>
              </a:ext>
            </a:extLst>
          </p:cNvPr>
          <p:cNvSpPr>
            <a:spLocks noGrp="1"/>
          </p:cNvSpPr>
          <p:nvPr>
            <p:ph type="title"/>
          </p:nvPr>
        </p:nvSpPr>
        <p:spPr/>
        <p:txBody>
          <a:bodyPr/>
          <a:lstStyle/>
          <a:p>
            <a:r>
              <a:rPr lang="en-US" dirty="0"/>
              <a:t>Accepted and Revised</a:t>
            </a:r>
          </a:p>
        </p:txBody>
      </p:sp>
      <p:sp>
        <p:nvSpPr>
          <p:cNvPr id="3" name="Text Placeholder 2">
            <a:extLst>
              <a:ext uri="{FF2B5EF4-FFF2-40B4-BE49-F238E27FC236}">
                <a16:creationId xmlns:a16="http://schemas.microsoft.com/office/drawing/2014/main" id="{A5A22D43-49FB-3186-53E3-18054F1D7B4C}"/>
              </a:ext>
            </a:extLst>
          </p:cNvPr>
          <p:cNvSpPr>
            <a:spLocks noGrp="1"/>
          </p:cNvSpPr>
          <p:nvPr>
            <p:ph type="body" sz="half" idx="1"/>
          </p:nvPr>
        </p:nvSpPr>
        <p:spPr/>
        <p:txBody>
          <a:bodyPr>
            <a:normAutofit fontScale="77500" lnSpcReduction="20000"/>
          </a:bodyPr>
          <a:lstStyle/>
          <a:p>
            <a:pPr>
              <a:spcBef>
                <a:spcPts val="600"/>
              </a:spcBef>
              <a:spcAft>
                <a:spcPts val="600"/>
              </a:spcAft>
            </a:pPr>
            <a:r>
              <a:rPr lang="en-US" b="1" dirty="0"/>
              <a:t>Accepted</a:t>
            </a:r>
            <a:r>
              <a:rPr lang="en-US" dirty="0"/>
              <a:t> means the commenter provides a change resolution accepted by the group EXACTLY as proposed</a:t>
            </a:r>
          </a:p>
          <a:p>
            <a:pPr>
              <a:spcBef>
                <a:spcPts val="600"/>
              </a:spcBef>
              <a:spcAft>
                <a:spcPts val="600"/>
              </a:spcAft>
            </a:pPr>
            <a:r>
              <a:rPr lang="en-US" dirty="0"/>
              <a:t>There is NO RESOLUTION DETAIL when resolution is accepted.</a:t>
            </a:r>
          </a:p>
          <a:p>
            <a:pPr>
              <a:spcBef>
                <a:spcPts val="600"/>
              </a:spcBef>
              <a:spcAft>
                <a:spcPts val="600"/>
              </a:spcAft>
            </a:pPr>
            <a:r>
              <a:rPr lang="en-US" dirty="0"/>
              <a:t>Exception: MEC comment “draft meets all editorial requirements” (no change specified, we accept this comment) </a:t>
            </a:r>
          </a:p>
        </p:txBody>
      </p:sp>
      <p:sp>
        <p:nvSpPr>
          <p:cNvPr id="4" name="Content Placeholder 3">
            <a:extLst>
              <a:ext uri="{FF2B5EF4-FFF2-40B4-BE49-F238E27FC236}">
                <a16:creationId xmlns:a16="http://schemas.microsoft.com/office/drawing/2014/main" id="{10774F6C-AD61-4887-8821-296E0A77BB64}"/>
              </a:ext>
            </a:extLst>
          </p:cNvPr>
          <p:cNvSpPr>
            <a:spLocks noGrp="1"/>
          </p:cNvSpPr>
          <p:nvPr>
            <p:ph sz="half" idx="2"/>
          </p:nvPr>
        </p:nvSpPr>
        <p:spPr/>
        <p:txBody>
          <a:bodyPr>
            <a:normAutofit fontScale="77500" lnSpcReduction="20000"/>
          </a:bodyPr>
          <a:lstStyle/>
          <a:p>
            <a:pPr>
              <a:spcBef>
                <a:spcPts val="600"/>
              </a:spcBef>
              <a:spcAft>
                <a:spcPts val="600"/>
              </a:spcAft>
            </a:pPr>
            <a:r>
              <a:rPr lang="en-US" b="1" dirty="0"/>
              <a:t>Revised</a:t>
            </a:r>
            <a:r>
              <a:rPr lang="en-US" dirty="0"/>
              <a:t> means we agree in principle that a change is required and we have provide an alternate change</a:t>
            </a:r>
          </a:p>
          <a:p>
            <a:pPr>
              <a:spcBef>
                <a:spcPts val="600"/>
              </a:spcBef>
              <a:spcAft>
                <a:spcPts val="600"/>
              </a:spcAft>
            </a:pPr>
            <a:r>
              <a:rPr lang="en-US" dirty="0"/>
              <a:t>Resolution detail contains EXACTLY what change we are asking the TE to make to the draft</a:t>
            </a:r>
          </a:p>
          <a:p>
            <a:pPr>
              <a:spcBef>
                <a:spcPts val="600"/>
              </a:spcBef>
              <a:spcAft>
                <a:spcPts val="600"/>
              </a:spcAft>
            </a:pPr>
            <a:endParaRPr lang="en-US" dirty="0"/>
          </a:p>
        </p:txBody>
      </p:sp>
      <p:sp>
        <p:nvSpPr>
          <p:cNvPr id="5" name="Slide Number Placeholder 4">
            <a:extLst>
              <a:ext uri="{FF2B5EF4-FFF2-40B4-BE49-F238E27FC236}">
                <a16:creationId xmlns:a16="http://schemas.microsoft.com/office/drawing/2014/main" id="{976DB117-FC8D-0787-C0A2-597C9638B9B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39</a:t>
            </a:fld>
            <a:endParaRPr lang="en-US"/>
          </a:p>
        </p:txBody>
      </p:sp>
    </p:spTree>
    <p:extLst>
      <p:ext uri="{BB962C8B-B14F-4D97-AF65-F5344CB8AC3E}">
        <p14:creationId xmlns:p14="http://schemas.microsoft.com/office/powerpoint/2010/main" val="304083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FA783-E1B8-7E40-007B-D6F1BBC33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4A628-9F7C-2940-25ED-D9D7E8CC6C5D}"/>
              </a:ext>
            </a:extLst>
          </p:cNvPr>
          <p:cNvSpPr>
            <a:spLocks noGrp="1"/>
          </p:cNvSpPr>
          <p:nvPr>
            <p:ph type="title"/>
          </p:nvPr>
        </p:nvSpPr>
        <p:spPr>
          <a:xfrm>
            <a:off x="914400" y="685800"/>
            <a:ext cx="10363200" cy="654310"/>
          </a:xfrm>
        </p:spPr>
        <p:txBody>
          <a:bodyPr/>
          <a:lstStyle/>
          <a:p>
            <a:r>
              <a:rPr lang="en-US" dirty="0"/>
              <a:t>Comment Resolution Status</a:t>
            </a:r>
          </a:p>
        </p:txBody>
      </p:sp>
      <p:sp>
        <p:nvSpPr>
          <p:cNvPr id="3" name="Text Placeholder 2">
            <a:extLst>
              <a:ext uri="{FF2B5EF4-FFF2-40B4-BE49-F238E27FC236}">
                <a16:creationId xmlns:a16="http://schemas.microsoft.com/office/drawing/2014/main" id="{6304606F-3849-D79F-BF2A-DB5A1E4FADE4}"/>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977F3A0-BC33-B049-B08D-9058C1D5203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Tree>
    <p:extLst>
      <p:ext uri="{BB962C8B-B14F-4D97-AF65-F5344CB8AC3E}">
        <p14:creationId xmlns:p14="http://schemas.microsoft.com/office/powerpoint/2010/main" val="1713850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40</a:t>
            </a:fld>
            <a:endParaRPr lang="en-US"/>
          </a:p>
        </p:txBody>
      </p:sp>
    </p:spTree>
    <p:extLst>
      <p:ext uri="{BB962C8B-B14F-4D97-AF65-F5344CB8AC3E}">
        <p14:creationId xmlns:p14="http://schemas.microsoft.com/office/powerpoint/2010/main" val="3976740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unresolvable deadlock</a:t>
            </a:r>
          </a:p>
          <a:p>
            <a:pPr lvl="1"/>
            <a:r>
              <a:rPr lang="en-US" dirty="0"/>
              <a:t>The CRG cannot come to a consensus to make changes necessary to address the comment. </a:t>
            </a:r>
          </a:p>
          <a:p>
            <a:pPr lvl="1"/>
            <a:r>
              <a:rPr lang="en-US" dirty="0"/>
              <a:t>This is not subject to CRG consensus, it is determined by the chair</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41</a:t>
            </a:fld>
            <a:endParaRPr lang="en-US"/>
          </a:p>
        </p:txBody>
      </p:sp>
    </p:spTree>
    <p:extLst>
      <p:ext uri="{BB962C8B-B14F-4D97-AF65-F5344CB8AC3E}">
        <p14:creationId xmlns:p14="http://schemas.microsoft.com/office/powerpoint/2010/main" val="109730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42</a:t>
            </a:fld>
            <a:endParaRPr lang="en-US"/>
          </a:p>
        </p:txBody>
      </p:sp>
    </p:spTree>
    <p:extLst>
      <p:ext uri="{BB962C8B-B14F-4D97-AF65-F5344CB8AC3E}">
        <p14:creationId xmlns:p14="http://schemas.microsoft.com/office/powerpoint/2010/main" val="3395946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10A5-500D-51D8-C8F5-327859A4BC98}"/>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981B4A3D-2120-48F5-45BB-22B35E235C3F}"/>
              </a:ext>
            </a:extLst>
          </p:cNvPr>
          <p:cNvSpPr>
            <a:spLocks noGrp="1"/>
          </p:cNvSpPr>
          <p:nvPr>
            <p:ph type="body" sz="half" idx="1"/>
          </p:nvPr>
        </p:nvSpPr>
        <p:spPr>
          <a:xfrm>
            <a:off x="914400" y="1981200"/>
            <a:ext cx="10363200" cy="4419600"/>
          </a:xfrm>
        </p:spPr>
        <p:txBody>
          <a:bodyPr/>
          <a:lstStyle/>
          <a:p>
            <a:r>
              <a:rPr lang="en-US" dirty="0"/>
              <a:t>REVCOM may NOT approve the draft if comment resolution is not documented properly</a:t>
            </a:r>
          </a:p>
          <a:p>
            <a:r>
              <a:rPr lang="en-US" dirty="0"/>
              <a:t>At best it delays completion of the amendment</a:t>
            </a:r>
          </a:p>
          <a:p>
            <a:r>
              <a:rPr lang="en-US" dirty="0"/>
              <a:t>REVCOM is more likely to approve when we have followed the published guidelines from REVCOM</a:t>
            </a:r>
          </a:p>
          <a:p>
            <a:pPr marL="0" indent="0" algn="ctr">
              <a:buNone/>
            </a:pPr>
            <a:endParaRPr lang="en-US" dirty="0"/>
          </a:p>
          <a:p>
            <a:pPr marL="0" indent="0" algn="ctr">
              <a:buNone/>
            </a:pPr>
            <a:r>
              <a:rPr lang="en-US" b="1" dirty="0">
                <a:solidFill>
                  <a:srgbClr val="FF0000"/>
                </a:solidFill>
              </a:rPr>
              <a:t>For SA Ballot REVCOM can see it all!</a:t>
            </a:r>
          </a:p>
        </p:txBody>
      </p:sp>
      <p:sp>
        <p:nvSpPr>
          <p:cNvPr id="4" name="Slide Number Placeholder 3">
            <a:extLst>
              <a:ext uri="{FF2B5EF4-FFF2-40B4-BE49-F238E27FC236}">
                <a16:creationId xmlns:a16="http://schemas.microsoft.com/office/drawing/2014/main" id="{D5717B16-0A96-E61E-9243-956F536C5A9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43</a:t>
            </a:fld>
            <a:endParaRPr lang="en-US"/>
          </a:p>
        </p:txBody>
      </p:sp>
    </p:spTree>
    <p:extLst>
      <p:ext uri="{BB962C8B-B14F-4D97-AF65-F5344CB8AC3E}">
        <p14:creationId xmlns:p14="http://schemas.microsoft.com/office/powerpoint/2010/main" val="577545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44</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F5D9-CD38-C983-00BF-0333FFE6F98D}"/>
              </a:ext>
            </a:extLst>
          </p:cNvPr>
          <p:cNvSpPr>
            <a:spLocks noGrp="1"/>
          </p:cNvSpPr>
          <p:nvPr>
            <p:ph type="title"/>
          </p:nvPr>
        </p:nvSpPr>
        <p:spPr>
          <a:xfrm>
            <a:off x="914400" y="685800"/>
            <a:ext cx="10363200" cy="457200"/>
          </a:xfrm>
        </p:spPr>
        <p:txBody>
          <a:bodyPr/>
          <a:lstStyle/>
          <a:p>
            <a:r>
              <a:rPr lang="en-US" dirty="0"/>
              <a:t>Interim CRG meetings – Conditional Options</a:t>
            </a:r>
          </a:p>
        </p:txBody>
      </p:sp>
      <p:sp>
        <p:nvSpPr>
          <p:cNvPr id="3" name="Text Placeholder 2">
            <a:extLst>
              <a:ext uri="{FF2B5EF4-FFF2-40B4-BE49-F238E27FC236}">
                <a16:creationId xmlns:a16="http://schemas.microsoft.com/office/drawing/2014/main" id="{237AFD46-6346-5DA9-2963-7B1D03F9D3FE}"/>
              </a:ext>
            </a:extLst>
          </p:cNvPr>
          <p:cNvSpPr>
            <a:spLocks noGrp="1"/>
          </p:cNvSpPr>
          <p:nvPr>
            <p:ph type="body" sz="half" idx="1"/>
          </p:nvPr>
        </p:nvSpPr>
        <p:spPr>
          <a:xfrm>
            <a:off x="914400" y="1295401"/>
            <a:ext cx="10363200" cy="5180012"/>
          </a:xfrm>
        </p:spPr>
        <p:txBody>
          <a:bodyPr>
            <a:normAutofit fontScale="62500" lnSpcReduction="20000"/>
          </a:bodyPr>
          <a:lstStyle/>
          <a:p>
            <a:r>
              <a:rPr lang="en-US" dirty="0"/>
              <a:t>Option 1:</a:t>
            </a:r>
          </a:p>
          <a:p>
            <a:pPr lvl="1"/>
            <a:r>
              <a:rPr lang="en-US" dirty="0"/>
              <a:t>Conditions: </a:t>
            </a:r>
          </a:p>
          <a:p>
            <a:pPr lvl="2"/>
            <a:r>
              <a:rPr lang="en-US" dirty="0"/>
              <a:t>Recirculatin commences 19-Sep-2025 and closes 4-Oct-2025  </a:t>
            </a:r>
            <a:r>
              <a:rPr lang="en-US" dirty="0">
                <a:sym typeface="Wingdings" panose="05000000000000000000" pitchFamily="2" charset="2"/>
              </a:rPr>
              <a:t></a:t>
            </a:r>
            <a:endParaRPr lang="en-US" dirty="0"/>
          </a:p>
          <a:p>
            <a:pPr lvl="2"/>
            <a:r>
              <a:rPr lang="en-US" dirty="0"/>
              <a:t>No comments requiring technical change to the draft</a:t>
            </a:r>
          </a:p>
          <a:p>
            <a:pPr lvl="2"/>
            <a:r>
              <a:rPr lang="en-US" dirty="0"/>
              <a:t>Can satisfy conditional approval conditions to begin SA ballot</a:t>
            </a:r>
          </a:p>
          <a:p>
            <a:pPr lvl="1"/>
            <a:r>
              <a:rPr lang="en-US" dirty="0"/>
              <a:t>Meeting:  CRG meeting 7-Oct-2025 </a:t>
            </a:r>
          </a:p>
          <a:p>
            <a:pPr lvl="2"/>
            <a:r>
              <a:rPr lang="en-US" dirty="0"/>
              <a:t>approves comment resolutions (no changes)</a:t>
            </a:r>
          </a:p>
          <a:p>
            <a:pPr lvl="2"/>
            <a:r>
              <a:rPr lang="en-US" dirty="0"/>
              <a:t>SA Ballot Begins and we rest (do other things) until November</a:t>
            </a:r>
          </a:p>
          <a:p>
            <a:r>
              <a:rPr lang="en-US" dirty="0"/>
              <a:t>Option 2: </a:t>
            </a:r>
          </a:p>
          <a:p>
            <a:pPr lvl="1"/>
            <a:r>
              <a:rPr lang="en-US" dirty="0"/>
              <a:t>Conditions:</a:t>
            </a:r>
          </a:p>
          <a:p>
            <a:pPr lvl="2"/>
            <a:r>
              <a:rPr lang="en-US" dirty="0"/>
              <a:t>Recirculatin commences 19-Sep-2025 and closes 4-Oct-2025 </a:t>
            </a:r>
            <a:r>
              <a:rPr lang="en-US" dirty="0">
                <a:sym typeface="Wingdings" panose="05000000000000000000" pitchFamily="2" charset="2"/>
              </a:rPr>
              <a:t></a:t>
            </a:r>
            <a:endParaRPr lang="en-US" dirty="0"/>
          </a:p>
          <a:p>
            <a:pPr lvl="2"/>
            <a:r>
              <a:rPr lang="en-US" dirty="0"/>
              <a:t>New technical comments require changes to the draft</a:t>
            </a:r>
          </a:p>
          <a:p>
            <a:pPr lvl="1"/>
            <a:r>
              <a:rPr lang="en-US" dirty="0"/>
              <a:t>Weekly CRG meetings 2.0 hours, Tuesday, 06:00 PT, commencing 30-Sep-2025</a:t>
            </a:r>
          </a:p>
          <a:p>
            <a:pPr lvl="1"/>
            <a:r>
              <a:rPr lang="en-US" dirty="0"/>
              <a:t>Until all comments resolved and recirc 3 begins </a:t>
            </a:r>
          </a:p>
          <a:p>
            <a:r>
              <a:rPr lang="en-US" dirty="0"/>
              <a:t>Option 3: </a:t>
            </a:r>
          </a:p>
          <a:p>
            <a:pPr lvl="1"/>
            <a:r>
              <a:rPr lang="en-US" dirty="0"/>
              <a:t>Conditions:</a:t>
            </a:r>
          </a:p>
          <a:p>
            <a:pPr lvl="2"/>
            <a:r>
              <a:rPr lang="en-US" dirty="0"/>
              <a:t>NOT ready for recirc by 19-Sep-2025 </a:t>
            </a:r>
            <a:r>
              <a:rPr lang="en-US" dirty="0">
                <a:sym typeface="Wingdings" panose="05000000000000000000" pitchFamily="2" charset="2"/>
              </a:rPr>
              <a:t>   </a:t>
            </a:r>
            <a:endParaRPr lang="en-US" dirty="0"/>
          </a:p>
          <a:p>
            <a:pPr lvl="1"/>
            <a:r>
              <a:rPr lang="en-US" dirty="0"/>
              <a:t>Twice weekly CRG meetings 2.0 hours, Tuesday 06:00 PT and Thursday 14:00 PT commencing 30-Sep-2025</a:t>
            </a:r>
          </a:p>
          <a:p>
            <a:pPr lvl="1"/>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03D20D3-B001-1B8C-F9D8-B0E803B42F7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46</a:t>
            </a:fld>
            <a:endParaRPr lang="en-US"/>
          </a:p>
        </p:txBody>
      </p:sp>
    </p:spTree>
    <p:extLst>
      <p:ext uri="{BB962C8B-B14F-4D97-AF65-F5344CB8AC3E}">
        <p14:creationId xmlns:p14="http://schemas.microsoft.com/office/powerpoint/2010/main" val="589306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19F91-8574-588C-CFEA-A018738D79FC}"/>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868ACC0-94E3-409D-DE6A-0CEDE0172A0B}"/>
              </a:ext>
            </a:extLst>
          </p:cNvPr>
          <p:cNvPicPr>
            <a:picLocks noChangeAspect="1"/>
          </p:cNvPicPr>
          <p:nvPr/>
        </p:nvPicPr>
        <p:blipFill>
          <a:blip r:embed="rId2"/>
          <a:stretch>
            <a:fillRect/>
          </a:stretch>
        </p:blipFill>
        <p:spPr>
          <a:xfrm>
            <a:off x="609600" y="902511"/>
            <a:ext cx="3915321" cy="3715268"/>
          </a:xfrm>
          <a:prstGeom prst="rect">
            <a:avLst/>
          </a:prstGeom>
        </p:spPr>
      </p:pic>
      <p:sp>
        <p:nvSpPr>
          <p:cNvPr id="2" name="Title 1">
            <a:extLst>
              <a:ext uri="{FF2B5EF4-FFF2-40B4-BE49-F238E27FC236}">
                <a16:creationId xmlns:a16="http://schemas.microsoft.com/office/drawing/2014/main" id="{8629DC41-6156-C06D-28B9-536FB7A71496}"/>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DC8C8BF1-20EE-FC17-F1DC-E5310D67F2F4}"/>
              </a:ext>
            </a:extLst>
          </p:cNvPr>
          <p:cNvSpPr>
            <a:spLocks noGrp="1"/>
          </p:cNvSpPr>
          <p:nvPr>
            <p:ph type="body" sz="half" idx="1"/>
          </p:nvPr>
        </p:nvSpPr>
        <p:spPr>
          <a:xfrm>
            <a:off x="1066800" y="4724399"/>
            <a:ext cx="10363200" cy="1751013"/>
          </a:xfrm>
        </p:spPr>
        <p:txBody>
          <a:bodyPr>
            <a:normAutofit fontScale="70000" lnSpcReduction="20000"/>
          </a:bodyPr>
          <a:lstStyle/>
          <a:p>
            <a:endParaRPr lang="en-US" dirty="0"/>
          </a:p>
          <a:p>
            <a:r>
              <a:rPr lang="en-US" dirty="0"/>
              <a:t>Agenda:  Get it Done</a:t>
            </a:r>
          </a:p>
          <a:p>
            <a:r>
              <a:rPr lang="en-US" dirty="0"/>
              <a:t>Commencing 30</a:t>
            </a:r>
            <a:r>
              <a:rPr lang="en-US" baseline="30000" dirty="0"/>
              <a:t>th</a:t>
            </a:r>
            <a:r>
              <a:rPr lang="en-US" dirty="0"/>
              <a:t> Sep 2025, continuing … until done.</a:t>
            </a:r>
          </a:p>
          <a:p>
            <a:r>
              <a:rPr lang="en-US" dirty="0">
                <a:solidFill>
                  <a:schemeClr val="bg1">
                    <a:lumMod val="95000"/>
                  </a:schemeClr>
                </a:solidFill>
              </a:rPr>
              <a:t>[Once | Twice] per week, [1.5 | 2.0] hours </a:t>
            </a:r>
          </a:p>
          <a:p>
            <a:r>
              <a:rPr lang="en-US" dirty="0">
                <a:solidFill>
                  <a:schemeClr val="bg1">
                    <a:lumMod val="95000"/>
                  </a:schemeClr>
                </a:solidFill>
              </a:rPr>
              <a:t>Tuesday 06:00 [and Thursday 14:00 PT]</a:t>
            </a:r>
          </a:p>
        </p:txBody>
      </p:sp>
      <p:sp>
        <p:nvSpPr>
          <p:cNvPr id="4" name="Slide Number Placeholder 3">
            <a:extLst>
              <a:ext uri="{FF2B5EF4-FFF2-40B4-BE49-F238E27FC236}">
                <a16:creationId xmlns:a16="http://schemas.microsoft.com/office/drawing/2014/main" id="{29FD392B-F494-4B84-CC1E-718E7249BF1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47</a:t>
            </a:fld>
            <a:endParaRPr lang="en-US"/>
          </a:p>
        </p:txBody>
      </p:sp>
      <p:sp>
        <p:nvSpPr>
          <p:cNvPr id="26" name="Oval 25">
            <a:extLst>
              <a:ext uri="{FF2B5EF4-FFF2-40B4-BE49-F238E27FC236}">
                <a16:creationId xmlns:a16="http://schemas.microsoft.com/office/drawing/2014/main" id="{D5C44962-0C54-C905-1246-9195BDCAEE85}"/>
              </a:ext>
            </a:extLst>
          </p:cNvPr>
          <p:cNvSpPr/>
          <p:nvPr/>
        </p:nvSpPr>
        <p:spPr bwMode="auto">
          <a:xfrm>
            <a:off x="2971800" y="3062309"/>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40" name="Straight Connector 39">
            <a:extLst>
              <a:ext uri="{FF2B5EF4-FFF2-40B4-BE49-F238E27FC236}">
                <a16:creationId xmlns:a16="http://schemas.microsoft.com/office/drawing/2014/main" id="{F6919D8E-0898-0311-515E-AC83BA61D8B3}"/>
              </a:ext>
            </a:extLst>
          </p:cNvPr>
          <p:cNvCxnSpPr/>
          <p:nvPr/>
        </p:nvCxnSpPr>
        <p:spPr bwMode="auto">
          <a:xfrm>
            <a:off x="4671954"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C0DA96EC-0D43-51EA-8905-AD954C18B82A}"/>
              </a:ext>
            </a:extLst>
          </p:cNvPr>
          <p:cNvSpPr/>
          <p:nvPr/>
        </p:nvSpPr>
        <p:spPr bwMode="auto">
          <a:xfrm>
            <a:off x="1295400" y="3016774"/>
            <a:ext cx="2130562"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3" name="TextBox 22">
            <a:extLst>
              <a:ext uri="{FF2B5EF4-FFF2-40B4-BE49-F238E27FC236}">
                <a16:creationId xmlns:a16="http://schemas.microsoft.com/office/drawing/2014/main" id="{CDED5784-9AF7-061F-F397-A825ECA2CE83}"/>
              </a:ext>
            </a:extLst>
          </p:cNvPr>
          <p:cNvSpPr txBox="1"/>
          <p:nvPr/>
        </p:nvSpPr>
        <p:spPr>
          <a:xfrm>
            <a:off x="10363200" y="4248447"/>
            <a:ext cx="1348740" cy="369332"/>
          </a:xfrm>
          <a:prstGeom prst="rect">
            <a:avLst/>
          </a:prstGeom>
          <a:solidFill>
            <a:schemeClr val="bg1">
              <a:lumMod val="95000"/>
            </a:schemeClr>
          </a:solidFill>
        </p:spPr>
        <p:txBody>
          <a:bodyPr wrap="square">
            <a:spAutoFit/>
          </a:bodyPr>
          <a:lstStyle/>
          <a:p>
            <a:r>
              <a:rPr lang="en-US" sz="1800" dirty="0"/>
              <a:t>Nov Plenary</a:t>
            </a:r>
          </a:p>
        </p:txBody>
      </p:sp>
    </p:spTree>
    <p:extLst>
      <p:ext uri="{BB962C8B-B14F-4D97-AF65-F5344CB8AC3E}">
        <p14:creationId xmlns:p14="http://schemas.microsoft.com/office/powerpoint/2010/main" val="2717842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48</a:t>
            </a:fld>
            <a:endParaRPr lang="en-US"/>
          </a:p>
        </p:txBody>
      </p:sp>
    </p:spTree>
    <p:extLst>
      <p:ext uri="{BB962C8B-B14F-4D97-AF65-F5344CB8AC3E}">
        <p14:creationId xmlns:p14="http://schemas.microsoft.com/office/powerpoint/2010/main" val="158533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49</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03286AEB-4D34-0A0B-5D81-8D648FC58E8E}"/>
              </a:ext>
            </a:extLst>
          </p:cNvPr>
          <p:cNvSpPr>
            <a:spLocks noGrp="1"/>
          </p:cNvSpPr>
          <p:nvPr>
            <p:ph type="subTitle" idx="1"/>
          </p:nvPr>
        </p:nvSpPr>
        <p:spPr>
          <a:xfrm>
            <a:off x="1879601" y="1295400"/>
            <a:ext cx="8534400" cy="1752600"/>
          </a:xfrm>
        </p:spPr>
        <p:txBody>
          <a:bodyPr/>
          <a:lstStyle/>
          <a:p>
            <a:r>
              <a:rPr lang="en-US" dirty="0"/>
              <a:t>Opening Reminders</a:t>
            </a:r>
          </a:p>
        </p:txBody>
      </p:sp>
      <p:sp>
        <p:nvSpPr>
          <p:cNvPr id="5" name="Slide Number Placeholder 4">
            <a:extLst>
              <a:ext uri="{FF2B5EF4-FFF2-40B4-BE49-F238E27FC236}">
                <a16:creationId xmlns:a16="http://schemas.microsoft.com/office/drawing/2014/main" id="{E8C30695-ED35-CAC2-0F19-A7ACF2D9E41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pic>
        <p:nvPicPr>
          <p:cNvPr id="10" name="Picture 9" descr="Thinking Gummy Monsters">
            <a:extLst>
              <a:ext uri="{FF2B5EF4-FFF2-40B4-BE49-F238E27FC236}">
                <a16:creationId xmlns:a16="http://schemas.microsoft.com/office/drawing/2014/main" id="{07D7626E-8B7D-A40A-ACB3-463B96C2EC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0501" y="2362200"/>
            <a:ext cx="1752600" cy="1752600"/>
          </a:xfrm>
          <a:prstGeom prst="rect">
            <a:avLst/>
          </a:prstGeom>
        </p:spPr>
      </p:pic>
    </p:spTree>
    <p:extLst>
      <p:ext uri="{BB962C8B-B14F-4D97-AF65-F5344CB8AC3E}">
        <p14:creationId xmlns:p14="http://schemas.microsoft.com/office/powerpoint/2010/main" val="364087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an IEEE 802 Plenary session or Wireless Interim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457200" lvl="1" indent="0" algn="ctr">
              <a:buNone/>
            </a:pPr>
            <a:r>
              <a:rPr lang="en-US" sz="2400" kern="0" dirty="0">
                <a:hlinkClick r:id="rId2"/>
              </a:rPr>
              <a:t>https://802world.org/plenary/</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sz="2800" dirty="0"/>
              <a:t>Local attendees when joining WebEx </a:t>
            </a:r>
            <a:r>
              <a:rPr lang="en-US" sz="2800" u="sng" dirty="0">
                <a:solidFill>
                  <a:srgbClr val="FF0000"/>
                </a:solidFill>
              </a:rPr>
              <a:t>connect without audio! </a:t>
            </a:r>
            <a:r>
              <a:rPr lang="en-US" sz="2800" dirty="0">
                <a:solidFill>
                  <a:srgbClr val="FF0000"/>
                </a:solidFill>
              </a:rPr>
              <a:t>	In-room Webex with audio enabled will disrupt the meeting!  </a:t>
            </a:r>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668000" y="2930649"/>
            <a:ext cx="1219200" cy="914400"/>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A366D8C4-C746-CBCA-CCF2-79B33253A4E1}"/>
              </a:ext>
            </a:extLst>
          </p:cNvPr>
          <p:cNvSpPr/>
          <p:nvPr/>
        </p:nvSpPr>
        <p:spPr bwMode="auto">
          <a:xfrm>
            <a:off x="533400" y="3124200"/>
            <a:ext cx="914400" cy="914400"/>
          </a:xfrm>
          <a:prstGeom prst="rightArrow">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F79CE-9833-8B6D-12CC-503ED263A7A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121DB8-9AA2-4ECD-9486-91E1D1FC0FC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
        <p:nvSpPr>
          <p:cNvPr id="7" name="Title 1">
            <a:extLst>
              <a:ext uri="{FF2B5EF4-FFF2-40B4-BE49-F238E27FC236}">
                <a16:creationId xmlns:a16="http://schemas.microsoft.com/office/drawing/2014/main" id="{8E6D86FB-FD36-35E2-60A0-D8F03F893BAF}"/>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6AA21C6B-75B9-DF0B-1CCB-A11884B94E11}"/>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2800" dirty="0"/>
              <a:t>Local attendees when joining WebEx </a:t>
            </a:r>
            <a:r>
              <a:rPr lang="en-US" sz="2800" dirty="0">
                <a:solidFill>
                  <a:srgbClr val="FF0000"/>
                </a:solidFill>
              </a:rPr>
              <a:t>connect without audio! 	In-room Webex with audio enabled will disrupt the meeting!  </a:t>
            </a:r>
          </a:p>
          <a:p>
            <a:pPr marL="0" indent="0"/>
            <a:r>
              <a:rPr lang="en-US" sz="2800" dirty="0">
                <a:solidFill>
                  <a:srgbClr val="FF0000"/>
                </a:solidFill>
              </a:rPr>
              <a:t>Webex has been known to unmute without your consent!</a:t>
            </a:r>
          </a:p>
          <a:p>
            <a:pPr marL="0" indent="0"/>
            <a:endParaRPr lang="en-US" sz="2800" dirty="0">
              <a:solidFill>
                <a:srgbClr val="FF0000"/>
              </a:solidFill>
            </a:endParaRPr>
          </a:p>
          <a:p>
            <a:pPr marL="0" indent="0" algn="ctr"/>
            <a:r>
              <a:rPr lang="en-US" sz="2800" dirty="0">
                <a:solidFill>
                  <a:srgbClr val="FF0000"/>
                </a:solidFill>
              </a:rPr>
              <a:t>Disruption will result in being dropped out of the Webex and/or being asked to leave the room</a:t>
            </a:r>
          </a:p>
          <a:p>
            <a:pPr marL="0" indent="0" algn="ctr"/>
            <a:r>
              <a:rPr lang="en-US" sz="2800" dirty="0">
                <a:solidFill>
                  <a:srgbClr val="FF0000"/>
                </a:solidFill>
              </a:rPr>
              <a:t> </a:t>
            </a:r>
          </a:p>
          <a:p>
            <a:pPr marL="457200" indent="-457200">
              <a:buFont typeface="Times New Roman" pitchFamily="18" charset="0"/>
              <a:buAutoNum type="arabicPeriod"/>
            </a:pPr>
            <a:endParaRPr lang="en-US" sz="2800" dirty="0">
              <a:solidFill>
                <a:srgbClr val="FF0000"/>
              </a:solidFill>
            </a:endParaRPr>
          </a:p>
        </p:txBody>
      </p:sp>
    </p:spTree>
    <p:extLst>
      <p:ext uri="{BB962C8B-B14F-4D97-AF65-F5344CB8AC3E}">
        <p14:creationId xmlns:p14="http://schemas.microsoft.com/office/powerpoint/2010/main" val="48736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9</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69332"/>
          </a:xfrm>
          <a:prstGeom prst="rect">
            <a:avLst/>
          </a:prstGeom>
          <a:noFill/>
        </p:spPr>
        <p:txBody>
          <a:bodyPr wrap="square" rtlCol="0">
            <a:spAutoFit/>
          </a:bodyPr>
          <a:lstStyle/>
          <a:p>
            <a:r>
              <a:rPr lang="en-US" sz="18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347016352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74668</TotalTime>
  <Words>4043</Words>
  <Application>Microsoft Office PowerPoint</Application>
  <PresentationFormat>Widescreen</PresentationFormat>
  <Paragraphs>403</Paragraphs>
  <Slides>49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Aptos Narrow</vt:lpstr>
      <vt:lpstr>Arial</vt:lpstr>
      <vt:lpstr>Calibri</vt:lpstr>
      <vt:lpstr>DejaVu Sans</vt:lpstr>
      <vt:lpstr>Lucida Grande</vt:lpstr>
      <vt:lpstr>Monotype Sorts</vt:lpstr>
      <vt:lpstr>Montserrat</vt:lpstr>
      <vt:lpstr>Open Sans</vt:lpstr>
      <vt:lpstr>Source Sans Pro</vt:lpstr>
      <vt:lpstr>Times New Roman</vt:lpstr>
      <vt:lpstr>Wingdings</vt:lpstr>
      <vt:lpstr>IEEE-802_15</vt:lpstr>
      <vt:lpstr>PowerPoint Presentation</vt:lpstr>
      <vt:lpstr>Task Group 15.4ab Next Generation UWB Amendment</vt:lpstr>
      <vt:lpstr>Opening Report</vt:lpstr>
      <vt:lpstr>Comment Resolution Status</vt:lpstr>
      <vt:lpstr>PowerPoint Presentation</vt:lpstr>
      <vt:lpstr>Registration for 802 LMSC Plenaries and 802 Wireless Interims</vt:lpstr>
      <vt:lpstr>PowerPoint Presentation</vt:lpstr>
      <vt:lpstr>PowerPoint Presentation</vt:lpstr>
      <vt:lpstr>Task Group Rules</vt:lpstr>
      <vt:lpstr>Other Meeting Decorum</vt:lpstr>
      <vt:lpstr>Participant Behavior – Individual Method</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 </vt:lpstr>
      <vt:lpstr>Ieee sa copyright policy</vt:lpstr>
      <vt:lpstr>Instructions for Chairs of  standards development activities</vt:lpstr>
      <vt:lpstr>IEEE SA Copyright Policy</vt:lpstr>
      <vt:lpstr>IEEE SA Copyright Policy</vt:lpstr>
      <vt:lpstr>IEEE-SA Patent, Copyright, and Participation Policies</vt:lpstr>
      <vt:lpstr>IEEE 802 Ground Rules</vt:lpstr>
      <vt:lpstr>PowerPoint Presentation</vt:lpstr>
      <vt:lpstr>Participants have a duty to inform the IEEE</vt:lpstr>
      <vt:lpstr>Participants have a duty to inform the IEEE</vt:lpstr>
      <vt:lpstr>IEEE SA Copyright Policy</vt:lpstr>
      <vt:lpstr>IEEE 802 Ground Rules</vt:lpstr>
      <vt:lpstr>Agenda</vt:lpstr>
      <vt:lpstr>Project Information</vt:lpstr>
      <vt:lpstr>5.2.b Scope of the project (As approved):</vt:lpstr>
      <vt:lpstr>PowerPoint Presentation</vt:lpstr>
      <vt:lpstr>Editor’s Corner</vt:lpstr>
      <vt:lpstr>Editor’s Corner</vt:lpstr>
      <vt:lpstr>Comment Resolution </vt:lpstr>
      <vt:lpstr>Useful information: IEEE SA guidelines for commenting on draft standards   https://standards.ieee.org/wp-content/uploads/import/governance/revcom/Guidelines_for_commenting_on-draft_standards.pdf  </vt:lpstr>
      <vt:lpstr>General Guidelines</vt:lpstr>
      <vt:lpstr>Content of Comments</vt:lpstr>
      <vt:lpstr>Scope of a recirculation</vt:lpstr>
      <vt:lpstr>Why it matters</vt:lpstr>
      <vt:lpstr>Useful information: Comment Resolution Guidelines https://standards.ieee.org/wp-content/uploads/import/governance/revcom/guidelines.pdf</vt:lpstr>
      <vt:lpstr>Accepted and Revised</vt:lpstr>
      <vt:lpstr>General Guidelines</vt:lpstr>
      <vt:lpstr>Rejecting a comment correctly</vt:lpstr>
      <vt:lpstr>Rejecting a comment correctly: Detail</vt:lpstr>
      <vt:lpstr>Why it matters</vt:lpstr>
      <vt:lpstr>Recess</vt:lpstr>
      <vt:lpstr>Next Steps</vt:lpstr>
      <vt:lpstr>Interim CRG meetings – Conditional Options</vt:lpstr>
      <vt:lpstr>Telecom/Webex Schedule</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1354</cp:revision>
  <cp:lastPrinted>2000-07-07T01:25:49Z</cp:lastPrinted>
  <dcterms:created xsi:type="dcterms:W3CDTF">1999-06-22T06:24:01Z</dcterms:created>
  <dcterms:modified xsi:type="dcterms:W3CDTF">2025-08-22T21:06:07Z</dcterms:modified>
  <cp:category/>
</cp:coreProperties>
</file>