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359" r:id="rId2"/>
    <p:sldId id="2070" r:id="rId3"/>
    <p:sldId id="340" r:id="rId4"/>
    <p:sldId id="2055" r:id="rId5"/>
    <p:sldId id="2071" r:id="rId6"/>
    <p:sldId id="342" r:id="rId7"/>
    <p:sldId id="2049" r:id="rId8"/>
    <p:sldId id="2050" r:id="rId9"/>
    <p:sldId id="2068" r:id="rId10"/>
    <p:sldId id="2069" r:id="rId11"/>
    <p:sldId id="2054" r:id="rId12"/>
    <p:sldId id="2074" r:id="rId13"/>
    <p:sldId id="349" r:id="rId14"/>
    <p:sldId id="2031" r:id="rId15"/>
    <p:sldId id="2045" r:id="rId16"/>
    <p:sldId id="2037" r:id="rId17"/>
    <p:sldId id="2051" r:id="rId18"/>
    <p:sldId id="2033" r:id="rId19"/>
    <p:sldId id="2052" r:id="rId20"/>
    <p:sldId id="2034" r:id="rId21"/>
    <p:sldId id="2035" r:id="rId22"/>
    <p:sldId id="2036" r:id="rId23"/>
    <p:sldId id="2072" r:id="rId24"/>
    <p:sldId id="2048" r:id="rId25"/>
    <p:sldId id="2042" r:id="rId26"/>
    <p:sldId id="2076" r:id="rId27"/>
    <p:sldId id="2044" r:id="rId28"/>
    <p:sldId id="2038" r:id="rId29"/>
    <p:sldId id="2039" r:id="rId30"/>
    <p:sldId id="2040" r:id="rId31"/>
    <p:sldId id="350" r:id="rId32"/>
    <p:sldId id="2053" r:id="rId33"/>
    <p:sldId id="351" r:id="rId34"/>
    <p:sldId id="2047" r:id="rId35"/>
    <p:sldId id="356" r:id="rId36"/>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AB1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68" d="100"/>
          <a:sy n="68" d="100"/>
        </p:scale>
        <p:origin x="136" y="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7315200" y="6475413"/>
            <a:ext cx="41656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28299"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802.15-25-0414-02</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Sept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ec/dcn/17/ec-17-0090-26-0PNP-ieee-802-lmsc-operations-manual.pdf"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TG16me.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yjang@kookmin.ac.k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joerg.robert@fau.d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2209800" y="2349586"/>
            <a:ext cx="7772400" cy="1143000"/>
          </a:xfrm>
        </p:spPr>
        <p:txBody>
          <a:bodyPr/>
          <a:lstStyle/>
          <a:p>
            <a:pPr>
              <a:defRPr/>
            </a:pPr>
            <a:br>
              <a:rPr lang="en-US" dirty="0"/>
            </a:br>
            <a:r>
              <a:rPr lang="en-US" dirty="0"/>
              <a:t>158</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2057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September 14-18, 2025</a:t>
            </a:r>
          </a:p>
          <a:p>
            <a:pPr>
              <a:lnSpc>
                <a:spcPct val="70000"/>
              </a:lnSpc>
              <a:defRPr/>
            </a:pPr>
            <a:endParaRPr lang="en-US" sz="2400" b="1" dirty="0">
              <a:latin typeface="Times New Roman" charset="0"/>
            </a:endParaRPr>
          </a:p>
          <a:p>
            <a:pPr eaLnBrk="1" fontAlgn="b" hangingPunct="1">
              <a:spcBef>
                <a:spcPts val="0"/>
              </a:spcBef>
              <a:defRPr/>
            </a:pPr>
            <a:r>
              <a:rPr lang="en-US" b="1" dirty="0"/>
              <a:t>Held in Waikoloa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4608514"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4277-448F-EEE9-0CA0-346EBF8F3C58}"/>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B9352A7-947B-AF83-C6C3-C01447927C6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8" name="Slide Number Placeholder 6">
            <a:extLst>
              <a:ext uri="{FF2B5EF4-FFF2-40B4-BE49-F238E27FC236}">
                <a16:creationId xmlns:a16="http://schemas.microsoft.com/office/drawing/2014/main" id="{97B1EAF4-8926-9F0B-BF5E-5BBA87E5706B}"/>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10</a:t>
            </a:fld>
            <a:endParaRPr lang="en-US" sz="1200" dirty="0"/>
          </a:p>
        </p:txBody>
      </p:sp>
      <p:sp>
        <p:nvSpPr>
          <p:cNvPr id="2" name="Content Placeholder 2">
            <a:extLst>
              <a:ext uri="{FF2B5EF4-FFF2-40B4-BE49-F238E27FC236}">
                <a16:creationId xmlns:a16="http://schemas.microsoft.com/office/drawing/2014/main" id="{EBD4D9FA-7422-4D34-90DA-850ACD8BE827}"/>
              </a:ext>
            </a:extLst>
          </p:cNvPr>
          <p:cNvSpPr txBox="1">
            <a:spLocks/>
          </p:cNvSpPr>
          <p:nvPr/>
        </p:nvSpPr>
        <p:spPr bwMode="auto">
          <a:xfrm>
            <a:off x="2091928" y="2209801"/>
            <a:ext cx="8008144" cy="399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sz="1200" kern="0" dirty="0"/>
              <a:t>Individual experts who attend electronically for a specific purpose/presentation can be designated as such by the WG Chair and receive a registration fee waiver and limited attendance rights.</a:t>
            </a:r>
          </a:p>
          <a:p>
            <a:endParaRPr lang="en-US" sz="1000" kern="0" dirty="0"/>
          </a:p>
          <a:p>
            <a:r>
              <a:rPr lang="en-US" sz="1200" kern="0" dirty="0"/>
              <a:t>See section 5 in </a:t>
            </a:r>
            <a:r>
              <a:rPr lang="en-US" sz="1200" kern="0" dirty="0">
                <a:solidFill>
                  <a:srgbClr val="0000FF"/>
                </a:solidFill>
                <a:hlinkClick r:id="rId2">
                  <a:extLst>
                    <a:ext uri="{A12FA001-AC4F-418D-AE19-62706E023703}">
                      <ahyp:hlinkClr xmlns:ahyp="http://schemas.microsoft.com/office/drawing/2018/hyperlinkcolor" val="tx"/>
                    </a:ext>
                  </a:extLst>
                </a:hlinkClick>
              </a:rPr>
              <a:t>https://mentor.ieee.org/802-ec/dcn/17/ec-17-0090-26-0PNP-ieee-802-lmsc-operations-manual.pdf</a:t>
            </a:r>
            <a:r>
              <a:rPr lang="en-US" sz="1200" kern="0" dirty="0"/>
              <a:t>.</a:t>
            </a:r>
          </a:p>
          <a:p>
            <a:pPr lvl="1"/>
            <a:endParaRPr lang="en-US" sz="1000" i="1" kern="0" dirty="0"/>
          </a:p>
          <a:p>
            <a:pPr lvl="1"/>
            <a:r>
              <a:rPr lang="en-US" sz="1000" i="1" kern="0"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000" kern="0" dirty="0"/>
            </a:br>
            <a:endParaRPr lang="en-US" sz="1000" kern="0" dirty="0"/>
          </a:p>
          <a:p>
            <a:r>
              <a:rPr lang="en-US" sz="1200" kern="0" dirty="0"/>
              <a:t>The individuals listed below are hereby designated as specific individual experts on their respective topics and subject to the restrictions and benefits described in the 802 OM. </a:t>
            </a:r>
          </a:p>
          <a:p>
            <a:pPr lvl="1"/>
            <a:r>
              <a:rPr lang="en-US" sz="1200" kern="0" dirty="0"/>
              <a:t>Expert: n/a</a:t>
            </a:r>
            <a:br>
              <a:rPr lang="en-US" sz="1200" kern="0" dirty="0"/>
            </a:br>
            <a:r>
              <a:rPr lang="en-US" sz="1200" kern="0" dirty="0"/>
              <a:t>Topic: n/a</a:t>
            </a:r>
            <a:br>
              <a:rPr lang="en-US" sz="1200" kern="0" dirty="0"/>
            </a:br>
            <a:r>
              <a:rPr lang="en-US" sz="1200" kern="0" dirty="0"/>
              <a:t>Mtg.: n/a</a:t>
            </a:r>
          </a:p>
          <a:p>
            <a:pPr lvl="1"/>
            <a:r>
              <a:rPr lang="en-US" sz="1200" kern="0" dirty="0"/>
              <a:t>Expert: n/a</a:t>
            </a:r>
            <a:br>
              <a:rPr lang="en-US" sz="1200" kern="0" dirty="0"/>
            </a:br>
            <a:r>
              <a:rPr lang="en-US" sz="1200" kern="0" dirty="0"/>
              <a:t>Topic: n/a</a:t>
            </a:r>
            <a:br>
              <a:rPr lang="en-US" sz="1200" kern="0" dirty="0"/>
            </a:br>
            <a:r>
              <a:rPr lang="en-US" sz="1200" kern="0" dirty="0"/>
              <a:t>Mtg.: n/a</a:t>
            </a:r>
          </a:p>
          <a:p>
            <a:r>
              <a:rPr lang="en-US" sz="1200" kern="0" dirty="0"/>
              <a:t>For WNG, attendance for each is limited to the WNG timeslot in which the respective presentation is scheduled. </a:t>
            </a:r>
            <a:br>
              <a:rPr lang="en-US" kern="0" dirty="0"/>
            </a:br>
            <a:endParaRPr lang="en-US" kern="0" dirty="0"/>
          </a:p>
        </p:txBody>
      </p:sp>
      <p:sp>
        <p:nvSpPr>
          <p:cNvPr id="3" name="Title 1">
            <a:extLst>
              <a:ext uri="{FF2B5EF4-FFF2-40B4-BE49-F238E27FC236}">
                <a16:creationId xmlns:a16="http://schemas.microsoft.com/office/drawing/2014/main" id="{F5F0DE28-1CA8-3C7E-2A00-855ACE657F3A}"/>
              </a:ext>
            </a:extLst>
          </p:cNvPr>
          <p:cNvSpPr txBox="1">
            <a:spLocks/>
          </p:cNvSpPr>
          <p:nvPr/>
        </p:nvSpPr>
        <p:spPr bwMode="auto">
          <a:xfrm>
            <a:off x="2209800" y="65234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GB" altLang="en-US" sz="3200" b="1" dirty="0">
                <a:latin typeface="Times New Roman" charset="0"/>
              </a:rPr>
              <a:t>2.6a: Designation of Individual Experts</a:t>
            </a:r>
            <a:br>
              <a:rPr lang="en-GB" altLang="en-US" sz="3200" b="1" dirty="0">
                <a:latin typeface="Times New Roman" charset="0"/>
              </a:rPr>
            </a:br>
            <a:r>
              <a:rPr lang="en-GB" altLang="en-US" sz="3200" b="1" dirty="0">
                <a:latin typeface="Times New Roman" charset="0"/>
              </a:rPr>
              <a:t>for this Session</a:t>
            </a:r>
          </a:p>
        </p:txBody>
      </p:sp>
    </p:spTree>
    <p:extLst>
      <p:ext uri="{BB962C8B-B14F-4D97-AF65-F5344CB8AC3E}">
        <p14:creationId xmlns:p14="http://schemas.microsoft.com/office/powerpoint/2010/main" val="260728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00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82077" y="6475413"/>
            <a:ext cx="504049"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11</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2057400" y="602748"/>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9549502" y="5641190"/>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a:latin typeface="+mn-lt"/>
              </a:rPr>
              <a:pPr algn="r">
                <a:spcBef>
                  <a:spcPts val="0"/>
                </a:spcBef>
                <a:spcAft>
                  <a:spcPts val="0"/>
                </a:spcAft>
                <a:buSzPts val="800"/>
              </a:pPr>
              <a:t>11</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7124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9182119" y="3413394"/>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7461" y="1801629"/>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3378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1877263" y="4836993"/>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2039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1852332"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1928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9659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4305864" y="2849258"/>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1731693"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5433830"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3289743"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08188"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9023035"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34846" y="5409222"/>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6874415"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8250764"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93754" y="1797774"/>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2221657"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8869331"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7968794"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4286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4220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7070725" y="1591619"/>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7111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7554766" y="3413394"/>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7554766" y="3753420"/>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8150768" y="4505480"/>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8166616" y="4549764"/>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7057984" y="4506120"/>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7059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3509273" y="3795140"/>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1928457"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1765223"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88512"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5116593"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5104422" y="4927838"/>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5275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6090411" y="4908119"/>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6026886" y="4927838"/>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6110437" y="5475756"/>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5119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6147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DC1CC-9D2F-E7AA-ACFA-8BAAD3B4D9A1}"/>
            </a:ext>
          </a:extLst>
        </p:cNvPr>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44A21C14-2C7B-8A04-6F09-090D2676415D}"/>
              </a:ext>
            </a:extLst>
          </p:cNvPr>
          <p:cNvSpPr>
            <a:spLocks noChangeAspect="1" noChangeArrowheads="1"/>
          </p:cNvSpPr>
          <p:nvPr/>
        </p:nvSpPr>
        <p:spPr bwMode="auto">
          <a:xfrm>
            <a:off x="1600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05CC9121-2DDD-459B-0CB2-C416E59498A8}"/>
              </a:ext>
            </a:extLst>
          </p:cNvPr>
          <p:cNvSpPr>
            <a:spLocks noGrp="1"/>
          </p:cNvSpPr>
          <p:nvPr>
            <p:ph type="sldNum" sz="quarter" idx="12"/>
          </p:nvPr>
        </p:nvSpPr>
        <p:spPr>
          <a:xfrm>
            <a:off x="5882077" y="6475413"/>
            <a:ext cx="504049"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12</a:t>
            </a:fld>
            <a:endParaRPr lang="en-US" sz="1200" dirty="0"/>
          </a:p>
        </p:txBody>
      </p:sp>
      <p:grpSp>
        <p:nvGrpSpPr>
          <p:cNvPr id="8" name="Group 7">
            <a:extLst>
              <a:ext uri="{FF2B5EF4-FFF2-40B4-BE49-F238E27FC236}">
                <a16:creationId xmlns:a16="http://schemas.microsoft.com/office/drawing/2014/main" id="{DD74330B-4602-39AD-822E-594F07C9945D}"/>
              </a:ext>
            </a:extLst>
          </p:cNvPr>
          <p:cNvGrpSpPr/>
          <p:nvPr/>
        </p:nvGrpSpPr>
        <p:grpSpPr>
          <a:xfrm>
            <a:off x="115377" y="1275508"/>
            <a:ext cx="11961245" cy="5173841"/>
            <a:chOff x="103518" y="1258442"/>
            <a:chExt cx="11961245" cy="5173841"/>
          </a:xfrm>
        </p:grpSpPr>
        <p:pic>
          <p:nvPicPr>
            <p:cNvPr id="3" name="Picture 2">
              <a:extLst>
                <a:ext uri="{FF2B5EF4-FFF2-40B4-BE49-F238E27FC236}">
                  <a16:creationId xmlns:a16="http://schemas.microsoft.com/office/drawing/2014/main" id="{2349AD86-25AA-B355-F7E6-641D4CFD1BD8}"/>
                </a:ext>
              </a:extLst>
            </p:cNvPr>
            <p:cNvPicPr>
              <a:picLocks noChangeAspect="1"/>
            </p:cNvPicPr>
            <p:nvPr/>
          </p:nvPicPr>
          <p:blipFill>
            <a:blip r:embed="rId2"/>
            <a:srcRect b="48456"/>
            <a:stretch>
              <a:fillRect/>
            </a:stretch>
          </p:blipFill>
          <p:spPr>
            <a:xfrm>
              <a:off x="103518" y="1258442"/>
              <a:ext cx="5943600" cy="5099227"/>
            </a:xfrm>
            <a:prstGeom prst="rect">
              <a:avLst/>
            </a:prstGeom>
          </p:spPr>
        </p:pic>
        <p:grpSp>
          <p:nvGrpSpPr>
            <p:cNvPr id="7" name="Group 6">
              <a:extLst>
                <a:ext uri="{FF2B5EF4-FFF2-40B4-BE49-F238E27FC236}">
                  <a16:creationId xmlns:a16="http://schemas.microsoft.com/office/drawing/2014/main" id="{D9640B03-0841-0840-A34D-D479998CB9D7}"/>
                </a:ext>
              </a:extLst>
            </p:cNvPr>
            <p:cNvGrpSpPr/>
            <p:nvPr/>
          </p:nvGrpSpPr>
          <p:grpSpPr>
            <a:xfrm>
              <a:off x="6117568" y="1262515"/>
              <a:ext cx="5947195" cy="5169768"/>
              <a:chOff x="6143446" y="1314271"/>
              <a:chExt cx="5947195" cy="5084594"/>
            </a:xfrm>
          </p:grpSpPr>
          <p:pic>
            <p:nvPicPr>
              <p:cNvPr id="5" name="Picture 4">
                <a:extLst>
                  <a:ext uri="{FF2B5EF4-FFF2-40B4-BE49-F238E27FC236}">
                    <a16:creationId xmlns:a16="http://schemas.microsoft.com/office/drawing/2014/main" id="{98233A00-B0BC-0DD4-AA91-4702F8013726}"/>
                  </a:ext>
                </a:extLst>
              </p:cNvPr>
              <p:cNvPicPr>
                <a:picLocks noChangeAspect="1"/>
              </p:cNvPicPr>
              <p:nvPr/>
            </p:nvPicPr>
            <p:blipFill>
              <a:blip r:embed="rId2"/>
              <a:srcRect t="51572"/>
              <a:stretch>
                <a:fillRect/>
              </a:stretch>
            </p:blipFill>
            <p:spPr>
              <a:xfrm>
                <a:off x="6147041" y="1917704"/>
                <a:ext cx="5943600" cy="4481161"/>
              </a:xfrm>
              <a:prstGeom prst="rect">
                <a:avLst/>
              </a:prstGeom>
            </p:spPr>
          </p:pic>
          <p:pic>
            <p:nvPicPr>
              <p:cNvPr id="6" name="Picture 5">
                <a:extLst>
                  <a:ext uri="{FF2B5EF4-FFF2-40B4-BE49-F238E27FC236}">
                    <a16:creationId xmlns:a16="http://schemas.microsoft.com/office/drawing/2014/main" id="{956D1117-8C1B-6B19-6E4F-5EB7084D7A2E}"/>
                  </a:ext>
                </a:extLst>
              </p:cNvPr>
              <p:cNvPicPr>
                <a:picLocks noChangeAspect="1"/>
              </p:cNvPicPr>
              <p:nvPr/>
            </p:nvPicPr>
            <p:blipFill>
              <a:blip r:embed="rId2"/>
              <a:srcRect b="93948"/>
              <a:stretch>
                <a:fillRect/>
              </a:stretch>
            </p:blipFill>
            <p:spPr>
              <a:xfrm>
                <a:off x="6143446" y="1314271"/>
                <a:ext cx="5943600" cy="603428"/>
              </a:xfrm>
              <a:prstGeom prst="rect">
                <a:avLst/>
              </a:prstGeom>
            </p:spPr>
          </p:pic>
        </p:grpSp>
      </p:grpSp>
      <p:sp>
        <p:nvSpPr>
          <p:cNvPr id="10" name="Rectangle 4">
            <a:extLst>
              <a:ext uri="{FF2B5EF4-FFF2-40B4-BE49-F238E27FC236}">
                <a16:creationId xmlns:a16="http://schemas.microsoft.com/office/drawing/2014/main" id="{FDEBC165-96AD-A734-D591-140BF60F79D8}"/>
              </a:ext>
            </a:extLst>
          </p:cNvPr>
          <p:cNvSpPr txBox="1">
            <a:spLocks noChangeArrowheads="1"/>
          </p:cNvSpPr>
          <p:nvPr/>
        </p:nvSpPr>
        <p:spPr bwMode="auto">
          <a:xfrm>
            <a:off x="1829877" y="601994"/>
            <a:ext cx="8458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Frequency Band Usage</a:t>
            </a:r>
            <a:endParaRPr lang="en-US" sz="3200" b="1" kern="0" dirty="0"/>
          </a:p>
        </p:txBody>
      </p:sp>
    </p:spTree>
    <p:extLst>
      <p:ext uri="{BB962C8B-B14F-4D97-AF65-F5344CB8AC3E}">
        <p14:creationId xmlns:p14="http://schemas.microsoft.com/office/powerpoint/2010/main" val="396420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1981201"/>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13</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TG4ab (NG UWB)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Ultra </a:t>
            </a:r>
            <a:r>
              <a:rPr lang="en-US" sz="3200" dirty="0" err="1">
                <a:latin typeface="Arial Rounded MT Bold" pitchFamily="34" charset="0"/>
                <a:cs typeface="Arial" charset="0"/>
              </a:rPr>
              <a:t>WideBand</a:t>
            </a:r>
            <a:r>
              <a:rPr lang="en-US" sz="3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14</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TG4ac (Privacy) -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15</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SUN PHYs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16</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TG4ae (Ascon Crypt. Alg.)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17</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TG6ma (BAN/VAN)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18</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TG9a (EDHOC KMP)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19</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84F5-1010-1BE0-C5E8-B9971D53229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4EFA0664-5DA1-7031-803B-A4393C4875F0}"/>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54558312-DB0B-581C-93BE-40585B347F01}"/>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2</a:t>
            </a:fld>
            <a:endParaRPr lang="en-US" sz="1200"/>
          </a:p>
        </p:txBody>
      </p:sp>
      <p:sp>
        <p:nvSpPr>
          <p:cNvPr id="5" name="Rectangle 4">
            <a:extLst>
              <a:ext uri="{FF2B5EF4-FFF2-40B4-BE49-F238E27FC236}">
                <a16:creationId xmlns:a16="http://schemas.microsoft.com/office/drawing/2014/main" id="{43620EDE-7CA7-4EFA-D011-551663CB80EB}"/>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Org. Chart</a:t>
            </a:r>
          </a:p>
        </p:txBody>
      </p:sp>
      <p:pic>
        <p:nvPicPr>
          <p:cNvPr id="2" name="Picture 1">
            <a:extLst>
              <a:ext uri="{FF2B5EF4-FFF2-40B4-BE49-F238E27FC236}">
                <a16:creationId xmlns:a16="http://schemas.microsoft.com/office/drawing/2014/main" id="{C7540658-0628-6E50-7180-BE563A4D474B}"/>
              </a:ext>
            </a:extLst>
          </p:cNvPr>
          <p:cNvPicPr>
            <a:picLocks noChangeAspect="1"/>
          </p:cNvPicPr>
          <p:nvPr/>
        </p:nvPicPr>
        <p:blipFill>
          <a:blip r:embed="rId2"/>
          <a:stretch>
            <a:fillRect/>
          </a:stretch>
        </p:blipFill>
        <p:spPr>
          <a:xfrm>
            <a:off x="979170" y="1212827"/>
            <a:ext cx="10233660" cy="5195771"/>
          </a:xfrm>
          <a:prstGeom prst="rect">
            <a:avLst/>
          </a:prstGeom>
        </p:spPr>
      </p:pic>
    </p:spTree>
    <p:extLst>
      <p:ext uri="{BB962C8B-B14F-4D97-AF65-F5344CB8AC3E}">
        <p14:creationId xmlns:p14="http://schemas.microsoft.com/office/powerpoint/2010/main" val="407911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TG14 (IR UWB AHN) - 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20</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TG15 (NB AHN) - 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21</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22</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CC6CC-8F7E-1D33-D8FB-8358FD570DD6}"/>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B8F53D03-D951-5253-9852-67D7311F5EF8}"/>
              </a:ext>
            </a:extLst>
          </p:cNvPr>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802.16-2017 is coming up on it’s 10-year anniversary and as such a revision needs to be started to incorporate any amendments (802.16t) since the 802.16-2017 standard.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TG16me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Roll up of 802.16t amendment</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Address any issues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is a revision to the 802.16-2017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440A7003-295C-10BE-13A3-ED4C20E3037B}"/>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C72E520-53F3-D2FF-A735-748A261946D0}"/>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TG16me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Revision</a:t>
            </a:r>
          </a:p>
        </p:txBody>
      </p:sp>
      <p:sp>
        <p:nvSpPr>
          <p:cNvPr id="2" name="Slide Number Placeholder 6">
            <a:extLst>
              <a:ext uri="{FF2B5EF4-FFF2-40B4-BE49-F238E27FC236}">
                <a16:creationId xmlns:a16="http://schemas.microsoft.com/office/drawing/2014/main" id="{C93DF164-17F0-98CF-7E61-F6C2C09E74A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23</a:t>
            </a:fld>
            <a:endParaRPr lang="en-US" sz="1200" dirty="0"/>
          </a:p>
        </p:txBody>
      </p:sp>
    </p:spTree>
    <p:extLst>
      <p:ext uri="{BB962C8B-B14F-4D97-AF65-F5344CB8AC3E}">
        <p14:creationId xmlns:p14="http://schemas.microsoft.com/office/powerpoint/2010/main" val="161316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2860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28600" indent="0" fontAlgn="b">
              <a:lnSpc>
                <a:spcPct val="80000"/>
              </a:lnSpc>
              <a:spcAft>
                <a:spcPts val="0"/>
              </a:spcAft>
              <a:buNone/>
              <a:defRPr/>
            </a:pPr>
            <a:r>
              <a:rPr lang="en-US" altLang="ko-KR" sz="1000" kern="1200" dirty="0">
                <a:latin typeface="Arial" panose="020B0604020202020204" pitchFamily="34" charset="0"/>
                <a:cs typeface="Arial" panose="020B0604020202020204" pitchFamily="34" charset="0"/>
              </a:rPr>
              <a:t>This group will evaluate the interest in developing Access capabilities</a:t>
            </a:r>
            <a:endParaRPr lang="en-US" sz="1000" kern="1200" dirty="0">
              <a:latin typeface="Arial" panose="020B0604020202020204" pitchFamily="34" charset="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1943100" y="762001"/>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24</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(NG-OWC) -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25</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9DF9E-D494-2DC8-8C5F-64CDD984407B}"/>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EDA1AAAC-4A05-3C1C-2265-41D7FC95D903}"/>
              </a:ext>
            </a:extLst>
          </p:cNvPr>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Joerg Robert</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surface wave communications.</a:t>
            </a:r>
          </a:p>
          <a:p>
            <a:pPr marL="22860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Surface Wave Communications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2E727AC1-107F-3D49-96B2-98DD680A98EE}"/>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(SWC) – Surface Wave Communications</a:t>
            </a:r>
          </a:p>
        </p:txBody>
      </p:sp>
      <p:sp>
        <p:nvSpPr>
          <p:cNvPr id="3" name="Slide Number Placeholder 6">
            <a:extLst>
              <a:ext uri="{FF2B5EF4-FFF2-40B4-BE49-F238E27FC236}">
                <a16:creationId xmlns:a16="http://schemas.microsoft.com/office/drawing/2014/main" id="{38A1A8E4-6FD7-58B1-A131-332D008698B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26</a:t>
            </a:fld>
            <a:endParaRPr lang="en-US" sz="1200" dirty="0"/>
          </a:p>
        </p:txBody>
      </p:sp>
    </p:spTree>
    <p:extLst>
      <p:ext uri="{BB962C8B-B14F-4D97-AF65-F5344CB8AC3E}">
        <p14:creationId xmlns:p14="http://schemas.microsoft.com/office/powerpoint/2010/main" val="2276524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5879224" y="6477000"/>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27</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28</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THz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29</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a:t>
            </a:fld>
            <a:endParaRPr lang="en-US" sz="1200"/>
          </a:p>
        </p:txBody>
      </p:sp>
      <p:sp>
        <p:nvSpPr>
          <p:cNvPr id="4" name="Rectangle 4">
            <a:extLst>
              <a:ext uri="{FF2B5EF4-FFF2-40B4-BE49-F238E27FC236}">
                <a16:creationId xmlns:a16="http://schemas.microsoft.com/office/drawing/2014/main" id="{7B5E4C93-8226-F8D7-3000-08D7DBF40D71}"/>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Standards Pipeline</a:t>
            </a:r>
          </a:p>
        </p:txBody>
      </p:sp>
      <p:pic>
        <p:nvPicPr>
          <p:cNvPr id="2" name="Picture 1">
            <a:extLst>
              <a:ext uri="{FF2B5EF4-FFF2-40B4-BE49-F238E27FC236}">
                <a16:creationId xmlns:a16="http://schemas.microsoft.com/office/drawing/2014/main" id="{6D157876-8D00-B309-93A0-3542047875B7}"/>
              </a:ext>
            </a:extLst>
          </p:cNvPr>
          <p:cNvPicPr>
            <a:picLocks noChangeAspect="1"/>
          </p:cNvPicPr>
          <p:nvPr/>
        </p:nvPicPr>
        <p:blipFill>
          <a:blip r:embed="rId2"/>
          <a:stretch>
            <a:fillRect/>
          </a:stretch>
        </p:blipFill>
        <p:spPr>
          <a:xfrm>
            <a:off x="1647383" y="1295299"/>
            <a:ext cx="8897234" cy="5158343"/>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30</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83655"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31</a:t>
            </a:fld>
            <a:endParaRPr lang="en-US" sz="1200"/>
          </a:p>
        </p:txBody>
      </p:sp>
      <p:sp>
        <p:nvSpPr>
          <p:cNvPr id="5126" name="Rectangle 3"/>
          <p:cNvSpPr>
            <a:spLocks noGrp="1" noChangeArrowheads="1"/>
          </p:cNvSpPr>
          <p:nvPr>
            <p:ph type="body" sz="half" idx="1"/>
          </p:nvPr>
        </p:nvSpPr>
        <p:spPr>
          <a:xfrm>
            <a:off x="1752600" y="1309469"/>
            <a:ext cx="8686800" cy="5122812"/>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 </a:t>
            </a:r>
            <a:r>
              <a:rPr lang="en-US" sz="2000" dirty="0">
                <a:solidFill>
                  <a:srgbClr val="000000"/>
                </a:solidFill>
                <a:latin typeface="Arial Rounded MT Bold" pitchFamily="34" charset="0"/>
                <a:cs typeface="Arial" pitchFamily="34" charset="0"/>
              </a:rPr>
              <a:t>Amendment</a:t>
            </a:r>
            <a:endParaRPr lang="en-US" sz="2000" kern="1200" dirty="0">
              <a:latin typeface="Arial Rounded MT Bold" pitchFamily="34" charset="0"/>
              <a:cs typeface="Arial" charset="0"/>
            </a:endParaRP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Initial SA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SA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draft content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32</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Initial SA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SA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Initial SA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SA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53975" lvl="1"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33</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16t (Lic NB)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Address any feedback/comments from IEEE Publication Editors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16me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discussing roll-up and additional topics for revision</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34</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Discuss/Hear Updates related to coexistence</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SWC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Hold first meeting to organize efforts going forward</a:t>
            </a:r>
          </a:p>
          <a:p>
            <a:pPr marL="18288" indent="0" fontAlgn="b">
              <a:lnSpc>
                <a:spcPct val="80000"/>
              </a:lnSpc>
              <a:buNone/>
              <a:defRPr/>
            </a:pPr>
            <a:endParaRPr lang="en-US" sz="1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35</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WG15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1828800" y="1676400"/>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close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P802.15.9a 	P802.15.4ac 	P802.15.4ae	P802.15.xyz 	P802.15.xyz</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D02/LB222 	D03/LB223	D01/LB224	D6/LB22x	D0/LB22x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129	116	129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98	97	57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88	87	56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10	10	1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0	0	0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75.97	83.62	44.19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100.00	100.00	100.00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10.20	10.31	1.75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31	19	72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24.0	16.4	55.8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7/30/25 	7/30/25	8/24/25	x	x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8/14/25 	8/14/25 	9/8/25	x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kern="0" dirty="0">
                <a:latin typeface="Arial Rounded MT Bold" pitchFamily="34" charset="0"/>
                <a:cs typeface="Arial" charset="0"/>
              </a:rPr>
              <a:t>				</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4005C-EF8B-8228-9919-4676F558FA9E}"/>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30EC559D-3914-BE97-29A3-2BD83C2467C8}"/>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1E9846CC-7C94-E514-D0AE-40B301798216}"/>
              </a:ext>
            </a:extLst>
          </p:cNvPr>
          <p:cNvSpPr txBox="1">
            <a:spLocks noChangeArrowheads="1"/>
          </p:cNvSpPr>
          <p:nvPr/>
        </p:nvSpPr>
        <p:spPr bwMode="auto">
          <a:xfrm>
            <a:off x="2209800"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Active PARS</a:t>
            </a:r>
          </a:p>
        </p:txBody>
      </p:sp>
      <p:sp>
        <p:nvSpPr>
          <p:cNvPr id="7" name="Rectangle 3">
            <a:extLst>
              <a:ext uri="{FF2B5EF4-FFF2-40B4-BE49-F238E27FC236}">
                <a16:creationId xmlns:a16="http://schemas.microsoft.com/office/drawing/2014/main" id="{740049BE-24C0-C31C-C950-200D852A38EB}"/>
              </a:ext>
            </a:extLst>
          </p:cNvPr>
          <p:cNvSpPr txBox="1">
            <a:spLocks noChangeArrowheads="1"/>
          </p:cNvSpPr>
          <p:nvPr/>
        </p:nvSpPr>
        <p:spPr bwMode="auto">
          <a:xfrm>
            <a:off x="1257300" y="1689408"/>
            <a:ext cx="99441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920750" lvl="1" indent="-463550" algn="l" fontAlgn="b">
              <a:lnSpc>
                <a:spcPct val="80000"/>
              </a:lnSpc>
              <a:spcAft>
                <a:spcPts val="600"/>
              </a:spcAft>
              <a:tabLst>
                <a:tab pos="2174875" algn="l"/>
                <a:tab pos="4114800" algn="l"/>
                <a:tab pos="5943600" algn="l"/>
              </a:tabLst>
              <a:defRPr/>
            </a:pPr>
            <a:r>
              <a:rPr lang="en-US" sz="1600" b="1" kern="0" dirty="0">
                <a:latin typeface="Arial Rounded MT Bold" pitchFamily="34" charset="0"/>
                <a:cs typeface="Arial" charset="0"/>
              </a:rPr>
              <a:t>Project	Project Status	Approval Date	Expiration Date</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P802.15.14	In Hibernation	9/23/21	</a:t>
            </a:r>
            <a:r>
              <a:rPr lang="en-US" sz="1600" kern="0" dirty="0">
                <a:highlight>
                  <a:srgbClr val="00FF00"/>
                </a:highlight>
                <a:latin typeface="Arial Rounded MT Bold" pitchFamily="34" charset="0"/>
                <a:cs typeface="Arial" charset="0"/>
              </a:rPr>
              <a:t>12/31/25 (PAR Withdrawn - </a:t>
            </a:r>
            <a:br>
              <a:rPr lang="en-US" sz="1600" kern="0" dirty="0">
                <a:latin typeface="Arial Rounded MT Bold" pitchFamily="34" charset="0"/>
                <a:cs typeface="Arial" charset="0"/>
              </a:rPr>
            </a:br>
            <a:r>
              <a:rPr lang="en-US" sz="1600" kern="0" dirty="0">
                <a:latin typeface="Arial Rounded MT Bold" pitchFamily="34" charset="0"/>
                <a:cs typeface="Arial" charset="0"/>
              </a:rPr>
              <a:t>			</a:t>
            </a:r>
            <a:r>
              <a:rPr lang="en-US" sz="1600" kern="0" dirty="0">
                <a:highlight>
                  <a:srgbClr val="00FF00"/>
                </a:highlight>
                <a:latin typeface="Arial Rounded MT Bold" pitchFamily="34" charset="0"/>
                <a:cs typeface="Arial" charset="0"/>
              </a:rPr>
              <a:t>Approved 9/10/25 by SA </a:t>
            </a:r>
            <a:r>
              <a:rPr lang="en-US" sz="1600" kern="0" dirty="0" err="1">
                <a:highlight>
                  <a:srgbClr val="00FF00"/>
                </a:highlight>
                <a:latin typeface="Arial Rounded MT Bold" pitchFamily="34" charset="0"/>
                <a:cs typeface="Arial" charset="0"/>
              </a:rPr>
              <a:t>Stds</a:t>
            </a:r>
            <a:r>
              <a:rPr lang="en-US" sz="1600" kern="0" dirty="0">
                <a:highlight>
                  <a:srgbClr val="00FF00"/>
                </a:highlight>
                <a:latin typeface="Arial Rounded MT Bold" pitchFamily="34" charset="0"/>
                <a:cs typeface="Arial" charset="0"/>
              </a:rPr>
              <a:t>. Board)</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P802.15.15	In Hibernation	9/23/21	</a:t>
            </a:r>
            <a:r>
              <a:rPr lang="en-US" sz="1600" kern="0" dirty="0">
                <a:highlight>
                  <a:srgbClr val="00FF00"/>
                </a:highlight>
                <a:latin typeface="Arial Rounded MT Bold" pitchFamily="34" charset="0"/>
                <a:cs typeface="Arial" charset="0"/>
              </a:rPr>
              <a:t>12/31/25 (PAR Withdrawn - </a:t>
            </a:r>
            <a:br>
              <a:rPr lang="en-US" sz="1600" kern="0" dirty="0">
                <a:latin typeface="Arial Rounded MT Bold" pitchFamily="34" charset="0"/>
                <a:cs typeface="Arial" charset="0"/>
              </a:rPr>
            </a:br>
            <a:r>
              <a:rPr lang="en-US" sz="1600" kern="0" dirty="0">
                <a:latin typeface="Arial Rounded MT Bold" pitchFamily="34" charset="0"/>
                <a:cs typeface="Arial" charset="0"/>
              </a:rPr>
              <a:t>			</a:t>
            </a:r>
            <a:r>
              <a:rPr lang="en-US" sz="1600" kern="0" dirty="0">
                <a:highlight>
                  <a:srgbClr val="00FF00"/>
                </a:highlight>
                <a:latin typeface="Arial Rounded MT Bold" pitchFamily="34" charset="0"/>
                <a:cs typeface="Arial" charset="0"/>
              </a:rPr>
              <a:t>Approved 9/10/25 by SA </a:t>
            </a:r>
            <a:r>
              <a:rPr lang="en-US" sz="1600" kern="0" dirty="0" err="1">
                <a:highlight>
                  <a:srgbClr val="00FF00"/>
                </a:highlight>
                <a:latin typeface="Arial Rounded MT Bold" pitchFamily="34" charset="0"/>
                <a:cs typeface="Arial" charset="0"/>
              </a:rPr>
              <a:t>Stds</a:t>
            </a:r>
            <a:r>
              <a:rPr lang="en-US" sz="1600" kern="0" dirty="0">
                <a:highlight>
                  <a:srgbClr val="00FF00"/>
                </a:highlight>
                <a:latin typeface="Arial Rounded MT Bold" pitchFamily="34" charset="0"/>
                <a:cs typeface="Arial" charset="0"/>
              </a:rPr>
              <a:t>. Board)</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P802.15.4ab	Active	9/23/21	</a:t>
            </a:r>
            <a:r>
              <a:rPr lang="en-US" sz="1600" kern="0" dirty="0">
                <a:highlight>
                  <a:srgbClr val="00FF00"/>
                </a:highlight>
                <a:latin typeface="Arial Rounded MT Bold" pitchFamily="34" charset="0"/>
                <a:cs typeface="Arial" charset="0"/>
              </a:rPr>
              <a:t>12/31/25 (PAR Extended to 12/31/27 -</a:t>
            </a:r>
            <a:br>
              <a:rPr lang="en-US" sz="1600" kern="0" dirty="0">
                <a:latin typeface="Arial Rounded MT Bold" pitchFamily="34" charset="0"/>
                <a:cs typeface="Arial" charset="0"/>
              </a:rPr>
            </a:br>
            <a:r>
              <a:rPr lang="en-US" sz="1600" kern="0" dirty="0">
                <a:latin typeface="Arial Rounded MT Bold" pitchFamily="34" charset="0"/>
                <a:cs typeface="Arial" charset="0"/>
              </a:rPr>
              <a:t>			</a:t>
            </a:r>
            <a:r>
              <a:rPr lang="en-US" sz="1600" kern="0" dirty="0">
                <a:highlight>
                  <a:srgbClr val="00FF00"/>
                </a:highlight>
                <a:latin typeface="Arial Rounded MT Bold" pitchFamily="34" charset="0"/>
                <a:cs typeface="Arial" charset="0"/>
              </a:rPr>
              <a:t> Approved 9/10/25 by SA </a:t>
            </a:r>
            <a:r>
              <a:rPr lang="en-US" sz="1600" kern="0" dirty="0" err="1">
                <a:highlight>
                  <a:srgbClr val="00FF00"/>
                </a:highlight>
                <a:latin typeface="Arial Rounded MT Bold" pitchFamily="34" charset="0"/>
                <a:cs typeface="Arial" charset="0"/>
              </a:rPr>
              <a:t>Stds</a:t>
            </a:r>
            <a:r>
              <a:rPr lang="en-US" sz="1600" kern="0" dirty="0">
                <a:highlight>
                  <a:srgbClr val="00FF00"/>
                </a:highlight>
                <a:latin typeface="Arial Rounded MT Bold" pitchFamily="34" charset="0"/>
                <a:cs typeface="Arial" charset="0"/>
              </a:rPr>
              <a:t>. Board)</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P802.15.6	Active	5/13/22	12/31/26</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P802.15.4ac	Active	6/5/23	12/31/27</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P802.15.4ad	Active	3/21/24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P802.15.4ae	Active	11/12/24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P802.15.9a	Active	11/12/24	12/31/28</a:t>
            </a: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2678E189-959B-4015-AE04-BE2F8ACC3225}"/>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5</a:t>
            </a:fld>
            <a:endParaRPr lang="en-US" sz="1200" dirty="0"/>
          </a:p>
        </p:txBody>
      </p:sp>
    </p:spTree>
    <p:extLst>
      <p:ext uri="{BB962C8B-B14F-4D97-AF65-F5344CB8AC3E}">
        <p14:creationId xmlns:p14="http://schemas.microsoft.com/office/powerpoint/2010/main" val="361366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dirty="0">
                <a:latin typeface="Arial Rounded MT Bold" pitchFamily="34" charset="0"/>
                <a:cs typeface="Arial" charset="0"/>
              </a:rPr>
              <a:t>Voting members:		136</a:t>
            </a:r>
          </a:p>
          <a:p>
            <a:pPr marL="1487488" indent="-635000" algn="l" fontAlgn="b">
              <a:lnSpc>
                <a:spcPct val="80000"/>
              </a:lnSpc>
              <a:spcAft>
                <a:spcPts val="600"/>
              </a:spcAft>
              <a:defRPr/>
            </a:pPr>
            <a:r>
              <a:rPr lang="en-US" sz="2000" dirty="0">
                <a:latin typeface="Arial Rounded MT Bold" pitchFamily="34" charset="0"/>
                <a:cs typeface="Arial" charset="0"/>
              </a:rPr>
              <a:t>Nearly voting members:	10</a:t>
            </a:r>
          </a:p>
          <a:p>
            <a:pPr marL="1487488" indent="-635000" algn="l" fontAlgn="b">
              <a:lnSpc>
                <a:spcPct val="80000"/>
              </a:lnSpc>
              <a:spcAft>
                <a:spcPts val="600"/>
              </a:spcAft>
              <a:defRPr/>
            </a:pPr>
            <a:r>
              <a:rPr lang="en-US" sz="2000" dirty="0">
                <a:latin typeface="Arial Rounded MT Bold" pitchFamily="34" charset="0"/>
                <a:cs typeface="Arial" charset="0"/>
              </a:rPr>
              <a:t>Aspirant voting members:	27</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6</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dirty="0">
                <a:latin typeface="Arial Rounded MT Bold" pitchFamily="34" charset="0"/>
                <a:cs typeface="Arial" charset="0"/>
              </a:rPr>
              <a:t>802 Operations Links</a:t>
            </a: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7</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6</a:t>
            </a:r>
          </a:p>
          <a:p>
            <a:pPr marL="1371600" indent="-457200" algn="l" fontAlgn="b">
              <a:lnSpc>
                <a:spcPct val="80000"/>
              </a:lnSpc>
              <a:spcAft>
                <a:spcPts val="600"/>
              </a:spcAft>
              <a:defRPr/>
            </a:pPr>
            <a:endParaRPr lang="en-US" sz="20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8</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8E86-29B6-8FA3-137F-45EFA693904F}"/>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1844BAB5-F4F6-EA33-1953-527A9004B942}"/>
              </a:ext>
            </a:extLst>
          </p:cNvPr>
          <p:cNvSpPr>
            <a:spLocks noGrp="1"/>
          </p:cNvSpPr>
          <p:nvPr>
            <p:ph type="sldNum" sz="quarter" idx="12"/>
          </p:nvPr>
        </p:nvSpPr>
        <p:spPr>
          <a:xfrm>
            <a:off x="5911494"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9</a:t>
            </a:fld>
            <a:endParaRPr lang="en-US" sz="1200" dirty="0"/>
          </a:p>
        </p:txBody>
      </p:sp>
      <p:sp>
        <p:nvSpPr>
          <p:cNvPr id="11" name="Rectangle 4">
            <a:extLst>
              <a:ext uri="{FF2B5EF4-FFF2-40B4-BE49-F238E27FC236}">
                <a16:creationId xmlns:a16="http://schemas.microsoft.com/office/drawing/2014/main" id="{F0FE0A64-0329-4471-3706-866F40181814}"/>
              </a:ext>
            </a:extLst>
          </p:cNvPr>
          <p:cNvSpPr txBox="1">
            <a:spLocks noChangeArrowheads="1"/>
          </p:cNvSpPr>
          <p:nvPr/>
        </p:nvSpPr>
        <p:spPr bwMode="auto">
          <a:xfrm>
            <a:off x="2057400" y="762002"/>
            <a:ext cx="80772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September 2025 802.15 WG Agenda</a:t>
            </a:r>
          </a:p>
        </p:txBody>
      </p:sp>
      <p:pic>
        <p:nvPicPr>
          <p:cNvPr id="2" name="Picture 1">
            <a:extLst>
              <a:ext uri="{FF2B5EF4-FFF2-40B4-BE49-F238E27FC236}">
                <a16:creationId xmlns:a16="http://schemas.microsoft.com/office/drawing/2014/main" id="{AC6C2A93-9129-D98C-89D6-5BBFEC6E7668}"/>
              </a:ext>
            </a:extLst>
          </p:cNvPr>
          <p:cNvPicPr>
            <a:picLocks noChangeAspect="1"/>
          </p:cNvPicPr>
          <p:nvPr/>
        </p:nvPicPr>
        <p:blipFill>
          <a:blip r:embed="rId2"/>
          <a:stretch>
            <a:fillRect/>
          </a:stretch>
        </p:blipFill>
        <p:spPr>
          <a:xfrm>
            <a:off x="1959348" y="1219200"/>
            <a:ext cx="8273303" cy="5256213"/>
          </a:xfrm>
          <a:prstGeom prst="rect">
            <a:avLst/>
          </a:prstGeom>
        </p:spPr>
      </p:pic>
    </p:spTree>
    <p:extLst>
      <p:ext uri="{BB962C8B-B14F-4D97-AF65-F5344CB8AC3E}">
        <p14:creationId xmlns:p14="http://schemas.microsoft.com/office/powerpoint/2010/main" val="225953673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51545</TotalTime>
  <Words>3391</Words>
  <Application>Microsoft Office PowerPoint</Application>
  <PresentationFormat>Widescreen</PresentationFormat>
  <Paragraphs>506</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Arial Rounded MT Bold</vt:lpstr>
      <vt:lpstr>Symbol</vt:lpstr>
      <vt:lpstr>Times New Roman</vt:lpstr>
      <vt:lpstr>IEEE-802_15</vt:lpstr>
      <vt:lpstr> 158th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1659</cp:revision>
  <cp:lastPrinted>2000-07-07T01:25:49Z</cp:lastPrinted>
  <dcterms:created xsi:type="dcterms:W3CDTF">1999-06-22T06:24:01Z</dcterms:created>
  <dcterms:modified xsi:type="dcterms:W3CDTF">2025-09-15T22:03:14Z</dcterms:modified>
  <cp:category/>
</cp:coreProperties>
</file>