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5"/>
  </p:notesMasterIdLst>
  <p:handoutMasterIdLst>
    <p:handoutMasterId r:id="rId166"/>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2073" r:id="rId14"/>
    <p:sldId id="349" r:id="rId15"/>
    <p:sldId id="2031" r:id="rId16"/>
    <p:sldId id="2045" r:id="rId17"/>
    <p:sldId id="2037" r:id="rId18"/>
    <p:sldId id="2051" r:id="rId19"/>
    <p:sldId id="2033" r:id="rId20"/>
    <p:sldId id="2041" r:id="rId21"/>
    <p:sldId id="2052" r:id="rId22"/>
    <p:sldId id="2034" r:id="rId23"/>
    <p:sldId id="2035" r:id="rId24"/>
    <p:sldId id="2036" r:id="rId25"/>
    <p:sldId id="2072" r:id="rId26"/>
    <p:sldId id="2048" r:id="rId27"/>
    <p:sldId id="2042" r:id="rId28"/>
    <p:sldId id="2044" r:id="rId29"/>
    <p:sldId id="2038" r:id="rId30"/>
    <p:sldId id="2039" r:id="rId31"/>
    <p:sldId id="2040" r:id="rId32"/>
    <p:sldId id="350" r:id="rId33"/>
    <p:sldId id="2053" r:id="rId34"/>
    <p:sldId id="351" r:id="rId35"/>
    <p:sldId id="2047" r:id="rId36"/>
    <p:sldId id="356" r:id="rId37"/>
    <p:sldId id="5867" r:id="rId38"/>
    <p:sldId id="450" r:id="rId39"/>
    <p:sldId id="440" r:id="rId40"/>
    <p:sldId id="451" r:id="rId41"/>
    <p:sldId id="456" r:id="rId42"/>
    <p:sldId id="370" r:id="rId43"/>
    <p:sldId id="377" r:id="rId44"/>
    <p:sldId id="388" r:id="rId45"/>
    <p:sldId id="448" r:id="rId46"/>
    <p:sldId id="5870"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 id="277" r:id="rId60"/>
    <p:sldId id="278" r:id="rId61"/>
    <p:sldId id="279" r:id="rId62"/>
    <p:sldId id="280" r:id="rId63"/>
    <p:sldId id="281" r:id="rId64"/>
    <p:sldId id="282" r:id="rId65"/>
    <p:sldId id="283" r:id="rId66"/>
    <p:sldId id="5868" r:id="rId67"/>
    <p:sldId id="2377" r:id="rId68"/>
    <p:sldId id="264" r:id="rId69"/>
    <p:sldId id="2428" r:id="rId70"/>
    <p:sldId id="2425" r:id="rId71"/>
    <p:sldId id="2430" r:id="rId72"/>
    <p:sldId id="2429" r:id="rId73"/>
    <p:sldId id="2427" r:id="rId74"/>
    <p:sldId id="5871" r:id="rId75"/>
    <p:sldId id="6231" r:id="rId76"/>
    <p:sldId id="6232" r:id="rId77"/>
    <p:sldId id="6233" r:id="rId78"/>
    <p:sldId id="6234" r:id="rId79"/>
    <p:sldId id="6235" r:id="rId80"/>
    <p:sldId id="6236" r:id="rId81"/>
    <p:sldId id="6237" r:id="rId82"/>
    <p:sldId id="6238" r:id="rId83"/>
    <p:sldId id="6239" r:id="rId84"/>
    <p:sldId id="6240" r:id="rId85"/>
    <p:sldId id="6241" r:id="rId86"/>
    <p:sldId id="6242" r:id="rId87"/>
    <p:sldId id="5872" r:id="rId88"/>
    <p:sldId id="5885" r:id="rId89"/>
    <p:sldId id="8089" r:id="rId90"/>
    <p:sldId id="8085" r:id="rId91"/>
    <p:sldId id="5880" r:id="rId92"/>
    <p:sldId id="8094" r:id="rId93"/>
    <p:sldId id="285" r:id="rId94"/>
    <p:sldId id="6222" r:id="rId95"/>
    <p:sldId id="5874" r:id="rId96"/>
    <p:sldId id="8095" r:id="rId97"/>
    <p:sldId id="8096" r:id="rId98"/>
    <p:sldId id="8097" r:id="rId99"/>
    <p:sldId id="8098" r:id="rId100"/>
    <p:sldId id="8099" r:id="rId101"/>
    <p:sldId id="8100" r:id="rId102"/>
    <p:sldId id="8101" r:id="rId103"/>
    <p:sldId id="8102" r:id="rId104"/>
    <p:sldId id="8103" r:id="rId105"/>
    <p:sldId id="8104" r:id="rId106"/>
    <p:sldId id="8105" r:id="rId107"/>
    <p:sldId id="8106" r:id="rId108"/>
    <p:sldId id="8107" r:id="rId109"/>
    <p:sldId id="8108" r:id="rId110"/>
    <p:sldId id="8109" r:id="rId111"/>
    <p:sldId id="8110" r:id="rId112"/>
    <p:sldId id="8111" r:id="rId113"/>
    <p:sldId id="6229" r:id="rId114"/>
    <p:sldId id="1043" r:id="rId115"/>
    <p:sldId id="1059" r:id="rId116"/>
    <p:sldId id="1066" r:id="rId117"/>
    <p:sldId id="1063" r:id="rId118"/>
    <p:sldId id="1067" r:id="rId119"/>
    <p:sldId id="1069" r:id="rId120"/>
    <p:sldId id="256" r:id="rId121"/>
    <p:sldId id="5946" r:id="rId122"/>
    <p:sldId id="289" r:id="rId123"/>
    <p:sldId id="306" r:id="rId124"/>
    <p:sldId id="299" r:id="rId125"/>
    <p:sldId id="304" r:id="rId126"/>
    <p:sldId id="308" r:id="rId127"/>
    <p:sldId id="309" r:id="rId128"/>
    <p:sldId id="310" r:id="rId129"/>
    <p:sldId id="5947" r:id="rId130"/>
    <p:sldId id="371" r:id="rId131"/>
    <p:sldId id="372" r:id="rId132"/>
    <p:sldId id="363" r:id="rId133"/>
    <p:sldId id="358" r:id="rId134"/>
    <p:sldId id="374" r:id="rId135"/>
    <p:sldId id="362" r:id="rId136"/>
    <p:sldId id="373" r:id="rId137"/>
    <p:sldId id="5876" r:id="rId138"/>
    <p:sldId id="257" r:id="rId139"/>
    <p:sldId id="258" r:id="rId140"/>
    <p:sldId id="260" r:id="rId141"/>
    <p:sldId id="261" r:id="rId142"/>
    <p:sldId id="262" r:id="rId143"/>
    <p:sldId id="263" r:id="rId144"/>
    <p:sldId id="8112" r:id="rId145"/>
    <p:sldId id="8113" r:id="rId146"/>
    <p:sldId id="8114" r:id="rId147"/>
    <p:sldId id="8115" r:id="rId148"/>
    <p:sldId id="8116" r:id="rId149"/>
    <p:sldId id="8117" r:id="rId150"/>
    <p:sldId id="8118" r:id="rId151"/>
    <p:sldId id="8119" r:id="rId152"/>
    <p:sldId id="5877" r:id="rId153"/>
    <p:sldId id="2370" r:id="rId154"/>
    <p:sldId id="2379" r:id="rId155"/>
    <p:sldId id="2380" r:id="rId156"/>
    <p:sldId id="6230" r:id="rId157"/>
    <p:sldId id="8120" r:id="rId158"/>
    <p:sldId id="8121" r:id="rId159"/>
    <p:sldId id="8122" r:id="rId160"/>
    <p:sldId id="5948" r:id="rId161"/>
    <p:sldId id="2067" r:id="rId162"/>
    <p:sldId id="295" r:id="rId163"/>
    <p:sldId id="8123" r:id="rId16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0" d="100"/>
          <a:sy n="70" d="100"/>
        </p:scale>
        <p:origin x="298"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68</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dirty="0"/>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120</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153</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153</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154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154</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155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August 25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155</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70</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52A6A-BE83-8487-6406-EFBA61A5C6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1519AB-89C1-5934-43F5-38F727774D63}"/>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0B03E74F-FFCE-3462-9E31-8ECA073373FA}"/>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D895BAF0-4A4E-F243-1595-FDC66873D29F}"/>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0C249369-32BE-DB77-6323-07EEF0AE5627}"/>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71</a:t>
            </a:fld>
            <a:endParaRPr lang="en-US" altLang="de-DE"/>
          </a:p>
        </p:txBody>
      </p:sp>
      <p:sp>
        <p:nvSpPr>
          <p:cNvPr id="24578" name="Rectangle 2">
            <a:extLst>
              <a:ext uri="{FF2B5EF4-FFF2-40B4-BE49-F238E27FC236}">
                <a16:creationId xmlns:a16="http://schemas.microsoft.com/office/drawing/2014/main" id="{B60F6898-21B9-45E9-E56F-D05545C24EF3}"/>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3203960C-2C67-4BF9-CE82-FD559DC3CDC2}"/>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4431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72</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88</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89</a:t>
            </a:fld>
            <a:endParaRPr lang="en-US" altLang="ja-JP" dirty="0"/>
          </a:p>
        </p:txBody>
      </p:sp>
      <p:sp>
        <p:nvSpPr>
          <p:cNvPr id="24578" name="Rectangle 2"/>
          <p:cNvSpPr>
            <a:spLocks noGrp="1" noRot="1" noChangeAspect="1" noChangeArrowheads="1" noTextEdit="1"/>
          </p:cNvSpPr>
          <p:nvPr>
            <p:ph type="sldImg"/>
          </p:nvPr>
        </p:nvSpPr>
        <p:spPr>
          <a:xfrm>
            <a:off x="-182563" y="835025"/>
            <a:ext cx="7337426"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9350051-D29B-4BA1-8001-3F6B646E31EB}" type="slidenum">
              <a:rPr kumimoji="1" lang="ja-JP" altLang="en-US" smtClean="0"/>
              <a:t>91</a:t>
            </a:fld>
            <a:endParaRPr kumimoji="1" lang="ja-JP" altLang="en-US"/>
          </a:p>
        </p:txBody>
      </p:sp>
    </p:spTree>
    <p:extLst>
      <p:ext uri="{BB962C8B-B14F-4D97-AF65-F5344CB8AC3E}">
        <p14:creationId xmlns:p14="http://schemas.microsoft.com/office/powerpoint/2010/main" val="12228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93</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140469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29906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0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lgn="ctr">
              <a:buNone/>
              <a:defRPr/>
            </a:lvl1pPr>
          </a:lstStyle>
          <a:p>
            <a:pPr indent="0" algn="ctr">
              <a:buNone/>
            </a:pPr>
            <a:endParaRPr lang="fi-FI" sz="5867" b="0" strike="noStrike" spc="-1">
              <a:solidFill>
                <a:srgbClr val="000000"/>
              </a:solidFill>
              <a:latin typeface="Arial"/>
            </a:endParaRPr>
          </a:p>
        </p:txBody>
      </p:sp>
    </p:spTree>
    <p:extLst>
      <p:ext uri="{BB962C8B-B14F-4D97-AF65-F5344CB8AC3E}">
        <p14:creationId xmlns:p14="http://schemas.microsoft.com/office/powerpoint/2010/main" val="321705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lgn="ctr">
              <a:buNone/>
              <a:defRPr/>
            </a:lvl1pPr>
          </a:lstStyle>
          <a:p>
            <a:pPr indent="0" algn="ctr">
              <a:buNone/>
            </a:pPr>
            <a:endParaRPr lang="fi-FI" sz="5867" b="0" strike="noStrike" spc="-1">
              <a:solidFill>
                <a:srgbClr val="000000"/>
              </a:solidFill>
              <a:latin typeface="Arial"/>
            </a:endParaRPr>
          </a:p>
        </p:txBody>
      </p:sp>
      <p:sp>
        <p:nvSpPr>
          <p:cNvPr id="151" name="PlaceHolder 2"/>
          <p:cNvSpPr>
            <a:spLocks noGrp="1"/>
          </p:cNvSpPr>
          <p:nvPr>
            <p:ph/>
          </p:nvPr>
        </p:nvSpPr>
        <p:spPr>
          <a:xfrm>
            <a:off x="609600" y="1604640"/>
            <a:ext cx="1097232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fi-FI" sz="4267" b="0" strike="noStrike" spc="-1">
              <a:solidFill>
                <a:srgbClr val="000000"/>
              </a:solidFill>
              <a:latin typeface="Arial"/>
            </a:endParaRPr>
          </a:p>
        </p:txBody>
      </p:sp>
    </p:spTree>
    <p:extLst>
      <p:ext uri="{BB962C8B-B14F-4D97-AF65-F5344CB8AC3E}">
        <p14:creationId xmlns:p14="http://schemas.microsoft.com/office/powerpoint/2010/main" val="159427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78815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8839201" y="6481822"/>
            <a:ext cx="3048305"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a:xfrm>
            <a:off x="8009700" y="6475413"/>
            <a:ext cx="236603" cy="153888"/>
          </a:xfrm>
        </p:spPr>
        <p:txBody>
          <a:bodyPr lIns="0" tIns="0" rIns="0" bIns="0"/>
          <a:lstStyle>
            <a:lvl1pPr>
              <a:defRPr sz="1000" b="0" i="0">
                <a:solidFill>
                  <a:schemeClr val="tx1"/>
                </a:solidFill>
                <a:latin typeface="メイリオ"/>
                <a:cs typeface="メイリオ"/>
              </a:defRPr>
            </a:lvl1pPr>
          </a:lstStyle>
          <a:p>
            <a:pPr marL="25400"/>
            <a:fld id="{81D60167-4931-47E6-BA6A-407CBD079E47}" type="slidenum">
              <a:rPr lang="en-US" spc="-10" smtClean="0"/>
              <a:pPr marL="25400"/>
              <a:t>‹#›</a:t>
            </a:fld>
            <a:endParaRPr lang="en-US" spc="-10" dirty="0"/>
          </a:p>
        </p:txBody>
      </p:sp>
      <p:sp>
        <p:nvSpPr>
          <p:cNvPr id="5" name="Date Placeholder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912644" y="381000"/>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2025</a:t>
            </a:r>
            <a:endParaRPr lang="en-US" altLang="ja-JP" dirty="0"/>
          </a:p>
        </p:txBody>
      </p:sp>
    </p:spTree>
    <p:extLst>
      <p:ext uri="{BB962C8B-B14F-4D97-AF65-F5344CB8AC3E}">
        <p14:creationId xmlns:p14="http://schemas.microsoft.com/office/powerpoint/2010/main" val="2009436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409385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802.15-25-0406-00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5/dcn/25/15-25-0338-00-16me-proposed-modification-and-additions-to-802-16t.pptx" TargetMode="External"/><Relationship Id="rId2" Type="http://schemas.openxmlformats.org/officeDocument/2006/relationships/hyperlink" Target="https://mentor.ieee.org/802.15/dcn/25/15-25-0342-00-16me-synchronization-sequence-length-and-repetitions.pptx"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5/dcn/25/15-25-0353-02-acss-cca-modes-and-adaptive-ed-threshold-in-suspendable-csma-ca.pptx" TargetMode="Externa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cker.ietf.org/meeting/interim-2025-ietfieee-03/materials/slides-interim-2025-ietfieee-03-sessa-internet-engineering-task-force-standards-process-overview-00" TargetMode="External"/><Relationship Id="rId7" Type="http://schemas.openxmlformats.org/officeDocument/2006/relationships/hyperlink" Target="https://mentor.ieee.org/802-ec/dcn/25/ec-25-0136-01-LMSC-2025-july-ietf-sc-report.pptx" TargetMode="External"/><Relationship Id="rId2" Type="http://schemas.openxmlformats.org/officeDocument/2006/relationships/hyperlink" Target="mailto:annkrieger.dod@gmail.com" TargetMode="External"/><Relationship Id="rId1" Type="http://schemas.openxmlformats.org/officeDocument/2006/relationships/slideLayout" Target="../slideLayouts/slideLayout2.xml"/><Relationship Id="rId6" Type="http://schemas.openxmlformats.org/officeDocument/2006/relationships/hyperlink" Target="https://datatracker.ietf.org/meeting/interim-2025-ietfieee-03/session/ietfieee" TargetMode="External"/><Relationship Id="rId5" Type="http://schemas.openxmlformats.org/officeDocument/2006/relationships/hyperlink" Target="https://datatracker.ietf.org/meeting/interim-2025-ietfieee-03/materials/minutes-interim-2025-ietfieee-03-202507260700-00" TargetMode="External"/><Relationship Id="rId4" Type="http://schemas.openxmlformats.org/officeDocument/2006/relationships/hyperlink" Target="https://datatracker.ietf.org/meeting/interim-2025-ietfieee-03/materials/slides-interim-2025-ietfieee-03-sessa-ieee-ieee-standards-association-and-ieee-802-lanman-standards-process-overview-00"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5/dcn/25/15-25-0162-02-07ma-ieee-802-15-ig-ng-owc-call-for-applications.doc" TargetMode="Externa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5/dcn/25/15-25-0162-02-07ma-ieee-802-15-ig-ng-owc-call-for-applications.doc" TargetMode="Externa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hyperlink" Target="https://datatracker.ietf.org/meeting/123/proceeding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3" Type="http://schemas.openxmlformats.org/officeDocument/2006/relationships/hyperlink" Target="https://datatracker.ietf.org/doc/minutes-123-6lo/" TargetMode="External"/><Relationship Id="rId2" Type="http://schemas.openxmlformats.org/officeDocument/2006/relationships/hyperlink" Target="https://datatracker.ietf.org/doc/agenda-123-6lo/" TargetMode="External"/><Relationship Id="rId1" Type="http://schemas.openxmlformats.org/officeDocument/2006/relationships/slideLayout" Target="../slideLayouts/slideLayout4.xml"/><Relationship Id="rId4" Type="http://schemas.openxmlformats.org/officeDocument/2006/relationships/hyperlink" Target="https://meetecho-player.ietf.org/playout/?session=IETF123-6LO-20250723-0730"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datatracker.ietf.org/doc/draft-ietf-6lo-updating-rfc-8928/https:/datatracker.ietf.org/doc/draft-ietf-6lo-updating-rfc-8928/" TargetMode="External"/><Relationship Id="rId7" Type="http://schemas.openxmlformats.org/officeDocument/2006/relationships/hyperlink" Target="https://datatracker.ietf.org/doc/draft-ietf-6lo-nd-gaao/" TargetMode="External"/><Relationship Id="rId2" Type="http://schemas.openxmlformats.org/officeDocument/2006/relationships/hyperlink" Target="https://datatracker.ietf.org/doc/draft-ietf-6lo-prefix-registration/"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6lo-owc/" TargetMode="External"/><Relationship Id="rId5" Type="http://schemas.openxmlformats.org/officeDocument/2006/relationships/hyperlink" Target="https://datatracker.ietf.org/doc/draft-ietf-6lo-schc-15dot4/" TargetMode="External"/><Relationship Id="rId4" Type="http://schemas.openxmlformats.org/officeDocument/2006/relationships/hyperlink" Target="https://datatracker.ietf.org/doc/draft-ietf-6lo-path-aware-semantic-addressing/"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doc/minutes-123-lake-202507220930/" TargetMode="External"/><Relationship Id="rId2" Type="http://schemas.openxmlformats.org/officeDocument/2006/relationships/hyperlink" Target="https://datatracker.ietf.org/doc/agenda-123-lake/" TargetMode="External"/><Relationship Id="rId1" Type="http://schemas.openxmlformats.org/officeDocument/2006/relationships/slideLayout" Target="../slideLayouts/slideLayout4.xml"/><Relationship Id="rId4" Type="http://schemas.openxmlformats.org/officeDocument/2006/relationships/hyperlink" Target="https://meetecho-player.ietf.org/playout/?session=IETF123-LAKE-20250722-0930"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datatracker.ietf.org/doc/draft-ietf-lake-authz/" TargetMode="External"/><Relationship Id="rId7" Type="http://schemas.openxmlformats.org/officeDocument/2006/relationships/hyperlink" Target="https://datatracker.ietf.org/doc/draft-ietf-lake-edhoc-grease/" TargetMode="External"/><Relationship Id="rId2" Type="http://schemas.openxmlformats.org/officeDocument/2006/relationships/hyperlink" Target="https://datatracker.ietf.org/doc/draft-ietf-lake-app-profiles/"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lake-edhoc-psk/" TargetMode="External"/><Relationship Id="rId5" Type="http://schemas.openxmlformats.org/officeDocument/2006/relationships/hyperlink" Target="https://datatracker.ietf.org/doc/draft-ietf-lake-ra/" TargetMode="External"/><Relationship Id="rId4" Type="http://schemas.openxmlformats.org/officeDocument/2006/relationships/hyperlink" Target="https://datatracker.ietf.org/doc/draft-ietf-lake-edhoc-impl-cons/"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doc/minutes-123-suit-202507231400/" TargetMode="External"/><Relationship Id="rId2" Type="http://schemas.openxmlformats.org/officeDocument/2006/relationships/hyperlink" Target="https://datatracker.ietf.org/doc/agenda-123-suit/" TargetMode="External"/><Relationship Id="rId1" Type="http://schemas.openxmlformats.org/officeDocument/2006/relationships/slideLayout" Target="../slideLayouts/slideLayout4.xml"/><Relationship Id="rId4" Type="http://schemas.openxmlformats.org/officeDocument/2006/relationships/hyperlink" Target="https://meetecho-player.ietf.org/playout/?session=IETF123-SUIT-20250723-1400"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s://datatracker.ietf.org/doc/draft-ietf-suit-update-management/" TargetMode="External"/><Relationship Id="rId3" Type="http://schemas.openxmlformats.org/officeDocument/2006/relationships/hyperlink" Target="https://datatracker.ietf.org/doc/draft-ietf-suit-trust-domains/" TargetMode="External"/><Relationship Id="rId7" Type="http://schemas.openxmlformats.org/officeDocument/2006/relationships/hyperlink" Target="https://datatracker.ietf.org/doc/draft-ietf-suit-report/" TargetMode="External"/><Relationship Id="rId2" Type="http://schemas.openxmlformats.org/officeDocument/2006/relationships/hyperlink" Target="https://datatracker.ietf.org/doc/draft-ietf-suit-mti/" TargetMode="External"/><Relationship Id="rId1" Type="http://schemas.openxmlformats.org/officeDocument/2006/relationships/slideLayout" Target="../slideLayouts/slideLayout4.xml"/><Relationship Id="rId6" Type="http://schemas.openxmlformats.org/officeDocument/2006/relationships/hyperlink" Target="https://datatracker.ietf.org/doc/draft-ietf-suit-mud/" TargetMode="External"/><Relationship Id="rId5" Type="http://schemas.openxmlformats.org/officeDocument/2006/relationships/hyperlink" Target="https://datatracker.ietf.org/doc/draft-ietf-suit-manifest/" TargetMode="External"/><Relationship Id="rId4" Type="http://schemas.openxmlformats.org/officeDocument/2006/relationships/hyperlink" Target="https://datatracker.ietf.org/doc/draft-ietf-suit-firmware-encryption/"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8" Type="http://schemas.openxmlformats.org/officeDocument/2006/relationships/hyperlink" Target="https://mentor.ieee.org/802-ec/dcn/25/ec-25-0127-00-LMSC-ieee-p802-3dq-draft-par.pdf" TargetMode="External"/><Relationship Id="rId3" Type="http://schemas.openxmlformats.org/officeDocument/2006/relationships/hyperlink" Target="https://www.ieee802.org/PARs.shtml" TargetMode="External"/><Relationship Id="rId7" Type="http://schemas.openxmlformats.org/officeDocument/2006/relationships/hyperlink" Target="https://www.ieee802.org/1/files/public/docs2025/ee-draft-CSD-0525-v01.pdf" TargetMode="External"/><Relationship Id="rId12" Type="http://schemas.openxmlformats.org/officeDocument/2006/relationships/hyperlink" Target="https://mentor.ieee.org/802-ec/dcn/25/ec-25-0134-00-LMSC-p802-11bi-par-extension-request.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www.ieee802.org/1/files/public/docs2025/ee-draft-PAR-0525-v01.pdf" TargetMode="External"/><Relationship Id="rId11" Type="http://schemas.openxmlformats.org/officeDocument/2006/relationships/hyperlink" Target="https://mentor.ieee.org/802.11/dcn/25/11-25-0598-03-0PQC-pqc-draft-proposed-csd.docx" TargetMode="External"/><Relationship Id="rId5" Type="http://schemas.openxmlformats.org/officeDocument/2006/relationships/hyperlink" Target="https://www.ieee802.org/1/files/public/docs2025/dq-draft-PAR-extension-0525-v01.pdf" TargetMode="External"/><Relationship Id="rId10" Type="http://schemas.openxmlformats.org/officeDocument/2006/relationships/hyperlink" Target="https://mentor.ieee.org/802.11/dcn/25/11-25-0958-00-0PQC-draft-p802-11bt-par.pdf" TargetMode="External"/><Relationship Id="rId4" Type="http://schemas.openxmlformats.org/officeDocument/2006/relationships/hyperlink" Target="https://www.ieee802.org/1/files/public/docs2025/60802-draft-PAR-extension-0525-v01.pdf" TargetMode="External"/><Relationship Id="rId9" Type="http://schemas.openxmlformats.org/officeDocument/2006/relationships/hyperlink" Target="https://mentor.ieee.org/802-ec/dcn/25/ec-25-0128-00-LMSC-ieee-p802-3dq-draft-csd.pdf" TargetMode="External"/></Relationships>
</file>

<file path=ppt/slides/_rels/slide155.xml.rels><?xml version="1.0" encoding="UTF-8" standalone="yes"?>
<Relationships xmlns="http://schemas.openxmlformats.org/package/2006/relationships"><Relationship Id="rId3" Type="http://schemas.openxmlformats.org/officeDocument/2006/relationships/hyperlink" Target="https://mentor.ieee.org/802.15/dcn/25/15-25-0362-00-0mag-802-15-comments-on-pars-july-2025.ppt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5/dcn/25/15-25-0350-00-04ad-surface-wave-propagation-for-ng-sun-phy-in-ship-area-netwo.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15/dcn/25/15-25-0236-00-04ac-may25-tg4ac-minutes.docx"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5/documents?is_dcn=107&amp;is_group=04ac&amp;is_options=5" TargetMode="External"/><Relationship Id="rId2" Type="http://schemas.openxmlformats.org/officeDocument/2006/relationships/hyperlink" Target="https://mentor.ieee.org/802.15/documents?is_dcn=397&amp;is_group=04ac&amp;is_options=5"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5/dcn/25/15-25-0227-00-04ae-may25-tg4ae-minutes.docx" TargetMode="Externa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5/documents?is_dcn=317&amp;is_group=04ae&amp;is_options=5" TargetMode="External"/><Relationship Id="rId2" Type="http://schemas.openxmlformats.org/officeDocument/2006/relationships/hyperlink" Target="https://mentor.ieee.org/802.15/documents?is_dcn=466&amp;is_group=04ae&amp;is_options=5" TargetMode="External"/><Relationship Id="rId1" Type="http://schemas.openxmlformats.org/officeDocument/2006/relationships/slideLayout" Target="../slideLayouts/slideLayout4.xml"/><Relationship Id="rId5" Type="http://schemas.openxmlformats.org/officeDocument/2006/relationships/hyperlink" Target="https://csrc.nist.gov/files/pubs/sp/800/232/ipd/docs/sp800-232-ipd-public-comments-received.pdf" TargetMode="External"/><Relationship Id="rId4" Type="http://schemas.openxmlformats.org/officeDocument/2006/relationships/hyperlink" Target="https://csrc.nist.gov/pubs/sp/800/232/ipd"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5/dcn/25/15-25-0231-00-009a-may25-tg9a-minutes.docx" TargetMode="Externa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hyperlink" Target="https://mentor.ieee.org/802.15/documents?is_dcn=218&amp;is_group=009a&amp;is_options=5" TargetMode="External"/><Relationship Id="rId2" Type="http://schemas.openxmlformats.org/officeDocument/2006/relationships/hyperlink" Target="https://mentor.ieee.org/802.15/documents?is_dcn=468&amp;is_group=009a&amp;is_options=5" TargetMode="Externa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609600" y="609600"/>
            <a:ext cx="10969440" cy="11419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LB215+rogue comments</a:t>
            </a:r>
          </a:p>
        </p:txBody>
      </p:sp>
      <p:graphicFrame>
        <p:nvGraphicFramePr>
          <p:cNvPr id="302" name="Table 301"/>
          <p:cNvGraphicFramePr/>
          <p:nvPr/>
        </p:nvGraphicFramePr>
        <p:xfrm>
          <a:off x="1935840" y="2310720"/>
          <a:ext cx="8407680" cy="258192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4">
                  <a:txBody>
                    <a:bodyPr/>
                    <a:lstStyle/>
                    <a:p>
                      <a:pPr algn="ctr">
                        <a:lnSpc>
                          <a:spcPct val="100000"/>
                        </a:lnSpc>
                      </a:pPr>
                      <a:r>
                        <a:rPr lang="fi-FI" sz="24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13+18 = 31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7+8 = 15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400" b="0" strike="noStrike" spc="-1">
                          <a:solidFill>
                            <a:srgbClr val="000000"/>
                          </a:solidFill>
                          <a:latin typeface="Arial"/>
                        </a:rPr>
                        <a:t>5+16 = 21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5+10 = 15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2400" b="0" strike="noStrike" spc="-1">
                          <a:solidFill>
                            <a:srgbClr val="000000"/>
                          </a:solidFill>
                          <a:latin typeface="Arial"/>
                        </a:rPr>
                        <a:t>5+2 = 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1+0 = 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400" b="0" strike="noStrike" spc="-1">
                          <a:solidFill>
                            <a:srgbClr val="000000"/>
                          </a:solidFill>
                          <a:latin typeface="Arial"/>
                        </a:rPr>
                        <a:t>3+0 = 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3" name="スライド番号プレースホルダー 5">
            <a:extLst>
              <a:ext uri="{FF2B5EF4-FFF2-40B4-BE49-F238E27FC236}">
                <a16:creationId xmlns:a16="http://schemas.microsoft.com/office/drawing/2014/main" id="{07DEDF29-6C8B-0651-5AF2-C76A081D170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100</a:t>
            </a:fld>
            <a:endParaRPr lang="en-US" altLang="ja-JP" sz="1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609600" y="609600"/>
            <a:ext cx="10969440" cy="11419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LB220 results</a:t>
            </a:r>
          </a:p>
        </p:txBody>
      </p:sp>
      <p:graphicFrame>
        <p:nvGraphicFramePr>
          <p:cNvPr id="304" name="Table 303"/>
          <p:cNvGraphicFramePr/>
          <p:nvPr/>
        </p:nvGraphicFramePr>
        <p:xfrm>
          <a:off x="1851360" y="1949760"/>
          <a:ext cx="8407680" cy="40728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2025-06-06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2025-06-21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129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876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95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73.64%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84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11.58%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34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26.4%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スライド番号プレースホルダー 5">
            <a:extLst>
              <a:ext uri="{FF2B5EF4-FFF2-40B4-BE49-F238E27FC236}">
                <a16:creationId xmlns:a16="http://schemas.microsoft.com/office/drawing/2014/main" id="{F829D129-756D-D4B6-C427-D56346F121A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101</a:t>
            </a:fld>
            <a:endParaRPr lang="en-US" altLang="ja-JP" sz="12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609600" y="609600"/>
            <a:ext cx="10969440" cy="11419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LB220+rogue comments</a:t>
            </a:r>
          </a:p>
        </p:txBody>
      </p:sp>
      <p:graphicFrame>
        <p:nvGraphicFramePr>
          <p:cNvPr id="306" name="Table 305"/>
          <p:cNvGraphicFramePr/>
          <p:nvPr/>
        </p:nvGraphicFramePr>
        <p:xfrm>
          <a:off x="1935840" y="2310720"/>
          <a:ext cx="8407680" cy="258192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4">
                  <a:txBody>
                    <a:bodyPr/>
                    <a:lstStyle/>
                    <a:p>
                      <a:pPr algn="ctr">
                        <a:lnSpc>
                          <a:spcPct val="100000"/>
                        </a:lnSpc>
                      </a:pPr>
                      <a:r>
                        <a:rPr lang="fi-FI" sz="24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2+14 = 16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2+11=13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400" b="0" strike="noStrike" spc="-1">
                          <a:solidFill>
                            <a:srgbClr val="000000"/>
                          </a:solidFill>
                          <a:latin typeface="Arial"/>
                        </a:rPr>
                        <a:t>2+11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0+2=2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2400" b="0" strike="noStrike" spc="-1">
                          <a:solidFill>
                            <a:srgbClr val="000000"/>
                          </a:solidFill>
                          <a:latin typeface="Arial"/>
                        </a:rPr>
                        <a:t>0+2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400" b="0" strike="noStrike" spc="-1">
                          <a:solidFill>
                            <a:srgbClr val="000000"/>
                          </a:solidFill>
                          <a:latin typeface="Arial"/>
                        </a:rPr>
                        <a:t>0+1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スライド番号プレースホルダー 5">
            <a:extLst>
              <a:ext uri="{FF2B5EF4-FFF2-40B4-BE49-F238E27FC236}">
                <a16:creationId xmlns:a16="http://schemas.microsoft.com/office/drawing/2014/main" id="{ACA89260-86B5-6DE0-2C47-87AD9F82CA4D}"/>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102</a:t>
            </a:fld>
            <a:endParaRPr lang="en-US" altLang="ja-JP" sz="12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21"/>
          <p:cNvSpPr/>
          <p:nvPr/>
        </p:nvSpPr>
        <p:spPr>
          <a:xfrm>
            <a:off x="609600" y="2180160"/>
            <a:ext cx="109632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TG9a formally request that 802.15 WG start a WG recirculation requesting approval of document P802.15.9a_D02 and to forward document P802.15.9a_D02,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 </a:t>
            </a:r>
            <a:endParaRPr lang="fi-FI" sz="2667" spc="-1">
              <a:solidFill>
                <a:srgbClr val="000000"/>
              </a:solidFill>
              <a:latin typeface="Arial"/>
            </a:endParaRPr>
          </a:p>
        </p:txBody>
      </p:sp>
      <p:sp>
        <p:nvSpPr>
          <p:cNvPr id="308" name="PlaceHolder 1"/>
          <p:cNvSpPr>
            <a:spLocks noGrp="1"/>
          </p:cNvSpPr>
          <p:nvPr>
            <p:ph type="title"/>
          </p:nvPr>
        </p:nvSpPr>
        <p:spPr>
          <a:xfrm>
            <a:off x="304800" y="777600"/>
            <a:ext cx="11577600" cy="114000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999C6432-E8A2-572E-4A0A-E0557F06C27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103</a:t>
            </a:fld>
            <a:endParaRPr lang="en-US" altLang="ja-JP"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31"/>
          <p:cNvSpPr/>
          <p:nvPr/>
        </p:nvSpPr>
        <p:spPr>
          <a:xfrm>
            <a:off x="609600" y="2180160"/>
            <a:ext cx="109632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802.15 WG start a WG recirculation requesting approval of document P802.15.9a_D02 and to forward document P802.15.9a_D02,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10" name="PlaceHolder 1"/>
          <p:cNvSpPr>
            <a:spLocks noGrp="1"/>
          </p:cNvSpPr>
          <p:nvPr>
            <p:ph type="title"/>
          </p:nvPr>
        </p:nvSpPr>
        <p:spPr>
          <a:xfrm>
            <a:off x="304800" y="777600"/>
            <a:ext cx="11577600" cy="114000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256FCBF0-09AD-7468-4483-FD09B0140CC2}"/>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104</a:t>
            </a:fld>
            <a:endParaRPr lang="en-US" altLang="ja-JP" sz="12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35"/>
          <p:cNvSpPr/>
          <p:nvPr/>
        </p:nvSpPr>
        <p:spPr>
          <a:xfrm>
            <a:off x="609600" y="2180160"/>
            <a:ext cx="109632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1000" lnSpcReduction="10000"/>
          </a:bodyPr>
          <a:lstStyle/>
          <a:p>
            <a:pPr>
              <a:lnSpc>
                <a:spcPct val="100000"/>
              </a:lnSpc>
            </a:pPr>
            <a:r>
              <a:rPr lang="en-US" sz="2667" i="1" spc="-1">
                <a:solidFill>
                  <a:srgbClr val="000000"/>
                </a:solidFill>
                <a:latin typeface="Arial"/>
                <a:ea typeface="DejaVu Sans"/>
              </a:rPr>
              <a:t>Move that TG9a requests that 802.15 WG approve the formation of a Comment Resolution Group (CRG) for the WG balloting of the P802.15.9a_D02 with the following membership: Tero Kivinen (Chair), Ann Krieger, Ben Rolfe, Alex Krebs, and Peter Yee. The 802.15.9a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312" name="PlaceHolder 1"/>
          <p:cNvSpPr>
            <a:spLocks noGrp="1"/>
          </p:cNvSpPr>
          <p:nvPr>
            <p:ph type="title"/>
          </p:nvPr>
        </p:nvSpPr>
        <p:spPr>
          <a:xfrm>
            <a:off x="304800" y="777600"/>
            <a:ext cx="11577600" cy="114000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9DE4C9AF-0D35-6261-2935-3EFE0CFD194C}"/>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105</a:t>
            </a:fld>
            <a:endParaRPr lang="en-US" altLang="ja-JP" sz="12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8"/>
          <p:cNvSpPr/>
          <p:nvPr/>
        </p:nvSpPr>
        <p:spPr>
          <a:xfrm>
            <a:off x="609600" y="2180160"/>
            <a:ext cx="10963200" cy="3968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1000" lnSpcReduction="10000"/>
          </a:bodyPr>
          <a:lstStyle/>
          <a:p>
            <a:pPr>
              <a:lnSpc>
                <a:spcPct val="100000"/>
              </a:lnSpc>
            </a:pPr>
            <a:r>
              <a:rPr lang="en-US" sz="2667" i="1" spc="-1">
                <a:solidFill>
                  <a:srgbClr val="000000"/>
                </a:solidFill>
                <a:latin typeface="Arial"/>
                <a:ea typeface="DejaVu Sans"/>
              </a:rPr>
              <a:t>Move that 802.15 WG approve the formation of a Comment Resolution Group (CRG) for the WG balloting of the P802.15.9a_D02 with the following membership: Tero Kivinen</a:t>
            </a:r>
            <a:r>
              <a:rPr lang="en-US" sz="2667" i="1" spc="-1">
                <a:solidFill>
                  <a:srgbClr val="000000"/>
                </a:solidFill>
                <a:highlight>
                  <a:srgbClr val="FFFF00"/>
                </a:highlight>
                <a:latin typeface="Arial"/>
                <a:ea typeface="DejaVu Sans"/>
              </a:rPr>
              <a:t> </a:t>
            </a:r>
            <a:r>
              <a:rPr lang="en-US" sz="2667" i="1" spc="-1">
                <a:solidFill>
                  <a:srgbClr val="000000"/>
                </a:solidFill>
                <a:latin typeface="Arial"/>
                <a:ea typeface="DejaVu Sans"/>
              </a:rPr>
              <a:t>(Chair),  Ann Krieger, Ben Rolfe, Alex Krebs, and Peter Yee. The 802.15.9a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14" name="PlaceHolder 1"/>
          <p:cNvSpPr>
            <a:spLocks noGrp="1"/>
          </p:cNvSpPr>
          <p:nvPr>
            <p:ph type="title"/>
          </p:nvPr>
        </p:nvSpPr>
        <p:spPr>
          <a:xfrm>
            <a:off x="304800" y="777600"/>
            <a:ext cx="11577600" cy="114000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93C25A93-6BDC-7E83-C948-64149073874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106</a:t>
            </a:fld>
            <a:endParaRPr lang="en-US" altLang="ja-JP" sz="1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39"/>
          <p:cNvSpPr/>
          <p:nvPr/>
        </p:nvSpPr>
        <p:spPr>
          <a:xfrm>
            <a:off x="609600" y="2180640"/>
            <a:ext cx="10966080" cy="397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TG9a formally request that 802.15 reviews and requests conditional approval from the LMSC to submit P802.15.9a_D02 (or current revision)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316" name="PlaceHolder 1"/>
          <p:cNvSpPr>
            <a:spLocks noGrp="1"/>
          </p:cNvSpPr>
          <p:nvPr>
            <p:ph type="title"/>
          </p:nvPr>
        </p:nvSpPr>
        <p:spPr>
          <a:xfrm>
            <a:off x="304800" y="777600"/>
            <a:ext cx="11580480" cy="11433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Conditional submittal</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1A973105-4E84-6AEE-B8BA-C698B82FF91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107</a:t>
            </a:fld>
            <a:endParaRPr lang="en-US" altLang="ja-JP" sz="1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49"/>
          <p:cNvSpPr/>
          <p:nvPr/>
        </p:nvSpPr>
        <p:spPr>
          <a:xfrm>
            <a:off x="609600" y="2180640"/>
            <a:ext cx="10966080" cy="3971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IEEE 802.15 WG requests conditional approval from the LMSC to submit P802.15.9a_D02 (or current revision)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18" name="PlaceHolder 1"/>
          <p:cNvSpPr>
            <a:spLocks noGrp="1"/>
          </p:cNvSpPr>
          <p:nvPr>
            <p:ph type="title"/>
          </p:nvPr>
        </p:nvSpPr>
        <p:spPr>
          <a:xfrm>
            <a:off x="304800" y="777600"/>
            <a:ext cx="11580480" cy="114336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Conditional submittal to SA Ballot</a:t>
            </a:r>
            <a:endParaRPr lang="fi-FI" sz="5333"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BF5A9CCE-F07D-DFA2-8405-44B8DBFF715C}"/>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108</a:t>
            </a:fld>
            <a:endParaRPr lang="en-US" altLang="ja-JP" sz="12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609600" y="273600"/>
            <a:ext cx="10972320" cy="1144800"/>
          </a:xfrm>
          <a:prstGeom prst="rect">
            <a:avLst/>
          </a:prstGeom>
          <a:noFill/>
          <a:ln w="0">
            <a:noFill/>
          </a:ln>
        </p:spPr>
        <p:txBody>
          <a:bodyPr vert="horz" wrap="square" lIns="0" tIns="0" rIns="0" bIns="0" numCol="1" anchor="ctr" anchorCtr="0" compatLnSpc="1">
            <a:prstTxWarp prst="textNoShape">
              <a:avLst/>
            </a:prstTxWarp>
            <a:noAutofit/>
          </a:bodyPr>
          <a:lstStyle/>
          <a:p>
            <a:pPr>
              <a:tabLst>
                <a:tab pos="0" algn="l"/>
              </a:tabLst>
            </a:pPr>
            <a:r>
              <a:rPr lang="fi-FI" sz="4267" spc="-1">
                <a:solidFill>
                  <a:srgbClr val="000000"/>
                </a:solidFill>
                <a:latin typeface="Arial"/>
              </a:rPr>
              <a:t>CRG telechat</a:t>
            </a:r>
          </a:p>
        </p:txBody>
      </p:sp>
      <p:sp>
        <p:nvSpPr>
          <p:cNvPr id="320" name="PlaceHolder 2"/>
          <p:cNvSpPr>
            <a:spLocks noGrp="1"/>
          </p:cNvSpPr>
          <p:nvPr>
            <p:ph/>
          </p:nvPr>
        </p:nvSpPr>
        <p:spPr>
          <a:xfrm>
            <a:off x="609600" y="1604640"/>
            <a:ext cx="10972320" cy="3977280"/>
          </a:xfrm>
          <a:prstGeom prst="rect">
            <a:avLst/>
          </a:prstGeom>
          <a:noFill/>
          <a:ln w="0">
            <a:noFill/>
          </a:ln>
        </p:spPr>
        <p:txBody>
          <a:bodyPr vert="horz" wrap="square" lIns="0" tIns="0" rIns="0" bIns="0" numCol="1" anchor="t" anchorCtr="0" compatLnSpc="1">
            <a:prstTxWarp prst="textNoShape">
              <a:avLst/>
            </a:prstTxWarp>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LB222 ends at 2025-08-14 18:00 EDT, so we schedule telechat immediately after that at 18:00 EDT:</a:t>
            </a:r>
          </a:p>
        </p:txBody>
      </p:sp>
      <p:graphicFrame>
        <p:nvGraphicFramePr>
          <p:cNvPr id="321" name="Table 320"/>
          <p:cNvGraphicFramePr/>
          <p:nvPr/>
        </p:nvGraphicFramePr>
        <p:xfrm>
          <a:off x="160800" y="3649440"/>
          <a:ext cx="11760000" cy="2624760"/>
        </p:xfrm>
        <a:graphic>
          <a:graphicData uri="http://schemas.openxmlformats.org/drawingml/2006/table">
            <a:tbl>
              <a:tblPr/>
              <a:tblGrid>
                <a:gridCol w="3745920">
                  <a:extLst>
                    <a:ext uri="{9D8B030D-6E8A-4147-A177-3AD203B41FA5}">
                      <a16:colId xmlns:a16="http://schemas.microsoft.com/office/drawing/2014/main" val="20000"/>
                    </a:ext>
                  </a:extLst>
                </a:gridCol>
                <a:gridCol w="4298400">
                  <a:extLst>
                    <a:ext uri="{9D8B030D-6E8A-4147-A177-3AD203B41FA5}">
                      <a16:colId xmlns:a16="http://schemas.microsoft.com/office/drawing/2014/main" val="20001"/>
                    </a:ext>
                  </a:extLst>
                </a:gridCol>
                <a:gridCol w="1797600">
                  <a:extLst>
                    <a:ext uri="{9D8B030D-6E8A-4147-A177-3AD203B41FA5}">
                      <a16:colId xmlns:a16="http://schemas.microsoft.com/office/drawing/2014/main" val="20002"/>
                    </a:ext>
                  </a:extLst>
                </a:gridCol>
                <a:gridCol w="1918080">
                  <a:extLst>
                    <a:ext uri="{9D8B030D-6E8A-4147-A177-3AD203B41FA5}">
                      <a16:colId xmlns:a16="http://schemas.microsoft.com/office/drawing/2014/main" val="20003"/>
                    </a:ext>
                  </a:extLst>
                </a:gridCol>
              </a:tblGrid>
              <a:tr h="567360">
                <a:tc>
                  <a:txBody>
                    <a:bodyPr/>
                    <a:lstStyle/>
                    <a:p>
                      <a:r>
                        <a:rPr lang="fi-FI" sz="2400" b="1" strike="noStrike" spc="-1">
                          <a:solidFill>
                            <a:srgbClr val="000000"/>
                          </a:solidFill>
                          <a:latin typeface="Arial"/>
                        </a:rPr>
                        <a:t>Location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Local Time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Time Zone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UTC Offset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06400">
                <a:tc>
                  <a:txBody>
                    <a:bodyPr/>
                    <a:lstStyle/>
                    <a:p>
                      <a:r>
                        <a:rPr lang="fi-FI" sz="1900" b="0" strike="noStrike" spc="-1">
                          <a:solidFill>
                            <a:srgbClr val="000000"/>
                          </a:solidFill>
                          <a:latin typeface="Arial"/>
                        </a:rPr>
                        <a:t>Helsinki (Finland)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Friday, 15 August 2025, 01:00:00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EEST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UTC+3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06400">
                <a:tc>
                  <a:txBody>
                    <a:bodyPr/>
                    <a:lstStyle/>
                    <a:p>
                      <a:r>
                        <a:rPr lang="fi-FI" sz="1900" b="0" strike="noStrike" spc="-1">
                          <a:solidFill>
                            <a:srgbClr val="000000"/>
                          </a:solidFill>
                          <a:latin typeface="Arial"/>
                        </a:rPr>
                        <a:t>Los Angeles (USA – California)</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Thursday, 14 August 2025, 15:00:00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PDT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UTC-7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06400">
                <a:tc>
                  <a:txBody>
                    <a:bodyPr/>
                    <a:lstStyle/>
                    <a:p>
                      <a:r>
                        <a:rPr lang="fi-FI" sz="1900" b="0" strike="noStrike" spc="-1">
                          <a:solidFill>
                            <a:srgbClr val="000000"/>
                          </a:solidFill>
                          <a:latin typeface="Arial"/>
                        </a:rPr>
                        <a:t>New York (USA – New York)</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Thursday, 14 August 2025, 18:00:00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EDT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UTC-4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406400">
                <a:tc>
                  <a:txBody>
                    <a:bodyPr/>
                    <a:lstStyle/>
                    <a:p>
                      <a:r>
                        <a:rPr lang="fi-FI" sz="1900" b="0" strike="noStrike" spc="-1">
                          <a:solidFill>
                            <a:srgbClr val="000000"/>
                          </a:solidFill>
                          <a:latin typeface="Arial"/>
                        </a:rPr>
                        <a:t>Tokyo (Japan)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Friday, 15 August 2025, 07:00:00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JST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UTC+9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06400">
                <a:tc>
                  <a:txBody>
                    <a:bodyPr/>
                    <a:lstStyle/>
                    <a:p>
                      <a:r>
                        <a:rPr lang="fi-FI" sz="1900" b="0" strike="noStrike" spc="-1">
                          <a:solidFill>
                            <a:srgbClr val="000000"/>
                          </a:solidFill>
                          <a:latin typeface="Arial"/>
                        </a:rPr>
                        <a:t>Corresponding UTC (GMT)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Thursday, 14 August 2025, 22:00:00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9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9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2" name="スライド番号プレースホルダー 5">
            <a:extLst>
              <a:ext uri="{FF2B5EF4-FFF2-40B4-BE49-F238E27FC236}">
                <a16:creationId xmlns:a16="http://schemas.microsoft.com/office/drawing/2014/main" id="{0ECC1018-B96D-16F2-2B9D-380BCAB6B40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109</a:t>
            </a:fld>
            <a:endParaRPr lang="en-US" altLang="ja-JP"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Timeline</a:t>
            </a:r>
          </a:p>
        </p:txBody>
      </p:sp>
      <p:graphicFrame>
        <p:nvGraphicFramePr>
          <p:cNvPr id="323" name="Table 322"/>
          <p:cNvGraphicFramePr/>
          <p:nvPr/>
        </p:nvGraphicFramePr>
        <p:xfrm>
          <a:off x="1490880" y="1792800"/>
          <a:ext cx="9405120" cy="4664640"/>
        </p:xfrm>
        <a:graphic>
          <a:graphicData uri="http://schemas.openxmlformats.org/drawingml/2006/table">
            <a:tbl>
              <a:tblPr/>
              <a:tblGrid>
                <a:gridCol w="7441440">
                  <a:extLst>
                    <a:ext uri="{9D8B030D-6E8A-4147-A177-3AD203B41FA5}">
                      <a16:colId xmlns:a16="http://schemas.microsoft.com/office/drawing/2014/main" val="20000"/>
                    </a:ext>
                  </a:extLst>
                </a:gridCol>
                <a:gridCol w="1963680">
                  <a:extLst>
                    <a:ext uri="{9D8B030D-6E8A-4147-A177-3AD203B41FA5}">
                      <a16:colId xmlns:a16="http://schemas.microsoft.com/office/drawing/2014/main" val="20001"/>
                    </a:ext>
                  </a:extLst>
                </a:gridCol>
              </a:tblGrid>
              <a:tr h="553920">
                <a:tc>
                  <a:txBody>
                    <a:bodyPr/>
                    <a:lstStyle/>
                    <a:p>
                      <a:pPr>
                        <a:lnSpc>
                          <a:spcPct val="100000"/>
                        </a:lnSpc>
                      </a:pPr>
                      <a:r>
                        <a:rPr lang="en-US" sz="2400" b="0" strike="sngStrike" spc="-1">
                          <a:solidFill>
                            <a:srgbClr val="003300"/>
                          </a:solidFill>
                          <a:latin typeface="Arial"/>
                        </a:rPr>
                        <a:t>Finalize the list of issues to be solved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2400" b="0" strike="noStrike" spc="-1">
                          <a:solidFill>
                            <a:srgbClr val="000000"/>
                          </a:solidFill>
                          <a:latin typeface="Arial"/>
                        </a:rPr>
                        <a:t>Nov 2024</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853440">
                <a:tc>
                  <a:txBody>
                    <a:bodyPr/>
                    <a:lstStyle/>
                    <a:p>
                      <a:pPr>
                        <a:lnSpc>
                          <a:spcPct val="100000"/>
                        </a:lnSpc>
                      </a:pPr>
                      <a:r>
                        <a:rPr lang="en-US" sz="2400" b="0" strike="sngStrike" spc="-1">
                          <a:solidFill>
                            <a:srgbClr val="003300"/>
                          </a:solidFill>
                          <a:latin typeface="Arial"/>
                        </a:rPr>
                        <a:t>First version of the draft for WG pre-ballot commenting</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Jan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53920">
                <a:tc>
                  <a:txBody>
                    <a:bodyPr/>
                    <a:lstStyle/>
                    <a:p>
                      <a:pPr>
                        <a:lnSpc>
                          <a:spcPct val="100000"/>
                        </a:lnSpc>
                      </a:pPr>
                      <a:r>
                        <a:rPr lang="en-US" sz="2400" b="0" strike="sngStrike" spc="-1">
                          <a:solidFill>
                            <a:srgbClr val="003300"/>
                          </a:solidFill>
                          <a:latin typeface="Arial"/>
                        </a:rPr>
                        <a:t>Draft ready for letter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Mar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53920">
                <a:tc>
                  <a:txBody>
                    <a:bodyPr/>
                    <a:lstStyle/>
                    <a:p>
                      <a:pPr>
                        <a:lnSpc>
                          <a:spcPct val="100000"/>
                        </a:lnSpc>
                      </a:pPr>
                      <a:r>
                        <a:rPr lang="en-US" sz="2400" b="0" strike="sngStrike" spc="-1">
                          <a:solidFill>
                            <a:srgbClr val="003300"/>
                          </a:solidFill>
                          <a:latin typeface="Arial"/>
                        </a:rPr>
                        <a:t>Draft ready for SA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Jul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53920">
                <a:tc>
                  <a:txBody>
                    <a:bodyPr/>
                    <a:lstStyle/>
                    <a:p>
                      <a:pPr>
                        <a:lnSpc>
                          <a:spcPct val="100000"/>
                        </a:lnSpc>
                      </a:pPr>
                      <a:r>
                        <a:rPr lang="en-US" sz="2400" b="0" strike="noStrike" spc="-1">
                          <a:solidFill>
                            <a:srgbClr val="000000"/>
                          </a:solidFill>
                          <a:latin typeface="Arial"/>
                        </a:rPr>
                        <a:t>SA ballot start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Aug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53920">
                <a:tc>
                  <a:txBody>
                    <a:bodyPr/>
                    <a:lstStyle/>
                    <a:p>
                      <a:pPr>
                        <a:lnSpc>
                          <a:spcPct val="100000"/>
                        </a:lnSpc>
                      </a:pPr>
                      <a:r>
                        <a:rPr lang="en-US" sz="2400" b="0" strike="noStrike" spc="-1">
                          <a:solidFill>
                            <a:srgbClr val="000000"/>
                          </a:solidFill>
                          <a:latin typeface="Arial"/>
                        </a:rPr>
                        <a:t>SA ballot done</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Dec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53920">
                <a:tc>
                  <a:txBody>
                    <a:bodyPr/>
                    <a:lstStyle/>
                    <a:p>
                      <a:pPr>
                        <a:lnSpc>
                          <a:spcPct val="100000"/>
                        </a:lnSpc>
                      </a:pPr>
                      <a:r>
                        <a:rPr lang="en-US" sz="2400" b="0" strike="noStrike" spc="-1">
                          <a:solidFill>
                            <a:srgbClr val="000000"/>
                          </a:solidFill>
                          <a:latin typeface="Arial"/>
                        </a:rPr>
                        <a:t>Submit to RevCom</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Mar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en-US" sz="2400" b="0" strike="noStrike" spc="-1">
                          <a:solidFill>
                            <a:srgbClr val="000000"/>
                          </a:solidFill>
                          <a:latin typeface="Arial"/>
                        </a:rPr>
                        <a:t>Standard published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May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スライド番号プレースホルダー 5">
            <a:extLst>
              <a:ext uri="{FF2B5EF4-FFF2-40B4-BE49-F238E27FC236}">
                <a16:creationId xmlns:a16="http://schemas.microsoft.com/office/drawing/2014/main" id="{17915647-3FF3-75E1-28BC-9ABE15CA885C}"/>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110</a:t>
            </a:fld>
            <a:endParaRPr lang="en-US" altLang="ja-JP" sz="1200"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Meeting achievements</a:t>
            </a:r>
          </a:p>
        </p:txBody>
      </p:sp>
      <p:sp>
        <p:nvSpPr>
          <p:cNvPr id="325"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95000" lnSpcReduction="10000"/>
          </a:bodyPr>
          <a:lstStyle/>
          <a:p>
            <a:pPr marL="547186" indent="-410390">
              <a:spcBef>
                <a:spcPts val="1889"/>
              </a:spcBef>
              <a:buClr>
                <a:srgbClr val="000000"/>
              </a:buClr>
              <a:buSzPct val="45000"/>
              <a:buFont typeface="Wingdings" charset="2"/>
              <a:buChar char=""/>
            </a:pPr>
            <a:r>
              <a:rPr lang="fi-FI" sz="4267" spc="-1">
                <a:solidFill>
                  <a:srgbClr val="000000"/>
                </a:solidFill>
                <a:latin typeface="Arial"/>
              </a:rPr>
              <a:t>Processed all letter ballot comments</a:t>
            </a:r>
          </a:p>
          <a:p>
            <a:pPr marL="547186" indent="-410390">
              <a:spcBef>
                <a:spcPts val="1889"/>
              </a:spcBef>
              <a:buClr>
                <a:srgbClr val="000000"/>
              </a:buClr>
              <a:buSzPct val="45000"/>
              <a:buFont typeface="Wingdings" charset="2"/>
              <a:buChar char=""/>
            </a:pPr>
            <a:r>
              <a:rPr lang="fi-FI" sz="4267" spc="-1">
                <a:solidFill>
                  <a:srgbClr val="000000"/>
                </a:solidFill>
                <a:latin typeface="Arial"/>
              </a:rPr>
              <a:t>Prepared draft for recirculation</a:t>
            </a:r>
          </a:p>
          <a:p>
            <a:pPr marL="547186" indent="-410390">
              <a:spcBef>
                <a:spcPts val="1889"/>
              </a:spcBef>
              <a:buClr>
                <a:srgbClr val="000000"/>
              </a:buClr>
              <a:buSzPct val="45000"/>
              <a:buFont typeface="Wingdings" charset="2"/>
              <a:buChar char=""/>
            </a:pPr>
            <a:r>
              <a:rPr lang="fi-FI" sz="4267" spc="-1">
                <a:solidFill>
                  <a:srgbClr val="000000"/>
                </a:solidFill>
                <a:latin typeface="Arial"/>
              </a:rPr>
              <a:t>Start recirculation ballot after this session</a:t>
            </a:r>
          </a:p>
          <a:p>
            <a:pPr marL="547186" indent="-410390">
              <a:spcBef>
                <a:spcPts val="1889"/>
              </a:spcBef>
              <a:buClr>
                <a:srgbClr val="000000"/>
              </a:buClr>
              <a:buSzPct val="45000"/>
              <a:buFont typeface="Wingdings" charset="2"/>
              <a:buChar char=""/>
            </a:pPr>
            <a:r>
              <a:rPr lang="fi-FI" sz="4267" spc="-1">
                <a:solidFill>
                  <a:srgbClr val="000000"/>
                </a:solidFill>
                <a:latin typeface="Arial"/>
              </a:rPr>
              <a:t>Form a CRG</a:t>
            </a:r>
          </a:p>
          <a:p>
            <a:pPr marL="547186" indent="-410390">
              <a:spcBef>
                <a:spcPts val="1889"/>
              </a:spcBef>
              <a:buClr>
                <a:srgbClr val="000000"/>
              </a:buClr>
              <a:buSzPct val="45000"/>
              <a:buFont typeface="Wingdings" charset="2"/>
              <a:buChar char=""/>
            </a:pPr>
            <a:r>
              <a:rPr lang="fi-FI" sz="4267" spc="-1">
                <a:solidFill>
                  <a:srgbClr val="000000"/>
                </a:solidFill>
                <a:latin typeface="Arial"/>
              </a:rPr>
              <a:t>Requested conditional submittal for standard association ballot</a:t>
            </a:r>
          </a:p>
        </p:txBody>
      </p:sp>
      <p:sp>
        <p:nvSpPr>
          <p:cNvPr id="2" name="スライド番号プレースホルダー 5">
            <a:extLst>
              <a:ext uri="{FF2B5EF4-FFF2-40B4-BE49-F238E27FC236}">
                <a16:creationId xmlns:a16="http://schemas.microsoft.com/office/drawing/2014/main" id="{3819C4B3-4D75-3782-3250-D1A4F585B6E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111</a:t>
            </a:fld>
            <a:endParaRPr lang="en-US" altLang="ja-JP" sz="12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of TG9a for September</a:t>
            </a:r>
          </a:p>
        </p:txBody>
      </p:sp>
      <p:sp>
        <p:nvSpPr>
          <p:cNvPr id="327" name="PlaceHolder 2"/>
          <p:cNvSpPr>
            <a:spLocks noGrp="1"/>
          </p:cNvSpPr>
          <p:nvPr>
            <p:ph/>
          </p:nvPr>
        </p:nvSpPr>
        <p:spPr>
          <a:xfrm>
            <a:off x="609600" y="1844640"/>
            <a:ext cx="10968480" cy="462912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Two meetings</a:t>
            </a:r>
          </a:p>
          <a:p>
            <a:pPr marL="575986" indent="-431989">
              <a:spcBef>
                <a:spcPts val="1889"/>
              </a:spcBef>
              <a:buClr>
                <a:srgbClr val="000000"/>
              </a:buClr>
              <a:buSzPct val="45000"/>
              <a:buFont typeface="Wingdings" charset="2"/>
              <a:buChar char=""/>
            </a:pPr>
            <a:r>
              <a:rPr lang="fi-FI" sz="4267" spc="-1">
                <a:solidFill>
                  <a:srgbClr val="000000"/>
                </a:solidFill>
                <a:latin typeface="Arial"/>
              </a:rPr>
              <a:t>Not overlapping with TG4ac or TG4ae.</a:t>
            </a:r>
          </a:p>
          <a:p>
            <a:pPr marL="575986" indent="-431989">
              <a:spcBef>
                <a:spcPts val="1889"/>
              </a:spcBef>
              <a:buClr>
                <a:srgbClr val="000000"/>
              </a:buClr>
              <a:buSzPct val="45000"/>
              <a:buFont typeface="Wingdings" charset="2"/>
              <a:buChar char=""/>
            </a:pPr>
            <a:r>
              <a:rPr lang="fi-FI" sz="4267" spc="-1">
                <a:solidFill>
                  <a:srgbClr val="000000"/>
                </a:solidFill>
                <a:latin typeface="Arial"/>
              </a:rPr>
              <a:t>Process comments received in the letter ballots (if any), or process initial standard association ballot comments</a:t>
            </a:r>
          </a:p>
          <a:p>
            <a:pPr marL="575986" indent="-431989">
              <a:spcBef>
                <a:spcPts val="1889"/>
              </a:spcBef>
              <a:buClr>
                <a:srgbClr val="000000"/>
              </a:buClr>
              <a:buSzPct val="45000"/>
              <a:buFont typeface="Wingdings" charset="2"/>
              <a:buChar char=""/>
            </a:pPr>
            <a:r>
              <a:rPr lang="fi-FI" sz="4267" spc="-1">
                <a:solidFill>
                  <a:srgbClr val="000000"/>
                </a:solidFill>
                <a:latin typeface="Arial"/>
              </a:rPr>
              <a:t>Form a CRG</a:t>
            </a:r>
          </a:p>
          <a:p>
            <a:pPr marL="575986" indent="0">
              <a:spcBef>
                <a:spcPts val="1889"/>
              </a:spcBef>
              <a:buNone/>
              <a:tabLst>
                <a:tab pos="0" algn="l"/>
              </a:tabLst>
            </a:pPr>
            <a:endParaRPr lang="fi-FI" sz="4267" spc="-1">
              <a:solidFill>
                <a:srgbClr val="000000"/>
              </a:solidFill>
              <a:latin typeface="Arial"/>
            </a:endParaRPr>
          </a:p>
          <a:p>
            <a:pPr marL="575986" indent="0">
              <a:spcBef>
                <a:spcPts val="1889"/>
              </a:spcBef>
              <a:buNone/>
              <a:tabLst>
                <a:tab pos="0" algn="l"/>
              </a:tabLst>
            </a:pPr>
            <a:endParaRPr lang="fi-FI" sz="4267"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F03E9D9D-5B24-A1B9-E1D1-8C8E4E39DB9C}"/>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112</a:t>
            </a:fld>
            <a:endParaRPr lang="en-US" altLang="ja-JP" sz="12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C285-855E-5704-ED72-06CF683AD3B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9C2DF89-0BFD-410E-2166-7BE72454394B}"/>
              </a:ext>
            </a:extLst>
          </p:cNvPr>
          <p:cNvSpPr>
            <a:spLocks noGrp="1"/>
          </p:cNvSpPr>
          <p:nvPr>
            <p:ph type="ctrTitle"/>
          </p:nvPr>
        </p:nvSpPr>
        <p:spPr/>
        <p:txBody>
          <a:bodyPr/>
          <a:lstStyle/>
          <a:p>
            <a:r>
              <a:rPr lang="de-DE" dirty="0"/>
              <a:t>TG16me (LIC-NB)</a:t>
            </a:r>
            <a:br>
              <a:rPr lang="de-DE" dirty="0"/>
            </a:br>
            <a:r>
              <a:rPr lang="de-DE" dirty="0"/>
              <a:t>July 2025</a:t>
            </a:r>
            <a:br>
              <a:rPr lang="de-DE" dirty="0"/>
            </a:br>
            <a:r>
              <a:rPr lang="de-DE" dirty="0"/>
              <a:t>Closing Report</a:t>
            </a:r>
          </a:p>
        </p:txBody>
      </p:sp>
      <p:sp>
        <p:nvSpPr>
          <p:cNvPr id="4" name="Foliennummernplatzhalter 3">
            <a:extLst>
              <a:ext uri="{FF2B5EF4-FFF2-40B4-BE49-F238E27FC236}">
                <a16:creationId xmlns:a16="http://schemas.microsoft.com/office/drawing/2014/main" id="{4F794D41-CDBA-5C49-90D2-F9E49BD8BBE3}"/>
              </a:ext>
            </a:extLst>
          </p:cNvPr>
          <p:cNvSpPr>
            <a:spLocks noGrp="1"/>
          </p:cNvSpPr>
          <p:nvPr>
            <p:ph type="sldNum" sz="quarter" idx="12"/>
          </p:nvPr>
        </p:nvSpPr>
        <p:spPr>
          <a:xfrm>
            <a:off x="5802651" y="6475413"/>
            <a:ext cx="586699" cy="184666"/>
          </a:xfrm>
        </p:spPr>
        <p:txBody>
          <a:bodyPr/>
          <a:lstStyle/>
          <a:p>
            <a:r>
              <a:rPr lang="en-US" dirty="0"/>
              <a:t>Slide </a:t>
            </a:r>
            <a:fld id="{D0FF068C-9A81-4A5F-8F84-6EE3A290DD00}" type="slidenum">
              <a:rPr lang="en-US" smtClean="0"/>
              <a:pPr/>
              <a:t>113</a:t>
            </a:fld>
            <a:endParaRPr lang="en-US" dirty="0"/>
          </a:p>
        </p:txBody>
      </p:sp>
    </p:spTree>
    <p:extLst>
      <p:ext uri="{BB962C8B-B14F-4D97-AF65-F5344CB8AC3E}">
        <p14:creationId xmlns:p14="http://schemas.microsoft.com/office/powerpoint/2010/main" val="5234503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E542-D8CA-B4EC-CF88-618E60E936DD}"/>
              </a:ext>
            </a:extLst>
          </p:cNvPr>
          <p:cNvSpPr>
            <a:spLocks noGrp="1"/>
          </p:cNvSpPr>
          <p:nvPr>
            <p:ph type="title"/>
          </p:nvPr>
        </p:nvSpPr>
        <p:spPr/>
        <p:txBody>
          <a:bodyPr/>
          <a:lstStyle/>
          <a:p>
            <a:r>
              <a:rPr lang="en-US" dirty="0"/>
              <a:t>Plan for week</a:t>
            </a:r>
          </a:p>
        </p:txBody>
      </p:sp>
      <p:sp>
        <p:nvSpPr>
          <p:cNvPr id="3" name="Content Placeholder 2">
            <a:extLst>
              <a:ext uri="{FF2B5EF4-FFF2-40B4-BE49-F238E27FC236}">
                <a16:creationId xmlns:a16="http://schemas.microsoft.com/office/drawing/2014/main" id="{E2B27A02-CA0F-47A8-9034-A8728F168401}"/>
              </a:ext>
            </a:extLst>
          </p:cNvPr>
          <p:cNvSpPr>
            <a:spLocks noGrp="1"/>
          </p:cNvSpPr>
          <p:nvPr>
            <p:ph idx="1"/>
          </p:nvPr>
        </p:nvSpPr>
        <p:spPr/>
        <p:txBody>
          <a:bodyPr/>
          <a:lstStyle/>
          <a:p>
            <a:r>
              <a:rPr lang="en-US" dirty="0"/>
              <a:t>Monday PM2 17:00 CEST</a:t>
            </a:r>
          </a:p>
          <a:p>
            <a:r>
              <a:rPr lang="en-US" dirty="0"/>
              <a:t>Tuesday PM1 14:30 CEST  </a:t>
            </a:r>
          </a:p>
          <a:p>
            <a:r>
              <a:rPr lang="en-US" dirty="0"/>
              <a:t>Wednesday PM1 14:30 CEST</a:t>
            </a:r>
          </a:p>
          <a:p>
            <a:r>
              <a:rPr lang="en-US" dirty="0"/>
              <a:t>Thursday PM1 14:30 CEST</a:t>
            </a:r>
          </a:p>
          <a:p>
            <a:endParaRPr lang="en-US" dirty="0"/>
          </a:p>
          <a:p>
            <a:endParaRPr lang="en-US" dirty="0"/>
          </a:p>
        </p:txBody>
      </p:sp>
      <p:sp>
        <p:nvSpPr>
          <p:cNvPr id="7" name="スライド番号プレースホルダー 5">
            <a:extLst>
              <a:ext uri="{FF2B5EF4-FFF2-40B4-BE49-F238E27FC236}">
                <a16:creationId xmlns:a16="http://schemas.microsoft.com/office/drawing/2014/main" id="{B60308FA-51B0-2FAC-2387-8F376F936BD5}"/>
              </a:ext>
            </a:extLst>
          </p:cNvPr>
          <p:cNvSpPr txBox="1">
            <a:spLocks/>
          </p:cNvSpPr>
          <p:nvPr/>
        </p:nvSpPr>
        <p:spPr>
          <a:xfrm>
            <a:off x="5682344"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114</a:t>
            </a:fld>
            <a:endParaRPr lang="en-US" altLang="ja-JP" sz="1200" dirty="0"/>
          </a:p>
        </p:txBody>
      </p:sp>
    </p:spTree>
    <p:extLst>
      <p:ext uri="{BB962C8B-B14F-4D97-AF65-F5344CB8AC3E}">
        <p14:creationId xmlns:p14="http://schemas.microsoft.com/office/powerpoint/2010/main" val="2961687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2F16-8732-308E-C949-F367EEBECA5A}"/>
              </a:ext>
            </a:extLst>
          </p:cNvPr>
          <p:cNvSpPr>
            <a:spLocks noGrp="1"/>
          </p:cNvSpPr>
          <p:nvPr>
            <p:ph type="title"/>
          </p:nvPr>
        </p:nvSpPr>
        <p:spPr>
          <a:xfrm>
            <a:off x="1008184" y="416565"/>
            <a:ext cx="10175631" cy="111184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New Contributions</a:t>
            </a:r>
          </a:p>
        </p:txBody>
      </p:sp>
      <p:sp>
        <p:nvSpPr>
          <p:cNvPr id="8" name="TextBox 7">
            <a:extLst>
              <a:ext uri="{FF2B5EF4-FFF2-40B4-BE49-F238E27FC236}">
                <a16:creationId xmlns:a16="http://schemas.microsoft.com/office/drawing/2014/main" id="{C82AF8A4-FDAC-431F-F420-659044F23BD3}"/>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defTabSz="914400">
              <a:lnSpc>
                <a:spcPct val="90000"/>
              </a:lnSpc>
              <a:spcAft>
                <a:spcPts val="600"/>
              </a:spcAft>
              <a:buFont typeface="Arial" panose="020B0604020202020204" pitchFamily="34" charset="0"/>
              <a:buChar char="•"/>
            </a:pPr>
            <a:r>
              <a:rPr lang="en-US" sz="2000"/>
              <a:t>Remember to use new Mentor section for TG16me Revision documents</a:t>
            </a:r>
          </a:p>
        </p:txBody>
      </p:sp>
      <p:graphicFrame>
        <p:nvGraphicFramePr>
          <p:cNvPr id="3" name="Content Placeholder 2">
            <a:extLst>
              <a:ext uri="{FF2B5EF4-FFF2-40B4-BE49-F238E27FC236}">
                <a16:creationId xmlns:a16="http://schemas.microsoft.com/office/drawing/2014/main" id="{CC67BD6B-22CE-EC1E-BDA4-BA59D3DBBB74}"/>
              </a:ext>
            </a:extLst>
          </p:cNvPr>
          <p:cNvGraphicFramePr>
            <a:graphicFrameLocks noGrp="1"/>
          </p:cNvGraphicFramePr>
          <p:nvPr>
            <p:ph idx="1"/>
          </p:nvPr>
        </p:nvGraphicFramePr>
        <p:xfrm>
          <a:off x="835154" y="2209800"/>
          <a:ext cx="10515599" cy="2569770"/>
        </p:xfrm>
        <a:graphic>
          <a:graphicData uri="http://schemas.openxmlformats.org/drawingml/2006/table">
            <a:tbl>
              <a:tblPr>
                <a:tableStyleId>{9D7B26C5-4107-4FEC-AEDC-1716B250A1EF}</a:tableStyleId>
              </a:tblPr>
              <a:tblGrid>
                <a:gridCol w="996159">
                  <a:extLst>
                    <a:ext uri="{9D8B030D-6E8A-4147-A177-3AD203B41FA5}">
                      <a16:colId xmlns:a16="http://schemas.microsoft.com/office/drawing/2014/main" val="2236416129"/>
                    </a:ext>
                  </a:extLst>
                </a:gridCol>
                <a:gridCol w="862982">
                  <a:extLst>
                    <a:ext uri="{9D8B030D-6E8A-4147-A177-3AD203B41FA5}">
                      <a16:colId xmlns:a16="http://schemas.microsoft.com/office/drawing/2014/main" val="1594931674"/>
                    </a:ext>
                  </a:extLst>
                </a:gridCol>
                <a:gridCol w="729806">
                  <a:extLst>
                    <a:ext uri="{9D8B030D-6E8A-4147-A177-3AD203B41FA5}">
                      <a16:colId xmlns:a16="http://schemas.microsoft.com/office/drawing/2014/main" val="3746003200"/>
                    </a:ext>
                  </a:extLst>
                </a:gridCol>
                <a:gridCol w="463454">
                  <a:extLst>
                    <a:ext uri="{9D8B030D-6E8A-4147-A177-3AD203B41FA5}">
                      <a16:colId xmlns:a16="http://schemas.microsoft.com/office/drawing/2014/main" val="3968204482"/>
                    </a:ext>
                  </a:extLst>
                </a:gridCol>
                <a:gridCol w="1275829">
                  <a:extLst>
                    <a:ext uri="{9D8B030D-6E8A-4147-A177-3AD203B41FA5}">
                      <a16:colId xmlns:a16="http://schemas.microsoft.com/office/drawing/2014/main" val="642760821"/>
                    </a:ext>
                  </a:extLst>
                </a:gridCol>
                <a:gridCol w="1867131">
                  <a:extLst>
                    <a:ext uri="{9D8B030D-6E8A-4147-A177-3AD203B41FA5}">
                      <a16:colId xmlns:a16="http://schemas.microsoft.com/office/drawing/2014/main" val="436881631"/>
                    </a:ext>
                  </a:extLst>
                </a:gridCol>
                <a:gridCol w="1662040">
                  <a:extLst>
                    <a:ext uri="{9D8B030D-6E8A-4147-A177-3AD203B41FA5}">
                      <a16:colId xmlns:a16="http://schemas.microsoft.com/office/drawing/2014/main" val="878763014"/>
                    </a:ext>
                  </a:extLst>
                </a:gridCol>
                <a:gridCol w="1262511">
                  <a:extLst>
                    <a:ext uri="{9D8B030D-6E8A-4147-A177-3AD203B41FA5}">
                      <a16:colId xmlns:a16="http://schemas.microsoft.com/office/drawing/2014/main" val="66045572"/>
                    </a:ext>
                  </a:extLst>
                </a:gridCol>
                <a:gridCol w="1395687">
                  <a:extLst>
                    <a:ext uri="{9D8B030D-6E8A-4147-A177-3AD203B41FA5}">
                      <a16:colId xmlns:a16="http://schemas.microsoft.com/office/drawing/2014/main" val="4188621854"/>
                    </a:ext>
                  </a:extLst>
                </a:gridCol>
              </a:tblGrid>
              <a:tr h="1284885">
                <a:tc>
                  <a:txBody>
                    <a:bodyPr/>
                    <a:lstStyle/>
                    <a:p>
                      <a:pPr>
                        <a:buNone/>
                      </a:pPr>
                      <a:r>
                        <a:rPr lang="en-US" sz="1900"/>
                        <a:t>28-Jul-2025 ET</a:t>
                      </a:r>
                    </a:p>
                  </a:txBody>
                  <a:tcPr marL="95887" marR="95887" marT="47943" marB="47943" anchor="ctr"/>
                </a:tc>
                <a:tc>
                  <a:txBody>
                    <a:bodyPr/>
                    <a:lstStyle/>
                    <a:p>
                      <a:r>
                        <a:rPr lang="en-US" sz="1900"/>
                        <a:t>2025</a:t>
                      </a:r>
                    </a:p>
                  </a:txBody>
                  <a:tcPr marL="95887" marR="95887" marT="47943" marB="47943" anchor="ctr"/>
                </a:tc>
                <a:tc>
                  <a:txBody>
                    <a:bodyPr/>
                    <a:lstStyle/>
                    <a:p>
                      <a:r>
                        <a:rPr lang="en-US" sz="1900"/>
                        <a:t>342</a:t>
                      </a:r>
                    </a:p>
                  </a:txBody>
                  <a:tcPr marL="95887" marR="95887" marT="47943" marB="47943" anchor="ctr"/>
                </a:tc>
                <a:tc>
                  <a:txBody>
                    <a:bodyPr/>
                    <a:lstStyle/>
                    <a:p>
                      <a:r>
                        <a:rPr lang="en-US" sz="1900"/>
                        <a:t>0</a:t>
                      </a:r>
                    </a:p>
                  </a:txBody>
                  <a:tcPr marL="95887" marR="95887" marT="47943" marB="47943" anchor="ctr"/>
                </a:tc>
                <a:tc>
                  <a:txBody>
                    <a:bodyPr/>
                    <a:lstStyle/>
                    <a:p>
                      <a:r>
                        <a:rPr lang="en-US" sz="1900"/>
                        <a:t>TG16me (LIC-NB) Revision to 2017</a:t>
                      </a:r>
                    </a:p>
                  </a:txBody>
                  <a:tcPr marL="95887" marR="95887" marT="47943" marB="47943" anchor="ctr"/>
                </a:tc>
                <a:tc>
                  <a:txBody>
                    <a:bodyPr/>
                    <a:lstStyle/>
                    <a:p>
                      <a:r>
                        <a:rPr lang="en-US" sz="1900"/>
                        <a:t>Synchronization Sequence Length and Repetitions</a:t>
                      </a:r>
                    </a:p>
                  </a:txBody>
                  <a:tcPr marL="95887" marR="95887" marT="47943" marB="47943" anchor="ctr"/>
                </a:tc>
                <a:tc>
                  <a:txBody>
                    <a:bodyPr/>
                    <a:lstStyle/>
                    <a:p>
                      <a:r>
                        <a:rPr lang="en-US" sz="1900"/>
                        <a:t>Vishal Kalkundrikar (Ondas)</a:t>
                      </a:r>
                    </a:p>
                  </a:txBody>
                  <a:tcPr marL="95887" marR="95887" marT="47943" marB="47943" anchor="ctr"/>
                </a:tc>
                <a:tc>
                  <a:txBody>
                    <a:bodyPr/>
                    <a:lstStyle/>
                    <a:p>
                      <a:pPr>
                        <a:buNone/>
                      </a:pPr>
                      <a:r>
                        <a:rPr lang="en-US" sz="1900"/>
                        <a:t>28-Jul-2025 09:21:31 ET</a:t>
                      </a:r>
                    </a:p>
                  </a:txBody>
                  <a:tcPr marL="95887" marR="95887" marT="47943" marB="47943" anchor="ctr"/>
                </a:tc>
                <a:tc>
                  <a:txBody>
                    <a:bodyPr/>
                    <a:lstStyle/>
                    <a:p>
                      <a:r>
                        <a:rPr lang="en-US" sz="1900">
                          <a:hlinkClick r:id="rId2"/>
                        </a:rPr>
                        <a:t>Download</a:t>
                      </a:r>
                      <a:endParaRPr lang="en-US" sz="1900"/>
                    </a:p>
                  </a:txBody>
                  <a:tcPr marL="95887" marR="95887" marT="47943" marB="47943" anchor="ctr"/>
                </a:tc>
                <a:extLst>
                  <a:ext uri="{0D108BD9-81ED-4DB2-BD59-A6C34878D82A}">
                    <a16:rowId xmlns:a16="http://schemas.microsoft.com/office/drawing/2014/main" val="4053657487"/>
                  </a:ext>
                </a:extLst>
              </a:tr>
              <a:tr h="1284885">
                <a:tc>
                  <a:txBody>
                    <a:bodyPr/>
                    <a:lstStyle/>
                    <a:p>
                      <a:pPr>
                        <a:buNone/>
                      </a:pPr>
                      <a:r>
                        <a:rPr lang="en-US" sz="1900"/>
                        <a:t>28-Jul-2025 ET</a:t>
                      </a:r>
                    </a:p>
                  </a:txBody>
                  <a:tcPr marL="95887" marR="95887" marT="47943" marB="47943" anchor="ctr"/>
                </a:tc>
                <a:tc>
                  <a:txBody>
                    <a:bodyPr/>
                    <a:lstStyle/>
                    <a:p>
                      <a:r>
                        <a:rPr lang="en-US" sz="1900"/>
                        <a:t>2025</a:t>
                      </a:r>
                    </a:p>
                  </a:txBody>
                  <a:tcPr marL="95887" marR="95887" marT="47943" marB="47943" anchor="ctr"/>
                </a:tc>
                <a:tc>
                  <a:txBody>
                    <a:bodyPr/>
                    <a:lstStyle/>
                    <a:p>
                      <a:r>
                        <a:rPr lang="en-US" sz="1900"/>
                        <a:t>338</a:t>
                      </a:r>
                    </a:p>
                  </a:txBody>
                  <a:tcPr marL="95887" marR="95887" marT="47943" marB="47943" anchor="ctr"/>
                </a:tc>
                <a:tc>
                  <a:txBody>
                    <a:bodyPr/>
                    <a:lstStyle/>
                    <a:p>
                      <a:r>
                        <a:rPr lang="en-US" sz="1900"/>
                        <a:t>0</a:t>
                      </a:r>
                    </a:p>
                  </a:txBody>
                  <a:tcPr marL="95887" marR="95887" marT="47943" marB="47943" anchor="ctr"/>
                </a:tc>
                <a:tc>
                  <a:txBody>
                    <a:bodyPr/>
                    <a:lstStyle/>
                    <a:p>
                      <a:r>
                        <a:rPr lang="en-US" sz="1900"/>
                        <a:t>TG16me (LIC-NB) Revision to 2017</a:t>
                      </a:r>
                    </a:p>
                  </a:txBody>
                  <a:tcPr marL="95887" marR="95887" marT="47943" marB="47943" anchor="ctr"/>
                </a:tc>
                <a:tc>
                  <a:txBody>
                    <a:bodyPr/>
                    <a:lstStyle/>
                    <a:p>
                      <a:r>
                        <a:rPr lang="en-US" sz="1900"/>
                        <a:t>Proposed Modification and Additions to 802.16t</a:t>
                      </a:r>
                    </a:p>
                  </a:txBody>
                  <a:tcPr marL="95887" marR="95887" marT="47943" marB="47943" anchor="ctr"/>
                </a:tc>
                <a:tc>
                  <a:txBody>
                    <a:bodyPr/>
                    <a:lstStyle/>
                    <a:p>
                      <a:r>
                        <a:rPr lang="en-US" sz="1900"/>
                        <a:t>Menashe Shahar (Ondas)</a:t>
                      </a:r>
                    </a:p>
                  </a:txBody>
                  <a:tcPr marL="95887" marR="95887" marT="47943" marB="47943" anchor="ctr"/>
                </a:tc>
                <a:tc>
                  <a:txBody>
                    <a:bodyPr/>
                    <a:lstStyle/>
                    <a:p>
                      <a:pPr>
                        <a:buNone/>
                      </a:pPr>
                      <a:r>
                        <a:rPr lang="en-US" sz="1900"/>
                        <a:t>28-Jul-2025 08:34:28 ET</a:t>
                      </a:r>
                    </a:p>
                  </a:txBody>
                  <a:tcPr marL="95887" marR="95887" marT="47943" marB="47943" anchor="ctr"/>
                </a:tc>
                <a:tc>
                  <a:txBody>
                    <a:bodyPr/>
                    <a:lstStyle/>
                    <a:p>
                      <a:r>
                        <a:rPr lang="en-US" sz="1900" dirty="0">
                          <a:hlinkClick r:id="rId3"/>
                        </a:rPr>
                        <a:t>Download</a:t>
                      </a:r>
                      <a:endParaRPr lang="en-US" sz="1900" dirty="0"/>
                    </a:p>
                  </a:txBody>
                  <a:tcPr marL="95887" marR="95887" marT="47943" marB="47943" anchor="ctr"/>
                </a:tc>
                <a:extLst>
                  <a:ext uri="{0D108BD9-81ED-4DB2-BD59-A6C34878D82A}">
                    <a16:rowId xmlns:a16="http://schemas.microsoft.com/office/drawing/2014/main" val="490496052"/>
                  </a:ext>
                </a:extLst>
              </a:tr>
            </a:tbl>
          </a:graphicData>
        </a:graphic>
      </p:graphicFrame>
      <p:graphicFrame>
        <p:nvGraphicFramePr>
          <p:cNvPr id="4" name="Table 3">
            <a:extLst>
              <a:ext uri="{FF2B5EF4-FFF2-40B4-BE49-F238E27FC236}">
                <a16:creationId xmlns:a16="http://schemas.microsoft.com/office/drawing/2014/main" id="{6162ECC8-A179-A5B4-FB78-B13AF5AF79F4}"/>
              </a:ext>
            </a:extLst>
          </p:cNvPr>
          <p:cNvGraphicFramePr>
            <a:graphicFrameLocks noGrp="1"/>
          </p:cNvGraphicFramePr>
          <p:nvPr/>
        </p:nvGraphicFramePr>
        <p:xfrm>
          <a:off x="668211" y="4702439"/>
          <a:ext cx="10515603" cy="1463040"/>
        </p:xfrm>
        <a:graphic>
          <a:graphicData uri="http://schemas.openxmlformats.org/drawingml/2006/table">
            <a:tbl>
              <a:tblPr/>
              <a:tblGrid>
                <a:gridCol w="1502229">
                  <a:extLst>
                    <a:ext uri="{9D8B030D-6E8A-4147-A177-3AD203B41FA5}">
                      <a16:colId xmlns:a16="http://schemas.microsoft.com/office/drawing/2014/main" val="166128747"/>
                    </a:ext>
                  </a:extLst>
                </a:gridCol>
                <a:gridCol w="1502229">
                  <a:extLst>
                    <a:ext uri="{9D8B030D-6E8A-4147-A177-3AD203B41FA5}">
                      <a16:colId xmlns:a16="http://schemas.microsoft.com/office/drawing/2014/main" val="152265555"/>
                    </a:ext>
                  </a:extLst>
                </a:gridCol>
                <a:gridCol w="1502229">
                  <a:extLst>
                    <a:ext uri="{9D8B030D-6E8A-4147-A177-3AD203B41FA5}">
                      <a16:colId xmlns:a16="http://schemas.microsoft.com/office/drawing/2014/main" val="97385823"/>
                    </a:ext>
                  </a:extLst>
                </a:gridCol>
                <a:gridCol w="1502229">
                  <a:extLst>
                    <a:ext uri="{9D8B030D-6E8A-4147-A177-3AD203B41FA5}">
                      <a16:colId xmlns:a16="http://schemas.microsoft.com/office/drawing/2014/main" val="1119545073"/>
                    </a:ext>
                  </a:extLst>
                </a:gridCol>
                <a:gridCol w="1502229">
                  <a:extLst>
                    <a:ext uri="{9D8B030D-6E8A-4147-A177-3AD203B41FA5}">
                      <a16:colId xmlns:a16="http://schemas.microsoft.com/office/drawing/2014/main" val="1559027293"/>
                    </a:ext>
                  </a:extLst>
                </a:gridCol>
                <a:gridCol w="1502229">
                  <a:extLst>
                    <a:ext uri="{9D8B030D-6E8A-4147-A177-3AD203B41FA5}">
                      <a16:colId xmlns:a16="http://schemas.microsoft.com/office/drawing/2014/main" val="3528323933"/>
                    </a:ext>
                  </a:extLst>
                </a:gridCol>
                <a:gridCol w="1502229">
                  <a:extLst>
                    <a:ext uri="{9D8B030D-6E8A-4147-A177-3AD203B41FA5}">
                      <a16:colId xmlns:a16="http://schemas.microsoft.com/office/drawing/2014/main" val="3378630800"/>
                    </a:ext>
                  </a:extLst>
                </a:gridCol>
              </a:tblGrid>
              <a:tr h="1188720">
                <a:tc>
                  <a:txBody>
                    <a:bodyPr/>
                    <a:lstStyle/>
                    <a:p>
                      <a:pPr>
                        <a:buNone/>
                      </a:pPr>
                      <a:r>
                        <a:rPr lang="en-US" sz="1800" dirty="0"/>
                        <a:t>31-Jul-2025 ET</a:t>
                      </a:r>
                    </a:p>
                  </a:txBody>
                  <a:tcPr anchor="ctr">
                    <a:lnL>
                      <a:noFill/>
                    </a:lnL>
                    <a:lnR>
                      <a:noFill/>
                    </a:lnR>
                    <a:lnT>
                      <a:noFill/>
                    </a:lnT>
                    <a:lnB>
                      <a:noFill/>
                    </a:lnB>
                    <a:noFill/>
                  </a:tcPr>
                </a:tc>
                <a:tc>
                  <a:txBody>
                    <a:bodyPr/>
                    <a:lstStyle/>
                    <a:p>
                      <a:r>
                        <a:rPr lang="en-US" sz="1800"/>
                        <a:t>2025</a:t>
                      </a:r>
                    </a:p>
                  </a:txBody>
                  <a:tcPr anchor="ctr">
                    <a:lnL>
                      <a:noFill/>
                    </a:lnL>
                    <a:lnR>
                      <a:noFill/>
                    </a:lnR>
                    <a:lnT>
                      <a:noFill/>
                    </a:lnT>
                    <a:lnB>
                      <a:noFill/>
                    </a:lnB>
                    <a:noFill/>
                  </a:tcPr>
                </a:tc>
                <a:tc>
                  <a:txBody>
                    <a:bodyPr/>
                    <a:lstStyle/>
                    <a:p>
                      <a:r>
                        <a:rPr lang="en-US" sz="1800"/>
                        <a:t>367</a:t>
                      </a:r>
                    </a:p>
                  </a:txBody>
                  <a:tcPr anchor="ctr">
                    <a:lnL>
                      <a:noFill/>
                    </a:lnL>
                    <a:lnR>
                      <a:noFill/>
                    </a:lnR>
                    <a:lnT>
                      <a:noFill/>
                    </a:lnT>
                    <a:lnB>
                      <a:noFill/>
                    </a:lnB>
                    <a:noFill/>
                  </a:tcPr>
                </a:tc>
                <a:tc>
                  <a:txBody>
                    <a:bodyPr/>
                    <a:lstStyle/>
                    <a:p>
                      <a:r>
                        <a:rPr lang="en-US" sz="1800" dirty="0"/>
                        <a:t>5</a:t>
                      </a:r>
                    </a:p>
                  </a:txBody>
                  <a:tcPr anchor="ctr">
                    <a:lnL>
                      <a:noFill/>
                    </a:lnL>
                    <a:lnR>
                      <a:noFill/>
                    </a:lnR>
                    <a:lnT>
                      <a:noFill/>
                    </a:lnT>
                    <a:lnB>
                      <a:noFill/>
                    </a:lnB>
                    <a:noFill/>
                  </a:tcPr>
                </a:tc>
                <a:tc>
                  <a:txBody>
                    <a:bodyPr/>
                    <a:lstStyle/>
                    <a:p>
                      <a:r>
                        <a:rPr lang="en-US" sz="1800"/>
                        <a:t>TG16me (LIC-NB) Revision to 2017</a:t>
                      </a:r>
                    </a:p>
                  </a:txBody>
                  <a:tcPr anchor="ctr">
                    <a:lnL>
                      <a:noFill/>
                    </a:lnL>
                    <a:lnR>
                      <a:noFill/>
                    </a:lnR>
                    <a:lnT>
                      <a:noFill/>
                    </a:lnT>
                    <a:lnB>
                      <a:noFill/>
                    </a:lnB>
                    <a:noFill/>
                  </a:tcPr>
                </a:tc>
                <a:tc>
                  <a:txBody>
                    <a:bodyPr/>
                    <a:lstStyle/>
                    <a:p>
                      <a:r>
                        <a:rPr lang="en-US" sz="1800"/>
                        <a:t>WaveformSelectionForLowPowerMode</a:t>
                      </a:r>
                    </a:p>
                  </a:txBody>
                  <a:tcPr anchor="ctr">
                    <a:lnL>
                      <a:noFill/>
                    </a:lnL>
                    <a:lnR>
                      <a:noFill/>
                    </a:lnR>
                    <a:lnT>
                      <a:noFill/>
                    </a:lnT>
                    <a:lnB>
                      <a:noFill/>
                    </a:lnB>
                    <a:noFill/>
                  </a:tcPr>
                </a:tc>
                <a:tc>
                  <a:txBody>
                    <a:bodyPr/>
                    <a:lstStyle/>
                    <a:p>
                      <a:r>
                        <a:rPr lang="sv-SE" sz="1800" dirty="0"/>
                        <a:t>Menashe Shahar, Vishal Kalkundrikar (Ondas)</a:t>
                      </a:r>
                    </a:p>
                  </a:txBody>
                  <a:tcPr anchor="ctr">
                    <a:lnL>
                      <a:noFill/>
                    </a:lnL>
                    <a:lnR>
                      <a:noFill/>
                    </a:lnR>
                    <a:lnT>
                      <a:noFill/>
                    </a:lnT>
                    <a:lnB>
                      <a:noFill/>
                    </a:lnB>
                    <a:noFill/>
                  </a:tcPr>
                </a:tc>
                <a:extLst>
                  <a:ext uri="{0D108BD9-81ED-4DB2-BD59-A6C34878D82A}">
                    <a16:rowId xmlns:a16="http://schemas.microsoft.com/office/drawing/2014/main" val="1950078062"/>
                  </a:ext>
                </a:extLst>
              </a:tr>
            </a:tbl>
          </a:graphicData>
        </a:graphic>
      </p:graphicFrame>
      <p:sp>
        <p:nvSpPr>
          <p:cNvPr id="5" name="スライド番号プレースホルダー 5">
            <a:extLst>
              <a:ext uri="{FF2B5EF4-FFF2-40B4-BE49-F238E27FC236}">
                <a16:creationId xmlns:a16="http://schemas.microsoft.com/office/drawing/2014/main" id="{72A25E3E-7C14-2988-A830-71DC69E3638A}"/>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115</a:t>
            </a:fld>
            <a:endParaRPr lang="en-US" altLang="ja-JP" sz="1200" dirty="0"/>
          </a:p>
        </p:txBody>
      </p:sp>
    </p:spTree>
    <p:extLst>
      <p:ext uri="{BB962C8B-B14F-4D97-AF65-F5344CB8AC3E}">
        <p14:creationId xmlns:p14="http://schemas.microsoft.com/office/powerpoint/2010/main" val="532316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8535-F1C0-FE65-4005-FB2633423007}"/>
              </a:ext>
            </a:extLst>
          </p:cNvPr>
          <p:cNvSpPr>
            <a:spLocks noGrp="1"/>
          </p:cNvSpPr>
          <p:nvPr>
            <p:ph type="title"/>
          </p:nvPr>
        </p:nvSpPr>
        <p:spPr/>
        <p:txBody>
          <a:bodyPr/>
          <a:lstStyle/>
          <a:p>
            <a:r>
              <a:rPr lang="en-US" dirty="0"/>
              <a:t>Initial Discussion</a:t>
            </a:r>
          </a:p>
        </p:txBody>
      </p:sp>
      <p:sp>
        <p:nvSpPr>
          <p:cNvPr id="3" name="Content Placeholder 2">
            <a:extLst>
              <a:ext uri="{FF2B5EF4-FFF2-40B4-BE49-F238E27FC236}">
                <a16:creationId xmlns:a16="http://schemas.microsoft.com/office/drawing/2014/main" id="{01BAE7CF-B5D2-3A74-5172-7A739E25B538}"/>
              </a:ext>
            </a:extLst>
          </p:cNvPr>
          <p:cNvSpPr>
            <a:spLocks noGrp="1"/>
          </p:cNvSpPr>
          <p:nvPr>
            <p:ph idx="1"/>
          </p:nvPr>
        </p:nvSpPr>
        <p:spPr/>
        <p:txBody>
          <a:bodyPr/>
          <a:lstStyle/>
          <a:p>
            <a:r>
              <a:rPr lang="en-US" dirty="0" err="1"/>
              <a:t>Bivesh</a:t>
            </a:r>
            <a:r>
              <a:rPr lang="en-US" dirty="0"/>
              <a:t> will contact AAR.org to see if a link to the adoption of 802.16t can be referenced by IEEE for their public visibility committee.</a:t>
            </a:r>
          </a:p>
          <a:p>
            <a:pPr marL="0" indent="0">
              <a:buNone/>
            </a:pPr>
            <a:endParaRPr lang="en-US" dirty="0"/>
          </a:p>
          <a:p>
            <a:r>
              <a:rPr lang="en-US" dirty="0"/>
              <a:t>Discussion on 15-25-0338-00-16me-proposed-modification-and-additions-to-802-16t</a:t>
            </a:r>
          </a:p>
          <a:p>
            <a:pPr lvl="1"/>
            <a:r>
              <a:rPr lang="en-US" dirty="0"/>
              <a:t>Is there a need for better definition of transitions between DPP and P-MP modes?</a:t>
            </a:r>
          </a:p>
          <a:p>
            <a:pPr lvl="1"/>
            <a:endParaRPr lang="en-US" dirty="0"/>
          </a:p>
          <a:p>
            <a:pPr lvl="1"/>
            <a:endParaRPr lang="en-US" dirty="0"/>
          </a:p>
        </p:txBody>
      </p:sp>
      <p:sp>
        <p:nvSpPr>
          <p:cNvPr id="7" name="スライド番号プレースホルダー 5">
            <a:extLst>
              <a:ext uri="{FF2B5EF4-FFF2-40B4-BE49-F238E27FC236}">
                <a16:creationId xmlns:a16="http://schemas.microsoft.com/office/drawing/2014/main" id="{695D7883-9D14-8C68-6E9B-A9DBFD83E824}"/>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116</a:t>
            </a:fld>
            <a:endParaRPr lang="en-US" altLang="ja-JP" sz="1200" dirty="0"/>
          </a:p>
        </p:txBody>
      </p:sp>
    </p:spTree>
    <p:extLst>
      <p:ext uri="{BB962C8B-B14F-4D97-AF65-F5344CB8AC3E}">
        <p14:creationId xmlns:p14="http://schemas.microsoft.com/office/powerpoint/2010/main" val="320051257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2BC4-9478-C5B1-7DC0-2851607BCAF0}"/>
              </a:ext>
            </a:extLst>
          </p:cNvPr>
          <p:cNvSpPr>
            <a:spLocks noGrp="1"/>
          </p:cNvSpPr>
          <p:nvPr>
            <p:ph type="title"/>
          </p:nvPr>
        </p:nvSpPr>
        <p:spPr/>
        <p:txBody>
          <a:bodyPr/>
          <a:lstStyle/>
          <a:p>
            <a:r>
              <a:rPr lang="en-US" dirty="0"/>
              <a:t>16t amendment roll-in</a:t>
            </a:r>
          </a:p>
        </p:txBody>
      </p:sp>
      <p:sp>
        <p:nvSpPr>
          <p:cNvPr id="3" name="Content Placeholder 2">
            <a:extLst>
              <a:ext uri="{FF2B5EF4-FFF2-40B4-BE49-F238E27FC236}">
                <a16:creationId xmlns:a16="http://schemas.microsoft.com/office/drawing/2014/main" id="{D56D19B9-DE12-61DC-21B2-A3AFFDE1E07C}"/>
              </a:ext>
            </a:extLst>
          </p:cNvPr>
          <p:cNvSpPr>
            <a:spLocks noGrp="1"/>
          </p:cNvSpPr>
          <p:nvPr>
            <p:ph idx="1"/>
          </p:nvPr>
        </p:nvSpPr>
        <p:spPr>
          <a:xfrm>
            <a:off x="838200" y="1752600"/>
            <a:ext cx="10515600" cy="4351338"/>
          </a:xfrm>
        </p:spPr>
        <p:txBody>
          <a:bodyPr>
            <a:normAutofit fontScale="92500" lnSpcReduction="10000"/>
          </a:bodyPr>
          <a:lstStyle/>
          <a:p>
            <a:r>
              <a:rPr lang="en-US" dirty="0"/>
              <a:t>July 2025  Roll-in process</a:t>
            </a:r>
          </a:p>
          <a:p>
            <a:pPr lvl="1"/>
            <a:r>
              <a:rPr lang="en-US" dirty="0"/>
              <a:t>We will inform IEEE staff (Christy and Michelle) that we will proceed with rollup. </a:t>
            </a:r>
          </a:p>
          <a:p>
            <a:pPr lvl="1"/>
            <a:r>
              <a:rPr lang="en-US" dirty="0"/>
              <a:t>We will ask IEEE to send everything for 16t and base standard to Harry. </a:t>
            </a:r>
          </a:p>
          <a:p>
            <a:pPr lvl="1"/>
            <a:r>
              <a:rPr lang="en-US" dirty="0"/>
              <a:t>When IEEE is ready to publish the 16t amendment, they will send us any changes to review. </a:t>
            </a:r>
          </a:p>
          <a:p>
            <a:pPr lvl="1"/>
            <a:endParaRPr lang="en-US" dirty="0"/>
          </a:p>
          <a:p>
            <a:r>
              <a:rPr lang="en-US" dirty="0"/>
              <a:t>Expedite sending materials to Harry in August so an initial roll-in can be completed by September meeting. </a:t>
            </a:r>
          </a:p>
          <a:p>
            <a:endParaRPr lang="en-US" dirty="0"/>
          </a:p>
          <a:p>
            <a:endParaRPr lang="en-US" dirty="0"/>
          </a:p>
          <a:p>
            <a:endParaRPr lang="en-US" dirty="0"/>
          </a:p>
          <a:p>
            <a:endParaRPr lang="en-US" dirty="0"/>
          </a:p>
          <a:p>
            <a:endParaRPr lang="en-US" dirty="0"/>
          </a:p>
        </p:txBody>
      </p:sp>
      <p:sp>
        <p:nvSpPr>
          <p:cNvPr id="7" name="スライド番号プレースホルダー 5">
            <a:extLst>
              <a:ext uri="{FF2B5EF4-FFF2-40B4-BE49-F238E27FC236}">
                <a16:creationId xmlns:a16="http://schemas.microsoft.com/office/drawing/2014/main" id="{F4E2E0C0-2714-7C47-D446-9623243789F2}"/>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117</a:t>
            </a:fld>
            <a:endParaRPr lang="en-US" altLang="ja-JP" sz="1200" dirty="0"/>
          </a:p>
        </p:txBody>
      </p:sp>
    </p:spTree>
    <p:extLst>
      <p:ext uri="{BB962C8B-B14F-4D97-AF65-F5344CB8AC3E}">
        <p14:creationId xmlns:p14="http://schemas.microsoft.com/office/powerpoint/2010/main" val="36457758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7065-78D5-793F-B376-CED9A5358BA0}"/>
              </a:ext>
            </a:extLst>
          </p:cNvPr>
          <p:cNvSpPr>
            <a:spLocks noGrp="1"/>
          </p:cNvSpPr>
          <p:nvPr>
            <p:ph type="title"/>
          </p:nvPr>
        </p:nvSpPr>
        <p:spPr/>
        <p:txBody>
          <a:bodyPr/>
          <a:lstStyle/>
          <a:p>
            <a:r>
              <a:rPr lang="en-US" dirty="0"/>
              <a:t>Discussion on applicability of ASCON</a:t>
            </a:r>
          </a:p>
        </p:txBody>
      </p:sp>
      <p:sp>
        <p:nvSpPr>
          <p:cNvPr id="3" name="Content Placeholder 2">
            <a:extLst>
              <a:ext uri="{FF2B5EF4-FFF2-40B4-BE49-F238E27FC236}">
                <a16:creationId xmlns:a16="http://schemas.microsoft.com/office/drawing/2014/main" id="{39F14B14-742E-A467-C4B2-EFA2CEFBADD4}"/>
              </a:ext>
            </a:extLst>
          </p:cNvPr>
          <p:cNvSpPr>
            <a:spLocks noGrp="1"/>
          </p:cNvSpPr>
          <p:nvPr>
            <p:ph idx="1"/>
          </p:nvPr>
        </p:nvSpPr>
        <p:spPr/>
        <p:txBody>
          <a:bodyPr/>
          <a:lstStyle/>
          <a:p>
            <a:r>
              <a:rPr lang="en-US" dirty="0"/>
              <a:t>Adoption underway in 802.15.4ae, and 802.15.9a</a:t>
            </a:r>
          </a:p>
          <a:p>
            <a:pPr lvl="1"/>
            <a:r>
              <a:rPr lang="en-US" dirty="0"/>
              <a:t>Look at draft in private area  802.15.4ae-D0</a:t>
            </a:r>
          </a:p>
          <a:p>
            <a:pPr lvl="1"/>
            <a:endParaRPr lang="en-US" dirty="0"/>
          </a:p>
          <a:p>
            <a:r>
              <a:rPr lang="en-US" dirty="0"/>
              <a:t>802.15.9a adds key management</a:t>
            </a:r>
          </a:p>
          <a:p>
            <a:pPr lvl="1"/>
            <a:r>
              <a:rPr lang="en-US" dirty="0"/>
              <a:t>Draft in private area 802.15.9a-D2</a:t>
            </a:r>
          </a:p>
        </p:txBody>
      </p:sp>
      <p:sp>
        <p:nvSpPr>
          <p:cNvPr id="7" name="スライド番号プレースホルダー 5">
            <a:extLst>
              <a:ext uri="{FF2B5EF4-FFF2-40B4-BE49-F238E27FC236}">
                <a16:creationId xmlns:a16="http://schemas.microsoft.com/office/drawing/2014/main" id="{9217CC59-2219-18D9-5C8D-CDC9C68C43E5}"/>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118</a:t>
            </a:fld>
            <a:endParaRPr lang="en-US" altLang="ja-JP" sz="1200" dirty="0"/>
          </a:p>
        </p:txBody>
      </p:sp>
    </p:spTree>
    <p:extLst>
      <p:ext uri="{BB962C8B-B14F-4D97-AF65-F5344CB8AC3E}">
        <p14:creationId xmlns:p14="http://schemas.microsoft.com/office/powerpoint/2010/main" val="23229670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BF86-D77A-3FF9-64E0-C932F92A59A4}"/>
              </a:ext>
            </a:extLst>
          </p:cNvPr>
          <p:cNvSpPr>
            <a:spLocks noGrp="1"/>
          </p:cNvSpPr>
          <p:nvPr>
            <p:ph type="title"/>
          </p:nvPr>
        </p:nvSpPr>
        <p:spPr/>
        <p:txBody>
          <a:bodyPr>
            <a:normAutofit fontScale="90000"/>
          </a:bodyPr>
          <a:lstStyle/>
          <a:p>
            <a:r>
              <a:rPr lang="en-US" dirty="0"/>
              <a:t>Discussion on waveforms for single carrier optimization</a:t>
            </a:r>
          </a:p>
        </p:txBody>
      </p:sp>
      <p:sp>
        <p:nvSpPr>
          <p:cNvPr id="3" name="Content Placeholder 2">
            <a:extLst>
              <a:ext uri="{FF2B5EF4-FFF2-40B4-BE49-F238E27FC236}">
                <a16:creationId xmlns:a16="http://schemas.microsoft.com/office/drawing/2014/main" id="{4BE497FE-B77D-B01D-F919-29349ADB4048}"/>
              </a:ext>
            </a:extLst>
          </p:cNvPr>
          <p:cNvSpPr>
            <a:spLocks noGrp="1"/>
          </p:cNvSpPr>
          <p:nvPr>
            <p:ph idx="1"/>
          </p:nvPr>
        </p:nvSpPr>
        <p:spPr/>
        <p:txBody>
          <a:bodyPr/>
          <a:lstStyle/>
          <a:p>
            <a:r>
              <a:rPr lang="en-US" sz="2800" dirty="0"/>
              <a:t>An identified issue is the need for improved power efficiency in the special case where a single carrier is being used. </a:t>
            </a:r>
          </a:p>
          <a:p>
            <a:endParaRPr lang="en-US" sz="2800" dirty="0"/>
          </a:p>
          <a:p>
            <a:r>
              <a:rPr lang="en-US" sz="2800" dirty="0"/>
              <a:t>Conclusion from document 367r5</a:t>
            </a:r>
          </a:p>
          <a:p>
            <a:pPr lvl="1"/>
            <a:r>
              <a:rPr lang="en-US" sz="2400" dirty="0"/>
              <a:t>SOQPSK and GMSK are very close in performance. </a:t>
            </a:r>
          </a:p>
          <a:p>
            <a:pPr lvl="1"/>
            <a:r>
              <a:rPr lang="en-US" sz="2400" dirty="0"/>
              <a:t>Other waveforms could be considered if they can be identified in a contribution.</a:t>
            </a:r>
          </a:p>
          <a:p>
            <a:pPr lvl="1"/>
            <a:r>
              <a:rPr lang="en-US" sz="2400" dirty="0"/>
              <a:t>A further update to r6 will correct typos in table. </a:t>
            </a:r>
          </a:p>
          <a:p>
            <a:endParaRPr lang="en-US" dirty="0"/>
          </a:p>
        </p:txBody>
      </p:sp>
      <p:sp>
        <p:nvSpPr>
          <p:cNvPr id="7" name="スライド番号プレースホルダー 5">
            <a:extLst>
              <a:ext uri="{FF2B5EF4-FFF2-40B4-BE49-F238E27FC236}">
                <a16:creationId xmlns:a16="http://schemas.microsoft.com/office/drawing/2014/main" id="{3BC635A3-92A1-6179-29BD-D093C952551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119</a:t>
            </a:fld>
            <a:endParaRPr lang="en-US" altLang="ja-JP" sz="1200" dirty="0"/>
          </a:p>
        </p:txBody>
      </p:sp>
    </p:spTree>
    <p:extLst>
      <p:ext uri="{BB962C8B-B14F-4D97-AF65-F5344CB8AC3E}">
        <p14:creationId xmlns:p14="http://schemas.microsoft.com/office/powerpoint/2010/main" val="310647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extLst>
              <p:ext uri="{D42A27DB-BD31-4B8C-83A1-F6EECF244321}">
                <p14:modId xmlns:p14="http://schemas.microsoft.com/office/powerpoint/2010/main" val="3399776339"/>
              </p:ext>
            </p:extLst>
          </p:nvPr>
        </p:nvGraphicFramePr>
        <p:xfrm>
          <a:off x="1828800" y="1752600"/>
          <a:ext cx="8382000" cy="3769902"/>
        </p:xfrm>
        <a:graphic>
          <a:graphicData uri="http://schemas.openxmlformats.org/drawingml/2006/table">
            <a:tbl>
              <a:tblPr firstRow="1" bandRow="1">
                <a:tableStyleId>{5C22544A-7EE6-4342-B048-85BDC9FD1C3A}</a:tableStyleId>
              </a:tblPr>
              <a:tblGrid>
                <a:gridCol w="6026727">
                  <a:extLst>
                    <a:ext uri="{9D8B030D-6E8A-4147-A177-3AD203B41FA5}">
                      <a16:colId xmlns:a16="http://schemas.microsoft.com/office/drawing/2014/main" val="3384751907"/>
                    </a:ext>
                  </a:extLst>
                </a:gridCol>
                <a:gridCol w="2355273">
                  <a:extLst>
                    <a:ext uri="{9D8B030D-6E8A-4147-A177-3AD203B41FA5}">
                      <a16:colId xmlns:a16="http://schemas.microsoft.com/office/drawing/2014/main" val="434009601"/>
                    </a:ext>
                  </a:extLst>
                </a:gridCol>
              </a:tblGrid>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83127" marR="83127"/>
                </a:tc>
                <a:tc>
                  <a:txBody>
                    <a:bodyPr/>
                    <a:lstStyle/>
                    <a:p>
                      <a:r>
                        <a:rPr lang="en-US" sz="1800" dirty="0"/>
                        <a:t>Date</a:t>
                      </a:r>
                    </a:p>
                  </a:txBody>
                  <a:tcPr marL="83127" marR="83127"/>
                </a:tc>
                <a:extLst>
                  <a:ext uri="{0D108BD9-81ED-4DB2-BD59-A6C34878D82A}">
                    <a16:rowId xmlns:a16="http://schemas.microsoft.com/office/drawing/2014/main" val="4207709845"/>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Task Group Start</a:t>
                      </a:r>
                    </a:p>
                  </a:txBody>
                  <a:tcPr marL="83127" marR="83127"/>
                </a:tc>
                <a:tc>
                  <a:txBody>
                    <a:bodyPr/>
                    <a:lstStyle/>
                    <a:p>
                      <a:r>
                        <a:rPr lang="en-US" sz="1800" dirty="0">
                          <a:solidFill>
                            <a:schemeClr val="tx1"/>
                          </a:solidFill>
                        </a:rPr>
                        <a:t>March 2025</a:t>
                      </a:r>
                    </a:p>
                  </a:txBody>
                  <a:tcPr marL="83127" marR="83127"/>
                </a:tc>
                <a:extLst>
                  <a:ext uri="{0D108BD9-81ED-4DB2-BD59-A6C34878D82A}">
                    <a16:rowId xmlns:a16="http://schemas.microsoft.com/office/drawing/2014/main" val="1668596901"/>
                  </a:ext>
                </a:extLst>
              </a:tr>
              <a:tr h="418878">
                <a:tc>
                  <a:txBody>
                    <a:bodyPr/>
                    <a:lstStyle/>
                    <a:p>
                      <a:r>
                        <a:rPr lang="en-US" sz="1800" dirty="0">
                          <a:solidFill>
                            <a:schemeClr val="tx1"/>
                          </a:solidFill>
                        </a:rPr>
                        <a:t>Draft Development</a:t>
                      </a:r>
                    </a:p>
                  </a:txBody>
                  <a:tcPr marL="83127" marR="83127"/>
                </a:tc>
                <a:tc>
                  <a:txBody>
                    <a:bodyPr/>
                    <a:lstStyle/>
                    <a:p>
                      <a:r>
                        <a:rPr lang="en-US" sz="1800" dirty="0">
                          <a:solidFill>
                            <a:schemeClr val="tx1"/>
                          </a:solidFill>
                        </a:rPr>
                        <a:t>May – Sept 2025</a:t>
                      </a:r>
                    </a:p>
                  </a:txBody>
                  <a:tcPr marL="83127" marR="83127"/>
                </a:tc>
                <a:extLst>
                  <a:ext uri="{0D108BD9-81ED-4DB2-BD59-A6C34878D82A}">
                    <a16:rowId xmlns:a16="http://schemas.microsoft.com/office/drawing/2014/main" val="4038355541"/>
                  </a:ext>
                </a:extLst>
              </a:tr>
              <a:tr h="418878">
                <a:tc>
                  <a:txBody>
                    <a:bodyPr/>
                    <a:lstStyle/>
                    <a:p>
                      <a:r>
                        <a:rPr lang="en-US" sz="1800" dirty="0">
                          <a:solidFill>
                            <a:schemeClr val="tx1"/>
                          </a:solidFill>
                        </a:rPr>
                        <a:t>Informal TG review of draft</a:t>
                      </a:r>
                    </a:p>
                  </a:txBody>
                  <a:tcPr marL="83127" marR="83127"/>
                </a:tc>
                <a:tc>
                  <a:txBody>
                    <a:bodyPr/>
                    <a:lstStyle/>
                    <a:p>
                      <a:r>
                        <a:rPr lang="en-US" sz="1800" dirty="0">
                          <a:solidFill>
                            <a:schemeClr val="tx1"/>
                          </a:solidFill>
                        </a:rPr>
                        <a:t>Nov 2025</a:t>
                      </a:r>
                    </a:p>
                  </a:txBody>
                  <a:tcPr marL="83127" marR="83127"/>
                </a:tc>
                <a:extLst>
                  <a:ext uri="{0D108BD9-81ED-4DB2-BD59-A6C34878D82A}">
                    <a16:rowId xmlns:a16="http://schemas.microsoft.com/office/drawing/2014/main" val="1866948594"/>
                  </a:ext>
                </a:extLst>
              </a:tr>
              <a:tr h="418878">
                <a:tc>
                  <a:txBody>
                    <a:bodyPr/>
                    <a:lstStyle/>
                    <a:p>
                      <a:r>
                        <a:rPr lang="en-US" sz="1800" dirty="0">
                          <a:solidFill>
                            <a:schemeClr val="tx1"/>
                          </a:solidFill>
                        </a:rPr>
                        <a:t>Working Group Letter Ballot</a:t>
                      </a:r>
                    </a:p>
                  </a:txBody>
                  <a:tcPr marL="83127" marR="83127"/>
                </a:tc>
                <a:tc>
                  <a:txBody>
                    <a:bodyPr/>
                    <a:lstStyle/>
                    <a:p>
                      <a:r>
                        <a:rPr lang="en-US" sz="1800" dirty="0">
                          <a:solidFill>
                            <a:schemeClr val="tx1"/>
                          </a:solidFill>
                        </a:rPr>
                        <a:t>March 2026</a:t>
                      </a:r>
                    </a:p>
                  </a:txBody>
                  <a:tcPr marL="83127" marR="83127"/>
                </a:tc>
                <a:extLst>
                  <a:ext uri="{0D108BD9-81ED-4DB2-BD59-A6C34878D82A}">
                    <a16:rowId xmlns:a16="http://schemas.microsoft.com/office/drawing/2014/main" val="634721270"/>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Working Group Recirculation Letter Ballot</a:t>
                      </a:r>
                    </a:p>
                  </a:txBody>
                  <a:tcPr marL="83127" marR="83127"/>
                </a:tc>
                <a:tc>
                  <a:txBody>
                    <a:bodyPr/>
                    <a:lstStyle/>
                    <a:p>
                      <a:r>
                        <a:rPr lang="en-US" sz="1800" dirty="0">
                          <a:solidFill>
                            <a:schemeClr val="tx1"/>
                          </a:solidFill>
                        </a:rPr>
                        <a:t>May 2026</a:t>
                      </a:r>
                    </a:p>
                  </a:txBody>
                  <a:tcPr marL="83127" marR="83127"/>
                </a:tc>
                <a:extLst>
                  <a:ext uri="{0D108BD9-81ED-4DB2-BD59-A6C34878D82A}">
                    <a16:rowId xmlns:a16="http://schemas.microsoft.com/office/drawing/2014/main" val="197094696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SA Ballot</a:t>
                      </a:r>
                    </a:p>
                  </a:txBody>
                  <a:tcPr marL="83127" marR="83127"/>
                </a:tc>
                <a:tc>
                  <a:txBody>
                    <a:bodyPr/>
                    <a:lstStyle/>
                    <a:p>
                      <a:r>
                        <a:rPr lang="en-US" sz="1800" dirty="0">
                          <a:solidFill>
                            <a:schemeClr val="tx1"/>
                          </a:solidFill>
                        </a:rPr>
                        <a:t>Sept 2026</a:t>
                      </a:r>
                    </a:p>
                  </a:txBody>
                  <a:tcPr marL="83127" marR="83127"/>
                </a:tc>
                <a:extLst>
                  <a:ext uri="{0D108BD9-81ED-4DB2-BD59-A6C34878D82A}">
                    <a16:rowId xmlns:a16="http://schemas.microsoft.com/office/drawing/2014/main" val="1018105641"/>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SA Recirc</a:t>
                      </a:r>
                    </a:p>
                  </a:txBody>
                  <a:tcPr marL="83127" marR="831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Jan 2027</a:t>
                      </a:r>
                    </a:p>
                  </a:txBody>
                  <a:tcPr marL="83127" marR="83127"/>
                </a:tc>
                <a:extLst>
                  <a:ext uri="{0D108BD9-81ED-4DB2-BD59-A6C34878D82A}">
                    <a16:rowId xmlns:a16="http://schemas.microsoft.com/office/drawing/2014/main" val="82442068"/>
                  </a:ext>
                </a:extLst>
              </a:tr>
              <a:tr h="418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83127" marR="83127"/>
                </a:tc>
                <a:tc>
                  <a:txBody>
                    <a:bodyPr/>
                    <a:lstStyle/>
                    <a:p>
                      <a:r>
                        <a:rPr lang="en-US" sz="1800" dirty="0"/>
                        <a:t>March 2027</a:t>
                      </a:r>
                    </a:p>
                  </a:txBody>
                  <a:tcPr marL="83127" marR="83127"/>
                </a:tc>
                <a:extLst>
                  <a:ext uri="{0D108BD9-81ED-4DB2-BD59-A6C34878D82A}">
                    <a16:rowId xmlns:a16="http://schemas.microsoft.com/office/drawing/2014/main" val="1058448561"/>
                  </a:ext>
                </a:extLst>
              </a:tr>
            </a:tbl>
          </a:graphicData>
        </a:graphic>
      </p:graphicFrame>
      <p:sp>
        <p:nvSpPr>
          <p:cNvPr id="3" name="Arrow: Right 2">
            <a:extLst>
              <a:ext uri="{FF2B5EF4-FFF2-40B4-BE49-F238E27FC236}">
                <a16:creationId xmlns:a16="http://schemas.microsoft.com/office/drawing/2014/main" id="{40D38A25-D564-4828-863A-D3B332BDEDFD}"/>
              </a:ext>
            </a:extLst>
          </p:cNvPr>
          <p:cNvSpPr/>
          <p:nvPr/>
        </p:nvSpPr>
        <p:spPr>
          <a:xfrm>
            <a:off x="609600" y="2542981"/>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スライド番号プレースホルダー 5">
            <a:extLst>
              <a:ext uri="{FF2B5EF4-FFF2-40B4-BE49-F238E27FC236}">
                <a16:creationId xmlns:a16="http://schemas.microsoft.com/office/drawing/2014/main" id="{4BCC8784-F029-744F-5C63-0AE4547076F4}"/>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120</a:t>
            </a:fld>
            <a:endParaRPr lang="en-US" altLang="ja-JP" sz="120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Access</a:t>
            </a:r>
            <a:br>
              <a:rPr lang="de-DE" dirty="0"/>
            </a:br>
            <a:r>
              <a:rPr lang="de-DE" dirty="0"/>
              <a:t>July 2025</a:t>
            </a:r>
            <a:br>
              <a:rPr lang="de-DE" dirty="0"/>
            </a:br>
            <a:r>
              <a:rPr lang="de-DE" dirty="0"/>
              <a:t>Closing Report</a:t>
            </a:r>
          </a:p>
        </p:txBody>
      </p:sp>
      <p:sp>
        <p:nvSpPr>
          <p:cNvPr id="2" name="Foliennummernplatzhalter 3">
            <a:extLst>
              <a:ext uri="{FF2B5EF4-FFF2-40B4-BE49-F238E27FC236}">
                <a16:creationId xmlns:a16="http://schemas.microsoft.com/office/drawing/2014/main" id="{FFA2E13E-59CA-DE89-86C7-C21892CD70E9}"/>
              </a:ext>
            </a:extLst>
          </p:cNvPr>
          <p:cNvSpPr>
            <a:spLocks noGrp="1"/>
          </p:cNvSpPr>
          <p:nvPr>
            <p:ph type="sldNum" sz="quarter" idx="12"/>
          </p:nvPr>
        </p:nvSpPr>
        <p:spPr>
          <a:xfrm>
            <a:off x="5846458" y="6475413"/>
            <a:ext cx="575287" cy="184666"/>
          </a:xfrm>
        </p:spPr>
        <p:txBody>
          <a:bodyPr/>
          <a:lstStyle/>
          <a:p>
            <a:r>
              <a:rPr lang="en-US" dirty="0"/>
              <a:t>Slide </a:t>
            </a:r>
            <a:fld id="{D0FF068C-9A81-4A5F-8F84-6EE3A290DD00}" type="slidenum">
              <a:rPr lang="en-US" smtClean="0"/>
              <a:pPr/>
              <a:t>121</a:t>
            </a:fld>
            <a:endParaRPr lang="en-US" dirty="0"/>
          </a:p>
        </p:txBody>
      </p:sp>
    </p:spTree>
    <p:extLst>
      <p:ext uri="{BB962C8B-B14F-4D97-AF65-F5344CB8AC3E}">
        <p14:creationId xmlns:p14="http://schemas.microsoft.com/office/powerpoint/2010/main" val="8299377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2201865" y="685801"/>
            <a:ext cx="7848599" cy="556667"/>
          </a:xfrm>
        </p:spPr>
        <p:txBody>
          <a:bodyPr/>
          <a:lstStyle/>
          <a:p>
            <a:r>
              <a:rPr lang="en-US" b="1" dirty="0"/>
              <a:t>Agenda 13 May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2219969" y="1556793"/>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dirty="0"/>
              <a:t>ED thresholds for </a:t>
            </a:r>
            <a:r>
              <a:rPr lang="en-US" dirty="0" err="1"/>
              <a:t>suspendable</a:t>
            </a:r>
            <a:r>
              <a:rPr lang="en-US" dirty="0"/>
              <a:t> CSMA-CA</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4" name="スライド番号プレースホルダー 5">
            <a:extLst>
              <a:ext uri="{FF2B5EF4-FFF2-40B4-BE49-F238E27FC236}">
                <a16:creationId xmlns:a16="http://schemas.microsoft.com/office/drawing/2014/main" id="{B4040DE5-E45B-F1B9-1C6C-92DBD62CE861}"/>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122</a:t>
            </a:fld>
            <a:endParaRPr lang="en-US" altLang="ja-JP" sz="1200"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80731-7034-6485-BF7C-8524801A2CFD}"/>
              </a:ext>
            </a:extLst>
          </p:cNvPr>
          <p:cNvSpPr>
            <a:spLocks noGrp="1"/>
          </p:cNvSpPr>
          <p:nvPr>
            <p:ph type="title"/>
          </p:nvPr>
        </p:nvSpPr>
        <p:spPr>
          <a:xfrm>
            <a:off x="685800" y="4406901"/>
            <a:ext cx="10820400" cy="1362075"/>
          </a:xfrm>
        </p:spPr>
        <p:txBody>
          <a:bodyPr/>
          <a:lstStyle/>
          <a:p>
            <a:pPr algn="ctr"/>
            <a:r>
              <a:rPr lang="en-US" sz="3200" dirty="0"/>
              <a:t>Opportunity and problem consideration</a:t>
            </a:r>
          </a:p>
        </p:txBody>
      </p:sp>
      <p:sp>
        <p:nvSpPr>
          <p:cNvPr id="6" name="Text Placeholder 5">
            <a:extLst>
              <a:ext uri="{FF2B5EF4-FFF2-40B4-BE49-F238E27FC236}">
                <a16:creationId xmlns:a16="http://schemas.microsoft.com/office/drawing/2014/main" id="{8D92DC4E-0AD5-CA84-2FBB-219D36B7F15E}"/>
              </a:ext>
            </a:extLst>
          </p:cNvPr>
          <p:cNvSpPr>
            <a:spLocks noGrp="1"/>
          </p:cNvSpPr>
          <p:nvPr>
            <p:ph type="body" idx="1"/>
          </p:nvPr>
        </p:nvSpPr>
        <p:spPr/>
        <p:txBody>
          <a:bodyPr/>
          <a:lstStyle/>
          <a:p>
            <a:r>
              <a:rPr lang="en-US" dirty="0"/>
              <a:t>Overview of Interest Group</a:t>
            </a:r>
          </a:p>
        </p:txBody>
      </p:sp>
      <p:sp>
        <p:nvSpPr>
          <p:cNvPr id="4" name="Slide Number Placeholder 3">
            <a:extLst>
              <a:ext uri="{FF2B5EF4-FFF2-40B4-BE49-F238E27FC236}">
                <a16:creationId xmlns:a16="http://schemas.microsoft.com/office/drawing/2014/main" id="{AADFFA0D-C78F-9C48-0882-5240D8630FE9}"/>
              </a:ext>
            </a:extLst>
          </p:cNvPr>
          <p:cNvSpPr>
            <a:spLocks noGrp="1"/>
          </p:cNvSpPr>
          <p:nvPr>
            <p:ph type="sldNum" idx="10"/>
          </p:nvPr>
        </p:nvSpPr>
        <p:spPr>
          <a:xfrm>
            <a:off x="5879595" y="6475413"/>
            <a:ext cx="432811" cy="184666"/>
          </a:xfrm>
        </p:spPr>
        <p:txBody>
          <a:bodyPr/>
          <a:lstStyle/>
          <a:p>
            <a:pPr>
              <a:defRPr/>
            </a:pPr>
            <a:r>
              <a:rPr lang="en-US" altLang="en-US"/>
              <a:t>Slide </a:t>
            </a:r>
            <a:fld id="{F187470B-50EF-4A48-B024-330BF2280833}" type="slidenum">
              <a:rPr lang="en-US" altLang="en-US" smtClean="0"/>
              <a:pPr>
                <a:defRPr/>
              </a:pPr>
              <a:t>123</a:t>
            </a:fld>
            <a:endParaRPr lang="en-US" altLang="en-US"/>
          </a:p>
        </p:txBody>
      </p:sp>
      <p:pic>
        <p:nvPicPr>
          <p:cNvPr id="8" name="Picture 7">
            <a:extLst>
              <a:ext uri="{FF2B5EF4-FFF2-40B4-BE49-F238E27FC236}">
                <a16:creationId xmlns:a16="http://schemas.microsoft.com/office/drawing/2014/main" id="{2867135C-1C5A-DCEA-1148-1EF26D92F4ED}"/>
              </a:ext>
            </a:extLst>
          </p:cNvPr>
          <p:cNvPicPr>
            <a:picLocks noChangeAspect="1"/>
          </p:cNvPicPr>
          <p:nvPr/>
        </p:nvPicPr>
        <p:blipFill>
          <a:blip r:embed="rId2"/>
          <a:stretch>
            <a:fillRect/>
          </a:stretch>
        </p:blipFill>
        <p:spPr>
          <a:xfrm>
            <a:off x="2536028" y="1124744"/>
            <a:ext cx="7119944" cy="2632420"/>
          </a:xfrm>
          <a:prstGeom prst="rect">
            <a:avLst/>
          </a:prstGeom>
        </p:spPr>
      </p:pic>
    </p:spTree>
    <p:extLst>
      <p:ext uri="{BB962C8B-B14F-4D97-AF65-F5344CB8AC3E}">
        <p14:creationId xmlns:p14="http://schemas.microsoft.com/office/powerpoint/2010/main" val="10700196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2201865" y="685801"/>
            <a:ext cx="7848599" cy="438944"/>
          </a:xfrm>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2219969" y="1371601"/>
            <a:ext cx="7827962" cy="4505672"/>
          </a:xfrm>
        </p:spPr>
        <p:txBody>
          <a:bodyPr>
            <a:normAutofit fontScale="92500" lnSpcReduction="20000"/>
          </a:bodyPr>
          <a:lstStyle/>
          <a:p>
            <a:pPr marL="457200" indent="-457200">
              <a:buFont typeface="Arial" panose="020B0604020202020204" pitchFamily="34" charset="0"/>
              <a:buChar char="•"/>
            </a:pPr>
            <a:r>
              <a:rPr lang="en-US" dirty="0"/>
              <a:t>Need to share spectrum </a:t>
            </a:r>
          </a:p>
          <a:p>
            <a:pPr marL="857250" lvl="1" indent="-457200">
              <a:buFont typeface="Arial" panose="020B0604020202020204" pitchFamily="34" charset="0"/>
              <a:buChar char="•"/>
            </a:pPr>
            <a:r>
              <a:rPr lang="en-US" dirty="0"/>
              <a:t>Need to share with uncoordinated access</a:t>
            </a:r>
          </a:p>
          <a:p>
            <a:pPr marL="857250" lvl="1" indent="-457200">
              <a:buFont typeface="Arial" panose="020B0604020202020204" pitchFamily="34" charset="0"/>
              <a:buChar char="•"/>
            </a:pPr>
            <a:r>
              <a:rPr lang="en-US" dirty="0"/>
              <a:t>Need multiple sharing methods </a:t>
            </a:r>
          </a:p>
          <a:p>
            <a:pPr marL="857250" lvl="1"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dirty="0"/>
              <a:t>A </a:t>
            </a:r>
            <a:r>
              <a:rPr lang="en-US" i="1" dirty="0"/>
              <a:t>systems view </a:t>
            </a:r>
            <a:r>
              <a:rPr lang="en-US" dirty="0"/>
              <a:t>of coexistence will help to advance </a:t>
            </a:r>
          </a:p>
          <a:p>
            <a:pPr marL="857250" lvl="1" indent="-457200">
              <a:buFont typeface="Arial" panose="020B0604020202020204" pitchFamily="34" charset="0"/>
              <a:buChar char="•"/>
            </a:pPr>
            <a:r>
              <a:rPr lang="en-US" dirty="0"/>
              <a:t>With over 5 decades of wireless channel access experience a lot has been learned</a:t>
            </a:r>
          </a:p>
          <a:p>
            <a:pPr marL="857250" lvl="1" indent="-457200">
              <a:buFont typeface="Arial" panose="020B0604020202020204" pitchFamily="34" charset="0"/>
              <a:buChar char="•"/>
            </a:pPr>
            <a:r>
              <a:rPr lang="en-US" dirty="0"/>
              <a:t>We can do more than what we’ve already done!</a:t>
            </a:r>
          </a:p>
        </p:txBody>
      </p:sp>
      <p:sp>
        <p:nvSpPr>
          <p:cNvPr id="5" name="スライド番号プレースホルダー 5">
            <a:extLst>
              <a:ext uri="{FF2B5EF4-FFF2-40B4-BE49-F238E27FC236}">
                <a16:creationId xmlns:a16="http://schemas.microsoft.com/office/drawing/2014/main" id="{16EA1666-C2AD-D0E5-A559-CF1F5C262DC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124</a:t>
            </a:fld>
            <a:endParaRPr lang="en-US" altLang="ja-JP" sz="1200" dirty="0"/>
          </a:p>
        </p:txBody>
      </p:sp>
    </p:spTree>
    <p:extLst>
      <p:ext uri="{BB962C8B-B14F-4D97-AF65-F5344CB8AC3E}">
        <p14:creationId xmlns:p14="http://schemas.microsoft.com/office/powerpoint/2010/main" val="33580485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4172101" y="2564904"/>
            <a:ext cx="3847798" cy="2866664"/>
          </a:xfrm>
          <a:prstGeom prst="rect">
            <a:avLst/>
          </a:prstGeom>
        </p:spPr>
      </p:pic>
      <p:sp>
        <p:nvSpPr>
          <p:cNvPr id="3" name="スライド番号プレースホルダー 5">
            <a:extLst>
              <a:ext uri="{FF2B5EF4-FFF2-40B4-BE49-F238E27FC236}">
                <a16:creationId xmlns:a16="http://schemas.microsoft.com/office/drawing/2014/main" id="{C181D85E-EC47-01D8-8635-D0AEC23ACAA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125</a:t>
            </a:fld>
            <a:endParaRPr lang="en-US" altLang="ja-JP" sz="1200" dirty="0"/>
          </a:p>
        </p:txBody>
      </p:sp>
    </p:spTree>
    <p:extLst>
      <p:ext uri="{BB962C8B-B14F-4D97-AF65-F5344CB8AC3E}">
        <p14:creationId xmlns:p14="http://schemas.microsoft.com/office/powerpoint/2010/main" val="1592127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178-2AA2-4749-4DAE-3300A4FB1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9F015-ECD9-8A52-B21B-CE16A0E3D904}"/>
              </a:ext>
            </a:extLst>
          </p:cNvPr>
          <p:cNvSpPr>
            <a:spLocks noGrp="1"/>
          </p:cNvSpPr>
          <p:nvPr>
            <p:ph type="title"/>
          </p:nvPr>
        </p:nvSpPr>
        <p:spPr/>
        <p:txBody>
          <a:bodyPr/>
          <a:lstStyle/>
          <a:p>
            <a:r>
              <a:rPr lang="en-US" dirty="0"/>
              <a:t>Discussion</a:t>
            </a:r>
          </a:p>
        </p:txBody>
      </p:sp>
      <p:pic>
        <p:nvPicPr>
          <p:cNvPr id="6" name="Picture 5">
            <a:extLst>
              <a:ext uri="{FF2B5EF4-FFF2-40B4-BE49-F238E27FC236}">
                <a16:creationId xmlns:a16="http://schemas.microsoft.com/office/drawing/2014/main" id="{57C0C438-9C0E-1C72-B61D-A8BC3767A0BA}"/>
              </a:ext>
            </a:extLst>
          </p:cNvPr>
          <p:cNvPicPr>
            <a:picLocks noChangeAspect="1"/>
          </p:cNvPicPr>
          <p:nvPr/>
        </p:nvPicPr>
        <p:blipFill>
          <a:blip r:embed="rId2"/>
          <a:stretch>
            <a:fillRect/>
          </a:stretch>
        </p:blipFill>
        <p:spPr>
          <a:xfrm>
            <a:off x="3565941" y="1527645"/>
            <a:ext cx="5060118" cy="3802710"/>
          </a:xfrm>
          <a:prstGeom prst="rect">
            <a:avLst/>
          </a:prstGeom>
        </p:spPr>
      </p:pic>
      <p:sp>
        <p:nvSpPr>
          <p:cNvPr id="3" name="スライド番号プレースホルダー 5">
            <a:extLst>
              <a:ext uri="{FF2B5EF4-FFF2-40B4-BE49-F238E27FC236}">
                <a16:creationId xmlns:a16="http://schemas.microsoft.com/office/drawing/2014/main" id="{9B34155F-7BA6-DA03-DAA5-D2A1592056E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126</a:t>
            </a:fld>
            <a:endParaRPr lang="en-US" altLang="ja-JP" sz="1200" dirty="0"/>
          </a:p>
        </p:txBody>
      </p:sp>
    </p:spTree>
    <p:extLst>
      <p:ext uri="{BB962C8B-B14F-4D97-AF65-F5344CB8AC3E}">
        <p14:creationId xmlns:p14="http://schemas.microsoft.com/office/powerpoint/2010/main" val="23782777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p:txBody>
          <a:bodyPr/>
          <a:lstStyle/>
          <a:p>
            <a:r>
              <a:rPr lang="en-US" dirty="0"/>
              <a:t>Minutes</a:t>
            </a:r>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2232710" y="1488665"/>
            <a:ext cx="7827962" cy="46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9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914400" lvl="1" indent="-514350">
              <a:buFont typeface="+mj-lt"/>
              <a:buAutoNum type="arabicPeriod"/>
              <a:defRPr/>
            </a:pPr>
            <a:r>
              <a:rPr lang="en-US" kern="0" dirty="0"/>
              <a:t>Called to order @14:32 CEST</a:t>
            </a:r>
          </a:p>
          <a:p>
            <a:pPr marL="914400" lvl="1" indent="-514350">
              <a:buFont typeface="+mj-lt"/>
              <a:buAutoNum type="arabicPeriod"/>
              <a:defRPr/>
            </a:pPr>
            <a:r>
              <a:rPr lang="en-US" kern="0" dirty="0"/>
              <a:t>Introduction and meeting reminders</a:t>
            </a:r>
          </a:p>
          <a:p>
            <a:pPr marL="914400" lvl="1" indent="-514350">
              <a:buFont typeface="+mj-lt"/>
              <a:buAutoNum type="arabicPeriod"/>
              <a:defRPr/>
            </a:pPr>
            <a:r>
              <a:rPr lang="en-US" kern="0" dirty="0"/>
              <a:t>IEEE policy for non-PAR activity</a:t>
            </a:r>
          </a:p>
          <a:p>
            <a:pPr marL="914400" lvl="1" indent="-514350">
              <a:buFont typeface="+mj-lt"/>
              <a:buAutoNum type="arabicPeriod"/>
              <a:defRPr/>
            </a:pPr>
            <a:r>
              <a:rPr lang="en-US" kern="0" dirty="0"/>
              <a:t>Agenda review. Agenda in 15-25-0345-00 approved by unanimous consent</a:t>
            </a:r>
          </a:p>
          <a:p>
            <a:pPr marL="914400" lvl="1" indent="-514350">
              <a:buFont typeface="+mj-lt"/>
              <a:buAutoNum type="arabicPeriod"/>
              <a:defRPr/>
            </a:pPr>
            <a:r>
              <a:rPr lang="en-US" kern="0" dirty="0"/>
              <a:t>Overview of IG access: purpose and goals</a:t>
            </a:r>
          </a:p>
          <a:p>
            <a:pPr marL="914400" lvl="1" indent="-514350">
              <a:buFont typeface="+mj-lt"/>
              <a:buAutoNum type="arabicPeriod"/>
              <a:defRPr/>
            </a:pPr>
            <a:r>
              <a:rPr lang="en-US" kern="0" dirty="0"/>
              <a:t>Technical presentation “</a:t>
            </a:r>
            <a:r>
              <a:rPr lang="en-US" dirty="0"/>
              <a:t>CCA Modes and Adaptive ED Threshold in </a:t>
            </a:r>
            <a:r>
              <a:rPr lang="en-US" dirty="0" err="1"/>
              <a:t>suspendable</a:t>
            </a:r>
            <a:r>
              <a:rPr lang="en-US" dirty="0"/>
              <a:t> CSMA-CA” </a:t>
            </a:r>
            <a:r>
              <a:rPr lang="en-US" dirty="0">
                <a:hlinkClick r:id="rId2"/>
              </a:rPr>
              <a:t>Doc: 15-25-0353-02</a:t>
            </a:r>
            <a:endParaRPr lang="en-US" dirty="0"/>
          </a:p>
          <a:p>
            <a:pPr marL="914400" lvl="1" indent="-514350">
              <a:buFont typeface="+mj-lt"/>
              <a:buAutoNum type="arabicPeriod"/>
              <a:defRPr/>
            </a:pPr>
            <a:r>
              <a:rPr lang="en-US" kern="0" dirty="0"/>
              <a:t>Discussion followed</a:t>
            </a:r>
          </a:p>
          <a:p>
            <a:pPr marL="914400" lvl="1" indent="-514350">
              <a:buFont typeface="+mj-lt"/>
              <a:buAutoNum type="arabicPeriod"/>
              <a:defRPr/>
            </a:pPr>
            <a:r>
              <a:rPr lang="en-US" kern="0" dirty="0"/>
              <a:t>Any other business: non heard</a:t>
            </a:r>
          </a:p>
          <a:p>
            <a:pPr marL="914400" lvl="1" indent="-514350">
              <a:buFont typeface="+mj-lt"/>
              <a:buAutoNum type="arabicPeriod"/>
              <a:defRPr/>
            </a:pPr>
            <a:r>
              <a:rPr lang="en-US" kern="0" dirty="0"/>
              <a:t>Adjourned @15:45 CEST</a:t>
            </a:r>
          </a:p>
        </p:txBody>
      </p:sp>
      <p:sp>
        <p:nvSpPr>
          <p:cNvPr id="3" name="スライド番号プレースホルダー 5">
            <a:extLst>
              <a:ext uri="{FF2B5EF4-FFF2-40B4-BE49-F238E27FC236}">
                <a16:creationId xmlns:a16="http://schemas.microsoft.com/office/drawing/2014/main" id="{2B33CBE9-E3F1-00C7-823A-E1E8A636431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127</a:t>
            </a:fld>
            <a:endParaRPr lang="en-US" altLang="ja-JP" sz="1200" dirty="0"/>
          </a:p>
        </p:txBody>
      </p:sp>
    </p:spTree>
    <p:extLst>
      <p:ext uri="{BB962C8B-B14F-4D97-AF65-F5344CB8AC3E}">
        <p14:creationId xmlns:p14="http://schemas.microsoft.com/office/powerpoint/2010/main" val="23521883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a:xfrm>
            <a:off x="914400" y="685800"/>
            <a:ext cx="10363200" cy="685800"/>
          </a:xfrm>
        </p:spPr>
        <p:txBody>
          <a:bodyPr/>
          <a:lstStyle/>
          <a:p>
            <a:r>
              <a:rPr lang="en-US" dirty="0"/>
              <a:t>IG Attendance</a:t>
            </a:r>
          </a:p>
        </p:txBody>
      </p:sp>
      <p:sp>
        <p:nvSpPr>
          <p:cNvPr id="10" name="Content Placeholder 9">
            <a:extLst>
              <a:ext uri="{FF2B5EF4-FFF2-40B4-BE49-F238E27FC236}">
                <a16:creationId xmlns:a16="http://schemas.microsoft.com/office/drawing/2014/main" id="{47D7A0FD-07A6-E614-EF0E-69EC9422E65C}"/>
              </a:ext>
            </a:extLst>
          </p:cNvPr>
          <p:cNvSpPr>
            <a:spLocks noGrp="1"/>
          </p:cNvSpPr>
          <p:nvPr>
            <p:ph sz="half" idx="1"/>
          </p:nvPr>
        </p:nvSpPr>
        <p:spPr>
          <a:xfrm>
            <a:off x="7743503" y="1319002"/>
            <a:ext cx="2304256" cy="5009728"/>
          </a:xfrm>
        </p:spPr>
        <p:txBody>
          <a:bodyPr>
            <a:noAutofit/>
          </a:bodyPr>
          <a:lstStyle/>
          <a:p>
            <a:r>
              <a:rPr lang="en-US" sz="1400" dirty="0"/>
              <a:t>Maman, Mickael</a:t>
            </a:r>
          </a:p>
          <a:p>
            <a:r>
              <a:rPr lang="en-US" sz="1400" dirty="0"/>
              <a:t>Nabki, Frederic</a:t>
            </a:r>
          </a:p>
          <a:p>
            <a:r>
              <a:rPr lang="en-US" sz="1400" dirty="0"/>
              <a:t>Neirynck, Dries</a:t>
            </a:r>
          </a:p>
          <a:p>
            <a:r>
              <a:rPr lang="en-US" sz="1400" dirty="0"/>
              <a:t>Ogawa, Masakatsu</a:t>
            </a:r>
          </a:p>
          <a:p>
            <a:r>
              <a:rPr lang="en-US" sz="1400" dirty="0" err="1"/>
              <a:t>Pakrooh</a:t>
            </a:r>
            <a:r>
              <a:rPr lang="en-US" sz="1400" dirty="0"/>
              <a:t>, Pooria</a:t>
            </a:r>
          </a:p>
          <a:p>
            <a:r>
              <a:rPr lang="en-US" sz="1400" dirty="0"/>
              <a:t>Patel, Tushar</a:t>
            </a:r>
          </a:p>
          <a:p>
            <a:r>
              <a:rPr lang="en-US" sz="1400" dirty="0"/>
              <a:t>Rolfe, Benjamin</a:t>
            </a:r>
          </a:p>
          <a:p>
            <a:r>
              <a:rPr lang="en-US" sz="1400" dirty="0"/>
              <a:t>Sand, Stephan</a:t>
            </a:r>
          </a:p>
          <a:p>
            <a:r>
              <a:rPr lang="en-US" sz="1400" dirty="0"/>
              <a:t>Sasaki, Shigenobu</a:t>
            </a:r>
          </a:p>
          <a:p>
            <a:r>
              <a:rPr lang="en-US" sz="1400" dirty="0"/>
              <a:t>Schmidt, Reinhold</a:t>
            </a:r>
          </a:p>
          <a:p>
            <a:r>
              <a:rPr lang="en-US" sz="1400" dirty="0"/>
              <a:t>Sumi, </a:t>
            </a:r>
            <a:r>
              <a:rPr lang="en-US" sz="1400" dirty="0" err="1"/>
              <a:t>Takenori</a:t>
            </a:r>
            <a:endParaRPr lang="en-US" sz="1400" dirty="0"/>
          </a:p>
          <a:p>
            <a:r>
              <a:rPr lang="en-US" sz="1400" dirty="0"/>
              <a:t>Verso, Billy</a:t>
            </a:r>
          </a:p>
          <a:p>
            <a:r>
              <a:rPr lang="en-US" sz="1400" dirty="0"/>
              <a:t>Wisland, Dag</a:t>
            </a:r>
          </a:p>
          <a:p>
            <a:r>
              <a:rPr lang="en-US" sz="1400" dirty="0" err="1"/>
              <a:t>Zakaib</a:t>
            </a:r>
            <a:r>
              <a:rPr lang="en-US" sz="1400" dirty="0"/>
              <a:t>, Larry</a:t>
            </a:r>
          </a:p>
          <a:p>
            <a:r>
              <a:rPr lang="en-US" sz="1400" dirty="0"/>
              <a:t>Zhang, Xiaolong</a:t>
            </a:r>
          </a:p>
          <a:p>
            <a:r>
              <a:rPr lang="en-US" sz="1400" dirty="0"/>
              <a:t>Zhou, Chengzhi</a:t>
            </a:r>
          </a:p>
          <a:p>
            <a:endParaRPr lang="en-US" sz="1400" dirty="0"/>
          </a:p>
        </p:txBody>
      </p:sp>
      <p:sp>
        <p:nvSpPr>
          <p:cNvPr id="11" name="Content Placeholder 10">
            <a:extLst>
              <a:ext uri="{FF2B5EF4-FFF2-40B4-BE49-F238E27FC236}">
                <a16:creationId xmlns:a16="http://schemas.microsoft.com/office/drawing/2014/main" id="{F095423C-AB2C-6757-A689-71D2CFBEEFB9}"/>
              </a:ext>
            </a:extLst>
          </p:cNvPr>
          <p:cNvSpPr>
            <a:spLocks noGrp="1"/>
          </p:cNvSpPr>
          <p:nvPr>
            <p:ph sz="half" idx="2"/>
          </p:nvPr>
        </p:nvSpPr>
        <p:spPr>
          <a:xfrm>
            <a:off x="2289176" y="1319003"/>
            <a:ext cx="3014737" cy="5077991"/>
          </a:xfrm>
        </p:spPr>
        <p:txBody>
          <a:bodyPr>
            <a:normAutofit/>
          </a:bodyPr>
          <a:lstStyle/>
          <a:p>
            <a:r>
              <a:rPr lang="en-US" sz="1400" dirty="0"/>
              <a:t>Berger, Christian</a:t>
            </a:r>
          </a:p>
          <a:p>
            <a:r>
              <a:rPr lang="en-US" sz="1400" dirty="0"/>
              <a:t>Dolmans, Guido</a:t>
            </a:r>
          </a:p>
          <a:p>
            <a:r>
              <a:rPr lang="en-US" sz="1400" dirty="0" err="1"/>
              <a:t>Grosswindhager</a:t>
            </a:r>
            <a:r>
              <a:rPr lang="en-US" sz="1400" dirty="0"/>
              <a:t>, Bernhard</a:t>
            </a:r>
          </a:p>
          <a:p>
            <a:r>
              <a:rPr lang="en-US" sz="1400" dirty="0"/>
              <a:t>Gruber, Josef</a:t>
            </a:r>
          </a:p>
          <a:p>
            <a:r>
              <a:rPr lang="en-US" sz="1400" dirty="0"/>
              <a:t>Guo, Jianlin</a:t>
            </a:r>
          </a:p>
          <a:p>
            <a:r>
              <a:rPr lang="en-US" sz="1400" dirty="0"/>
              <a:t>HOSAKO, IWAO</a:t>
            </a:r>
          </a:p>
          <a:p>
            <a:r>
              <a:rPr lang="en-US" sz="1400" dirty="0"/>
              <a:t>Ikegami, Tetsushi</a:t>
            </a:r>
          </a:p>
          <a:p>
            <a:r>
              <a:rPr lang="en-US" sz="1400" dirty="0"/>
              <a:t>Ishihara, Susumu</a:t>
            </a:r>
          </a:p>
          <a:p>
            <a:r>
              <a:rPr lang="en-US" sz="1400" dirty="0"/>
              <a:t>JOO, SEONG-SOON</a:t>
            </a:r>
          </a:p>
          <a:p>
            <a:r>
              <a:rPr lang="en-US" sz="1400" dirty="0"/>
              <a:t>Kato, Arata</a:t>
            </a:r>
          </a:p>
          <a:p>
            <a:r>
              <a:rPr lang="en-US" sz="1400" dirty="0"/>
              <a:t>Kitazawa, Shoichi</a:t>
            </a:r>
          </a:p>
          <a:p>
            <a:r>
              <a:rPr lang="en-US" sz="1400" dirty="0"/>
              <a:t>Kivinen, Tero</a:t>
            </a:r>
          </a:p>
          <a:p>
            <a:r>
              <a:rPr lang="en-US" sz="1400" dirty="0"/>
              <a:t>KOBAYASHI, Takumi</a:t>
            </a:r>
          </a:p>
          <a:p>
            <a:r>
              <a:rPr lang="en-US" sz="1400" dirty="0" err="1"/>
              <a:t>kristem</a:t>
            </a:r>
            <a:r>
              <a:rPr lang="en-US" sz="1400" dirty="0"/>
              <a:t>, </a:t>
            </a:r>
            <a:r>
              <a:rPr lang="en-US" sz="1400" dirty="0" err="1"/>
              <a:t>vinod</a:t>
            </a:r>
            <a:endParaRPr lang="en-US" sz="1400" dirty="0"/>
          </a:p>
          <a:p>
            <a:r>
              <a:rPr lang="en-US" sz="1400" dirty="0"/>
              <a:t>Kuechler, Wolfgang</a:t>
            </a:r>
          </a:p>
          <a:p>
            <a:r>
              <a:rPr lang="en-US" sz="1400" dirty="0" err="1"/>
              <a:t>Kuerner</a:t>
            </a:r>
            <a:r>
              <a:rPr lang="en-US" sz="1400" dirty="0"/>
              <a:t>, Thomas</a:t>
            </a:r>
          </a:p>
          <a:p>
            <a:r>
              <a:rPr lang="en-US" sz="1400" dirty="0"/>
              <a:t>Li, Huan-Bang</a:t>
            </a:r>
          </a:p>
          <a:p>
            <a:r>
              <a:rPr lang="en-US" sz="1400" dirty="0"/>
              <a:t>LIU, CHENCHEN</a:t>
            </a:r>
          </a:p>
          <a:p>
            <a:r>
              <a:rPr lang="en-US" sz="1400" dirty="0"/>
              <a:t>Luo, </a:t>
            </a:r>
            <a:r>
              <a:rPr lang="en-US" sz="1400" dirty="0" err="1"/>
              <a:t>Xiliang</a:t>
            </a:r>
            <a:endParaRPr lang="en-US" sz="1400" dirty="0"/>
          </a:p>
        </p:txBody>
      </p:sp>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a:xfrm>
            <a:off x="5841123" y="6475413"/>
            <a:ext cx="509755" cy="184666"/>
          </a:xfrm>
        </p:spPr>
        <p:txBody>
          <a:bodyPr/>
          <a:lstStyle/>
          <a:p>
            <a:pPr>
              <a:defRPr/>
            </a:pPr>
            <a:r>
              <a:rPr lang="en-US" altLang="en-US" dirty="0"/>
              <a:t>Slide </a:t>
            </a:r>
            <a:fld id="{F187470B-50EF-4A48-B024-330BF2280833}" type="slidenum">
              <a:rPr lang="en-US" altLang="en-US" smtClean="0"/>
              <a:pPr>
                <a:defRPr/>
              </a:pPr>
              <a:t>128</a:t>
            </a:fld>
            <a:endParaRPr lang="en-US" altLang="en-US" dirty="0"/>
          </a:p>
        </p:txBody>
      </p:sp>
    </p:spTree>
    <p:extLst>
      <p:ext uri="{BB962C8B-B14F-4D97-AF65-F5344CB8AC3E}">
        <p14:creationId xmlns:p14="http://schemas.microsoft.com/office/powerpoint/2010/main" val="2460260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IG NG-OWC</a:t>
            </a:r>
            <a:br>
              <a:rPr lang="de-DE" dirty="0"/>
            </a:br>
            <a:r>
              <a:rPr lang="de-DE" dirty="0"/>
              <a:t>July 2025</a:t>
            </a:r>
            <a:br>
              <a:rPr lang="de-DE" dirty="0"/>
            </a:br>
            <a:r>
              <a:rPr lang="de-DE" dirty="0"/>
              <a:t>Closing Report</a:t>
            </a:r>
          </a:p>
        </p:txBody>
      </p:sp>
      <p:sp>
        <p:nvSpPr>
          <p:cNvPr id="2" name="Foliennummernplatzhalter 3">
            <a:extLst>
              <a:ext uri="{FF2B5EF4-FFF2-40B4-BE49-F238E27FC236}">
                <a16:creationId xmlns:a16="http://schemas.microsoft.com/office/drawing/2014/main" id="{1FA57D6A-D502-28C2-1E05-6AE650BA3C06}"/>
              </a:ext>
            </a:extLst>
          </p:cNvPr>
          <p:cNvSpPr>
            <a:spLocks noGrp="1"/>
          </p:cNvSpPr>
          <p:nvPr>
            <p:ph type="sldNum" sz="quarter" idx="12"/>
          </p:nvPr>
        </p:nvSpPr>
        <p:spPr>
          <a:xfrm>
            <a:off x="5843605" y="6475413"/>
            <a:ext cx="580993" cy="184666"/>
          </a:xfrm>
        </p:spPr>
        <p:txBody>
          <a:bodyPr/>
          <a:lstStyle/>
          <a:p>
            <a:r>
              <a:rPr lang="en-US" dirty="0"/>
              <a:t>Slide </a:t>
            </a:r>
            <a:fld id="{D0FF068C-9A81-4A5F-8F84-6EE3A290DD00}" type="slidenum">
              <a:rPr lang="en-US" smtClean="0"/>
              <a:pPr/>
              <a:t>129</a:t>
            </a:fld>
            <a:endParaRPr lang="en-US" dirty="0"/>
          </a:p>
        </p:txBody>
      </p:sp>
    </p:spTree>
    <p:extLst>
      <p:ext uri="{BB962C8B-B14F-4D97-AF65-F5344CB8AC3E}">
        <p14:creationId xmlns:p14="http://schemas.microsoft.com/office/powerpoint/2010/main" val="175266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805-7D46-0A57-C1B5-89C15B2DB5E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F903D9AB-554E-8CAC-B0AC-616B62F268F2}"/>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802.15 2</a:t>
            </a:r>
            <a:r>
              <a:rPr lang="en-US" sz="1000" kern="1200" baseline="30000" dirty="0">
                <a:cs typeface="Arial" panose="020B0604020202020204" pitchFamily="34" charset="0"/>
              </a:rPr>
              <a:t>nd</a:t>
            </a:r>
            <a:r>
              <a:rPr lang="en-US" sz="1000" kern="1200" dirty="0">
                <a:cs typeface="Arial" panose="020B0604020202020204" pitchFamily="34" charset="0"/>
              </a:rPr>
              <a:t> Vice-Chair: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Ann Krieger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Last joint meeting was in Thailand, November 2018.  </a:t>
            </a:r>
          </a:p>
          <a:p>
            <a:pPr marL="574675" indent="-119063" fontAlgn="b">
              <a:lnSpc>
                <a:spcPct val="80000"/>
              </a:lnSpc>
              <a:spcAft>
                <a:spcPts val="0"/>
              </a:spcAft>
              <a:tabLst>
                <a:tab pos="446088" algn="l"/>
              </a:tabLst>
              <a:defRPr/>
            </a:pPr>
            <a:r>
              <a:rPr lang="en-US" sz="1000" kern="1200" dirty="0">
                <a:cs typeface="Arial" panose="020B0604020202020204" pitchFamily="34" charset="0"/>
              </a:rPr>
              <a:t>Russ Housley (IETF liaison) gave an overview of the IETF to include their governess, organization, how they start new work and their demographics (I hope to have a link later today for this)</a:t>
            </a:r>
            <a:br>
              <a:rPr lang="en-US" sz="1000" kern="1200" dirty="0">
                <a:cs typeface="Arial" panose="020B0604020202020204" pitchFamily="34" charset="0"/>
              </a:rPr>
            </a:br>
            <a:r>
              <a:rPr lang="en-US" sz="1000" dirty="0">
                <a:solidFill>
                  <a:srgbClr val="0000FF"/>
                </a:solidFill>
                <a:hlinkClick r:id="rId3">
                  <a:extLst>
                    <a:ext uri="{A12FA001-AC4F-418D-AE19-62706E023703}">
                      <ahyp:hlinkClr xmlns:ahyp="http://schemas.microsoft.com/office/drawing/2018/hyperlinkcolor" val="tx"/>
                    </a:ext>
                  </a:extLst>
                </a:hlinkClick>
              </a:rPr>
              <a:t>https://datatracker.ietf.org/meeting/interim-2025-ietfieee-03/materials/slides-interim-2025-ietfieee-03-sessa-internet-engineering-task-force-standards-process-overview-00</a:t>
            </a:r>
            <a:endParaRPr lang="en-US" sz="1000" kern="1200" dirty="0">
              <a:solidFill>
                <a:srgbClr val="0000FF"/>
              </a:solidFill>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Dorothy Stanley (IEEE 802  liaison) gave an overview of IEEE and where IEEE 802 fits in to include our organization and starting new work</a:t>
            </a:r>
            <a:br>
              <a:rPr lang="en-US" sz="1000" kern="1200" dirty="0">
                <a:cs typeface="Arial" panose="020B0604020202020204" pitchFamily="34" charset="0"/>
              </a:rPr>
            </a:br>
            <a:r>
              <a:rPr lang="en-US" sz="1000" dirty="0">
                <a:solidFill>
                  <a:srgbClr val="0000FF"/>
                </a:solidFill>
                <a:hlinkClick r:id="rId4">
                  <a:extLst>
                    <a:ext uri="{A12FA001-AC4F-418D-AE19-62706E023703}">
                      <ahyp:hlinkClr xmlns:ahyp="http://schemas.microsoft.com/office/drawing/2018/hyperlinkcolor" val="tx"/>
                    </a:ext>
                  </a:extLst>
                </a:hlinkClick>
              </a:rPr>
              <a:t>https://datatracker.ietf.org/meeting/interim-2025-ietfieee-03/materials/slides-interim-2025-ietfieee-03-sessa-ieee-ieee-standards-association-and-ieee-802-lanman-standards-process-overview-00</a:t>
            </a:r>
            <a:endParaRPr lang="en-US" sz="1000" kern="1200" dirty="0">
              <a:solidFill>
                <a:srgbClr val="0000FF"/>
              </a:solidFill>
              <a:highlight>
                <a:srgbClr val="FFFF00"/>
              </a:highlight>
              <a:cs typeface="Arial" panose="020B0604020202020204" pitchFamily="34" charset="0"/>
            </a:endParaRPr>
          </a:p>
          <a:p>
            <a:pPr marL="690563" indent="-119063" fontAlgn="b">
              <a:lnSpc>
                <a:spcPct val="80000"/>
              </a:lnSpc>
              <a:spcAft>
                <a:spcPts val="0"/>
              </a:spcAft>
              <a:tabLst>
                <a:tab pos="446088" algn="l"/>
              </a:tabLst>
              <a:defRPr/>
            </a:pPr>
            <a:r>
              <a:rPr lang="en-US" sz="1000" kern="1200" dirty="0">
                <a:cs typeface="Arial" panose="020B0604020202020204" pitchFamily="34" charset="0"/>
              </a:rPr>
              <a:t>IETF mentioned they are interested in low power consumption and are working on any efforts in this area</a:t>
            </a:r>
          </a:p>
          <a:p>
            <a:pPr marL="574675" indent="-119063" fontAlgn="b">
              <a:lnSpc>
                <a:spcPct val="80000"/>
              </a:lnSpc>
              <a:spcAft>
                <a:spcPts val="0"/>
              </a:spcAft>
              <a:tabLst>
                <a:tab pos="446088" algn="l"/>
              </a:tabLst>
              <a:defRPr/>
            </a:pPr>
            <a:r>
              <a:rPr lang="en-US" sz="1000" kern="1200" dirty="0">
                <a:cs typeface="Arial" panose="020B0604020202020204" pitchFamily="34" charset="0"/>
              </a:rPr>
              <a:t>Current Areas of discussion: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Post-Quantum Computing</a:t>
            </a:r>
          </a:p>
          <a:p>
            <a:pPr marL="690563" indent="-119063" fontAlgn="b">
              <a:lnSpc>
                <a:spcPct val="80000"/>
              </a:lnSpc>
              <a:spcAft>
                <a:spcPts val="0"/>
              </a:spcAft>
              <a:tabLst>
                <a:tab pos="446088" algn="l"/>
              </a:tabLst>
              <a:defRPr/>
            </a:pPr>
            <a:r>
              <a:rPr lang="en-US" sz="1000" kern="1200" dirty="0">
                <a:cs typeface="Arial" panose="020B0604020202020204" pitchFamily="34" charset="0"/>
              </a:rPr>
              <a:t>TSN </a:t>
            </a:r>
          </a:p>
          <a:p>
            <a:pPr marL="690563" indent="-119063" fontAlgn="b">
              <a:lnSpc>
                <a:spcPct val="80000"/>
              </a:lnSpc>
              <a:spcAft>
                <a:spcPts val="0"/>
              </a:spcAft>
              <a:tabLst>
                <a:tab pos="446088" algn="l"/>
              </a:tabLst>
              <a:defRPr/>
            </a:pPr>
            <a:r>
              <a:rPr lang="en-US" sz="1000" kern="1200" dirty="0">
                <a:cs typeface="Arial" panose="020B0604020202020204" pitchFamily="34" charset="0"/>
              </a:rPr>
              <a:t>YANG </a:t>
            </a:r>
          </a:p>
          <a:p>
            <a:pPr marL="690563" indent="-119063" fontAlgn="b">
              <a:lnSpc>
                <a:spcPct val="80000"/>
              </a:lnSpc>
              <a:spcAft>
                <a:spcPts val="0"/>
              </a:spcAft>
              <a:tabLst>
                <a:tab pos="446088" algn="l"/>
              </a:tabLst>
              <a:defRPr/>
            </a:pPr>
            <a:r>
              <a:rPr lang="en-US" sz="1000" kern="1200" dirty="0">
                <a:cs typeface="Arial" panose="020B0604020202020204" pitchFamily="34" charset="0"/>
              </a:rPr>
              <a:t>Capability Discovery</a:t>
            </a:r>
          </a:p>
          <a:p>
            <a:pPr marL="690563" indent="-119063" fontAlgn="b">
              <a:lnSpc>
                <a:spcPct val="80000"/>
              </a:lnSpc>
              <a:spcAft>
                <a:spcPts val="0"/>
              </a:spcAft>
              <a:tabLst>
                <a:tab pos="446088" algn="l"/>
              </a:tabLst>
              <a:defRPr/>
            </a:pPr>
            <a:r>
              <a:rPr lang="en-US" sz="1000" kern="1200" dirty="0">
                <a:cs typeface="Arial" panose="020B0604020202020204" pitchFamily="34" charset="0"/>
              </a:rPr>
              <a:t>Jumbo Ethernet Frames</a:t>
            </a:r>
          </a:p>
          <a:p>
            <a:pPr marL="690563" indent="-119063" fontAlgn="b">
              <a:lnSpc>
                <a:spcPct val="80000"/>
              </a:lnSpc>
              <a:spcAft>
                <a:spcPts val="0"/>
              </a:spcAft>
              <a:tabLst>
                <a:tab pos="446088" algn="l"/>
              </a:tabLst>
              <a:defRPr/>
            </a:pPr>
            <a:r>
              <a:rPr lang="en-US" sz="1000" kern="1200" dirty="0">
                <a:cs typeface="Arial" panose="020B0604020202020204" pitchFamily="34" charset="0"/>
              </a:rPr>
              <a:t>L4S</a:t>
            </a:r>
          </a:p>
          <a:p>
            <a:pPr marL="233363" indent="0" fontAlgn="b">
              <a:lnSpc>
                <a:spcPct val="80000"/>
              </a:lnSpc>
              <a:spcAft>
                <a:spcPts val="0"/>
              </a:spcAft>
              <a:buNone/>
              <a:defRPr/>
            </a:pPr>
            <a:r>
              <a:rPr lang="en-US" sz="1000" kern="1200" dirty="0">
                <a:cs typeface="Arial" panose="020B0604020202020204" pitchFamily="34" charset="0"/>
              </a:rPr>
              <a:t>Minutes</a:t>
            </a:r>
            <a:r>
              <a:rPr lang="en-US" sz="1000" kern="1200" dirty="0">
                <a:solidFill>
                  <a:srgbClr val="0000FF"/>
                </a:solidFill>
                <a:cs typeface="Arial" panose="020B0604020202020204" pitchFamily="34" charset="0"/>
              </a:rPr>
              <a:t>: </a:t>
            </a:r>
            <a:r>
              <a:rPr lang="en-US" sz="1000" dirty="0">
                <a:solidFill>
                  <a:srgbClr val="0000FF"/>
                </a:solidFill>
                <a:hlinkClick r:id="rId5">
                  <a:extLst>
                    <a:ext uri="{A12FA001-AC4F-418D-AE19-62706E023703}">
                      <ahyp:hlinkClr xmlns:ahyp="http://schemas.microsoft.com/office/drawing/2018/hyperlinkcolor" val="tx"/>
                    </a:ext>
                  </a:extLst>
                </a:hlinkClick>
              </a:rPr>
              <a:t>https://datatracker.ietf.org/meeting/interim-2025-ietfieee-03/materials/minutes-interim-2025-ietfieee-03-202507260700-00</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Joint mtg. folder: </a:t>
            </a:r>
            <a:r>
              <a:rPr lang="en-US" sz="1000" kern="1200" dirty="0">
                <a:solidFill>
                  <a:srgbClr val="0000FF"/>
                </a:solidFill>
                <a:cs typeface="Arial" panose="020B0604020202020204" pitchFamily="34" charset="0"/>
                <a:hlinkClick r:id="rId6">
                  <a:extLst>
                    <a:ext uri="{A12FA001-AC4F-418D-AE19-62706E023703}">
                      <ahyp:hlinkClr xmlns:ahyp="http://schemas.microsoft.com/office/drawing/2018/hyperlinkcolor" val="tx"/>
                    </a:ext>
                  </a:extLst>
                </a:hlinkClick>
              </a:rPr>
              <a:t>https://datatracker.ietf.org/meeting/interim-2025-ietfieee-03/session/ietfieee</a:t>
            </a:r>
            <a:endParaRPr lang="en-US" sz="1000" kern="1200" dirty="0">
              <a:solidFill>
                <a:schemeClr val="tx1">
                  <a:lumMod val="95000"/>
                  <a:lumOff val="5000"/>
                </a:schemeClr>
              </a:solidFill>
              <a:cs typeface="Arial" panose="020B0604020202020204" pitchFamily="34" charset="0"/>
            </a:endParaRPr>
          </a:p>
          <a:p>
            <a:pPr marL="233363" indent="0" fontAlgn="b">
              <a:lnSpc>
                <a:spcPct val="80000"/>
              </a:lnSpc>
              <a:spcAft>
                <a:spcPts val="0"/>
              </a:spcAft>
              <a:buNone/>
              <a:defRPr/>
            </a:pPr>
            <a:r>
              <a:rPr lang="en-US" sz="1000" kern="1200" dirty="0">
                <a:solidFill>
                  <a:schemeClr val="tx1">
                    <a:lumMod val="95000"/>
                    <a:lumOff val="5000"/>
                  </a:schemeClr>
                </a:solidFill>
                <a:cs typeface="Arial" panose="020B0604020202020204" pitchFamily="34" charset="0"/>
              </a:rPr>
              <a:t>LMSC July 2025 802 IETF SC Report: </a:t>
            </a:r>
            <a:r>
              <a:rPr lang="en-US" sz="1000" kern="1200" dirty="0">
                <a:solidFill>
                  <a:srgbClr val="0000FF"/>
                </a:solidFill>
                <a:cs typeface="Arial" panose="020B0604020202020204" pitchFamily="34" charset="0"/>
                <a:hlinkClick r:id="rId7">
                  <a:extLst>
                    <a:ext uri="{A12FA001-AC4F-418D-AE19-62706E023703}">
                      <ahyp:hlinkClr xmlns:ahyp="http://schemas.microsoft.com/office/drawing/2018/hyperlinkcolor" val="tx"/>
                    </a:ext>
                  </a:extLst>
                </a:hlinkClick>
              </a:rPr>
              <a:t>https://mentor.ieee.org/802-ec/dcn/25/ec-25-0136-01-LMSC-2025-july-ietf-sc-report.pptx</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p:txBody>
      </p:sp>
      <p:sp>
        <p:nvSpPr>
          <p:cNvPr id="5" name="AutoShape 4" descr="2520542a.jpg">
            <a:extLst>
              <a:ext uri="{FF2B5EF4-FFF2-40B4-BE49-F238E27FC236}">
                <a16:creationId xmlns:a16="http://schemas.microsoft.com/office/drawing/2014/main" id="{D1C1469C-9A31-D052-A8A1-ECA484BBDF52}"/>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5F37D58C-1432-49F2-90E9-DFF6EF2F9FD3}"/>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July 26</a:t>
            </a:r>
            <a:r>
              <a:rPr lang="en-US" sz="3200" baseline="30000" dirty="0">
                <a:latin typeface="Arial Rounded MT Bold" pitchFamily="34" charset="0"/>
                <a:cs typeface="Arial" charset="0"/>
              </a:rPr>
              <a:t>th</a:t>
            </a:r>
            <a:r>
              <a:rPr lang="en-US" sz="3200" dirty="0">
                <a:latin typeface="Arial Rounded MT Bold" pitchFamily="34" charset="0"/>
                <a:cs typeface="Arial" charset="0"/>
              </a:rPr>
              <a:t> Joint IETF/802 Leadership Mtg.</a:t>
            </a:r>
            <a:br>
              <a:rPr lang="en-US" sz="3200" dirty="0">
                <a:latin typeface="Arial Rounded MT Bold" pitchFamily="34" charset="0"/>
                <a:cs typeface="Arial" charset="0"/>
              </a:rPr>
            </a:br>
            <a:r>
              <a:rPr lang="en-US" sz="3200" dirty="0">
                <a:latin typeface="Arial Rounded MT Bold" pitchFamily="34" charset="0"/>
                <a:cs typeface="Arial" charset="0"/>
              </a:rPr>
              <a:t>Summary/Overview</a:t>
            </a:r>
          </a:p>
        </p:txBody>
      </p:sp>
      <p:sp>
        <p:nvSpPr>
          <p:cNvPr id="2" name="Slide Number Placeholder 6">
            <a:extLst>
              <a:ext uri="{FF2B5EF4-FFF2-40B4-BE49-F238E27FC236}">
                <a16:creationId xmlns:a16="http://schemas.microsoft.com/office/drawing/2014/main" id="{E9264F5C-E919-4485-AE5C-E098BE2E8A38}"/>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74269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Objectives</a:t>
            </a:r>
          </a:p>
        </p:txBody>
      </p:sp>
      <p:sp>
        <p:nvSpPr>
          <p:cNvPr id="7" name="Rectangle 3"/>
          <p:cNvSpPr>
            <a:spLocks noGrp="1" noChangeArrowheads="1"/>
          </p:cNvSpPr>
          <p:nvPr>
            <p:ph idx="1"/>
          </p:nvPr>
        </p:nvSpPr>
        <p:spPr>
          <a:xfrm>
            <a:off x="1981200" y="1417638"/>
            <a:ext cx="8599140" cy="4918464"/>
          </a:xfrm>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Present Nine contributions related to the future of next generation OWC(OCC, FSO) technology</a:t>
            </a:r>
          </a:p>
          <a:p>
            <a:pPr algn="just"/>
            <a:r>
              <a:rPr lang="en-US" altLang="ja-JP" sz="2800" dirty="0">
                <a:solidFill>
                  <a:prstClr val="black"/>
                </a:solidFill>
                <a:latin typeface="Times New Roman" panose="02020603050405020304" pitchFamily="18" charset="0"/>
                <a:cs typeface="Times New Roman" panose="02020603050405020304" pitchFamily="18" charset="0"/>
              </a:rPr>
              <a:t>Prepared</a:t>
            </a:r>
            <a:r>
              <a:rPr lang="en-US" altLang="ja-JP" sz="2800" dirty="0">
                <a:latin typeface="Times New Roman" panose="02020603050405020304" pitchFamily="18" charset="0"/>
                <a:cs typeface="Times New Roman" panose="02020603050405020304" pitchFamily="18" charset="0"/>
              </a:rPr>
              <a:t> extended </a:t>
            </a:r>
            <a:r>
              <a:rPr lang="en-US" altLang="ja-JP" sz="2800" dirty="0">
                <a:solidFill>
                  <a:prstClr val="black"/>
                </a:solidFill>
                <a:latin typeface="Times New Roman" panose="02020603050405020304" pitchFamily="18" charset="0"/>
                <a:cs typeface="Times New Roman" panose="02020603050405020304" pitchFamily="18" charset="0"/>
              </a:rPr>
              <a:t>Call for Applications on NG OWC</a:t>
            </a:r>
          </a:p>
        </p:txBody>
      </p:sp>
      <p:sp>
        <p:nvSpPr>
          <p:cNvPr id="3" name="スライド番号プレースホルダー 5">
            <a:extLst>
              <a:ext uri="{FF2B5EF4-FFF2-40B4-BE49-F238E27FC236}">
                <a16:creationId xmlns:a16="http://schemas.microsoft.com/office/drawing/2014/main" id="{5DBA985A-8DE0-FCF0-CDC1-F777B5293FF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130</a:t>
            </a:fld>
            <a:endParaRPr lang="en-US" altLang="ja-JP" sz="12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Session Schedule</a:t>
            </a:r>
          </a:p>
        </p:txBody>
      </p:sp>
      <p:sp>
        <p:nvSpPr>
          <p:cNvPr id="7" name="Rectangle 3"/>
          <p:cNvSpPr>
            <a:spLocks noGrp="1" noChangeArrowheads="1"/>
          </p:cNvSpPr>
          <p:nvPr>
            <p:ph idx="1"/>
          </p:nvPr>
        </p:nvSpPr>
        <p:spPr>
          <a:xfrm>
            <a:off x="1981200" y="1417638"/>
            <a:ext cx="8599140" cy="4918464"/>
          </a:xfrm>
        </p:spPr>
        <p:txBody>
          <a:bodyPr vert="horz" wrap="square" lIns="91440" tIns="45720" rIns="91440" bIns="45720" numCol="1" rtlCol="0" anchor="t" anchorCtr="0" compatLnSpc="1">
            <a:prstTxWarp prst="textNoShape">
              <a:avLst/>
            </a:prstTxWarp>
            <a:normAutofit/>
          </a:bodyPr>
          <a:lstStyle/>
          <a:p>
            <a:pPr lvl="0" algn="just"/>
            <a:r>
              <a:rPr lang="en-US" altLang="ja-JP" dirty="0">
                <a:latin typeface="Times New Roman" panose="02020603050405020304" pitchFamily="18" charset="0"/>
                <a:cs typeface="Times New Roman" panose="02020603050405020304" pitchFamily="18" charset="0"/>
              </a:rPr>
              <a:t>IG NG-OWC scheduled 3 time slots in this week meeting </a:t>
            </a:r>
          </a:p>
          <a:p>
            <a:pPr marL="0" indent="0" algn="just">
              <a:buNone/>
            </a:pPr>
            <a:r>
              <a:rPr lang="en-US" altLang="ja-JP" sz="2400" dirty="0">
                <a:latin typeface="Times New Roman" panose="02020603050405020304"/>
                <a:ea typeface="MS PGothic" panose="020B0600070205080204" charset="-128"/>
                <a:cs typeface="Times New Roman" panose="02020603050405020304"/>
              </a:rPr>
              <a:t>   </a:t>
            </a:r>
            <a:r>
              <a:rPr lang="en-US" altLang="ja-JP" sz="2000" dirty="0">
                <a:latin typeface="Times New Roman" panose="02020603050405020304"/>
                <a:ea typeface="MS PGothic" panose="020B0600070205080204" charset="-128"/>
                <a:cs typeface="Times New Roman" panose="02020603050405020304"/>
              </a:rPr>
              <a:t>- Wed. AM1, Thur. AM1, and Thur. PM1</a:t>
            </a:r>
          </a:p>
          <a:p>
            <a:pPr marL="0" indent="0" algn="just">
              <a:buNone/>
            </a:pPr>
            <a:r>
              <a:rPr lang="en-US" altLang="ja-JP" sz="2000" dirty="0">
                <a:latin typeface="Times New Roman" panose="02020603050405020304" pitchFamily="18" charset="0"/>
                <a:cs typeface="Times New Roman" panose="02020603050405020304" pitchFamily="18" charset="0"/>
              </a:rPr>
              <a:t>   </a:t>
            </a:r>
          </a:p>
        </p:txBody>
      </p:sp>
      <p:sp>
        <p:nvSpPr>
          <p:cNvPr id="3" name="スライド番号プレースホルダー 5">
            <a:extLst>
              <a:ext uri="{FF2B5EF4-FFF2-40B4-BE49-F238E27FC236}">
                <a16:creationId xmlns:a16="http://schemas.microsoft.com/office/drawing/2014/main" id="{9084CB02-82B3-2B9E-10CE-2176776E1678}"/>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131</a:t>
            </a:fld>
            <a:endParaRPr lang="en-US" altLang="ja-JP" sz="12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916" y="533400"/>
            <a:ext cx="8229600" cy="1143000"/>
          </a:xfrm>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1981200" y="1417638"/>
            <a:ext cx="8599140" cy="4918464"/>
          </a:xfrm>
        </p:spPr>
        <p:txBody>
          <a:bodyPr vert="horz" wrap="square" lIns="91440" tIns="45720" rIns="91440" bIns="45720" numCol="1" rtlCol="0" anchor="t" anchorCtr="0" compatLnSpc="1">
            <a:prstTxWarp prst="textNoShape">
              <a:avLst/>
            </a:prstTxWarp>
            <a:normAutofit/>
          </a:bodyPr>
          <a:lstStyle/>
          <a:p>
            <a:pPr algn="just"/>
            <a:r>
              <a:rPr lang="en-US" altLang="ja-JP" sz="2800" dirty="0">
                <a:latin typeface="Times New Roman" panose="02020603050405020304"/>
                <a:ea typeface="MS PGothic" panose="020B0600070205080204" charset="-128"/>
                <a:cs typeface="Times New Roman" panose="02020603050405020304"/>
              </a:rPr>
              <a:t>1</a:t>
            </a:r>
            <a:r>
              <a:rPr lang="en-US" altLang="ja-JP" sz="2800" baseline="30000" dirty="0">
                <a:latin typeface="Times New Roman" panose="02020603050405020304"/>
                <a:ea typeface="MS PGothic" panose="020B0600070205080204" charset="-128"/>
                <a:cs typeface="Times New Roman" panose="02020603050405020304"/>
              </a:rPr>
              <a:t>st</a:t>
            </a:r>
            <a:r>
              <a:rPr lang="en-US" altLang="ja-JP" sz="2800" dirty="0">
                <a:latin typeface="Times New Roman" panose="02020603050405020304"/>
                <a:ea typeface="MS PGothic" panose="020B0600070205080204" charset="-128"/>
                <a:cs typeface="Times New Roman" panose="02020603050405020304"/>
              </a:rPr>
              <a:t> Slot: Wed. AM1</a:t>
            </a:r>
          </a:p>
          <a:p>
            <a:pPr lvl="1" algn="just"/>
            <a:r>
              <a:rPr lang="en-US" altLang="ja-JP" sz="2400" dirty="0">
                <a:latin typeface="Times New Roman" panose="02020603050405020304" pitchFamily="18" charset="0"/>
                <a:ea typeface="MS PGothic" panose="020B0600070205080204" charset="-128"/>
                <a:cs typeface="Times New Roman" panose="02020603050405020304" pitchFamily="18" charset="0"/>
              </a:rPr>
              <a:t>Meeting Objectives and Agenda Approval (334-01)</a:t>
            </a:r>
          </a:p>
          <a:p>
            <a:pPr lvl="1" algn="just"/>
            <a:r>
              <a:rPr lang="en-US" altLang="ko-KR" sz="2400" dirty="0">
                <a:latin typeface="Times New Roman" panose="02020603050405020304" pitchFamily="18" charset="0"/>
                <a:ea typeface="MS PGothic" panose="020B0600070205080204" charset="-128"/>
                <a:cs typeface="Times New Roman" panose="02020603050405020304" pitchFamily="18" charset="0"/>
              </a:rPr>
              <a:t>Review and Approval for IG NG-OWC March 2025 Wireless Plenary Meeting Minutes (166-00)</a:t>
            </a:r>
          </a:p>
          <a:p>
            <a:pPr lvl="1" algn="just"/>
            <a:r>
              <a:rPr lang="en-US" altLang="ja-JP" sz="24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400" dirty="0">
                <a:latin typeface="Times New Roman" panose="02020603050405020304" pitchFamily="18" charset="0"/>
                <a:ea typeface="MS PGothic" panose="020B0600070205080204" charset="-128"/>
                <a:cs typeface="Times New Roman" panose="02020603050405020304" pitchFamily="18" charset="0"/>
              </a:rPr>
              <a:t>AI Equalizer for signal processing in NG-OCC (372-00) </a:t>
            </a:r>
          </a:p>
          <a:p>
            <a:pPr lvl="1" algn="just"/>
            <a:r>
              <a:rPr lang="en-US" altLang="ja-JP" sz="24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400" dirty="0">
                <a:latin typeface="Times New Roman" panose="02020603050405020304" pitchFamily="18" charset="0"/>
                <a:ea typeface="MS PGothic" panose="020B0600070205080204" charset="-128"/>
                <a:cs typeface="Times New Roman" panose="02020603050405020304" pitchFamily="18" charset="0"/>
              </a:rPr>
              <a:t>Future Direction of NG OCC MAC Technologies (373-00) </a:t>
            </a:r>
          </a:p>
          <a:p>
            <a:pPr lvl="1" algn="just"/>
            <a:r>
              <a:rPr lang="en-US" altLang="ja-JP" sz="2400" dirty="0">
                <a:latin typeface="Times New Roman" panose="02020603050405020304" pitchFamily="18" charset="0"/>
                <a:cs typeface="Times New Roman" panose="02020603050405020304" pitchFamily="18" charset="0"/>
              </a:rPr>
              <a:t>Recess</a:t>
            </a:r>
          </a:p>
          <a:p>
            <a:pPr lvl="1" algn="just"/>
            <a:endParaRPr lang="en-US" altLang="ja-JP" sz="1945" dirty="0">
              <a:latin typeface="Times New Roman" panose="02020603050405020304" pitchFamily="18" charset="0"/>
              <a:cs typeface="Times New Roman" panose="02020603050405020304" pitchFamily="18" charset="0"/>
            </a:endParaRPr>
          </a:p>
        </p:txBody>
      </p:sp>
      <p:sp>
        <p:nvSpPr>
          <p:cNvPr id="3" name="スライド番号プレースホルダー 5">
            <a:extLst>
              <a:ext uri="{FF2B5EF4-FFF2-40B4-BE49-F238E27FC236}">
                <a16:creationId xmlns:a16="http://schemas.microsoft.com/office/drawing/2014/main" id="{99CE20B7-F4CF-96A9-3B0F-FB7EC72063A6}"/>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132</a:t>
            </a:fld>
            <a:endParaRPr lang="en-US" altLang="ja-JP" sz="12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1905000" y="1417956"/>
            <a:ext cx="8331200" cy="4830445"/>
          </a:xfrm>
        </p:spPr>
        <p:txBody>
          <a:bodyPr vert="horz" wrap="square" lIns="91440" tIns="45720" rIns="91440" bIns="45720" numCol="1" rtlCol="0" anchor="t" anchorCtr="0" compatLnSpc="1">
            <a:prstTxWarp prst="textNoShape">
              <a:avLst/>
            </a:prstTxWarp>
            <a:normAutofit fontScale="62500" lnSpcReduction="20000"/>
          </a:bodyPr>
          <a:lstStyle/>
          <a:p>
            <a:pPr algn="just">
              <a:lnSpc>
                <a:spcPct val="120000"/>
              </a:lnSpc>
            </a:pPr>
            <a:r>
              <a:rPr lang="en-US" altLang="ja-JP" sz="4500" dirty="0">
                <a:latin typeface="Times New Roman" panose="02020603050405020304" pitchFamily="18" charset="0"/>
                <a:cs typeface="Times New Roman" panose="02020603050405020304" pitchFamily="18" charset="0"/>
              </a:rPr>
              <a:t>2</a:t>
            </a:r>
            <a:r>
              <a:rPr lang="en-US" altLang="ja-JP" sz="4500" baseline="30000" dirty="0">
                <a:latin typeface="Times New Roman" panose="02020603050405020304" pitchFamily="18" charset="0"/>
                <a:cs typeface="Times New Roman" panose="02020603050405020304" pitchFamily="18" charset="0"/>
              </a:rPr>
              <a:t>nd</a:t>
            </a:r>
            <a:r>
              <a:rPr lang="en-US" altLang="ja-JP" sz="4500" dirty="0">
                <a:latin typeface="Times New Roman" panose="02020603050405020304" pitchFamily="18" charset="0"/>
                <a:cs typeface="Times New Roman" panose="02020603050405020304" pitchFamily="18" charset="0"/>
              </a:rPr>
              <a:t> Slot: Thur. AM1</a:t>
            </a:r>
          </a:p>
          <a:p>
            <a:pPr lvl="1" algn="just">
              <a:lnSpc>
                <a:spcPct val="120000"/>
              </a:lnSpc>
            </a:pPr>
            <a:r>
              <a:rPr lang="en-US" altLang="ja-JP" sz="2600" dirty="0">
                <a:latin typeface="Times New Roman" panose="02020603050405020304"/>
                <a:ea typeface="MS PGothic" panose="020B0600070205080204" charset="-128"/>
                <a:cs typeface="Times New Roman" panose="02020603050405020304"/>
              </a:rPr>
              <a:t>Meeting objectives and agenda approval (334-01) </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600" dirty="0">
                <a:latin typeface="Times New Roman" panose="02020603050405020304" pitchFamily="18" charset="0"/>
                <a:ea typeface="MS PGothic" panose="020B0600070205080204" charset="-128"/>
                <a:cs typeface="Times New Roman" panose="02020603050405020304" pitchFamily="18" charset="0"/>
              </a:rPr>
              <a:t>Optical Camera Communication System Using DMT Modulation (374-00)</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600" dirty="0">
                <a:latin typeface="Times New Roman" panose="02020603050405020304" pitchFamily="18" charset="0"/>
                <a:ea typeface="MS PGothic" panose="020B0600070205080204" charset="-128"/>
                <a:cs typeface="Times New Roman" panose="02020603050405020304" pitchFamily="18" charset="0"/>
              </a:rPr>
              <a:t>Future directions of AMC for NG FSO Technologies (383-00)</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600" dirty="0">
                <a:latin typeface="Times New Roman" panose="02020603050405020304" pitchFamily="18" charset="0"/>
                <a:ea typeface="MS PGothic" panose="020B0600070205080204" charset="-128"/>
                <a:cs typeface="Times New Roman" panose="02020603050405020304" pitchFamily="18" charset="0"/>
              </a:rPr>
              <a:t>Future Directions of ARQ &amp; HARQ Assisted NOMA For NG FSO Technologies (384-00)</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600" dirty="0">
                <a:latin typeface="Times New Roman" panose="02020603050405020304" pitchFamily="18" charset="0"/>
                <a:ea typeface="MS PGothic" panose="020B0600070205080204" charset="-128"/>
                <a:cs typeface="Times New Roman" panose="02020603050405020304" pitchFamily="18" charset="0"/>
              </a:rPr>
              <a:t>Improving Code Rate of Drone-FSO Communication Using Deep Learning Joint Source-Channel Coding (385-00)</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"Future Directions for Handover Mechanism in Hybrid FSO/OCC-RF Networks (386-00)</a:t>
            </a:r>
          </a:p>
          <a:p>
            <a:pPr lvl="1" algn="just">
              <a:lnSpc>
                <a:spcPct val="120000"/>
              </a:lnSpc>
            </a:pPr>
            <a:r>
              <a:rPr lang="en-US" altLang="ja-JP" sz="26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titled "</a:t>
            </a:r>
            <a:r>
              <a:rPr lang="en-US" altLang="en-US" sz="2600" dirty="0">
                <a:latin typeface="Times New Roman" panose="02020603050405020304" pitchFamily="18" charset="0"/>
                <a:ea typeface="MS PGothic" panose="020B0600070205080204" charset="-128"/>
                <a:cs typeface="Times New Roman" panose="02020603050405020304" pitchFamily="18" charset="0"/>
              </a:rPr>
              <a:t>Smart and Secure Drones: A Next-Generation OWC-Enabled Framework for </a:t>
            </a:r>
            <a:r>
              <a:rPr lang="en-US" altLang="en-US" sz="2600" dirty="0" err="1">
                <a:latin typeface="Times New Roman" panose="02020603050405020304" pitchFamily="18" charset="0"/>
                <a:ea typeface="MS PGothic" panose="020B0600070205080204" charset="-128"/>
                <a:cs typeface="Times New Roman" panose="02020603050405020304" pitchFamily="18" charset="0"/>
              </a:rPr>
              <a:t>IoD</a:t>
            </a:r>
            <a:r>
              <a:rPr lang="en-US" altLang="en-US" sz="2600" dirty="0">
                <a:latin typeface="Times New Roman" panose="02020603050405020304" pitchFamily="18" charset="0"/>
                <a:ea typeface="MS PGothic" panose="020B0600070205080204" charset="-128"/>
                <a:cs typeface="Times New Roman" panose="02020603050405020304" pitchFamily="18" charset="0"/>
              </a:rPr>
              <a:t> Networks (393-00)</a:t>
            </a:r>
          </a:p>
          <a:p>
            <a:pPr lvl="1" algn="just">
              <a:lnSpc>
                <a:spcPct val="120000"/>
              </a:lnSpc>
            </a:pPr>
            <a:r>
              <a:rPr lang="en-US" altLang="ja-JP" sz="2600" dirty="0">
                <a:latin typeface="Times New Roman" panose="02020603050405020304" pitchFamily="18" charset="0"/>
                <a:cs typeface="Times New Roman" panose="02020603050405020304" pitchFamily="18" charset="0"/>
              </a:rPr>
              <a:t>Recess</a:t>
            </a:r>
          </a:p>
        </p:txBody>
      </p:sp>
      <p:sp>
        <p:nvSpPr>
          <p:cNvPr id="3" name="スライド番号プレースホルダー 5">
            <a:extLst>
              <a:ext uri="{FF2B5EF4-FFF2-40B4-BE49-F238E27FC236}">
                <a16:creationId xmlns:a16="http://schemas.microsoft.com/office/drawing/2014/main" id="{1A1DB87D-5D98-789D-FB55-08BD3914F3A5}"/>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133</a:t>
            </a:fld>
            <a:endParaRPr lang="en-US" altLang="ja-JP" sz="12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56A26-60CD-8183-FBC9-B8F2920CC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FF77B-85CE-AEC6-6D67-98D1ABC37F68}"/>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a:extLst>
              <a:ext uri="{FF2B5EF4-FFF2-40B4-BE49-F238E27FC236}">
                <a16:creationId xmlns:a16="http://schemas.microsoft.com/office/drawing/2014/main" id="{D61F10F7-776F-BE8B-922B-C1472AB41725}"/>
              </a:ext>
            </a:extLst>
          </p:cNvPr>
          <p:cNvSpPr>
            <a:spLocks noGrp="1" noChangeArrowheads="1"/>
          </p:cNvSpPr>
          <p:nvPr>
            <p:ph idx="1"/>
          </p:nvPr>
        </p:nvSpPr>
        <p:spPr>
          <a:xfrm>
            <a:off x="1905000" y="1417956"/>
            <a:ext cx="8331200" cy="4830445"/>
          </a:xfrm>
        </p:spPr>
        <p:txBody>
          <a:bodyPr vert="horz" wrap="square" lIns="91440" tIns="45720" rIns="91440" bIns="45720" numCol="1" rtlCol="0" anchor="t" anchorCtr="0" compatLnSpc="1">
            <a:prstTxWarp prst="textNoShape">
              <a:avLst/>
            </a:prstTxWarp>
            <a:normAutofit fontScale="92500" lnSpcReduction="10000"/>
          </a:bodyPr>
          <a:lstStyle/>
          <a:p>
            <a:pPr algn="just">
              <a:lnSpc>
                <a:spcPct val="120000"/>
              </a:lnSpc>
            </a:pPr>
            <a:r>
              <a:rPr lang="en-US" altLang="ja-JP" sz="3000" dirty="0">
                <a:latin typeface="Times New Roman" panose="02020603050405020304" pitchFamily="18" charset="0"/>
                <a:cs typeface="Times New Roman" panose="02020603050405020304" pitchFamily="18" charset="0"/>
              </a:rPr>
              <a:t>3</a:t>
            </a:r>
            <a:r>
              <a:rPr lang="en-US" altLang="ja-JP" sz="3000" baseline="30000" dirty="0">
                <a:latin typeface="Times New Roman" panose="02020603050405020304" pitchFamily="18" charset="0"/>
                <a:cs typeface="Times New Roman" panose="02020603050405020304" pitchFamily="18" charset="0"/>
              </a:rPr>
              <a:t>rd</a:t>
            </a:r>
            <a:r>
              <a:rPr lang="en-US" altLang="ja-JP" sz="3000" dirty="0">
                <a:latin typeface="Times New Roman" panose="02020603050405020304" pitchFamily="18" charset="0"/>
                <a:cs typeface="Times New Roman" panose="02020603050405020304" pitchFamily="18" charset="0"/>
              </a:rPr>
              <a:t> Slot: Thur. PM1</a:t>
            </a:r>
          </a:p>
          <a:p>
            <a:pPr lvl="1" algn="just">
              <a:lnSpc>
                <a:spcPct val="120000"/>
              </a:lnSpc>
            </a:pPr>
            <a:r>
              <a:rPr lang="en-US" altLang="ja-JP" sz="2400" dirty="0">
                <a:latin typeface="Times New Roman" panose="02020603050405020304"/>
                <a:ea typeface="MS PGothic" panose="020B0600070205080204" charset="-128"/>
                <a:cs typeface="Times New Roman" panose="02020603050405020304"/>
              </a:rPr>
              <a:t>Meeting objectives and agenda approval (334-01) </a:t>
            </a:r>
          </a:p>
          <a:p>
            <a:pPr lvl="1" algn="just">
              <a:lnSpc>
                <a:spcPct val="120000"/>
              </a:lnSpc>
            </a:pPr>
            <a:r>
              <a:rPr lang="en-US" altLang="ja-JP" sz="2400" dirty="0">
                <a:latin typeface="Times New Roman" panose="02020603050405020304" pitchFamily="18" charset="0"/>
                <a:ea typeface="MS PGothic" panose="020B0600070205080204" charset="-128"/>
                <a:cs typeface="Times New Roman" panose="02020603050405020304" pitchFamily="18" charset="0"/>
              </a:rPr>
              <a:t>Present and accept the presentation from Kookmin University and ETRI titled "</a:t>
            </a:r>
            <a:r>
              <a:rPr lang="en-US" altLang="en-US" sz="2400" dirty="0">
                <a:latin typeface="Times New Roman" panose="02020603050405020304" pitchFamily="18" charset="0"/>
                <a:ea typeface="MS PGothic" panose="020B0600070205080204" charset="-128"/>
                <a:cs typeface="Times New Roman" panose="02020603050405020304" pitchFamily="18" charset="0"/>
              </a:rPr>
              <a:t>Symmetric UAV-to-UAV FSO Communication with Dual-Mode QPD-Based ATP (394-00)</a:t>
            </a:r>
          </a:p>
          <a:p>
            <a:pPr lvl="1" algn="just"/>
            <a:r>
              <a:rPr lang="en-US" altLang="ko-KR" sz="2400" dirty="0">
                <a:latin typeface="Times New Roman" panose="02020603050405020304" pitchFamily="18" charset="0"/>
                <a:ea typeface="맑은 고딕" panose="020B0503020000020004" pitchFamily="50" charset="-127"/>
              </a:rPr>
              <a:t>IEEE 802.15 IG NG OWC Call For Applications (162-02)</a:t>
            </a:r>
          </a:p>
          <a:p>
            <a:pPr marL="457200" lvl="1" indent="0" algn="just">
              <a:buNone/>
            </a:pPr>
            <a:r>
              <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rPr>
              <a:t>   </a:t>
            </a:r>
            <a:r>
              <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hlinkClick r:id="rId2"/>
              </a:rPr>
              <a:t>https://mentor.ieee.org/802.15/dcn/25/15-25-0162-02-07ma-ieee-802-15-ig-ng-owc-call-for-applications.doc</a:t>
            </a:r>
            <a:endParaRPr lang="en-US" altLang="ja-JP" sz="2400" dirty="0">
              <a:solidFill>
                <a:srgbClr val="FF0000"/>
              </a:solidFill>
              <a:latin typeface="Times New Roman" panose="02020603050405020304" pitchFamily="18" charset="0"/>
              <a:ea typeface="맑은 고딕" panose="020B0503020000020004" pitchFamily="50" charset="-127"/>
              <a:cs typeface="Times New Roman" panose="02020603050405020304"/>
            </a:endParaRPr>
          </a:p>
          <a:p>
            <a:pPr marL="457200" lvl="1" indent="0" algn="just">
              <a:buNone/>
            </a:pPr>
            <a:r>
              <a:rPr lang="en-US" altLang="ja-JP" sz="2400" dirty="0">
                <a:latin typeface="Times New Roman" panose="02020603050405020304"/>
                <a:ea typeface="MS PGothic" panose="020B0600070205080204" charset="-128"/>
                <a:cs typeface="Times New Roman" panose="02020603050405020304"/>
              </a:rPr>
              <a:t>Possible PAR and CSD for future SG/TG</a:t>
            </a:r>
          </a:p>
          <a:p>
            <a:pPr lvl="1" algn="just"/>
            <a:r>
              <a:rPr lang="en-US" altLang="ja-JP" sz="2400" dirty="0">
                <a:latin typeface="Times New Roman" panose="02020603050405020304"/>
                <a:ea typeface="MS PGothic" panose="020B0600070205080204" charset="-128"/>
                <a:cs typeface="Times New Roman" panose="02020603050405020304"/>
              </a:rPr>
              <a:t>Plan for Sept. meeting</a:t>
            </a:r>
          </a:p>
          <a:p>
            <a:pPr lvl="1" algn="just"/>
            <a:r>
              <a:rPr lang="en-US" altLang="ja-JP" sz="2400" dirty="0">
                <a:latin typeface="Times New Roman" panose="02020603050405020304" pitchFamily="18" charset="0"/>
                <a:ea typeface="MS PGothic" panose="020B0600070205080204" charset="-128"/>
                <a:cs typeface="Times New Roman" panose="02020603050405020304" pitchFamily="18" charset="0"/>
              </a:rPr>
              <a:t>Plan for IG NG-OWC</a:t>
            </a:r>
          </a:p>
          <a:p>
            <a:pPr lvl="1" algn="just">
              <a:lnSpc>
                <a:spcPct val="120000"/>
              </a:lnSpc>
            </a:pPr>
            <a:r>
              <a:rPr lang="en-US" altLang="ja-JP" sz="2400" dirty="0">
                <a:latin typeface="Times New Roman" panose="02020603050405020304" pitchFamily="18" charset="0"/>
                <a:cs typeface="Times New Roman" panose="02020603050405020304" pitchFamily="18" charset="0"/>
              </a:rPr>
              <a:t>Adjourn</a:t>
            </a:r>
          </a:p>
        </p:txBody>
      </p:sp>
      <p:sp>
        <p:nvSpPr>
          <p:cNvPr id="3" name="スライド番号プレースホルダー 5">
            <a:extLst>
              <a:ext uri="{FF2B5EF4-FFF2-40B4-BE49-F238E27FC236}">
                <a16:creationId xmlns:a16="http://schemas.microsoft.com/office/drawing/2014/main" id="{58F7DEE8-CC68-1CCC-2ADA-54B15996C7D0}"/>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134</a:t>
            </a:fld>
            <a:endParaRPr lang="en-US" altLang="ja-JP" sz="1200" dirty="0"/>
          </a:p>
        </p:txBody>
      </p:sp>
    </p:spTree>
    <p:extLst>
      <p:ext uri="{BB962C8B-B14F-4D97-AF65-F5344CB8AC3E}">
        <p14:creationId xmlns:p14="http://schemas.microsoft.com/office/powerpoint/2010/main" val="12381878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457200"/>
            <a:ext cx="8229600" cy="1143000"/>
          </a:xfrm>
        </p:spPr>
        <p:txBody>
          <a:bodyPr>
            <a:normAutofit/>
          </a:bodyPr>
          <a:lstStyle/>
          <a:p>
            <a:r>
              <a:rPr lang="en-US" altLang="ja-JP" sz="4000" dirty="0">
                <a:latin typeface="Times New Roman" panose="02020603050405020304"/>
                <a:ea typeface="MS PGothic" panose="020B0600070205080204" charset="-128"/>
                <a:cs typeface="Times New Roman" panose="02020603050405020304"/>
              </a:rPr>
              <a:t>Plan for Sept.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1905000" y="1752600"/>
            <a:ext cx="8640960" cy="3887944"/>
          </a:xfrm>
        </p:spPr>
        <p:txBody>
          <a:bodyPr vert="horz" wrap="square" lIns="91440" tIns="45720" rIns="91440" bIns="45720" numCol="1" rtlCol="0" anchor="t" anchorCtr="0" compatLnSpc="1">
            <a:prstTxWarp prst="textNoShape">
              <a:avLst/>
            </a:prstTxWarp>
            <a:normAutofit/>
          </a:bodyPr>
          <a:lstStyle/>
          <a:p>
            <a:pPr algn="just"/>
            <a:r>
              <a:rPr lang="en-US" altLang="ja-JP" sz="2800" dirty="0">
                <a:latin typeface="Times New Roman" panose="02020603050405020304"/>
                <a:ea typeface="MS PGothic" panose="020B0600070205080204" charset="-128"/>
                <a:cs typeface="Times New Roman" panose="02020603050405020304"/>
              </a:rPr>
              <a:t>2 </a:t>
            </a:r>
            <a:r>
              <a:rPr lang="it-IT" altLang="ko-KR" sz="2800" dirty="0">
                <a:latin typeface="Times New Roman" panose="02020603050405020304"/>
                <a:ea typeface="MS PGothic" panose="020B0600070205080204" charset="-128"/>
                <a:cs typeface="Times New Roman" panose="02020603050405020304"/>
              </a:rPr>
              <a:t>Time</a:t>
            </a:r>
            <a:r>
              <a:rPr lang="ko-KR" altLang="en-US" sz="2800" dirty="0">
                <a:latin typeface="Times New Roman" panose="02020603050405020304"/>
                <a:ea typeface="MS PGothic" panose="020B0600070205080204" charset="-128"/>
                <a:cs typeface="Times New Roman" panose="02020603050405020304"/>
              </a:rPr>
              <a:t> </a:t>
            </a:r>
            <a:r>
              <a:rPr lang="en-US" altLang="ko-KR" sz="2800" dirty="0">
                <a:latin typeface="Times New Roman" panose="02020603050405020304"/>
                <a:ea typeface="MS PGothic" panose="020B0600070205080204" charset="-128"/>
                <a:cs typeface="Times New Roman" panose="02020603050405020304"/>
              </a:rPr>
              <a:t>slots: PM1</a:t>
            </a:r>
            <a:r>
              <a:rPr lang="ko-KR" altLang="en-US" sz="2800" dirty="0">
                <a:latin typeface="Times New Roman" panose="02020603050405020304"/>
                <a:ea typeface="MS PGothic" panose="020B0600070205080204" charset="-128"/>
                <a:cs typeface="Times New Roman" panose="02020603050405020304"/>
              </a:rPr>
              <a:t> </a:t>
            </a:r>
            <a:r>
              <a:rPr lang="en-US" altLang="ko-KR" sz="2800" dirty="0">
                <a:latin typeface="Times New Roman" panose="02020603050405020304"/>
                <a:ea typeface="MS PGothic" panose="020B0600070205080204" charset="-128"/>
                <a:cs typeface="Times New Roman" panose="02020603050405020304"/>
              </a:rPr>
              <a:t>or PM2(Monday, </a:t>
            </a:r>
            <a:r>
              <a:rPr lang="en-US" altLang="ja-JP" sz="2800" dirty="0">
                <a:latin typeface="Times New Roman" panose="02020603050405020304"/>
                <a:ea typeface="MS PGothic" panose="020B0600070205080204" charset="-128"/>
                <a:cs typeface="Times New Roman" panose="02020603050405020304"/>
              </a:rPr>
              <a:t>Tuesday, and Wed.))</a:t>
            </a:r>
            <a:endParaRPr lang="en-US" dirty="0"/>
          </a:p>
        </p:txBody>
      </p:sp>
      <p:sp>
        <p:nvSpPr>
          <p:cNvPr id="3" name="スライド番号プレースホルダー 5">
            <a:extLst>
              <a:ext uri="{FF2B5EF4-FFF2-40B4-BE49-F238E27FC236}">
                <a16:creationId xmlns:a16="http://schemas.microsoft.com/office/drawing/2014/main" id="{50E107C9-8957-BE48-9814-6363843E2376}"/>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135</a:t>
            </a:fld>
            <a:endParaRPr lang="en-US" altLang="ja-JP" sz="12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85800"/>
            <a:ext cx="8229600" cy="1143000"/>
          </a:xfrm>
        </p:spPr>
        <p:txBody>
          <a:bodyPr>
            <a:normAutofit/>
          </a:bodyPr>
          <a:lstStyle/>
          <a:p>
            <a:pPr lvl="1" algn="ctr"/>
            <a:r>
              <a:rPr lang="en-US" altLang="ja-JP" sz="4000" dirty="0">
                <a:cs typeface="Times New Roman" panose="02020603050405020304" pitchFamily="18" charset="0"/>
              </a:rPr>
              <a:t>Plan for IG NG-OWC</a:t>
            </a:r>
          </a:p>
        </p:txBody>
      </p:sp>
      <p:sp>
        <p:nvSpPr>
          <p:cNvPr id="7" name="Rectangle 3"/>
          <p:cNvSpPr>
            <a:spLocks noGrp="1" noChangeArrowheads="1"/>
          </p:cNvSpPr>
          <p:nvPr>
            <p:ph idx="1"/>
          </p:nvPr>
        </p:nvSpPr>
        <p:spPr>
          <a:xfrm>
            <a:off x="1775520" y="2057400"/>
            <a:ext cx="8640960" cy="3887944"/>
          </a:xfrm>
        </p:spPr>
        <p:txBody>
          <a:bodyPr vert="horz" wrap="square" lIns="91440" tIns="45720" rIns="91440" bIns="45720" numCol="1" rtlCol="0" anchor="t" anchorCtr="0" compatLnSpc="1">
            <a:prstTxWarp prst="textNoShape">
              <a:avLst/>
            </a:prstTxWarp>
            <a:normAutofit/>
          </a:bodyPr>
          <a:lstStyle/>
          <a:p>
            <a:pPr algn="just"/>
            <a:r>
              <a:rPr lang="en-US" altLang="ko-KR" sz="2800" dirty="0">
                <a:latin typeface="Times New Roman" panose="02020603050405020304" pitchFamily="18" charset="0"/>
                <a:ea typeface="굴림" panose="020B0600000101010101" charset="-127"/>
                <a:cs typeface="Times New Roman" panose="02020603050405020304" pitchFamily="18" charset="0"/>
              </a:rPr>
              <a:t>Invite contributors from companies</a:t>
            </a:r>
          </a:p>
          <a:p>
            <a:pPr algn="just"/>
            <a:r>
              <a:rPr lang="en-US" altLang="ko-KR" sz="2800" dirty="0">
                <a:latin typeface="Times New Roman" panose="02020603050405020304" pitchFamily="18" charset="0"/>
                <a:ea typeface="맑은 고딕" panose="020B0503020000020004" pitchFamily="50" charset="-127"/>
              </a:rPr>
              <a:t>IEEE 802.15 IG NG OWC (OCC or FSO) Extended Call For Applications (162-02)</a:t>
            </a:r>
          </a:p>
          <a:p>
            <a:pPr marL="0" indent="0" algn="just">
              <a:buNone/>
            </a:pPr>
            <a:r>
              <a:rPr lang="en-US" altLang="ja-JP" sz="2800" dirty="0">
                <a:latin typeface="Times New Roman" panose="02020603050405020304" pitchFamily="18" charset="0"/>
                <a:ea typeface="맑은 고딕" panose="020B0503020000020004" pitchFamily="50" charset="-127"/>
                <a:cs typeface="Times New Roman" panose="02020603050405020304"/>
              </a:rPr>
              <a:t> </a:t>
            </a:r>
            <a:r>
              <a:rPr lang="en-US" altLang="ja-JP" sz="2800" dirty="0">
                <a:solidFill>
                  <a:srgbClr val="FF0000"/>
                </a:solidFill>
                <a:latin typeface="Times New Roman" panose="02020603050405020304" pitchFamily="18" charset="0"/>
                <a:ea typeface="맑은 고딕" panose="020B0503020000020004" pitchFamily="50" charset="-127"/>
                <a:cs typeface="Times New Roman" panose="02020603050405020304"/>
                <a:hlinkClick r:id="rId2"/>
              </a:rPr>
              <a:t>https://mentor.ieee.org/802.15/dcn/25/15-25-0162-02-07ma-ieee-802-15-ig-ng-owc-call-for-applications.doc</a:t>
            </a:r>
            <a:endParaRPr lang="en-US" altLang="ja-JP" sz="2800" dirty="0">
              <a:latin typeface="Times New Roman" panose="02020603050405020304"/>
              <a:ea typeface="MS PGothic" panose="020B0600070205080204" charset="-128"/>
              <a:cs typeface="Times New Roman" panose="02020603050405020304"/>
            </a:endParaRPr>
          </a:p>
          <a:p>
            <a:pPr algn="just"/>
            <a:endParaRPr lang="en-US" dirty="0">
              <a:latin typeface="Times New Roman" panose="02020603050405020304" pitchFamily="18" charset="0"/>
              <a:cs typeface="Times New Roman" panose="02020603050405020304" pitchFamily="18" charset="0"/>
            </a:endParaRPr>
          </a:p>
          <a:p>
            <a:pPr algn="just"/>
            <a:endParaRPr lang="en-US" altLang="ko-KR" sz="2800" dirty="0">
              <a:solidFill>
                <a:srgbClr val="0070C0"/>
              </a:solidFill>
              <a:latin typeface="Times New Roman" panose="02020603050405020304" pitchFamily="18" charset="0"/>
              <a:ea typeface="굴림" panose="020B0600000101010101" charset="-127"/>
              <a:cs typeface="Times New Roman" panose="02020603050405020304" pitchFamily="18" charset="0"/>
            </a:endParaRPr>
          </a:p>
          <a:p>
            <a:pPr algn="just">
              <a:lnSpc>
                <a:spcPct val="80000"/>
              </a:lnSpc>
            </a:pPr>
            <a:endParaRPr lang="en-US" altLang="ko-KR" sz="2800" dirty="0">
              <a:solidFill>
                <a:srgbClr val="000000"/>
              </a:solidFill>
              <a:latin typeface="Times New Roman" panose="02020603050405020304" pitchFamily="18" charset="0"/>
              <a:ea typeface="굴림" panose="020B0600000101010101" charset="-127"/>
              <a:cs typeface="Times New Roman" panose="02020603050405020304" pitchFamily="18" charset="0"/>
            </a:endParaRPr>
          </a:p>
          <a:p>
            <a:pPr marL="0" indent="0" algn="just">
              <a:buNone/>
            </a:pPr>
            <a:endParaRPr lang="en-US" altLang="ja-JP" sz="2000" dirty="0">
              <a:latin typeface="Times New Roman" panose="02020603050405020304" pitchFamily="18" charset="0"/>
              <a:ea typeface="MS PGothic" panose="020B0600070205080204" charset="-128"/>
              <a:cs typeface="Times New Roman" panose="02020603050405020304" pitchFamily="18" charset="0"/>
            </a:endParaRPr>
          </a:p>
        </p:txBody>
      </p:sp>
      <p:sp>
        <p:nvSpPr>
          <p:cNvPr id="3" name="スライド番号プレースホルダー 5">
            <a:extLst>
              <a:ext uri="{FF2B5EF4-FFF2-40B4-BE49-F238E27FC236}">
                <a16:creationId xmlns:a16="http://schemas.microsoft.com/office/drawing/2014/main" id="{E13404EB-6F5D-0477-D455-702CB232F93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136</a:t>
            </a:fld>
            <a:endParaRPr lang="en-US" altLang="ja-JP" sz="12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IETF</a:t>
            </a:r>
            <a:br>
              <a:rPr lang="de-DE" dirty="0"/>
            </a:br>
            <a:r>
              <a:rPr lang="de-DE" dirty="0"/>
              <a:t>July 2025</a:t>
            </a:r>
            <a:br>
              <a:rPr lang="de-DE" dirty="0"/>
            </a:br>
            <a:r>
              <a:rPr lang="de-DE" dirty="0"/>
              <a:t>Closing Report</a:t>
            </a:r>
          </a:p>
        </p:txBody>
      </p:sp>
      <p:sp>
        <p:nvSpPr>
          <p:cNvPr id="2" name="Foliennummernplatzhalter 3">
            <a:extLst>
              <a:ext uri="{FF2B5EF4-FFF2-40B4-BE49-F238E27FC236}">
                <a16:creationId xmlns:a16="http://schemas.microsoft.com/office/drawing/2014/main" id="{CACD06FB-7D82-5545-EA0B-D288A3049ABA}"/>
              </a:ext>
            </a:extLst>
          </p:cNvPr>
          <p:cNvSpPr>
            <a:spLocks noGrp="1"/>
          </p:cNvSpPr>
          <p:nvPr>
            <p:ph type="sldNum" sz="quarter" idx="12"/>
          </p:nvPr>
        </p:nvSpPr>
        <p:spPr>
          <a:xfrm>
            <a:off x="5840752" y="6475413"/>
            <a:ext cx="586699" cy="184666"/>
          </a:xfrm>
        </p:spPr>
        <p:txBody>
          <a:bodyPr/>
          <a:lstStyle/>
          <a:p>
            <a:r>
              <a:rPr lang="en-US" dirty="0"/>
              <a:t>Slide </a:t>
            </a:r>
            <a:fld id="{D0FF068C-9A81-4A5F-8F84-6EE3A290DD00}" type="slidenum">
              <a:rPr lang="en-US" smtClean="0"/>
              <a:pPr/>
              <a:t>137</a:t>
            </a:fld>
            <a:endParaRPr lang="en-US" dirty="0"/>
          </a:p>
        </p:txBody>
      </p:sp>
    </p:spTree>
    <p:extLst>
      <p:ext uri="{BB962C8B-B14F-4D97-AF65-F5344CB8AC3E}">
        <p14:creationId xmlns:p14="http://schemas.microsoft.com/office/powerpoint/2010/main" val="37580216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for July</a:t>
            </a:r>
          </a:p>
        </p:txBody>
      </p:sp>
      <p:sp>
        <p:nvSpPr>
          <p:cNvPr id="94" name="PlaceHolder 2"/>
          <p:cNvSpPr>
            <a:spLocks noGrp="1"/>
          </p:cNvSpPr>
          <p:nvPr>
            <p:ph/>
          </p:nvPr>
        </p:nvSpPr>
        <p:spPr>
          <a:xfrm>
            <a:off x="609600" y="1940640"/>
            <a:ext cx="10971840" cy="453408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dirty="0">
                <a:solidFill>
                  <a:srgbClr val="000000"/>
                </a:solidFill>
                <a:latin typeface="Arial"/>
              </a:rPr>
              <a:t>Discuss what happened in IETF 123 Madrid (July 19 – 25, 2025)</a:t>
            </a:r>
          </a:p>
        </p:txBody>
      </p:sp>
      <p:sp>
        <p:nvSpPr>
          <p:cNvPr id="3" name="スライド番号プレースホルダー 5">
            <a:extLst>
              <a:ext uri="{FF2B5EF4-FFF2-40B4-BE49-F238E27FC236}">
                <a16:creationId xmlns:a16="http://schemas.microsoft.com/office/drawing/2014/main" id="{690EB849-8EFC-0D91-208F-3BA2D8474AA2}"/>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138</a:t>
            </a:fld>
            <a:endParaRPr lang="en-US" altLang="ja-JP" sz="12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dirty="0">
                <a:solidFill>
                  <a:srgbClr val="000000"/>
                </a:solidFill>
                <a:latin typeface="Arial"/>
              </a:rPr>
              <a:t>IETF 123</a:t>
            </a:r>
          </a:p>
        </p:txBody>
      </p:sp>
      <p:sp>
        <p:nvSpPr>
          <p:cNvPr id="96" name="PlaceHolder 2"/>
          <p:cNvSpPr>
            <a:spLocks noGrp="1"/>
          </p:cNvSpPr>
          <p:nvPr>
            <p:ph/>
          </p:nvPr>
        </p:nvSpPr>
        <p:spPr>
          <a:xfrm>
            <a:off x="609600" y="1940640"/>
            <a:ext cx="10971840" cy="4534080"/>
          </a:xfrm>
          <a:prstGeom prst="rect">
            <a:avLst/>
          </a:prstGeom>
          <a:noFill/>
          <a:ln w="0">
            <a:noFill/>
          </a:ln>
        </p:spPr>
        <p:txBody>
          <a:bodyPr lIns="0" tIns="0" rIns="0" bIns="0" anchor="t">
            <a:normAutofit/>
          </a:bodyPr>
          <a:lstStyle/>
          <a:p>
            <a:pPr marL="575986" indent="-431989">
              <a:spcBef>
                <a:spcPts val="1889"/>
              </a:spcBef>
              <a:buClr>
                <a:srgbClr val="000000"/>
              </a:buClr>
              <a:buFont typeface="Symbol" charset="2"/>
              <a:buChar char=""/>
            </a:pPr>
            <a:r>
              <a:rPr lang="fi-FI" sz="4267" spc="-1" dirty="0">
                <a:solidFill>
                  <a:srgbClr val="000000"/>
                </a:solidFill>
                <a:latin typeface="Arial"/>
              </a:rPr>
              <a:t>IETF 123 was held in Madrid, July 19 – 25, 2025</a:t>
            </a:r>
          </a:p>
          <a:p>
            <a:pPr marL="1151971" lvl="1" indent="-431989">
              <a:spcBef>
                <a:spcPts val="1512"/>
              </a:spcBef>
              <a:buClr>
                <a:srgbClr val="000000"/>
              </a:buClr>
              <a:buSzPct val="75000"/>
              <a:buFont typeface="Symbol" charset="2"/>
              <a:buChar char=""/>
            </a:pPr>
            <a:r>
              <a:rPr lang="fi-FI" sz="4267" spc="-1" dirty="0">
                <a:solidFill>
                  <a:srgbClr val="000000"/>
                </a:solidFill>
                <a:latin typeface="Arial"/>
              </a:rPr>
              <a:t>Held last week in this same hotel.</a:t>
            </a:r>
          </a:p>
          <a:p>
            <a:pPr marL="1151971" lvl="1" indent="-431989">
              <a:spcBef>
                <a:spcPts val="1512"/>
              </a:spcBef>
              <a:buClr>
                <a:srgbClr val="000000"/>
              </a:buClr>
              <a:buSzPct val="75000"/>
              <a:buFont typeface="Symbol" charset="2"/>
              <a:buChar char=""/>
            </a:pPr>
            <a:r>
              <a:rPr lang="fi-FI" sz="4267" u="sng" spc="-1" dirty="0">
                <a:solidFill>
                  <a:srgbClr val="0000FF"/>
                </a:solidFill>
                <a:latin typeface="Arial"/>
                <a:hlinkClick r:id="rId2"/>
              </a:rPr>
              <a:t>Proceedings</a:t>
            </a:r>
            <a:r>
              <a:rPr lang="fi-FI" sz="4267" spc="-1" dirty="0">
                <a:solidFill>
                  <a:srgbClr val="000000"/>
                </a:solidFill>
                <a:latin typeface="Arial"/>
              </a:rPr>
              <a:t> are in process of being generated. </a:t>
            </a:r>
          </a:p>
        </p:txBody>
      </p:sp>
      <p:sp>
        <p:nvSpPr>
          <p:cNvPr id="2" name="スライド番号プレースホルダー 5">
            <a:extLst>
              <a:ext uri="{FF2B5EF4-FFF2-40B4-BE49-F238E27FC236}">
                <a16:creationId xmlns:a16="http://schemas.microsoft.com/office/drawing/2014/main" id="{BD2BB8F1-3CFA-0DCC-567F-477B7EC20819}"/>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139</a:t>
            </a:fld>
            <a:endParaRPr lang="en-US" altLang="ja-JP"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Working groups to cover</a:t>
            </a:r>
          </a:p>
        </p:txBody>
      </p:sp>
      <p:sp>
        <p:nvSpPr>
          <p:cNvPr id="100" name="PlaceHolder 2"/>
          <p:cNvSpPr>
            <a:spLocks noGrp="1"/>
          </p:cNvSpPr>
          <p:nvPr>
            <p:ph/>
          </p:nvPr>
        </p:nvSpPr>
        <p:spPr>
          <a:xfrm>
            <a:off x="609600" y="1940640"/>
            <a:ext cx="10971840" cy="453408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6lo – Ipv6 over Networks of Resource-constrained Nodes</a:t>
            </a:r>
          </a:p>
          <a:p>
            <a:pPr marL="575986" indent="-431989">
              <a:spcBef>
                <a:spcPts val="1889"/>
              </a:spcBef>
              <a:buClr>
                <a:srgbClr val="000000"/>
              </a:buClr>
              <a:buSzPct val="45000"/>
              <a:buFont typeface="Wingdings" charset="2"/>
              <a:buChar char=""/>
            </a:pPr>
            <a:r>
              <a:rPr lang="fi-FI" sz="4267" spc="-1">
                <a:solidFill>
                  <a:srgbClr val="000000"/>
                </a:solidFill>
                <a:latin typeface="Arial"/>
              </a:rPr>
              <a:t>Lake – Lightweight Authenticated Key Exchange</a:t>
            </a:r>
          </a:p>
          <a:p>
            <a:pPr marL="575986" indent="-431989">
              <a:spcBef>
                <a:spcPts val="1889"/>
              </a:spcBef>
              <a:buClr>
                <a:srgbClr val="000000"/>
              </a:buClr>
              <a:buSzPct val="45000"/>
              <a:buFont typeface="Wingdings" charset="2"/>
              <a:buChar char=""/>
            </a:pPr>
            <a:r>
              <a:rPr lang="fi-FI" sz="4267" spc="-1">
                <a:solidFill>
                  <a:srgbClr val="000000"/>
                </a:solidFill>
                <a:latin typeface="Arial"/>
              </a:rPr>
              <a:t>Suit – Software Updates for Internet of Things</a:t>
            </a:r>
          </a:p>
        </p:txBody>
      </p:sp>
      <p:sp>
        <p:nvSpPr>
          <p:cNvPr id="2" name="スライド番号プレースホルダー 5">
            <a:extLst>
              <a:ext uri="{FF2B5EF4-FFF2-40B4-BE49-F238E27FC236}">
                <a16:creationId xmlns:a16="http://schemas.microsoft.com/office/drawing/2014/main" id="{2B56A321-9D7B-4B39-C19C-CA7D10AABA0B}"/>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140</a:t>
            </a:fld>
            <a:endParaRPr lang="en-US" altLang="ja-JP" sz="1200"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6lo – Ipv6 over Networks of Resource-constrained Nodes</a:t>
            </a:r>
          </a:p>
        </p:txBody>
      </p:sp>
      <p:sp>
        <p:nvSpPr>
          <p:cNvPr id="102"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80000" lnSpcReduction="10000"/>
          </a:bodyPr>
          <a:lstStyle/>
          <a:p>
            <a:pPr marL="460788" indent="-345591">
              <a:spcBef>
                <a:spcPts val="1889"/>
              </a:spcBef>
              <a:buClr>
                <a:srgbClr val="000000"/>
              </a:buClr>
              <a:buSzPct val="45000"/>
              <a:buFont typeface="Wingdings" charset="2"/>
              <a:buChar char=""/>
            </a:pPr>
            <a:r>
              <a:rPr lang="fi-FI" sz="4267" spc="-1">
                <a:solidFill>
                  <a:srgbClr val="000000"/>
                </a:solidFill>
                <a:latin typeface="Arial"/>
              </a:rPr>
              <a:t>Did meet in IETF 123</a:t>
            </a:r>
          </a:p>
          <a:p>
            <a:pPr marL="921577" lvl="1" indent="-345591">
              <a:spcBef>
                <a:spcPts val="1512"/>
              </a:spcBef>
              <a:buClr>
                <a:srgbClr val="000000"/>
              </a:buClr>
              <a:buSzPct val="45000"/>
              <a:buFont typeface="Wingdings" charset="2"/>
              <a:buChar char=""/>
            </a:pPr>
            <a:r>
              <a:rPr lang="fi-FI" sz="4267" u="sng" spc="-1">
                <a:solidFill>
                  <a:srgbClr val="0000FF"/>
                </a:solidFill>
                <a:latin typeface="Arial"/>
                <a:hlinkClick r:id="rId2"/>
              </a:rPr>
              <a:t>Agenda</a:t>
            </a:r>
            <a:endParaRPr lang="fi-FI" sz="4267" spc="-1">
              <a:solidFill>
                <a:srgbClr val="000000"/>
              </a:solidFill>
              <a:latin typeface="Arial"/>
            </a:endParaRPr>
          </a:p>
          <a:p>
            <a:pPr marL="921577" lvl="1" indent="-345591">
              <a:spcBef>
                <a:spcPts val="1512"/>
              </a:spcBef>
              <a:buClr>
                <a:srgbClr val="000000"/>
              </a:buClr>
              <a:buSzPct val="45000"/>
              <a:buFont typeface="Wingdings" charset="2"/>
              <a:buChar char=""/>
            </a:pPr>
            <a:r>
              <a:rPr lang="fi-FI" sz="4267" u="sng" spc="-1">
                <a:solidFill>
                  <a:srgbClr val="0000FF"/>
                </a:solidFill>
                <a:latin typeface="Arial"/>
                <a:hlinkClick r:id="rId3"/>
              </a:rPr>
              <a:t>Minutes</a:t>
            </a:r>
            <a:endParaRPr lang="fi-FI" sz="4267" spc="-1">
              <a:solidFill>
                <a:srgbClr val="000000"/>
              </a:solidFill>
              <a:latin typeface="Arial"/>
            </a:endParaRPr>
          </a:p>
          <a:p>
            <a:pPr marL="921577" lvl="1" indent="-345591">
              <a:spcBef>
                <a:spcPts val="1512"/>
              </a:spcBef>
              <a:buClr>
                <a:srgbClr val="000000"/>
              </a:buClr>
              <a:buSzPct val="45000"/>
              <a:buFont typeface="Wingdings" charset="2"/>
              <a:buChar char=""/>
            </a:pPr>
            <a:r>
              <a:rPr lang="fi-FI" sz="4267" u="sng" spc="-1">
                <a:solidFill>
                  <a:srgbClr val="0000FF"/>
                </a:solidFill>
                <a:latin typeface="Arial"/>
                <a:hlinkClick r:id="rId4"/>
              </a:rPr>
              <a:t>Recording</a:t>
            </a:r>
            <a:endParaRPr lang="fi-FI" sz="4267" spc="-1">
              <a:solidFill>
                <a:srgbClr val="000000"/>
              </a:solidFill>
              <a:latin typeface="Arial"/>
            </a:endParaRPr>
          </a:p>
          <a:p>
            <a:pPr marL="921577" lvl="1" indent="-345591">
              <a:spcBef>
                <a:spcPts val="1512"/>
              </a:spcBef>
              <a:buClr>
                <a:srgbClr val="000000"/>
              </a:buClr>
              <a:buSzPct val="45000"/>
              <a:buFont typeface="Wingdings" charset="2"/>
              <a:buChar char=""/>
            </a:pPr>
            <a:r>
              <a:rPr lang="fi-FI" sz="3733" spc="-1">
                <a:solidFill>
                  <a:srgbClr val="000000"/>
                </a:solidFill>
                <a:latin typeface="Arial"/>
              </a:rPr>
              <a:t>Ipv6 Neighbor discovery prefix registration, path-aware semantic addressing, generic address assignment, SCHC-compressed Packets over IEEE 802.15.4, Ipv6 packets over short-range OWC</a:t>
            </a:r>
          </a:p>
        </p:txBody>
      </p:sp>
      <p:sp>
        <p:nvSpPr>
          <p:cNvPr id="2" name="スライド番号プレースホルダー 5">
            <a:extLst>
              <a:ext uri="{FF2B5EF4-FFF2-40B4-BE49-F238E27FC236}">
                <a16:creationId xmlns:a16="http://schemas.microsoft.com/office/drawing/2014/main" id="{788B03FE-3B61-5950-A148-984AA47CFE26}"/>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141</a:t>
            </a:fld>
            <a:endParaRPr lang="en-US" altLang="ja-JP" sz="12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6lo – Work in progress</a:t>
            </a:r>
          </a:p>
        </p:txBody>
      </p:sp>
      <p:sp>
        <p:nvSpPr>
          <p:cNvPr id="104"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29000" lnSpcReduction="20000"/>
          </a:bodyPr>
          <a:lstStyle/>
          <a:p>
            <a:pPr marL="253434" indent="-190075">
              <a:spcBef>
                <a:spcPts val="1889"/>
              </a:spcBef>
              <a:buClr>
                <a:srgbClr val="000000"/>
              </a:buClr>
              <a:buSzPct val="45000"/>
              <a:buFont typeface="Wingdings" charset="2"/>
              <a:buChar char=""/>
            </a:pPr>
            <a:r>
              <a:rPr lang="fi-FI" sz="4267" spc="-1">
                <a:solidFill>
                  <a:srgbClr val="000000"/>
                </a:solidFill>
                <a:latin typeface="Arial"/>
              </a:rPr>
              <a:t>RFC Editor Queue</a:t>
            </a:r>
          </a:p>
          <a:p>
            <a:pPr marL="506867" lvl="1" indent="-190075">
              <a:spcBef>
                <a:spcPts val="1512"/>
              </a:spcBef>
              <a:buClr>
                <a:srgbClr val="000000"/>
              </a:buClr>
              <a:buSzPct val="45000"/>
              <a:buFont typeface="Wingdings" charset="2"/>
              <a:buChar char=""/>
            </a:pPr>
            <a:r>
              <a:rPr lang="fi-FI" sz="3733" spc="-1">
                <a:solidFill>
                  <a:srgbClr val="000000"/>
                </a:solidFill>
                <a:latin typeface="Arial"/>
              </a:rPr>
              <a:t>IPv6 Neighbor Discovery Prefix Registration</a:t>
            </a:r>
          </a:p>
          <a:p>
            <a:pPr marL="760301" lvl="2" indent="-168956">
              <a:spcBef>
                <a:spcPts val="1133"/>
              </a:spcBef>
              <a:buClr>
                <a:srgbClr val="000000"/>
              </a:buClr>
              <a:buSzPct val="45000"/>
              <a:buFont typeface="Wingdings" charset="2"/>
              <a:buChar char=""/>
            </a:pPr>
            <a:r>
              <a:rPr lang="fi-FI" sz="3733" u="sng" spc="-1">
                <a:solidFill>
                  <a:srgbClr val="0000FF"/>
                </a:solidFill>
                <a:latin typeface="Arial"/>
                <a:hlinkClick r:id="rId2"/>
              </a:rPr>
              <a:t>draft-ietf-6lo-prefix-registration</a:t>
            </a:r>
            <a:endParaRPr lang="fi-FI" sz="3733" spc="-1">
              <a:solidFill>
                <a:srgbClr val="000000"/>
              </a:solidFill>
              <a:latin typeface="Arial"/>
            </a:endParaRPr>
          </a:p>
          <a:p>
            <a:pPr marL="506867" lvl="1" indent="-190075">
              <a:spcBef>
                <a:spcPts val="1512"/>
              </a:spcBef>
              <a:buClr>
                <a:srgbClr val="000000"/>
              </a:buClr>
              <a:buSzPct val="45000"/>
              <a:buFont typeface="Wingdings" charset="2"/>
              <a:buChar char=""/>
            </a:pPr>
            <a:r>
              <a:rPr lang="fi-FI" sz="3733" spc="-1">
                <a:solidFill>
                  <a:srgbClr val="000000"/>
                </a:solidFill>
                <a:latin typeface="Arial"/>
              </a:rPr>
              <a:t> Fixing the C-Flag in Extended Address Registration Option (EARO) </a:t>
            </a:r>
          </a:p>
          <a:p>
            <a:pPr marL="760301" lvl="2" indent="-168956">
              <a:spcBef>
                <a:spcPts val="1133"/>
              </a:spcBef>
              <a:buClr>
                <a:srgbClr val="000000"/>
              </a:buClr>
              <a:buSzPct val="45000"/>
              <a:buFont typeface="Wingdings" charset="2"/>
              <a:buChar char=""/>
            </a:pPr>
            <a:r>
              <a:rPr lang="fi-FI" sz="3733" u="sng" spc="-1">
                <a:solidFill>
                  <a:srgbClr val="0000FF"/>
                </a:solidFill>
                <a:latin typeface="Arial"/>
                <a:hlinkClick r:id="rId3"/>
              </a:rPr>
              <a:t>draft-ietf-6lo-updating-rfc-8928</a:t>
            </a:r>
            <a:endParaRPr lang="fi-FI" sz="3733" spc="-1">
              <a:solidFill>
                <a:srgbClr val="000000"/>
              </a:solidFill>
              <a:latin typeface="Arial"/>
            </a:endParaRPr>
          </a:p>
          <a:p>
            <a:pPr marL="253434" indent="-190075">
              <a:spcBef>
                <a:spcPts val="1889"/>
              </a:spcBef>
              <a:buClr>
                <a:srgbClr val="000000"/>
              </a:buClr>
              <a:buSzPct val="45000"/>
              <a:buFont typeface="Wingdings" charset="2"/>
              <a:buChar char=""/>
            </a:pPr>
            <a:r>
              <a:rPr lang="fi-FI" sz="4267" spc="-1">
                <a:solidFill>
                  <a:srgbClr val="000000"/>
                </a:solidFill>
                <a:latin typeface="Arial"/>
              </a:rPr>
              <a:t>WG documents</a:t>
            </a:r>
          </a:p>
          <a:p>
            <a:pPr marL="506867" lvl="1" indent="-190075">
              <a:spcBef>
                <a:spcPts val="1512"/>
              </a:spcBef>
              <a:buClr>
                <a:srgbClr val="000000"/>
              </a:buClr>
              <a:buSzPct val="45000"/>
              <a:buFont typeface="Wingdings" charset="2"/>
              <a:buChar char=""/>
            </a:pPr>
            <a:r>
              <a:rPr lang="fi-FI" sz="3733" spc="-1">
                <a:solidFill>
                  <a:srgbClr val="000000"/>
                </a:solidFill>
                <a:latin typeface="Arial"/>
              </a:rPr>
              <a:t>Path-Aware Semantic Addressing (PASA) for Low power and Lossy Networks</a:t>
            </a:r>
          </a:p>
          <a:p>
            <a:pPr marL="760301" lvl="2" indent="-168956">
              <a:spcBef>
                <a:spcPts val="1133"/>
              </a:spcBef>
              <a:buClr>
                <a:srgbClr val="000000"/>
              </a:buClr>
              <a:buSzPct val="45000"/>
              <a:buFont typeface="Wingdings" charset="2"/>
              <a:buChar char=""/>
            </a:pPr>
            <a:r>
              <a:rPr lang="fi-FI" sz="3200" u="sng" spc="-1">
                <a:solidFill>
                  <a:srgbClr val="0000FF"/>
                </a:solidFill>
                <a:latin typeface="Arial"/>
                <a:hlinkClick r:id="rId4"/>
              </a:rPr>
              <a:t>draft-ietf-6lo-path-aware-semantic-addressing</a:t>
            </a:r>
            <a:endParaRPr lang="fi-FI" sz="3200" spc="-1">
              <a:solidFill>
                <a:srgbClr val="000000"/>
              </a:solidFill>
              <a:latin typeface="Arial"/>
            </a:endParaRPr>
          </a:p>
          <a:p>
            <a:pPr marL="506867" lvl="1" indent="-190075">
              <a:spcBef>
                <a:spcPts val="1512"/>
              </a:spcBef>
              <a:buClr>
                <a:srgbClr val="000000"/>
              </a:buClr>
              <a:buSzPct val="45000"/>
              <a:buFont typeface="Wingdings" charset="2"/>
              <a:buChar char=""/>
            </a:pPr>
            <a:r>
              <a:rPr lang="fi-FI" sz="3733" spc="-1">
                <a:solidFill>
                  <a:srgbClr val="000000"/>
                </a:solidFill>
                <a:latin typeface="Arial"/>
              </a:rPr>
              <a:t>Transmission of SCHC-compressed packets over IEEE 802.15.4 networks</a:t>
            </a:r>
          </a:p>
          <a:p>
            <a:pPr marL="760301" lvl="2" indent="-168956">
              <a:spcBef>
                <a:spcPts val="1133"/>
              </a:spcBef>
              <a:buClr>
                <a:srgbClr val="000000"/>
              </a:buClr>
              <a:buSzPct val="45000"/>
              <a:buFont typeface="Wingdings" charset="2"/>
              <a:buChar char=""/>
            </a:pPr>
            <a:r>
              <a:rPr lang="fi-FI" sz="3200" u="sng" spc="-1">
                <a:solidFill>
                  <a:srgbClr val="0000FF"/>
                </a:solidFill>
                <a:latin typeface="Arial"/>
                <a:hlinkClick r:id="rId5"/>
              </a:rPr>
              <a:t>draft-ietf-6lo-schc-15dot4</a:t>
            </a:r>
            <a:endParaRPr lang="fi-FI" sz="3200" spc="-1">
              <a:solidFill>
                <a:srgbClr val="000000"/>
              </a:solidFill>
              <a:latin typeface="Arial"/>
            </a:endParaRPr>
          </a:p>
          <a:p>
            <a:pPr marL="506867" lvl="1" indent="-190075">
              <a:spcBef>
                <a:spcPts val="1512"/>
              </a:spcBef>
              <a:buClr>
                <a:srgbClr val="000000"/>
              </a:buClr>
              <a:buSzPct val="45000"/>
              <a:buFont typeface="Wingdings" charset="2"/>
              <a:buChar char=""/>
            </a:pPr>
            <a:r>
              <a:rPr lang="fi-FI" sz="3733" spc="-1">
                <a:solidFill>
                  <a:srgbClr val="000000"/>
                </a:solidFill>
                <a:latin typeface="Arial"/>
              </a:rPr>
              <a:t>Transmission of IPv6 Packets over Short-Range Optical Wireless Communications</a:t>
            </a:r>
          </a:p>
          <a:p>
            <a:pPr marL="760301" lvl="2" indent="-168956">
              <a:spcBef>
                <a:spcPts val="1133"/>
              </a:spcBef>
              <a:buClr>
                <a:srgbClr val="000000"/>
              </a:buClr>
              <a:buSzPct val="45000"/>
              <a:buFont typeface="Wingdings" charset="2"/>
              <a:buChar char=""/>
            </a:pPr>
            <a:r>
              <a:rPr lang="fi-FI" sz="3200" u="sng" spc="-1">
                <a:solidFill>
                  <a:srgbClr val="0000FF"/>
                </a:solidFill>
                <a:latin typeface="Arial"/>
                <a:hlinkClick r:id="rId6"/>
              </a:rPr>
              <a:t>draft-ietf-6lo-owc</a:t>
            </a:r>
            <a:endParaRPr lang="fi-FI" sz="3200" spc="-1">
              <a:solidFill>
                <a:srgbClr val="000000"/>
              </a:solidFill>
              <a:latin typeface="Arial"/>
            </a:endParaRPr>
          </a:p>
          <a:p>
            <a:pPr marL="506867" lvl="1" indent="-190075">
              <a:spcBef>
                <a:spcPts val="1512"/>
              </a:spcBef>
              <a:buClr>
                <a:srgbClr val="000000"/>
              </a:buClr>
              <a:buSzPct val="45000"/>
              <a:buFont typeface="Wingdings" charset="2"/>
              <a:buChar char=""/>
            </a:pPr>
            <a:r>
              <a:rPr lang="fi-FI" sz="3733" spc="-1">
                <a:solidFill>
                  <a:srgbClr val="000000"/>
                </a:solidFill>
                <a:latin typeface="Arial"/>
              </a:rPr>
              <a:t>Generic Address Assignment Option for 6LowPAN Neighbor Discovery</a:t>
            </a:r>
          </a:p>
          <a:p>
            <a:pPr marL="760301" lvl="2" indent="-168956">
              <a:spcBef>
                <a:spcPts val="1133"/>
              </a:spcBef>
              <a:buClr>
                <a:srgbClr val="000000"/>
              </a:buClr>
              <a:buSzPct val="45000"/>
              <a:buFont typeface="Wingdings" charset="2"/>
              <a:buChar char=""/>
            </a:pPr>
            <a:r>
              <a:rPr lang="fi-FI" sz="3200" u="sng" spc="-1">
                <a:solidFill>
                  <a:srgbClr val="0000FF"/>
                </a:solidFill>
                <a:latin typeface="Arial"/>
                <a:hlinkClick r:id="rId7"/>
              </a:rPr>
              <a:t>draft-ietf-6lo-nd-gaao</a:t>
            </a:r>
            <a:r>
              <a:rPr lang="fi-FI" sz="3733" spc="-1">
                <a:solidFill>
                  <a:srgbClr val="000000"/>
                </a:solidFill>
                <a:latin typeface="Arial"/>
              </a:rPr>
              <a:t> </a:t>
            </a:r>
          </a:p>
        </p:txBody>
      </p:sp>
      <p:sp>
        <p:nvSpPr>
          <p:cNvPr id="2" name="スライド番号プレースホルダー 5">
            <a:extLst>
              <a:ext uri="{FF2B5EF4-FFF2-40B4-BE49-F238E27FC236}">
                <a16:creationId xmlns:a16="http://schemas.microsoft.com/office/drawing/2014/main" id="{FCB5F266-4BC1-A593-6872-A4EBE216B8D9}"/>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142</a:t>
            </a:fld>
            <a:endParaRPr lang="en-US" altLang="ja-JP" sz="1200"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Lake – Lightweight Authenticated Key Exchange</a:t>
            </a:r>
          </a:p>
        </p:txBody>
      </p:sp>
      <p:sp>
        <p:nvSpPr>
          <p:cNvPr id="106"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92000"/>
          </a:bodyPr>
          <a:lstStyle/>
          <a:p>
            <a:pPr marL="529907" indent="-397430">
              <a:spcBef>
                <a:spcPts val="1889"/>
              </a:spcBef>
              <a:buClr>
                <a:srgbClr val="000000"/>
              </a:buClr>
              <a:buSzPct val="45000"/>
              <a:buFont typeface="Wingdings" charset="2"/>
              <a:buChar char=""/>
            </a:pPr>
            <a:r>
              <a:rPr lang="fi-FI" sz="4267" spc="-1">
                <a:solidFill>
                  <a:srgbClr val="000000"/>
                </a:solidFill>
                <a:latin typeface="Arial"/>
              </a:rPr>
              <a:t>Did meet in IETF 123</a:t>
            </a:r>
          </a:p>
          <a:p>
            <a:pPr marL="1059814" lvl="1" indent="-397430">
              <a:spcBef>
                <a:spcPts val="1512"/>
              </a:spcBef>
              <a:buClr>
                <a:srgbClr val="000000"/>
              </a:buClr>
              <a:buSzPct val="45000"/>
              <a:buFont typeface="Wingdings" charset="2"/>
              <a:buChar char=""/>
            </a:pPr>
            <a:r>
              <a:rPr lang="fi-FI" sz="4267" u="sng" spc="-1">
                <a:solidFill>
                  <a:srgbClr val="0000FF"/>
                </a:solidFill>
                <a:latin typeface="Arial"/>
                <a:hlinkClick r:id="rId2"/>
              </a:rPr>
              <a:t>Agenda</a:t>
            </a:r>
            <a:endParaRPr lang="fi-FI" sz="4267" spc="-1">
              <a:solidFill>
                <a:srgbClr val="000000"/>
              </a:solidFill>
              <a:latin typeface="Arial"/>
            </a:endParaRPr>
          </a:p>
          <a:p>
            <a:pPr marL="1059814" lvl="1" indent="-397430">
              <a:spcBef>
                <a:spcPts val="1512"/>
              </a:spcBef>
              <a:buClr>
                <a:srgbClr val="000000"/>
              </a:buClr>
              <a:buSzPct val="45000"/>
              <a:buFont typeface="Wingdings" charset="2"/>
              <a:buChar char=""/>
            </a:pPr>
            <a:r>
              <a:rPr lang="fi-FI" sz="4267" u="sng" spc="-1">
                <a:solidFill>
                  <a:srgbClr val="0000FF"/>
                </a:solidFill>
                <a:latin typeface="Arial"/>
                <a:hlinkClick r:id="rId3"/>
              </a:rPr>
              <a:t>Minutes</a:t>
            </a:r>
            <a:endParaRPr lang="fi-FI" sz="4267" spc="-1">
              <a:solidFill>
                <a:srgbClr val="000000"/>
              </a:solidFill>
              <a:latin typeface="Arial"/>
            </a:endParaRPr>
          </a:p>
          <a:p>
            <a:pPr marL="1059814" lvl="1" indent="-397430">
              <a:spcBef>
                <a:spcPts val="1512"/>
              </a:spcBef>
              <a:buClr>
                <a:srgbClr val="000000"/>
              </a:buClr>
              <a:buSzPct val="45000"/>
              <a:buFont typeface="Wingdings" charset="2"/>
              <a:buChar char=""/>
            </a:pPr>
            <a:r>
              <a:rPr lang="fi-FI" sz="4267" u="sng" spc="-1">
                <a:solidFill>
                  <a:srgbClr val="0000FF"/>
                </a:solidFill>
                <a:latin typeface="Arial"/>
                <a:hlinkClick r:id="rId4"/>
              </a:rPr>
              <a:t>Recording</a:t>
            </a:r>
            <a:endParaRPr lang="fi-FI" sz="4267" spc="-1">
              <a:solidFill>
                <a:srgbClr val="000000"/>
              </a:solidFill>
              <a:latin typeface="Arial"/>
            </a:endParaRPr>
          </a:p>
          <a:p>
            <a:pPr marL="1059814" lvl="1" indent="-397430">
              <a:spcBef>
                <a:spcPts val="1512"/>
              </a:spcBef>
              <a:buClr>
                <a:srgbClr val="000000"/>
              </a:buClr>
              <a:buSzPct val="45000"/>
              <a:buFont typeface="Wingdings" charset="2"/>
              <a:buChar char=""/>
            </a:pPr>
            <a:r>
              <a:rPr lang="fi-FI" sz="3733" spc="-1">
                <a:solidFill>
                  <a:srgbClr val="000000"/>
                </a:solidFill>
                <a:latin typeface="Arial"/>
              </a:rPr>
              <a:t>Authz, app profiles, implementation considerations, grease, remote attestation, PSK, QR discussion</a:t>
            </a:r>
          </a:p>
        </p:txBody>
      </p:sp>
      <p:sp>
        <p:nvSpPr>
          <p:cNvPr id="2" name="スライド番号プレースホルダー 5">
            <a:extLst>
              <a:ext uri="{FF2B5EF4-FFF2-40B4-BE49-F238E27FC236}">
                <a16:creationId xmlns:a16="http://schemas.microsoft.com/office/drawing/2014/main" id="{F6D036F1-8F4C-4060-47D1-8D50866C6B4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143</a:t>
            </a:fld>
            <a:endParaRPr lang="en-US" altLang="ja-JP" sz="1200"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Lake – Work in progress</a:t>
            </a:r>
          </a:p>
        </p:txBody>
      </p:sp>
      <p:sp>
        <p:nvSpPr>
          <p:cNvPr id="108"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41500" lnSpcReduction="20000"/>
          </a:bodyPr>
          <a:lstStyle/>
          <a:p>
            <a:pPr marL="282233" indent="-211675">
              <a:spcBef>
                <a:spcPts val="1889"/>
              </a:spcBef>
              <a:buClr>
                <a:srgbClr val="000000"/>
              </a:buClr>
              <a:buSzPct val="45000"/>
              <a:buFont typeface="Wingdings" charset="2"/>
              <a:buChar char=""/>
            </a:pPr>
            <a:r>
              <a:rPr lang="fi-FI" sz="4267" spc="-1">
                <a:solidFill>
                  <a:srgbClr val="000000"/>
                </a:solidFill>
                <a:latin typeface="Arial"/>
              </a:rPr>
              <a:t>WG documents</a:t>
            </a:r>
          </a:p>
          <a:p>
            <a:pPr marL="564466" lvl="1" indent="-211675">
              <a:spcBef>
                <a:spcPts val="1512"/>
              </a:spcBef>
              <a:buClr>
                <a:srgbClr val="000000"/>
              </a:buClr>
              <a:buSzPct val="45000"/>
              <a:buFont typeface="Wingdings" charset="2"/>
              <a:buChar char=""/>
            </a:pPr>
            <a:r>
              <a:rPr lang="fi-FI" sz="3733" spc="-1">
                <a:solidFill>
                  <a:srgbClr val="000000"/>
                </a:solidFill>
                <a:latin typeface="Arial"/>
              </a:rPr>
              <a:t>Coordinating the Use of Application Profiles for Ephemeral Diffie-Hellman Over COSE (EDHOC)</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2"/>
              </a:rPr>
              <a:t>draft-ietf-lake-app-profiles</a:t>
            </a:r>
            <a:endParaRPr lang="fi-FI" sz="3200" spc="-1">
              <a:solidFill>
                <a:srgbClr val="000000"/>
              </a:solidFill>
              <a:latin typeface="Arial"/>
            </a:endParaRPr>
          </a:p>
          <a:p>
            <a:pPr marL="564466" lvl="1" indent="-211675">
              <a:spcBef>
                <a:spcPts val="1512"/>
              </a:spcBef>
              <a:buClr>
                <a:srgbClr val="000000"/>
              </a:buClr>
              <a:buSzPct val="45000"/>
              <a:buFont typeface="Wingdings" charset="2"/>
              <a:buChar char=""/>
            </a:pPr>
            <a:r>
              <a:rPr lang="fi-FI" sz="3733" spc="-1">
                <a:solidFill>
                  <a:srgbClr val="000000"/>
                </a:solidFill>
                <a:latin typeface="Arial"/>
              </a:rPr>
              <a:t>Lightweight Authorization using Ephemeral Diffie-Hellman Over COSE (ELA)</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3"/>
              </a:rPr>
              <a:t>draft-ietf-lake-authz</a:t>
            </a:r>
            <a:endParaRPr lang="fi-FI" sz="3200" spc="-1">
              <a:solidFill>
                <a:srgbClr val="000000"/>
              </a:solidFill>
              <a:latin typeface="Arial"/>
            </a:endParaRPr>
          </a:p>
          <a:p>
            <a:pPr marL="564466" lvl="1" indent="-211675">
              <a:spcBef>
                <a:spcPts val="1512"/>
              </a:spcBef>
              <a:buClr>
                <a:srgbClr val="000000"/>
              </a:buClr>
              <a:buSzPct val="45000"/>
              <a:buFont typeface="Wingdings" charset="2"/>
              <a:buChar char=""/>
            </a:pPr>
            <a:r>
              <a:rPr lang="fi-FI" sz="3733" spc="-1">
                <a:solidFill>
                  <a:srgbClr val="000000"/>
                </a:solidFill>
                <a:latin typeface="Arial"/>
              </a:rPr>
              <a:t>Implementation Considerations for Ephemeral Diffie-Hellman Over COSE (EDHOC)</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4"/>
              </a:rPr>
              <a:t>draft-ietf-lake-edhoc-impl-cons</a:t>
            </a:r>
            <a:endParaRPr lang="fi-FI" sz="3200" spc="-1">
              <a:solidFill>
                <a:srgbClr val="000000"/>
              </a:solidFill>
              <a:latin typeface="Arial"/>
            </a:endParaRPr>
          </a:p>
          <a:p>
            <a:pPr marL="564466" lvl="1" indent="-211675">
              <a:spcBef>
                <a:spcPts val="1512"/>
              </a:spcBef>
              <a:buClr>
                <a:srgbClr val="000000"/>
              </a:buClr>
              <a:buSzPct val="45000"/>
              <a:buFont typeface="Wingdings" charset="2"/>
              <a:buChar char=""/>
            </a:pPr>
            <a:r>
              <a:rPr lang="fi-FI" sz="3733" spc="-1">
                <a:solidFill>
                  <a:srgbClr val="000000"/>
                </a:solidFill>
                <a:latin typeface="Arial"/>
              </a:rPr>
              <a:t>Remote attestation over EDHOC</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5"/>
              </a:rPr>
              <a:t>draft-ietf-lake-ra</a:t>
            </a:r>
            <a:endParaRPr lang="fi-FI" sz="3200" spc="-1">
              <a:solidFill>
                <a:srgbClr val="000000"/>
              </a:solidFill>
              <a:latin typeface="Arial"/>
            </a:endParaRPr>
          </a:p>
          <a:p>
            <a:pPr marL="564466" lvl="1" indent="-211675">
              <a:spcBef>
                <a:spcPts val="1512"/>
              </a:spcBef>
              <a:buClr>
                <a:srgbClr val="000000"/>
              </a:buClr>
              <a:buSzPct val="45000"/>
              <a:buFont typeface="Wingdings" charset="2"/>
              <a:buChar char=""/>
            </a:pPr>
            <a:r>
              <a:rPr lang="fi-FI" sz="3733" spc="-1">
                <a:solidFill>
                  <a:srgbClr val="000000"/>
                </a:solidFill>
                <a:latin typeface="Arial"/>
              </a:rPr>
              <a:t>EDHOC Authenticated with Pre-Shred Keys (PSK)</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6"/>
              </a:rPr>
              <a:t>draft-ietf-lake-edhoc-psk</a:t>
            </a:r>
            <a:endParaRPr lang="fi-FI" sz="3200" spc="-1">
              <a:solidFill>
                <a:srgbClr val="000000"/>
              </a:solidFill>
              <a:latin typeface="Arial"/>
            </a:endParaRPr>
          </a:p>
          <a:p>
            <a:pPr marL="564466" lvl="1" indent="-211675">
              <a:spcBef>
                <a:spcPts val="1512"/>
              </a:spcBef>
              <a:buClr>
                <a:srgbClr val="000000"/>
              </a:buClr>
              <a:buSzPct val="45000"/>
              <a:buFont typeface="Wingdings" charset="2"/>
              <a:buChar char=""/>
            </a:pPr>
            <a:r>
              <a:rPr lang="fi-FI" sz="3733" spc="-1">
                <a:solidFill>
                  <a:srgbClr val="000000"/>
                </a:solidFill>
                <a:latin typeface="Arial"/>
              </a:rPr>
              <a:t>Applying Generate Random Extensions And Sustain Extensibility (GREASE) to EDHOC Extensibility</a:t>
            </a:r>
          </a:p>
          <a:p>
            <a:pPr marL="846699" lvl="2" indent="-188155">
              <a:spcBef>
                <a:spcPts val="1133"/>
              </a:spcBef>
              <a:buClr>
                <a:srgbClr val="000000"/>
              </a:buClr>
              <a:buSzPct val="45000"/>
              <a:buFont typeface="Wingdings" charset="2"/>
              <a:buChar char=""/>
            </a:pPr>
            <a:r>
              <a:rPr lang="fi-FI" sz="3200" u="sng" spc="-1">
                <a:solidFill>
                  <a:srgbClr val="0000FF"/>
                </a:solidFill>
                <a:latin typeface="Arial"/>
                <a:hlinkClick r:id="rId7"/>
              </a:rPr>
              <a:t>draft-ietf-lake-edhoc-grease</a:t>
            </a:r>
            <a:endParaRPr lang="fi-FI" sz="3200"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0F1E5D9F-CB1D-B5F2-C866-FCBB4E0A123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144</a:t>
            </a:fld>
            <a:endParaRPr lang="en-US" altLang="ja-JP" sz="12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Suit – Software Updates for Internet of Things</a:t>
            </a:r>
          </a:p>
        </p:txBody>
      </p:sp>
      <p:sp>
        <p:nvSpPr>
          <p:cNvPr id="110"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94000"/>
          </a:bodyPr>
          <a:lstStyle/>
          <a:p>
            <a:pPr marL="541426" indent="-406070">
              <a:spcBef>
                <a:spcPts val="1889"/>
              </a:spcBef>
              <a:buClr>
                <a:srgbClr val="000000"/>
              </a:buClr>
              <a:buSzPct val="45000"/>
              <a:buFont typeface="Wingdings" charset="2"/>
              <a:buChar char=""/>
            </a:pPr>
            <a:r>
              <a:rPr lang="fi-FI" sz="4267" spc="-1">
                <a:solidFill>
                  <a:srgbClr val="000000"/>
                </a:solidFill>
                <a:latin typeface="Arial"/>
              </a:rPr>
              <a:t>Did meet in IETF 123</a:t>
            </a:r>
          </a:p>
          <a:p>
            <a:pPr marL="1082853" lvl="1" indent="-406070">
              <a:spcBef>
                <a:spcPts val="1512"/>
              </a:spcBef>
              <a:buClr>
                <a:srgbClr val="000000"/>
              </a:buClr>
              <a:buSzPct val="45000"/>
              <a:buFont typeface="Wingdings" charset="2"/>
              <a:buChar char=""/>
            </a:pPr>
            <a:r>
              <a:rPr lang="fi-FI" sz="4267" u="sng" spc="-1">
                <a:solidFill>
                  <a:srgbClr val="0000FF"/>
                </a:solidFill>
                <a:latin typeface="Arial"/>
                <a:hlinkClick r:id="rId2"/>
              </a:rPr>
              <a:t>Agenda</a:t>
            </a:r>
            <a:endParaRPr lang="fi-FI" sz="4267" spc="-1">
              <a:solidFill>
                <a:srgbClr val="000000"/>
              </a:solidFill>
              <a:latin typeface="Arial"/>
            </a:endParaRPr>
          </a:p>
          <a:p>
            <a:pPr marL="1082853" lvl="1" indent="-406070">
              <a:spcBef>
                <a:spcPts val="1512"/>
              </a:spcBef>
              <a:buClr>
                <a:srgbClr val="000000"/>
              </a:buClr>
              <a:buSzPct val="45000"/>
              <a:buFont typeface="Wingdings" charset="2"/>
              <a:buChar char=""/>
            </a:pPr>
            <a:r>
              <a:rPr lang="fi-FI" sz="4267" u="sng" spc="-1">
                <a:solidFill>
                  <a:srgbClr val="0000FF"/>
                </a:solidFill>
                <a:latin typeface="Arial"/>
                <a:hlinkClick r:id="rId3"/>
              </a:rPr>
              <a:t>Minutes</a:t>
            </a:r>
            <a:endParaRPr lang="fi-FI" sz="4267" spc="-1">
              <a:solidFill>
                <a:srgbClr val="000000"/>
              </a:solidFill>
              <a:latin typeface="Arial"/>
            </a:endParaRPr>
          </a:p>
          <a:p>
            <a:pPr marL="1082853" lvl="1" indent="-406070">
              <a:spcBef>
                <a:spcPts val="1512"/>
              </a:spcBef>
              <a:buClr>
                <a:srgbClr val="000000"/>
              </a:buClr>
              <a:buSzPct val="45000"/>
              <a:buFont typeface="Wingdings" charset="2"/>
              <a:buChar char=""/>
            </a:pPr>
            <a:r>
              <a:rPr lang="fi-FI" sz="4267" u="sng" spc="-1">
                <a:solidFill>
                  <a:srgbClr val="0000FF"/>
                </a:solidFill>
                <a:latin typeface="Arial"/>
                <a:hlinkClick r:id="rId4"/>
              </a:rPr>
              <a:t>Recording</a:t>
            </a:r>
            <a:endParaRPr lang="fi-FI" sz="4267" spc="-1">
              <a:solidFill>
                <a:srgbClr val="000000"/>
              </a:solidFill>
              <a:latin typeface="Arial"/>
            </a:endParaRPr>
          </a:p>
          <a:p>
            <a:pPr marL="1082853" lvl="1" indent="-406070">
              <a:spcBef>
                <a:spcPts val="1512"/>
              </a:spcBef>
              <a:buClr>
                <a:srgbClr val="000000"/>
              </a:buClr>
              <a:buSzPct val="45000"/>
              <a:buFont typeface="Wingdings" charset="2"/>
              <a:buChar char=""/>
            </a:pPr>
            <a:r>
              <a:rPr lang="fi-FI" sz="3733" spc="-1">
                <a:solidFill>
                  <a:srgbClr val="000000"/>
                </a:solidFill>
                <a:latin typeface="Arial"/>
              </a:rPr>
              <a:t>Suit manifest, trust domains, firmware encryption, report, mud, mti, update management</a:t>
            </a:r>
          </a:p>
        </p:txBody>
      </p:sp>
      <p:sp>
        <p:nvSpPr>
          <p:cNvPr id="2" name="スライド番号プレースホルダー 5">
            <a:extLst>
              <a:ext uri="{FF2B5EF4-FFF2-40B4-BE49-F238E27FC236}">
                <a16:creationId xmlns:a16="http://schemas.microsoft.com/office/drawing/2014/main" id="{34E4521F-69CD-3C90-75ED-73184E849A80}"/>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145</a:t>
            </a:fld>
            <a:endParaRPr lang="en-US" altLang="ja-JP" sz="12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Suit – Work in progress</a:t>
            </a:r>
          </a:p>
        </p:txBody>
      </p:sp>
      <p:sp>
        <p:nvSpPr>
          <p:cNvPr id="112" name="PlaceHolder 2"/>
          <p:cNvSpPr>
            <a:spLocks noGrp="1"/>
          </p:cNvSpPr>
          <p:nvPr>
            <p:ph/>
          </p:nvPr>
        </p:nvSpPr>
        <p:spPr>
          <a:xfrm>
            <a:off x="609600" y="1693869"/>
            <a:ext cx="10971840" cy="4534080"/>
          </a:xfrm>
          <a:prstGeom prst="rect">
            <a:avLst/>
          </a:prstGeom>
          <a:noFill/>
          <a:ln w="0">
            <a:noFill/>
          </a:ln>
        </p:spPr>
        <p:txBody>
          <a:bodyPr lIns="0" tIns="0" rIns="0" bIns="0" anchor="t">
            <a:normAutofit fontScale="25000" lnSpcReduction="20000"/>
          </a:bodyPr>
          <a:lstStyle/>
          <a:p>
            <a:pPr marL="201595" indent="-151196">
              <a:spcBef>
                <a:spcPts val="1889"/>
              </a:spcBef>
              <a:buClr>
                <a:srgbClr val="000000"/>
              </a:buClr>
              <a:buSzPct val="45000"/>
              <a:buFont typeface="Wingdings" charset="2"/>
              <a:buChar char=""/>
            </a:pPr>
            <a:r>
              <a:rPr lang="fi-FI" sz="4267" spc="-1" dirty="0">
                <a:solidFill>
                  <a:srgbClr val="000000"/>
                </a:solidFill>
                <a:latin typeface="Arial"/>
              </a:rPr>
              <a:t>RFC Editor Queue</a:t>
            </a: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Mandatory-to-Implement Algorithms for Authors and Recipients of Software Update for the Internet of Things manifests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2"/>
              </a:rPr>
              <a:t>draft-ietf-suit-mti</a:t>
            </a:r>
            <a:endParaRPr lang="fi-FI" sz="3200" spc="-1" dirty="0">
              <a:solidFill>
                <a:srgbClr val="000000"/>
              </a:solidFill>
              <a:latin typeface="Arial"/>
            </a:endParaRP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SUIT Manifest Extensions for Multiple Trust Domains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3"/>
              </a:rPr>
              <a:t>draft-ietf-suit-trust-domains</a:t>
            </a:r>
            <a:endParaRPr lang="fi-FI" sz="3200" spc="-1" dirty="0">
              <a:solidFill>
                <a:srgbClr val="000000"/>
              </a:solidFill>
              <a:latin typeface="Arial"/>
            </a:endParaRP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Encrypted Payloads in SUIT Manifests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4"/>
              </a:rPr>
              <a:t>draft-ietf-suit-firmware-encryption</a:t>
            </a:r>
            <a:endParaRPr lang="fi-FI" sz="3200" spc="-1" dirty="0">
              <a:solidFill>
                <a:srgbClr val="000000"/>
              </a:solidFill>
              <a:latin typeface="Arial"/>
            </a:endParaRP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A Concise Binary Object Representation (CBOR)-based Serialization Format for the Software Updates for Internet of Things (SUIT) Manifest</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5"/>
              </a:rPr>
              <a:t>draft-ietf-suit-manifest</a:t>
            </a:r>
            <a:endParaRPr lang="fi-FI" sz="3200" spc="-1" dirty="0">
              <a:solidFill>
                <a:srgbClr val="000000"/>
              </a:solidFill>
              <a:latin typeface="Arial"/>
            </a:endParaRP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Strong Assertions of IoT Network Access Requirements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6"/>
              </a:rPr>
              <a:t>draft-ietf-suit-mud</a:t>
            </a:r>
            <a:endParaRPr lang="fi-FI" sz="3200" spc="-1" dirty="0">
              <a:solidFill>
                <a:srgbClr val="000000"/>
              </a:solidFill>
              <a:latin typeface="Arial"/>
            </a:endParaRPr>
          </a:p>
          <a:p>
            <a:pPr marL="201595" indent="-151196">
              <a:spcBef>
                <a:spcPts val="1889"/>
              </a:spcBef>
              <a:buClr>
                <a:srgbClr val="000000"/>
              </a:buClr>
              <a:buSzPct val="45000"/>
              <a:buFont typeface="Wingdings" charset="2"/>
              <a:buChar char=""/>
            </a:pPr>
            <a:r>
              <a:rPr lang="fi-FI" sz="4267" spc="-1" dirty="0">
                <a:solidFill>
                  <a:srgbClr val="000000"/>
                </a:solidFill>
                <a:latin typeface="Arial"/>
              </a:rPr>
              <a:t>IETF Last call</a:t>
            </a: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Secure Reporting of Update Status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7"/>
              </a:rPr>
              <a:t>draft-ietf-suit-report</a:t>
            </a:r>
            <a:endParaRPr lang="fi-FI" sz="3200" spc="-1" dirty="0">
              <a:solidFill>
                <a:srgbClr val="000000"/>
              </a:solidFill>
              <a:latin typeface="Arial"/>
            </a:endParaRPr>
          </a:p>
          <a:p>
            <a:pPr marL="201595" indent="-151196">
              <a:spcBef>
                <a:spcPts val="1889"/>
              </a:spcBef>
              <a:buClr>
                <a:srgbClr val="000000"/>
              </a:buClr>
              <a:buSzPct val="45000"/>
              <a:buFont typeface="Wingdings" charset="2"/>
              <a:buChar char=""/>
            </a:pPr>
            <a:r>
              <a:rPr lang="fi-FI" sz="4267" spc="-1" dirty="0">
                <a:solidFill>
                  <a:srgbClr val="000000"/>
                </a:solidFill>
                <a:latin typeface="Arial"/>
              </a:rPr>
              <a:t>AD Evaluation</a:t>
            </a:r>
          </a:p>
          <a:p>
            <a:pPr marL="403190" lvl="1" indent="-151196">
              <a:spcBef>
                <a:spcPts val="1512"/>
              </a:spcBef>
              <a:buClr>
                <a:srgbClr val="000000"/>
              </a:buClr>
              <a:buSzPct val="45000"/>
              <a:buFont typeface="Wingdings" charset="2"/>
              <a:buChar char=""/>
            </a:pPr>
            <a:r>
              <a:rPr lang="fi-FI" sz="3733" spc="-1" dirty="0">
                <a:solidFill>
                  <a:srgbClr val="000000"/>
                </a:solidFill>
                <a:latin typeface="Arial"/>
              </a:rPr>
              <a:t>Update Management Extensions for Software Updates for Internet of Things (SUIT) Manifests</a:t>
            </a:r>
          </a:p>
          <a:p>
            <a:pPr marL="604785" lvl="2" indent="-134397">
              <a:spcBef>
                <a:spcPts val="1133"/>
              </a:spcBef>
              <a:buClr>
                <a:srgbClr val="000000"/>
              </a:buClr>
              <a:buSzPct val="45000"/>
              <a:buFont typeface="Wingdings" charset="2"/>
              <a:buChar char=""/>
            </a:pPr>
            <a:r>
              <a:rPr lang="fi-FI" sz="3200" u="sng" spc="-1" dirty="0">
                <a:solidFill>
                  <a:srgbClr val="0000FF"/>
                </a:solidFill>
                <a:latin typeface="Arial"/>
                <a:hlinkClick r:id="rId8"/>
              </a:rPr>
              <a:t>draft-ietf-suit-update-management</a:t>
            </a:r>
            <a:endParaRPr lang="fi-FI" sz="3200" spc="-1" dirty="0">
              <a:solidFill>
                <a:srgbClr val="000000"/>
              </a:solidFill>
              <a:latin typeface="Arial"/>
            </a:endParaRPr>
          </a:p>
          <a:p>
            <a:pPr marL="403190" indent="0">
              <a:spcBef>
                <a:spcPts val="1512"/>
              </a:spcBef>
              <a:buNone/>
              <a:tabLst>
                <a:tab pos="0" algn="l"/>
              </a:tabLst>
            </a:pPr>
            <a:endParaRPr lang="fi-FI" sz="3733" spc="-1" dirty="0">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CD762246-AC2F-EE5C-49CD-426F7FEE1858}"/>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146</a:t>
            </a:fld>
            <a:endParaRPr lang="en-US" altLang="ja-JP" sz="12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609600" y="609600"/>
            <a:ext cx="10971840" cy="11443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BOFs</a:t>
            </a:r>
          </a:p>
        </p:txBody>
      </p:sp>
      <p:sp>
        <p:nvSpPr>
          <p:cNvPr id="114"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98000" lnSpcReduction="10000"/>
          </a:bodyPr>
          <a:lstStyle/>
          <a:p>
            <a:pPr marL="564466" indent="-423349">
              <a:spcBef>
                <a:spcPts val="1889"/>
              </a:spcBef>
              <a:buClr>
                <a:srgbClr val="000000"/>
              </a:buClr>
              <a:buSzPct val="45000"/>
              <a:buFont typeface="Wingdings" charset="2"/>
              <a:buChar char=""/>
            </a:pPr>
            <a:r>
              <a:rPr lang="fi-FI" sz="4267" spc="-1">
                <a:solidFill>
                  <a:srgbClr val="000000"/>
                </a:solidFill>
                <a:latin typeface="Arial"/>
                <a:ea typeface="Noto Sans CJK SC"/>
              </a:rPr>
              <a:t>Expat </a:t>
            </a:r>
            <a:r>
              <a:rPr lang="fi-FI" sz="4267" spc="-1">
                <a:solidFill>
                  <a:srgbClr val="000000"/>
                </a:solidFill>
                <a:latin typeface="Arial"/>
              </a:rPr>
              <a:t>– TLS Exported Attestation</a:t>
            </a:r>
          </a:p>
          <a:p>
            <a:pPr marL="564466" indent="-423349">
              <a:spcBef>
                <a:spcPts val="1889"/>
              </a:spcBef>
              <a:buClr>
                <a:srgbClr val="000000"/>
              </a:buClr>
              <a:buSzPct val="45000"/>
              <a:buFont typeface="Wingdings" charset="2"/>
              <a:buChar char=""/>
            </a:pPr>
            <a:r>
              <a:rPr lang="fi-FI" sz="4267" spc="-1">
                <a:solidFill>
                  <a:srgbClr val="000000"/>
                </a:solidFill>
                <a:latin typeface="Arial"/>
                <a:ea typeface="Noto Sans CJK SC"/>
              </a:rPr>
              <a:t>Webbotauth </a:t>
            </a:r>
            <a:r>
              <a:rPr lang="fi-FI" sz="4267" spc="-1">
                <a:solidFill>
                  <a:srgbClr val="000000"/>
                </a:solidFill>
                <a:latin typeface="Arial"/>
              </a:rPr>
              <a:t>– Web Bot Auth</a:t>
            </a:r>
          </a:p>
          <a:p>
            <a:pPr marL="564466" indent="-423349">
              <a:spcBef>
                <a:spcPts val="1889"/>
              </a:spcBef>
              <a:buClr>
                <a:srgbClr val="000000"/>
              </a:buClr>
              <a:buSzPct val="45000"/>
              <a:buFont typeface="Wingdings" charset="2"/>
              <a:buChar char=""/>
            </a:pPr>
            <a:r>
              <a:rPr lang="fi-FI" sz="4267" spc="-1">
                <a:solidFill>
                  <a:srgbClr val="000000"/>
                </a:solidFill>
                <a:latin typeface="Arial"/>
                <a:ea typeface="Noto Sans CJK SC"/>
              </a:rPr>
              <a:t>Fantel </a:t>
            </a:r>
            <a:r>
              <a:rPr lang="fi-FI" sz="4267" spc="-1">
                <a:solidFill>
                  <a:srgbClr val="000000"/>
                </a:solidFill>
                <a:latin typeface="Arial"/>
              </a:rPr>
              <a:t>– Fast Notification for Traffic Engineering and Load Balacing</a:t>
            </a:r>
          </a:p>
          <a:p>
            <a:pPr marL="564466" indent="-423349">
              <a:spcBef>
                <a:spcPts val="1889"/>
              </a:spcBef>
              <a:buClr>
                <a:srgbClr val="000000"/>
              </a:buClr>
              <a:buSzPct val="45000"/>
              <a:buFont typeface="Wingdings" charset="2"/>
              <a:buChar char=""/>
            </a:pPr>
            <a:r>
              <a:rPr lang="fi-FI" sz="4267" spc="-1">
                <a:solidFill>
                  <a:srgbClr val="000000"/>
                </a:solidFill>
                <a:latin typeface="Arial"/>
                <a:ea typeface="Noto Sans CJK SC"/>
              </a:rPr>
              <a:t>Ptth </a:t>
            </a:r>
            <a:r>
              <a:rPr lang="fi-FI" sz="4267" spc="-1">
                <a:solidFill>
                  <a:srgbClr val="000000"/>
                </a:solidFill>
                <a:latin typeface="Arial"/>
              </a:rPr>
              <a:t>– Protocol for Transposed Transactions over HTTP</a:t>
            </a:r>
          </a:p>
        </p:txBody>
      </p:sp>
      <p:sp>
        <p:nvSpPr>
          <p:cNvPr id="2" name="スライド番号プレースホルダー 5">
            <a:extLst>
              <a:ext uri="{FF2B5EF4-FFF2-40B4-BE49-F238E27FC236}">
                <a16:creationId xmlns:a16="http://schemas.microsoft.com/office/drawing/2014/main" id="{104928CF-DD86-F292-F402-2FB58F8AA793}"/>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147</a:t>
            </a:fld>
            <a:endParaRPr lang="en-US" altLang="ja-JP" sz="12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spcBef>
                <a:spcPts val="1889"/>
              </a:spcBef>
              <a:tabLst>
                <a:tab pos="0" algn="l"/>
              </a:tabLst>
            </a:pPr>
            <a:r>
              <a:rPr lang="fi-FI" sz="4267" spc="-1">
                <a:solidFill>
                  <a:srgbClr val="000000"/>
                </a:solidFill>
                <a:latin typeface="Arial"/>
                <a:ea typeface="Noto Sans CJK SC"/>
              </a:rPr>
              <a:t>Expat </a:t>
            </a:r>
            <a:r>
              <a:rPr lang="fi-FI" sz="4267" spc="-1">
                <a:solidFill>
                  <a:srgbClr val="000000"/>
                </a:solidFill>
                <a:latin typeface="Arial"/>
              </a:rPr>
              <a:t>– TLS Exported Attestation</a:t>
            </a:r>
          </a:p>
        </p:txBody>
      </p:sp>
      <p:sp>
        <p:nvSpPr>
          <p:cNvPr id="116"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25500" lnSpcReduction="20000"/>
          </a:bodyPr>
          <a:lstStyle/>
          <a:p>
            <a:pPr marL="190075" indent="-142556">
              <a:spcBef>
                <a:spcPts val="1889"/>
              </a:spcBef>
              <a:buClr>
                <a:srgbClr val="000000"/>
              </a:buClr>
              <a:buFont typeface="Symbol" charset="2"/>
              <a:buChar char=""/>
            </a:pPr>
            <a:r>
              <a:rPr lang="fi-FI" sz="4267" spc="-1">
                <a:solidFill>
                  <a:srgbClr val="000000"/>
                </a:solidFill>
                <a:latin typeface="Arial"/>
              </a:rPr>
              <a:t>Traditional TLS handshakes authenticate peers primarily based on static, long-term credentials like X.509 certificates.</a:t>
            </a:r>
          </a:p>
          <a:p>
            <a:pPr marL="190075" indent="-142556">
              <a:spcBef>
                <a:spcPts val="1889"/>
              </a:spcBef>
              <a:buClr>
                <a:srgbClr val="000000"/>
              </a:buClr>
              <a:buFont typeface="Symbol" charset="2"/>
              <a:buChar char=""/>
            </a:pPr>
            <a:r>
              <a:rPr lang="fi-FI" sz="4267" spc="-1">
                <a:solidFill>
                  <a:srgbClr val="000000"/>
                </a:solidFill>
                <a:latin typeface="Arial"/>
              </a:rPr>
              <a:t>Remote attestation addresses this by allowing an entity to produce verifiable Evidence about its current state—such as proving that its software and firmware haven't been tampered with, that secure boot is enabled, or that cryptographic keys are securely stored within a hardware-protected environment.</a:t>
            </a:r>
          </a:p>
          <a:p>
            <a:pPr marL="190075" indent="-142556">
              <a:spcBef>
                <a:spcPts val="1889"/>
              </a:spcBef>
              <a:buClr>
                <a:srgbClr val="000000"/>
              </a:buClr>
              <a:buFont typeface="Symbol" charset="2"/>
              <a:buChar char=""/>
            </a:pPr>
            <a:r>
              <a:rPr lang="fi-FI" sz="4267" spc="-1">
                <a:solidFill>
                  <a:srgbClr val="000000"/>
                </a:solidFill>
                <a:latin typeface="Arial"/>
              </a:rPr>
              <a:t>This provides a much stronger assurance of trustworthiness, helping to prevent attacks that might compromise a system even if its traditional credentials remain valid, and enables authorization policies based on richer security signals.</a:t>
            </a:r>
          </a:p>
          <a:p>
            <a:pPr marL="190075" indent="-142556">
              <a:spcBef>
                <a:spcPts val="1889"/>
              </a:spcBef>
              <a:buClr>
                <a:srgbClr val="000000"/>
              </a:buClr>
              <a:buFont typeface="Symbol" charset="2"/>
              <a:buChar char=""/>
            </a:pPr>
            <a:r>
              <a:rPr lang="fi-FI" sz="4267" spc="-1">
                <a:solidFill>
                  <a:srgbClr val="000000"/>
                </a:solidFill>
                <a:latin typeface="Arial"/>
              </a:rPr>
              <a:t>To address this need for enhanced, verifiable trustworthiness, this BOF proposes to standardize a post-handshake exchange for TLS that enables the attestation of one or both TLS endpoints.</a:t>
            </a:r>
          </a:p>
          <a:p>
            <a:pPr marL="190075" indent="-142556">
              <a:spcBef>
                <a:spcPts val="1889"/>
              </a:spcBef>
              <a:buClr>
                <a:srgbClr val="000000"/>
              </a:buClr>
              <a:buFont typeface="Symbol" charset="2"/>
              <a:buChar char=""/>
            </a:pPr>
            <a:r>
              <a:rPr lang="fi-FI" sz="4267" spc="-1">
                <a:solidFill>
                  <a:srgbClr val="000000"/>
                </a:solidFill>
                <a:latin typeface="Arial"/>
              </a:rPr>
              <a:t>Such a mechanism would allow an entity to produce Evidence about itself for another party to evaluate. A standard method for secure communication incorporating attestation into and from these environments using TLS would foster the growth of the application ecosystem, independent of the specific remote attestation technology.</a:t>
            </a:r>
          </a:p>
          <a:p>
            <a:pPr marL="190075" indent="-142556">
              <a:spcBef>
                <a:spcPts val="1889"/>
              </a:spcBef>
              <a:buClr>
                <a:srgbClr val="000000"/>
              </a:buClr>
              <a:buFont typeface="Symbol" charset="2"/>
              <a:buChar char=""/>
            </a:pPr>
            <a:r>
              <a:rPr lang="fi-FI" sz="4267" spc="-1">
                <a:solidFill>
                  <a:srgbClr val="000000"/>
                </a:solidFill>
                <a:latin typeface="Arial"/>
              </a:rPr>
              <a:t>This effort will focus on leveraging TLS 1.3 as-is and will not extend the TLS protocol itself or create new remote attestation technologies.</a:t>
            </a:r>
          </a:p>
          <a:p>
            <a:pPr marL="190075" indent="-142556">
              <a:spcBef>
                <a:spcPts val="1889"/>
              </a:spcBef>
              <a:buClr>
                <a:srgbClr val="000000"/>
              </a:buClr>
              <a:buFont typeface="Symbol" charset="2"/>
              <a:buChar char=""/>
            </a:pPr>
            <a:r>
              <a:rPr lang="fi-FI" sz="4267" spc="-1">
                <a:solidFill>
                  <a:srgbClr val="000000"/>
                </a:solidFill>
                <a:latin typeface="Arial"/>
              </a:rPr>
              <a:t>The scope of this effort is on IoT devices, confidential computing workloads and similar closed environments; Attestation of workloads on the open Internet is not in scope, and the proponents acknowledge the privacy concerns that would be associated with attestation on the Internet.</a:t>
            </a:r>
          </a:p>
          <a:p>
            <a:pPr marL="190075" indent="-142556">
              <a:spcBef>
                <a:spcPts val="1889"/>
              </a:spcBef>
              <a:buClr>
                <a:srgbClr val="000000"/>
              </a:buClr>
              <a:buFont typeface="Symbol" charset="2"/>
              <a:buChar char=""/>
            </a:pPr>
            <a:r>
              <a:rPr lang="fi-FI" sz="4267" spc="-1">
                <a:solidFill>
                  <a:srgbClr val="000000"/>
                </a:solidFill>
                <a:latin typeface="Arial"/>
              </a:rPr>
              <a:t>The goal is to produce a single specification for this post-handshake attestation exchange.</a:t>
            </a:r>
          </a:p>
          <a:p>
            <a:pPr marL="190075" indent="-142556">
              <a:spcBef>
                <a:spcPts val="1889"/>
              </a:spcBef>
              <a:buClr>
                <a:srgbClr val="000000"/>
              </a:buClr>
              <a:buFont typeface="Symbol" charset="2"/>
              <a:buChar char=""/>
            </a:pPr>
            <a:r>
              <a:rPr lang="fi-FI" sz="4267" spc="-1">
                <a:solidFill>
                  <a:srgbClr val="000000"/>
                </a:solidFill>
                <a:latin typeface="Arial"/>
              </a:rPr>
              <a:t>WG Forming</a:t>
            </a:r>
          </a:p>
        </p:txBody>
      </p:sp>
      <p:sp>
        <p:nvSpPr>
          <p:cNvPr id="2" name="スライド番号プレースホルダー 5">
            <a:extLst>
              <a:ext uri="{FF2B5EF4-FFF2-40B4-BE49-F238E27FC236}">
                <a16:creationId xmlns:a16="http://schemas.microsoft.com/office/drawing/2014/main" id="{B0B6B2CD-ABD9-E9D2-1777-A47A12A710EE}"/>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148</a:t>
            </a:fld>
            <a:endParaRPr lang="en-US" altLang="ja-JP" sz="12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spcBef>
                <a:spcPts val="1889"/>
              </a:spcBef>
              <a:tabLst>
                <a:tab pos="0" algn="l"/>
              </a:tabLst>
            </a:pPr>
            <a:r>
              <a:rPr lang="fi-FI" sz="4267" spc="-1">
                <a:solidFill>
                  <a:srgbClr val="000000"/>
                </a:solidFill>
                <a:latin typeface="Arial"/>
                <a:ea typeface="Noto Sans CJK SC"/>
              </a:rPr>
              <a:t>Webbotauth </a:t>
            </a:r>
            <a:r>
              <a:rPr lang="fi-FI" sz="4267" spc="-1">
                <a:solidFill>
                  <a:srgbClr val="000000"/>
                </a:solidFill>
                <a:latin typeface="Arial"/>
              </a:rPr>
              <a:t>– Web Bot Auth</a:t>
            </a:r>
          </a:p>
        </p:txBody>
      </p:sp>
      <p:sp>
        <p:nvSpPr>
          <p:cNvPr id="118"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71500" lnSpcReduction="20000"/>
          </a:bodyPr>
          <a:lstStyle/>
          <a:p>
            <a:pPr marL="368631" indent="-276473">
              <a:spcBef>
                <a:spcPts val="1889"/>
              </a:spcBef>
              <a:buClr>
                <a:srgbClr val="000000"/>
              </a:buClr>
              <a:buFont typeface="Symbol" charset="2"/>
              <a:buChar char=""/>
            </a:pPr>
            <a:r>
              <a:rPr lang="fi-FI" sz="4267" spc="-1">
                <a:solidFill>
                  <a:srgbClr val="000000"/>
                </a:solidFill>
                <a:latin typeface="Arial"/>
              </a:rPr>
              <a:t>Currently, wide practice is for Web sites to identify non-browser clients using IP addresses, the User-Agent header field, and/or reverse DNS. All of these techniques have limitations and deficiencies, and at the same time the need for stronger identify for bots is becoming stronger, as non-browser traffic on the Web grows in volume and importance.</a:t>
            </a:r>
          </a:p>
          <a:p>
            <a:pPr marL="368631" indent="-276473">
              <a:spcBef>
                <a:spcPts val="1889"/>
              </a:spcBef>
              <a:buClr>
                <a:srgbClr val="000000"/>
              </a:buClr>
              <a:buFont typeface="Symbol" charset="2"/>
              <a:buChar char=""/>
            </a:pPr>
            <a:r>
              <a:rPr lang="fi-FI" sz="4267" spc="-1">
                <a:solidFill>
                  <a:srgbClr val="000000"/>
                </a:solidFill>
                <a:latin typeface="Arial"/>
              </a:rPr>
              <a:t>The community appears to be converging on cryptographic identity as a solution. This BoF proposes a Working Group to define such mechanisms.</a:t>
            </a:r>
          </a:p>
          <a:p>
            <a:pPr marL="368631" indent="-276473">
              <a:spcBef>
                <a:spcPts val="1889"/>
              </a:spcBef>
              <a:buClr>
                <a:srgbClr val="000000"/>
              </a:buClr>
              <a:buFont typeface="Symbol" charset="2"/>
              <a:buChar char=""/>
            </a:pPr>
            <a:r>
              <a:rPr lang="fi-FI" sz="4267" spc="-1">
                <a:solidFill>
                  <a:srgbClr val="000000"/>
                </a:solidFill>
                <a:latin typeface="Arial"/>
              </a:rPr>
              <a:t>WG Forming</a:t>
            </a:r>
          </a:p>
        </p:txBody>
      </p:sp>
      <p:sp>
        <p:nvSpPr>
          <p:cNvPr id="2" name="スライド番号プレースホルダー 5">
            <a:extLst>
              <a:ext uri="{FF2B5EF4-FFF2-40B4-BE49-F238E27FC236}">
                <a16:creationId xmlns:a16="http://schemas.microsoft.com/office/drawing/2014/main" id="{D5B77B78-80FF-2CD5-D70C-FEEAB963A12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149</a:t>
            </a:fld>
            <a:endParaRPr lang="en-US" altLang="ja-JP"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spcBef>
                <a:spcPts val="1889"/>
              </a:spcBef>
              <a:tabLst>
                <a:tab pos="0" algn="l"/>
              </a:tabLst>
            </a:pPr>
            <a:r>
              <a:rPr lang="fi-FI" sz="4267" spc="-1">
                <a:solidFill>
                  <a:srgbClr val="000000"/>
                </a:solidFill>
                <a:latin typeface="Arial"/>
                <a:ea typeface="Noto Sans CJK SC"/>
              </a:rPr>
              <a:t>Fantel </a:t>
            </a:r>
            <a:r>
              <a:rPr lang="fi-FI" sz="4267" spc="-1">
                <a:solidFill>
                  <a:srgbClr val="000000"/>
                </a:solidFill>
                <a:latin typeface="Arial"/>
              </a:rPr>
              <a:t>– Fast Notification for Traffic Engineering and Load Balacing</a:t>
            </a:r>
          </a:p>
        </p:txBody>
      </p:sp>
      <p:sp>
        <p:nvSpPr>
          <p:cNvPr id="120" name="PlaceHolder 2"/>
          <p:cNvSpPr>
            <a:spLocks noGrp="1"/>
          </p:cNvSpPr>
          <p:nvPr>
            <p:ph/>
          </p:nvPr>
        </p:nvSpPr>
        <p:spPr>
          <a:xfrm>
            <a:off x="609600" y="1940640"/>
            <a:ext cx="10971840" cy="4534080"/>
          </a:xfrm>
          <a:prstGeom prst="rect">
            <a:avLst/>
          </a:prstGeom>
          <a:noFill/>
          <a:ln w="0">
            <a:noFill/>
          </a:ln>
        </p:spPr>
        <p:txBody>
          <a:bodyPr lIns="0" tIns="0" rIns="0" bIns="0" anchor="t">
            <a:noAutofit/>
          </a:bodyPr>
          <a:lstStyle/>
          <a:p>
            <a:pPr marL="287993" indent="-215995">
              <a:spcBef>
                <a:spcPts val="1889"/>
              </a:spcBef>
              <a:buClr>
                <a:srgbClr val="000000"/>
              </a:buClr>
              <a:buFont typeface="Symbol" charset="2"/>
              <a:buChar char=""/>
            </a:pPr>
            <a:r>
              <a:rPr lang="fi-FI" sz="2000" spc="-1" dirty="0">
                <a:solidFill>
                  <a:srgbClr val="000000"/>
                </a:solidFill>
                <a:latin typeface="Arial"/>
              </a:rPr>
              <a:t>Optimal routing requires more than topology awareness. Real-time, reliable notification of network conditions is essential to enable adaptive, intelligent path selection, detect degraded or high-cost links, and identify congestion hotspots. The Fast Notification for Traffic Engineering and Load Balancing (FANTEL) BoF will examine the use cases to perform gap analysis and identify the problem statement and requirements for such real-time signaling to convey dynamic network state. The goal is to enable faster restoration, improve the responsiveness of traffic engineering, and enhance load balancing across diverse topologies.</a:t>
            </a:r>
          </a:p>
          <a:p>
            <a:pPr marL="287993" indent="-215995">
              <a:spcBef>
                <a:spcPts val="1889"/>
              </a:spcBef>
              <a:buClr>
                <a:srgbClr val="000000"/>
              </a:buClr>
              <a:buFont typeface="Symbol" charset="2"/>
              <a:buChar char=""/>
            </a:pPr>
            <a:r>
              <a:rPr lang="fi-FI" sz="2000" spc="-1" dirty="0">
                <a:solidFill>
                  <a:srgbClr val="000000"/>
                </a:solidFill>
                <a:latin typeface="Arial"/>
              </a:rPr>
              <a:t>The BoF seeks to highlight the problem space and bring together a community of interested participants to evaluate agreement on the use cases and requirements. A key objective is to assess whether there is sufficient interest to pursue technical work within the IETF. </a:t>
            </a:r>
          </a:p>
          <a:p>
            <a:pPr marL="287993" indent="-215995">
              <a:spcBef>
                <a:spcPts val="1889"/>
              </a:spcBef>
              <a:buClr>
                <a:srgbClr val="000000"/>
              </a:buClr>
              <a:buFont typeface="Symbol" charset="2"/>
              <a:buChar char=""/>
            </a:pPr>
            <a:r>
              <a:rPr lang="fi-FI" sz="2000" spc="-1" dirty="0">
                <a:solidFill>
                  <a:srgbClr val="000000"/>
                </a:solidFill>
                <a:latin typeface="Arial"/>
              </a:rPr>
              <a:t>Non-WG Forming</a:t>
            </a:r>
          </a:p>
        </p:txBody>
      </p:sp>
      <p:sp>
        <p:nvSpPr>
          <p:cNvPr id="2" name="スライド番号プレースホルダー 5">
            <a:extLst>
              <a:ext uri="{FF2B5EF4-FFF2-40B4-BE49-F238E27FC236}">
                <a16:creationId xmlns:a16="http://schemas.microsoft.com/office/drawing/2014/main" id="{3E9A59E4-A8DF-440A-7A36-7198FA47BEC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150</a:t>
            </a:fld>
            <a:endParaRPr lang="en-US" altLang="ja-JP" sz="12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609600" y="574080"/>
            <a:ext cx="10971840" cy="1215360"/>
          </a:xfrm>
          <a:prstGeom prst="rect">
            <a:avLst/>
          </a:prstGeom>
          <a:noFill/>
          <a:ln w="0">
            <a:noFill/>
          </a:ln>
        </p:spPr>
        <p:txBody>
          <a:bodyPr lIns="0" tIns="0" rIns="0" bIns="0" anchor="ctr">
            <a:noAutofit/>
          </a:bodyPr>
          <a:lstStyle/>
          <a:p>
            <a:pPr>
              <a:spcBef>
                <a:spcPts val="1889"/>
              </a:spcBef>
              <a:tabLst>
                <a:tab pos="0" algn="l"/>
              </a:tabLst>
            </a:pPr>
            <a:r>
              <a:rPr lang="fi-FI" sz="4267" spc="-1">
                <a:solidFill>
                  <a:srgbClr val="000000"/>
                </a:solidFill>
                <a:latin typeface="Arial"/>
                <a:ea typeface="Noto Sans CJK SC"/>
              </a:rPr>
              <a:t>Ptth </a:t>
            </a:r>
            <a:r>
              <a:rPr lang="fi-FI" sz="4267" spc="-1">
                <a:solidFill>
                  <a:srgbClr val="000000"/>
                </a:solidFill>
                <a:latin typeface="Arial"/>
              </a:rPr>
              <a:t>– Protocol for Transposed Transactions over HTTP</a:t>
            </a:r>
          </a:p>
        </p:txBody>
      </p:sp>
      <p:sp>
        <p:nvSpPr>
          <p:cNvPr id="122" name="PlaceHolder 2"/>
          <p:cNvSpPr>
            <a:spLocks noGrp="1"/>
          </p:cNvSpPr>
          <p:nvPr>
            <p:ph/>
          </p:nvPr>
        </p:nvSpPr>
        <p:spPr>
          <a:xfrm>
            <a:off x="609600" y="1940640"/>
            <a:ext cx="10971840" cy="4534080"/>
          </a:xfrm>
          <a:prstGeom prst="rect">
            <a:avLst/>
          </a:prstGeom>
          <a:noFill/>
          <a:ln w="0">
            <a:noFill/>
          </a:ln>
        </p:spPr>
        <p:txBody>
          <a:bodyPr lIns="0" tIns="0" rIns="0" bIns="0" anchor="t">
            <a:normAutofit fontScale="25000" lnSpcReduction="20000"/>
          </a:bodyPr>
          <a:lstStyle/>
          <a:p>
            <a:pPr marL="172796" indent="-129597">
              <a:spcBef>
                <a:spcPts val="1889"/>
              </a:spcBef>
              <a:buClr>
                <a:srgbClr val="000000"/>
              </a:buClr>
              <a:buFont typeface="Symbol" charset="2"/>
              <a:buChar char=""/>
            </a:pPr>
            <a:r>
              <a:rPr lang="fi-FI" sz="4000" spc="-1" dirty="0">
                <a:solidFill>
                  <a:srgbClr val="000000"/>
                </a:solidFill>
                <a:latin typeface="Arial"/>
              </a:rPr>
              <a:t>The HTTP protocol family provides a rich request-response facility between HTTP clients (which emit requests) and HTTP servers (which return responses). Each version of HTTP relies on a transport protocol to provide the connection – typically TCP, TLS, or QUIC. The transport also identifies a client (which initiates the connection) and a server (which accepts the connection).</a:t>
            </a:r>
          </a:p>
          <a:p>
            <a:pPr marL="172796" indent="-129597">
              <a:spcBef>
                <a:spcPts val="1889"/>
              </a:spcBef>
              <a:buClr>
                <a:srgbClr val="000000"/>
              </a:buClr>
              <a:buFont typeface="Symbol" charset="2"/>
              <a:buChar char=""/>
            </a:pPr>
            <a:r>
              <a:rPr lang="fi-FI" sz="4000" spc="-1" dirty="0">
                <a:solidFill>
                  <a:srgbClr val="000000"/>
                </a:solidFill>
                <a:latin typeface="Arial"/>
              </a:rPr>
              <a:t>In every standard version of HTTP, the transport client is also the HTTP client. This is sensible in ordinary HTTP use cases, in which the client knows how to reach the desired server, but the server does not know how or when to reach all potential clients. However, there are some specialized service architectures in which the situation is reversed:</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The server is only intended to be accessed directly by a small number of clients.</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The server knows how to reach these approved clients.</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The server is not widely accessible by arbitrary clients due to security or routing constraints.</a:t>
            </a:r>
          </a:p>
          <a:p>
            <a:pPr marL="172796" indent="-129597">
              <a:spcBef>
                <a:spcPts val="1889"/>
              </a:spcBef>
              <a:buClr>
                <a:srgbClr val="000000"/>
              </a:buClr>
              <a:buFont typeface="Symbol" charset="2"/>
              <a:buChar char=""/>
            </a:pPr>
            <a:r>
              <a:rPr lang="fi-FI" sz="4000" spc="-1" dirty="0">
                <a:solidFill>
                  <a:srgbClr val="000000"/>
                </a:solidFill>
                <a:latin typeface="Arial"/>
              </a:rPr>
              <a:t>This arrangement most commonly occurs for servers that are subject to a strict transport firewall or have no fixed location. Examples include:</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Servers that are only publicly reachable via a CDN or DDoS defense service, to avoid unauthorized access and DDoS attacks on the backend server.</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Servers whose IP address changes frequently, and rely on an HTTP gateway to provide a stable destination for clients.</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“Hidden services” whose server location is a secret, concealed by an anonymizing transport proxy service.</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On-premise corporate servers, answering queries from an approved externally hosted service.</a:t>
            </a:r>
          </a:p>
          <a:p>
            <a:pPr marL="345591" lvl="1" indent="-129597">
              <a:spcBef>
                <a:spcPts val="1512"/>
              </a:spcBef>
              <a:buClr>
                <a:srgbClr val="000000"/>
              </a:buClr>
              <a:buSzPct val="75000"/>
              <a:buFont typeface="Symbol" charset="2"/>
              <a:buChar char=""/>
            </a:pPr>
            <a:r>
              <a:rPr lang="fi-FI" sz="3200" spc="-1" dirty="0">
                <a:solidFill>
                  <a:srgbClr val="000000"/>
                </a:solidFill>
                <a:latin typeface="Arial"/>
              </a:rPr>
              <a:t>Untrusted clients that need access to specific resources but are not permitted to initiate outgoing connections.</a:t>
            </a:r>
          </a:p>
          <a:p>
            <a:pPr marL="172796" indent="-129597">
              <a:spcBef>
                <a:spcPts val="1889"/>
              </a:spcBef>
              <a:buClr>
                <a:srgbClr val="000000"/>
              </a:buClr>
              <a:buFont typeface="Symbol" charset="2"/>
              <a:buChar char=""/>
            </a:pPr>
            <a:r>
              <a:rPr lang="fi-FI" sz="4000" spc="-1" dirty="0">
                <a:solidFill>
                  <a:srgbClr val="000000"/>
                </a:solidFill>
                <a:latin typeface="Arial"/>
              </a:rPr>
              <a:t>An additional area of emerging use cases is fueled by advances in MASQUE that enable tunneling of arbitrary UDP and TCP flows over HTTP. Proprietary solutions such as Zero Trust Network Access services commonly reverse initiator and responder transport roles for encapsulated network flows to provide security benefits and deployment flexibility.</a:t>
            </a:r>
          </a:p>
          <a:p>
            <a:pPr marL="172796" indent="-129597">
              <a:spcBef>
                <a:spcPts val="1889"/>
              </a:spcBef>
              <a:buClr>
                <a:srgbClr val="000000"/>
              </a:buClr>
              <a:buFont typeface="Symbol" charset="2"/>
              <a:buChar char=""/>
            </a:pPr>
            <a:r>
              <a:rPr lang="fi-FI" sz="4000" spc="-1" dirty="0">
                <a:solidFill>
                  <a:srgbClr val="000000"/>
                </a:solidFill>
                <a:latin typeface="Arial"/>
              </a:rPr>
              <a:t>Currently, there are multiple proprietary or vendor-specific deployed solutions for each of these use cases. In the absence of a standard, they are served by custom protocols and software. This impedes migration between service providers and cross-vendor integration.</a:t>
            </a:r>
            <a:endParaRPr lang="fi-FI" sz="4267" spc="-1" dirty="0">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CF1A1AC7-94CE-45CD-7DC8-2794DABD497F}"/>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151</a:t>
            </a:fld>
            <a:endParaRPr lang="en-US" altLang="ja-JP" sz="1200"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MAINT</a:t>
            </a:r>
            <a:br>
              <a:rPr lang="de-DE" dirty="0"/>
            </a:br>
            <a:r>
              <a:rPr lang="de-DE" dirty="0"/>
              <a:t>July 2025</a:t>
            </a:r>
            <a:br>
              <a:rPr lang="de-DE" dirty="0"/>
            </a:br>
            <a:r>
              <a:rPr lang="de-DE" dirty="0"/>
              <a:t>Closing Report</a:t>
            </a:r>
          </a:p>
        </p:txBody>
      </p:sp>
      <p:sp>
        <p:nvSpPr>
          <p:cNvPr id="2" name="Foliennummernplatzhalter 3">
            <a:extLst>
              <a:ext uri="{FF2B5EF4-FFF2-40B4-BE49-F238E27FC236}">
                <a16:creationId xmlns:a16="http://schemas.microsoft.com/office/drawing/2014/main" id="{995BB93F-3348-FFD8-7289-66200603C177}"/>
              </a:ext>
            </a:extLst>
          </p:cNvPr>
          <p:cNvSpPr>
            <a:spLocks noGrp="1"/>
          </p:cNvSpPr>
          <p:nvPr>
            <p:ph type="sldNum" sz="quarter" idx="12"/>
          </p:nvPr>
        </p:nvSpPr>
        <p:spPr>
          <a:xfrm>
            <a:off x="5840752" y="6475413"/>
            <a:ext cx="586699" cy="184666"/>
          </a:xfrm>
        </p:spPr>
        <p:txBody>
          <a:bodyPr/>
          <a:lstStyle/>
          <a:p>
            <a:r>
              <a:rPr lang="en-US" dirty="0"/>
              <a:t>Slide </a:t>
            </a:r>
            <a:fld id="{D0FF068C-9A81-4A5F-8F84-6EE3A290DD00}" type="slidenum">
              <a:rPr lang="en-US" smtClean="0"/>
              <a:pPr/>
              <a:t>152</a:t>
            </a:fld>
            <a:endParaRPr lang="en-US" dirty="0"/>
          </a:p>
        </p:txBody>
      </p:sp>
    </p:spTree>
    <p:extLst>
      <p:ext uri="{BB962C8B-B14F-4D97-AF65-F5344CB8AC3E}">
        <p14:creationId xmlns:p14="http://schemas.microsoft.com/office/powerpoint/2010/main" val="39141566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a:t>Slide </a:t>
            </a:r>
            <a:fld id="{03628903-88D7-C74D-8D58-8597ECE2BB7F}" type="slidenum">
              <a:rPr lang="en-US" smtClean="0"/>
              <a:pPr>
                <a:defRPr/>
              </a:pPr>
              <a:t>153</a:t>
            </a:fld>
            <a:endParaRPr lang="en-US"/>
          </a:p>
        </p:txBody>
      </p:sp>
      <p:sp>
        <p:nvSpPr>
          <p:cNvPr id="21509" name="Rectangle 2"/>
          <p:cNvSpPr>
            <a:spLocks noGrp="1" noChangeArrowheads="1"/>
          </p:cNvSpPr>
          <p:nvPr>
            <p:ph type="title" idx="4294967295"/>
          </p:nvPr>
        </p:nvSpPr>
        <p:spPr>
          <a:xfrm>
            <a:off x="1992900" y="665615"/>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1371600"/>
            <a:ext cx="10591800" cy="47990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 (Monday)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2&amp;3 (Tuesday and Wednesday)</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comments received from IEC/ISO/JTC1/SC6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comments or questions on existing or new standards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any change requests for Operations Manual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Motion templates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Review Project Checklist (none)</a:t>
            </a:r>
          </a:p>
          <a:p>
            <a:pPr marL="457200" lvl="2" indent="-457200">
              <a:spcAft>
                <a:spcPts val="300"/>
              </a:spcAft>
              <a:buFont typeface="+mj-lt"/>
              <a:buAutoNum type="arabicPeriod" startAt="5"/>
            </a:pPr>
            <a:r>
              <a:rPr lang="en-US" sz="2000" dirty="0">
                <a:latin typeface="Calibri" panose="020F0502020204030204" pitchFamily="34" charset="0"/>
                <a:cs typeface="Calibri" panose="020F0502020204030204" pitchFamily="34" charset="0"/>
              </a:rPr>
              <a:t>Adjourn</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a:t>Slide </a:t>
            </a:r>
            <a:fld id="{03628903-88D7-C74D-8D58-8597ECE2BB7F}" type="slidenum">
              <a:rPr lang="en-US" smtClean="0"/>
              <a:pPr>
                <a:defRPr/>
              </a:pPr>
              <a:t>154</a:t>
            </a:fld>
            <a:endParaRPr lang="en-US"/>
          </a:p>
        </p:txBody>
      </p:sp>
      <p:sp>
        <p:nvSpPr>
          <p:cNvPr id="21509" name="Rectangle 2"/>
          <p:cNvSpPr>
            <a:spLocks noGrp="1" noChangeArrowheads="1"/>
          </p:cNvSpPr>
          <p:nvPr>
            <p:ph type="title" idx="4294967295"/>
          </p:nvPr>
        </p:nvSpPr>
        <p:spPr>
          <a:xfrm>
            <a:off x="1992900" y="533400"/>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304800" y="1447800"/>
            <a:ext cx="115062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j-lt"/>
              </a:rPr>
              <a:t>Information at </a:t>
            </a:r>
            <a:r>
              <a:rPr lang="en-GB" sz="2000" b="0" i="0" dirty="0">
                <a:solidFill>
                  <a:srgbClr val="000000"/>
                </a:solidFill>
                <a:effectLst/>
                <a:latin typeface="+mj-lt"/>
                <a:hlinkClick r:id="rId3"/>
              </a:rPr>
              <a:t>https://www.ieee802.org/PARs.shtml</a:t>
            </a:r>
            <a:endParaRPr lang="en-GB" sz="2000" b="0" i="0" dirty="0">
              <a:solidFill>
                <a:srgbClr val="000000"/>
              </a:solidFill>
              <a:effectLst/>
              <a:latin typeface="+mj-lt"/>
            </a:endParaRPr>
          </a:p>
          <a:p>
            <a:pPr algn="l">
              <a:buFont typeface="Arial" panose="020B0604020202020204" pitchFamily="34" charset="0"/>
              <a:buChar char="•"/>
            </a:pPr>
            <a:endParaRPr lang="en-GB" sz="2000" dirty="0">
              <a:solidFill>
                <a:srgbClr val="000000"/>
              </a:solidFill>
              <a:latin typeface="+mj-lt"/>
            </a:endParaRPr>
          </a:p>
          <a:p>
            <a:r>
              <a:rPr lang="en-GB" sz="2000" b="1" dirty="0">
                <a:latin typeface="Calibri" panose="020F0502020204030204" pitchFamily="34" charset="0"/>
                <a:ea typeface="Calibri" panose="020F0502020204030204" pitchFamily="34" charset="0"/>
                <a:cs typeface="Calibri" panose="020F0502020204030204" pitchFamily="34" charset="0"/>
              </a:rPr>
              <a:t>Jul 27-Aug 1, 2025, Madrid, Spain</a:t>
            </a:r>
          </a:p>
          <a:p>
            <a:r>
              <a:rPr lang="en-GB" sz="2000" dirty="0">
                <a:latin typeface="Calibri" panose="020F0502020204030204" pitchFamily="34" charset="0"/>
                <a:ea typeface="Calibri" panose="020F0502020204030204" pitchFamily="34" charset="0"/>
                <a:cs typeface="Calibri" panose="020F0502020204030204" pitchFamily="34" charset="0"/>
              </a:rPr>
              <a:t>IEC/IEEE P60802 - Standard - Time-Sensitive Networking Profile for Industrial Automation, </a:t>
            </a:r>
            <a:r>
              <a:rPr lang="en-GB" sz="2000" dirty="0">
                <a:latin typeface="Calibri" panose="020F0502020204030204" pitchFamily="34" charset="0"/>
                <a:ea typeface="Calibri" panose="020F0502020204030204" pitchFamily="34" charset="0"/>
                <a:cs typeface="Calibri" panose="020F0502020204030204" pitchFamily="34" charset="0"/>
                <a:hlinkClick r:id="rId4"/>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P802.1Qdq - Amendment - Shaper Parameter Settings for Bursty Traffic requiring Bounded Latency, </a:t>
            </a:r>
            <a:r>
              <a:rPr lang="en-GB" sz="2000" dirty="0">
                <a:latin typeface="Calibri" panose="020F0502020204030204" pitchFamily="34" charset="0"/>
                <a:ea typeface="Calibri" panose="020F0502020204030204" pitchFamily="34" charset="0"/>
                <a:cs typeface="Calibri" panose="020F0502020204030204" pitchFamily="34" charset="0"/>
                <a:hlinkClick r:id="rId5"/>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P802.1Qee - Amendment - Traffic Engineering for Bridged Networks with Significant Delay Variance, </a:t>
            </a:r>
            <a:r>
              <a:rPr lang="en-GB" sz="2000" dirty="0">
                <a:latin typeface="Calibri" panose="020F0502020204030204" pitchFamily="34" charset="0"/>
                <a:ea typeface="Calibri" panose="020F0502020204030204" pitchFamily="34" charset="0"/>
                <a:cs typeface="Calibri" panose="020F0502020204030204" pitchFamily="34" charset="0"/>
                <a:hlinkClick r:id="rId6"/>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7"/>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P802.3dq - Amendment - Pin-Optimized PHY Interfaces, </a:t>
            </a:r>
            <a:r>
              <a:rPr lang="en-GB" sz="2000" dirty="0">
                <a:latin typeface="Calibri" panose="020F0502020204030204" pitchFamily="34" charset="0"/>
                <a:ea typeface="Calibri" panose="020F0502020204030204" pitchFamily="34" charset="0"/>
                <a:cs typeface="Calibri" panose="020F0502020204030204" pitchFamily="34" charset="0"/>
                <a:hlinkClick r:id="rId8"/>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9"/>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P802.11bt - Amendment - Post-Quantum Cryptography, </a:t>
            </a:r>
            <a:r>
              <a:rPr lang="en-GB" sz="2000" dirty="0">
                <a:latin typeface="Calibri" panose="020F0502020204030204" pitchFamily="34" charset="0"/>
                <a:ea typeface="Calibri" panose="020F0502020204030204" pitchFamily="34" charset="0"/>
                <a:cs typeface="Calibri" panose="020F0502020204030204" pitchFamily="34" charset="0"/>
                <a:hlinkClick r:id="rId10"/>
              </a:rPr>
              <a:t>PAR</a:t>
            </a:r>
            <a:r>
              <a:rPr lang="en-GB" sz="2000" dirty="0">
                <a:latin typeface="Calibri" panose="020F0502020204030204" pitchFamily="34" charset="0"/>
                <a:ea typeface="Calibri" panose="020F0502020204030204" pitchFamily="34" charset="0"/>
                <a:cs typeface="Calibri" panose="020F0502020204030204" pitchFamily="34" charset="0"/>
              </a:rPr>
              <a:t> and </a:t>
            </a:r>
            <a:r>
              <a:rPr lang="en-GB" sz="2000" dirty="0">
                <a:latin typeface="Calibri" panose="020F0502020204030204" pitchFamily="34" charset="0"/>
                <a:ea typeface="Calibri" panose="020F0502020204030204" pitchFamily="34" charset="0"/>
                <a:cs typeface="Calibri" panose="020F0502020204030204" pitchFamily="34" charset="0"/>
                <a:hlinkClick r:id="rId11"/>
              </a:rPr>
              <a:t>CSD</a:t>
            </a:r>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P802.11bi - Amendment - Enhanced Service with Data Privacy Protection, </a:t>
            </a:r>
            <a:r>
              <a:rPr lang="en-GB" sz="2000" dirty="0">
                <a:latin typeface="Calibri" panose="020F0502020204030204" pitchFamily="34" charset="0"/>
                <a:ea typeface="Calibri" panose="020F0502020204030204" pitchFamily="34" charset="0"/>
                <a:cs typeface="Calibri" panose="020F0502020204030204" pitchFamily="34" charset="0"/>
                <a:hlinkClick r:id="rId12"/>
              </a:rPr>
              <a:t>PAR Extension</a:t>
            </a:r>
            <a:endParaRPr lang="en-GB" sz="2000" dirty="0">
              <a:latin typeface="Calibri" panose="020F0502020204030204" pitchFamily="34" charset="0"/>
              <a:ea typeface="Calibri" panose="020F0502020204030204" pitchFamily="34" charset="0"/>
              <a:cs typeface="Calibri" panose="020F0502020204030204" pitchFamily="34" charset="0"/>
            </a:endParaRPr>
          </a:p>
          <a:p>
            <a:pPr algn="l">
              <a:buFont typeface="Arial" panose="020B0604020202020204" pitchFamily="34" charset="0"/>
              <a:buChar char="•"/>
            </a:pPr>
            <a:endParaRPr lang="en-GB" sz="2000" dirty="0">
              <a:solidFill>
                <a:srgbClr val="000000"/>
              </a:solidFill>
              <a:latin typeface="+mj-lt"/>
            </a:endParaRPr>
          </a:p>
        </p:txBody>
      </p:sp>
    </p:spTree>
    <p:extLst>
      <p:ext uri="{BB962C8B-B14F-4D97-AF65-F5344CB8AC3E}">
        <p14:creationId xmlns:p14="http://schemas.microsoft.com/office/powerpoint/2010/main" val="361071934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155</a:t>
            </a:fld>
            <a:endParaRPr lang="en-US" dirty="0"/>
          </a:p>
        </p:txBody>
      </p:sp>
      <p:sp>
        <p:nvSpPr>
          <p:cNvPr id="21509" name="Rectangle 2"/>
          <p:cNvSpPr>
            <a:spLocks noGrp="1" noChangeArrowheads="1"/>
          </p:cNvSpPr>
          <p:nvPr>
            <p:ph type="title" idx="4294967295"/>
          </p:nvPr>
        </p:nvSpPr>
        <p:spPr>
          <a:xfrm>
            <a:off x="1992900" y="533400"/>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600200"/>
            <a:ext cx="10591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 – comments submitted as </a:t>
            </a:r>
            <a:r>
              <a:rPr lang="en-US" sz="2000" dirty="0">
                <a:latin typeface="Calibri" panose="020F0502020204030204" pitchFamily="34" charset="0"/>
                <a:cs typeface="Calibri" panose="020F0502020204030204" pitchFamily="34" charset="0"/>
                <a:hlinkClick r:id="rId3"/>
              </a:rPr>
              <a:t>https://mentor.ieee.org/802.15/dcn/25/15-25-0362-00-0mag-802-15-comments-on-pars-july-2025.pptx</a:t>
            </a:r>
            <a:r>
              <a:rPr lang="en-US" sz="2000" dirty="0">
                <a:latin typeface="Calibri" panose="020F0502020204030204" pitchFamily="34" charset="0"/>
                <a:cs typeface="Calibri" panose="020F0502020204030204" pitchFamily="34" charset="0"/>
              </a:rPr>
              <a:t>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Worked on templates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Discussion about IMAT and other rules issues.</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50661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D55F1-7830-31ED-EB46-246C253AF2A3}"/>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37F2617B-5B09-A6DE-436B-206B3A6F47BB}"/>
              </a:ext>
            </a:extLst>
          </p:cNvPr>
          <p:cNvSpPr>
            <a:spLocks noGrp="1"/>
          </p:cNvSpPr>
          <p:nvPr>
            <p:ph type="ctrTitle"/>
          </p:nvPr>
        </p:nvSpPr>
        <p:spPr/>
        <p:txBody>
          <a:bodyPr/>
          <a:lstStyle/>
          <a:p>
            <a:r>
              <a:rPr lang="de-DE" dirty="0"/>
              <a:t>SC THz</a:t>
            </a:r>
            <a:br>
              <a:rPr lang="de-DE" dirty="0"/>
            </a:br>
            <a:r>
              <a:rPr lang="de-DE" dirty="0"/>
              <a:t>July 2025</a:t>
            </a:r>
            <a:br>
              <a:rPr lang="de-DE" dirty="0"/>
            </a:br>
            <a:r>
              <a:rPr lang="de-DE" dirty="0"/>
              <a:t>Closing Report</a:t>
            </a:r>
          </a:p>
        </p:txBody>
      </p:sp>
      <p:sp>
        <p:nvSpPr>
          <p:cNvPr id="2" name="Foliennummernplatzhalter 3">
            <a:extLst>
              <a:ext uri="{FF2B5EF4-FFF2-40B4-BE49-F238E27FC236}">
                <a16:creationId xmlns:a16="http://schemas.microsoft.com/office/drawing/2014/main" id="{9EDB822C-873B-61DD-9AC0-5836CA189611}"/>
              </a:ext>
            </a:extLst>
          </p:cNvPr>
          <p:cNvSpPr>
            <a:spLocks noGrp="1"/>
          </p:cNvSpPr>
          <p:nvPr>
            <p:ph type="sldNum" sz="quarter" idx="12"/>
          </p:nvPr>
        </p:nvSpPr>
        <p:spPr>
          <a:xfrm>
            <a:off x="5840752" y="6475413"/>
            <a:ext cx="586699" cy="184666"/>
          </a:xfrm>
        </p:spPr>
        <p:txBody>
          <a:bodyPr/>
          <a:lstStyle/>
          <a:p>
            <a:r>
              <a:rPr lang="en-US" dirty="0"/>
              <a:t>Slide </a:t>
            </a:r>
            <a:fld id="{D0FF068C-9A81-4A5F-8F84-6EE3A290DD00}" type="slidenum">
              <a:rPr lang="en-US" smtClean="0"/>
              <a:pPr/>
              <a:t>156</a:t>
            </a:fld>
            <a:endParaRPr lang="en-US" dirty="0"/>
          </a:p>
        </p:txBody>
      </p:sp>
    </p:spTree>
    <p:extLst>
      <p:ext uri="{BB962C8B-B14F-4D97-AF65-F5344CB8AC3E}">
        <p14:creationId xmlns:p14="http://schemas.microsoft.com/office/powerpoint/2010/main" val="38101302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THz </a:t>
            </a:r>
            <a:r>
              <a:rPr lang="de-DE" dirty="0" err="1"/>
              <a:t>July</a:t>
            </a:r>
            <a:r>
              <a:rPr lang="de-DE" dirty="0"/>
              <a:t> 2025</a:t>
            </a:r>
            <a:br>
              <a:rPr lang="de-DE" dirty="0"/>
            </a:br>
            <a:r>
              <a:rPr lang="de-DE" dirty="0"/>
              <a:t>Closing Report</a:t>
            </a:r>
          </a:p>
        </p:txBody>
      </p:sp>
      <p:sp>
        <p:nvSpPr>
          <p:cNvPr id="5" name="Slide Number Placeholder 3">
            <a:extLst>
              <a:ext uri="{FF2B5EF4-FFF2-40B4-BE49-F238E27FC236}">
                <a16:creationId xmlns:a16="http://schemas.microsoft.com/office/drawing/2014/main" id="{3D30628C-81C1-D5D3-E040-189BFF29E11A}"/>
              </a:ext>
            </a:extLst>
          </p:cNvPr>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157</a:t>
            </a:fld>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2209800" y="1682762"/>
            <a:ext cx="7772400" cy="4114800"/>
          </a:xfrm>
        </p:spPr>
        <p:txBody>
          <a:bodyPr/>
          <a:lstStyle/>
          <a:p>
            <a:r>
              <a:rPr lang="de-DE" sz="2000" dirty="0"/>
              <a:t>2  </a:t>
            </a:r>
            <a:r>
              <a:rPr lang="de-DE" sz="2000" dirty="0" err="1"/>
              <a:t>meetings</a:t>
            </a:r>
            <a:r>
              <a:rPr lang="de-DE" sz="2000" dirty="0"/>
              <a:t> on Tue AM1 and </a:t>
            </a:r>
            <a:r>
              <a:rPr lang="de-DE" sz="2000" dirty="0" err="1"/>
              <a:t>We</a:t>
            </a:r>
            <a:r>
              <a:rPr lang="de-DE" sz="2000" dirty="0"/>
              <a:t> AM1</a:t>
            </a:r>
          </a:p>
          <a:p>
            <a:r>
              <a:rPr lang="de-DE" sz="2000" dirty="0" err="1"/>
              <a:t>Contributions</a:t>
            </a:r>
            <a:endParaRPr lang="de-DE" sz="2000" dirty="0"/>
          </a:p>
          <a:p>
            <a:pPr lvl="1"/>
            <a:r>
              <a:rPr lang="en-US" sz="1800" i="1" dirty="0">
                <a:latin typeface="Times New Roman" panose="02020603050405020304" pitchFamily="18" charset="0"/>
                <a:ea typeface="MS PGothic" panose="020B0600070205080204" pitchFamily="34" charset="-128"/>
              </a:rPr>
              <a:t>Heuristic Path Loss Modeling for RIS Links </a:t>
            </a:r>
            <a:r>
              <a:rPr lang="en-US" sz="1800" dirty="0">
                <a:latin typeface="Times New Roman" panose="02020603050405020304" pitchFamily="18" charset="0"/>
                <a:ea typeface="MS PGothic" panose="020B0600070205080204" pitchFamily="34" charset="-128"/>
              </a:rPr>
              <a:t>(25/0294)</a:t>
            </a:r>
            <a:r>
              <a:rPr lang="en-US" sz="1800" i="1" dirty="0">
                <a:latin typeface="Times New Roman" panose="02020603050405020304" pitchFamily="18" charset="0"/>
                <a:ea typeface="MS PGothic" panose="020B0600070205080204" pitchFamily="34" charset="-128"/>
              </a:rPr>
              <a:t> </a:t>
            </a:r>
            <a:r>
              <a:rPr lang="en-US" sz="1800" dirty="0">
                <a:latin typeface="Times New Roman" panose="02020603050405020304" pitchFamily="18" charset="0"/>
                <a:ea typeface="MS PGothic" panose="020B0600070205080204" pitchFamily="34" charset="-128"/>
              </a:rPr>
              <a:t>by Thomas Kürner (TU Braunschweig/Germany)</a:t>
            </a:r>
            <a:endParaRPr lang="de-DE" sz="1800" dirty="0">
              <a:latin typeface="Times New Roman" panose="02020603050405020304" pitchFamily="18" charset="0"/>
              <a:ea typeface="MS PGothic" panose="020B0600070205080204" pitchFamily="34" charset="-128"/>
            </a:endParaRPr>
          </a:p>
          <a:p>
            <a:pPr lvl="1"/>
            <a:r>
              <a:rPr lang="de-DE" sz="1800" i="1" dirty="0">
                <a:latin typeface="Times New Roman" panose="02020603050405020304" pitchFamily="18" charset="0"/>
                <a:ea typeface="MS PGothic" panose="020B0600070205080204" pitchFamily="34" charset="-128"/>
              </a:rPr>
              <a:t>Double </a:t>
            </a:r>
            <a:r>
              <a:rPr lang="de-DE" sz="1800" i="1" dirty="0" err="1">
                <a:latin typeface="Times New Roman" panose="02020603050405020304" pitchFamily="18" charset="0"/>
                <a:ea typeface="MS PGothic" panose="020B0600070205080204" pitchFamily="34" charset="-128"/>
              </a:rPr>
              <a:t>Directional</a:t>
            </a:r>
            <a:r>
              <a:rPr lang="de-DE" sz="1800" i="1" dirty="0">
                <a:latin typeface="Times New Roman" panose="02020603050405020304" pitchFamily="18" charset="0"/>
                <a:ea typeface="MS PGothic" panose="020B0600070205080204" pitchFamily="34" charset="-128"/>
              </a:rPr>
              <a:t> Channel </a:t>
            </a:r>
            <a:r>
              <a:rPr lang="de-DE" sz="1800" i="1" dirty="0" err="1">
                <a:latin typeface="Times New Roman" panose="02020603050405020304" pitchFamily="18" charset="0"/>
                <a:ea typeface="MS PGothic" panose="020B0600070205080204" pitchFamily="34" charset="-128"/>
              </a:rPr>
              <a:t>Measurements</a:t>
            </a:r>
            <a:r>
              <a:rPr lang="de-DE" sz="1800" i="1" dirty="0">
                <a:latin typeface="Times New Roman" panose="02020603050405020304" pitchFamily="18" charset="0"/>
                <a:ea typeface="MS PGothic" panose="020B0600070205080204" pitchFamily="34" charset="-128"/>
              </a:rPr>
              <a:t> at 300 GHz in Indoor Environments Enhanced </a:t>
            </a:r>
            <a:r>
              <a:rPr lang="de-DE" sz="1800" i="1" dirty="0" err="1">
                <a:latin typeface="Times New Roman" panose="02020603050405020304" pitchFamily="18" charset="0"/>
                <a:ea typeface="MS PGothic" panose="020B0600070205080204" pitchFamily="34" charset="-128"/>
              </a:rPr>
              <a:t>by</a:t>
            </a:r>
            <a:r>
              <a:rPr lang="de-DE" sz="1800" i="1" dirty="0">
                <a:latin typeface="Times New Roman" panose="02020603050405020304" pitchFamily="18" charset="0"/>
                <a:ea typeface="MS PGothic" panose="020B0600070205080204" pitchFamily="34" charset="-128"/>
              </a:rPr>
              <a:t> </a:t>
            </a:r>
            <a:r>
              <a:rPr lang="de-DE" sz="1800" i="1" dirty="0" err="1">
                <a:latin typeface="Times New Roman" panose="02020603050405020304" pitchFamily="18" charset="0"/>
                <a:ea typeface="MS PGothic" panose="020B0600070205080204" pitchFamily="34" charset="-128"/>
              </a:rPr>
              <a:t>Reconfigurable</a:t>
            </a:r>
            <a:r>
              <a:rPr lang="de-DE" sz="1800" i="1" dirty="0">
                <a:latin typeface="Times New Roman" panose="02020603050405020304" pitchFamily="18" charset="0"/>
                <a:ea typeface="MS PGothic" panose="020B0600070205080204" pitchFamily="34" charset="-128"/>
              </a:rPr>
              <a:t> Intelligent </a:t>
            </a:r>
            <a:r>
              <a:rPr lang="de-DE" sz="1800" i="1" dirty="0" err="1">
                <a:latin typeface="Times New Roman" panose="02020603050405020304" pitchFamily="18" charset="0"/>
                <a:ea typeface="MS PGothic" panose="020B0600070205080204" pitchFamily="34" charset="-128"/>
              </a:rPr>
              <a:t>Surfaces</a:t>
            </a:r>
            <a:r>
              <a:rPr lang="de-DE" sz="1800" i="1" dirty="0">
                <a:latin typeface="Times New Roman" panose="02020603050405020304" pitchFamily="18" charset="0"/>
                <a:ea typeface="MS PGothic" panose="020B0600070205080204" pitchFamily="34" charset="-128"/>
              </a:rPr>
              <a:t> </a:t>
            </a:r>
            <a:r>
              <a:rPr lang="en-US" sz="1800" dirty="0">
                <a:latin typeface="Times New Roman" panose="02020603050405020304" pitchFamily="18" charset="0"/>
                <a:ea typeface="MS PGothic" panose="020B0600070205080204" pitchFamily="34" charset="-128"/>
              </a:rPr>
              <a:t>(25/0296r1)</a:t>
            </a:r>
            <a:r>
              <a:rPr lang="en-US" sz="1800" i="1" dirty="0">
                <a:latin typeface="Times New Roman" panose="02020603050405020304" pitchFamily="18" charset="0"/>
                <a:ea typeface="MS PGothic" panose="020B0600070205080204" pitchFamily="34" charset="-128"/>
              </a:rPr>
              <a:t> </a:t>
            </a:r>
            <a:r>
              <a:rPr lang="en-US" sz="1800" dirty="0">
                <a:latin typeface="Times New Roman" panose="02020603050405020304" pitchFamily="18" charset="0"/>
                <a:ea typeface="MS PGothic" panose="020B0600070205080204" pitchFamily="34" charset="-128"/>
              </a:rPr>
              <a:t>by Thomas Kürner (TU Braunschweig/Germany)</a:t>
            </a:r>
            <a:endParaRPr lang="de-DE" sz="1800" dirty="0">
              <a:latin typeface="Times New Roman" panose="02020603050405020304" pitchFamily="18" charset="0"/>
              <a:ea typeface="MS PGothic" panose="020B0600070205080204" pitchFamily="34" charset="-128"/>
            </a:endParaRPr>
          </a:p>
          <a:p>
            <a:pPr lvl="1"/>
            <a:r>
              <a:rPr lang="en-US" sz="1800" i="1" dirty="0">
                <a:latin typeface="Times New Roman" panose="02020603050405020304" pitchFamily="18" charset="0"/>
                <a:ea typeface="MS PGothic" panose="020B0600070205080204" pitchFamily="34" charset="-128"/>
              </a:rPr>
              <a:t>Next-generation indoor network enabled by photonics- and  electronics-based sub-THz technology </a:t>
            </a:r>
            <a:r>
              <a:rPr lang="en-US" sz="1800" dirty="0">
                <a:latin typeface="Times New Roman" panose="02020603050405020304" pitchFamily="18" charset="0"/>
                <a:ea typeface="MS PGothic" panose="020B0600070205080204" pitchFamily="34" charset="-128"/>
              </a:rPr>
              <a:t>(24/0297) by Seung-Hyun Cho (ETRI)</a:t>
            </a:r>
            <a:endParaRPr lang="de-DE" sz="1800" dirty="0">
              <a:latin typeface="Times New Roman" panose="02020603050405020304" pitchFamily="18" charset="0"/>
              <a:ea typeface="MS PGothic" panose="020B0600070205080204" pitchFamily="34" charset="-128"/>
            </a:endParaRPr>
          </a:p>
          <a:p>
            <a:pPr lvl="1"/>
            <a:r>
              <a:rPr lang="en-US" sz="1800" i="1" dirty="0">
                <a:latin typeface="Times New Roman" panose="02020603050405020304" pitchFamily="18" charset="0"/>
                <a:ea typeface="MS PGothic" panose="020B0600070205080204" pitchFamily="34" charset="-128"/>
              </a:rPr>
              <a:t>Human Motion Sensing through Blockage and Reflection Measurements at 60 GHz and 300 GHz </a:t>
            </a:r>
            <a:r>
              <a:rPr lang="de-DE" sz="1800" dirty="0">
                <a:latin typeface="Times New Roman" panose="02020603050405020304" pitchFamily="18" charset="0"/>
                <a:ea typeface="MS PGothic" panose="020B0600070205080204" pitchFamily="34" charset="-128"/>
              </a:rPr>
              <a:t>(25/0295r2) </a:t>
            </a:r>
            <a:r>
              <a:rPr lang="en-US" sz="1800" dirty="0">
                <a:latin typeface="Times New Roman" panose="02020603050405020304" pitchFamily="18" charset="0"/>
                <a:ea typeface="MS PGothic" panose="020B0600070205080204" pitchFamily="34" charset="-128"/>
              </a:rPr>
              <a:t>by Thomas Kürner (TU Braunschweig/Germany)</a:t>
            </a:r>
            <a:endParaRPr lang="de-DE" sz="1800" dirty="0">
              <a:latin typeface="Times New Roman" panose="02020603050405020304" pitchFamily="18" charset="0"/>
              <a:ea typeface="MS PGothic" panose="020B0600070205080204" pitchFamily="34" charset="-128"/>
            </a:endParaRPr>
          </a:p>
          <a:p>
            <a:pPr lvl="1"/>
            <a:endParaRPr lang="de-DE" sz="1800" dirty="0">
              <a:latin typeface="Times New Roman" panose="02020603050405020304" pitchFamily="18" charset="0"/>
              <a:ea typeface="MS PGothic" panose="020B0600070205080204" pitchFamily="34" charset="-128"/>
            </a:endParaRPr>
          </a:p>
          <a:p>
            <a:pPr lvl="1"/>
            <a:endParaRPr lang="de-DE" sz="1800" dirty="0">
              <a:latin typeface="Times New Roman" panose="02020603050405020304" pitchFamily="18" charset="0"/>
              <a:ea typeface="MS PGothic" panose="020B0600070205080204" pitchFamily="34" charset="-128"/>
            </a:endParaRPr>
          </a:p>
          <a:p>
            <a:endParaRPr lang="de-DE" sz="2000" dirty="0"/>
          </a:p>
          <a:p>
            <a:pPr lvl="1"/>
            <a:endParaRPr lang="de-DE" sz="1800" dirty="0">
              <a:latin typeface="Times New Roman" panose="02020603050405020304" pitchFamily="18" charset="0"/>
              <a:ea typeface="MS PGothic" panose="020B0600070205080204" pitchFamily="34" charset="-128"/>
            </a:endParaRPr>
          </a:p>
          <a:p>
            <a:pPr marL="0" indent="0">
              <a:buNone/>
            </a:pPr>
            <a:endParaRPr lang="de-DE" sz="1800" dirty="0">
              <a:latin typeface="Times New Roman" panose="02020603050405020304" pitchFamily="18" charset="0"/>
              <a:ea typeface="MS PGothic" panose="020B0600070205080204" pitchFamily="34" charset="-128"/>
            </a:endParaRPr>
          </a:p>
          <a:p>
            <a:pPr lvl="1">
              <a:spcAft>
                <a:spcPts val="0"/>
              </a:spcAft>
            </a:pPr>
            <a:endParaRPr lang="en-US" sz="2000" dirty="0">
              <a:solidFill>
                <a:srgbClr val="000000"/>
              </a:solidFill>
              <a:latin typeface="Times New Roman" panose="02020603050405020304" pitchFamily="18" charset="0"/>
              <a:ea typeface="MS PGothic" panose="020B0600070205080204" pitchFamily="34" charset="-128"/>
            </a:endParaRPr>
          </a:p>
          <a:p>
            <a:pPr lvl="1">
              <a:spcAft>
                <a:spcPts val="0"/>
              </a:spcAft>
            </a:pPr>
            <a:endParaRPr lang="en-US" sz="2000" dirty="0">
              <a:solidFill>
                <a:srgbClr val="000000"/>
              </a:solidFill>
              <a:latin typeface="Times New Roman" panose="02020603050405020304" pitchFamily="18" charset="0"/>
              <a:ea typeface="MS PGothic" panose="020B0600070205080204" pitchFamily="34" charset="-128"/>
            </a:endParaRPr>
          </a:p>
          <a:p>
            <a:pPr lvl="1">
              <a:spcAft>
                <a:spcPts val="0"/>
              </a:spcAft>
            </a:pPr>
            <a:endParaRPr lang="en-US" sz="2000" dirty="0">
              <a:solidFill>
                <a:srgbClr val="000000"/>
              </a:solidFill>
              <a:latin typeface="Times New Roman" panose="02020603050405020304" pitchFamily="18" charset="0"/>
              <a:ea typeface="MS PGothic" panose="020B0600070205080204" pitchFamily="34" charset="-128"/>
            </a:endParaRPr>
          </a:p>
          <a:p>
            <a:pPr lvl="1">
              <a:spcAft>
                <a:spcPts val="0"/>
              </a:spcAft>
            </a:pPr>
            <a:r>
              <a:rPr lang="en-US" sz="2000" dirty="0">
                <a:solidFill>
                  <a:srgbClr val="000000"/>
                </a:solidFill>
                <a:latin typeface="Times New Roman" panose="02020603050405020304" pitchFamily="18" charset="0"/>
                <a:ea typeface="MS PGothic" panose="020B0600070205080204" pitchFamily="34" charset="-128"/>
              </a:rPr>
              <a:t>x</a:t>
            </a:r>
          </a:p>
        </p:txBody>
      </p:sp>
      <p:sp>
        <p:nvSpPr>
          <p:cNvPr id="2" name="Slide Number Placeholder 3">
            <a:extLst>
              <a:ext uri="{FF2B5EF4-FFF2-40B4-BE49-F238E27FC236}">
                <a16:creationId xmlns:a16="http://schemas.microsoft.com/office/drawing/2014/main" id="{3C9ADBF6-9E27-D4B2-5244-16DFBEBC6C4C}"/>
              </a:ext>
            </a:extLst>
          </p:cNvPr>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158</a:t>
            </a:fld>
            <a:endParaRPr lang="en-US" dirty="0"/>
          </a:p>
        </p:txBody>
      </p:sp>
    </p:spTree>
    <p:extLst>
      <p:ext uri="{BB962C8B-B14F-4D97-AF65-F5344CB8AC3E}">
        <p14:creationId xmlns:p14="http://schemas.microsoft.com/office/powerpoint/2010/main" val="21573567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2209800" y="1728942"/>
            <a:ext cx="8118835" cy="4114800"/>
          </a:xfrm>
        </p:spPr>
        <p:txBody>
          <a:bodyPr/>
          <a:lstStyle/>
          <a:p>
            <a:pPr marL="431800" lvl="2" indent="0">
              <a:spcAft>
                <a:spcPts val="0"/>
              </a:spcAft>
              <a:buNone/>
            </a:pPr>
            <a:endParaRPr lang="de-DE" sz="1800" dirty="0">
              <a:ea typeface="Times New Roman"/>
            </a:endParaRPr>
          </a:p>
          <a:p>
            <a:pPr marL="698500" lvl="2" indent="-266700">
              <a:spcAft>
                <a:spcPts val="0"/>
              </a:spcAft>
              <a:buFont typeface="Arial" pitchFamily="34" charset="0"/>
              <a:buChar char="•"/>
            </a:pPr>
            <a:endParaRPr lang="en-US" sz="1800" dirty="0"/>
          </a:p>
          <a:p>
            <a:pPr marL="355600" lvl="1" indent="-266700">
              <a:spcAft>
                <a:spcPts val="0"/>
              </a:spcAft>
              <a:buFont typeface="Arial" pitchFamily="34" charset="0"/>
              <a:buChar char="•"/>
            </a:pPr>
            <a:r>
              <a:rPr lang="en-US" sz="1800" dirty="0"/>
              <a:t>Requested September meetings slots  for SC THz: None</a:t>
            </a:r>
          </a:p>
          <a:p>
            <a:pPr marL="698500" lvl="2" indent="-266700">
              <a:spcAft>
                <a:spcPts val="0"/>
              </a:spcAft>
              <a:buFont typeface="Arial" pitchFamily="34" charset="0"/>
              <a:buChar char="•"/>
            </a:pPr>
            <a:endParaRPr lang="en-US" sz="1400" dirty="0"/>
          </a:p>
          <a:p>
            <a:pPr marL="698500" lvl="2" indent="-266700">
              <a:spcAft>
                <a:spcPts val="0"/>
              </a:spcAft>
              <a:buFont typeface="Arial" pitchFamily="34" charset="0"/>
              <a:buChar char="•"/>
            </a:pPr>
            <a:r>
              <a:rPr lang="de-DE" sz="1800" dirty="0"/>
              <a:t>Next SC THz </a:t>
            </a:r>
            <a:r>
              <a:rPr lang="de-DE" sz="1800" dirty="0" err="1"/>
              <a:t>meetings</a:t>
            </a:r>
            <a:r>
              <a:rPr lang="de-DE" sz="1800" dirty="0"/>
              <a:t> </a:t>
            </a:r>
            <a:r>
              <a:rPr lang="de-DE" sz="1800" dirty="0" err="1"/>
              <a:t>planned</a:t>
            </a:r>
            <a:r>
              <a:rPr lang="de-DE" sz="1800" dirty="0"/>
              <a:t> </a:t>
            </a:r>
            <a:r>
              <a:rPr lang="de-DE" sz="1800" dirty="0" err="1"/>
              <a:t>are</a:t>
            </a:r>
            <a:endParaRPr lang="de-DE" sz="1800" dirty="0"/>
          </a:p>
          <a:p>
            <a:pPr marL="1041400" lvl="3" indent="-266700">
              <a:spcAft>
                <a:spcPts val="0"/>
              </a:spcAft>
              <a:buFont typeface="Arial" pitchFamily="34" charset="0"/>
              <a:buChar char="•"/>
            </a:pPr>
            <a:r>
              <a:rPr lang="en-US" sz="1800" dirty="0">
                <a:ea typeface="MS PGothic" panose="020B0600070205080204" pitchFamily="34" charset="-128"/>
              </a:rPr>
              <a:t>IEEE802 Plenary on November 9-14 2025, at Bangkok, Thailand</a:t>
            </a:r>
          </a:p>
          <a:p>
            <a:pPr marL="1041400" lvl="3" indent="-266700">
              <a:spcAft>
                <a:spcPts val="0"/>
              </a:spcAft>
              <a:buFont typeface="Arial" pitchFamily="34" charset="0"/>
              <a:buChar char="•"/>
            </a:pPr>
            <a:r>
              <a:rPr lang="en-US" sz="1800" dirty="0">
                <a:ea typeface="MS PGothic" panose="020B0600070205080204" pitchFamily="34" charset="-128"/>
              </a:rPr>
              <a:t>IEEE802 Wireless Interim on 10-15 May 2026 at Antwerp, Belgium</a:t>
            </a:r>
            <a:endParaRPr lang="de-DE" sz="1600" dirty="0"/>
          </a:p>
          <a:p>
            <a:pPr marL="431800" lvl="2" indent="0">
              <a:spcAft>
                <a:spcPts val="0"/>
              </a:spcAft>
              <a:buNone/>
            </a:pPr>
            <a:endParaRPr lang="de-DE" sz="2000" dirty="0">
              <a:highlight>
                <a:srgbClr val="FFFF00"/>
              </a:highlight>
            </a:endParaRPr>
          </a:p>
          <a:p>
            <a:pPr lvl="1">
              <a:buNone/>
            </a:pPr>
            <a:endParaRPr lang="de-DE" sz="2000" dirty="0">
              <a:ea typeface="Times New Roman"/>
            </a:endParaRPr>
          </a:p>
          <a:p>
            <a:pPr>
              <a:buNone/>
            </a:pPr>
            <a:endParaRPr lang="de-DE" sz="1800" dirty="0"/>
          </a:p>
        </p:txBody>
      </p:sp>
      <p:sp>
        <p:nvSpPr>
          <p:cNvPr id="2" name="Slide Number Placeholder 3">
            <a:extLst>
              <a:ext uri="{FF2B5EF4-FFF2-40B4-BE49-F238E27FC236}">
                <a16:creationId xmlns:a16="http://schemas.microsoft.com/office/drawing/2014/main" id="{735B1E68-8246-4401-FFF5-32557D0734B1}"/>
              </a:ext>
            </a:extLst>
          </p:cNvPr>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159</a:t>
            </a:fld>
            <a:endParaRPr lang="en-US" dirty="0"/>
          </a:p>
        </p:txBody>
      </p:sp>
    </p:spTree>
    <p:extLst>
      <p:ext uri="{BB962C8B-B14F-4D97-AF65-F5344CB8AC3E}">
        <p14:creationId xmlns:p14="http://schemas.microsoft.com/office/powerpoint/2010/main" val="28557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6AE02-8672-CA42-1ED8-912AC6275036}"/>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51BE6A50-FB12-8B72-5009-E56D64760798}"/>
              </a:ext>
            </a:extLst>
          </p:cNvPr>
          <p:cNvSpPr>
            <a:spLocks noGrp="1"/>
          </p:cNvSpPr>
          <p:nvPr>
            <p:ph type="ctrTitle"/>
          </p:nvPr>
        </p:nvSpPr>
        <p:spPr/>
        <p:txBody>
          <a:bodyPr/>
          <a:lstStyle/>
          <a:p>
            <a:r>
              <a:rPr lang="de-DE" dirty="0"/>
              <a:t>SC WNG</a:t>
            </a:r>
            <a:br>
              <a:rPr lang="de-DE" dirty="0"/>
            </a:br>
            <a:r>
              <a:rPr lang="de-DE" dirty="0"/>
              <a:t>March 2025</a:t>
            </a:r>
            <a:br>
              <a:rPr lang="de-DE" dirty="0"/>
            </a:br>
            <a:r>
              <a:rPr lang="de-DE" dirty="0"/>
              <a:t>Closing Report</a:t>
            </a:r>
          </a:p>
        </p:txBody>
      </p:sp>
      <p:sp>
        <p:nvSpPr>
          <p:cNvPr id="2" name="Foliennummernplatzhalter 3">
            <a:extLst>
              <a:ext uri="{FF2B5EF4-FFF2-40B4-BE49-F238E27FC236}">
                <a16:creationId xmlns:a16="http://schemas.microsoft.com/office/drawing/2014/main" id="{9FB6299C-07BF-D13A-BDB5-87BB0CE69BE9}"/>
              </a:ext>
            </a:extLst>
          </p:cNvPr>
          <p:cNvSpPr>
            <a:spLocks noGrp="1"/>
          </p:cNvSpPr>
          <p:nvPr>
            <p:ph type="sldNum" sz="quarter" idx="12"/>
          </p:nvPr>
        </p:nvSpPr>
        <p:spPr>
          <a:xfrm>
            <a:off x="5840752" y="6475413"/>
            <a:ext cx="586699" cy="184666"/>
          </a:xfrm>
        </p:spPr>
        <p:txBody>
          <a:bodyPr/>
          <a:lstStyle/>
          <a:p>
            <a:r>
              <a:rPr lang="en-US" dirty="0"/>
              <a:t>Slide </a:t>
            </a:r>
            <a:fld id="{D0FF068C-9A81-4A5F-8F84-6EE3A290DD00}" type="slidenum">
              <a:rPr lang="en-US" smtClean="0"/>
              <a:pPr/>
              <a:t>160</a:t>
            </a:fld>
            <a:endParaRPr lang="en-US" dirty="0"/>
          </a:p>
        </p:txBody>
      </p:sp>
    </p:spTree>
    <p:extLst>
      <p:ext uri="{BB962C8B-B14F-4D97-AF65-F5344CB8AC3E}">
        <p14:creationId xmlns:p14="http://schemas.microsoft.com/office/powerpoint/2010/main" val="8781482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7F3C8-A842-FF38-783E-8310584366BC}"/>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96DB5844-1B13-45A3-69DA-2C292D59239B}"/>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72E23DFA-8C01-633A-4571-75FA2D486615}"/>
              </a:ext>
            </a:extLst>
          </p:cNvPr>
          <p:cNvSpPr txBox="1">
            <a:spLocks noChangeArrowheads="1"/>
          </p:cNvSpPr>
          <p:nvPr/>
        </p:nvSpPr>
        <p:spPr bwMode="auto">
          <a:xfrm>
            <a:off x="2208028" y="931181"/>
            <a:ext cx="8077200" cy="759095"/>
          </a:xfrm>
          <a:prstGeom prst="rect">
            <a:avLst/>
          </a:prstGeom>
          <a:solidFill>
            <a:schemeClr val="bg1">
              <a:lumMod val="95000"/>
            </a:schemeClr>
          </a:solidFill>
          <a:ln>
            <a:noFill/>
          </a:ln>
          <a:effectLst/>
          <a:extLs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2800" b="1" dirty="0">
                <a:latin typeface="Times New Roman" charset="0"/>
              </a:rPr>
              <a:t>802.15 WNG Agenda</a:t>
            </a:r>
            <a:endParaRPr lang="en-US" sz="3200" b="1" kern="0" dirty="0"/>
          </a:p>
        </p:txBody>
      </p:sp>
      <p:sp>
        <p:nvSpPr>
          <p:cNvPr id="8" name="Slide Number Placeholder 6">
            <a:extLst>
              <a:ext uri="{FF2B5EF4-FFF2-40B4-BE49-F238E27FC236}">
                <a16:creationId xmlns:a16="http://schemas.microsoft.com/office/drawing/2014/main" id="{768A13D3-3244-A5E8-07FB-F0FB3B2B1978}"/>
              </a:ext>
            </a:extLst>
          </p:cNvPr>
          <p:cNvSpPr>
            <a:spLocks noGrp="1"/>
          </p:cNvSpPr>
          <p:nvPr>
            <p:ph type="sldNum" sz="quarter" idx="12"/>
          </p:nvPr>
        </p:nvSpPr>
        <p:spPr bwMode="auto">
          <a:xfrm>
            <a:off x="5917696" y="6475413"/>
            <a:ext cx="43281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defRPr/>
            </a:pPr>
            <a:r>
              <a:rPr lang="en-US"/>
              <a:t>Slide </a:t>
            </a:r>
            <a:fld id="{8269BD7D-1DCB-4C55-B36B-7043228FA0F3}" type="slidenum">
              <a:rPr lang="en-US" smtClean="0"/>
              <a:pPr>
                <a:defRPr/>
              </a:pPr>
              <a:t>161</a:t>
            </a:fld>
            <a:endParaRPr lang="en-US" dirty="0"/>
          </a:p>
        </p:txBody>
      </p:sp>
      <p:graphicFrame>
        <p:nvGraphicFramePr>
          <p:cNvPr id="2" name="Table 1">
            <a:extLst>
              <a:ext uri="{FF2B5EF4-FFF2-40B4-BE49-F238E27FC236}">
                <a16:creationId xmlns:a16="http://schemas.microsoft.com/office/drawing/2014/main" id="{BC6E3C3F-685B-6CD8-524D-95499868C510}"/>
              </a:ext>
            </a:extLst>
          </p:cNvPr>
          <p:cNvGraphicFramePr>
            <a:graphicFrameLocks noGrp="1"/>
          </p:cNvGraphicFramePr>
          <p:nvPr>
            <p:extLst>
              <p:ext uri="{D42A27DB-BD31-4B8C-83A1-F6EECF244321}">
                <p14:modId xmlns:p14="http://schemas.microsoft.com/office/powerpoint/2010/main" val="229593243"/>
              </p:ext>
            </p:extLst>
          </p:nvPr>
        </p:nvGraphicFramePr>
        <p:xfrm>
          <a:off x="2222061" y="2038264"/>
          <a:ext cx="8077200" cy="2026920"/>
        </p:xfrm>
        <a:graphic>
          <a:graphicData uri="http://schemas.openxmlformats.org/drawingml/2006/table">
            <a:tbl>
              <a:tblPr firstRow="1" bandRow="1">
                <a:tableStyleId>{5C22544A-7EE6-4342-B048-85BDC9FD1C3A}</a:tableStyleId>
              </a:tblPr>
              <a:tblGrid>
                <a:gridCol w="5688172">
                  <a:extLst>
                    <a:ext uri="{9D8B030D-6E8A-4147-A177-3AD203B41FA5}">
                      <a16:colId xmlns:a16="http://schemas.microsoft.com/office/drawing/2014/main" val="3045041615"/>
                    </a:ext>
                  </a:extLst>
                </a:gridCol>
                <a:gridCol w="1440160">
                  <a:extLst>
                    <a:ext uri="{9D8B030D-6E8A-4147-A177-3AD203B41FA5}">
                      <a16:colId xmlns:a16="http://schemas.microsoft.com/office/drawing/2014/main" val="151078075"/>
                    </a:ext>
                  </a:extLst>
                </a:gridCol>
                <a:gridCol w="948868">
                  <a:extLst>
                    <a:ext uri="{9D8B030D-6E8A-4147-A177-3AD203B41FA5}">
                      <a16:colId xmlns:a16="http://schemas.microsoft.com/office/drawing/2014/main" val="1176439889"/>
                    </a:ext>
                  </a:extLst>
                </a:gridCol>
              </a:tblGrid>
              <a:tr h="370840">
                <a:tc>
                  <a:txBody>
                    <a:bodyPr/>
                    <a:lstStyle/>
                    <a:p>
                      <a:r>
                        <a:rPr lang="en-US" sz="1600" dirty="0"/>
                        <a:t>Topic</a:t>
                      </a:r>
                    </a:p>
                  </a:txBody>
                  <a:tcPr/>
                </a:tc>
                <a:tc>
                  <a:txBody>
                    <a:bodyPr/>
                    <a:lstStyle/>
                    <a:p>
                      <a:r>
                        <a:rPr lang="en-US" sz="1600" dirty="0"/>
                        <a:t>Presenter</a:t>
                      </a:r>
                    </a:p>
                  </a:txBody>
                  <a:tcPr/>
                </a:tc>
                <a:tc>
                  <a:txBody>
                    <a:bodyPr/>
                    <a:lstStyle/>
                    <a:p>
                      <a:r>
                        <a:rPr lang="en-US" sz="1600" dirty="0"/>
                        <a:t>Time</a:t>
                      </a:r>
                    </a:p>
                  </a:txBody>
                  <a:tcPr/>
                </a:tc>
                <a:extLst>
                  <a:ext uri="{0D108BD9-81ED-4DB2-BD59-A6C34878D82A}">
                    <a16:rowId xmlns:a16="http://schemas.microsoft.com/office/drawing/2014/main" val="1351526255"/>
                  </a:ext>
                </a:extLst>
              </a:tr>
              <a:tr h="370840">
                <a:tc>
                  <a:txBody>
                    <a:bodyPr/>
                    <a:lstStyle/>
                    <a:p>
                      <a:r>
                        <a:rPr lang="en-US" sz="1600" kern="1200" dirty="0">
                          <a:latin typeface="Arial Rounded MT Bold" pitchFamily="34" charset="0"/>
                          <a:cs typeface="Arial" charset="0"/>
                        </a:rPr>
                        <a:t>WNG Open </a:t>
                      </a:r>
                      <a:endParaRPr lang="en-US" sz="1600" dirty="0"/>
                    </a:p>
                  </a:txBody>
                  <a:tcPr/>
                </a:tc>
                <a:tc>
                  <a:txBody>
                    <a:bodyPr/>
                    <a:lstStyle/>
                    <a:p>
                      <a:r>
                        <a:rPr lang="en-US" sz="1600" dirty="0"/>
                        <a:t>Ben Rolfe</a:t>
                      </a:r>
                    </a:p>
                  </a:txBody>
                  <a:tcPr/>
                </a:tc>
                <a:tc>
                  <a:txBody>
                    <a:bodyPr/>
                    <a:lstStyle/>
                    <a:p>
                      <a:r>
                        <a:rPr lang="en-US" sz="1600" dirty="0"/>
                        <a:t>0:05</a:t>
                      </a:r>
                    </a:p>
                  </a:txBody>
                  <a:tcPr/>
                </a:tc>
                <a:extLst>
                  <a:ext uri="{0D108BD9-81ED-4DB2-BD59-A6C34878D82A}">
                    <a16:rowId xmlns:a16="http://schemas.microsoft.com/office/drawing/2014/main" val="3153433913"/>
                  </a:ext>
                </a:extLst>
              </a:tr>
              <a:tr h="370840">
                <a:tc>
                  <a:txBody>
                    <a:bodyPr/>
                    <a:lstStyle/>
                    <a:p>
                      <a:r>
                        <a:rPr lang="en-US" sz="1600" dirty="0"/>
                        <a:t>Technical presentation: Surface Wave Propagation for NG-SUN PHY in Ship Area </a:t>
                      </a:r>
                      <a:r>
                        <a:rPr lang="en-US" sz="1600" dirty="0" err="1"/>
                        <a:t>Netwo</a:t>
                      </a:r>
                      <a:r>
                        <a:rPr lang="en-US" sz="1600" dirty="0"/>
                        <a:t>	</a:t>
                      </a:r>
                    </a:p>
                  </a:txBody>
                  <a:tcPr/>
                </a:tc>
                <a:tc>
                  <a:txBody>
                    <a:bodyPr/>
                    <a:lstStyle/>
                    <a:p>
                      <a:r>
                        <a:rPr lang="en-US" sz="1800" b="0" i="0" kern="1200" dirty="0">
                          <a:solidFill>
                            <a:schemeClr val="dk1"/>
                          </a:solidFill>
                          <a:effectLst/>
                          <a:latin typeface="+mn-lt"/>
                          <a:ea typeface="+mn-ea"/>
                          <a:cs typeface="+mn-cs"/>
                        </a:rPr>
                        <a:t>Jung-Hwan Hwang (Daniel) </a:t>
                      </a:r>
                      <a:endParaRPr lang="en-US" sz="1600" dirty="0"/>
                    </a:p>
                  </a:txBody>
                  <a:tcPr/>
                </a:tc>
                <a:tc>
                  <a:txBody>
                    <a:bodyPr/>
                    <a:lstStyle/>
                    <a:p>
                      <a:r>
                        <a:rPr lang="en-US" sz="1600" dirty="0"/>
                        <a:t>0:45</a:t>
                      </a:r>
                    </a:p>
                  </a:txBody>
                  <a:tcPr/>
                </a:tc>
                <a:extLst>
                  <a:ext uri="{0D108BD9-81ED-4DB2-BD59-A6C34878D82A}">
                    <a16:rowId xmlns:a16="http://schemas.microsoft.com/office/drawing/2014/main" val="14772817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latin typeface="Arial Rounded MT Bold" pitchFamily="34" charset="0"/>
                          <a:cs typeface="Arial" charset="0"/>
                        </a:rPr>
                        <a:t>WNG Close</a:t>
                      </a:r>
                    </a:p>
                  </a:txBody>
                  <a:tcPr/>
                </a:tc>
                <a:tc>
                  <a:txBody>
                    <a:bodyPr/>
                    <a:lstStyle/>
                    <a:p>
                      <a:r>
                        <a:rPr lang="en-US" sz="1600" dirty="0"/>
                        <a:t>Ben Rolfe</a:t>
                      </a:r>
                    </a:p>
                  </a:txBody>
                  <a:tcPr/>
                </a:tc>
                <a:tc>
                  <a:txBody>
                    <a:bodyPr/>
                    <a:lstStyle/>
                    <a:p>
                      <a:r>
                        <a:rPr lang="en-US" sz="1600" dirty="0"/>
                        <a:t>0:05</a:t>
                      </a:r>
                    </a:p>
                  </a:txBody>
                  <a:tcPr/>
                </a:tc>
                <a:extLst>
                  <a:ext uri="{0D108BD9-81ED-4DB2-BD59-A6C34878D82A}">
                    <a16:rowId xmlns:a16="http://schemas.microsoft.com/office/drawing/2014/main" val="1701013662"/>
                  </a:ext>
                </a:extLst>
              </a:tr>
            </a:tbl>
          </a:graphicData>
        </a:graphic>
      </p:graphicFrame>
    </p:spTree>
    <p:extLst>
      <p:ext uri="{BB962C8B-B14F-4D97-AF65-F5344CB8AC3E}">
        <p14:creationId xmlns:p14="http://schemas.microsoft.com/office/powerpoint/2010/main" val="42367234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2133601" y="1658938"/>
            <a:ext cx="7764463" cy="4540250"/>
          </a:xfrm>
        </p:spPr>
        <p:txBody>
          <a:bodyPr>
            <a:normAutofit fontScale="92500"/>
          </a:bodyPr>
          <a:lstStyle/>
          <a:p>
            <a:pPr marL="0" indent="0"/>
            <a:r>
              <a:rPr lang="en-US" altLang="en-US" dirty="0"/>
              <a:t>What would you like the group to do now?</a:t>
            </a:r>
          </a:p>
          <a:p>
            <a:pPr marL="0" indent="0"/>
            <a:endParaRPr lang="en-US" altLang="en-US" dirty="0"/>
          </a:p>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buNone/>
            </a:pPr>
            <a:br>
              <a:rPr lang="en-US" dirty="0">
                <a:effectLst/>
              </a:rPr>
            </a:br>
            <a:endParaRPr lang="en-US" altLang="en-US" dirty="0"/>
          </a:p>
        </p:txBody>
      </p:sp>
      <p:sp>
        <p:nvSpPr>
          <p:cNvPr id="2" name="Slide Number Placeholder 3">
            <a:extLst>
              <a:ext uri="{FF2B5EF4-FFF2-40B4-BE49-F238E27FC236}">
                <a16:creationId xmlns:a16="http://schemas.microsoft.com/office/drawing/2014/main" id="{953855F3-783C-AB6B-3993-6C43F0B6FE05}"/>
              </a:ext>
            </a:extLst>
          </p:cNvPr>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162</a:t>
            </a:fld>
            <a:endParaRPr lang="en-US" dirty="0"/>
          </a:p>
        </p:txBody>
      </p:sp>
    </p:spTree>
    <p:extLst>
      <p:ext uri="{BB962C8B-B14F-4D97-AF65-F5344CB8AC3E}">
        <p14:creationId xmlns:p14="http://schemas.microsoft.com/office/powerpoint/2010/main" val="17207008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2324161" y="1419783"/>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pPr>
            <a:r>
              <a:rPr lang="en-US" kern="0" dirty="0"/>
              <a:t>Surface Wave Propagation for NG-SUN PHY in Ship Area Network  </a:t>
            </a:r>
            <a:r>
              <a:rPr lang="en-US" kern="0" dirty="0">
                <a:latin typeface="Verdana" panose="020B0604030504040204" pitchFamily="34" charset="0"/>
                <a:hlinkClick r:id="rId2"/>
              </a:rPr>
              <a:t>https://mentor.ieee.org/802.15/dcn/25/15-25-0350-00-04ad-surface-wave-propagation-for-ng-sun-phy-in-ship-area-netwo.pdf</a:t>
            </a:r>
            <a:endParaRPr lang="en-US" kern="0" dirty="0">
              <a:latin typeface="Verdana" panose="020B0604030504040204" pitchFamily="34" charset="0"/>
            </a:endParaRPr>
          </a:p>
        </p:txBody>
      </p:sp>
      <p:sp>
        <p:nvSpPr>
          <p:cNvPr id="5" name="Slide Number Placeholder 3">
            <a:extLst>
              <a:ext uri="{FF2B5EF4-FFF2-40B4-BE49-F238E27FC236}">
                <a16:creationId xmlns:a16="http://schemas.microsoft.com/office/drawing/2014/main" id="{9F646516-588A-8AAC-1F68-8AE0A04257DE}"/>
              </a:ext>
            </a:extLst>
          </p:cNvPr>
          <p:cNvSpPr>
            <a:spLocks noGrp="1"/>
          </p:cNvSpPr>
          <p:nvPr>
            <p:ph type="sldNum" sz="quarter" idx="12"/>
          </p:nvPr>
        </p:nvSpPr>
        <p:spPr bwMode="auto">
          <a:xfrm>
            <a:off x="5879100" y="6475413"/>
            <a:ext cx="535403" cy="18466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j-lt"/>
                <a:ea typeface="ＭＳ Ｐゴシック" pitchFamily="-65" charset="-128"/>
                <a:cs typeface="Calibri" panose="020F0502020204030204" pitchFamily="34"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a:lstStyle>
          <a:p>
            <a:pPr>
              <a:defRPr/>
            </a:pPr>
            <a:r>
              <a:rPr lang="en-US" dirty="0"/>
              <a:t>Slide </a:t>
            </a:r>
            <a:fld id="{03628903-88D7-C74D-8D58-8597ECE2BB7F}" type="slidenum">
              <a:rPr lang="en-US" smtClean="0"/>
              <a:pPr>
                <a:defRPr/>
              </a:pPr>
              <a:t>163</a:t>
            </a:fld>
            <a:endParaRPr lang="en-US" dirty="0"/>
          </a:p>
        </p:txBody>
      </p:sp>
    </p:spTree>
    <p:extLst>
      <p:ext uri="{BB962C8B-B14F-4D97-AF65-F5344CB8AC3E}">
        <p14:creationId xmlns:p14="http://schemas.microsoft.com/office/powerpoint/2010/main" val="271774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32</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TG4ab (NG-UWB)</a:t>
            </a:r>
            <a:br>
              <a:rPr lang="de-DE" dirty="0"/>
            </a:br>
            <a:r>
              <a:rPr lang="de-DE" dirty="0"/>
              <a:t>July 2025 </a:t>
            </a:r>
            <a:br>
              <a:rPr lang="de-DE" dirty="0"/>
            </a:br>
            <a:r>
              <a:rPr lang="de-DE" dirty="0"/>
              <a:t>Closing Report</a:t>
            </a:r>
          </a:p>
        </p:txBody>
      </p:sp>
      <p:sp>
        <p:nvSpPr>
          <p:cNvPr id="4" name="Foliennummernplatzhalter 3"/>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37</a:t>
            </a:fld>
            <a:endParaRPr lang="en-US" dirty="0"/>
          </a:p>
        </p:txBody>
      </p:sp>
    </p:spTree>
    <p:extLst>
      <p:ext uri="{BB962C8B-B14F-4D97-AF65-F5344CB8AC3E}">
        <p14:creationId xmlns:p14="http://schemas.microsoft.com/office/powerpoint/2010/main" val="2860481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Session Objectives</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a:bodyPr>
          <a:lstStyle/>
          <a:p>
            <a:pPr marL="0" indent="0">
              <a:buNone/>
            </a:pPr>
            <a:r>
              <a:rPr lang="en-US" dirty="0"/>
              <a:t>Goals for the week:</a:t>
            </a:r>
          </a:p>
          <a:p>
            <a:pPr>
              <a:buFont typeface="Wingdings" panose="05000000000000000000" pitchFamily="2" charset="2"/>
              <a:buChar char="ü"/>
            </a:pPr>
            <a:r>
              <a:rPr lang="en-US" dirty="0"/>
              <a:t>Resolve Comments</a:t>
            </a:r>
          </a:p>
          <a:p>
            <a:r>
              <a:rPr lang="en-US" dirty="0"/>
              <a:t>Complete comment resolution on D02</a:t>
            </a:r>
          </a:p>
          <a:p>
            <a:endParaRPr lang="en-US" dirty="0"/>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spTree>
    <p:extLst>
      <p:ext uri="{BB962C8B-B14F-4D97-AF65-F5344CB8AC3E}">
        <p14:creationId xmlns:p14="http://schemas.microsoft.com/office/powerpoint/2010/main" val="1339946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pPr>
              <a:buFont typeface="Wingdings" panose="05000000000000000000" pitchFamily="2" charset="2"/>
              <a:buChar char="ü"/>
            </a:pPr>
            <a:r>
              <a:rPr lang="en-US" dirty="0"/>
              <a:t>Resolve comments through friendly and productive collaboration</a:t>
            </a:r>
          </a:p>
          <a:p>
            <a:pPr>
              <a:buFont typeface="Wingdings" panose="05000000000000000000" pitchFamily="2" charset="2"/>
              <a:buChar char="ü"/>
            </a:pPr>
            <a:r>
              <a:rPr lang="en-US" dirty="0"/>
              <a:t>Work on outstanding issues</a:t>
            </a:r>
          </a:p>
          <a:p>
            <a:pPr>
              <a:buFont typeface="Wingdings" panose="05000000000000000000" pitchFamily="2" charset="2"/>
              <a:buChar char="Ø"/>
            </a:pPr>
            <a:r>
              <a:rPr lang="en-US" dirty="0"/>
              <a:t>Complete comment resolution  </a:t>
            </a:r>
            <a:r>
              <a:rPr lang="en-US" dirty="0">
                <a:sym typeface="Wingdings" panose="05000000000000000000" pitchFamily="2" charset="2"/>
              </a:rPr>
              <a:t></a:t>
            </a:r>
            <a:endParaRPr lang="en-US" dirty="0"/>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1962723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Stats, Opening</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nvGraphicFramePr>
        <p:xfrm>
          <a:off x="1140997" y="1524000"/>
          <a:ext cx="9818099" cy="4648202"/>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96742">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85626">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136862">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714066">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79416">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50172">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85626">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714066">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85626">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5F8AA-AE3A-60B0-E9EC-E5EA7042F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12C59-0D85-3846-EA9E-6722E7543E48}"/>
              </a:ext>
            </a:extLst>
          </p:cNvPr>
          <p:cNvSpPr>
            <a:spLocks noGrp="1"/>
          </p:cNvSpPr>
          <p:nvPr>
            <p:ph type="title"/>
          </p:nvPr>
        </p:nvSpPr>
        <p:spPr>
          <a:xfrm>
            <a:off x="914400" y="685800"/>
            <a:ext cx="10363200" cy="654310"/>
          </a:xfrm>
        </p:spPr>
        <p:txBody>
          <a:bodyPr/>
          <a:lstStyle/>
          <a:p>
            <a:r>
              <a:rPr lang="en-US" dirty="0"/>
              <a:t>Stats, Closing</a:t>
            </a:r>
          </a:p>
        </p:txBody>
      </p:sp>
      <p:sp>
        <p:nvSpPr>
          <p:cNvPr id="3" name="Text Placeholder 2">
            <a:extLst>
              <a:ext uri="{FF2B5EF4-FFF2-40B4-BE49-F238E27FC236}">
                <a16:creationId xmlns:a16="http://schemas.microsoft.com/office/drawing/2014/main" id="{9400C0D7-E132-1135-6AD8-93E235780FE7}"/>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8A9ED6F4-6AB0-8F0C-4FA2-F4679BA3510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graphicFrame>
        <p:nvGraphicFramePr>
          <p:cNvPr id="4" name="Table 3">
            <a:extLst>
              <a:ext uri="{FF2B5EF4-FFF2-40B4-BE49-F238E27FC236}">
                <a16:creationId xmlns:a16="http://schemas.microsoft.com/office/drawing/2014/main" id="{2DA038E7-8AAB-FF0D-DCC5-B94FAE8C7146}"/>
              </a:ext>
            </a:extLst>
          </p:cNvPr>
          <p:cNvGraphicFramePr>
            <a:graphicFrameLocks noGrp="1"/>
          </p:cNvGraphicFramePr>
          <p:nvPr/>
        </p:nvGraphicFramePr>
        <p:xfrm>
          <a:off x="1143000" y="1447800"/>
          <a:ext cx="9753601" cy="4724399"/>
        </p:xfrm>
        <a:graphic>
          <a:graphicData uri="http://schemas.openxmlformats.org/drawingml/2006/table">
            <a:tbl>
              <a:tblPr/>
              <a:tblGrid>
                <a:gridCol w="1288901">
                  <a:extLst>
                    <a:ext uri="{9D8B030D-6E8A-4147-A177-3AD203B41FA5}">
                      <a16:colId xmlns:a16="http://schemas.microsoft.com/office/drawing/2014/main" val="4026913418"/>
                    </a:ext>
                  </a:extLst>
                </a:gridCol>
                <a:gridCol w="1288901">
                  <a:extLst>
                    <a:ext uri="{9D8B030D-6E8A-4147-A177-3AD203B41FA5}">
                      <a16:colId xmlns:a16="http://schemas.microsoft.com/office/drawing/2014/main" val="4196995978"/>
                    </a:ext>
                  </a:extLst>
                </a:gridCol>
                <a:gridCol w="1179208">
                  <a:extLst>
                    <a:ext uri="{9D8B030D-6E8A-4147-A177-3AD203B41FA5}">
                      <a16:colId xmlns:a16="http://schemas.microsoft.com/office/drawing/2014/main" val="2903678596"/>
                    </a:ext>
                  </a:extLst>
                </a:gridCol>
                <a:gridCol w="1179208">
                  <a:extLst>
                    <a:ext uri="{9D8B030D-6E8A-4147-A177-3AD203B41FA5}">
                      <a16:colId xmlns:a16="http://schemas.microsoft.com/office/drawing/2014/main" val="1263108815"/>
                    </a:ext>
                  </a:extLst>
                </a:gridCol>
                <a:gridCol w="1179208">
                  <a:extLst>
                    <a:ext uri="{9D8B030D-6E8A-4147-A177-3AD203B41FA5}">
                      <a16:colId xmlns:a16="http://schemas.microsoft.com/office/drawing/2014/main" val="2855655550"/>
                    </a:ext>
                  </a:extLst>
                </a:gridCol>
                <a:gridCol w="1179208">
                  <a:extLst>
                    <a:ext uri="{9D8B030D-6E8A-4147-A177-3AD203B41FA5}">
                      <a16:colId xmlns:a16="http://schemas.microsoft.com/office/drawing/2014/main" val="2871620098"/>
                    </a:ext>
                  </a:extLst>
                </a:gridCol>
                <a:gridCol w="1179208">
                  <a:extLst>
                    <a:ext uri="{9D8B030D-6E8A-4147-A177-3AD203B41FA5}">
                      <a16:colId xmlns:a16="http://schemas.microsoft.com/office/drawing/2014/main" val="410691609"/>
                    </a:ext>
                  </a:extLst>
                </a:gridCol>
                <a:gridCol w="1279759">
                  <a:extLst>
                    <a:ext uri="{9D8B030D-6E8A-4147-A177-3AD203B41FA5}">
                      <a16:colId xmlns:a16="http://schemas.microsoft.com/office/drawing/2014/main" val="3214123910"/>
                    </a:ext>
                  </a:extLst>
                </a:gridCol>
              </a:tblGrid>
              <a:tr h="540317">
                <a:tc gridSpan="8">
                  <a:txBody>
                    <a:bodyPr/>
                    <a:lstStyle/>
                    <a:p>
                      <a:pPr algn="ctr" fontAlgn="ctr"/>
                      <a:r>
                        <a:rPr lang="en-US" sz="1200" b="1" i="0" u="none" strike="noStrike">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754136"/>
                  </a:ext>
                </a:extLst>
              </a:tr>
              <a:tr h="310682">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6392888"/>
                  </a:ext>
                </a:extLst>
              </a:tr>
              <a:tr h="905032">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57071054"/>
                  </a:ext>
                </a:extLst>
              </a:tr>
              <a:tr h="77670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540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38113564"/>
                  </a:ext>
                </a:extLst>
              </a:tr>
              <a:tr h="30392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02720115"/>
                  </a:ext>
                </a:extLst>
              </a:tr>
              <a:tr h="489662">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540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613921201"/>
                  </a:ext>
                </a:extLst>
              </a:tr>
              <a:tr h="310682">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935705"/>
                  </a:ext>
                </a:extLst>
              </a:tr>
              <a:tr h="77670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Arial" panose="020B0604020202020204" pitchFamily="34" charset="0"/>
                        </a:rPr>
                        <a:t>81.45%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dirty="0">
                          <a:solidFill>
                            <a:srgbClr val="000000"/>
                          </a:solidFill>
                          <a:effectLst/>
                          <a:latin typeface="Arial" panose="020B0604020202020204" pitchFamily="34" charset="0"/>
                        </a:rPr>
                        <a:t>10.41%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40.42%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30.62%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18.55%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902858977"/>
                  </a:ext>
                </a:extLst>
              </a:tr>
              <a:tr h="310682">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7388666"/>
                  </a:ext>
                </a:extLst>
              </a:tr>
            </a:tbl>
          </a:graphicData>
        </a:graphic>
      </p:graphicFrame>
    </p:spTree>
    <p:extLst>
      <p:ext uri="{BB962C8B-B14F-4D97-AF65-F5344CB8AC3E}">
        <p14:creationId xmlns:p14="http://schemas.microsoft.com/office/powerpoint/2010/main" val="939152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https://mentor.ieee.org/802.15/dcn/25/15-25-0288-12-04ab-tg4ab-detailed-agenda-july-2025.xlsx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43</a:t>
            </a:fld>
            <a:endParaRPr lang="en-US"/>
          </a:p>
        </p:txBody>
      </p:sp>
    </p:spTree>
    <p:extLst>
      <p:ext uri="{BB962C8B-B14F-4D97-AF65-F5344CB8AC3E}">
        <p14:creationId xmlns:p14="http://schemas.microsoft.com/office/powerpoint/2010/main" val="3225554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838200" y="33528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733800" y="1532871"/>
          <a:ext cx="4800600" cy="4787919"/>
        </p:xfrm>
        <a:graphic>
          <a:graphicData uri="http://schemas.openxmlformats.org/drawingml/2006/table">
            <a:tbl>
              <a:tblPr>
                <a:tableStyleId>{5C22544A-7EE6-4342-B048-85BDC9FD1C3A}</a:tableStyleId>
              </a:tblPr>
              <a:tblGrid>
                <a:gridCol w="3297512">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 Sept-Oct 2025</a:t>
                      </a:r>
                    </a:p>
                  </a:txBody>
                  <a:tcPr marL="5715" marR="5715" marT="5715" marB="0" anchor="ctr"/>
                </a:tc>
                <a:extLst>
                  <a:ext uri="{0D108BD9-81ED-4DB2-BD59-A6C34878D82A}">
                    <a16:rowId xmlns:a16="http://schemas.microsoft.com/office/drawing/2014/main" val="4143125971"/>
                  </a:ext>
                </a:extLst>
              </a:tr>
              <a:tr h="457200">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56284715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Oct-Nov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45</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Sept 2025</a:t>
            </a:r>
          </a:p>
        </p:txBody>
      </p:sp>
    </p:spTree>
    <p:extLst>
      <p:ext uri="{BB962C8B-B14F-4D97-AF65-F5344CB8AC3E}">
        <p14:creationId xmlns:p14="http://schemas.microsoft.com/office/powerpoint/2010/main" val="414406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TG4ac (Privacy)</a:t>
            </a:r>
            <a:br>
              <a:rPr lang="de-DE" dirty="0"/>
            </a:br>
            <a:r>
              <a:rPr lang="de-DE" dirty="0"/>
              <a:t>July 2025</a:t>
            </a:r>
            <a:br>
              <a:rPr lang="de-DE" dirty="0"/>
            </a:br>
            <a:r>
              <a:rPr lang="de-DE" dirty="0"/>
              <a:t>Closing Report</a:t>
            </a:r>
          </a:p>
        </p:txBody>
      </p:sp>
      <p:sp>
        <p:nvSpPr>
          <p:cNvPr id="4" name="Foliennummernplatzhalter 3"/>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46</a:t>
            </a:fld>
            <a:endParaRPr lang="en-US" dirty="0"/>
          </a:p>
        </p:txBody>
      </p:sp>
    </p:spTree>
    <p:extLst>
      <p:ext uri="{BB962C8B-B14F-4D97-AF65-F5344CB8AC3E}">
        <p14:creationId xmlns:p14="http://schemas.microsoft.com/office/powerpoint/2010/main" val="2297279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for July</a:t>
            </a:r>
          </a:p>
        </p:txBody>
      </p:sp>
      <p:sp>
        <p:nvSpPr>
          <p:cNvPr id="340" name="PlaceHolder 2"/>
          <p:cNvSpPr>
            <a:spLocks noGrp="1"/>
          </p:cNvSpPr>
          <p:nvPr>
            <p:ph/>
          </p:nvPr>
        </p:nvSpPr>
        <p:spPr>
          <a:xfrm>
            <a:off x="609600" y="1844640"/>
            <a:ext cx="10967520" cy="4628160"/>
          </a:xfrm>
          <a:prstGeom prst="rect">
            <a:avLst/>
          </a:prstGeom>
          <a:noFill/>
          <a:ln w="0">
            <a:noFill/>
          </a:ln>
        </p:spPr>
        <p:txBody>
          <a:bodyPr lIns="0" tIns="0" rIns="0" bIns="0" anchor="t">
            <a:normAutofit fontScale="95000" lnSpcReduction="10000"/>
          </a:bodyPr>
          <a:lstStyle/>
          <a:p>
            <a:pPr marL="547186" indent="-410390">
              <a:spcBef>
                <a:spcPts val="1889"/>
              </a:spcBef>
              <a:buClr>
                <a:srgbClr val="000000"/>
              </a:buClr>
              <a:buSzPct val="45000"/>
              <a:buFont typeface="Wingdings" charset="2"/>
              <a:buChar char=""/>
            </a:pPr>
            <a:r>
              <a:rPr lang="fi-FI" sz="4267" spc="-1" dirty="0">
                <a:solidFill>
                  <a:srgbClr val="000000"/>
                </a:solidFill>
                <a:latin typeface="Arial"/>
              </a:rPr>
              <a:t>Resolve letter ballot comments</a:t>
            </a:r>
          </a:p>
          <a:p>
            <a:pPr marL="547186" indent="-410390">
              <a:spcBef>
                <a:spcPts val="1889"/>
              </a:spcBef>
              <a:buClr>
                <a:srgbClr val="000000"/>
              </a:buClr>
              <a:buSzPct val="45000"/>
              <a:buFont typeface="Wingdings" charset="2"/>
              <a:buChar char=""/>
            </a:pPr>
            <a:r>
              <a:rPr lang="fi-FI" sz="4267" spc="-1" dirty="0">
                <a:solidFill>
                  <a:srgbClr val="000000"/>
                </a:solidFill>
                <a:latin typeface="Arial"/>
              </a:rPr>
              <a:t>Prepared draft for recirculation</a:t>
            </a:r>
          </a:p>
          <a:p>
            <a:pPr marL="547186" indent="-410390">
              <a:spcBef>
                <a:spcPts val="1889"/>
              </a:spcBef>
              <a:buClr>
                <a:srgbClr val="000000"/>
              </a:buClr>
              <a:buSzPct val="45000"/>
              <a:buFont typeface="Wingdings" charset="2"/>
              <a:buChar char=""/>
            </a:pPr>
            <a:r>
              <a:rPr lang="fi-FI" sz="4267" spc="-1" dirty="0">
                <a:solidFill>
                  <a:srgbClr val="000000"/>
                </a:solidFill>
                <a:latin typeface="Arial"/>
              </a:rPr>
              <a:t>Form a CRG</a:t>
            </a:r>
          </a:p>
          <a:p>
            <a:pPr marL="547186" indent="-410390">
              <a:spcBef>
                <a:spcPts val="1889"/>
              </a:spcBef>
              <a:buClr>
                <a:srgbClr val="000000"/>
              </a:buClr>
              <a:buSzPct val="45000"/>
              <a:buFont typeface="Wingdings" charset="2"/>
              <a:buChar char=""/>
            </a:pPr>
            <a:r>
              <a:rPr lang="fi-FI" sz="4267" spc="-1" dirty="0">
                <a:solidFill>
                  <a:srgbClr val="000000"/>
                </a:solidFill>
                <a:latin typeface="Arial"/>
              </a:rPr>
              <a:t>Start recirculation ballot</a:t>
            </a:r>
          </a:p>
          <a:p>
            <a:pPr marL="547186" indent="-410390">
              <a:spcBef>
                <a:spcPts val="1889"/>
              </a:spcBef>
              <a:buClr>
                <a:srgbClr val="000000"/>
              </a:buClr>
              <a:buSzPct val="45000"/>
              <a:buFont typeface="Wingdings" charset="2"/>
              <a:buChar char=""/>
            </a:pPr>
            <a:r>
              <a:rPr lang="fi-FI" sz="4267" spc="-1" dirty="0">
                <a:solidFill>
                  <a:srgbClr val="000000"/>
                </a:solidFill>
                <a:latin typeface="Arial"/>
              </a:rPr>
              <a:t>Conditinal submittal to start standard association ballot</a:t>
            </a:r>
          </a:p>
        </p:txBody>
      </p:sp>
      <p:sp>
        <p:nvSpPr>
          <p:cNvPr id="2" name="Foliennummernplatzhalter 3">
            <a:extLst>
              <a:ext uri="{FF2B5EF4-FFF2-40B4-BE49-F238E27FC236}">
                <a16:creationId xmlns:a16="http://schemas.microsoft.com/office/drawing/2014/main" id="{51A2660F-8A82-29AC-360C-E3A3708C28C4}"/>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47</a:t>
            </a:fld>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Detailed Agenda for July</a:t>
            </a:r>
          </a:p>
        </p:txBody>
      </p:sp>
      <p:sp>
        <p:nvSpPr>
          <p:cNvPr id="342" name="PlaceHolder 2"/>
          <p:cNvSpPr>
            <a:spLocks noGrp="1"/>
          </p:cNvSpPr>
          <p:nvPr>
            <p:ph/>
          </p:nvPr>
        </p:nvSpPr>
        <p:spPr>
          <a:xfrm>
            <a:off x="609600" y="1844640"/>
            <a:ext cx="10967520" cy="4628160"/>
          </a:xfrm>
          <a:prstGeom prst="rect">
            <a:avLst/>
          </a:prstGeom>
          <a:noFill/>
          <a:ln w="0">
            <a:noFill/>
          </a:ln>
        </p:spPr>
        <p:txBody>
          <a:bodyPr lIns="0" tIns="0" rIns="0" bIns="0" anchor="t">
            <a:normAutofit fontScale="28000" lnSpcReduction="20000"/>
          </a:bodyPr>
          <a:lstStyle/>
          <a:p>
            <a:pPr marL="247674" indent="-185755">
              <a:spcBef>
                <a:spcPts val="1889"/>
              </a:spcBef>
              <a:buClr>
                <a:srgbClr val="000000"/>
              </a:buClr>
              <a:buSzPct val="50000"/>
              <a:buFont typeface="DejaVu Sans"/>
              <a:buChar char="●"/>
            </a:pPr>
            <a:r>
              <a:rPr lang="fi-FI" sz="4267" spc="-1">
                <a:solidFill>
                  <a:srgbClr val="000000"/>
                </a:solidFill>
                <a:latin typeface="Arial"/>
              </a:rPr>
              <a:t>Tuesday 19th of July 09:00-11:00</a:t>
            </a:r>
          </a:p>
          <a:p>
            <a:pPr marL="495348" lvl="1" indent="-185755">
              <a:spcBef>
                <a:spcPts val="1512"/>
              </a:spcBef>
              <a:buClr>
                <a:srgbClr val="000000"/>
              </a:buClr>
              <a:buSzPct val="50000"/>
              <a:buFont typeface="DejaVu Sans"/>
              <a:buChar char="●"/>
            </a:pPr>
            <a:r>
              <a:rPr lang="fi-FI" sz="3733" spc="-1">
                <a:solidFill>
                  <a:srgbClr val="000000"/>
                </a:solidFill>
                <a:latin typeface="Arial"/>
              </a:rPr>
              <a:t>Opening slides</a:t>
            </a:r>
          </a:p>
          <a:p>
            <a:pPr marL="495348" lvl="1" indent="-185755">
              <a:spcBef>
                <a:spcPts val="1512"/>
              </a:spcBef>
              <a:buClr>
                <a:srgbClr val="000000"/>
              </a:buClr>
              <a:buSzPct val="50000"/>
              <a:buFont typeface="DejaVu Sans"/>
              <a:buChar char="●"/>
            </a:pPr>
            <a:r>
              <a:rPr lang="fi-FI" sz="3733" spc="-1">
                <a:solidFill>
                  <a:srgbClr val="000000"/>
                </a:solidFill>
                <a:latin typeface="Arial"/>
              </a:rPr>
              <a:t>Approve agenda (this document)</a:t>
            </a: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Approve minutes </a:t>
            </a:r>
            <a:r>
              <a:rPr lang="fi-FI" sz="3733" u="sng" spc="-1">
                <a:solidFill>
                  <a:srgbClr val="0000FF"/>
                </a:solidFill>
                <a:latin typeface="Arial"/>
                <a:ea typeface="Noto Sans CJK SC"/>
                <a:hlinkClick r:id="rId2"/>
              </a:rPr>
              <a:t>15-25-0236-00</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Resolve letter ballot comments</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Review draft ready for the recirculation ballot</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Do motion to start recirculation ballot</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Do motion to form a CRG</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Do motion for conditional submittal to standard association ballot</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Review the package going to the LMSC</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Update project task list</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Closing report</a:t>
            </a:r>
            <a:endParaRPr lang="fi-FI" sz="3733" spc="-1">
              <a:solidFill>
                <a:srgbClr val="000000"/>
              </a:solidFill>
              <a:latin typeface="Arial"/>
            </a:endParaRPr>
          </a:p>
          <a:p>
            <a:pPr marL="247674" indent="-185755">
              <a:spcBef>
                <a:spcPts val="1889"/>
              </a:spcBef>
              <a:buClr>
                <a:srgbClr val="000000"/>
              </a:buClr>
              <a:buSzPct val="50000"/>
              <a:buFont typeface="DejaVu Sans"/>
              <a:buChar char="●"/>
            </a:pPr>
            <a:r>
              <a:rPr lang="fi-FI" sz="3733" spc="-1">
                <a:solidFill>
                  <a:srgbClr val="000000"/>
                </a:solidFill>
                <a:latin typeface="Arial"/>
                <a:ea typeface="Noto Sans CJK SC"/>
              </a:rPr>
              <a:t>Thursday 31st of July 11:30-13:30</a:t>
            </a:r>
            <a:endParaRPr lang="fi-FI" sz="3733" spc="-1">
              <a:solidFill>
                <a:srgbClr val="000000"/>
              </a:solidFill>
              <a:latin typeface="Arial"/>
            </a:endParaRPr>
          </a:p>
          <a:p>
            <a:pPr marL="495348" lvl="1" indent="-185755">
              <a:spcBef>
                <a:spcPts val="1512"/>
              </a:spcBef>
              <a:buClr>
                <a:srgbClr val="000000"/>
              </a:buClr>
              <a:buSzPct val="50000"/>
              <a:buFont typeface="DejaVu Sans"/>
              <a:buChar char="●"/>
            </a:pPr>
            <a:r>
              <a:rPr lang="fi-FI" sz="3733" spc="-1">
                <a:solidFill>
                  <a:srgbClr val="000000"/>
                </a:solidFill>
                <a:latin typeface="Arial"/>
                <a:ea typeface="Noto Sans CJK SC"/>
              </a:rPr>
              <a:t>Cancelled</a:t>
            </a:r>
            <a:endParaRPr lang="fi-FI" sz="3733" spc="-1">
              <a:solidFill>
                <a:srgbClr val="000000"/>
              </a:solidFill>
              <a:latin typeface="Arial"/>
            </a:endParaRPr>
          </a:p>
          <a:p>
            <a:pPr marL="247674" indent="0">
              <a:spcBef>
                <a:spcPts val="1889"/>
              </a:spcBef>
              <a:buNone/>
              <a:tabLst>
                <a:tab pos="0" algn="l"/>
              </a:tabLst>
            </a:pPr>
            <a:endParaRPr lang="fi-FI" sz="4267" spc="-1">
              <a:solidFill>
                <a:srgbClr val="000000"/>
              </a:solidFill>
              <a:latin typeface="Arial"/>
            </a:endParaRPr>
          </a:p>
        </p:txBody>
      </p:sp>
      <p:sp>
        <p:nvSpPr>
          <p:cNvPr id="2" name="Foliennummernplatzhalter 3">
            <a:extLst>
              <a:ext uri="{FF2B5EF4-FFF2-40B4-BE49-F238E27FC236}">
                <a16:creationId xmlns:a16="http://schemas.microsoft.com/office/drawing/2014/main" id="{1F318C3A-44C3-5EB1-E5EF-AEB4998976AE}"/>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48</a:t>
            </a:fld>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More information</a:t>
            </a:r>
          </a:p>
        </p:txBody>
      </p:sp>
      <p:sp>
        <p:nvSpPr>
          <p:cNvPr id="344" name="PlaceHolder 2"/>
          <p:cNvSpPr>
            <a:spLocks noGrp="1"/>
          </p:cNvSpPr>
          <p:nvPr>
            <p:ph/>
          </p:nvPr>
        </p:nvSpPr>
        <p:spPr>
          <a:xfrm>
            <a:off x="609600" y="1844640"/>
            <a:ext cx="10967520" cy="462816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Project tasklist</a:t>
            </a:r>
          </a:p>
          <a:p>
            <a:pPr marL="1151971" lvl="1" indent="-431989">
              <a:spcBef>
                <a:spcPts val="1512"/>
              </a:spcBef>
              <a:buClr>
                <a:srgbClr val="000000"/>
              </a:buClr>
              <a:buSzPct val="75000"/>
              <a:buFont typeface="Symbol" charset="2"/>
              <a:buChar char=""/>
            </a:pPr>
            <a:r>
              <a:rPr lang="fi-FI" sz="4267" u="sng" spc="-1">
                <a:solidFill>
                  <a:srgbClr val="0000FF"/>
                </a:solidFill>
                <a:latin typeface="Arial"/>
                <a:hlinkClick r:id="rId2"/>
              </a:rPr>
              <a:t>15-23-0397 latest version</a:t>
            </a:r>
            <a:endParaRPr lang="fi-FI" sz="4267" spc="-1">
              <a:solidFill>
                <a:srgbClr val="000000"/>
              </a:solidFill>
              <a:latin typeface="Arial"/>
            </a:endParaRPr>
          </a:p>
          <a:p>
            <a:pPr marL="575986" indent="-431989">
              <a:spcBef>
                <a:spcPts val="1889"/>
              </a:spcBef>
              <a:buClr>
                <a:srgbClr val="000000"/>
              </a:buClr>
              <a:buSzPct val="45000"/>
              <a:buFont typeface="Wingdings" charset="2"/>
              <a:buChar char=""/>
            </a:pPr>
            <a:r>
              <a:rPr lang="fi-FI" sz="4267" spc="-1">
                <a:solidFill>
                  <a:srgbClr val="000000"/>
                </a:solidFill>
                <a:latin typeface="Arial"/>
              </a:rPr>
              <a:t>Letter ballot comments</a:t>
            </a:r>
          </a:p>
          <a:p>
            <a:pPr marL="1151971" lvl="1" indent="-431989">
              <a:spcBef>
                <a:spcPts val="1512"/>
              </a:spcBef>
              <a:buClr>
                <a:srgbClr val="000000"/>
              </a:buClr>
              <a:buSzPct val="75000"/>
              <a:buFont typeface="Symbol" charset="2"/>
              <a:buChar char=""/>
            </a:pPr>
            <a:r>
              <a:rPr lang="fi-FI" sz="4267" u="sng" spc="-1">
                <a:solidFill>
                  <a:srgbClr val="0000FF"/>
                </a:solidFill>
                <a:latin typeface="Arial"/>
                <a:hlinkClick r:id="rId3"/>
              </a:rPr>
              <a:t>15-25-0107 latest version</a:t>
            </a:r>
            <a:endParaRPr lang="fi-FI" sz="4267" spc="-1">
              <a:solidFill>
                <a:srgbClr val="000000"/>
              </a:solidFill>
              <a:latin typeface="Arial"/>
            </a:endParaRPr>
          </a:p>
        </p:txBody>
      </p:sp>
      <p:sp>
        <p:nvSpPr>
          <p:cNvPr id="2" name="Foliennummernplatzhalter 3">
            <a:extLst>
              <a:ext uri="{FF2B5EF4-FFF2-40B4-BE49-F238E27FC236}">
                <a16:creationId xmlns:a16="http://schemas.microsoft.com/office/drawing/2014/main" id="{F596B2F2-0A8D-1B78-EFE9-175A3EEADEE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49</a:t>
            </a:fld>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LB211 results</a:t>
            </a:r>
          </a:p>
        </p:txBody>
      </p:sp>
      <p:graphicFrame>
        <p:nvGraphicFramePr>
          <p:cNvPr id="346" name="Table 345"/>
          <p:cNvGraphicFramePr/>
          <p:nvPr/>
        </p:nvGraphicFramePr>
        <p:xfrm>
          <a:off x="1851360" y="1949760"/>
          <a:ext cx="8407680" cy="41016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2025-01-23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2025-02-22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116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73.28%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76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96.20%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7.06%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31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26.7%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A74E013E-1163-E4D5-E392-190F5D28CCEE}"/>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50</a:t>
            </a:fld>
            <a:endParaRPr lang="en-US" sz="1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LB211 comments</a:t>
            </a:r>
          </a:p>
        </p:txBody>
      </p:sp>
      <p:graphicFrame>
        <p:nvGraphicFramePr>
          <p:cNvPr id="348" name="Table 347"/>
          <p:cNvGraphicFramePr/>
          <p:nvPr/>
        </p:nvGraphicFramePr>
        <p:xfrm>
          <a:off x="1935840" y="2310720"/>
          <a:ext cx="8407680" cy="258192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4">
                  <a:txBody>
                    <a:bodyPr/>
                    <a:lstStyle/>
                    <a:p>
                      <a:pPr algn="ctr">
                        <a:lnSpc>
                          <a:spcPct val="100000"/>
                        </a:lnSpc>
                      </a:pPr>
                      <a:r>
                        <a:rPr lang="fi-FI" sz="24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131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94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71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33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27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Foliennummernplatzhalter 3">
            <a:extLst>
              <a:ext uri="{FF2B5EF4-FFF2-40B4-BE49-F238E27FC236}">
                <a16:creationId xmlns:a16="http://schemas.microsoft.com/office/drawing/2014/main" id="{3473A264-45EA-9172-8293-A9541963379E}"/>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51</a:t>
            </a:fld>
            <a:endParaRPr lang="en-US"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LB214 results</a:t>
            </a:r>
          </a:p>
        </p:txBody>
      </p:sp>
      <p:graphicFrame>
        <p:nvGraphicFramePr>
          <p:cNvPr id="350" name="Table 349"/>
          <p:cNvGraphicFramePr/>
          <p:nvPr/>
        </p:nvGraphicFramePr>
        <p:xfrm>
          <a:off x="1851360" y="1949760"/>
          <a:ext cx="8407680" cy="41016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2025-03-24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2025-04-08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116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92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79.31%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82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97.62%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8.70%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A5B1E1F7-32F4-E62E-84C2-BC492E55613F}"/>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52</a:t>
            </a:fld>
            <a:endParaRPr 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LB214 comments</a:t>
            </a:r>
          </a:p>
        </p:txBody>
      </p:sp>
      <p:graphicFrame>
        <p:nvGraphicFramePr>
          <p:cNvPr id="352" name="Table 351"/>
          <p:cNvGraphicFramePr/>
          <p:nvPr/>
        </p:nvGraphicFramePr>
        <p:xfrm>
          <a:off x="1935840" y="2310720"/>
          <a:ext cx="8407680" cy="258192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4">
                  <a:txBody>
                    <a:bodyPr/>
                    <a:lstStyle/>
                    <a:p>
                      <a:pPr algn="ctr">
                        <a:lnSpc>
                          <a:spcPct val="100000"/>
                        </a:lnSpc>
                      </a:pPr>
                      <a:r>
                        <a:rPr lang="fi-FI" sz="24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59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27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39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32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Foliennummernplatzhalter 3">
            <a:extLst>
              <a:ext uri="{FF2B5EF4-FFF2-40B4-BE49-F238E27FC236}">
                <a16:creationId xmlns:a16="http://schemas.microsoft.com/office/drawing/2014/main" id="{7DC5B231-0F8B-866E-A192-015BEB9DB21A}"/>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53</a:t>
            </a:fld>
            <a:endParaRPr lang="en-US"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LB219 results</a:t>
            </a:r>
          </a:p>
        </p:txBody>
      </p:sp>
      <p:graphicFrame>
        <p:nvGraphicFramePr>
          <p:cNvPr id="354" name="Table 353"/>
          <p:cNvGraphicFramePr/>
          <p:nvPr/>
        </p:nvGraphicFramePr>
        <p:xfrm>
          <a:off x="1851360" y="1949760"/>
          <a:ext cx="8407680" cy="41016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2025-06-06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2025-06-22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116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96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82.76%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84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12.50%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17.2%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A24BBF05-A851-5F81-40AE-4C43BF6C0F21}"/>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54</a:t>
            </a:fld>
            <a:endParaRPr 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LB219 comments</a:t>
            </a:r>
          </a:p>
        </p:txBody>
      </p:sp>
      <p:graphicFrame>
        <p:nvGraphicFramePr>
          <p:cNvPr id="356" name="Table 355"/>
          <p:cNvGraphicFramePr/>
          <p:nvPr/>
        </p:nvGraphicFramePr>
        <p:xfrm>
          <a:off x="1935840" y="2310720"/>
          <a:ext cx="8407680" cy="258192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4">
                  <a:txBody>
                    <a:bodyPr/>
                    <a:lstStyle/>
                    <a:p>
                      <a:pPr algn="ctr">
                        <a:lnSpc>
                          <a:spcPct val="100000"/>
                        </a:lnSpc>
                      </a:pPr>
                      <a:r>
                        <a:rPr lang="fi-FI" sz="24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16480">
                <a:tc>
                  <a:txBody>
                    <a:bodyPr/>
                    <a:lstStyle/>
                    <a:p>
                      <a:pPr>
                        <a:lnSpc>
                          <a:spcPct val="100000"/>
                        </a:lnSpc>
                      </a:pPr>
                      <a:r>
                        <a:rPr lang="fi-FI" sz="24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Foliennummernplatzhalter 3">
            <a:extLst>
              <a:ext uri="{FF2B5EF4-FFF2-40B4-BE49-F238E27FC236}">
                <a16:creationId xmlns:a16="http://schemas.microsoft.com/office/drawing/2014/main" id="{27B6BB63-9A8E-45B9-7B8E-406EB959FF81}"/>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55</a:t>
            </a:fld>
            <a:endParaRPr lang="en-US"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21"/>
          <p:cNvSpPr/>
          <p:nvPr/>
        </p:nvSpPr>
        <p:spPr>
          <a:xfrm>
            <a:off x="609600" y="2180160"/>
            <a:ext cx="10963680" cy="3969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TG4ac formally request that 802.15 WG start a WG recirculation requesting approval of document P802.15.4ac_D03 and to forward document P802.15.4ac_D03,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 </a:t>
            </a:r>
            <a:endParaRPr lang="fi-FI" sz="2667" spc="-1">
              <a:solidFill>
                <a:srgbClr val="000000"/>
              </a:solidFill>
              <a:latin typeface="Arial"/>
            </a:endParaRPr>
          </a:p>
        </p:txBody>
      </p:sp>
      <p:sp>
        <p:nvSpPr>
          <p:cNvPr id="358" name="PlaceHolder 1"/>
          <p:cNvSpPr>
            <a:spLocks noGrp="1"/>
          </p:cNvSpPr>
          <p:nvPr>
            <p:ph type="title"/>
          </p:nvPr>
        </p:nvSpPr>
        <p:spPr>
          <a:xfrm>
            <a:off x="304800" y="777600"/>
            <a:ext cx="11578080" cy="114048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19A297D3-2C2B-0AA3-3314-36D192732B65}"/>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56</a:t>
            </a:fld>
            <a:endParaRPr lang="en-US" sz="12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31"/>
          <p:cNvSpPr/>
          <p:nvPr/>
        </p:nvSpPr>
        <p:spPr>
          <a:xfrm>
            <a:off x="609600" y="2180160"/>
            <a:ext cx="10963680" cy="3969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802.15 WG start a WG recirculation requesting approval of document P802.15.4ac_D03 and to forward document P802.15.4ac_D03,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60" name="PlaceHolder 1"/>
          <p:cNvSpPr>
            <a:spLocks noGrp="1"/>
          </p:cNvSpPr>
          <p:nvPr>
            <p:ph type="title"/>
          </p:nvPr>
        </p:nvSpPr>
        <p:spPr>
          <a:xfrm>
            <a:off x="304800" y="777600"/>
            <a:ext cx="11578080" cy="114048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86D7C60E-29AE-EDDA-EDB4-18B945E7F0A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57</a:t>
            </a:fld>
            <a:endParaRPr lang="en-US"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35"/>
          <p:cNvSpPr/>
          <p:nvPr/>
        </p:nvSpPr>
        <p:spPr>
          <a:xfrm>
            <a:off x="609600" y="2180160"/>
            <a:ext cx="10963680" cy="3969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500" lnSpcReduction="20000"/>
          </a:bodyPr>
          <a:lstStyle/>
          <a:p>
            <a:pPr>
              <a:lnSpc>
                <a:spcPct val="100000"/>
              </a:lnSpc>
            </a:pPr>
            <a:r>
              <a:rPr lang="en-US" sz="2667" i="1" spc="-1">
                <a:solidFill>
                  <a:srgbClr val="000000"/>
                </a:solidFill>
                <a:latin typeface="Arial"/>
                <a:ea typeface="DejaVu Sans"/>
              </a:rPr>
              <a:t>Move that TG4ac requests that 802.15 WG approve the formation of a Comment Resolution Group (CRG) for the WG balloting of the P802.15.4ac_D03 with the following membership: Tero Kivinen (Chair), Ann Krieger, Alex Krebs, Ben Rolfe, and Peter Yee. The 802.15.4ac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362" name="PlaceHolder 1"/>
          <p:cNvSpPr>
            <a:spLocks noGrp="1"/>
          </p:cNvSpPr>
          <p:nvPr>
            <p:ph type="title"/>
          </p:nvPr>
        </p:nvSpPr>
        <p:spPr>
          <a:xfrm>
            <a:off x="304800" y="777600"/>
            <a:ext cx="11578080" cy="114048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FA0B64B3-6DDC-0392-767B-90CE54A787B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58</a:t>
            </a:fld>
            <a:endParaRPr lang="en-US"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8"/>
          <p:cNvSpPr/>
          <p:nvPr/>
        </p:nvSpPr>
        <p:spPr>
          <a:xfrm>
            <a:off x="609600" y="2180160"/>
            <a:ext cx="10963680" cy="3969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1000" lnSpcReduction="10000"/>
          </a:bodyPr>
          <a:lstStyle/>
          <a:p>
            <a:pPr>
              <a:lnSpc>
                <a:spcPct val="100000"/>
              </a:lnSpc>
            </a:pPr>
            <a:r>
              <a:rPr lang="en-US" sz="2667" i="1" spc="-1">
                <a:solidFill>
                  <a:srgbClr val="000000"/>
                </a:solidFill>
                <a:latin typeface="Arial"/>
                <a:ea typeface="DejaVu Sans"/>
              </a:rPr>
              <a:t>Move that 802.15 WG approve the formation of a Comment Resolution Group (CRG) for the WG balloting of the P802.15.4ac_D03 with the following membership: Tero Kivinen</a:t>
            </a:r>
            <a:r>
              <a:rPr lang="en-US" sz="2667" i="1" spc="-1">
                <a:solidFill>
                  <a:srgbClr val="000000"/>
                </a:solidFill>
                <a:highlight>
                  <a:srgbClr val="FFFF00"/>
                </a:highlight>
                <a:latin typeface="Arial"/>
                <a:ea typeface="DejaVu Sans"/>
              </a:rPr>
              <a:t> </a:t>
            </a:r>
            <a:r>
              <a:rPr lang="en-US" sz="2667" i="1" spc="-1">
                <a:solidFill>
                  <a:srgbClr val="000000"/>
                </a:solidFill>
                <a:latin typeface="Arial"/>
                <a:ea typeface="DejaVu Sans"/>
              </a:rPr>
              <a:t>(Chair),  Ann Krieger, Alex Krebs, Ben Rolfe, and Peter Yee. The 802.15.4ac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64" name="PlaceHolder 1"/>
          <p:cNvSpPr>
            <a:spLocks noGrp="1"/>
          </p:cNvSpPr>
          <p:nvPr>
            <p:ph type="title"/>
          </p:nvPr>
        </p:nvSpPr>
        <p:spPr>
          <a:xfrm>
            <a:off x="304800" y="777600"/>
            <a:ext cx="11578080" cy="114048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B47953A3-AE37-7E68-32B6-FC17E012E67A}"/>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59</a:t>
            </a:fld>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39"/>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TG4ac formally request that 802.15 reviews and requests conditional approval from the LMSC to submit P802.15.4ac_D03 (or current revision)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Tero Kivinen</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366"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Conditional submittal</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EB65F728-3502-D003-D489-1271A379D413}"/>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60</a:t>
            </a:fld>
            <a:endParaRPr lang="en-US"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49"/>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IEEE 802.15 WG requests conditional approval from the LMSC to submit P802.15.4ac_D03 (or current revision)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368"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Conditional submittal to SA Ballot</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19322209-4307-B377-C12E-3BEF8809E200}"/>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61</a:t>
            </a:fld>
            <a:endParaRPr lang="en-US" sz="1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p:cNvSpPr>
          <p:nvPr>
            <p:ph type="title"/>
          </p:nvPr>
        </p:nvSpPr>
        <p:spPr>
          <a:xfrm>
            <a:off x="609600" y="273600"/>
            <a:ext cx="10972320" cy="1144800"/>
          </a:xfrm>
          <a:prstGeom prst="rect">
            <a:avLst/>
          </a:prstGeom>
          <a:noFill/>
          <a:ln w="0">
            <a:noFill/>
          </a:ln>
        </p:spPr>
        <p:txBody>
          <a:bodyPr vert="horz" wrap="square" lIns="0" tIns="0" rIns="0" bIns="0" numCol="1" anchor="ctr" anchorCtr="0" compatLnSpc="1">
            <a:prstTxWarp prst="textNoShape">
              <a:avLst/>
            </a:prstTxWarp>
            <a:noAutofit/>
          </a:bodyPr>
          <a:lstStyle/>
          <a:p>
            <a:pPr>
              <a:tabLst>
                <a:tab pos="0" algn="l"/>
              </a:tabLst>
            </a:pPr>
            <a:r>
              <a:rPr lang="fi-FI" sz="4267" spc="-1">
                <a:solidFill>
                  <a:srgbClr val="000000"/>
                </a:solidFill>
                <a:latin typeface="Arial"/>
              </a:rPr>
              <a:t>CRG telechat</a:t>
            </a:r>
          </a:p>
        </p:txBody>
      </p:sp>
      <p:sp>
        <p:nvSpPr>
          <p:cNvPr id="370" name="PlaceHolder 2"/>
          <p:cNvSpPr>
            <a:spLocks noGrp="1"/>
          </p:cNvSpPr>
          <p:nvPr>
            <p:ph/>
          </p:nvPr>
        </p:nvSpPr>
        <p:spPr>
          <a:xfrm>
            <a:off x="609600" y="1604640"/>
            <a:ext cx="10972320" cy="3977280"/>
          </a:xfrm>
          <a:prstGeom prst="rect">
            <a:avLst/>
          </a:prstGeom>
          <a:noFill/>
          <a:ln w="0">
            <a:noFill/>
          </a:ln>
        </p:spPr>
        <p:txBody>
          <a:bodyPr vert="horz" wrap="square" lIns="0" tIns="0" rIns="0" bIns="0" numCol="1" anchor="t" anchorCtr="0" compatLnSpc="1">
            <a:prstTxWarp prst="textNoShape">
              <a:avLst/>
            </a:prstTxWarp>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LB223 ends at 2025-08-14 18:00 EDT, so we schedule telechat immediately after that at 18:30 EDT:</a:t>
            </a:r>
          </a:p>
        </p:txBody>
      </p:sp>
      <p:graphicFrame>
        <p:nvGraphicFramePr>
          <p:cNvPr id="371" name="Table 370"/>
          <p:cNvGraphicFramePr/>
          <p:nvPr/>
        </p:nvGraphicFramePr>
        <p:xfrm>
          <a:off x="161280" y="3649920"/>
          <a:ext cx="11760000" cy="2624760"/>
        </p:xfrm>
        <a:graphic>
          <a:graphicData uri="http://schemas.openxmlformats.org/drawingml/2006/table">
            <a:tbl>
              <a:tblPr/>
              <a:tblGrid>
                <a:gridCol w="3745920">
                  <a:extLst>
                    <a:ext uri="{9D8B030D-6E8A-4147-A177-3AD203B41FA5}">
                      <a16:colId xmlns:a16="http://schemas.microsoft.com/office/drawing/2014/main" val="20000"/>
                    </a:ext>
                  </a:extLst>
                </a:gridCol>
                <a:gridCol w="4298400">
                  <a:extLst>
                    <a:ext uri="{9D8B030D-6E8A-4147-A177-3AD203B41FA5}">
                      <a16:colId xmlns:a16="http://schemas.microsoft.com/office/drawing/2014/main" val="20001"/>
                    </a:ext>
                  </a:extLst>
                </a:gridCol>
                <a:gridCol w="1797600">
                  <a:extLst>
                    <a:ext uri="{9D8B030D-6E8A-4147-A177-3AD203B41FA5}">
                      <a16:colId xmlns:a16="http://schemas.microsoft.com/office/drawing/2014/main" val="20002"/>
                    </a:ext>
                  </a:extLst>
                </a:gridCol>
                <a:gridCol w="1918080">
                  <a:extLst>
                    <a:ext uri="{9D8B030D-6E8A-4147-A177-3AD203B41FA5}">
                      <a16:colId xmlns:a16="http://schemas.microsoft.com/office/drawing/2014/main" val="20003"/>
                    </a:ext>
                  </a:extLst>
                </a:gridCol>
              </a:tblGrid>
              <a:tr h="567360">
                <a:tc>
                  <a:txBody>
                    <a:bodyPr/>
                    <a:lstStyle/>
                    <a:p>
                      <a:r>
                        <a:rPr lang="fi-FI" sz="2400" b="1" strike="noStrike" spc="-1">
                          <a:solidFill>
                            <a:srgbClr val="000000"/>
                          </a:solidFill>
                          <a:latin typeface="Arial"/>
                        </a:rPr>
                        <a:t>Location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Local Time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Time Zone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fi-FI" sz="2400" b="1" strike="noStrike" spc="-1">
                          <a:solidFill>
                            <a:srgbClr val="000000"/>
                          </a:solidFill>
                          <a:latin typeface="Arial"/>
                        </a:rPr>
                        <a:t>UTC Offset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406400">
                <a:tc>
                  <a:txBody>
                    <a:bodyPr/>
                    <a:lstStyle/>
                    <a:p>
                      <a:r>
                        <a:rPr lang="fi-FI" sz="1900" b="0" strike="noStrike" spc="-1">
                          <a:solidFill>
                            <a:srgbClr val="000000"/>
                          </a:solidFill>
                          <a:latin typeface="Arial"/>
                        </a:rPr>
                        <a:t>Helsinki (Finland)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Friday, 15 August 2025, 01:30:00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EEST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UTC+3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06400">
                <a:tc>
                  <a:txBody>
                    <a:bodyPr/>
                    <a:lstStyle/>
                    <a:p>
                      <a:r>
                        <a:rPr lang="fi-FI" sz="1900" b="0" strike="noStrike" spc="-1">
                          <a:solidFill>
                            <a:srgbClr val="000000"/>
                          </a:solidFill>
                          <a:latin typeface="Arial"/>
                        </a:rPr>
                        <a:t>Los Angeles (USA – California)</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Thursday, 14 August 2025, 15:30:00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PDT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UTC-7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06400">
                <a:tc>
                  <a:txBody>
                    <a:bodyPr/>
                    <a:lstStyle/>
                    <a:p>
                      <a:r>
                        <a:rPr lang="fi-FI" sz="1900" b="0" strike="noStrike" spc="-1">
                          <a:solidFill>
                            <a:srgbClr val="000000"/>
                          </a:solidFill>
                          <a:latin typeface="Arial"/>
                        </a:rPr>
                        <a:t>New York (USA – New York)</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Thursday, 14 August 2025, 18:30:00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EDT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UTC-4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406400">
                <a:tc>
                  <a:txBody>
                    <a:bodyPr/>
                    <a:lstStyle/>
                    <a:p>
                      <a:r>
                        <a:rPr lang="fi-FI" sz="1900" b="0" strike="noStrike" spc="-1">
                          <a:solidFill>
                            <a:srgbClr val="000000"/>
                          </a:solidFill>
                          <a:latin typeface="Arial"/>
                        </a:rPr>
                        <a:t>Tokyo (Japan)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Friday, 15 August 2025, 07:30:00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JST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1900" b="0" strike="noStrike" spc="-1">
                          <a:solidFill>
                            <a:srgbClr val="000000"/>
                          </a:solidFill>
                          <a:latin typeface="Arial"/>
                        </a:rPr>
                        <a:t>UTC+9 hours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406400">
                <a:tc>
                  <a:txBody>
                    <a:bodyPr/>
                    <a:lstStyle/>
                    <a:p>
                      <a:r>
                        <a:rPr lang="fi-FI" sz="1900" b="0" strike="noStrike" spc="-1">
                          <a:solidFill>
                            <a:srgbClr val="000000"/>
                          </a:solidFill>
                          <a:latin typeface="Arial"/>
                        </a:rPr>
                        <a:t>Corresponding UTC (GMT)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1900" b="0" strike="noStrike" spc="-1">
                          <a:solidFill>
                            <a:srgbClr val="000000"/>
                          </a:solidFill>
                          <a:latin typeface="Arial"/>
                        </a:rPr>
                        <a:t>Thursday, 14 August 2025, 22:30:00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9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19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bl>
          </a:graphicData>
        </a:graphic>
      </p:graphicFrame>
      <p:sp>
        <p:nvSpPr>
          <p:cNvPr id="2" name="Foliennummernplatzhalter 3">
            <a:extLst>
              <a:ext uri="{FF2B5EF4-FFF2-40B4-BE49-F238E27FC236}">
                <a16:creationId xmlns:a16="http://schemas.microsoft.com/office/drawing/2014/main" id="{C6255661-A03A-3CE0-2E50-8E5934C0E6CB}"/>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62</a:t>
            </a:fld>
            <a:endParaRPr 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Timeline</a:t>
            </a:r>
          </a:p>
        </p:txBody>
      </p:sp>
      <p:graphicFrame>
        <p:nvGraphicFramePr>
          <p:cNvPr id="373" name="Table 372"/>
          <p:cNvGraphicFramePr/>
          <p:nvPr/>
        </p:nvGraphicFramePr>
        <p:xfrm>
          <a:off x="1437120" y="1713120"/>
          <a:ext cx="9480000" cy="4816800"/>
        </p:xfrm>
        <a:graphic>
          <a:graphicData uri="http://schemas.openxmlformats.org/drawingml/2006/table">
            <a:tbl>
              <a:tblPr/>
              <a:tblGrid>
                <a:gridCol w="7500480">
                  <a:extLst>
                    <a:ext uri="{9D8B030D-6E8A-4147-A177-3AD203B41FA5}">
                      <a16:colId xmlns:a16="http://schemas.microsoft.com/office/drawing/2014/main" val="20000"/>
                    </a:ext>
                  </a:extLst>
                </a:gridCol>
                <a:gridCol w="1979520">
                  <a:extLst>
                    <a:ext uri="{9D8B030D-6E8A-4147-A177-3AD203B41FA5}">
                      <a16:colId xmlns:a16="http://schemas.microsoft.com/office/drawing/2014/main" val="20001"/>
                    </a:ext>
                  </a:extLst>
                </a:gridCol>
              </a:tblGrid>
              <a:tr h="498720">
                <a:tc>
                  <a:txBody>
                    <a:bodyPr/>
                    <a:lstStyle/>
                    <a:p>
                      <a:pPr>
                        <a:lnSpc>
                          <a:spcPct val="100000"/>
                        </a:lnSpc>
                      </a:pPr>
                      <a:r>
                        <a:rPr lang="en-US" sz="2400" b="0" strike="sngStrike" spc="-1">
                          <a:solidFill>
                            <a:srgbClr val="003300"/>
                          </a:solidFill>
                          <a:latin typeface="Arial"/>
                        </a:rPr>
                        <a:t>Finalize the list of issues to be solved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nSpc>
                          <a:spcPct val="100000"/>
                        </a:lnSpc>
                      </a:pPr>
                      <a:r>
                        <a:rPr lang="en-US" sz="2400" b="0" strike="noStrike" spc="-1">
                          <a:solidFill>
                            <a:srgbClr val="000000"/>
                          </a:solidFill>
                          <a:latin typeface="Arial"/>
                        </a:rPr>
                        <a:t>Jan 2024</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853440">
                <a:tc>
                  <a:txBody>
                    <a:bodyPr/>
                    <a:lstStyle/>
                    <a:p>
                      <a:pPr>
                        <a:lnSpc>
                          <a:spcPct val="100000"/>
                        </a:lnSpc>
                      </a:pPr>
                      <a:r>
                        <a:rPr lang="en-US" sz="2400" b="0" strike="sngStrike" spc="-1">
                          <a:solidFill>
                            <a:srgbClr val="003300"/>
                          </a:solidFill>
                          <a:latin typeface="Arial"/>
                        </a:rPr>
                        <a:t>First version of the draft for WG pre-ballot commenting</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Nov 2024</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498720">
                <a:tc>
                  <a:txBody>
                    <a:bodyPr/>
                    <a:lstStyle/>
                    <a:p>
                      <a:pPr>
                        <a:lnSpc>
                          <a:spcPct val="100000"/>
                        </a:lnSpc>
                      </a:pPr>
                      <a:r>
                        <a:rPr lang="en-US" sz="2400" b="0" strike="sngStrike" spc="-1">
                          <a:solidFill>
                            <a:srgbClr val="003300"/>
                          </a:solidFill>
                          <a:latin typeface="Arial"/>
                        </a:rPr>
                        <a:t>Draft ready for letter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Jan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87680">
                <a:tc>
                  <a:txBody>
                    <a:bodyPr/>
                    <a:lstStyle/>
                    <a:p>
                      <a:pPr>
                        <a:lnSpc>
                          <a:spcPct val="100000"/>
                        </a:lnSpc>
                      </a:pPr>
                      <a:r>
                        <a:rPr lang="fi-FI" sz="2400" b="0" strike="sngStrike" spc="-1">
                          <a:solidFill>
                            <a:srgbClr val="003300"/>
                          </a:solidFill>
                          <a:latin typeface="Arial"/>
                        </a:rPr>
                        <a:t>Letter ballot recirculation</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noFill/>
                    </a:lnB>
                    <a:solidFill>
                      <a:srgbClr val="CCCCCC"/>
                    </a:solidFill>
                  </a:tcPr>
                </a:tc>
                <a:tc>
                  <a:txBody>
                    <a:bodyPr/>
                    <a:lstStyle/>
                    <a:p>
                      <a:pPr>
                        <a:lnSpc>
                          <a:spcPct val="100000"/>
                        </a:lnSpc>
                      </a:pPr>
                      <a:r>
                        <a:rPr lang="fi-FI" sz="2400" b="0" strike="noStrike" spc="-1">
                          <a:solidFill>
                            <a:srgbClr val="000000"/>
                          </a:solidFill>
                          <a:latin typeface="Arial"/>
                        </a:rPr>
                        <a:t>Mar 2025</a:t>
                      </a:r>
                    </a:p>
                  </a:txBody>
                  <a:tcPr marL="120000" marR="120000" marT="60960" marB="60960">
                    <a:lnL w="720">
                      <a:solidFill>
                        <a:srgbClr val="FFFFFF"/>
                      </a:solidFill>
                    </a:lnL>
                    <a:lnR w="720">
                      <a:solidFill>
                        <a:srgbClr val="FFFFFF"/>
                      </a:solidFill>
                    </a:lnR>
                    <a:lnT w="720">
                      <a:solidFill>
                        <a:srgbClr val="FFFFFF"/>
                      </a:solidFill>
                    </a:lnT>
                    <a:lnB w="720">
                      <a:noFill/>
                    </a:lnB>
                    <a:solidFill>
                      <a:srgbClr val="CCCCCC"/>
                    </a:solidFill>
                  </a:tcPr>
                </a:tc>
                <a:extLst>
                  <a:ext uri="{0D108BD9-81ED-4DB2-BD59-A6C34878D82A}">
                    <a16:rowId xmlns:a16="http://schemas.microsoft.com/office/drawing/2014/main" val="10003"/>
                  </a:ext>
                </a:extLst>
              </a:tr>
              <a:tr h="487680">
                <a:tc>
                  <a:txBody>
                    <a:bodyPr/>
                    <a:lstStyle/>
                    <a:p>
                      <a:pPr>
                        <a:lnSpc>
                          <a:spcPct val="100000"/>
                        </a:lnSpc>
                      </a:pPr>
                      <a:r>
                        <a:rPr lang="en-US" sz="2400" b="0" strike="sngStrike" spc="-1">
                          <a:solidFill>
                            <a:srgbClr val="003300"/>
                          </a:solidFill>
                          <a:latin typeface="Arial"/>
                        </a:rPr>
                        <a:t>Draft ready for SA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noFill/>
                    </a:lnB>
                    <a:solidFill>
                      <a:srgbClr val="E6E6E6"/>
                    </a:solidFill>
                  </a:tcPr>
                </a:tc>
                <a:tc>
                  <a:txBody>
                    <a:bodyPr/>
                    <a:lstStyle/>
                    <a:p>
                      <a:pPr>
                        <a:lnSpc>
                          <a:spcPct val="100000"/>
                        </a:lnSpc>
                      </a:pPr>
                      <a:r>
                        <a:rPr lang="en-US" sz="2400" b="0" strike="noStrike" spc="-1">
                          <a:solidFill>
                            <a:srgbClr val="000000"/>
                          </a:solidFill>
                          <a:latin typeface="Arial"/>
                        </a:rPr>
                        <a:t>May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noFill/>
                    </a:lnB>
                    <a:solidFill>
                      <a:srgbClr val="E6E6E6"/>
                    </a:solidFill>
                  </a:tcPr>
                </a:tc>
                <a:extLst>
                  <a:ext uri="{0D108BD9-81ED-4DB2-BD59-A6C34878D82A}">
                    <a16:rowId xmlns:a16="http://schemas.microsoft.com/office/drawing/2014/main" val="10004"/>
                  </a:ext>
                </a:extLst>
              </a:tr>
              <a:tr h="498720">
                <a:tc>
                  <a:txBody>
                    <a:bodyPr/>
                    <a:lstStyle/>
                    <a:p>
                      <a:pPr>
                        <a:lnSpc>
                          <a:spcPct val="100000"/>
                        </a:lnSpc>
                      </a:pPr>
                      <a:r>
                        <a:rPr lang="en-US" sz="2400" b="0" strike="noStrike" spc="-1">
                          <a:solidFill>
                            <a:srgbClr val="000000"/>
                          </a:solidFill>
                          <a:latin typeface="Arial"/>
                        </a:rPr>
                        <a:t>SA ballot start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Aug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solidFill>
                        <a:srgbClr val="FFFFFF"/>
                      </a:solidFill>
                    </a:lnB>
                    <a:solidFill>
                      <a:srgbClr val="CCCCCC"/>
                    </a:solidFill>
                  </a:tcPr>
                </a:tc>
                <a:extLst>
                  <a:ext uri="{0D108BD9-81ED-4DB2-BD59-A6C34878D82A}">
                    <a16:rowId xmlns:a16="http://schemas.microsoft.com/office/drawing/2014/main" val="10005"/>
                  </a:ext>
                </a:extLst>
              </a:tr>
              <a:tr h="498720">
                <a:tc>
                  <a:txBody>
                    <a:bodyPr/>
                    <a:lstStyle/>
                    <a:p>
                      <a:pPr>
                        <a:lnSpc>
                          <a:spcPct val="100000"/>
                        </a:lnSpc>
                      </a:pPr>
                      <a:r>
                        <a:rPr lang="en-US" sz="2400" b="0" strike="noStrike" spc="-1">
                          <a:solidFill>
                            <a:srgbClr val="000000"/>
                          </a:solidFill>
                          <a:latin typeface="Arial"/>
                        </a:rPr>
                        <a:t>SA ballot done</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a:noFill/>
                    </a:lnB>
                    <a:solidFill>
                      <a:srgbClr val="E6E6E6"/>
                    </a:solidFill>
                  </a:tcPr>
                </a:tc>
                <a:tc>
                  <a:txBody>
                    <a:bodyPr/>
                    <a:lstStyle/>
                    <a:p>
                      <a:pPr>
                        <a:lnSpc>
                          <a:spcPct val="100000"/>
                        </a:lnSpc>
                      </a:pPr>
                      <a:r>
                        <a:rPr lang="en-US" sz="2400" b="0" strike="noStrike" spc="-1">
                          <a:solidFill>
                            <a:srgbClr val="000000"/>
                          </a:solidFill>
                          <a:latin typeface="Arial"/>
                        </a:rPr>
                        <a:t>Sep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a:noFill/>
                    </a:lnB>
                    <a:solidFill>
                      <a:srgbClr val="E6E6E6"/>
                    </a:solidFill>
                  </a:tcPr>
                </a:tc>
                <a:extLst>
                  <a:ext uri="{0D108BD9-81ED-4DB2-BD59-A6C34878D82A}">
                    <a16:rowId xmlns:a16="http://schemas.microsoft.com/office/drawing/2014/main" val="10006"/>
                  </a:ext>
                </a:extLst>
              </a:tr>
              <a:tr h="498720">
                <a:tc>
                  <a:txBody>
                    <a:bodyPr/>
                    <a:lstStyle/>
                    <a:p>
                      <a:pPr>
                        <a:lnSpc>
                          <a:spcPct val="100000"/>
                        </a:lnSpc>
                      </a:pPr>
                      <a:r>
                        <a:rPr lang="en-US" sz="2400" b="0" strike="noStrike" spc="-1">
                          <a:solidFill>
                            <a:srgbClr val="000000"/>
                          </a:solidFill>
                          <a:latin typeface="Arial"/>
                        </a:rPr>
                        <a:t>Submit to RevCom</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Jan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solidFill>
                        <a:srgbClr val="FFFFFF"/>
                      </a:solidFill>
                    </a:lnB>
                    <a:solidFill>
                      <a:srgbClr val="CCCCCC"/>
                    </a:solidFill>
                  </a:tcPr>
                </a:tc>
                <a:extLst>
                  <a:ext uri="{0D108BD9-81ED-4DB2-BD59-A6C34878D82A}">
                    <a16:rowId xmlns:a16="http://schemas.microsoft.com/office/drawing/2014/main" val="10007"/>
                  </a:ext>
                </a:extLst>
              </a:tr>
              <a:tr h="494400">
                <a:tc>
                  <a:txBody>
                    <a:bodyPr/>
                    <a:lstStyle/>
                    <a:p>
                      <a:pPr>
                        <a:lnSpc>
                          <a:spcPct val="100000"/>
                        </a:lnSpc>
                      </a:pPr>
                      <a:r>
                        <a:rPr lang="en-US" sz="2400" b="0" strike="noStrike" spc="-1">
                          <a:solidFill>
                            <a:srgbClr val="000000"/>
                          </a:solidFill>
                          <a:latin typeface="Arial"/>
                        </a:rPr>
                        <a:t>Standard published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Apr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E6E6E6"/>
                    </a:solidFill>
                  </a:tcPr>
                </a:tc>
                <a:extLst>
                  <a:ext uri="{0D108BD9-81ED-4DB2-BD59-A6C34878D82A}">
                    <a16:rowId xmlns:a16="http://schemas.microsoft.com/office/drawing/2014/main" val="10008"/>
                  </a:ext>
                </a:extLst>
              </a:tr>
            </a:tbl>
          </a:graphicData>
        </a:graphic>
      </p:graphicFrame>
      <p:sp>
        <p:nvSpPr>
          <p:cNvPr id="2" name="Foliennummernplatzhalter 3">
            <a:extLst>
              <a:ext uri="{FF2B5EF4-FFF2-40B4-BE49-F238E27FC236}">
                <a16:creationId xmlns:a16="http://schemas.microsoft.com/office/drawing/2014/main" id="{D85F4935-C971-AA00-EB0D-CA6DBE684EB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63</a:t>
            </a:fld>
            <a:endParaRPr lang="en-US" sz="1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Meeting achievements</a:t>
            </a:r>
          </a:p>
        </p:txBody>
      </p:sp>
      <p:sp>
        <p:nvSpPr>
          <p:cNvPr id="375" name="PlaceHolder 2"/>
          <p:cNvSpPr>
            <a:spLocks noGrp="1"/>
          </p:cNvSpPr>
          <p:nvPr>
            <p:ph/>
          </p:nvPr>
        </p:nvSpPr>
        <p:spPr>
          <a:xfrm>
            <a:off x="609600" y="1844640"/>
            <a:ext cx="10967520" cy="4628160"/>
          </a:xfrm>
          <a:prstGeom prst="rect">
            <a:avLst/>
          </a:prstGeom>
          <a:noFill/>
          <a:ln w="0">
            <a:noFill/>
          </a:ln>
        </p:spPr>
        <p:txBody>
          <a:bodyPr lIns="0" tIns="0" rIns="0" bIns="0" anchor="t">
            <a:normAutofit fontScale="95000" lnSpcReduction="10000"/>
          </a:bodyPr>
          <a:lstStyle/>
          <a:p>
            <a:pPr marL="273593" indent="-273593">
              <a:spcBef>
                <a:spcPts val="1889"/>
              </a:spcBef>
              <a:buClr>
                <a:srgbClr val="000000"/>
              </a:buClr>
              <a:buSzPct val="50000"/>
              <a:buFont typeface="DejaVu Sans"/>
              <a:buChar char="●"/>
            </a:pPr>
            <a:r>
              <a:rPr lang="fi-FI" sz="4267" spc="-1">
                <a:solidFill>
                  <a:srgbClr val="000000"/>
                </a:solidFill>
                <a:latin typeface="Arial"/>
              </a:rPr>
              <a:t>Processed all letter ballot comments</a:t>
            </a:r>
          </a:p>
          <a:p>
            <a:pPr marL="273593" indent="-273593">
              <a:spcBef>
                <a:spcPts val="1889"/>
              </a:spcBef>
              <a:buClr>
                <a:srgbClr val="000000"/>
              </a:buClr>
              <a:buSzPct val="50000"/>
              <a:buFont typeface="DejaVu Sans"/>
              <a:buChar char="●"/>
            </a:pPr>
            <a:r>
              <a:rPr lang="fi-FI" sz="4267" spc="-1">
                <a:solidFill>
                  <a:srgbClr val="000000"/>
                </a:solidFill>
                <a:latin typeface="Arial"/>
              </a:rPr>
              <a:t>Prepared draft for recirculation</a:t>
            </a:r>
          </a:p>
          <a:p>
            <a:pPr marL="273593" indent="-273593">
              <a:spcBef>
                <a:spcPts val="1889"/>
              </a:spcBef>
              <a:buClr>
                <a:srgbClr val="000000"/>
              </a:buClr>
              <a:buSzPct val="50000"/>
              <a:buFont typeface="DejaVu Sans"/>
              <a:buChar char="●"/>
            </a:pPr>
            <a:r>
              <a:rPr lang="fi-FI" sz="4267" spc="-1">
                <a:solidFill>
                  <a:srgbClr val="000000"/>
                </a:solidFill>
                <a:latin typeface="Arial"/>
              </a:rPr>
              <a:t>Start recirculation ballot after this session</a:t>
            </a:r>
          </a:p>
          <a:p>
            <a:pPr marL="273593" indent="-273593">
              <a:spcBef>
                <a:spcPts val="1889"/>
              </a:spcBef>
              <a:buClr>
                <a:srgbClr val="000000"/>
              </a:buClr>
              <a:buSzPct val="50000"/>
              <a:buFont typeface="DejaVu Sans"/>
              <a:buChar char="●"/>
            </a:pPr>
            <a:r>
              <a:rPr lang="fi-FI" sz="4267" spc="-1">
                <a:solidFill>
                  <a:srgbClr val="000000"/>
                </a:solidFill>
                <a:latin typeface="Arial"/>
              </a:rPr>
              <a:t>Form a CRG</a:t>
            </a:r>
          </a:p>
          <a:p>
            <a:pPr marL="273593" indent="-273593">
              <a:spcBef>
                <a:spcPts val="1889"/>
              </a:spcBef>
              <a:buClr>
                <a:srgbClr val="000000"/>
              </a:buClr>
              <a:buSzPct val="50000"/>
              <a:buFont typeface="DejaVu Sans"/>
              <a:buChar char="●"/>
            </a:pPr>
            <a:r>
              <a:rPr lang="fi-FI" sz="4267" spc="-1">
                <a:solidFill>
                  <a:srgbClr val="000000"/>
                </a:solidFill>
                <a:latin typeface="Arial"/>
              </a:rPr>
              <a:t>Requested conditional submittal for standard association ballot</a:t>
            </a:r>
          </a:p>
        </p:txBody>
      </p:sp>
      <p:sp>
        <p:nvSpPr>
          <p:cNvPr id="2" name="Foliennummernplatzhalter 3">
            <a:extLst>
              <a:ext uri="{FF2B5EF4-FFF2-40B4-BE49-F238E27FC236}">
                <a16:creationId xmlns:a16="http://schemas.microsoft.com/office/drawing/2014/main" id="{B609BD5C-12EA-4932-0FF3-552ABFED9A4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64</a:t>
            </a:fld>
            <a:endParaRPr lang="en-US" sz="1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p:cNvSpPr>
          <p:nvPr>
            <p:ph type="title"/>
          </p:nvPr>
        </p:nvSpPr>
        <p:spPr>
          <a:xfrm>
            <a:off x="609600" y="586080"/>
            <a:ext cx="10967520" cy="125376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of TG4ac for September</a:t>
            </a:r>
          </a:p>
        </p:txBody>
      </p:sp>
      <p:sp>
        <p:nvSpPr>
          <p:cNvPr id="377" name="PlaceHolder 2"/>
          <p:cNvSpPr>
            <a:spLocks noGrp="1"/>
          </p:cNvSpPr>
          <p:nvPr>
            <p:ph/>
          </p:nvPr>
        </p:nvSpPr>
        <p:spPr>
          <a:xfrm>
            <a:off x="609600" y="1844640"/>
            <a:ext cx="10967520" cy="462816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Two meetings</a:t>
            </a:r>
          </a:p>
          <a:p>
            <a:pPr marL="575986" indent="-431989">
              <a:spcBef>
                <a:spcPts val="1889"/>
              </a:spcBef>
              <a:buClr>
                <a:srgbClr val="000000"/>
              </a:buClr>
              <a:buSzPct val="45000"/>
              <a:buFont typeface="Wingdings" charset="2"/>
              <a:buChar char=""/>
            </a:pPr>
            <a:r>
              <a:rPr lang="fi-FI" sz="4267" spc="-1">
                <a:solidFill>
                  <a:srgbClr val="000000"/>
                </a:solidFill>
                <a:latin typeface="Arial"/>
              </a:rPr>
              <a:t>Not overlapping with TG9a, or TG4ae.</a:t>
            </a:r>
          </a:p>
          <a:p>
            <a:pPr marL="575986" indent="-431989">
              <a:spcBef>
                <a:spcPts val="1889"/>
              </a:spcBef>
              <a:buClr>
                <a:srgbClr val="000000"/>
              </a:buClr>
              <a:buSzPct val="45000"/>
              <a:buFont typeface="Wingdings" charset="2"/>
              <a:buChar char=""/>
            </a:pPr>
            <a:r>
              <a:rPr lang="fi-FI" sz="4267" spc="-1">
                <a:solidFill>
                  <a:srgbClr val="000000"/>
                </a:solidFill>
                <a:latin typeface="Arial"/>
              </a:rPr>
              <a:t>Process comments received in the letter ballots (if any), or process initial standard association ballot comemnts</a:t>
            </a:r>
          </a:p>
          <a:p>
            <a:pPr marL="575986" indent="-431989">
              <a:spcBef>
                <a:spcPts val="1889"/>
              </a:spcBef>
              <a:buClr>
                <a:srgbClr val="000000"/>
              </a:buClr>
              <a:buSzPct val="45000"/>
              <a:buFont typeface="Wingdings" charset="2"/>
              <a:buChar char=""/>
            </a:pPr>
            <a:r>
              <a:rPr lang="fi-FI" sz="4267" spc="-1">
                <a:solidFill>
                  <a:srgbClr val="000000"/>
                </a:solidFill>
                <a:latin typeface="Arial"/>
              </a:rPr>
              <a:t>Form a CRG</a:t>
            </a:r>
          </a:p>
        </p:txBody>
      </p:sp>
      <p:sp>
        <p:nvSpPr>
          <p:cNvPr id="2" name="Foliennummernplatzhalter 3">
            <a:extLst>
              <a:ext uri="{FF2B5EF4-FFF2-40B4-BE49-F238E27FC236}">
                <a16:creationId xmlns:a16="http://schemas.microsoft.com/office/drawing/2014/main" id="{76126D4F-6624-6982-25BE-DA79AC0AF10D}"/>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65</a:t>
            </a:fld>
            <a:endParaRPr lang="en-US" sz="1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TG4ad (NG-SUN PHY)</a:t>
            </a:r>
            <a:br>
              <a:rPr lang="de-DE" dirty="0"/>
            </a:br>
            <a:r>
              <a:rPr lang="de-DE" dirty="0"/>
              <a:t>July 2025</a:t>
            </a:r>
            <a:br>
              <a:rPr lang="de-DE" dirty="0"/>
            </a:br>
            <a:r>
              <a:rPr lang="de-DE" dirty="0"/>
              <a:t>Closing Report</a:t>
            </a:r>
          </a:p>
        </p:txBody>
      </p:sp>
      <p:sp>
        <p:nvSpPr>
          <p:cNvPr id="4" name="Foliennummernplatzhalter 3"/>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66</a:t>
            </a:fld>
            <a:endParaRPr lang="en-US" dirty="0"/>
          </a:p>
        </p:txBody>
      </p:sp>
    </p:spTree>
    <p:extLst>
      <p:ext uri="{BB962C8B-B14F-4D97-AF65-F5344CB8AC3E}">
        <p14:creationId xmlns:p14="http://schemas.microsoft.com/office/powerpoint/2010/main" val="3025034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(FAU </a:t>
            </a:r>
            <a:r>
              <a:rPr lang="en-US" altLang="de-DE" sz="3200" dirty="0"/>
              <a:t>/Fraunhofer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6" name="Foliennummernplatzhalter 3">
            <a:extLst>
              <a:ext uri="{FF2B5EF4-FFF2-40B4-BE49-F238E27FC236}">
                <a16:creationId xmlns:a16="http://schemas.microsoft.com/office/drawing/2014/main" id="{D2BB92DB-C7A6-5AA8-6DD2-736109BCDD4F}"/>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67</a:t>
            </a:fld>
            <a:endParaRPr lang="en-US" sz="1200" dirty="0"/>
          </a:p>
        </p:txBody>
      </p:sp>
    </p:spTree>
    <p:extLst>
      <p:ext uri="{BB962C8B-B14F-4D97-AF65-F5344CB8AC3E}">
        <p14:creationId xmlns:p14="http://schemas.microsoft.com/office/powerpoint/2010/main" val="3298499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May minutes - </a:t>
            </a:r>
            <a:r>
              <a:rPr lang="en-GB" sz="1600" kern="100" dirty="0">
                <a:latin typeface="Aptos" panose="020B0004020202020204" pitchFamily="34" charset="0"/>
                <a:ea typeface="Yu Gothic" panose="020B0400000000000000" pitchFamily="34" charset="-128"/>
                <a:cs typeface="Times New Roman" panose="02020603050405020304" pitchFamily="18" charset="0"/>
              </a:rPr>
              <a:t>15-25-0222-00</a:t>
            </a:r>
            <a:endParaRPr lang="en-US" altLang="de-DE" sz="1600" dirty="0"/>
          </a:p>
          <a:p>
            <a:pPr marL="514350" indent="-514350">
              <a:buFont typeface="+mj-lt"/>
              <a:buAutoNum type="arabicPeriod"/>
            </a:pPr>
            <a:r>
              <a:rPr lang="en-US" altLang="de-DE" sz="1600" dirty="0"/>
              <a:t>Current proposal status</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Evaluation criteria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3" name="Foliennummernplatzhalter 3">
            <a:extLst>
              <a:ext uri="{FF2B5EF4-FFF2-40B4-BE49-F238E27FC236}">
                <a16:creationId xmlns:a16="http://schemas.microsoft.com/office/drawing/2014/main" id="{2B6932AB-917B-5226-A30A-7E6198FE85F8}"/>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68</a:t>
            </a:fld>
            <a:endParaRPr lang="en-US" sz="1200" dirty="0"/>
          </a:p>
        </p:txBody>
      </p:sp>
    </p:spTree>
    <p:extLst>
      <p:ext uri="{BB962C8B-B14F-4D97-AF65-F5344CB8AC3E}">
        <p14:creationId xmlns:p14="http://schemas.microsoft.com/office/powerpoint/2010/main" val="2328046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Presentation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1600200"/>
            <a:ext cx="10668000" cy="46402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 (Tuesday 9AM Tuesday AM1)</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 – Tuesday PM 1/2</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 Wednesday (2 presentation), Thursday (3 presentation)</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 – 1 presentation - Wednesday or Thursday</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 1 presentation – Wednesday, Thursday</a:t>
            </a:r>
          </a:p>
          <a:p>
            <a:endParaRPr lang="en-GB" sz="2400" kern="100" dirty="0">
              <a:latin typeface="Calibri" panose="020F0502020204030204" pitchFamily="34" charset="0"/>
              <a:ea typeface="Times New Roman" panose="02020603050405020304" pitchFamily="18" charset="0"/>
              <a:cs typeface="Times New Roman" panose="02020603050405020304" pitchFamily="18" charset="0"/>
            </a:endParaRP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Jung-Hwan Hwang Daniel (ETRI) – Tuesday </a:t>
            </a:r>
          </a:p>
        </p:txBody>
      </p:sp>
      <p:sp>
        <p:nvSpPr>
          <p:cNvPr id="6" name="Foliennummernplatzhalter 3">
            <a:extLst>
              <a:ext uri="{FF2B5EF4-FFF2-40B4-BE49-F238E27FC236}">
                <a16:creationId xmlns:a16="http://schemas.microsoft.com/office/drawing/2014/main" id="{569B7B1A-F6A6-1A89-C0B5-B58173563628}"/>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69</a:t>
            </a:fld>
            <a:endParaRPr lang="en-US" sz="1200" dirty="0"/>
          </a:p>
        </p:txBody>
      </p:sp>
    </p:spTree>
    <p:extLst>
      <p:ext uri="{BB962C8B-B14F-4D97-AF65-F5344CB8AC3E}">
        <p14:creationId xmlns:p14="http://schemas.microsoft.com/office/powerpoint/2010/main" val="60658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903513"/>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2057400"/>
            <a:ext cx="11963400" cy="4190999"/>
          </a:xfrm>
          <a:ln/>
        </p:spPr>
        <p:txBody>
          <a:bodyPr/>
          <a:lstStyle/>
          <a:p>
            <a:pPr>
              <a:buFont typeface="Wingdings" panose="05000000000000000000" pitchFamily="2" charset="2"/>
              <a:buChar char="ü"/>
            </a:pPr>
            <a:r>
              <a:rPr lang="en-US" altLang="de-DE" sz="2400" dirty="0"/>
              <a:t>Approval of minutes</a:t>
            </a:r>
          </a:p>
          <a:p>
            <a:pPr>
              <a:buFont typeface="Wingdings" panose="05000000000000000000" pitchFamily="2" charset="2"/>
              <a:buChar char="ü"/>
            </a:pPr>
            <a:r>
              <a:rPr lang="en-US" altLang="de-DE" sz="2400" dirty="0"/>
              <a:t>Presentations (see next page)</a:t>
            </a:r>
          </a:p>
          <a:p>
            <a:pPr>
              <a:buFont typeface="Wingdings" panose="05000000000000000000" pitchFamily="2" charset="2"/>
              <a:buChar char="ü"/>
            </a:pPr>
            <a:r>
              <a:rPr lang="en-GB" sz="2400" kern="100" dirty="0">
                <a:latin typeface="Aptos" panose="020B0004020202020204" pitchFamily="34" charset="0"/>
                <a:ea typeface="Yu Gothic" panose="020B0400000000000000" pitchFamily="34" charset="-128"/>
                <a:cs typeface="Times New Roman" panose="02020603050405020304" pitchFamily="18" charset="0"/>
              </a:rPr>
              <a:t>July meeting minutes posted as 15-25-0333-00</a:t>
            </a:r>
            <a:endParaRPr lang="en-GB" sz="2400" kern="100" dirty="0">
              <a:effectLst/>
              <a:latin typeface="Aptos" panose="020B0004020202020204" pitchFamily="34" charset="0"/>
              <a:ea typeface="Yu Gothic" panose="020B0400000000000000" pitchFamily="34" charset="-128"/>
              <a:cs typeface="Times New Roman" panose="02020603050405020304" pitchFamily="18" charset="0"/>
            </a:endParaRPr>
          </a:p>
          <a:p>
            <a:pPr marL="514350" indent="-514350">
              <a:buFont typeface="+mj-lt"/>
              <a:buAutoNum type="arabicPeriod"/>
            </a:pPr>
            <a:endParaRPr lang="en-US" altLang="de-DE" sz="2400" dirty="0"/>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liennummernplatzhalter 3">
            <a:extLst>
              <a:ext uri="{FF2B5EF4-FFF2-40B4-BE49-F238E27FC236}">
                <a16:creationId xmlns:a16="http://schemas.microsoft.com/office/drawing/2014/main" id="{6664B87D-86E3-8E10-C601-FB0497EB4115}"/>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70</a:t>
            </a:fld>
            <a:endParaRPr lang="en-US" sz="1200" dirty="0"/>
          </a:p>
        </p:txBody>
      </p:sp>
    </p:spTree>
    <p:extLst>
      <p:ext uri="{BB962C8B-B14F-4D97-AF65-F5344CB8AC3E}">
        <p14:creationId xmlns:p14="http://schemas.microsoft.com/office/powerpoint/2010/main" val="1003608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C7D07-213F-17D6-4E91-3B953B362BD4}"/>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65AE7D88-2B20-F11D-EFB7-05A6DCA3D8C9}"/>
              </a:ext>
            </a:extLst>
          </p:cNvPr>
          <p:cNvSpPr>
            <a:spLocks noGrp="1" noChangeArrowheads="1"/>
          </p:cNvSpPr>
          <p:nvPr>
            <p:ph type="title"/>
          </p:nvPr>
        </p:nvSpPr>
        <p:spPr>
          <a:xfrm>
            <a:off x="838200" y="973581"/>
            <a:ext cx="10363200" cy="309872"/>
          </a:xfrm>
          <a:ln/>
        </p:spPr>
        <p:txBody>
          <a:bodyPr/>
          <a:lstStyle/>
          <a:p>
            <a:r>
              <a:rPr lang="de-DE" altLang="de-DE" sz="3200" dirty="0"/>
              <a:t>Presentations heard</a:t>
            </a:r>
          </a:p>
        </p:txBody>
      </p:sp>
      <p:sp>
        <p:nvSpPr>
          <p:cNvPr id="4" name="Rectangle 1">
            <a:extLst>
              <a:ext uri="{FF2B5EF4-FFF2-40B4-BE49-F238E27FC236}">
                <a16:creationId xmlns:a16="http://schemas.microsoft.com/office/drawing/2014/main" id="{629271CF-8D6A-7591-74F2-B1CD86488C5C}"/>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Object 2">
            <a:extLst>
              <a:ext uri="{FF2B5EF4-FFF2-40B4-BE49-F238E27FC236}">
                <a16:creationId xmlns:a16="http://schemas.microsoft.com/office/drawing/2014/main" id="{618FCE1A-3891-1EB9-0874-669E5AE4AB5B}"/>
              </a:ext>
            </a:extLst>
          </p:cNvPr>
          <p:cNvGraphicFramePr>
            <a:graphicFrameLocks noChangeAspect="1"/>
          </p:cNvGraphicFramePr>
          <p:nvPr>
            <p:extLst>
              <p:ext uri="{D42A27DB-BD31-4B8C-83A1-F6EECF244321}">
                <p14:modId xmlns:p14="http://schemas.microsoft.com/office/powerpoint/2010/main" val="428499013"/>
              </p:ext>
            </p:extLst>
          </p:nvPr>
        </p:nvGraphicFramePr>
        <p:xfrm>
          <a:off x="381000" y="1752600"/>
          <a:ext cx="11277600" cy="3581398"/>
        </p:xfrm>
        <a:graphic>
          <a:graphicData uri="http://schemas.openxmlformats.org/presentationml/2006/ole">
            <mc:AlternateContent xmlns:mc="http://schemas.openxmlformats.org/markup-compatibility/2006">
              <mc:Choice xmlns:v="urn:schemas-microsoft-com:vml" Requires="v">
                <p:oleObj name="Worksheet" r:id="rId3" imgW="15487726" imgH="4381500" progId="Excel.Sheet.8">
                  <p:embed/>
                </p:oleObj>
              </mc:Choice>
              <mc:Fallback>
                <p:oleObj name="Worksheet" r:id="rId3" imgW="15487726" imgH="4381500" progId="Excel.Sheet.8">
                  <p:embed/>
                  <p:pic>
                    <p:nvPicPr>
                      <p:cNvPr id="3" name="Object 2">
                        <a:extLst>
                          <a:ext uri="{FF2B5EF4-FFF2-40B4-BE49-F238E27FC236}">
                            <a16:creationId xmlns:a16="http://schemas.microsoft.com/office/drawing/2014/main" id="{618FCE1A-3891-1EB9-0874-669E5AE4AB5B}"/>
                          </a:ext>
                        </a:extLst>
                      </p:cNvPr>
                      <p:cNvPicPr/>
                      <p:nvPr/>
                    </p:nvPicPr>
                    <p:blipFill>
                      <a:blip r:embed="rId4"/>
                      <a:stretch>
                        <a:fillRect/>
                      </a:stretch>
                    </p:blipFill>
                    <p:spPr>
                      <a:xfrm>
                        <a:off x="381000" y="1752600"/>
                        <a:ext cx="11277600" cy="3581398"/>
                      </a:xfrm>
                      <a:prstGeom prst="rect">
                        <a:avLst/>
                      </a:prstGeom>
                    </p:spPr>
                  </p:pic>
                </p:oleObj>
              </mc:Fallback>
            </mc:AlternateContent>
          </a:graphicData>
        </a:graphic>
      </p:graphicFrame>
      <p:sp>
        <p:nvSpPr>
          <p:cNvPr id="5" name="Foliennummernplatzhalter 3">
            <a:extLst>
              <a:ext uri="{FF2B5EF4-FFF2-40B4-BE49-F238E27FC236}">
                <a16:creationId xmlns:a16="http://schemas.microsoft.com/office/drawing/2014/main" id="{CD13C65B-AD62-A263-B461-63977484063E}"/>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71</a:t>
            </a:fld>
            <a:endParaRPr lang="en-US" sz="1200" dirty="0"/>
          </a:p>
        </p:txBody>
      </p:sp>
    </p:spTree>
    <p:extLst>
      <p:ext uri="{BB962C8B-B14F-4D97-AF65-F5344CB8AC3E}">
        <p14:creationId xmlns:p14="http://schemas.microsoft.com/office/powerpoint/2010/main" val="3334541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903514" y="996023"/>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1480066"/>
            <a:ext cx="10439400" cy="4768333"/>
          </a:xfrm>
          <a:ln/>
        </p:spPr>
        <p:txBody>
          <a:bodyPr/>
          <a:lstStyle/>
          <a:p>
            <a:pPr marL="0" indent="0">
              <a:buNone/>
            </a:pPr>
            <a:endParaRPr lang="en-US" altLang="de-DE" sz="2000" dirty="0"/>
          </a:p>
          <a:p>
            <a:pPr marL="0" indent="0">
              <a:buNone/>
            </a:pPr>
            <a:r>
              <a:rPr lang="en-US" altLang="de-DE" sz="2000" dirty="0"/>
              <a:t>Wednesday 3 September 2025, 22:00 JST, 15:00 CEST, 14:00 BST, 08:00 CDT, 06:00 PDT for 2 hours.</a:t>
            </a:r>
          </a:p>
          <a:p>
            <a:pPr marL="0" indent="0">
              <a:buNone/>
            </a:pPr>
            <a:r>
              <a:rPr lang="en-US" altLang="de-DE" sz="2000" dirty="0"/>
              <a:t>Goals: status reporting and preliminary outcomes of merges.</a:t>
            </a:r>
          </a:p>
          <a:p>
            <a:pPr marL="0" indent="0">
              <a:buNone/>
            </a:pPr>
            <a:endParaRPr lang="en-US" altLang="de-DE" sz="2000" dirty="0"/>
          </a:p>
          <a:p>
            <a:pPr marL="0" indent="0">
              <a:buNone/>
            </a:pPr>
            <a:endParaRPr lang="en-US" sz="2000" kern="100" dirty="0">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en-GB" sz="20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800" dirty="0"/>
          </a:p>
          <a:p>
            <a:pPr marL="0" indent="0">
              <a:buNone/>
            </a:pPr>
            <a:endParaRPr lang="en-US" altLang="de-DE" sz="1800" dirty="0"/>
          </a:p>
          <a:p>
            <a:pPr marL="0" indent="0">
              <a:buNone/>
            </a:pPr>
            <a:endParaRPr lang="en-US" altLang="de-DE" sz="18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liennummernplatzhalter 3">
            <a:extLst>
              <a:ext uri="{FF2B5EF4-FFF2-40B4-BE49-F238E27FC236}">
                <a16:creationId xmlns:a16="http://schemas.microsoft.com/office/drawing/2014/main" id="{C21FA181-1705-6E84-141D-C9FE2D831BE3}"/>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72</a:t>
            </a:fld>
            <a:endParaRPr lang="en-US" sz="1200" dirty="0"/>
          </a:p>
        </p:txBody>
      </p:sp>
    </p:spTree>
    <p:extLst>
      <p:ext uri="{BB962C8B-B14F-4D97-AF65-F5344CB8AC3E}">
        <p14:creationId xmlns:p14="http://schemas.microsoft.com/office/powerpoint/2010/main" val="2210246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881743" y="766649"/>
            <a:ext cx="10363200" cy="590946"/>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46314" y="1390252"/>
            <a:ext cx="10820400" cy="4876800"/>
          </a:xfrm>
        </p:spPr>
        <p:txBody>
          <a:bodyPr/>
          <a:lstStyle/>
          <a:p>
            <a:pPr marL="0" indent="0">
              <a:buNone/>
            </a:pPr>
            <a:r>
              <a:rPr lang="en-GB" sz="1800" b="1" dirty="0"/>
              <a:t>2024</a:t>
            </a:r>
          </a:p>
          <a:p>
            <a:pPr>
              <a:buFont typeface="Wingdings" panose="05000000000000000000" pitchFamily="2" charset="2"/>
              <a:buChar char="ü"/>
            </a:pPr>
            <a:r>
              <a:rPr lang="en-GB" sz="1800" dirty="0"/>
              <a:t>November: Approve Technical Guidance Document </a:t>
            </a:r>
          </a:p>
          <a:p>
            <a:pPr>
              <a:buFont typeface="Wingdings" panose="05000000000000000000" pitchFamily="2" charset="2"/>
              <a:buChar char="ü"/>
            </a:pPr>
            <a:r>
              <a:rPr lang="en-GB" sz="1800" dirty="0"/>
              <a:t>Call for proposals issued</a:t>
            </a:r>
          </a:p>
          <a:p>
            <a:pPr marL="0" indent="0">
              <a:buNone/>
            </a:pPr>
            <a:r>
              <a:rPr lang="en-GB" sz="1800" b="1" dirty="0"/>
              <a:t>2025</a:t>
            </a:r>
          </a:p>
          <a:p>
            <a:pPr>
              <a:buFont typeface="Wingdings" panose="05000000000000000000" pitchFamily="2" charset="2"/>
              <a:buChar char="ü"/>
            </a:pPr>
            <a:r>
              <a:rPr lang="en-GB" sz="1800" dirty="0"/>
              <a:t>January: Hear initial proposals</a:t>
            </a:r>
          </a:p>
          <a:p>
            <a:pPr>
              <a:buFont typeface="Wingdings" panose="05000000000000000000" pitchFamily="2" charset="2"/>
              <a:buChar char="ü"/>
            </a:pPr>
            <a:r>
              <a:rPr lang="en-GB" sz="1800" dirty="0"/>
              <a:t>March: Hear updated proposals</a:t>
            </a:r>
          </a:p>
          <a:p>
            <a:pPr>
              <a:buFont typeface="Wingdings" panose="05000000000000000000" pitchFamily="2" charset="2"/>
              <a:buChar char="ü"/>
            </a:pPr>
            <a:r>
              <a:rPr lang="en-GB" sz="1800" dirty="0"/>
              <a:t>March to May – 2 conference calls </a:t>
            </a:r>
          </a:p>
          <a:p>
            <a:pPr lvl="1"/>
            <a:r>
              <a:rPr lang="en-GB" sz="1600" dirty="0"/>
              <a:t>Simulation results of remaining proposals not yet provided</a:t>
            </a:r>
          </a:p>
          <a:p>
            <a:pPr lvl="1"/>
            <a:r>
              <a:rPr lang="en-GB" sz="1600" dirty="0"/>
              <a:t>Prepare table of proposals for analysing against technical guidance document</a:t>
            </a:r>
          </a:p>
          <a:p>
            <a:pPr>
              <a:buFont typeface="Wingdings" panose="05000000000000000000" pitchFamily="2" charset="2"/>
              <a:buChar char="ü"/>
            </a:pPr>
            <a:r>
              <a:rPr lang="en-GB" sz="1800" dirty="0"/>
              <a:t>May: Hear final proposals</a:t>
            </a:r>
          </a:p>
          <a:p>
            <a:pPr>
              <a:buFont typeface="Wingdings" panose="05000000000000000000" pitchFamily="2" charset="2"/>
              <a:buChar char="ü"/>
            </a:pPr>
            <a:r>
              <a:rPr lang="en-GB" sz="1800" dirty="0"/>
              <a:t>May to July – 2 conference calls </a:t>
            </a:r>
          </a:p>
          <a:p>
            <a:pPr lvl="1">
              <a:buFont typeface="Arial" panose="020B0604020202020204" pitchFamily="34" charset="0"/>
              <a:buChar char="•"/>
            </a:pPr>
            <a:r>
              <a:rPr lang="en-GB" sz="1600" dirty="0"/>
              <a:t>Simulation results and proposal categorisation.</a:t>
            </a:r>
          </a:p>
          <a:p>
            <a:pPr>
              <a:buFont typeface="Wingdings" panose="05000000000000000000" pitchFamily="2" charset="2"/>
              <a:buChar char="ü"/>
            </a:pPr>
            <a:r>
              <a:rPr lang="en-GB" sz="1800" dirty="0"/>
              <a:t>July: Heard final proposals.  Categorized and summarized proposals</a:t>
            </a:r>
          </a:p>
          <a:p>
            <a:r>
              <a:rPr lang="en-GB" sz="1800" dirty="0"/>
              <a:t>July – September: Merging proposals </a:t>
            </a:r>
          </a:p>
          <a:p>
            <a:r>
              <a:rPr lang="en-GB" sz="1800" dirty="0"/>
              <a:t>September: Finish merging and start drafting the standard</a:t>
            </a:r>
          </a:p>
        </p:txBody>
      </p:sp>
      <p:sp>
        <p:nvSpPr>
          <p:cNvPr id="6" name="Foliennummernplatzhalter 3">
            <a:extLst>
              <a:ext uri="{FF2B5EF4-FFF2-40B4-BE49-F238E27FC236}">
                <a16:creationId xmlns:a16="http://schemas.microsoft.com/office/drawing/2014/main" id="{84529BBB-F391-51E5-7720-9F86794A277C}"/>
              </a:ext>
            </a:extLst>
          </p:cNvPr>
          <p:cNvSpPr txBox="1">
            <a:spLocks/>
          </p:cNvSpPr>
          <p:nvPr/>
        </p:nvSpPr>
        <p:spPr>
          <a:xfrm>
            <a:off x="5732263" y="6431868"/>
            <a:ext cx="7120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73</a:t>
            </a:fld>
            <a:endParaRPr lang="en-US" sz="1200" dirty="0"/>
          </a:p>
        </p:txBody>
      </p:sp>
    </p:spTree>
    <p:extLst>
      <p:ext uri="{BB962C8B-B14F-4D97-AF65-F5344CB8AC3E}">
        <p14:creationId xmlns:p14="http://schemas.microsoft.com/office/powerpoint/2010/main" val="2271878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45E0-A322-306A-04F4-576924E525B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632F2AB-1437-E9A8-76E4-B355FA48A932}"/>
              </a:ext>
            </a:extLst>
          </p:cNvPr>
          <p:cNvSpPr>
            <a:spLocks noGrp="1"/>
          </p:cNvSpPr>
          <p:nvPr>
            <p:ph type="ctrTitle"/>
          </p:nvPr>
        </p:nvSpPr>
        <p:spPr/>
        <p:txBody>
          <a:bodyPr/>
          <a:lstStyle/>
          <a:p>
            <a:r>
              <a:rPr lang="de-DE" dirty="0"/>
              <a:t>TG4ae (ASCON)</a:t>
            </a:r>
            <a:br>
              <a:rPr lang="de-DE" dirty="0"/>
            </a:br>
            <a:r>
              <a:rPr lang="de-DE" dirty="0"/>
              <a:t>July 2025</a:t>
            </a:r>
            <a:br>
              <a:rPr lang="de-DE" dirty="0"/>
            </a:br>
            <a:r>
              <a:rPr lang="de-DE" dirty="0"/>
              <a:t>Closing Report</a:t>
            </a:r>
          </a:p>
        </p:txBody>
      </p:sp>
      <p:sp>
        <p:nvSpPr>
          <p:cNvPr id="4" name="Foliennummernplatzhalter 3">
            <a:extLst>
              <a:ext uri="{FF2B5EF4-FFF2-40B4-BE49-F238E27FC236}">
                <a16:creationId xmlns:a16="http://schemas.microsoft.com/office/drawing/2014/main" id="{AC742463-C7D3-F66A-7EEA-9FFCF69E69AE}"/>
              </a:ext>
            </a:extLst>
          </p:cNvPr>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74</a:t>
            </a:fld>
            <a:endParaRPr lang="en-US" dirty="0"/>
          </a:p>
        </p:txBody>
      </p:sp>
    </p:spTree>
    <p:extLst>
      <p:ext uri="{BB962C8B-B14F-4D97-AF65-F5344CB8AC3E}">
        <p14:creationId xmlns:p14="http://schemas.microsoft.com/office/powerpoint/2010/main" val="3223488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for July</a:t>
            </a:r>
          </a:p>
        </p:txBody>
      </p:sp>
      <p:sp>
        <p:nvSpPr>
          <p:cNvPr id="248" name="PlaceHolder 2"/>
          <p:cNvSpPr>
            <a:spLocks noGrp="1"/>
          </p:cNvSpPr>
          <p:nvPr>
            <p:ph/>
          </p:nvPr>
        </p:nvSpPr>
        <p:spPr>
          <a:xfrm>
            <a:off x="609600" y="1844640"/>
            <a:ext cx="10968480" cy="462912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Resolve letter ballot comments</a:t>
            </a:r>
          </a:p>
          <a:p>
            <a:pPr marL="575986" indent="-431989">
              <a:spcBef>
                <a:spcPts val="1889"/>
              </a:spcBef>
              <a:buClr>
                <a:srgbClr val="000000"/>
              </a:buClr>
              <a:buSzPct val="45000"/>
              <a:buFont typeface="Wingdings" charset="2"/>
              <a:buChar char=""/>
            </a:pPr>
            <a:r>
              <a:rPr lang="fi-FI" sz="4267" spc="-1">
                <a:solidFill>
                  <a:srgbClr val="000000"/>
                </a:solidFill>
                <a:latin typeface="Arial"/>
              </a:rPr>
              <a:t>Prepare draft ready for letter ballot recirculation</a:t>
            </a:r>
          </a:p>
          <a:p>
            <a:pPr marL="575986" indent="-431989">
              <a:spcBef>
                <a:spcPts val="1889"/>
              </a:spcBef>
              <a:buClr>
                <a:srgbClr val="000000"/>
              </a:buClr>
              <a:buSzPct val="45000"/>
              <a:buFont typeface="Wingdings" charset="2"/>
              <a:buChar char=""/>
            </a:pPr>
            <a:r>
              <a:rPr lang="fi-FI" sz="4267" spc="-1">
                <a:solidFill>
                  <a:srgbClr val="000000"/>
                </a:solidFill>
                <a:latin typeface="Arial"/>
              </a:rPr>
              <a:t>Start letter ballot recirculation after the session</a:t>
            </a:r>
          </a:p>
        </p:txBody>
      </p:sp>
      <p:sp>
        <p:nvSpPr>
          <p:cNvPr id="2" name="Foliennummernplatzhalter 3">
            <a:extLst>
              <a:ext uri="{FF2B5EF4-FFF2-40B4-BE49-F238E27FC236}">
                <a16:creationId xmlns:a16="http://schemas.microsoft.com/office/drawing/2014/main" id="{AAAC570F-1585-7B6C-23C5-53ADECE68F76}"/>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75</a:t>
            </a:fld>
            <a:endParaRPr lang="en-US" sz="1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Detailed Agenda for May</a:t>
            </a:r>
          </a:p>
        </p:txBody>
      </p:sp>
      <p:sp>
        <p:nvSpPr>
          <p:cNvPr id="250"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42500" lnSpcReduction="20000"/>
          </a:bodyPr>
          <a:lstStyle/>
          <a:p>
            <a:pPr marL="143996" indent="-143996">
              <a:spcBef>
                <a:spcPts val="1889"/>
              </a:spcBef>
              <a:buClr>
                <a:srgbClr val="000000"/>
              </a:buClr>
              <a:buSzPct val="50000"/>
              <a:buFont typeface="DejaVu Sans"/>
              <a:buChar char="●"/>
            </a:pPr>
            <a:r>
              <a:rPr lang="fi-FI" sz="4267" spc="-1">
                <a:solidFill>
                  <a:srgbClr val="000000"/>
                </a:solidFill>
                <a:latin typeface="Arial"/>
              </a:rPr>
              <a:t>Monday 28th of July 14:30-16:30</a:t>
            </a:r>
          </a:p>
          <a:p>
            <a:pPr marL="287993" lvl="1" indent="-143996">
              <a:spcBef>
                <a:spcPts val="1512"/>
              </a:spcBef>
              <a:buClr>
                <a:srgbClr val="000000"/>
              </a:buClr>
              <a:buSzPct val="50000"/>
              <a:buFont typeface="DejaVu Sans"/>
              <a:buChar char="●"/>
            </a:pPr>
            <a:r>
              <a:rPr lang="fi-FI" sz="3733" spc="-1">
                <a:solidFill>
                  <a:srgbClr val="000000"/>
                </a:solidFill>
                <a:latin typeface="Arial"/>
              </a:rPr>
              <a:t>Opening slides</a:t>
            </a:r>
          </a:p>
          <a:p>
            <a:pPr marL="287993" lvl="1" indent="-143996">
              <a:spcBef>
                <a:spcPts val="1512"/>
              </a:spcBef>
              <a:buClr>
                <a:srgbClr val="000000"/>
              </a:buClr>
              <a:buSzPct val="50000"/>
              <a:buFont typeface="DejaVu Sans"/>
              <a:buChar char="●"/>
            </a:pPr>
            <a:r>
              <a:rPr lang="fi-FI" sz="3733" spc="-1">
                <a:solidFill>
                  <a:srgbClr val="000000"/>
                </a:solidFill>
                <a:latin typeface="Arial"/>
              </a:rPr>
              <a:t>Approve agenda (this document)</a:t>
            </a:r>
          </a:p>
          <a:p>
            <a:pPr marL="287993" lvl="1" indent="-143996">
              <a:spcBef>
                <a:spcPts val="1512"/>
              </a:spcBef>
              <a:buClr>
                <a:srgbClr val="000000"/>
              </a:buClr>
              <a:buSzPct val="50000"/>
              <a:buFont typeface="DejaVu Sans"/>
              <a:buChar char="●"/>
            </a:pPr>
            <a:r>
              <a:rPr lang="fi-FI" sz="3733" spc="-1">
                <a:solidFill>
                  <a:srgbClr val="000000"/>
                </a:solidFill>
                <a:latin typeface="Arial"/>
              </a:rPr>
              <a:t>Approve minutes </a:t>
            </a:r>
            <a:r>
              <a:rPr lang="fi-FI" sz="3733" u="sng" spc="-1">
                <a:solidFill>
                  <a:srgbClr val="0000FF"/>
                </a:solidFill>
                <a:latin typeface="Arial"/>
                <a:hlinkClick r:id="rId2"/>
              </a:rPr>
              <a:t>15-25-0227-00</a:t>
            </a:r>
            <a:endParaRPr lang="fi-FI" sz="3733" spc="-1">
              <a:solidFill>
                <a:srgbClr val="000000"/>
              </a:solidFill>
              <a:latin typeface="Arial"/>
            </a:endParaRPr>
          </a:p>
          <a:p>
            <a:pPr marL="287993" lvl="1" indent="-143996">
              <a:spcBef>
                <a:spcPts val="1512"/>
              </a:spcBef>
              <a:buClr>
                <a:srgbClr val="000000"/>
              </a:buClr>
              <a:buSzPct val="50000"/>
              <a:buFont typeface="DejaVu Sans"/>
              <a:buChar char="●"/>
            </a:pPr>
            <a:r>
              <a:rPr lang="fi-FI" sz="3733" spc="-1">
                <a:solidFill>
                  <a:srgbClr val="000000"/>
                </a:solidFill>
                <a:latin typeface="Arial"/>
              </a:rPr>
              <a:t>Resolve letter ballot comments received</a:t>
            </a:r>
          </a:p>
          <a:p>
            <a:pPr marL="287993" lvl="1" indent="-143996">
              <a:spcBef>
                <a:spcPts val="1512"/>
              </a:spcBef>
              <a:buClr>
                <a:srgbClr val="000000"/>
              </a:buClr>
              <a:buSzPct val="50000"/>
              <a:buFont typeface="DejaVu Sans"/>
              <a:buChar char="●"/>
            </a:pPr>
            <a:r>
              <a:rPr lang="fi-FI" sz="3733" spc="-1">
                <a:solidFill>
                  <a:srgbClr val="000000"/>
                </a:solidFill>
                <a:latin typeface="Arial"/>
              </a:rPr>
              <a:t>Review the updated draft</a:t>
            </a:r>
          </a:p>
          <a:p>
            <a:pPr marL="287993" lvl="1" indent="-143996">
              <a:spcBef>
                <a:spcPts val="1512"/>
              </a:spcBef>
              <a:buClr>
                <a:srgbClr val="000000"/>
              </a:buClr>
              <a:buSzPct val="50000"/>
              <a:buFont typeface="DejaVu Sans"/>
              <a:buChar char="●"/>
            </a:pPr>
            <a:r>
              <a:rPr lang="fi-FI" sz="3733" spc="-1">
                <a:solidFill>
                  <a:srgbClr val="000000"/>
                </a:solidFill>
                <a:latin typeface="Arial"/>
              </a:rPr>
              <a:t>Do motion to start letter ballot</a:t>
            </a:r>
          </a:p>
          <a:p>
            <a:pPr marL="287993" lvl="1" indent="-143996">
              <a:spcBef>
                <a:spcPts val="1512"/>
              </a:spcBef>
              <a:buClr>
                <a:srgbClr val="000000"/>
              </a:buClr>
              <a:buSzPct val="50000"/>
              <a:buFont typeface="DejaVu Sans"/>
              <a:buChar char="●"/>
            </a:pPr>
            <a:r>
              <a:rPr lang="fi-FI" sz="3733" spc="-1">
                <a:solidFill>
                  <a:srgbClr val="000000"/>
                </a:solidFill>
                <a:latin typeface="Arial"/>
              </a:rPr>
              <a:t>Do motion to form CRG</a:t>
            </a:r>
          </a:p>
          <a:p>
            <a:pPr marL="287993" lvl="1" indent="-143996">
              <a:spcBef>
                <a:spcPts val="1512"/>
              </a:spcBef>
              <a:buClr>
                <a:srgbClr val="000000"/>
              </a:buClr>
              <a:buSzPct val="50000"/>
              <a:buFont typeface="DejaVu Sans"/>
              <a:buChar char="●"/>
            </a:pPr>
            <a:r>
              <a:rPr lang="fi-FI" sz="3733" spc="-1">
                <a:solidFill>
                  <a:srgbClr val="000000"/>
                </a:solidFill>
                <a:latin typeface="Arial"/>
              </a:rPr>
              <a:t>Update the project task list</a:t>
            </a:r>
          </a:p>
          <a:p>
            <a:pPr marL="287993" lvl="1" indent="-143996">
              <a:spcBef>
                <a:spcPts val="1512"/>
              </a:spcBef>
              <a:buClr>
                <a:srgbClr val="000000"/>
              </a:buClr>
              <a:buSzPct val="50000"/>
              <a:buFont typeface="DejaVu Sans"/>
              <a:buChar char="●"/>
            </a:pPr>
            <a:r>
              <a:rPr lang="fi-FI" sz="3733" spc="-1">
                <a:solidFill>
                  <a:srgbClr val="000000"/>
                </a:solidFill>
                <a:latin typeface="Arial"/>
              </a:rPr>
              <a:t>Closing report</a:t>
            </a:r>
          </a:p>
          <a:p>
            <a:pPr marL="143996" indent="-143996">
              <a:spcBef>
                <a:spcPts val="1889"/>
              </a:spcBef>
              <a:buClr>
                <a:srgbClr val="000000"/>
              </a:buClr>
              <a:buSzPct val="50000"/>
              <a:buFont typeface="DejaVu Sans"/>
              <a:buChar char="●"/>
            </a:pPr>
            <a:r>
              <a:rPr lang="fi-FI" sz="4267" spc="-1">
                <a:solidFill>
                  <a:srgbClr val="000000"/>
                </a:solidFill>
                <a:latin typeface="Arial"/>
              </a:rPr>
              <a:t>Wednesday 30th of July 09:00-10:00</a:t>
            </a:r>
          </a:p>
          <a:p>
            <a:pPr marL="287993" lvl="1" indent="-143996">
              <a:spcBef>
                <a:spcPts val="1512"/>
              </a:spcBef>
              <a:buClr>
                <a:srgbClr val="000000"/>
              </a:buClr>
              <a:buSzPct val="50000"/>
              <a:buFont typeface="DejaVu Sans"/>
              <a:buChar char="●"/>
            </a:pPr>
            <a:r>
              <a:rPr lang="fi-FI" sz="3733" spc="-1">
                <a:solidFill>
                  <a:srgbClr val="000000"/>
                </a:solidFill>
                <a:latin typeface="Arial"/>
              </a:rPr>
              <a:t>Cancelled</a:t>
            </a:r>
          </a:p>
          <a:p>
            <a:pPr marL="287993" lvl="1" indent="0">
              <a:spcBef>
                <a:spcPts val="1512"/>
              </a:spcBef>
              <a:buNone/>
            </a:pPr>
            <a:endParaRPr lang="fi-FI" sz="3733" spc="-1">
              <a:solidFill>
                <a:srgbClr val="000000"/>
              </a:solidFill>
              <a:latin typeface="Arial"/>
            </a:endParaRPr>
          </a:p>
        </p:txBody>
      </p:sp>
      <p:sp>
        <p:nvSpPr>
          <p:cNvPr id="2" name="Foliennummernplatzhalter 3">
            <a:extLst>
              <a:ext uri="{FF2B5EF4-FFF2-40B4-BE49-F238E27FC236}">
                <a16:creationId xmlns:a16="http://schemas.microsoft.com/office/drawing/2014/main" id="{975A264A-EF52-A2FB-CBFB-EF2A0B095A9C}"/>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76</a:t>
            </a:fld>
            <a:endParaRPr lang="en-US" sz="1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More information</a:t>
            </a:r>
          </a:p>
        </p:txBody>
      </p:sp>
      <p:sp>
        <p:nvSpPr>
          <p:cNvPr id="252"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88000" lnSpcReduction="10000"/>
          </a:bodyPr>
          <a:lstStyle/>
          <a:p>
            <a:pPr marL="253434" indent="-253434">
              <a:spcBef>
                <a:spcPts val="1889"/>
              </a:spcBef>
              <a:buClr>
                <a:srgbClr val="000000"/>
              </a:buClr>
              <a:buSzPct val="50000"/>
              <a:buFont typeface="DejaVu Sans"/>
              <a:buChar char="●"/>
            </a:pPr>
            <a:r>
              <a:rPr lang="fi-FI" sz="3733" spc="-1">
                <a:solidFill>
                  <a:srgbClr val="000000"/>
                </a:solidFill>
                <a:latin typeface="Arial"/>
              </a:rPr>
              <a:t>Project tasklist</a:t>
            </a:r>
          </a:p>
          <a:p>
            <a:pPr marL="1013735" lvl="1" indent="-380150">
              <a:spcBef>
                <a:spcPts val="1512"/>
              </a:spcBef>
              <a:buClr>
                <a:srgbClr val="000000"/>
              </a:buClr>
              <a:buSzPct val="75000"/>
              <a:buFont typeface="Symbol" charset="2"/>
              <a:buChar char=""/>
            </a:pPr>
            <a:r>
              <a:rPr lang="fi-FI" sz="3733" u="sng" spc="-1">
                <a:solidFill>
                  <a:srgbClr val="0000FF"/>
                </a:solidFill>
                <a:latin typeface="Arial"/>
                <a:hlinkClick r:id="rId2"/>
              </a:rPr>
              <a:t>15-24-0466 latest version</a:t>
            </a:r>
            <a:endParaRPr lang="fi-FI" sz="3733" spc="-1">
              <a:solidFill>
                <a:srgbClr val="000000"/>
              </a:solidFill>
              <a:latin typeface="Arial"/>
            </a:endParaRPr>
          </a:p>
          <a:p>
            <a:pPr marL="253434" indent="-253434">
              <a:spcBef>
                <a:spcPts val="1889"/>
              </a:spcBef>
              <a:buClr>
                <a:srgbClr val="000000"/>
              </a:buClr>
              <a:buSzPct val="50000"/>
              <a:buFont typeface="DejaVu Sans"/>
              <a:buChar char="●"/>
            </a:pPr>
            <a:r>
              <a:rPr lang="fi-FI" sz="3733" spc="-1">
                <a:solidFill>
                  <a:srgbClr val="000000"/>
                </a:solidFill>
                <a:latin typeface="Arial"/>
              </a:rPr>
              <a:t>Letter ballot comments</a:t>
            </a:r>
          </a:p>
          <a:p>
            <a:pPr marL="1013735" lvl="1" indent="-380150">
              <a:spcBef>
                <a:spcPts val="1512"/>
              </a:spcBef>
              <a:buClr>
                <a:srgbClr val="000000"/>
              </a:buClr>
              <a:buSzPct val="75000"/>
              <a:buFont typeface="Symbol" charset="2"/>
              <a:buChar char=""/>
            </a:pPr>
            <a:r>
              <a:rPr lang="fi-FI" sz="3733" u="sng" spc="-1">
                <a:solidFill>
                  <a:srgbClr val="0000FF"/>
                </a:solidFill>
                <a:latin typeface="Arial"/>
                <a:hlinkClick r:id="rId3"/>
              </a:rPr>
              <a:t>15-25-0317 latest version</a:t>
            </a:r>
            <a:endParaRPr lang="fi-FI" sz="3733" spc="-1">
              <a:solidFill>
                <a:srgbClr val="000000"/>
              </a:solidFill>
              <a:latin typeface="Arial"/>
            </a:endParaRPr>
          </a:p>
          <a:p>
            <a:pPr marL="253434" indent="-253434">
              <a:spcBef>
                <a:spcPts val="1889"/>
              </a:spcBef>
              <a:buClr>
                <a:srgbClr val="000000"/>
              </a:buClr>
              <a:buSzPct val="50000"/>
              <a:buFont typeface="DejaVu Sans"/>
              <a:buChar char="●"/>
            </a:pPr>
            <a:r>
              <a:rPr lang="fi-FI" sz="3733" spc="-1">
                <a:solidFill>
                  <a:srgbClr val="000000"/>
                </a:solidFill>
                <a:latin typeface="Arial"/>
              </a:rPr>
              <a:t>Comments NIST received during IPD:</a:t>
            </a:r>
          </a:p>
          <a:p>
            <a:pPr marL="506867" lvl="1" indent="-253434">
              <a:spcBef>
                <a:spcPts val="1512"/>
              </a:spcBef>
              <a:buClr>
                <a:srgbClr val="000000"/>
              </a:buClr>
              <a:buSzPct val="50000"/>
              <a:buFont typeface="DejaVu Sans"/>
              <a:buChar char="●"/>
            </a:pPr>
            <a:r>
              <a:rPr lang="fi-FI" sz="3733" u="sng" spc="-1">
                <a:solidFill>
                  <a:srgbClr val="0000FF"/>
                </a:solidFill>
                <a:latin typeface="Arial"/>
                <a:hlinkClick r:id="rId4"/>
              </a:rPr>
              <a:t>https://csrc.nist.gov/pubs/sp/800/232/ipd</a:t>
            </a:r>
            <a:endParaRPr lang="fi-FI" sz="3733" spc="-1">
              <a:solidFill>
                <a:srgbClr val="000000"/>
              </a:solidFill>
              <a:latin typeface="Arial"/>
            </a:endParaRPr>
          </a:p>
          <a:p>
            <a:pPr marL="506867" lvl="1" indent="-253434">
              <a:spcBef>
                <a:spcPts val="1512"/>
              </a:spcBef>
              <a:buClr>
                <a:srgbClr val="000000"/>
              </a:buClr>
              <a:buSzPct val="50000"/>
              <a:buFont typeface="DejaVu Sans"/>
              <a:buChar char="●"/>
            </a:pPr>
            <a:r>
              <a:rPr lang="fi-FI" sz="3733" u="sng" spc="-1">
                <a:solidFill>
                  <a:srgbClr val="0000FF"/>
                </a:solidFill>
                <a:latin typeface="Arial"/>
                <a:hlinkClick r:id="rId5"/>
              </a:rPr>
              <a:t>sp800-232-ipd-public-comments-received.pdf</a:t>
            </a:r>
            <a:endParaRPr lang="fi-FI" sz="3733" spc="-1">
              <a:solidFill>
                <a:srgbClr val="000000"/>
              </a:solidFill>
              <a:latin typeface="Arial"/>
            </a:endParaRPr>
          </a:p>
        </p:txBody>
      </p:sp>
      <p:sp>
        <p:nvSpPr>
          <p:cNvPr id="2" name="Foliennummernplatzhalter 3">
            <a:extLst>
              <a:ext uri="{FF2B5EF4-FFF2-40B4-BE49-F238E27FC236}">
                <a16:creationId xmlns:a16="http://schemas.microsoft.com/office/drawing/2014/main" id="{9D44AD87-0C56-E85D-9CCA-FDE8D316CC6A}"/>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77</a:t>
            </a:fld>
            <a:endParaRPr lang="en-US" sz="1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LB219 results</a:t>
            </a:r>
          </a:p>
        </p:txBody>
      </p:sp>
      <p:graphicFrame>
        <p:nvGraphicFramePr>
          <p:cNvPr id="254" name="Table 253"/>
          <p:cNvGraphicFramePr/>
          <p:nvPr/>
        </p:nvGraphicFramePr>
        <p:xfrm>
          <a:off x="1851360" y="1949760"/>
          <a:ext cx="8407680" cy="40728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2025-06-06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2025-07-06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129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876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56.59%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64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100.00%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12.33%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56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43.4%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54CE227C-40DC-BC5B-182F-1F2ECC63AF83}"/>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78</a:t>
            </a:fld>
            <a:endParaRPr lang="en-US" sz="1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09600" y="609600"/>
            <a:ext cx="10969920" cy="114240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LB219 comments</a:t>
            </a:r>
          </a:p>
        </p:txBody>
      </p:sp>
      <p:graphicFrame>
        <p:nvGraphicFramePr>
          <p:cNvPr id="256" name="Table 255"/>
          <p:cNvGraphicFramePr/>
          <p:nvPr/>
        </p:nvGraphicFramePr>
        <p:xfrm>
          <a:off x="1935840" y="2310720"/>
          <a:ext cx="8407680" cy="26670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28320">
                <a:tc gridSpan="4">
                  <a:txBody>
                    <a:bodyPr/>
                    <a:lstStyle/>
                    <a:p>
                      <a:pPr algn="ctr">
                        <a:lnSpc>
                          <a:spcPct val="100000"/>
                        </a:lnSpc>
                      </a:pPr>
                      <a:r>
                        <a:rPr lang="fi-FI" sz="2700" b="0" strike="noStrike" spc="-1">
                          <a:solidFill>
                            <a:srgbClr val="000000"/>
                          </a:solidFill>
                          <a:latin typeface="Arial"/>
                        </a:rPr>
                        <a:t>Comments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20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2000" b="0" strike="noStrike" spc="-1">
                        <a:solidFill>
                          <a:srgbClr val="000000"/>
                        </a:solidFill>
                        <a:latin typeface="Arial"/>
                      </a:endParaRPr>
                    </a:p>
                  </a:txBody>
                  <a:tcPr marL="90000" marR="90000">
                    <a:lnL>
                      <a:noFill/>
                    </a:lnL>
                    <a:lnR>
                      <a:noFill/>
                    </a:lnR>
                    <a:lnT>
                      <a:noFill/>
                    </a:lnT>
                    <a:lnB>
                      <a:noFill/>
                    </a:lnB>
                    <a:solidFill>
                      <a:srgbClr val="729FCF"/>
                    </a:solidFill>
                  </a:tcPr>
                </a:tc>
                <a:tc hMerge="1">
                  <a:txBody>
                    <a:bodyPr/>
                    <a:lstStyle/>
                    <a:p>
                      <a:endParaRPr lang="fi-FI" sz="20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28320">
                <a:tc>
                  <a:txBody>
                    <a:bodyPr/>
                    <a:lstStyle/>
                    <a:p>
                      <a:pPr>
                        <a:lnSpc>
                          <a:spcPct val="100000"/>
                        </a:lnSpc>
                      </a:pPr>
                      <a:r>
                        <a:rPr lang="fi-FI" sz="2700" b="0" strike="noStrike" spc="-1">
                          <a:solidFill>
                            <a:srgbClr val="000000"/>
                          </a:solidFill>
                          <a:latin typeface="Arial"/>
                        </a:rPr>
                        <a:t>Total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700" b="0" strike="noStrike" spc="-1">
                          <a:solidFill>
                            <a:srgbClr val="000000"/>
                          </a:solidFill>
                          <a:latin typeface="Arial"/>
                        </a:rPr>
                        <a:t>28</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7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fi-FI" sz="27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28320">
                <a:tc>
                  <a:txBody>
                    <a:bodyPr/>
                    <a:lstStyle/>
                    <a:p>
                      <a:pPr>
                        <a:lnSpc>
                          <a:spcPct val="100000"/>
                        </a:lnSpc>
                      </a:pPr>
                      <a:r>
                        <a:rPr lang="fi-FI" sz="2700" b="0" strike="noStrike" spc="-1">
                          <a:solidFill>
                            <a:srgbClr val="000000"/>
                          </a:solidFill>
                          <a:latin typeface="Arial"/>
                        </a:rPr>
                        <a:t>Editorial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700" b="0" strike="noStrike" spc="-1">
                          <a:solidFill>
                            <a:srgbClr val="000000"/>
                          </a:solidFill>
                          <a:latin typeface="Arial"/>
                        </a:rPr>
                        <a:t>23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700" b="0" strike="noStrike" spc="-1">
                          <a:solidFill>
                            <a:srgbClr val="000000"/>
                          </a:solidFill>
                          <a:latin typeface="Arial"/>
                        </a:rPr>
                        <a:t>Accepted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700" b="0" strike="noStrike" spc="-1">
                          <a:solidFill>
                            <a:srgbClr val="000000"/>
                          </a:solidFill>
                          <a:latin typeface="Arial"/>
                        </a:rPr>
                        <a:t>21</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28320">
                <a:tc>
                  <a:txBody>
                    <a:bodyPr/>
                    <a:lstStyle/>
                    <a:p>
                      <a:pPr>
                        <a:lnSpc>
                          <a:spcPct val="100000"/>
                        </a:lnSpc>
                      </a:pPr>
                      <a:r>
                        <a:rPr lang="fi-FI" sz="2700" b="0" strike="noStrike" spc="-1">
                          <a:solidFill>
                            <a:srgbClr val="000000"/>
                          </a:solidFill>
                          <a:latin typeface="Arial"/>
                        </a:rPr>
                        <a:t>Technical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700" b="0" strike="noStrike" spc="-1">
                          <a:solidFill>
                            <a:srgbClr val="000000"/>
                          </a:solidFill>
                          <a:latin typeface="Arial"/>
                        </a:rPr>
                        <a:t>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700" b="0" strike="noStrike" spc="-1">
                          <a:solidFill>
                            <a:srgbClr val="000000"/>
                          </a:solidFill>
                          <a:latin typeface="Arial"/>
                        </a:rPr>
                        <a:t>Revised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fi-FI" sz="2700" b="0" strike="noStrike" spc="-1">
                          <a:solidFill>
                            <a:srgbClr val="000000"/>
                          </a:solidFill>
                          <a:latin typeface="Arial"/>
                        </a:rPr>
                        <a:t>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28320">
                <a:tc>
                  <a:txBody>
                    <a:bodyPr/>
                    <a:lstStyle/>
                    <a:p>
                      <a:pPr>
                        <a:lnSpc>
                          <a:spcPct val="100000"/>
                        </a:lnSpc>
                      </a:pPr>
                      <a:r>
                        <a:rPr lang="fi-FI" sz="2700" b="0" strike="noStrike" spc="-1">
                          <a:solidFill>
                            <a:srgbClr val="000000"/>
                          </a:solidFill>
                          <a:latin typeface="Arial"/>
                        </a:rPr>
                        <a:t>General</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7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700" b="0" strike="noStrike" spc="-1">
                          <a:solidFill>
                            <a:srgbClr val="000000"/>
                          </a:solidFill>
                          <a:latin typeface="Arial"/>
                        </a:rPr>
                        <a:t>Rejected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fi-FI" sz="2700" b="0" strike="noStrike" spc="-1">
                          <a:solidFill>
                            <a:srgbClr val="000000"/>
                          </a:solidFill>
                          <a:latin typeface="Arial"/>
                        </a:rPr>
                        <a:t>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Foliennummernplatzhalter 3">
            <a:extLst>
              <a:ext uri="{FF2B5EF4-FFF2-40B4-BE49-F238E27FC236}">
                <a16:creationId xmlns:a16="http://schemas.microsoft.com/office/drawing/2014/main" id="{50D6D3F1-744F-EDE1-064C-D77EF3A530B3}"/>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79</a:t>
            </a:fld>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21"/>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TG4ae formally request that 802.15 WG start a WG recirculation requesting approval of document P802-15-4ae_D01 and to forward document P802-15-4ae_D01,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Peter Yee</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258"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B2480960-24A9-B0AC-5C59-B25D31151C22}"/>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80</a:t>
            </a:fld>
            <a:endParaRPr lang="en-US"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31"/>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667" i="1" spc="-1">
                <a:solidFill>
                  <a:srgbClr val="000000"/>
                </a:solidFill>
                <a:latin typeface="Arial"/>
                <a:ea typeface="DejaVu Sans"/>
              </a:rPr>
              <a:t>Move that 802.15 WG start a WG recirculation requesting approval of document P802-15-4ae_D01 and to forward document P802-15-4ae_D01, to Standards Association ballot.</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260"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Draft ready for recirculation</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58DF634E-5F42-9451-DD79-A25D4C6BF5C5}"/>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81</a:t>
            </a:fld>
            <a:endParaRPr lang="en-US"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35"/>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1000" lnSpcReduction="10000"/>
          </a:bodyPr>
          <a:lstStyle/>
          <a:p>
            <a:pPr>
              <a:lnSpc>
                <a:spcPct val="100000"/>
              </a:lnSpc>
            </a:pPr>
            <a:r>
              <a:rPr lang="en-US" sz="2667" i="1" spc="-1">
                <a:solidFill>
                  <a:srgbClr val="000000"/>
                </a:solidFill>
                <a:latin typeface="Arial"/>
                <a:ea typeface="DejaVu Sans"/>
              </a:rPr>
              <a:t>Move that TG4ae requests that 802.15 WG approve the formation of a Comment Resolution Group (CRG) for the WG balloting of the P802-15-4ae_D01 with the following membership: Tero Kivinen (Chair), Ann Krieger, Ben Rolfe, Alex Krebs, and Peter Yee. The 802.15.4ae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Ann Krieger</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Peter Yee</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Motion passes</a:t>
            </a:r>
            <a:endParaRPr lang="fi-FI" sz="2667" spc="-1">
              <a:solidFill>
                <a:srgbClr val="000000"/>
              </a:solidFill>
              <a:latin typeface="Arial"/>
            </a:endParaRPr>
          </a:p>
        </p:txBody>
      </p:sp>
      <p:sp>
        <p:nvSpPr>
          <p:cNvPr id="262"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TG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B6B6C7A5-5F0E-2B66-CC2C-4B324A7FAD8D}"/>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82</a:t>
            </a:fld>
            <a:endParaRPr lang="en-US"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8"/>
          <p:cNvSpPr/>
          <p:nvPr/>
        </p:nvSpPr>
        <p:spPr>
          <a:xfrm>
            <a:off x="609600" y="2180640"/>
            <a:ext cx="10966560" cy="3972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500" lnSpcReduction="20000"/>
          </a:bodyPr>
          <a:lstStyle/>
          <a:p>
            <a:pPr>
              <a:lnSpc>
                <a:spcPct val="100000"/>
              </a:lnSpc>
            </a:pPr>
            <a:r>
              <a:rPr lang="en-US" sz="2667" i="1" spc="-1">
                <a:solidFill>
                  <a:srgbClr val="000000"/>
                </a:solidFill>
                <a:latin typeface="Arial"/>
                <a:ea typeface="DejaVu Sans"/>
              </a:rPr>
              <a:t>Move that 802.15 WG approve the formation of a Comment Resolution Group (CRG) for the WG balloting of the P802-15-4ae_D01 with the following membership: Tero Kivinen (Chair), Ann Krieger, Ben Rolfe, Alex Krebs, and Peter Yee. The 802.15.4ae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fi-FI" sz="2667" spc="-1">
              <a:solidFill>
                <a:srgbClr val="000000"/>
              </a:solidFill>
              <a:latin typeface="Arial"/>
            </a:endParaRPr>
          </a:p>
          <a:p>
            <a:pPr>
              <a:lnSpc>
                <a:spcPct val="100000"/>
              </a:lnSpc>
            </a:pPr>
            <a:endParaRPr lang="fi-FI" sz="2667" spc="-1">
              <a:solidFill>
                <a:srgbClr val="000000"/>
              </a:solidFill>
              <a:latin typeface="Arial"/>
            </a:endParaRPr>
          </a:p>
          <a:p>
            <a:pPr>
              <a:lnSpc>
                <a:spcPct val="100000"/>
              </a:lnSpc>
            </a:pPr>
            <a:r>
              <a:rPr lang="en-US" sz="2667" spc="-1">
                <a:solidFill>
                  <a:srgbClr val="000000"/>
                </a:solidFill>
                <a:latin typeface="Arial"/>
                <a:ea typeface="DejaVu Sans"/>
              </a:rPr>
              <a:t>Moved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Seconded by: </a:t>
            </a:r>
            <a:endParaRPr lang="fi-FI" sz="2667" spc="-1">
              <a:solidFill>
                <a:srgbClr val="000000"/>
              </a:solidFill>
              <a:latin typeface="Arial"/>
            </a:endParaRPr>
          </a:p>
          <a:p>
            <a:pPr>
              <a:lnSpc>
                <a:spcPct val="100000"/>
              </a:lnSpc>
            </a:pPr>
            <a:r>
              <a:rPr lang="en-US" sz="2667" spc="-1">
                <a:solidFill>
                  <a:srgbClr val="000000"/>
                </a:solidFill>
                <a:latin typeface="Arial"/>
                <a:ea typeface="DejaVu Sans"/>
              </a:rPr>
              <a:t>Result: </a:t>
            </a:r>
            <a:endParaRPr lang="fi-FI" sz="2667" spc="-1">
              <a:solidFill>
                <a:srgbClr val="000000"/>
              </a:solidFill>
              <a:latin typeface="Arial"/>
            </a:endParaRPr>
          </a:p>
        </p:txBody>
      </p:sp>
      <p:sp>
        <p:nvSpPr>
          <p:cNvPr id="264" name="PlaceHolder 1"/>
          <p:cNvSpPr>
            <a:spLocks noGrp="1"/>
          </p:cNvSpPr>
          <p:nvPr>
            <p:ph type="title"/>
          </p:nvPr>
        </p:nvSpPr>
        <p:spPr>
          <a:xfrm>
            <a:off x="304800" y="777600"/>
            <a:ext cx="11580960" cy="1143840"/>
          </a:xfrm>
          <a:prstGeom prst="rect">
            <a:avLst/>
          </a:prstGeom>
          <a:noFill/>
          <a:ln w="0">
            <a:noFill/>
          </a:ln>
        </p:spPr>
        <p:txBody>
          <a:bodyPr vert="horz" wrap="square" lIns="0" tIns="0" rIns="0" bIns="0" numCol="1" anchor="ctr" anchorCtr="0" compatLnSpc="1">
            <a:prstTxWarp prst="textNoShape">
              <a:avLst/>
            </a:prstTxWarp>
            <a:noAutofit/>
          </a:bodyPr>
          <a:lstStyle/>
          <a:p>
            <a:pPr>
              <a:lnSpc>
                <a:spcPct val="90000"/>
              </a:lnSpc>
              <a:tabLst>
                <a:tab pos="0" algn="l"/>
              </a:tabLst>
            </a:pPr>
            <a:r>
              <a:rPr lang="en-US" sz="5333" spc="-1">
                <a:solidFill>
                  <a:srgbClr val="000000"/>
                </a:solidFill>
                <a:latin typeface="Arial"/>
                <a:ea typeface="DejaVu Sans"/>
              </a:rPr>
              <a:t>WG motion:</a:t>
            </a:r>
            <a:br>
              <a:rPr sz="5333"/>
            </a:br>
            <a:r>
              <a:rPr lang="en-US" sz="5333" spc="-1">
                <a:solidFill>
                  <a:srgbClr val="000000"/>
                </a:solidFill>
                <a:latin typeface="Arial"/>
                <a:ea typeface="DejaVu Sans"/>
              </a:rPr>
              <a:t>CRG formation for LB</a:t>
            </a:r>
            <a:endParaRPr lang="fi-FI" sz="5333" spc="-1">
              <a:solidFill>
                <a:srgbClr val="000000"/>
              </a:solidFill>
              <a:latin typeface="Arial"/>
            </a:endParaRPr>
          </a:p>
        </p:txBody>
      </p:sp>
      <p:sp>
        <p:nvSpPr>
          <p:cNvPr id="2" name="Foliennummernplatzhalter 3">
            <a:extLst>
              <a:ext uri="{FF2B5EF4-FFF2-40B4-BE49-F238E27FC236}">
                <a16:creationId xmlns:a16="http://schemas.microsoft.com/office/drawing/2014/main" id="{033C0C4F-0D93-BFD9-F0E7-29BB95775D29}"/>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83</a:t>
            </a:fld>
            <a:endParaRPr lang="en-US" sz="12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Timeline</a:t>
            </a:r>
          </a:p>
        </p:txBody>
      </p:sp>
      <p:graphicFrame>
        <p:nvGraphicFramePr>
          <p:cNvPr id="266" name="Table 265"/>
          <p:cNvGraphicFramePr/>
          <p:nvPr/>
        </p:nvGraphicFramePr>
        <p:xfrm>
          <a:off x="923040" y="1845120"/>
          <a:ext cx="10365120" cy="4154880"/>
        </p:xfrm>
        <a:graphic>
          <a:graphicData uri="http://schemas.openxmlformats.org/drawingml/2006/table">
            <a:tbl>
              <a:tblPr/>
              <a:tblGrid>
                <a:gridCol w="8200800">
                  <a:extLst>
                    <a:ext uri="{9D8B030D-6E8A-4147-A177-3AD203B41FA5}">
                      <a16:colId xmlns:a16="http://schemas.microsoft.com/office/drawing/2014/main" val="20000"/>
                    </a:ext>
                  </a:extLst>
                </a:gridCol>
                <a:gridCol w="2164320">
                  <a:extLst>
                    <a:ext uri="{9D8B030D-6E8A-4147-A177-3AD203B41FA5}">
                      <a16:colId xmlns:a16="http://schemas.microsoft.com/office/drawing/2014/main" val="20001"/>
                    </a:ext>
                  </a:extLst>
                </a:gridCol>
              </a:tblGrid>
              <a:tr h="520320">
                <a:tc>
                  <a:txBody>
                    <a:bodyPr/>
                    <a:lstStyle/>
                    <a:p>
                      <a:pPr>
                        <a:lnSpc>
                          <a:spcPct val="100000"/>
                        </a:lnSpc>
                      </a:pPr>
                      <a:r>
                        <a:rPr lang="en-US" sz="2400" b="0" strike="sngStrike" spc="-1">
                          <a:solidFill>
                            <a:srgbClr val="003300"/>
                          </a:solidFill>
                          <a:latin typeface="Arial"/>
                        </a:rPr>
                        <a:t>Finalize the list of issues to be solved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a:noFill/>
                    </a:lnB>
                    <a:solidFill>
                      <a:srgbClr val="B3B3B3"/>
                    </a:solidFill>
                  </a:tcPr>
                </a:tc>
                <a:tc>
                  <a:txBody>
                    <a:bodyPr/>
                    <a:lstStyle/>
                    <a:p>
                      <a:pPr>
                        <a:lnSpc>
                          <a:spcPct val="100000"/>
                        </a:lnSpc>
                      </a:pPr>
                      <a:r>
                        <a:rPr lang="en-US" sz="2400" b="0" strike="noStrike" spc="-1">
                          <a:solidFill>
                            <a:srgbClr val="000000"/>
                          </a:solidFill>
                          <a:latin typeface="Arial"/>
                        </a:rPr>
                        <a:t>Nov 2024</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520320">
                <a:tc>
                  <a:txBody>
                    <a:bodyPr/>
                    <a:lstStyle/>
                    <a:p>
                      <a:pPr>
                        <a:lnSpc>
                          <a:spcPct val="100000"/>
                        </a:lnSpc>
                      </a:pPr>
                      <a:r>
                        <a:rPr lang="en-US" sz="2400" b="0" strike="sngStrike" spc="-1">
                          <a:solidFill>
                            <a:srgbClr val="003300"/>
                          </a:solidFill>
                          <a:latin typeface="Arial"/>
                        </a:rPr>
                        <a:t>First version of the draft for WG pre-ballot commenting</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no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Mar 2025</a:t>
                      </a:r>
                      <a:endParaRPr lang="fi-FI" sz="2400" b="0" strike="noStrike" spc="-1">
                        <a:solidFill>
                          <a:srgbClr val="000000"/>
                        </a:solidFill>
                        <a:latin typeface="Arial"/>
                      </a:endParaRPr>
                    </a:p>
                  </a:txBody>
                  <a:tcPr marL="120000" marR="120000" marT="60960" marB="60960">
                    <a:lnL w="720" cap="flat" cmpd="sng" algn="ctr">
                      <a:solidFill>
                        <a:srgbClr val="FFFFFF"/>
                      </a:solidFill>
                      <a:prstDash val="solid"/>
                      <a:round/>
                      <a:headEnd type="none" w="med" len="med"/>
                      <a:tailEnd type="none" w="med" len="med"/>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20320">
                <a:tc>
                  <a:txBody>
                    <a:bodyPr/>
                    <a:lstStyle/>
                    <a:p>
                      <a:pPr>
                        <a:lnSpc>
                          <a:spcPct val="100000"/>
                        </a:lnSpc>
                      </a:pPr>
                      <a:r>
                        <a:rPr lang="en-US" sz="2400" b="0" strike="sngStrike" spc="-1">
                          <a:solidFill>
                            <a:srgbClr val="003300"/>
                          </a:solidFill>
                          <a:latin typeface="Arial"/>
                        </a:rPr>
                        <a:t>Draft ready for letter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cap="flat" cmpd="sng" algn="ctr">
                      <a:solidFill>
                        <a:srgbClr val="FFFFFF"/>
                      </a:solidFill>
                      <a:prstDash val="solid"/>
                      <a:round/>
                      <a:headEnd type="none" w="med" len="med"/>
                      <a:tailEnd type="none" w="med" len="med"/>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May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520320">
                <a:tc>
                  <a:txBody>
                    <a:bodyPr/>
                    <a:lstStyle/>
                    <a:p>
                      <a:pPr>
                        <a:lnSpc>
                          <a:spcPct val="100000"/>
                        </a:lnSpc>
                      </a:pPr>
                      <a:r>
                        <a:rPr lang="en-US" sz="2400" b="0" strike="noStrike" spc="-1">
                          <a:solidFill>
                            <a:srgbClr val="000000"/>
                          </a:solidFill>
                          <a:latin typeface="Arial"/>
                        </a:rPr>
                        <a:t>Draft ready for SA ballot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Sep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20320">
                <a:tc>
                  <a:txBody>
                    <a:bodyPr/>
                    <a:lstStyle/>
                    <a:p>
                      <a:pPr>
                        <a:lnSpc>
                          <a:spcPct val="100000"/>
                        </a:lnSpc>
                      </a:pPr>
                      <a:r>
                        <a:rPr lang="en-US" sz="2400" b="0" strike="noStrike" spc="-1">
                          <a:solidFill>
                            <a:srgbClr val="000000"/>
                          </a:solidFill>
                          <a:latin typeface="Arial"/>
                        </a:rPr>
                        <a:t>SA ballot start</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Nov 2025</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20320">
                <a:tc>
                  <a:txBody>
                    <a:bodyPr/>
                    <a:lstStyle/>
                    <a:p>
                      <a:pPr>
                        <a:lnSpc>
                          <a:spcPct val="100000"/>
                        </a:lnSpc>
                      </a:pPr>
                      <a:r>
                        <a:rPr lang="en-US" sz="2400" b="0" strike="noStrike" spc="-1">
                          <a:solidFill>
                            <a:srgbClr val="000000"/>
                          </a:solidFill>
                          <a:latin typeface="Arial"/>
                        </a:rPr>
                        <a:t>SA ballot done</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Jan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20320">
                <a:tc>
                  <a:txBody>
                    <a:bodyPr/>
                    <a:lstStyle/>
                    <a:p>
                      <a:pPr>
                        <a:lnSpc>
                          <a:spcPct val="100000"/>
                        </a:lnSpc>
                      </a:pPr>
                      <a:r>
                        <a:rPr lang="en-US" sz="2400" b="0" strike="noStrike" spc="-1">
                          <a:solidFill>
                            <a:srgbClr val="000000"/>
                          </a:solidFill>
                          <a:latin typeface="Arial"/>
                        </a:rPr>
                        <a:t>Submit to RevCom</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en-US" sz="2400" b="0" strike="noStrike" spc="-1">
                          <a:solidFill>
                            <a:srgbClr val="000000"/>
                          </a:solidFill>
                          <a:latin typeface="Arial"/>
                        </a:rPr>
                        <a:t>Mar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512640">
                <a:tc>
                  <a:txBody>
                    <a:bodyPr/>
                    <a:lstStyle/>
                    <a:p>
                      <a:pPr>
                        <a:lnSpc>
                          <a:spcPct val="100000"/>
                        </a:lnSpc>
                      </a:pPr>
                      <a:r>
                        <a:rPr lang="en-US" sz="2400" b="0" strike="noStrike" spc="-1">
                          <a:solidFill>
                            <a:srgbClr val="000000"/>
                          </a:solidFill>
                          <a:latin typeface="Arial"/>
                        </a:rPr>
                        <a:t>Standard published</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en-US" sz="2400" b="0" strike="noStrike" spc="-1">
                          <a:solidFill>
                            <a:srgbClr val="000000"/>
                          </a:solidFill>
                          <a:latin typeface="Arial"/>
                        </a:rPr>
                        <a:t>Jul 2026</a:t>
                      </a:r>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Foliennummernplatzhalter 3">
            <a:extLst>
              <a:ext uri="{FF2B5EF4-FFF2-40B4-BE49-F238E27FC236}">
                <a16:creationId xmlns:a16="http://schemas.microsoft.com/office/drawing/2014/main" id="{B16D0F42-8716-1728-E552-5395C3D7B7F8}"/>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84</a:t>
            </a:fld>
            <a:endParaRPr lang="en-US"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Meeting achievements</a:t>
            </a:r>
          </a:p>
        </p:txBody>
      </p:sp>
      <p:sp>
        <p:nvSpPr>
          <p:cNvPr id="268" name="PlaceHolder 2"/>
          <p:cNvSpPr>
            <a:spLocks noGrp="1"/>
          </p:cNvSpPr>
          <p:nvPr>
            <p:ph/>
          </p:nvPr>
        </p:nvSpPr>
        <p:spPr>
          <a:xfrm>
            <a:off x="609600" y="1844640"/>
            <a:ext cx="10968480" cy="4629120"/>
          </a:xfrm>
          <a:prstGeom prst="rect">
            <a:avLst/>
          </a:prstGeom>
          <a:noFill/>
          <a:ln w="0">
            <a:noFill/>
          </a:ln>
        </p:spPr>
        <p:txBody>
          <a:bodyPr lIns="0" tIns="0" rIns="0" bIns="0" anchor="t">
            <a:normAutofit/>
          </a:bodyPr>
          <a:lstStyle/>
          <a:p>
            <a:pPr marL="287993" indent="-287993">
              <a:spcBef>
                <a:spcPts val="1889"/>
              </a:spcBef>
              <a:buClr>
                <a:srgbClr val="000000"/>
              </a:buClr>
              <a:buSzPct val="50000"/>
              <a:buFont typeface="DejaVu Sans"/>
              <a:buChar char="●"/>
            </a:pPr>
            <a:r>
              <a:rPr lang="fi-FI" sz="4267" spc="-1">
                <a:solidFill>
                  <a:srgbClr val="000000"/>
                </a:solidFill>
                <a:latin typeface="Arial"/>
              </a:rPr>
              <a:t>Resolved letter ballot comments</a:t>
            </a:r>
          </a:p>
          <a:p>
            <a:pPr marL="287993" indent="-287993">
              <a:spcBef>
                <a:spcPts val="1889"/>
              </a:spcBef>
              <a:buClr>
                <a:srgbClr val="000000"/>
              </a:buClr>
              <a:buSzPct val="50000"/>
              <a:buFont typeface="DejaVu Sans"/>
              <a:buChar char="●"/>
            </a:pPr>
            <a:r>
              <a:rPr lang="fi-FI" sz="4267" spc="-1">
                <a:solidFill>
                  <a:srgbClr val="000000"/>
                </a:solidFill>
                <a:latin typeface="Arial"/>
              </a:rPr>
              <a:t>Created draft ready for letter ballot recirculation</a:t>
            </a:r>
          </a:p>
          <a:p>
            <a:pPr marL="287993" indent="-287993">
              <a:spcBef>
                <a:spcPts val="1889"/>
              </a:spcBef>
              <a:buClr>
                <a:srgbClr val="000000"/>
              </a:buClr>
              <a:buSzPct val="50000"/>
              <a:buFont typeface="DejaVu Sans"/>
              <a:buChar char="●"/>
            </a:pPr>
            <a:r>
              <a:rPr lang="fi-FI" sz="4267" spc="-1">
                <a:solidFill>
                  <a:srgbClr val="000000"/>
                </a:solidFill>
                <a:latin typeface="Arial"/>
              </a:rPr>
              <a:t>Start letter ballot recirculation after this meeting.</a:t>
            </a:r>
          </a:p>
        </p:txBody>
      </p:sp>
      <p:sp>
        <p:nvSpPr>
          <p:cNvPr id="2" name="Foliennummernplatzhalter 3">
            <a:extLst>
              <a:ext uri="{FF2B5EF4-FFF2-40B4-BE49-F238E27FC236}">
                <a16:creationId xmlns:a16="http://schemas.microsoft.com/office/drawing/2014/main" id="{4C31F9E9-3DF6-2CA8-C55C-6A1CF9B75A23}"/>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85</a:t>
            </a:fld>
            <a:endParaRPr lang="en-US"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of TG4ae for September</a:t>
            </a:r>
          </a:p>
        </p:txBody>
      </p:sp>
      <p:sp>
        <p:nvSpPr>
          <p:cNvPr id="270"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95000" lnSpcReduction="10000"/>
          </a:bodyPr>
          <a:lstStyle/>
          <a:p>
            <a:pPr marL="547186" indent="-410390">
              <a:spcBef>
                <a:spcPts val="1889"/>
              </a:spcBef>
              <a:buClr>
                <a:srgbClr val="000000"/>
              </a:buClr>
              <a:buSzPct val="45000"/>
              <a:buFont typeface="Wingdings" charset="2"/>
              <a:buChar char=""/>
            </a:pPr>
            <a:r>
              <a:rPr lang="fi-FI" sz="4267" spc="-1">
                <a:solidFill>
                  <a:srgbClr val="000000"/>
                </a:solidFill>
                <a:latin typeface="Arial"/>
              </a:rPr>
              <a:t>Two meetings</a:t>
            </a:r>
          </a:p>
          <a:p>
            <a:pPr marL="547186" indent="-410390">
              <a:spcBef>
                <a:spcPts val="1889"/>
              </a:spcBef>
              <a:buClr>
                <a:srgbClr val="000000"/>
              </a:buClr>
              <a:buSzPct val="45000"/>
              <a:buFont typeface="Wingdings" charset="2"/>
              <a:buChar char=""/>
            </a:pPr>
            <a:r>
              <a:rPr lang="fi-FI" sz="4267" spc="-1">
                <a:solidFill>
                  <a:srgbClr val="000000"/>
                </a:solidFill>
                <a:latin typeface="Arial"/>
              </a:rPr>
              <a:t>Not overlapping with TG4ac, or TG9a.</a:t>
            </a:r>
          </a:p>
          <a:p>
            <a:pPr marL="547186" indent="-410390">
              <a:spcBef>
                <a:spcPts val="1889"/>
              </a:spcBef>
              <a:buClr>
                <a:srgbClr val="000000"/>
              </a:buClr>
              <a:buSzPct val="45000"/>
              <a:buFont typeface="Wingdings" charset="2"/>
              <a:buChar char=""/>
            </a:pPr>
            <a:r>
              <a:rPr lang="fi-FI" sz="4267" spc="-1">
                <a:solidFill>
                  <a:srgbClr val="000000"/>
                </a:solidFill>
                <a:latin typeface="Arial"/>
              </a:rPr>
              <a:t>Process comments received in the recirculation letter ballot</a:t>
            </a:r>
          </a:p>
          <a:p>
            <a:pPr marL="547186" indent="-410390">
              <a:spcBef>
                <a:spcPts val="1889"/>
              </a:spcBef>
              <a:buClr>
                <a:srgbClr val="000000"/>
              </a:buClr>
              <a:buSzPct val="45000"/>
              <a:buFont typeface="Wingdings" charset="2"/>
              <a:buChar char=""/>
            </a:pPr>
            <a:r>
              <a:rPr lang="fi-FI" sz="4267" spc="-1">
                <a:solidFill>
                  <a:srgbClr val="000000"/>
                </a:solidFill>
                <a:latin typeface="Arial"/>
              </a:rPr>
              <a:t>Form a CRG</a:t>
            </a:r>
          </a:p>
          <a:p>
            <a:pPr marL="547186" indent="-410390">
              <a:spcBef>
                <a:spcPts val="1889"/>
              </a:spcBef>
              <a:buClr>
                <a:srgbClr val="000000"/>
              </a:buClr>
              <a:buSzPct val="45000"/>
              <a:buFont typeface="Wingdings" charset="2"/>
              <a:buChar char=""/>
            </a:pPr>
            <a:r>
              <a:rPr lang="fi-FI" sz="4267" spc="-1">
                <a:solidFill>
                  <a:srgbClr val="000000"/>
                </a:solidFill>
                <a:latin typeface="Arial"/>
              </a:rPr>
              <a:t>Start recirculation ballot</a:t>
            </a:r>
          </a:p>
        </p:txBody>
      </p:sp>
      <p:sp>
        <p:nvSpPr>
          <p:cNvPr id="2" name="Foliennummernplatzhalter 3">
            <a:extLst>
              <a:ext uri="{FF2B5EF4-FFF2-40B4-BE49-F238E27FC236}">
                <a16:creationId xmlns:a16="http://schemas.microsoft.com/office/drawing/2014/main" id="{AA54D795-0CC3-93D0-E3A5-DD297810F21B}"/>
              </a:ext>
            </a:extLst>
          </p:cNvPr>
          <p:cNvSpPr txBox="1">
            <a:spLocks/>
          </p:cNvSpPr>
          <p:nvPr/>
        </p:nvSpPr>
        <p:spPr>
          <a:xfrm>
            <a:off x="5710492" y="6431869"/>
            <a:ext cx="788277" cy="230187"/>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sz="1200" dirty="0"/>
              <a:t>Slide </a:t>
            </a:r>
            <a:fld id="{D0FF068C-9A81-4A5F-8F84-6EE3A290DD00}" type="slidenum">
              <a:rPr lang="en-US" sz="1200" smtClean="0"/>
              <a:pPr algn="ctr"/>
              <a:t>86</a:t>
            </a:fld>
            <a:endParaRPr lang="en-US" sz="1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TG6ma (BAN/VAN)</a:t>
            </a:r>
            <a:br>
              <a:rPr lang="de-DE" dirty="0"/>
            </a:br>
            <a:r>
              <a:rPr lang="de-DE" dirty="0"/>
              <a:t>July 2025</a:t>
            </a:r>
            <a:br>
              <a:rPr lang="de-DE" dirty="0"/>
            </a:br>
            <a:r>
              <a:rPr lang="de-DE" dirty="0"/>
              <a:t>Closing Report</a:t>
            </a:r>
          </a:p>
        </p:txBody>
      </p:sp>
      <p:sp>
        <p:nvSpPr>
          <p:cNvPr id="4" name="Foliennummernplatzhalter 3"/>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87</a:t>
            </a:fld>
            <a:endParaRPr lang="en-US" dirty="0"/>
          </a:p>
        </p:txBody>
      </p:sp>
    </p:spTree>
    <p:extLst>
      <p:ext uri="{BB962C8B-B14F-4D97-AF65-F5344CB8AC3E}">
        <p14:creationId xmlns:p14="http://schemas.microsoft.com/office/powerpoint/2010/main" val="19562903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721875" y="1824254"/>
            <a:ext cx="8824450" cy="4860426"/>
          </a:xfrm>
        </p:spPr>
        <p:txBody>
          <a:bodyPr/>
          <a:lstStyle/>
          <a:p>
            <a:pPr marL="0" indent="0">
              <a:lnSpc>
                <a:spcPts val="18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800"/>
              </a:lnSpc>
              <a:buNone/>
            </a:pPr>
            <a:r>
              <a:rPr lang="en-US" altLang="ja-JP" sz="1800" b="1" dirty="0"/>
              <a:t>Action:  </a:t>
            </a:r>
          </a:p>
          <a:p>
            <a:pPr marL="0" indent="0">
              <a:lnSpc>
                <a:spcPts val="1800"/>
              </a:lnSpc>
              <a:buNone/>
            </a:pPr>
            <a:r>
              <a:rPr lang="en-US" altLang="ja-JP" sz="1600" dirty="0">
                <a:solidFill>
                  <a:srgbClr val="FF0000"/>
                </a:solidFill>
              </a:rPr>
              <a:t>•Review of the Third Recirculation Letter Ballot LB221 for draft D06</a:t>
            </a:r>
          </a:p>
          <a:p>
            <a:pPr marL="0" indent="0">
              <a:lnSpc>
                <a:spcPts val="1800"/>
              </a:lnSpc>
              <a:buNone/>
            </a:pPr>
            <a:r>
              <a:rPr lang="en-US" altLang="ja-JP" sz="1600" dirty="0">
                <a:solidFill>
                  <a:srgbClr val="FF0000"/>
                </a:solidFill>
              </a:rPr>
              <a:t>•Preparation for Report to LMSC for Unconditional Approval to go to SA Ballot</a:t>
            </a:r>
          </a:p>
          <a:p>
            <a:pPr marL="0" indent="0">
              <a:lnSpc>
                <a:spcPts val="1800"/>
              </a:lnSpc>
              <a:buNone/>
            </a:pPr>
            <a:r>
              <a:rPr lang="en-US" altLang="ja-JP" sz="1600" dirty="0">
                <a:solidFill>
                  <a:srgbClr val="FF0000"/>
                </a:solidFill>
              </a:rPr>
              <a:t>•Feasibility Study of the Draft by Performance Evaluation of Technologies in PHY; Channel Coding According to 8 QoS Levels of Packets and  Coexistence Levels, Interference.</a:t>
            </a:r>
          </a:p>
          <a:p>
            <a:pPr marL="0" indent="0">
              <a:lnSpc>
                <a:spcPts val="1800"/>
              </a:lnSpc>
              <a:buNone/>
            </a:pPr>
            <a:r>
              <a:rPr lang="en-US" altLang="ja-JP" sz="1600" dirty="0">
                <a:solidFill>
                  <a:srgbClr val="FF0000"/>
                </a:solidFill>
              </a:rPr>
              <a:t>•Feasibility Study of the Draft by 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800"/>
              </a:lnSpc>
              <a:buNone/>
            </a:pPr>
            <a:r>
              <a:rPr lang="en-US" altLang="ja-JP" sz="1600" dirty="0">
                <a:solidFill>
                  <a:srgbClr val="FF0000"/>
                </a:solidFill>
              </a:rPr>
              <a:t>•Harmonization or Commonality with 4ab in Coexistence and Feasible Implementation of 6ma and 4ab</a:t>
            </a:r>
          </a:p>
          <a:p>
            <a:pPr marL="0" indent="0">
              <a:lnSpc>
                <a:spcPts val="1800"/>
              </a:lnSpc>
              <a:buNone/>
            </a:pPr>
            <a:r>
              <a:rPr lang="en-US" altLang="ja-JP" sz="1600" dirty="0">
                <a:solidFill>
                  <a:srgbClr val="FF0000"/>
                </a:solidFill>
              </a:rPr>
              <a:t>•Feasibility of TSN of 802.1 in MAC</a:t>
            </a:r>
            <a:r>
              <a:rPr lang="en-US" altLang="ja-JP" sz="1600" dirty="0">
                <a:solidFill>
                  <a:srgbClr val="FF0000"/>
                </a:solidFill>
                <a:highlight>
                  <a:srgbClr val="FFFF00"/>
                </a:highlight>
              </a:rPr>
              <a:t>		</a:t>
            </a:r>
          </a:p>
          <a:p>
            <a:pPr marL="0" indent="0">
              <a:lnSpc>
                <a:spcPts val="1800"/>
              </a:lnSpc>
              <a:buNone/>
            </a:pPr>
            <a:r>
              <a:rPr lang="en-US" altLang="ja-JP" sz="1800" b="1" dirty="0"/>
              <a:t>Next Things to Do</a:t>
            </a:r>
            <a:r>
              <a:rPr lang="ja-JP" altLang="en-US" sz="1800" b="1" dirty="0"/>
              <a:t>：</a:t>
            </a:r>
            <a:r>
              <a:rPr lang="en-US" altLang="ja-JP" sz="1800" dirty="0">
                <a:solidFill>
                  <a:srgbClr val="FF0000"/>
                </a:solidFill>
              </a:rPr>
              <a:t>     Proceed to SA Ballot and Comment Resolution for SA Ballot</a:t>
            </a: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2018071"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a:xfrm>
            <a:off x="5879595" y="6475413"/>
            <a:ext cx="432811" cy="184666"/>
          </a:xfrm>
        </p:spPr>
        <p:txBody>
          <a:bodyPr/>
          <a:lstStyle/>
          <a:p>
            <a:r>
              <a:rPr lang="en-US" altLang="ja-JP" dirty="0"/>
              <a:t>Slide </a:t>
            </a:r>
            <a:fld id="{17C47D4F-CAA3-4307-B0EF-8C4B3E0CF21D}" type="slidenum">
              <a:rPr lang="en-US" altLang="ja-JP" smtClean="0"/>
              <a:pPr/>
              <a:t>88</a:t>
            </a:fld>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152400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1620721"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dirty="0">
                <a:solidFill>
                  <a:srgbClr val="000000"/>
                </a:solidFill>
                <a:latin typeface="Arial"/>
                <a:ea typeface="+mn-ea"/>
              </a:rPr>
              <a:t>doc.#15-25-0192-00-06ma </a:t>
            </a:r>
            <a:endParaRPr lang="en-US" altLang="ja-JP" sz="1200" dirty="0"/>
          </a:p>
          <a:p>
            <a:pPr>
              <a:lnSpc>
                <a:spcPts val="1300"/>
              </a:lnSpc>
            </a:pPr>
            <a:r>
              <a:rPr lang="en-US" altLang="ja-JP" sz="1200" dirty="0"/>
              <a:t>Approve last meeting minutes: TG 15.6ma Meeting Minutes for May 2025                                doc.#</a:t>
            </a:r>
            <a:r>
              <a:rPr lang="en-US" altLang="ja-JP" sz="1200" kern="1200" dirty="0">
                <a:solidFill>
                  <a:srgbClr val="000000"/>
                </a:solidFill>
                <a:latin typeface="Arial"/>
                <a:ea typeface="+mn-ea"/>
              </a:rPr>
              <a:t>15-25-0266-00-</a:t>
            </a:r>
            <a:r>
              <a:rPr lang="en-US" altLang="ja-JP" sz="1200" dirty="0"/>
              <a:t>06ma</a:t>
            </a:r>
          </a:p>
          <a:p>
            <a:pPr>
              <a:lnSpc>
                <a:spcPts val="1300"/>
              </a:lnSpc>
            </a:pPr>
            <a:r>
              <a:rPr lang="en-US" altLang="ja-JP" sz="1200" dirty="0"/>
              <a:t>Agenda of TG15.6ma July 2025                                                                                                 doc.#15-25-0298-06-06ma   </a:t>
            </a:r>
          </a:p>
          <a:p>
            <a:pPr>
              <a:lnSpc>
                <a:spcPts val="1300"/>
              </a:lnSpc>
            </a:pPr>
            <a:r>
              <a:rPr lang="en-US" altLang="ja-JP" sz="1200" dirty="0"/>
              <a:t>Review and Summary</a:t>
            </a:r>
          </a:p>
          <a:p>
            <a:pPr lvl="1" indent="-228600" eaLnBrk="1" hangingPunct="1">
              <a:lnSpc>
                <a:spcPts val="1400"/>
              </a:lnSpc>
              <a:spcBef>
                <a:spcPts val="0"/>
              </a:spcBef>
              <a:spcAft>
                <a:spcPts val="0"/>
              </a:spcAft>
              <a:buAutoNum type="arabicPeriod"/>
              <a:defRPr/>
            </a:pPr>
            <a:r>
              <a:rPr lang="en-US" altLang="ja-JP" sz="1200" dirty="0">
                <a:solidFill>
                  <a:srgbClr val="000000"/>
                </a:solidFill>
                <a:ea typeface="Times New Roman"/>
                <a:cs typeface="Times New Roman"/>
                <a:sym typeface="Times New Roman"/>
              </a:rPr>
              <a:t>Overview of IG, SG, TG15.6ma doe Dependable BAN Revision of IEEE802.15.6-2012     doc.#15-25-0033-03-06ma</a:t>
            </a:r>
          </a:p>
          <a:p>
            <a:pPr lvl="1" indent="-228600" eaLnBrk="1" hangingPunct="1">
              <a:lnSpc>
                <a:spcPts val="1400"/>
              </a:lnSpc>
              <a:spcBef>
                <a:spcPts val="0"/>
              </a:spcBef>
              <a:spcAft>
                <a:spcPts val="0"/>
              </a:spcAft>
              <a:buAutoNum type="arabicPeriod"/>
              <a:defRPr/>
            </a:pPr>
            <a:r>
              <a:rPr lang="en-US" altLang="ja-JP" sz="1200" dirty="0">
                <a:solidFill>
                  <a:srgbClr val="000000"/>
                </a:solidFill>
                <a:ea typeface="Times New Roman"/>
                <a:cs typeface="Times New Roman"/>
                <a:sym typeface="Times New Roman"/>
              </a:rPr>
              <a:t>Bas</a:t>
            </a:r>
            <a:r>
              <a:rPr lang="en-US" altLang="ja-JP" sz="1200" dirty="0" err="1">
                <a:solidFill>
                  <a:srgbClr val="000000"/>
                </a:solidFill>
                <a:ea typeface="Times New Roman"/>
                <a:cs typeface="Times New Roman"/>
                <a:sym typeface="Times New Roman"/>
              </a:rPr>
              <a:t>ic</a:t>
            </a:r>
            <a:r>
              <a:rPr lang="en-US" altLang="ja-JP" sz="1200" dirty="0">
                <a:solidFill>
                  <a:srgbClr val="000000"/>
                </a:solidFill>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lvl="1" indent="-228600" eaLnBrk="1" hangingPunct="1">
              <a:lnSpc>
                <a:spcPts val="1400"/>
              </a:lnSpc>
              <a:spcBef>
                <a:spcPts val="0"/>
              </a:spcBef>
              <a:spcAft>
                <a:spcPts val="0"/>
              </a:spcAft>
              <a:buAutoNum type="arabicPeriod" startAt="3"/>
              <a:defRPr/>
            </a:pPr>
            <a:r>
              <a:rPr lang="en-US" altLang="ja-JP" sz="1200" dirty="0">
                <a:solidFill>
                  <a:srgbClr val="000000"/>
                </a:solidFill>
                <a:latin typeface="Arial"/>
                <a:cs typeface="Times New Roman" pitchFamily="18" charset="0"/>
              </a:rPr>
              <a:t>Review of Letter Ballot(LB)221 for draft D06                                                                       doc.#15-25-0xxx-00-06ma</a:t>
            </a:r>
          </a:p>
          <a:p>
            <a:pPr lvl="1" indent="-228600" eaLnBrk="1" hangingPunct="1">
              <a:lnSpc>
                <a:spcPts val="1400"/>
              </a:lnSpc>
              <a:spcBef>
                <a:spcPts val="0"/>
              </a:spcBef>
              <a:spcAft>
                <a:spcPts val="0"/>
              </a:spcAft>
              <a:buAutoNum type="arabicPeriod" startAt="3"/>
              <a:defRPr/>
            </a:pPr>
            <a:r>
              <a:rPr lang="en-US" altLang="ja-JP" sz="1200" dirty="0">
                <a:solidFill>
                  <a:srgbClr val="000000"/>
                </a:solidFill>
                <a:latin typeface="Arial"/>
                <a:cs typeface="Times New Roman" pitchFamily="18" charset="0"/>
              </a:rPr>
              <a:t>Consolidated comments &amp; resolutions LB221                                                                     doc.#15-25-0yyy-00-06ma</a:t>
            </a:r>
          </a:p>
          <a:p>
            <a:pPr lvl="1" indent="-228600" eaLnBrk="1" hangingPunct="1">
              <a:lnSpc>
                <a:spcPts val="1400"/>
              </a:lnSpc>
              <a:spcBef>
                <a:spcPts val="0"/>
              </a:spcBef>
              <a:spcAft>
                <a:spcPts val="0"/>
              </a:spcAft>
              <a:buAutoNum type="arabicPeriod" startAt="3"/>
              <a:defRPr/>
            </a:pPr>
            <a:r>
              <a:rPr lang="en-US" altLang="ja-JP" sz="1200" dirty="0">
                <a:solidFill>
                  <a:srgbClr val="000000"/>
                </a:solidFill>
                <a:latin typeface="Arial"/>
                <a:cs typeface="Times New Roman" pitchFamily="18" charset="0"/>
              </a:rPr>
              <a:t>Rescheduling Timeline                                                                                                        doc.#15-23-0361-13-06ma</a:t>
            </a:r>
          </a:p>
          <a:p>
            <a:pPr lvl="1" indent="-228600" eaLnBrk="1" hangingPunct="1">
              <a:lnSpc>
                <a:spcPts val="1400"/>
              </a:lnSpc>
              <a:spcBef>
                <a:spcPts val="0"/>
              </a:spcBef>
              <a:spcAft>
                <a:spcPts val="0"/>
              </a:spcAft>
              <a:buAutoNum type="arabicPeriod" startAt="3"/>
              <a:defRPr/>
            </a:pPr>
            <a:r>
              <a:rPr lang="en-US" altLang="ja-JP" sz="1200" dirty="0">
                <a:solidFill>
                  <a:srgbClr val="000000"/>
                </a:solidFill>
                <a:latin typeface="Arial"/>
                <a:cs typeface="Times New Roman" pitchFamily="18" charset="0"/>
              </a:rPr>
              <a:t>P802.15.6ma Report to LMSC on Unconditional Approval to go to SA Ballot                      doc.#15-25-0324-01-06ma</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#15-23-0576-08-06ma         2.  Evaluation of IEEE 802.15.6 Ultra-wideband Physical Layer Utilizing Super Orthogonal Convolutional 22-0562-15-06ma</a:t>
            </a:r>
          </a:p>
          <a:p>
            <a:pPr marL="514350" lvl="1" indent="0" eaLnBrk="1" hangingPunct="1">
              <a:lnSpc>
                <a:spcPts val="1400"/>
              </a:lnSpc>
              <a:spcBef>
                <a:spcPts val="0"/>
              </a:spcBef>
              <a:spcAft>
                <a:spcPts val="0"/>
              </a:spcAft>
              <a:buNone/>
              <a:defRPr/>
            </a:pPr>
            <a:r>
              <a:rPr kumimoji="1" lang="en-US" altLang="ja-JP" sz="1200" dirty="0">
                <a:solidFill>
                  <a:srgbClr val="000000"/>
                </a:solidFill>
                <a:latin typeface="Arial"/>
                <a:cs typeface="Times New Roman" pitchFamily="18" charset="0"/>
              </a:rPr>
              <a:t>3.  Ranging Accuracy Evaluation under TG6ma Communication </a:t>
            </a:r>
            <a:r>
              <a:rPr kumimoji="1" lang="en-US" altLang="ja-JP" sz="1200" dirty="0" err="1">
                <a:solidFill>
                  <a:srgbClr val="000000"/>
                </a:solidFill>
                <a:latin typeface="Arial"/>
                <a:cs typeface="Times New Roman" pitchFamily="18" charset="0"/>
              </a:rPr>
              <a:t>Senarios</a:t>
            </a:r>
            <a:r>
              <a:rPr kumimoji="1" lang="en-US" altLang="ja-JP" sz="1200" dirty="0">
                <a:solidFill>
                  <a:srgbClr val="000000"/>
                </a:solidFill>
                <a:latin typeface="Arial"/>
                <a:cs typeface="Times New Roman" pitchFamily="18" charset="0"/>
              </a:rPr>
              <a:t>                              doc.#15-24-0248-06-06ma                 </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4.  MAC Performance Evaluation of Multiple BAN Coexistence Under TG6ma Channel          doc.#15-24-0246-06-06ma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5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doc.#15-24-0573-04-06ma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d0c.#15-25-0132-01-06ma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7   MAC Service Feature                                                                                                           doc.#15-24-0356-03-06ma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8.  TG Motion to Recirculation                                                                                                   doc.#15-25-0zzz-00-06ma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9.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doc.#15-24-0074-08-06ma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10.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11. TG15.6ma Coexistence Assessment Document                                                                  doc.#15-24-0348-05-06ma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12  MAC services support for IEEE P802.1ACea                                                                       doc.#15-24-0594-02-006a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13..</a:t>
            </a:r>
            <a:r>
              <a:rPr lang="it-IT" altLang="ja-JP" sz="1200" dirty="0">
                <a:solidFill>
                  <a:srgbClr val="000000"/>
                </a:solidFill>
                <a:latin typeface="Arial"/>
                <a:cs typeface="Times New Roman" pitchFamily="18" charset="0"/>
              </a:rPr>
              <a:t>TG6ma Channel Model Document for Enhanced Dependability                                           doc.#15-22-0519-10-06ma</a:t>
            </a:r>
            <a:endParaRPr lang="en-US" altLang="ja-JP" sz="1200" dirty="0">
              <a:solidFill>
                <a:srgbClr val="000000"/>
              </a:solidFill>
              <a:latin typeface="Arial"/>
              <a:cs typeface="Times New Roman" pitchFamily="18" charset="0"/>
            </a:endParaRP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14. Comments to channel-model-document                                                                               doc.#15-24-0073-05-06ma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15. Progress Report of TG6ma                                                                                                  doc8#15-23-0056-10-06ma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16. Timeline of TG6ma                                                                                                               doc.#15.23-0056-10-06ma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17. TG15.6ma Closing Report for July 2025                                                                              doc.#15-25-0389-00-06ma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18. TG15.6ma Meeting Minutes for July 2025                                                                            doc.#15-25-0390-00-06ma</a:t>
            </a:r>
          </a:p>
          <a:p>
            <a:pPr marL="514350" lvl="1" indent="0" eaLnBrk="1" hangingPunct="1">
              <a:lnSpc>
                <a:spcPts val="1300"/>
              </a:lnSpc>
              <a:spcBef>
                <a:spcPts val="0"/>
              </a:spcBef>
              <a:spcAft>
                <a:spcPts val="0"/>
              </a:spcAft>
              <a:buNone/>
              <a:defRPr/>
            </a:pPr>
            <a:r>
              <a:rPr kumimoji="1" lang="en-US" altLang="ja-JP" sz="1200" dirty="0">
                <a:solidFill>
                  <a:srgbClr val="000000"/>
                </a:solidFill>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2208483" y="592352"/>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a:xfrm>
            <a:off x="5879595" y="6475413"/>
            <a:ext cx="432811" cy="184666"/>
          </a:xfrm>
        </p:spPr>
        <p:txBody>
          <a:bodyPr/>
          <a:lstStyle/>
          <a:p>
            <a:r>
              <a:rPr lang="en-US" altLang="ja-JP" dirty="0"/>
              <a:t>Slide </a:t>
            </a:r>
            <a:fld id="{38E6254A-D985-444C-BBE9-59789D09939F}" type="slidenum">
              <a:rPr lang="en-US" altLang="ja-JP"/>
              <a:pPr/>
              <a:t>89</a:t>
            </a:fld>
            <a:endParaRPr lang="en-US" altLang="ja-JP"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3" name="Picture 2">
            <a:extLst>
              <a:ext uri="{FF2B5EF4-FFF2-40B4-BE49-F238E27FC236}">
                <a16:creationId xmlns:a16="http://schemas.microsoft.com/office/drawing/2014/main" id="{95BC20A8-BB01-54B4-DBD0-AEA3635A42D8}"/>
              </a:ext>
            </a:extLst>
          </p:cNvPr>
          <p:cNvPicPr>
            <a:picLocks noChangeAspect="1"/>
          </p:cNvPicPr>
          <p:nvPr/>
        </p:nvPicPr>
        <p:blipFill>
          <a:blip r:embed="rId2"/>
          <a:stretch>
            <a:fillRect/>
          </a:stretch>
        </p:blipFill>
        <p:spPr>
          <a:xfrm>
            <a:off x="1741201" y="1204333"/>
            <a:ext cx="8709597" cy="5275050"/>
          </a:xfrm>
          <a:prstGeom prst="rect">
            <a:avLst/>
          </a:prstGeom>
        </p:spPr>
      </p:pic>
    </p:spTree>
    <p:extLst>
      <p:ext uri="{BB962C8B-B14F-4D97-AF65-F5344CB8AC3E}">
        <p14:creationId xmlns:p14="http://schemas.microsoft.com/office/powerpoint/2010/main" val="22595367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1623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2195015" y="4852737"/>
            <a:ext cx="8112039" cy="1477328"/>
          </a:xfrm>
          <a:prstGeom prst="rect">
            <a:avLst/>
          </a:prstGeom>
          <a:noFill/>
        </p:spPr>
        <p:txBody>
          <a:bodyPr wrap="square" rtlCol="0">
            <a:spAutoFit/>
          </a:bodyPr>
          <a:lstStyle/>
          <a:p>
            <a:pPr defTabSz="457200" eaLnBrk="1" fontAlgn="auto" hangingPunct="1">
              <a:spcBef>
                <a:spcPts val="0"/>
              </a:spcBef>
              <a:spcAft>
                <a:spcPts val="0"/>
              </a:spcAft>
              <a:defRPr/>
            </a:pPr>
            <a:r>
              <a:rPr kumimoji="1" lang="en-US" altLang="ja-JP" sz="1800" b="1" dirty="0">
                <a:solidFill>
                  <a:srgbClr val="000000"/>
                </a:solidFill>
                <a:latin typeface="Calibri"/>
                <a:ea typeface="ＭＳ Ｐゴシック" panose="020B0600070205080204" pitchFamily="50" charset="-128"/>
              </a:rPr>
              <a:t>Result of LB221(June 20-July 05, 2025)</a:t>
            </a:r>
            <a:r>
              <a:rPr lang="en-US" altLang="ja-JP" sz="1800" b="1" dirty="0">
                <a:solidFill>
                  <a:srgbClr val="FF0000"/>
                </a:solidFill>
                <a:latin typeface="Calibri"/>
                <a:ea typeface="ＭＳ Ｐゴシック" panose="020B0600070205080204" pitchFamily="50" charset="-128"/>
              </a:rPr>
              <a:t>:</a:t>
            </a:r>
            <a:r>
              <a:rPr lang="ja-JP" altLang="en-US" sz="1800" b="1" dirty="0">
                <a:solidFill>
                  <a:srgbClr val="FF0000"/>
                </a:solidFill>
                <a:latin typeface="Calibri"/>
                <a:ea typeface="ＭＳ Ｐゴシック" panose="020B0600070205080204" pitchFamily="50" charset="-128"/>
              </a:rPr>
              <a:t> </a:t>
            </a:r>
            <a:r>
              <a:rPr kumimoji="1" lang="en-US" altLang="ja-JP" sz="1800" b="1" dirty="0">
                <a:solidFill>
                  <a:srgbClr val="FF0000"/>
                </a:solidFill>
                <a:latin typeface="Calibri"/>
                <a:ea typeface="ＭＳ Ｐゴシック" panose="020B0600070205080204" pitchFamily="50" charset="-128"/>
              </a:rPr>
              <a:t>83.06% of Voters voted YES in aggregation which is over</a:t>
            </a:r>
            <a:r>
              <a:rPr kumimoji="1" lang="ja-JP" altLang="en-US" sz="1800" b="1" dirty="0">
                <a:solidFill>
                  <a:srgbClr val="FF0000"/>
                </a:solidFill>
                <a:latin typeface="Calibri"/>
                <a:ea typeface="ＭＳ Ｐゴシック" panose="020B0600070205080204" pitchFamily="50" charset="-128"/>
              </a:rPr>
              <a:t> </a:t>
            </a:r>
            <a:r>
              <a:rPr kumimoji="1" lang="en-US" altLang="ja-JP" sz="1800" b="1" dirty="0">
                <a:solidFill>
                  <a:srgbClr val="FF0000"/>
                </a:solidFill>
                <a:latin typeface="Calibri"/>
                <a:ea typeface="ＭＳ Ｐゴシック" panose="020B0600070205080204" pitchFamily="50" charset="-128"/>
              </a:rPr>
              <a:t>75%. Then  LB221 was officially Approved.</a:t>
            </a:r>
          </a:p>
          <a:p>
            <a:pPr marL="285750" indent="-285750" defTabSz="457200" eaLnBrk="1" fontAlgn="auto" hangingPunct="1">
              <a:spcBef>
                <a:spcPts val="0"/>
              </a:spcBef>
              <a:spcAft>
                <a:spcPts val="0"/>
              </a:spcAft>
              <a:buFont typeface="Arial" panose="020B0604020202020204" pitchFamily="34" charset="0"/>
              <a:buChar char="•"/>
              <a:defRPr/>
            </a:pPr>
            <a:r>
              <a:rPr kumimoji="1" lang="en-US" altLang="ja-JP" sz="1800" b="1" dirty="0">
                <a:solidFill>
                  <a:srgbClr val="FF0000"/>
                </a:solidFill>
                <a:latin typeface="Calibri"/>
                <a:ea typeface="ＭＳ Ｐゴシック" panose="020B0600070205080204" pitchFamily="50" charset="-128"/>
              </a:rPr>
              <a:t>Voted YES with and without Comments are 103 while No. of Comments is 0.</a:t>
            </a:r>
          </a:p>
          <a:p>
            <a:pPr marL="285750" indent="-285750" defTabSz="457200" eaLnBrk="1" fontAlgn="auto" hangingPunct="1">
              <a:spcBef>
                <a:spcPts val="0"/>
              </a:spcBef>
              <a:spcAft>
                <a:spcPts val="0"/>
              </a:spcAft>
              <a:buFont typeface="Arial" panose="020B0604020202020204" pitchFamily="34" charset="0"/>
              <a:buChar char="•"/>
              <a:defRPr/>
            </a:pPr>
            <a:r>
              <a:rPr kumimoji="1" lang="en-US" altLang="ja-JP" sz="1800" b="1" dirty="0">
                <a:solidFill>
                  <a:srgbClr val="FF0000"/>
                </a:solidFill>
                <a:latin typeface="Calibri"/>
                <a:ea typeface="ＭＳ Ｐゴシック" panose="020B0600070205080204" pitchFamily="50" charset="-128"/>
              </a:rPr>
              <a:t>In Madrid Plenary Meeting July 2025, Working Group will approve to submit to SA Ballot. </a:t>
            </a:r>
            <a:endParaRPr kumimoji="1" lang="ja-JP" altLang="en-US" sz="1800" b="1" dirty="0">
              <a:solidFill>
                <a:srgbClr val="FF0000"/>
              </a:solidFill>
              <a:latin typeface="Calibri"/>
              <a:ea typeface="ＭＳ Ｐゴシック" panose="020B0600070205080204" pitchFamily="50" charset="-128"/>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1524000" y="1686339"/>
            <a:ext cx="9144000" cy="2926074"/>
          </a:xfrm>
          <a:prstGeom prst="rect">
            <a:avLst/>
          </a:prstGeom>
        </p:spPr>
      </p:pic>
      <p:sp>
        <p:nvSpPr>
          <p:cNvPr id="4" name="スライド番号プレースホルダー 5">
            <a:extLst>
              <a:ext uri="{FF2B5EF4-FFF2-40B4-BE49-F238E27FC236}">
                <a16:creationId xmlns:a16="http://schemas.microsoft.com/office/drawing/2014/main" id="{99384B68-B109-718F-FB2E-F239BEA794CE}"/>
              </a:ext>
            </a:extLst>
          </p:cNvPr>
          <p:cNvSpPr>
            <a:spLocks noGrp="1"/>
          </p:cNvSpPr>
          <p:nvPr>
            <p:ph type="sldNum" sz="quarter" idx="12"/>
          </p:nvPr>
        </p:nvSpPr>
        <p:spPr>
          <a:xfrm>
            <a:off x="5879595" y="6475413"/>
            <a:ext cx="432811" cy="184666"/>
          </a:xfrm>
        </p:spPr>
        <p:txBody>
          <a:bodyPr/>
          <a:lstStyle/>
          <a:p>
            <a:r>
              <a:rPr lang="en-US" altLang="ja-JP" dirty="0"/>
              <a:t>Slide </a:t>
            </a:r>
            <a:fld id="{38E6254A-D985-444C-BBE9-59789D09939F}" type="slidenum">
              <a:rPr lang="en-US" altLang="ja-JP"/>
              <a:pPr/>
              <a:t>90</a:t>
            </a:fld>
            <a:endParaRPr lang="en-US" altLang="ja-JP" dirty="0"/>
          </a:p>
        </p:txBody>
      </p:sp>
    </p:spTree>
    <p:extLst>
      <p:ext uri="{BB962C8B-B14F-4D97-AF65-F5344CB8AC3E}">
        <p14:creationId xmlns:p14="http://schemas.microsoft.com/office/powerpoint/2010/main" val="523484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14EB0E-B9CF-075B-5093-D06159F95FFF}"/>
              </a:ext>
            </a:extLst>
          </p:cNvPr>
          <p:cNvSpPr txBox="1"/>
          <p:nvPr/>
        </p:nvSpPr>
        <p:spPr>
          <a:xfrm>
            <a:off x="3848632" y="816131"/>
            <a:ext cx="3845989" cy="461665"/>
          </a:xfrm>
          <a:prstGeom prst="rect">
            <a:avLst/>
          </a:prstGeom>
          <a:noFill/>
        </p:spPr>
        <p:txBody>
          <a:bodyPr wrap="none" rtlCol="0">
            <a:spAutoFit/>
          </a:bodyPr>
          <a:lstStyle/>
          <a:p>
            <a:r>
              <a:rPr lang="en-US" sz="2400" b="1" dirty="0"/>
              <a:t>TG 6ma Timeline(expected)</a:t>
            </a:r>
          </a:p>
        </p:txBody>
      </p:sp>
      <p:sp>
        <p:nvSpPr>
          <p:cNvPr id="15" name="TextBox 15">
            <a:extLst>
              <a:ext uri="{FF2B5EF4-FFF2-40B4-BE49-F238E27FC236}">
                <a16:creationId xmlns:a16="http://schemas.microsoft.com/office/drawing/2014/main" id="{8B2AC054-8654-E6EA-986F-05225075DF1E}"/>
              </a:ext>
            </a:extLst>
          </p:cNvPr>
          <p:cNvSpPr txBox="1"/>
          <p:nvPr/>
        </p:nvSpPr>
        <p:spPr>
          <a:xfrm>
            <a:off x="6194325" y="5854491"/>
            <a:ext cx="4546703" cy="307777"/>
          </a:xfrm>
          <a:prstGeom prst="rect">
            <a:avLst/>
          </a:prstGeom>
          <a:noFill/>
        </p:spPr>
        <p:txBody>
          <a:bodyPr wrap="square">
            <a:spAutoFit/>
          </a:bodyPr>
          <a:lstStyle/>
          <a:p>
            <a:r>
              <a:rPr lang="en-US" sz="1400" dirty="0">
                <a:solidFill>
                  <a:srgbClr val="000000"/>
                </a:solidFill>
                <a:highlight>
                  <a:srgbClr val="FFFF00"/>
                </a:highlight>
                <a:latin typeface="Calibri" panose="020F0502020204030204" pitchFamily="34" charset="0"/>
              </a:rPr>
              <a:t>Notes:  SASB/RevCom scheduled for 2024 a guesstimate</a:t>
            </a:r>
            <a:r>
              <a:rPr lang="en-US" sz="1400" dirty="0">
                <a:highlight>
                  <a:srgbClr val="FFFF00"/>
                </a:highlight>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661567" y="2749829"/>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ja-JP" altLang="en-US" sz="1200"/>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9726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lang="en-US" sz="1400" dirty="0" err="1">
                  <a:solidFill>
                    <a:srgbClr val="000000">
                      <a:hueOff val="0"/>
                      <a:satOff val="0"/>
                      <a:lumOff val="0"/>
                      <a:alphaOff val="0"/>
                    </a:srgbClr>
                  </a:solidFill>
                  <a:latin typeface="Times New Roman"/>
                </a:rPr>
                <a:t>Revcom</a:t>
              </a:r>
              <a:r>
                <a:rPr lang="en-US" sz="1400" dirty="0">
                  <a:solidFill>
                    <a:srgbClr val="000000">
                      <a:hueOff val="0"/>
                      <a:satOff val="0"/>
                      <a:lumOff val="0"/>
                      <a:alphaOff val="0"/>
                    </a:srgbClr>
                  </a:solidFill>
                  <a:latin typeface="Times New Roman"/>
                </a:rPr>
                <a:t> Approve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9437397"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err="1">
                <a:solidFill>
                  <a:srgbClr val="000000">
                    <a:hueOff val="0"/>
                    <a:satOff val="0"/>
                    <a:lumOff val="0"/>
                    <a:alphaOff val="0"/>
                  </a:srgbClr>
                </a:solidFill>
                <a:latin typeface="Times New Roman"/>
              </a:rPr>
              <a:t>RevcomSubmission</a:t>
            </a:r>
            <a:endParaRPr kumimoji="1" lang="en-US"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8494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lang="en-US" sz="1400" dirty="0">
                <a:solidFill>
                  <a:srgbClr val="000000">
                    <a:hueOff val="0"/>
                    <a:satOff val="0"/>
                    <a:lumOff val="0"/>
                    <a:alphaOff val="0"/>
                  </a:srgbClr>
                </a:solidFill>
                <a:latin typeface="Times New Roman"/>
              </a:rPr>
              <a:t>SA recirculation if required</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8230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SA Ballot</a:t>
            </a:r>
          </a:p>
          <a:p>
            <a:pPr algn="ctr" defTabSz="622300">
              <a:lnSpc>
                <a:spcPct val="90000"/>
              </a:lnSpc>
              <a:spcAft>
                <a:spcPct val="35000"/>
              </a:spcAft>
            </a:pPr>
            <a:r>
              <a:rPr kumimoji="1" lang="en-US" sz="1400" b="1" dirty="0">
                <a:solidFill>
                  <a:srgbClr val="000000">
                    <a:hueOff val="0"/>
                    <a:satOff val="0"/>
                    <a:lumOff val="0"/>
                    <a:alphaOff val="0"/>
                  </a:srgbClr>
                </a:solidFill>
                <a:latin typeface="Times New Roman"/>
              </a:rPr>
              <a:t>Oct. 20</a:t>
            </a:r>
            <a:r>
              <a:rPr lang="en-US" sz="1400" b="1" dirty="0">
                <a:solidFill>
                  <a:srgbClr val="000000">
                    <a:hueOff val="0"/>
                    <a:satOff val="0"/>
                    <a:lumOff val="0"/>
                    <a:alphaOff val="0"/>
                  </a:srgbClr>
                </a:solidFill>
                <a:latin typeface="Times New Roman"/>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7738647"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SA Ballot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Sept</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7324120" y="3818721"/>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Unconditional approval for Standard Association Ballot (SA)</a:t>
              </a:r>
              <a:endParaRPr kumimoji="1" lang="ja-JP" altLang="ja-JP" sz="1400" dirty="0">
                <a:solidFill>
                  <a:srgbClr val="000000">
                    <a:hueOff val="0"/>
                    <a:satOff val="0"/>
                    <a:lumOff val="0"/>
                    <a:alphaOff val="0"/>
                  </a:srgbClr>
                </a:solidFill>
                <a:latin typeface="Times New Roman"/>
              </a:endParaRPr>
            </a:p>
            <a:p>
              <a:pPr algn="ctr" defTabSz="622300">
                <a:lnSpc>
                  <a:spcPct val="90000"/>
                </a:lnSpc>
                <a:spcAft>
                  <a:spcPct val="35000"/>
                </a:spcAft>
              </a:pPr>
              <a:r>
                <a:rPr kumimoji="1" lang="en-US" altLang="ja-JP" sz="1400" b="1" dirty="0">
                  <a:solidFill>
                    <a:srgbClr val="000000">
                      <a:hueOff val="0"/>
                      <a:satOff val="0"/>
                      <a:lumOff val="0"/>
                      <a:alphaOff val="0"/>
                    </a:srgbClr>
                  </a:solidFill>
                  <a:latin typeface="Times New Roman"/>
                </a:rPr>
                <a:t>July 2025</a:t>
              </a:r>
              <a:endParaRPr lang="en-US" sz="1400" b="1" dirty="0">
                <a:solidFill>
                  <a:srgbClr val="000000">
                    <a:hueOff val="0"/>
                    <a:satOff val="0"/>
                    <a:lumOff val="0"/>
                    <a:alphaOff val="0"/>
                  </a:srgbClr>
                </a:solidFill>
                <a:latin typeface="Times New Roman"/>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4449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LB210</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4237568" y="3892292"/>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1st </a:t>
              </a:r>
              <a:r>
                <a:rPr lang="fi-FI" sz="1200" dirty="0" err="1">
                  <a:solidFill>
                    <a:srgbClr val="000000"/>
                  </a:solidFill>
                  <a:latin typeface="Times New Roman" panose="02020603050405020304" pitchFamily="18" charset="0"/>
                  <a:ea typeface="ＭＳ Ｐゴシック" panose="020B0600070205080204" pitchFamily="50" charset="-128"/>
                </a:rPr>
                <a:t>Letter</a:t>
              </a:r>
              <a:r>
                <a:rPr lang="fi-FI" sz="1200" dirty="0">
                  <a:solidFill>
                    <a:srgbClr val="000000"/>
                  </a:solidFill>
                  <a:latin typeface="Times New Roman" panose="02020603050405020304" pitchFamily="18" charset="0"/>
                  <a:ea typeface="ＭＳ Ｐゴシック" panose="020B0600070205080204" pitchFamily="50" charset="-128"/>
                </a:rPr>
                <a:t> </a:t>
              </a:r>
              <a:r>
                <a:rPr lang="fi-FI" sz="1200" dirty="0" err="1">
                  <a:solidFill>
                    <a:srgbClr val="000000"/>
                  </a:solidFill>
                  <a:latin typeface="Times New Roman" panose="02020603050405020304" pitchFamily="18" charset="0"/>
                  <a:ea typeface="ＭＳ Ｐゴシック" panose="020B0600070205080204" pitchFamily="50" charset="-128"/>
                </a:rPr>
                <a:t>Ballot</a:t>
              </a:r>
              <a:r>
                <a:rPr lang="fi-FI" sz="1200" dirty="0">
                  <a:solidFill>
                    <a:srgbClr val="000000"/>
                  </a:solidFill>
                  <a:latin typeface="Times New Roman" panose="02020603050405020304" pitchFamily="18" charset="0"/>
                  <a:ea typeface="ＭＳ Ｐゴシック" panose="020B0600070205080204" pitchFamily="50" charset="-128"/>
                </a:rPr>
                <a:t>(LB210)</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3727701" y="1800003"/>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100" baseline="30000" dirty="0">
                  <a:solidFill>
                    <a:srgbClr val="000000">
                      <a:hueOff val="0"/>
                      <a:satOff val="0"/>
                      <a:lumOff val="0"/>
                      <a:alphaOff val="0"/>
                    </a:srgbClr>
                  </a:solidFill>
                  <a:latin typeface="Times New Roman"/>
                </a:rPr>
                <a:t>WG       </a:t>
              </a:r>
              <a:r>
                <a:rPr kumimoji="1" lang="en-US" altLang="ja-JP" sz="1100" baseline="30000" dirty="0" err="1">
                  <a:solidFill>
                    <a:srgbClr val="000000">
                      <a:hueOff val="0"/>
                      <a:satOff val="0"/>
                      <a:lumOff val="0"/>
                      <a:alphaOff val="0"/>
                    </a:srgbClr>
                  </a:solidFill>
                  <a:latin typeface="Times New Roman"/>
                </a:rPr>
                <a:t>PreBallot</a:t>
              </a:r>
              <a:r>
                <a:rPr kumimoji="1" lang="en-US" altLang="ja-JP" sz="1100" baseline="30000" dirty="0">
                  <a:solidFill>
                    <a:srgbClr val="000000">
                      <a:hueOff val="0"/>
                      <a:satOff val="0"/>
                      <a:lumOff val="0"/>
                      <a:alphaOff val="0"/>
                    </a:srgbClr>
                  </a:solidFill>
                  <a:latin typeface="Times New Roman"/>
                </a:rPr>
                <a:t> submission for </a:t>
              </a:r>
              <a:r>
                <a:rPr lang="en-US" sz="1100" dirty="0">
                  <a:solidFill>
                    <a:srgbClr val="000000">
                      <a:hueOff val="0"/>
                      <a:satOff val="0"/>
                      <a:lumOff val="0"/>
                      <a:alphaOff val="0"/>
                    </a:srgbClr>
                  </a:solidFill>
                  <a:latin typeface="Times New Roman"/>
                </a:rPr>
                <a:t>Draft2.5 August </a:t>
              </a:r>
              <a:r>
                <a:rPr lang="en-US" sz="1100" b="1" dirty="0">
                  <a:solidFill>
                    <a:srgbClr val="000000">
                      <a:hueOff val="0"/>
                      <a:satOff val="0"/>
                      <a:lumOff val="0"/>
                      <a:alphaOff val="0"/>
                    </a:srgbClr>
                  </a:solidFill>
                  <a:latin typeface="Times New Roman"/>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3396384" y="3797432"/>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a:t>
              </a:r>
              <a:r>
                <a:rPr kumimoji="1" lang="en-US" altLang="ja-JP" sz="1400" dirty="0" err="1">
                  <a:solidFill>
                    <a:srgbClr val="000000">
                      <a:hueOff val="0"/>
                      <a:satOff val="0"/>
                      <a:lumOff val="0"/>
                      <a:alphaOff val="0"/>
                    </a:srgbClr>
                  </a:solidFill>
                  <a:latin typeface="Times New Roman"/>
                </a:rPr>
                <a:t>fo</a:t>
              </a:r>
              <a:r>
                <a:rPr kumimoji="1" lang="en-US" altLang="ja-JP" sz="1400" dirty="0">
                  <a:solidFill>
                    <a:srgbClr val="000000">
                      <a:hueOff val="0"/>
                      <a:satOff val="0"/>
                      <a:lumOff val="0"/>
                      <a:alphaOff val="0"/>
                    </a:srgbClr>
                  </a:solidFill>
                  <a:latin typeface="Times New Roman"/>
                </a:rPr>
                <a:t> Draft v2.3 on WG for </a:t>
              </a:r>
              <a:r>
                <a:rPr kumimoji="1" lang="en-US" altLang="ja-JP" sz="1400" dirty="0" err="1">
                  <a:solidFill>
                    <a:srgbClr val="000000">
                      <a:hueOff val="0"/>
                      <a:satOff val="0"/>
                      <a:lumOff val="0"/>
                      <a:alphaOff val="0"/>
                    </a:srgbClr>
                  </a:solidFill>
                  <a:latin typeface="Times New Roman"/>
                </a:rPr>
                <a:t>PreBallot</a:t>
              </a:r>
              <a:r>
                <a:rPr kumimoji="1" lang="en-US" altLang="ja-JP" sz="1400" dirty="0">
                  <a:solidFill>
                    <a:srgbClr val="000000">
                      <a:hueOff val="0"/>
                      <a:satOff val="0"/>
                      <a:lumOff val="0"/>
                      <a:alphaOff val="0"/>
                    </a:srgbClr>
                  </a:solidFill>
                  <a:latin typeface="Times New Roman"/>
                </a:rPr>
                <a:t> </a:t>
              </a:r>
              <a:r>
                <a:rPr kumimoji="1" lang="en-US" altLang="ja-JP" sz="1400" b="1" dirty="0">
                  <a:solidFill>
                    <a:srgbClr val="000000">
                      <a:hueOff val="0"/>
                      <a:satOff val="0"/>
                      <a:lumOff val="0"/>
                      <a:alphaOff val="0"/>
                    </a:srgbClr>
                  </a:solidFill>
                  <a:latin typeface="Times New Roman"/>
                </a:rPr>
                <a:t>July </a:t>
              </a:r>
              <a:r>
                <a:rPr lang="en-US" sz="1400" b="1" dirty="0">
                  <a:solidFill>
                    <a:srgbClr val="000000">
                      <a:hueOff val="0"/>
                      <a:satOff val="0"/>
                      <a:lumOff val="0"/>
                      <a:alphaOff val="0"/>
                    </a:srgbClr>
                  </a:solidFill>
                  <a:latin typeface="Times New Roman"/>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2823987" y="2129347"/>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algn="ctr" defTabSz="800100">
                <a:spcAft>
                  <a:spcPct val="35000"/>
                </a:spcAft>
              </a:pPr>
              <a:r>
                <a:rPr kumimoji="1" lang="en-US" altLang="ja-JP" sz="1800" baseline="30000" dirty="0">
                  <a:solidFill>
                    <a:srgbClr val="000000">
                      <a:hueOff val="0"/>
                      <a:satOff val="0"/>
                      <a:lumOff val="0"/>
                      <a:alphaOff val="0"/>
                    </a:srgbClr>
                  </a:solidFill>
                  <a:latin typeface="Times New Roman"/>
                </a:rPr>
                <a:t> Draft V1,18  Com</a:t>
              </a:r>
            </a:p>
            <a:p>
              <a:pPr algn="ctr" defTabSz="800100">
                <a:lnSpc>
                  <a:spcPct val="90000"/>
                </a:lnSpc>
                <a:spcAft>
                  <a:spcPct val="35000"/>
                </a:spcAft>
              </a:pPr>
              <a:r>
                <a:rPr lang="en-US" sz="1200" b="1" dirty="0">
                  <a:solidFill>
                    <a:srgbClr val="000000">
                      <a:hueOff val="0"/>
                      <a:satOff val="0"/>
                      <a:lumOff val="0"/>
                      <a:alphaOff val="0"/>
                    </a:srgbClr>
                  </a:solidFill>
                  <a:latin typeface="Times New Roman"/>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2284127" y="3855628"/>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kumimoji="1" lang="en-US" altLang="ja-JP" sz="1200" dirty="0">
                  <a:solidFill>
                    <a:srgbClr val="000000">
                      <a:hueOff val="0"/>
                      <a:satOff val="0"/>
                      <a:lumOff val="0"/>
                      <a:alphaOff val="0"/>
                    </a:srgbClr>
                  </a:solidFill>
                  <a:latin typeface="Times New Roman"/>
                </a:rPr>
                <a:t>Std. </a:t>
              </a:r>
              <a:r>
                <a:rPr kumimoji="1" lang="en-US" altLang="ja-JP" sz="1200" dirty="0" err="1">
                  <a:solidFill>
                    <a:srgbClr val="000000">
                      <a:hueOff val="0"/>
                      <a:satOff val="0"/>
                      <a:lumOff val="0"/>
                      <a:alphaOff val="0"/>
                    </a:srgbClr>
                  </a:solidFill>
                  <a:latin typeface="Times New Roman"/>
                </a:rPr>
                <a:t>Draf</a:t>
              </a:r>
              <a:r>
                <a:rPr kumimoji="1" lang="en-US" altLang="ja-JP" sz="1200" dirty="0">
                  <a:solidFill>
                    <a:srgbClr val="000000">
                      <a:hueOff val="0"/>
                      <a:satOff val="0"/>
                      <a:lumOff val="0"/>
                      <a:alphaOff val="0"/>
                    </a:srgbClr>
                  </a:solidFill>
                  <a:latin typeface="Times New Roman"/>
                </a:rPr>
                <a:t> V1.9 Proposals</a:t>
              </a:r>
              <a:endParaRPr kumimoji="1" lang="ja-JP" altLang="ja-JP" sz="1200"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2289740" y="1577239"/>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algn="ctr" defTabSz="488950">
                <a:lnSpc>
                  <a:spcPct val="90000"/>
                </a:lnSpc>
                <a:spcAft>
                  <a:spcPct val="35000"/>
                </a:spcAft>
              </a:pPr>
              <a:r>
                <a:rPr lang="en-US" sz="1100" dirty="0"/>
                <a:t>Presentation of proposa</a:t>
              </a:r>
              <a:r>
                <a:rPr lang="en-US" sz="1050" dirty="0"/>
                <a:t>l</a:t>
              </a:r>
              <a:r>
                <a:rPr lang="en-US" sz="1100" dirty="0"/>
                <a:t>s</a:t>
              </a:r>
            </a:p>
            <a:p>
              <a:pPr algn="ctr" defTabSz="488950">
                <a:lnSpc>
                  <a:spcPct val="90000"/>
                </a:lnSpc>
                <a:spcAft>
                  <a:spcPct val="35000"/>
                </a:spcAft>
              </a:pPr>
              <a:r>
                <a:rPr lang="en-US" altLang="ja-JP" sz="1100" b="1" dirty="0">
                  <a:solidFill>
                    <a:srgbClr val="000000">
                      <a:hueOff val="0"/>
                      <a:satOff val="0"/>
                      <a:lumOff val="0"/>
                      <a:alphaOff val="0"/>
                    </a:srgbClr>
                  </a:solidFill>
                  <a:latin typeface="Times New Roman"/>
                </a:rPr>
                <a:t>May </a:t>
              </a:r>
              <a:r>
                <a:rPr lang="en-US" sz="1200" b="1" dirty="0">
                  <a:solidFill>
                    <a:srgbClr val="000000">
                      <a:hueOff val="0"/>
                      <a:satOff val="0"/>
                      <a:lumOff val="0"/>
                      <a:alphaOff val="0"/>
                    </a:srgbClr>
                  </a:solidFill>
                  <a:latin typeface="Times New Roman"/>
                </a:rPr>
                <a:t>2023</a:t>
              </a:r>
              <a:endParaRPr lang="en-US" sz="1400" b="1" dirty="0">
                <a:solidFill>
                  <a:srgbClr val="000000">
                    <a:hueOff val="0"/>
                    <a:satOff val="0"/>
                    <a:lumOff val="0"/>
                    <a:alphaOff val="0"/>
                  </a:srgbClr>
                </a:solidFill>
                <a:latin typeface="Times New Roman"/>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1829817"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algn="ctr" defTabSz="533400">
                <a:lnSpc>
                  <a:spcPct val="90000"/>
                </a:lnSpc>
                <a:spcAft>
                  <a:spcPct val="35000"/>
                </a:spcAft>
              </a:pPr>
              <a:r>
                <a:rPr lang="en-US" altLang="ja-JP" sz="1200" dirty="0">
                  <a:solidFill>
                    <a:srgbClr val="000000">
                      <a:hueOff val="0"/>
                      <a:satOff val="0"/>
                      <a:lumOff val="0"/>
                      <a:alphaOff val="0"/>
                    </a:srgbClr>
                  </a:solidFill>
                  <a:latin typeface="Times New Roman"/>
                </a:rPr>
                <a:t>TRD,CMD</a:t>
              </a:r>
            </a:p>
            <a:p>
              <a:pPr algn="ctr" defTabSz="533400">
                <a:lnSpc>
                  <a:spcPct val="90000"/>
                </a:lnSpc>
                <a:spcAft>
                  <a:spcPct val="35000"/>
                </a:spcAft>
              </a:pPr>
              <a:r>
                <a:rPr lang="en-US" sz="1200" dirty="0">
                  <a:solidFill>
                    <a:srgbClr val="000000">
                      <a:hueOff val="0"/>
                      <a:satOff val="0"/>
                      <a:lumOff val="0"/>
                      <a:alphaOff val="0"/>
                    </a:srgbClr>
                  </a:solidFill>
                  <a:latin typeface="Times New Roman"/>
                </a:rPr>
                <a:t>Call Proposals </a:t>
              </a:r>
              <a:r>
                <a:rPr lang="en-US" sz="1400" b="1" dirty="0">
                  <a:solidFill>
                    <a:srgbClr val="000000">
                      <a:hueOff val="0"/>
                      <a:satOff val="0"/>
                      <a:lumOff val="0"/>
                      <a:alphaOff val="0"/>
                    </a:srgbClr>
                  </a:solidFill>
                  <a:latin typeface="Times New Roman"/>
                </a:rPr>
                <a:t>Sept 2022</a:t>
              </a:r>
              <a:endParaRPr lang="en-US" sz="1200" b="1" dirty="0">
                <a:solidFill>
                  <a:srgbClr val="000000">
                    <a:hueOff val="0"/>
                    <a:satOff val="0"/>
                    <a:lumOff val="0"/>
                    <a:alphaOff val="0"/>
                  </a:srgbClr>
                </a:solidFill>
                <a:latin typeface="Times New Roman"/>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1429105" y="1615877"/>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ja-JP" altLang="en-US"/>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en-US" sz="1200" dirty="0">
                  <a:solidFill>
                    <a:srgbClr val="000000">
                      <a:hueOff val="0"/>
                      <a:satOff val="0"/>
                      <a:lumOff val="0"/>
                      <a:alphaOff val="0"/>
                    </a:srgbClr>
                  </a:solidFill>
                  <a:latin typeface="Times New Roman"/>
                </a:rPr>
                <a:t>Tech Req Doc     </a:t>
              </a:r>
              <a:r>
                <a:rPr lang="en-US" sz="1200" b="1" dirty="0">
                  <a:solidFill>
                    <a:srgbClr val="000000">
                      <a:hueOff val="0"/>
                      <a:satOff val="0"/>
                      <a:lumOff val="0"/>
                      <a:alphaOff val="0"/>
                    </a:srgbClr>
                  </a:solidFill>
                  <a:latin typeface="Times New Roman"/>
                </a:rPr>
                <a:t>July 2022</a:t>
              </a:r>
              <a:endParaRPr lang="en-US" sz="1400" b="1" dirty="0">
                <a:solidFill>
                  <a:srgbClr val="000000">
                    <a:hueOff val="0"/>
                    <a:satOff val="0"/>
                    <a:lumOff val="0"/>
                    <a:alphaOff val="0"/>
                  </a:srgbClr>
                </a:solidFill>
                <a:latin typeface="Times New Roman"/>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10259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7" name="楕円 66">
            <a:extLst>
              <a:ext uri="{FF2B5EF4-FFF2-40B4-BE49-F238E27FC236}">
                <a16:creationId xmlns:a16="http://schemas.microsoft.com/office/drawing/2014/main" id="{6D671A25-1B7D-DCB3-2297-8E0631FF96E7}"/>
              </a:ext>
            </a:extLst>
          </p:cNvPr>
          <p:cNvSpPr/>
          <p:nvPr/>
        </p:nvSpPr>
        <p:spPr>
          <a:xfrm>
            <a:off x="9844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8" name="楕円 67">
            <a:extLst>
              <a:ext uri="{FF2B5EF4-FFF2-40B4-BE49-F238E27FC236}">
                <a16:creationId xmlns:a16="http://schemas.microsoft.com/office/drawing/2014/main" id="{1E4707CF-EA59-A6D9-8793-42952C63433E}"/>
              </a:ext>
            </a:extLst>
          </p:cNvPr>
          <p:cNvSpPr/>
          <p:nvPr/>
        </p:nvSpPr>
        <p:spPr>
          <a:xfrm>
            <a:off x="9519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69" name="楕円 68">
            <a:extLst>
              <a:ext uri="{FF2B5EF4-FFF2-40B4-BE49-F238E27FC236}">
                <a16:creationId xmlns:a16="http://schemas.microsoft.com/office/drawing/2014/main" id="{0CE6FC6F-B57A-9680-734B-3EA04AA87354}"/>
              </a:ext>
            </a:extLst>
          </p:cNvPr>
          <p:cNvSpPr/>
          <p:nvPr/>
        </p:nvSpPr>
        <p:spPr>
          <a:xfrm>
            <a:off x="8794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0" name="楕円 69">
            <a:extLst>
              <a:ext uri="{FF2B5EF4-FFF2-40B4-BE49-F238E27FC236}">
                <a16:creationId xmlns:a16="http://schemas.microsoft.com/office/drawing/2014/main" id="{B272743C-BC3F-58B8-F6D1-D7FC143E6A23}"/>
              </a:ext>
            </a:extLst>
          </p:cNvPr>
          <p:cNvSpPr/>
          <p:nvPr/>
        </p:nvSpPr>
        <p:spPr>
          <a:xfrm>
            <a:off x="7910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1" name="楕円 70">
            <a:extLst>
              <a:ext uri="{FF2B5EF4-FFF2-40B4-BE49-F238E27FC236}">
                <a16:creationId xmlns:a16="http://schemas.microsoft.com/office/drawing/2014/main" id="{FE97B252-72D0-9CE3-F921-624BA043D0C0}"/>
              </a:ext>
            </a:extLst>
          </p:cNvPr>
          <p:cNvSpPr/>
          <p:nvPr/>
        </p:nvSpPr>
        <p:spPr>
          <a:xfrm>
            <a:off x="7013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2" name="楕円 71">
            <a:extLst>
              <a:ext uri="{FF2B5EF4-FFF2-40B4-BE49-F238E27FC236}">
                <a16:creationId xmlns:a16="http://schemas.microsoft.com/office/drawing/2014/main" id="{2673561F-7801-4CE8-3D08-6A6ACC3E2BDC}"/>
              </a:ext>
            </a:extLst>
          </p:cNvPr>
          <p:cNvSpPr/>
          <p:nvPr/>
        </p:nvSpPr>
        <p:spPr>
          <a:xfrm>
            <a:off x="6105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3" name="楕円 72">
            <a:extLst>
              <a:ext uri="{FF2B5EF4-FFF2-40B4-BE49-F238E27FC236}">
                <a16:creationId xmlns:a16="http://schemas.microsoft.com/office/drawing/2014/main" id="{9705AF0A-8FE5-1F34-25E8-F9A86D30961B}"/>
              </a:ext>
            </a:extLst>
          </p:cNvPr>
          <p:cNvSpPr/>
          <p:nvPr/>
        </p:nvSpPr>
        <p:spPr>
          <a:xfrm>
            <a:off x="5649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4" name="楕円 73">
            <a:extLst>
              <a:ext uri="{FF2B5EF4-FFF2-40B4-BE49-F238E27FC236}">
                <a16:creationId xmlns:a16="http://schemas.microsoft.com/office/drawing/2014/main" id="{3DA4BDC2-258D-7BC7-F1A4-E3A155B074F7}"/>
              </a:ext>
            </a:extLst>
          </p:cNvPr>
          <p:cNvSpPr/>
          <p:nvPr/>
        </p:nvSpPr>
        <p:spPr>
          <a:xfrm>
            <a:off x="5222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5" name="楕円 74">
            <a:extLst>
              <a:ext uri="{FF2B5EF4-FFF2-40B4-BE49-F238E27FC236}">
                <a16:creationId xmlns:a16="http://schemas.microsoft.com/office/drawing/2014/main" id="{64ADC48E-E6D3-747D-1B3F-B75A4BB9BC3B}"/>
              </a:ext>
            </a:extLst>
          </p:cNvPr>
          <p:cNvSpPr/>
          <p:nvPr/>
        </p:nvSpPr>
        <p:spPr>
          <a:xfrm>
            <a:off x="4831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6" name="楕円 75">
            <a:extLst>
              <a:ext uri="{FF2B5EF4-FFF2-40B4-BE49-F238E27FC236}">
                <a16:creationId xmlns:a16="http://schemas.microsoft.com/office/drawing/2014/main" id="{723632FA-C6DC-6BDD-F8A6-30A7DED2CB05}"/>
              </a:ext>
            </a:extLst>
          </p:cNvPr>
          <p:cNvSpPr/>
          <p:nvPr/>
        </p:nvSpPr>
        <p:spPr>
          <a:xfrm>
            <a:off x="4092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7" name="楕円 76">
            <a:extLst>
              <a:ext uri="{FF2B5EF4-FFF2-40B4-BE49-F238E27FC236}">
                <a16:creationId xmlns:a16="http://schemas.microsoft.com/office/drawing/2014/main" id="{62ED6C15-E174-2860-BBEF-3073BB75DE4F}"/>
              </a:ext>
            </a:extLst>
          </p:cNvPr>
          <p:cNvSpPr/>
          <p:nvPr/>
        </p:nvSpPr>
        <p:spPr>
          <a:xfrm>
            <a:off x="3710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8" name="楕円 77">
            <a:extLst>
              <a:ext uri="{FF2B5EF4-FFF2-40B4-BE49-F238E27FC236}">
                <a16:creationId xmlns:a16="http://schemas.microsoft.com/office/drawing/2014/main" id="{5AFF632B-C93C-4596-EFE7-18A2967B1DA9}"/>
              </a:ext>
            </a:extLst>
          </p:cNvPr>
          <p:cNvSpPr/>
          <p:nvPr/>
        </p:nvSpPr>
        <p:spPr>
          <a:xfrm>
            <a:off x="3289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9" name="楕円 78">
            <a:extLst>
              <a:ext uri="{FF2B5EF4-FFF2-40B4-BE49-F238E27FC236}">
                <a16:creationId xmlns:a16="http://schemas.microsoft.com/office/drawing/2014/main" id="{59EFCD21-8225-FA80-B898-214F7993DC41}"/>
              </a:ext>
            </a:extLst>
          </p:cNvPr>
          <p:cNvSpPr/>
          <p:nvPr/>
        </p:nvSpPr>
        <p:spPr>
          <a:xfrm>
            <a:off x="2842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80" name="楕円 79">
            <a:extLst>
              <a:ext uri="{FF2B5EF4-FFF2-40B4-BE49-F238E27FC236}">
                <a16:creationId xmlns:a16="http://schemas.microsoft.com/office/drawing/2014/main" id="{672BC2BD-3E38-F25F-027D-6610D936D578}"/>
              </a:ext>
            </a:extLst>
          </p:cNvPr>
          <p:cNvSpPr/>
          <p:nvPr/>
        </p:nvSpPr>
        <p:spPr>
          <a:xfrm>
            <a:off x="1590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 name="楕円 1">
            <a:extLst>
              <a:ext uri="{FF2B5EF4-FFF2-40B4-BE49-F238E27FC236}">
                <a16:creationId xmlns:a16="http://schemas.microsoft.com/office/drawing/2014/main" id="{6DAE91D8-7811-E0BB-6405-EDE8067E623A}"/>
              </a:ext>
            </a:extLst>
          </p:cNvPr>
          <p:cNvSpPr/>
          <p:nvPr/>
        </p:nvSpPr>
        <p:spPr>
          <a:xfrm>
            <a:off x="6569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5031781" y="3667083"/>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(LB212)</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5257620" y="1546944"/>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LB212</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7449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5790677" y="3902120"/>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2nd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(LB217)</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6177901" y="1593772"/>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a:t>
            </a:r>
            <a:r>
              <a:rPr kumimoji="1" lang="en-US" altLang="ja-JP" sz="1400" dirty="0" err="1">
                <a:solidFill>
                  <a:srgbClr val="000000">
                    <a:hueOff val="0"/>
                    <a:satOff val="0"/>
                    <a:lumOff val="0"/>
                    <a:alphaOff val="0"/>
                  </a:srgbClr>
                </a:solidFill>
                <a:latin typeface="Times New Roman"/>
              </a:rPr>
              <a:t>Resolutionfor</a:t>
            </a:r>
            <a:r>
              <a:rPr kumimoji="1" lang="en-US" altLang="ja-JP" sz="1400" dirty="0">
                <a:solidFill>
                  <a:srgbClr val="000000">
                    <a:hueOff val="0"/>
                    <a:satOff val="0"/>
                    <a:lumOff val="0"/>
                    <a:alphaOff val="0"/>
                  </a:srgbClr>
                </a:solidFill>
                <a:latin typeface="Times New Roman"/>
              </a:rPr>
              <a:t>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May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2026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2" name="楕円 11">
            <a:extLst>
              <a:ext uri="{FF2B5EF4-FFF2-40B4-BE49-F238E27FC236}">
                <a16:creationId xmlns:a16="http://schemas.microsoft.com/office/drawing/2014/main" id="{9C49E052-E495-12E6-A1EE-F90297A2D9BF}"/>
              </a:ext>
            </a:extLst>
          </p:cNvPr>
          <p:cNvSpPr/>
          <p:nvPr/>
        </p:nvSpPr>
        <p:spPr>
          <a:xfrm>
            <a:off x="2410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3" name="楕円 12">
            <a:extLst>
              <a:ext uri="{FF2B5EF4-FFF2-40B4-BE49-F238E27FC236}">
                <a16:creationId xmlns:a16="http://schemas.microsoft.com/office/drawing/2014/main" id="{8E52E2CB-206D-6277-55AE-1E7C34171BAE}"/>
              </a:ext>
            </a:extLst>
          </p:cNvPr>
          <p:cNvSpPr/>
          <p:nvPr/>
        </p:nvSpPr>
        <p:spPr>
          <a:xfrm>
            <a:off x="4449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6570876" y="3881653"/>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algn="ctr" defTabSz="533400">
              <a:lnSpc>
                <a:spcPct val="90000"/>
              </a:lnSpc>
              <a:spcAft>
                <a:spcPct val="35000"/>
              </a:spcAft>
            </a:pPr>
            <a:r>
              <a:rPr lang="fi-FI" sz="1200" dirty="0">
                <a:solidFill>
                  <a:srgbClr val="000000"/>
                </a:solidFill>
                <a:latin typeface="Times New Roman" panose="02020603050405020304" pitchFamily="18" charset="0"/>
                <a:ea typeface="ＭＳ Ｐゴシック" panose="020B0600070205080204" pitchFamily="50" charset="-128"/>
              </a:rPr>
              <a:t>3rd </a:t>
            </a:r>
            <a:r>
              <a:rPr lang="fi-FI" sz="1200" dirty="0" err="1">
                <a:solidFill>
                  <a:srgbClr val="000000"/>
                </a:solidFill>
                <a:latin typeface="Times New Roman" panose="02020603050405020304" pitchFamily="18" charset="0"/>
                <a:ea typeface="ＭＳ Ｐゴシック" panose="020B0600070205080204" pitchFamily="50" charset="-128"/>
              </a:rPr>
              <a:t>Recirculation</a:t>
            </a:r>
            <a:r>
              <a:rPr lang="fi-FI" sz="1200" dirty="0">
                <a:solidFill>
                  <a:srgbClr val="000000"/>
                </a:solidFill>
                <a:latin typeface="Times New Roman" panose="02020603050405020304" pitchFamily="18" charset="0"/>
                <a:ea typeface="ＭＳ Ｐゴシック" panose="020B0600070205080204" pitchFamily="50" charset="-128"/>
              </a:rPr>
              <a:t> (LB)</a:t>
            </a:r>
            <a:endParaRPr lang="en-US" sz="1400" b="1" dirty="0">
              <a:solidFill>
                <a:srgbClr val="000000">
                  <a:hueOff val="0"/>
                  <a:satOff val="0"/>
                  <a:lumOff val="0"/>
                  <a:alphaOff val="0"/>
                </a:srgbClr>
              </a:solidFill>
              <a:latin typeface="Times New Roman"/>
            </a:endParaRPr>
          </a:p>
          <a:p>
            <a:pPr algn="ctr" defTabSz="533400">
              <a:lnSpc>
                <a:spcPct val="90000"/>
              </a:lnSpc>
              <a:spcAft>
                <a:spcPct val="35000"/>
              </a:spcAft>
            </a:pPr>
            <a:r>
              <a:rPr lang="en-US" sz="1400" b="1" dirty="0">
                <a:solidFill>
                  <a:srgbClr val="000000">
                    <a:hueOff val="0"/>
                    <a:satOff val="0"/>
                    <a:lumOff val="0"/>
                    <a:alphaOff val="0"/>
                  </a:srgbClr>
                </a:solidFill>
                <a:latin typeface="Times New Roman"/>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6949003" y="1614243"/>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algn="ctr" defTabSz="622300">
              <a:lnSpc>
                <a:spcPct val="90000"/>
              </a:lnSpc>
              <a:spcAft>
                <a:spcPct val="35000"/>
              </a:spcAft>
            </a:pPr>
            <a:r>
              <a:rPr kumimoji="1" lang="en-US" altLang="ja-JP" sz="1400" dirty="0">
                <a:solidFill>
                  <a:srgbClr val="000000">
                    <a:hueOff val="0"/>
                    <a:satOff val="0"/>
                    <a:lumOff val="0"/>
                    <a:alphaOff val="0"/>
                  </a:srgbClr>
                </a:solidFill>
                <a:latin typeface="Times New Roman"/>
              </a:rPr>
              <a:t>Comment Resolution for LB217</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July </a:t>
            </a:r>
          </a:p>
          <a:p>
            <a:pPr algn="ctr" defTabSz="622300">
              <a:lnSpc>
                <a:spcPct val="90000"/>
              </a:lnSpc>
              <a:spcAft>
                <a:spcPct val="35000"/>
              </a:spcAft>
            </a:pPr>
            <a:r>
              <a:rPr lang="en-US" sz="1400" b="1" dirty="0">
                <a:solidFill>
                  <a:srgbClr val="000000">
                    <a:hueOff val="0"/>
                    <a:satOff val="0"/>
                    <a:lumOff val="0"/>
                    <a:alphaOff val="0"/>
                  </a:srgbClr>
                </a:solidFill>
                <a:latin typeface="Times New Roman"/>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8380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18" name="楕円 17">
            <a:extLst>
              <a:ext uri="{FF2B5EF4-FFF2-40B4-BE49-F238E27FC236}">
                <a16:creationId xmlns:a16="http://schemas.microsoft.com/office/drawing/2014/main" id="{D8484EA5-9213-DD96-A76E-DDCDB14F4DFA}"/>
              </a:ext>
            </a:extLst>
          </p:cNvPr>
          <p:cNvSpPr/>
          <p:nvPr/>
        </p:nvSpPr>
        <p:spPr>
          <a:xfrm>
            <a:off x="9203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endParaRPr lang="ja-JP" altLang="en-US"/>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8947846" y="3850995"/>
            <a:ext cx="677541" cy="1815882"/>
          </a:xfrm>
          <a:prstGeom prst="rect">
            <a:avLst/>
          </a:prstGeom>
          <a:noFill/>
        </p:spPr>
        <p:txBody>
          <a:bodyPr wrap="square">
            <a:spAutoFit/>
          </a:bodyPr>
          <a:lstStyle/>
          <a:p>
            <a:pPr algn="l" fontAlgn="ctr"/>
            <a:r>
              <a:rPr lang="en-US" altLang="ja-JP" sz="1400" dirty="0">
                <a:solidFill>
                  <a:srgbClr val="000000"/>
                </a:solidFill>
                <a:ea typeface="ＭＳ Ｐゴシック" panose="020B0600070205080204" pitchFamily="50" charset="-128"/>
              </a:rPr>
              <a:t>Request EC approval for SA Ballot</a:t>
            </a:r>
          </a:p>
          <a:p>
            <a:pPr algn="l" fontAlgn="ctr"/>
            <a:r>
              <a:rPr lang="en-US" altLang="ja-JP" sz="1400" b="1" dirty="0">
                <a:solidFill>
                  <a:srgbClr val="000000"/>
                </a:solidFill>
                <a:ea typeface="ＭＳ Ｐゴシック" panose="020B0600070205080204" pitchFamily="50" charset="-128"/>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9177749" y="1390593"/>
            <a:ext cx="734796" cy="1754326"/>
          </a:xfrm>
          <a:prstGeom prst="rect">
            <a:avLst/>
          </a:prstGeom>
          <a:noFill/>
        </p:spPr>
        <p:txBody>
          <a:bodyPr wrap="square">
            <a:spAutoFit/>
          </a:bodyPr>
          <a:lstStyle/>
          <a:p>
            <a:pPr algn="l" fontAlgn="ctr"/>
            <a:r>
              <a:rPr lang="en-US" altLang="ja-JP" sz="1200" dirty="0">
                <a:solidFill>
                  <a:srgbClr val="000000"/>
                </a:solidFill>
                <a:ea typeface="ＭＳ Ｐゴシック" panose="020B0600070205080204" pitchFamily="50" charset="-128"/>
              </a:rPr>
              <a:t>Final SB recirculation, if required. Submission to RevCom</a:t>
            </a:r>
          </a:p>
          <a:p>
            <a:pPr algn="l" fontAlgn="ctr"/>
            <a:r>
              <a:rPr lang="en-US" altLang="ja-JP" sz="1200" b="1" dirty="0">
                <a:solidFill>
                  <a:srgbClr val="000000"/>
                </a:solidFill>
                <a:ea typeface="ＭＳ Ｐゴシック" panose="020B0600070205080204" pitchFamily="50" charset="-128"/>
              </a:rPr>
              <a:t>Jan 2026</a:t>
            </a:r>
          </a:p>
        </p:txBody>
      </p:sp>
      <p:sp>
        <p:nvSpPr>
          <p:cNvPr id="19" name="スライド番号プレースホルダー 5">
            <a:extLst>
              <a:ext uri="{FF2B5EF4-FFF2-40B4-BE49-F238E27FC236}">
                <a16:creationId xmlns:a16="http://schemas.microsoft.com/office/drawing/2014/main" id="{EE52145A-E649-3761-EE52-BF885DAA5D10}"/>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91</a:t>
            </a:fld>
            <a:endParaRPr lang="en-US" altLang="ja-JP" sz="1200" dirty="0"/>
          </a:p>
        </p:txBody>
      </p:sp>
    </p:spTree>
    <p:extLst>
      <p:ext uri="{BB962C8B-B14F-4D97-AF65-F5344CB8AC3E}">
        <p14:creationId xmlns:p14="http://schemas.microsoft.com/office/powerpoint/2010/main" val="322713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2F2013-0BE3-2D37-2527-5FF42FCE904D}"/>
              </a:ext>
            </a:extLst>
          </p:cNvPr>
          <p:cNvSpPr txBox="1"/>
          <p:nvPr/>
        </p:nvSpPr>
        <p:spPr>
          <a:xfrm>
            <a:off x="2439877" y="6185965"/>
            <a:ext cx="3065263"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3979400" y="541510"/>
            <a:ext cx="3538213" cy="461665"/>
          </a:xfrm>
          <a:prstGeom prst="rect">
            <a:avLst/>
          </a:prstGeom>
          <a:noFill/>
        </p:spPr>
        <p:txBody>
          <a:bodyPr wrap="none" rtlCol="0">
            <a:spAutoFit/>
          </a:bodyPr>
          <a:lstStyle/>
          <a:p>
            <a:r>
              <a:rPr lang="en-US" sz="2400" b="1" dirty="0"/>
              <a:t>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6468095" y="6199606"/>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1562100" y="1028417"/>
          <a:ext cx="9067800" cy="5186301"/>
        </p:xfrm>
        <a:graphic>
          <a:graphicData uri="http://schemas.openxmlformats.org/drawingml/2006/table">
            <a:tbl>
              <a:tblPr/>
              <a:tblGrid>
                <a:gridCol w="3200400">
                  <a:extLst>
                    <a:ext uri="{9D8B030D-6E8A-4147-A177-3AD203B41FA5}">
                      <a16:colId xmlns:a16="http://schemas.microsoft.com/office/drawing/2014/main" val="2843118563"/>
                    </a:ext>
                  </a:extLst>
                </a:gridCol>
                <a:gridCol w="685800">
                  <a:extLst>
                    <a:ext uri="{9D8B030D-6E8A-4147-A177-3AD203B41FA5}">
                      <a16:colId xmlns:a16="http://schemas.microsoft.com/office/drawing/2014/main" val="1009682093"/>
                    </a:ext>
                  </a:extLst>
                </a:gridCol>
                <a:gridCol w="1752600">
                  <a:extLst>
                    <a:ext uri="{9D8B030D-6E8A-4147-A177-3AD203B41FA5}">
                      <a16:colId xmlns:a16="http://schemas.microsoft.com/office/drawing/2014/main" val="3527062817"/>
                    </a:ext>
                  </a:extLst>
                </a:gridCol>
                <a:gridCol w="3429000">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 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LB210</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153870">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14451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3rd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50932"/>
                  </a:ext>
                </a:extLst>
              </a:tr>
              <a:tr h="169387">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Complete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draftinig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D06 for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45663"/>
                  </a:ext>
                </a:extLst>
              </a:tr>
              <a:tr h="5922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unconditional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14304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Aug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56029">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75726"/>
                  </a:ext>
                </a:extLst>
              </a:tr>
              <a:tr h="124332">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Oct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SB and recirculation if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has comments etc.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191176">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578658"/>
                  </a:ext>
                </a:extLst>
              </a:tr>
              <a:tr h="1911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Jan/2026</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LMSC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152352">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スライド番号プレースホルダー 5">
            <a:extLst>
              <a:ext uri="{FF2B5EF4-FFF2-40B4-BE49-F238E27FC236}">
                <a16:creationId xmlns:a16="http://schemas.microsoft.com/office/drawing/2014/main" id="{90AFF34C-9F21-CB5B-D693-61D913A71B00}"/>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92</a:t>
            </a:fld>
            <a:endParaRPr lang="en-US" altLang="ja-JP" sz="1200" dirty="0"/>
          </a:p>
        </p:txBody>
      </p:sp>
    </p:spTree>
    <p:extLst>
      <p:ext uri="{BB962C8B-B14F-4D97-AF65-F5344CB8AC3E}">
        <p14:creationId xmlns:p14="http://schemas.microsoft.com/office/powerpoint/2010/main" val="4079859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601339" y="1596788"/>
            <a:ext cx="9034818" cy="4997398"/>
          </a:xfrm>
        </p:spPr>
        <p:txBody>
          <a:bodyPr/>
          <a:lstStyle/>
          <a:p>
            <a:pPr marL="0" indent="0">
              <a:lnSpc>
                <a:spcPts val="1400"/>
              </a:lnSpc>
              <a:buNone/>
            </a:pPr>
            <a:r>
              <a:rPr lang="ja-JP" altLang="en-US" sz="1400" dirty="0"/>
              <a:t>・</a:t>
            </a:r>
            <a:r>
              <a:rPr lang="is-IS" altLang="ja-JP" sz="1400" dirty="0"/>
              <a:t>TG15.6ma opening report for July 2025 meeting                                                    </a:t>
            </a:r>
            <a:r>
              <a:rPr lang="ja-JP" altLang="en-US" sz="1400" dirty="0"/>
              <a:t>　</a:t>
            </a:r>
            <a:r>
              <a:rPr lang="is-IS" altLang="ja-JP" sz="1400" dirty="0"/>
              <a:t>        15-25-0299-01-06ma</a:t>
            </a:r>
          </a:p>
          <a:p>
            <a:pPr marL="0" indent="0">
              <a:lnSpc>
                <a:spcPts val="1400"/>
              </a:lnSpc>
              <a:buNone/>
            </a:pPr>
            <a:r>
              <a:rPr lang="ja-JP" altLang="en-US" sz="1400" dirty="0"/>
              <a:t>・</a:t>
            </a:r>
            <a:r>
              <a:rPr lang="is-IS" altLang="ja-JP" sz="1400" dirty="0"/>
              <a:t>TG15.6ma Agenda of  July 2025 Meeting                                                                </a:t>
            </a:r>
            <a:r>
              <a:rPr lang="ja-JP" altLang="en-US" sz="1400" dirty="0"/>
              <a:t>　</a:t>
            </a:r>
            <a:r>
              <a:rPr lang="is-IS" altLang="ja-JP" sz="1400" dirty="0"/>
              <a:t>       15-25-0298-06-06ma</a:t>
            </a:r>
            <a:endParaRPr lang="en-US" altLang="ja-JP" sz="1400" dirty="0">
              <a:solidFill>
                <a:srgbClr val="000000"/>
              </a:solidFill>
              <a:latin typeface="Arial"/>
              <a:cs typeface="Times New Roman" pitchFamily="18" charset="0"/>
            </a:endParaRP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Overview of IG, SG, TG15.6ma doe Dependable BAN Revision of IEEE802.15.6-2012   15-25-0033-03-06ma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P802.15.6ma Report to LMSC on Unconditional Approval to go to SA Ballot                    15-25-0324-01-06ma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Review of Letter Ballot(LB)221 for draft D05                                                                   </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15-25-0xxx-00-06ma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Hybrid ARQ Scheme for High QoS Packets in High Class of Coexistence of IEEE 802.15.6ma  23-0576-09</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15.6ma MAC updates                                                                                                         15-25-0368-00-06ma </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 Evaluation of IEEE 802.15.6 UWB</a:t>
            </a:r>
            <a:r>
              <a:rPr lang="ja-JP" altLang="en-US" sz="1400" dirty="0">
                <a:solidFill>
                  <a:srgbClr val="000000"/>
                </a:solidFill>
                <a:latin typeface="Arial"/>
                <a:cs typeface="Times New Roman" pitchFamily="18" charset="0"/>
              </a:rPr>
              <a:t> </a:t>
            </a:r>
            <a:r>
              <a:rPr lang="en-US" altLang="ja-JP" sz="1400" dirty="0">
                <a:solidFill>
                  <a:srgbClr val="000000"/>
                </a:solidFill>
                <a:latin typeface="Arial"/>
                <a:cs typeface="Times New Roman" pitchFamily="18" charset="0"/>
              </a:rPr>
              <a:t>Physical Layer Utilizing Super Orthogonal Convolutional 22-0562-16-06ma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Ranging Accuracy Evaluation under TG6ma Communication </a:t>
            </a:r>
            <a:r>
              <a:rPr lang="en-US" altLang="ja-JP" sz="1400" dirty="0" err="1">
                <a:solidFill>
                  <a:srgbClr val="000000"/>
                </a:solidFill>
                <a:latin typeface="Arial"/>
                <a:cs typeface="Times New Roman" pitchFamily="18" charset="0"/>
              </a:rPr>
              <a:t>Senarios</a:t>
            </a:r>
            <a:r>
              <a:rPr lang="en-US" altLang="ja-JP" sz="1400" dirty="0">
                <a:solidFill>
                  <a:srgbClr val="000000"/>
                </a:solidFill>
                <a:latin typeface="Arial"/>
                <a:cs typeface="Times New Roman" pitchFamily="18" charset="0"/>
              </a:rPr>
              <a:t>                              15-24-0248-07-06ma                 </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Performance Evaluation of Multiple BAN Coexistence Under TG6ma Channel         15-24-0246-07-06ma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 motion for Unconditional submittal to LMSC and CRG formation for SA Ballot             15-25-0377-00-06ma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TG15.6ma Coexistence Assessment Document                                                                  15-24-0348-04-06ma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MAC services support for IEEE P802.1ACea                                                                       15-24-0594-01-006a       </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TG6ma Channel Model Document for Enhanced Dependability                                          15-22-0519-09-06ma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Progress Report of TG6ma                                                                                                   15-23-0056-14-06ma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Timeline of TG6ma                                                                                                                15.23-0361-14-06ma</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TG15.6ma Closing Report for July 2025                                                                               15-25-0389-00-06ma    </a:t>
            </a:r>
          </a:p>
          <a:p>
            <a:pPr marL="0" indent="0">
              <a:lnSpc>
                <a:spcPts val="1400"/>
              </a:lnSpc>
              <a:buNone/>
            </a:pPr>
            <a:r>
              <a:rPr lang="ja-JP" altLang="en-US" sz="1400" dirty="0">
                <a:solidFill>
                  <a:srgbClr val="000000"/>
                </a:solidFill>
                <a:latin typeface="Arial"/>
                <a:cs typeface="Times New Roman" pitchFamily="18" charset="0"/>
              </a:rPr>
              <a:t>・</a:t>
            </a:r>
            <a:r>
              <a:rPr lang="en-US" altLang="ja-JP" sz="1400" dirty="0">
                <a:solidFill>
                  <a:srgbClr val="000000"/>
                </a:solidFill>
                <a:latin typeface="Arial"/>
                <a:cs typeface="Times New Roman" pitchFamily="18" charset="0"/>
              </a:rPr>
              <a:t>TG15.6ma Meeting Minutes for July 2025                                                                            15-25-0390-00-06ma</a:t>
            </a:r>
          </a:p>
          <a:p>
            <a:pPr marL="0" indent="0">
              <a:lnSpc>
                <a:spcPts val="1400"/>
              </a:lnSpc>
              <a:buNone/>
            </a:pPr>
            <a:r>
              <a:rPr lang="en-US" altLang="ja-JP" sz="1400" dirty="0">
                <a:solidFill>
                  <a:srgbClr val="000000"/>
                </a:solidFill>
                <a:latin typeface="Arial"/>
                <a:cs typeface="Times New Roman" pitchFamily="18" charset="0"/>
              </a:rPr>
              <a:t> </a:t>
            </a:r>
          </a:p>
        </p:txBody>
      </p:sp>
      <p:sp>
        <p:nvSpPr>
          <p:cNvPr id="3" name="タイトル 2"/>
          <p:cNvSpPr>
            <a:spLocks noGrp="1"/>
          </p:cNvSpPr>
          <p:nvPr>
            <p:ph type="title"/>
          </p:nvPr>
        </p:nvSpPr>
        <p:spPr>
          <a:xfrm>
            <a:off x="2140109" y="844754"/>
            <a:ext cx="7727370" cy="436855"/>
          </a:xfrm>
        </p:spPr>
        <p:txBody>
          <a:bodyPr/>
          <a:lstStyle/>
          <a:p>
            <a:r>
              <a:rPr lang="en-US" altLang="ja-JP" b="1" dirty="0">
                <a:latin typeface="+mn-lt"/>
              </a:rPr>
              <a:t>Contributions</a:t>
            </a:r>
            <a:endParaRPr kumimoji="1" lang="ja-JP" altLang="en-US" b="1" dirty="0">
              <a:latin typeface="+mn-lt"/>
            </a:endParaRPr>
          </a:p>
        </p:txBody>
      </p:sp>
      <p:sp>
        <p:nvSpPr>
          <p:cNvPr id="4" name="スライド番号プレースホルダー 5">
            <a:extLst>
              <a:ext uri="{FF2B5EF4-FFF2-40B4-BE49-F238E27FC236}">
                <a16:creationId xmlns:a16="http://schemas.microsoft.com/office/drawing/2014/main" id="{AA0F26BB-65F4-58CA-78E8-09BC51A4EE84}"/>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93</a:t>
            </a:fld>
            <a:endParaRPr lang="en-US" altLang="ja-JP" sz="1200" dirty="0"/>
          </a:p>
        </p:txBody>
      </p:sp>
    </p:spTree>
    <p:extLst>
      <p:ext uri="{BB962C8B-B14F-4D97-AF65-F5344CB8AC3E}">
        <p14:creationId xmlns:p14="http://schemas.microsoft.com/office/powerpoint/2010/main" val="2054266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195782" y="1326842"/>
            <a:ext cx="8296718" cy="5004852"/>
          </a:xfrm>
        </p:spPr>
        <p:txBody>
          <a:bodyPr/>
          <a:lstStyle/>
          <a:p>
            <a:pPr marL="514350" indent="-514350" eaLnBrk="1" hangingPunct="1">
              <a:buFont typeface="+mj-lt"/>
              <a:buAutoNum type="arabicPeriod"/>
              <a:defRPr/>
            </a:pPr>
            <a:r>
              <a:rPr kumimoji="1" lang="en-US" altLang="ja-JP" sz="2000" dirty="0">
                <a:solidFill>
                  <a:srgbClr val="000000"/>
                </a:solidFill>
                <a:latin typeface="Arial"/>
              </a:rPr>
              <a:t>Chair; Ryuji Kohno, YNU/YRP-IAI  </a:t>
            </a:r>
          </a:p>
          <a:p>
            <a:pPr marL="0" indent="0" eaLnBrk="1" hangingPunct="1">
              <a:buNone/>
              <a:defRPr/>
            </a:pPr>
            <a:r>
              <a:rPr lang="en-US" altLang="ja-JP" sz="2000" dirty="0">
                <a:solidFill>
                  <a:srgbClr val="000000"/>
                </a:solidFill>
                <a:latin typeface="Arial"/>
              </a:rPr>
              <a:t>                 </a:t>
            </a:r>
            <a:r>
              <a:rPr kumimoji="1" lang="en-US" altLang="ja-JP" sz="2000" dirty="0">
                <a:solidFill>
                  <a:srgbClr val="000000"/>
                </a:solidFill>
                <a:latin typeface="Arial"/>
              </a:rPr>
              <a:t> kohno@ynu.ac.jp, kohno@yrp-iai.jp</a:t>
            </a:r>
          </a:p>
          <a:p>
            <a:pPr marL="514350" indent="-514350" eaLnBrk="1" hangingPunct="1">
              <a:buFontTx/>
              <a:buAutoNum type="arabicPeriod" startAt="2"/>
              <a:defRPr/>
            </a:pPr>
            <a:r>
              <a:rPr kumimoji="1" lang="en-US" altLang="ja-JP" sz="2000" dirty="0">
                <a:solidFill>
                  <a:srgbClr val="000000"/>
                </a:solidFill>
                <a:latin typeface="Arial"/>
              </a:rPr>
              <a:t>1</a:t>
            </a:r>
            <a:r>
              <a:rPr kumimoji="1" lang="en-US" altLang="ja-JP" sz="2000" baseline="30000" dirty="0">
                <a:solidFill>
                  <a:srgbClr val="000000"/>
                </a:solidFill>
                <a:latin typeface="Arial"/>
              </a:rPr>
              <a:t>st</a:t>
            </a:r>
            <a:r>
              <a:rPr kumimoji="1" lang="en-US" altLang="ja-JP" sz="2000" dirty="0">
                <a:solidFill>
                  <a:srgbClr val="000000"/>
                </a:solidFill>
                <a:latin typeface="Arial"/>
              </a:rPr>
              <a:t> Vice-Chair;   Marco Hernandez, YRP-IAI/CWC</a:t>
            </a:r>
          </a:p>
          <a:p>
            <a:pPr marL="0" indent="0" eaLnBrk="1" hangingPunct="1">
              <a:buNone/>
              <a:defRPr/>
            </a:pPr>
            <a:r>
              <a:rPr kumimoji="1" lang="en-US" altLang="ja-JP" sz="2000" dirty="0">
                <a:solidFill>
                  <a:srgbClr val="000000"/>
                </a:solidFill>
                <a:latin typeface="Arial"/>
              </a:rPr>
              <a:t>                  m</a:t>
            </a:r>
            <a:r>
              <a:rPr lang="en-US" altLang="ja-JP" sz="2000" dirty="0">
                <a:solidFill>
                  <a:srgbClr val="000000"/>
                </a:solidFill>
                <a:latin typeface="Arial"/>
              </a:rPr>
              <a:t>arco.hernandez@ieee.org</a:t>
            </a:r>
            <a:endParaRPr kumimoji="1" lang="en-US" altLang="ja-JP" sz="2000" dirty="0">
              <a:solidFill>
                <a:srgbClr val="000000"/>
              </a:solidFill>
              <a:latin typeface="Arial"/>
            </a:endParaRPr>
          </a:p>
          <a:p>
            <a:pPr marL="0" indent="0" eaLnBrk="1" hangingPunct="1">
              <a:buNone/>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dirty="0">
                <a:solidFill>
                  <a:srgbClr val="000000"/>
                </a:solidFill>
                <a:latin typeface="Arial"/>
              </a:rPr>
              <a:t>    </a:t>
            </a:r>
          </a:p>
          <a:p>
            <a:pPr marL="0" indent="0" eaLnBrk="1" hangingPunct="1">
              <a:buNone/>
              <a:defRPr/>
            </a:pPr>
            <a:r>
              <a:rPr lang="en-US" altLang="ja-JP" sz="2000" dirty="0">
                <a:solidFill>
                  <a:srgbClr val="000000"/>
                </a:solidFill>
                <a:latin typeface="Arial"/>
              </a:rPr>
              <a:t>                  d.</a:t>
            </a:r>
            <a:r>
              <a:rPr kumimoji="1" lang="en-US" altLang="ja-JP" sz="2000" dirty="0">
                <a:solidFill>
                  <a:srgbClr val="000000"/>
                </a:solidFill>
                <a:latin typeface="Arial"/>
              </a:rPr>
              <a:t>anzai@omu.ac.jp</a:t>
            </a:r>
          </a:p>
          <a:p>
            <a:pPr marL="457200" indent="-457200" eaLnBrk="1" hangingPunct="1">
              <a:buFontTx/>
              <a:buAutoNum type="arabicPeriod" startAt="3"/>
              <a:defRPr/>
            </a:pPr>
            <a:r>
              <a:rPr kumimoji="1" lang="en-US" altLang="ja-JP" sz="2000" dirty="0">
                <a:solidFill>
                  <a:srgbClr val="000000"/>
                </a:solidFill>
                <a:latin typeface="Arial"/>
              </a:rPr>
              <a:t>Secretary;      Takumi Kobayashi, </a:t>
            </a:r>
            <a:r>
              <a:rPr kumimoji="1" lang="en-US" altLang="ja-JP" sz="2000" dirty="0">
                <a:solidFill>
                  <a:srgbClr val="000000"/>
                </a:solidFill>
                <a:latin typeface="Arial"/>
                <a:ea typeface="+mn-ea"/>
              </a:rPr>
              <a:t>Osaka Metropolitan Univ./YRP-IAI</a:t>
            </a:r>
            <a:endParaRPr kumimoji="1" lang="en-US" altLang="ja-JP" sz="2000" dirty="0">
              <a:solidFill>
                <a:srgbClr val="000000"/>
              </a:solidFill>
              <a:latin typeface="Arial"/>
            </a:endParaRPr>
          </a:p>
          <a:p>
            <a:pPr marL="0" indent="0" eaLnBrk="1" hangingPunct="1">
              <a:buNone/>
              <a:defRPr/>
            </a:pPr>
            <a:r>
              <a:rPr kumimoji="1" lang="en-US" altLang="ja-JP" sz="2000" dirty="0">
                <a:solidFill>
                  <a:srgbClr val="000000"/>
                </a:solidFill>
                <a:latin typeface="Arial"/>
              </a:rPr>
              <a:t>                  kobayashi-takumi@yrp-iai.jp, Kobayashi.takumi@omu.ac.jp</a:t>
            </a:r>
          </a:p>
          <a:p>
            <a:pPr marL="514350" indent="-514350" eaLnBrk="1" hangingPunct="1">
              <a:buFontTx/>
              <a:buAutoNum type="arabicPeriod" startAt="4"/>
              <a:defRPr/>
            </a:pPr>
            <a:r>
              <a:rPr kumimoji="1" lang="en-US" altLang="ja-JP" sz="2000" dirty="0">
                <a:solidFill>
                  <a:srgbClr val="000000"/>
                </a:solidFill>
                <a:latin typeface="Arial"/>
              </a:rPr>
              <a:t>Technical Editors;  </a:t>
            </a:r>
          </a:p>
          <a:p>
            <a:pPr marL="0" indent="0" eaLnBrk="1" hangingPunct="1">
              <a:buNone/>
              <a:defRPr/>
            </a:pPr>
            <a:r>
              <a:rPr lang="en-US" altLang="ja-JP" sz="2000" dirty="0">
                <a:solidFill>
                  <a:srgbClr val="000000"/>
                </a:solidFill>
                <a:latin typeface="Arial"/>
              </a:rPr>
              <a:t>             </a:t>
            </a:r>
            <a:r>
              <a:rPr kumimoji="1" lang="en-US" altLang="ja-JP" sz="2000" dirty="0">
                <a:solidFill>
                  <a:srgbClr val="000000"/>
                </a:solidFill>
                <a:latin typeface="Arial"/>
              </a:rPr>
              <a:t>Minsoo Kim, YRP-IAI   minsoo@minsookim.com</a:t>
            </a:r>
          </a:p>
          <a:p>
            <a:pPr marL="0" indent="0" algn="just" eaLnBrk="1" hangingPunct="1">
              <a:buNone/>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indent="0" algn="just" eaLnBrk="1" hangingPunct="1">
              <a:buNone/>
              <a:defRPr/>
            </a:pPr>
            <a:r>
              <a:rPr kumimoji="1" lang="en-US" altLang="ja-JP" sz="2000" dirty="0">
                <a:solidFill>
                  <a:srgbClr val="000000"/>
                </a:solidFill>
                <a:latin typeface="Arial"/>
              </a:rPr>
              <a:t>             Kento Takabayashi, Toyo U. </a:t>
            </a:r>
            <a:r>
              <a:rPr kumimoji="1" lang="fi-FI" altLang="ja-JP" sz="2000" dirty="0">
                <a:solidFill>
                  <a:srgbClr val="000000"/>
                </a:solidFill>
                <a:latin typeface="Arial"/>
              </a:rPr>
              <a:t>takabayashi@toyo.jp</a:t>
            </a:r>
            <a:endParaRPr kumimoji="1" lang="en-US" altLang="ja-JP" sz="2000" dirty="0">
              <a:solidFill>
                <a:srgbClr val="000000"/>
              </a:solidFill>
              <a:latin typeface="Arial"/>
            </a:endParaRPr>
          </a:p>
          <a:p>
            <a:pPr mar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indent="0" eaLnBrk="1" hangingPunct="1">
              <a:buNone/>
              <a:defRPr/>
            </a:pPr>
            <a:r>
              <a:rPr lang="en-US" altLang="ja-JP" sz="2000" dirty="0"/>
              <a:t>             </a:t>
            </a:r>
            <a:endParaRPr kumimoji="1" lang="ja-JP" altLang="en-US" sz="2000" dirty="0"/>
          </a:p>
        </p:txBody>
      </p:sp>
      <p:sp>
        <p:nvSpPr>
          <p:cNvPr id="3" name="タイトル 2"/>
          <p:cNvSpPr>
            <a:spLocks noGrp="1"/>
          </p:cNvSpPr>
          <p:nvPr>
            <p:ph type="title"/>
          </p:nvPr>
        </p:nvSpPr>
        <p:spPr>
          <a:xfrm>
            <a:off x="2195782" y="618709"/>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5" name="スライド番号プレースホルダー 5">
            <a:extLst>
              <a:ext uri="{FF2B5EF4-FFF2-40B4-BE49-F238E27FC236}">
                <a16:creationId xmlns:a16="http://schemas.microsoft.com/office/drawing/2014/main" id="{B88F8848-9EE7-6456-F893-549998F48353}"/>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94</a:t>
            </a:fld>
            <a:endParaRPr lang="en-US" altLang="ja-JP" sz="1200" dirty="0"/>
          </a:p>
        </p:txBody>
      </p:sp>
    </p:spTree>
    <p:extLst>
      <p:ext uri="{BB962C8B-B14F-4D97-AF65-F5344CB8AC3E}">
        <p14:creationId xmlns:p14="http://schemas.microsoft.com/office/powerpoint/2010/main" val="4235770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9440-818A-F8EF-6EED-6EB93CCBE291}"/>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71624F6F-9F02-C3C1-F8AD-DA01420113F4}"/>
              </a:ext>
            </a:extLst>
          </p:cNvPr>
          <p:cNvSpPr>
            <a:spLocks noGrp="1"/>
          </p:cNvSpPr>
          <p:nvPr>
            <p:ph type="ctrTitle"/>
          </p:nvPr>
        </p:nvSpPr>
        <p:spPr/>
        <p:txBody>
          <a:bodyPr/>
          <a:lstStyle/>
          <a:p>
            <a:r>
              <a:rPr lang="de-DE" dirty="0"/>
              <a:t>TG9a (EDHOC)</a:t>
            </a:r>
            <a:br>
              <a:rPr lang="de-DE" dirty="0"/>
            </a:br>
            <a:r>
              <a:rPr lang="de-DE" dirty="0"/>
              <a:t>July 2025</a:t>
            </a:r>
            <a:br>
              <a:rPr lang="de-DE" dirty="0"/>
            </a:br>
            <a:r>
              <a:rPr lang="de-DE" dirty="0"/>
              <a:t>Closing Report</a:t>
            </a:r>
          </a:p>
        </p:txBody>
      </p:sp>
      <p:sp>
        <p:nvSpPr>
          <p:cNvPr id="4" name="Foliennummernplatzhalter 3">
            <a:extLst>
              <a:ext uri="{FF2B5EF4-FFF2-40B4-BE49-F238E27FC236}">
                <a16:creationId xmlns:a16="http://schemas.microsoft.com/office/drawing/2014/main" id="{331163F1-18EC-96A2-AD55-72E926EDCDB6}"/>
              </a:ext>
            </a:extLst>
          </p:cNvPr>
          <p:cNvSpPr>
            <a:spLocks noGrp="1"/>
          </p:cNvSpPr>
          <p:nvPr>
            <p:ph type="sldNum" sz="quarter" idx="12"/>
          </p:nvPr>
        </p:nvSpPr>
        <p:spPr>
          <a:xfrm>
            <a:off x="5841123" y="6475413"/>
            <a:ext cx="509755" cy="184666"/>
          </a:xfrm>
        </p:spPr>
        <p:txBody>
          <a:bodyPr/>
          <a:lstStyle/>
          <a:p>
            <a:r>
              <a:rPr lang="en-US" dirty="0"/>
              <a:t>Slide </a:t>
            </a:r>
            <a:fld id="{D0FF068C-9A81-4A5F-8F84-6EE3A290DD00}" type="slidenum">
              <a:rPr lang="en-US" smtClean="0"/>
              <a:pPr/>
              <a:t>95</a:t>
            </a:fld>
            <a:endParaRPr lang="en-US" dirty="0"/>
          </a:p>
        </p:txBody>
      </p:sp>
    </p:spTree>
    <p:extLst>
      <p:ext uri="{BB962C8B-B14F-4D97-AF65-F5344CB8AC3E}">
        <p14:creationId xmlns:p14="http://schemas.microsoft.com/office/powerpoint/2010/main" val="37033056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Agenda for July</a:t>
            </a:r>
          </a:p>
        </p:txBody>
      </p:sp>
      <p:sp>
        <p:nvSpPr>
          <p:cNvPr id="294"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95000" lnSpcReduction="10000"/>
          </a:bodyPr>
          <a:lstStyle/>
          <a:p>
            <a:pPr marL="547186" indent="-410390">
              <a:spcBef>
                <a:spcPts val="1889"/>
              </a:spcBef>
              <a:buClr>
                <a:srgbClr val="000000"/>
              </a:buClr>
              <a:buSzPct val="45000"/>
              <a:buFont typeface="Wingdings" charset="2"/>
              <a:buChar char=""/>
            </a:pPr>
            <a:r>
              <a:rPr lang="fi-FI" sz="4267" spc="-1">
                <a:solidFill>
                  <a:srgbClr val="000000"/>
                </a:solidFill>
                <a:latin typeface="Arial"/>
              </a:rPr>
              <a:t>Resolve letter ballot comments</a:t>
            </a:r>
          </a:p>
          <a:p>
            <a:pPr marL="547186" indent="-410390">
              <a:spcBef>
                <a:spcPts val="1889"/>
              </a:spcBef>
              <a:buClr>
                <a:srgbClr val="000000"/>
              </a:buClr>
              <a:buSzPct val="45000"/>
              <a:buFont typeface="Wingdings" charset="2"/>
              <a:buChar char=""/>
            </a:pPr>
            <a:r>
              <a:rPr lang="fi-FI" sz="4267" spc="-1">
                <a:solidFill>
                  <a:srgbClr val="000000"/>
                </a:solidFill>
                <a:latin typeface="Arial"/>
              </a:rPr>
              <a:t>Prepare draft for recirculation</a:t>
            </a:r>
          </a:p>
          <a:p>
            <a:pPr marL="547186" indent="-410390">
              <a:spcBef>
                <a:spcPts val="1889"/>
              </a:spcBef>
              <a:buClr>
                <a:srgbClr val="000000"/>
              </a:buClr>
              <a:buSzPct val="45000"/>
              <a:buFont typeface="Wingdings" charset="2"/>
              <a:buChar char=""/>
            </a:pPr>
            <a:r>
              <a:rPr lang="fi-FI" sz="4267" spc="-1">
                <a:solidFill>
                  <a:srgbClr val="000000"/>
                </a:solidFill>
                <a:latin typeface="Arial"/>
              </a:rPr>
              <a:t>Form a CRG</a:t>
            </a:r>
          </a:p>
          <a:p>
            <a:pPr marL="547186" indent="-410390">
              <a:spcBef>
                <a:spcPts val="1889"/>
              </a:spcBef>
              <a:buClr>
                <a:srgbClr val="000000"/>
              </a:buClr>
              <a:buSzPct val="45000"/>
              <a:buFont typeface="Wingdings" charset="2"/>
              <a:buChar char=""/>
            </a:pPr>
            <a:r>
              <a:rPr lang="fi-FI" sz="4267" spc="-1">
                <a:solidFill>
                  <a:srgbClr val="000000"/>
                </a:solidFill>
                <a:latin typeface="Arial"/>
              </a:rPr>
              <a:t>Start recirculation ballot</a:t>
            </a:r>
          </a:p>
          <a:p>
            <a:pPr marL="547186" indent="-410390">
              <a:spcBef>
                <a:spcPts val="1889"/>
              </a:spcBef>
              <a:buClr>
                <a:srgbClr val="000000"/>
              </a:buClr>
              <a:buSzPct val="45000"/>
              <a:buFont typeface="Wingdings" charset="2"/>
              <a:buChar char=""/>
            </a:pPr>
            <a:r>
              <a:rPr lang="fi-FI" sz="4267" spc="-1">
                <a:solidFill>
                  <a:srgbClr val="000000"/>
                </a:solidFill>
                <a:latin typeface="Arial"/>
              </a:rPr>
              <a:t>Conditional submittal to standard association ballot</a:t>
            </a:r>
          </a:p>
        </p:txBody>
      </p:sp>
      <p:sp>
        <p:nvSpPr>
          <p:cNvPr id="2" name="スライド番号プレースホルダー 5">
            <a:extLst>
              <a:ext uri="{FF2B5EF4-FFF2-40B4-BE49-F238E27FC236}">
                <a16:creationId xmlns:a16="http://schemas.microsoft.com/office/drawing/2014/main" id="{C0C3817E-A3CA-CD76-E27F-6EC62F063DB0}"/>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96</a:t>
            </a:fld>
            <a:endParaRPr lang="en-US" altLang="ja-JP" sz="12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Detailed Agenda for July</a:t>
            </a:r>
          </a:p>
        </p:txBody>
      </p:sp>
      <p:sp>
        <p:nvSpPr>
          <p:cNvPr id="296" name="PlaceHolder 2"/>
          <p:cNvSpPr>
            <a:spLocks noGrp="1"/>
          </p:cNvSpPr>
          <p:nvPr>
            <p:ph/>
          </p:nvPr>
        </p:nvSpPr>
        <p:spPr>
          <a:xfrm>
            <a:off x="609600" y="1844640"/>
            <a:ext cx="10968480" cy="4629120"/>
          </a:xfrm>
          <a:prstGeom prst="rect">
            <a:avLst/>
          </a:prstGeom>
          <a:noFill/>
          <a:ln w="0">
            <a:noFill/>
          </a:ln>
        </p:spPr>
        <p:txBody>
          <a:bodyPr lIns="0" tIns="0" rIns="0" bIns="0" anchor="t">
            <a:normAutofit fontScale="28000" lnSpcReduction="20000"/>
          </a:bodyPr>
          <a:lstStyle/>
          <a:p>
            <a:pPr marL="123837" indent="-123837">
              <a:spcBef>
                <a:spcPts val="1889"/>
              </a:spcBef>
              <a:buClr>
                <a:srgbClr val="000000"/>
              </a:buClr>
              <a:buSzPct val="50000"/>
              <a:buFont typeface="DejaVu Sans"/>
              <a:buChar char="●"/>
            </a:pPr>
            <a:r>
              <a:rPr lang="fi-FI" sz="4267" spc="-1">
                <a:solidFill>
                  <a:srgbClr val="000000"/>
                </a:solidFill>
                <a:latin typeface="Arial"/>
              </a:rPr>
              <a:t>Tuesday 29th of July 18:00-19:00</a:t>
            </a:r>
          </a:p>
          <a:p>
            <a:pPr marL="247674" lvl="1" indent="-123837">
              <a:spcBef>
                <a:spcPts val="1512"/>
              </a:spcBef>
              <a:buClr>
                <a:srgbClr val="000000"/>
              </a:buClr>
              <a:buSzPct val="50000"/>
              <a:buFont typeface="DejaVu Sans"/>
              <a:buChar char="●"/>
            </a:pPr>
            <a:r>
              <a:rPr lang="fi-FI" sz="3733" spc="-1">
                <a:solidFill>
                  <a:srgbClr val="000000"/>
                </a:solidFill>
                <a:latin typeface="Arial"/>
              </a:rPr>
              <a:t>Opening slides</a:t>
            </a:r>
          </a:p>
          <a:p>
            <a:pPr marL="247674" lvl="1" indent="-123837">
              <a:spcBef>
                <a:spcPts val="1512"/>
              </a:spcBef>
              <a:buClr>
                <a:srgbClr val="000000"/>
              </a:buClr>
              <a:buSzPct val="50000"/>
              <a:buFont typeface="DejaVu Sans"/>
              <a:buChar char="●"/>
            </a:pPr>
            <a:r>
              <a:rPr lang="fi-FI" sz="3733" spc="-1">
                <a:solidFill>
                  <a:srgbClr val="000000"/>
                </a:solidFill>
                <a:latin typeface="Arial"/>
              </a:rPr>
              <a:t>Approve agenda (this document)</a:t>
            </a:r>
          </a:p>
          <a:p>
            <a:pPr marL="247674" lvl="1" indent="-123837">
              <a:spcBef>
                <a:spcPts val="1512"/>
              </a:spcBef>
              <a:buClr>
                <a:srgbClr val="000000"/>
              </a:buClr>
              <a:buSzPct val="50000"/>
              <a:buFont typeface="DejaVu Sans"/>
              <a:buChar char="●"/>
            </a:pPr>
            <a:r>
              <a:rPr lang="fi-FI" sz="3733" spc="-1">
                <a:solidFill>
                  <a:srgbClr val="000000"/>
                </a:solidFill>
                <a:latin typeface="Arial"/>
              </a:rPr>
              <a:t>Approve minutes </a:t>
            </a:r>
            <a:r>
              <a:rPr lang="fi-FI" sz="3733" u="sng" spc="-1">
                <a:solidFill>
                  <a:srgbClr val="0000FF"/>
                </a:solidFill>
                <a:latin typeface="Arial"/>
                <a:hlinkClick r:id="rId2"/>
              </a:rPr>
              <a:t>15-25-0231-00</a:t>
            </a:r>
            <a:endParaRPr lang="fi-FI" sz="3733" spc="-1">
              <a:solidFill>
                <a:srgbClr val="000000"/>
              </a:solidFill>
              <a:latin typeface="Arial"/>
            </a:endParaRPr>
          </a:p>
          <a:p>
            <a:pPr marL="247674" lvl="1" indent="-123837">
              <a:spcBef>
                <a:spcPts val="1512"/>
              </a:spcBef>
              <a:buClr>
                <a:srgbClr val="000000"/>
              </a:buClr>
              <a:buSzPct val="50000"/>
              <a:buFont typeface="DejaVu Sans"/>
              <a:buChar char="●"/>
            </a:pPr>
            <a:r>
              <a:rPr lang="fi-FI" sz="3733" spc="-1">
                <a:solidFill>
                  <a:srgbClr val="000000"/>
                </a:solidFill>
                <a:latin typeface="Arial"/>
              </a:rPr>
              <a:t>Resolve letter ballot comments</a:t>
            </a:r>
          </a:p>
          <a:p>
            <a:pPr marL="247674" lvl="1" indent="-123837">
              <a:spcBef>
                <a:spcPts val="1512"/>
              </a:spcBef>
              <a:buClr>
                <a:srgbClr val="000000"/>
              </a:buClr>
              <a:buSzPct val="50000"/>
              <a:buFont typeface="DejaVu Sans"/>
              <a:buChar char="●"/>
            </a:pPr>
            <a:r>
              <a:rPr lang="fi-FI" sz="3733" spc="-1">
                <a:solidFill>
                  <a:srgbClr val="000000"/>
                </a:solidFill>
                <a:latin typeface="Arial"/>
              </a:rPr>
              <a:t>Review draft ready for the recirculation</a:t>
            </a:r>
          </a:p>
          <a:p>
            <a:pPr marL="247674" lvl="1" indent="-123837">
              <a:spcBef>
                <a:spcPts val="1512"/>
              </a:spcBef>
              <a:buClr>
                <a:srgbClr val="000000"/>
              </a:buClr>
              <a:buSzPct val="50000"/>
              <a:buFont typeface="DejaVu Sans"/>
              <a:buChar char="●"/>
            </a:pPr>
            <a:r>
              <a:rPr lang="fi-FI" sz="3733" spc="-1">
                <a:solidFill>
                  <a:srgbClr val="000000"/>
                </a:solidFill>
                <a:latin typeface="Arial"/>
              </a:rPr>
              <a:t>Do motion to start recirculation</a:t>
            </a:r>
          </a:p>
          <a:p>
            <a:pPr marL="247674" lvl="1" indent="-123837">
              <a:spcBef>
                <a:spcPts val="1512"/>
              </a:spcBef>
              <a:buClr>
                <a:srgbClr val="000000"/>
              </a:buClr>
              <a:buSzPct val="50000"/>
              <a:buFont typeface="DejaVu Sans"/>
              <a:buChar char="●"/>
            </a:pPr>
            <a:r>
              <a:rPr lang="fi-FI" sz="3733" spc="-1">
                <a:solidFill>
                  <a:srgbClr val="000000"/>
                </a:solidFill>
                <a:latin typeface="Arial"/>
              </a:rPr>
              <a:t>Do motion to form a CRG</a:t>
            </a:r>
          </a:p>
          <a:p>
            <a:pPr marL="247674" lvl="1" indent="-123837">
              <a:spcBef>
                <a:spcPts val="1512"/>
              </a:spcBef>
              <a:buClr>
                <a:srgbClr val="000000"/>
              </a:buClr>
              <a:buSzPct val="50000"/>
              <a:buFont typeface="DejaVu Sans"/>
              <a:buChar char="●"/>
            </a:pPr>
            <a:r>
              <a:rPr lang="fi-FI" sz="3733" spc="-1">
                <a:solidFill>
                  <a:srgbClr val="000000"/>
                </a:solidFill>
                <a:latin typeface="Arial"/>
              </a:rPr>
              <a:t>Do motion for conditional submittal to standard association ballot </a:t>
            </a:r>
          </a:p>
          <a:p>
            <a:pPr marL="247674" lvl="1" indent="-123837">
              <a:spcBef>
                <a:spcPts val="1512"/>
              </a:spcBef>
              <a:buClr>
                <a:srgbClr val="000000"/>
              </a:buClr>
              <a:buSzPct val="50000"/>
              <a:buFont typeface="DejaVu Sans"/>
              <a:buChar char="●"/>
            </a:pPr>
            <a:r>
              <a:rPr lang="fi-FI" sz="3733" spc="-1">
                <a:solidFill>
                  <a:srgbClr val="000000"/>
                </a:solidFill>
                <a:latin typeface="Arial"/>
              </a:rPr>
              <a:t>Review the LMSC package for conditional SA ballot submittal</a:t>
            </a:r>
          </a:p>
          <a:p>
            <a:pPr marL="247674" lvl="1" indent="-123837">
              <a:spcBef>
                <a:spcPts val="1512"/>
              </a:spcBef>
              <a:buClr>
                <a:srgbClr val="000000"/>
              </a:buClr>
              <a:buSzPct val="50000"/>
              <a:buFont typeface="DejaVu Sans"/>
              <a:buChar char="●"/>
            </a:pPr>
            <a:r>
              <a:rPr lang="fi-FI" sz="3733" spc="-1">
                <a:solidFill>
                  <a:srgbClr val="000000"/>
                </a:solidFill>
                <a:latin typeface="Arial"/>
              </a:rPr>
              <a:t>Update the project task list</a:t>
            </a:r>
          </a:p>
          <a:p>
            <a:pPr marL="247674" lvl="1" indent="-123837">
              <a:spcBef>
                <a:spcPts val="1512"/>
              </a:spcBef>
              <a:buClr>
                <a:srgbClr val="000000"/>
              </a:buClr>
              <a:buSzPct val="50000"/>
              <a:buFont typeface="DejaVu Sans"/>
              <a:buChar char="●"/>
            </a:pPr>
            <a:r>
              <a:rPr lang="fi-FI" sz="3733" spc="-1">
                <a:solidFill>
                  <a:srgbClr val="000000"/>
                </a:solidFill>
                <a:latin typeface="Arial"/>
              </a:rPr>
              <a:t>Closing report</a:t>
            </a:r>
          </a:p>
          <a:p>
            <a:pPr marL="123837" indent="-123837">
              <a:spcBef>
                <a:spcPts val="1889"/>
              </a:spcBef>
              <a:buClr>
                <a:srgbClr val="000000"/>
              </a:buClr>
              <a:buSzPct val="50000"/>
              <a:buFont typeface="DejaVu Sans"/>
              <a:buChar char="●"/>
            </a:pPr>
            <a:r>
              <a:rPr lang="fi-FI" sz="4267" spc="-1">
                <a:solidFill>
                  <a:srgbClr val="000000"/>
                </a:solidFill>
                <a:latin typeface="Arial"/>
              </a:rPr>
              <a:t>Thursday 31st of July 10:00-11:00</a:t>
            </a:r>
          </a:p>
          <a:p>
            <a:pPr marL="247674" lvl="1" indent="-123837">
              <a:spcBef>
                <a:spcPts val="1512"/>
              </a:spcBef>
              <a:buClr>
                <a:srgbClr val="000000"/>
              </a:buClr>
              <a:buSzPct val="50000"/>
              <a:buFont typeface="DejaVu Sans"/>
              <a:buChar char="●"/>
            </a:pPr>
            <a:r>
              <a:rPr lang="fi-FI" sz="3733" spc="-1">
                <a:solidFill>
                  <a:srgbClr val="000000"/>
                </a:solidFill>
                <a:latin typeface="Arial"/>
              </a:rPr>
              <a:t>Cancelled</a:t>
            </a:r>
          </a:p>
        </p:txBody>
      </p:sp>
      <p:sp>
        <p:nvSpPr>
          <p:cNvPr id="2" name="スライド番号プレースホルダー 5">
            <a:extLst>
              <a:ext uri="{FF2B5EF4-FFF2-40B4-BE49-F238E27FC236}">
                <a16:creationId xmlns:a16="http://schemas.microsoft.com/office/drawing/2014/main" id="{47DA136A-2867-AB3D-7D1E-2CF99AEA8B84}"/>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97</a:t>
            </a:fld>
            <a:endParaRPr lang="en-US" altLang="ja-JP" sz="1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609600" y="586080"/>
            <a:ext cx="10968480" cy="12547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More information</a:t>
            </a:r>
          </a:p>
        </p:txBody>
      </p:sp>
      <p:sp>
        <p:nvSpPr>
          <p:cNvPr id="298" name="PlaceHolder 2"/>
          <p:cNvSpPr>
            <a:spLocks noGrp="1"/>
          </p:cNvSpPr>
          <p:nvPr>
            <p:ph/>
          </p:nvPr>
        </p:nvSpPr>
        <p:spPr>
          <a:xfrm>
            <a:off x="609600" y="1844640"/>
            <a:ext cx="10968480" cy="4629120"/>
          </a:xfrm>
          <a:prstGeom prst="rect">
            <a:avLst/>
          </a:prstGeom>
          <a:noFill/>
          <a:ln w="0">
            <a:noFill/>
          </a:ln>
        </p:spPr>
        <p:txBody>
          <a:bodyPr lIns="0" tIns="0" rIns="0" bIns="0" anchor="t">
            <a:normAutofit/>
          </a:bodyPr>
          <a:lstStyle/>
          <a:p>
            <a:pPr marL="575986" indent="-431989">
              <a:spcBef>
                <a:spcPts val="1889"/>
              </a:spcBef>
              <a:buClr>
                <a:srgbClr val="000000"/>
              </a:buClr>
              <a:buSzPct val="45000"/>
              <a:buFont typeface="Wingdings" charset="2"/>
              <a:buChar char=""/>
            </a:pPr>
            <a:r>
              <a:rPr lang="fi-FI" sz="4267" spc="-1">
                <a:solidFill>
                  <a:srgbClr val="000000"/>
                </a:solidFill>
                <a:latin typeface="Arial"/>
              </a:rPr>
              <a:t>Project tasklist</a:t>
            </a:r>
          </a:p>
          <a:p>
            <a:pPr marL="1151971" lvl="1" indent="-431989">
              <a:spcBef>
                <a:spcPts val="1512"/>
              </a:spcBef>
              <a:buClr>
                <a:srgbClr val="000000"/>
              </a:buClr>
              <a:buSzPct val="75000"/>
              <a:buFont typeface="Symbol" charset="2"/>
              <a:buChar char=""/>
            </a:pPr>
            <a:r>
              <a:rPr lang="fi-FI" sz="4267" u="sng" spc="-1">
                <a:solidFill>
                  <a:srgbClr val="0000FF"/>
                </a:solidFill>
                <a:latin typeface="Arial"/>
                <a:hlinkClick r:id="rId2"/>
              </a:rPr>
              <a:t>15-24-0468 latest version</a:t>
            </a:r>
            <a:endParaRPr lang="fi-FI" sz="4267" spc="-1">
              <a:solidFill>
                <a:srgbClr val="000000"/>
              </a:solidFill>
              <a:latin typeface="Arial"/>
            </a:endParaRPr>
          </a:p>
          <a:p>
            <a:pPr marL="575986" indent="-431989">
              <a:spcBef>
                <a:spcPts val="1889"/>
              </a:spcBef>
              <a:buClr>
                <a:srgbClr val="000000"/>
              </a:buClr>
              <a:buSzPct val="45000"/>
              <a:buFont typeface="Wingdings" charset="2"/>
              <a:buChar char=""/>
            </a:pPr>
            <a:r>
              <a:rPr lang="fi-FI" sz="4267" spc="-1">
                <a:solidFill>
                  <a:srgbClr val="000000"/>
                </a:solidFill>
                <a:latin typeface="Arial"/>
              </a:rPr>
              <a:t>Letter ballot comments</a:t>
            </a:r>
          </a:p>
          <a:p>
            <a:pPr marL="1151971" lvl="1" indent="-431989">
              <a:spcBef>
                <a:spcPts val="1512"/>
              </a:spcBef>
              <a:buClr>
                <a:srgbClr val="000000"/>
              </a:buClr>
              <a:buSzPct val="75000"/>
              <a:buFont typeface="Symbol" charset="2"/>
              <a:buChar char=""/>
            </a:pPr>
            <a:r>
              <a:rPr lang="fi-FI" sz="4267" u="sng" spc="-1">
                <a:solidFill>
                  <a:srgbClr val="0000FF"/>
                </a:solidFill>
                <a:latin typeface="Arial"/>
                <a:hlinkClick r:id="rId3"/>
              </a:rPr>
              <a:t>15-25-0218 latest version</a:t>
            </a:r>
            <a:endParaRPr lang="fi-FI" sz="4267" spc="-1">
              <a:solidFill>
                <a:srgbClr val="000000"/>
              </a:solidFill>
              <a:latin typeface="Arial"/>
            </a:endParaRPr>
          </a:p>
        </p:txBody>
      </p:sp>
      <p:sp>
        <p:nvSpPr>
          <p:cNvPr id="2" name="スライド番号プレースホルダー 5">
            <a:extLst>
              <a:ext uri="{FF2B5EF4-FFF2-40B4-BE49-F238E27FC236}">
                <a16:creationId xmlns:a16="http://schemas.microsoft.com/office/drawing/2014/main" id="{4C69CE50-FA44-4564-DF04-A327FF745B73}"/>
              </a:ext>
            </a:extLst>
          </p:cNvPr>
          <p:cNvSpPr txBox="1">
            <a:spLocks/>
          </p:cNvSpPr>
          <p:nvPr/>
        </p:nvSpPr>
        <p:spPr>
          <a:xfrm>
            <a:off x="5748963" y="6431869"/>
            <a:ext cx="690257" cy="307776"/>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98</a:t>
            </a:fld>
            <a:endParaRPr lang="en-US" altLang="ja-JP" sz="12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609600" y="609600"/>
            <a:ext cx="10969440" cy="1141920"/>
          </a:xfrm>
          <a:prstGeom prst="rect">
            <a:avLst/>
          </a:prstGeom>
          <a:noFill/>
          <a:ln w="0">
            <a:noFill/>
          </a:ln>
        </p:spPr>
        <p:txBody>
          <a:bodyPr lIns="0" tIns="0" rIns="0" bIns="0" anchor="ctr">
            <a:noAutofit/>
          </a:bodyPr>
          <a:lstStyle/>
          <a:p>
            <a:pPr>
              <a:tabLst>
                <a:tab pos="0" algn="l"/>
              </a:tabLst>
            </a:pPr>
            <a:r>
              <a:rPr lang="fi-FI" sz="4267" spc="-1">
                <a:solidFill>
                  <a:srgbClr val="000000"/>
                </a:solidFill>
                <a:latin typeface="Arial"/>
              </a:rPr>
              <a:t>LB215 results</a:t>
            </a:r>
          </a:p>
        </p:txBody>
      </p:sp>
      <p:graphicFrame>
        <p:nvGraphicFramePr>
          <p:cNvPr id="300" name="Table 299"/>
          <p:cNvGraphicFramePr/>
          <p:nvPr/>
        </p:nvGraphicFramePr>
        <p:xfrm>
          <a:off x="1851360" y="1949760"/>
          <a:ext cx="8407680" cy="4072800"/>
        </p:xfrm>
        <a:graphic>
          <a:graphicData uri="http://schemas.openxmlformats.org/drawingml/2006/table">
            <a:tbl>
              <a:tblPr/>
              <a:tblGrid>
                <a:gridCol w="1956960">
                  <a:extLst>
                    <a:ext uri="{9D8B030D-6E8A-4147-A177-3AD203B41FA5}">
                      <a16:colId xmlns:a16="http://schemas.microsoft.com/office/drawing/2014/main" val="20000"/>
                    </a:ext>
                  </a:extLst>
                </a:gridCol>
                <a:gridCol w="1861440">
                  <a:extLst>
                    <a:ext uri="{9D8B030D-6E8A-4147-A177-3AD203B41FA5}">
                      <a16:colId xmlns:a16="http://schemas.microsoft.com/office/drawing/2014/main" val="20001"/>
                    </a:ext>
                  </a:extLst>
                </a:gridCol>
                <a:gridCol w="2381280">
                  <a:extLst>
                    <a:ext uri="{9D8B030D-6E8A-4147-A177-3AD203B41FA5}">
                      <a16:colId xmlns:a16="http://schemas.microsoft.com/office/drawing/2014/main" val="20002"/>
                    </a:ext>
                  </a:extLst>
                </a:gridCol>
                <a:gridCol w="2208000">
                  <a:extLst>
                    <a:ext uri="{9D8B030D-6E8A-4147-A177-3AD203B41FA5}">
                      <a16:colId xmlns:a16="http://schemas.microsoft.com/office/drawing/2014/main" val="20003"/>
                    </a:ext>
                  </a:extLst>
                </a:gridCol>
              </a:tblGrid>
              <a:tr h="516480">
                <a:tc gridSpan="2">
                  <a:txBody>
                    <a:bodyPr/>
                    <a:lstStyle/>
                    <a:p>
                      <a:pPr>
                        <a:lnSpc>
                          <a:spcPct val="100000"/>
                        </a:lnSpc>
                      </a:pPr>
                      <a:r>
                        <a:rPr lang="fi-FI" sz="2400" b="0" strike="noStrike" spc="-1">
                          <a:solidFill>
                            <a:srgbClr val="000000"/>
                          </a:solidFill>
                          <a:latin typeface="Arial"/>
                        </a:rPr>
                        <a:t>Draft</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tc gridSpan="2">
                  <a:txBody>
                    <a:bodyPr/>
                    <a:lstStyle/>
                    <a:p>
                      <a:pPr>
                        <a:lnSpc>
                          <a:spcPct val="100000"/>
                        </a:lnSpc>
                      </a:pPr>
                      <a:r>
                        <a:rPr lang="fi-FI" sz="2400" b="0" strike="noStrike" spc="-1">
                          <a:solidFill>
                            <a:srgbClr val="000000"/>
                          </a:solidFill>
                          <a:latin typeface="Arial"/>
                        </a:rPr>
                        <a:t>D0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hMerge="1">
                  <a:txBody>
                    <a:bodyPr/>
                    <a:lstStyle/>
                    <a:p>
                      <a:endParaRPr lang="fi-FI" sz="1800" b="0" strike="noStrike" spc="-1">
                        <a:solidFill>
                          <a:srgbClr val="000000"/>
                        </a:solidFill>
                        <a:latin typeface="Arial"/>
                      </a:endParaRPr>
                    </a:p>
                  </a:txBody>
                  <a:tcPr marL="90000" marR="90000">
                    <a:lnL>
                      <a:noFill/>
                    </a:lnL>
                    <a:lnR>
                      <a:noFill/>
                    </a:lnR>
                    <a:lnT>
                      <a:noFill/>
                    </a:lnT>
                    <a:lnB>
                      <a:noFill/>
                    </a:lnB>
                    <a:solidFill>
                      <a:srgbClr val="729FCF"/>
                    </a:solidFill>
                  </a:tcPr>
                </a:tc>
                <a:extLst>
                  <a:ext uri="{0D108BD9-81ED-4DB2-BD59-A6C34878D82A}">
                    <a16:rowId xmlns:a16="http://schemas.microsoft.com/office/drawing/2014/main" val="10000"/>
                  </a:ext>
                </a:extLst>
              </a:tr>
              <a:tr h="516480">
                <a:tc>
                  <a:txBody>
                    <a:bodyPr/>
                    <a:lstStyle/>
                    <a:p>
                      <a:pPr>
                        <a:lnSpc>
                          <a:spcPct val="100000"/>
                        </a:lnSpc>
                      </a:pPr>
                      <a:r>
                        <a:rPr lang="fi-FI" sz="2400" b="0" strike="noStrike" spc="-1">
                          <a:solidFill>
                            <a:srgbClr val="000000"/>
                          </a:solidFill>
                          <a:latin typeface="Arial"/>
                        </a:rPr>
                        <a:t>Open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2025-03-26</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Close Date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2025-04-25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516480">
                <a:tc>
                  <a:txBody>
                    <a:bodyPr/>
                    <a:lstStyle/>
                    <a:p>
                      <a:pPr>
                        <a:lnSpc>
                          <a:spcPct val="100000"/>
                        </a:lnSpc>
                      </a:pPr>
                      <a:r>
                        <a:rPr lang="fi-FI" sz="2400" b="0" strike="noStrike" spc="-1">
                          <a:solidFill>
                            <a:srgbClr val="000000"/>
                          </a:solidFill>
                          <a:latin typeface="Arial"/>
                        </a:rPr>
                        <a:t>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129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487680">
                <a:tc>
                  <a:txBody>
                    <a:bodyPr/>
                    <a:lstStyle/>
                    <a:p>
                      <a:pPr>
                        <a:lnSpc>
                          <a:spcPct val="100000"/>
                        </a:lnSpc>
                      </a:pPr>
                      <a:r>
                        <a:rPr lang="fi-FI" sz="2400" b="0" strike="noStrike" spc="-1">
                          <a:solidFill>
                            <a:srgbClr val="000000"/>
                          </a:solidFill>
                          <a:latin typeface="Arial"/>
                        </a:rPr>
                        <a:t>Voted</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84</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Voters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65.12%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516000">
                <a:tc>
                  <a:txBody>
                    <a:bodyPr/>
                    <a:lstStyle/>
                    <a:p>
                      <a:pPr>
                        <a:lnSpc>
                          <a:spcPct val="100000"/>
                        </a:lnSpc>
                      </a:pPr>
                      <a:r>
                        <a:rPr lang="fi-FI" sz="2400" b="0" strike="noStrike" spc="-1">
                          <a:solidFill>
                            <a:srgbClr val="000000"/>
                          </a:solidFill>
                          <a:latin typeface="Arial"/>
                        </a:rPr>
                        <a:t>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75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 Yes</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97.40%</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r h="516000">
                <a:tc>
                  <a:txBody>
                    <a:bodyPr/>
                    <a:lstStyle/>
                    <a:p>
                      <a:pPr>
                        <a:lnSpc>
                          <a:spcPct val="100000"/>
                        </a:lnSpc>
                      </a:pPr>
                      <a:r>
                        <a:rPr lang="fi-FI" sz="2400" b="0" strike="noStrike" spc="-1">
                          <a:solidFill>
                            <a:srgbClr val="000000"/>
                          </a:solidFill>
                          <a:latin typeface="Arial"/>
                        </a:rPr>
                        <a:t>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7</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 Abstain</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8.33%</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5"/>
                  </a:ext>
                </a:extLst>
              </a:tr>
              <a:tr h="516000">
                <a:tc>
                  <a:txBody>
                    <a:bodyPr/>
                    <a:lstStyle/>
                    <a:p>
                      <a:pPr>
                        <a:lnSpc>
                          <a:spcPct val="100000"/>
                        </a:lnSpc>
                      </a:pPr>
                      <a:r>
                        <a:rPr lang="fi-FI" sz="2400" b="0" strike="noStrike" spc="-1">
                          <a:solidFill>
                            <a:srgbClr val="000000"/>
                          </a:solidFill>
                          <a:latin typeface="Arial"/>
                        </a:rPr>
                        <a:t>No</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nSpc>
                          <a:spcPct val="100000"/>
                        </a:lnSpc>
                      </a:pPr>
                      <a:r>
                        <a:rPr lang="fi-FI" sz="2400" b="0" strike="noStrike" spc="-1">
                          <a:solidFill>
                            <a:srgbClr val="000000"/>
                          </a:solidFill>
                          <a:latin typeface="Arial"/>
                        </a:rPr>
                        <a:t>2</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fi-FI" sz="2400" b="0" strike="noStrike" spc="-1">
                        <a:solidFill>
                          <a:srgbClr val="000000"/>
                        </a:solidFill>
                        <a:latin typeface="Arial"/>
                      </a:endParaRP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6"/>
                  </a:ext>
                </a:extLst>
              </a:tr>
              <a:tr h="487680">
                <a:tc>
                  <a:txBody>
                    <a:bodyPr/>
                    <a:lstStyle/>
                    <a:p>
                      <a:pPr>
                        <a:lnSpc>
                          <a:spcPct val="100000"/>
                        </a:lnSpc>
                      </a:pPr>
                      <a:r>
                        <a:rPr lang="fi-FI" sz="2400" b="0" strike="noStrike" spc="-1">
                          <a:solidFill>
                            <a:srgbClr val="000000"/>
                          </a:solidFill>
                          <a:latin typeface="Arial"/>
                        </a:rPr>
                        <a:t>Did not vote</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45</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a:solidFill>
                            <a:srgbClr val="000000"/>
                          </a:solidFill>
                          <a:latin typeface="Arial"/>
                        </a:rPr>
                        <a:t>Did not vote %</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nSpc>
                          <a:spcPct val="100000"/>
                        </a:lnSpc>
                      </a:pPr>
                      <a:r>
                        <a:rPr lang="fi-FI" sz="2400" b="0" strike="noStrike" spc="-1" dirty="0">
                          <a:solidFill>
                            <a:srgbClr val="000000"/>
                          </a:solidFill>
                          <a:latin typeface="Arial"/>
                        </a:rPr>
                        <a:t>34.9%</a:t>
                      </a:r>
                    </a:p>
                  </a:txBody>
                  <a:tcPr marL="120000" marR="120000" marT="60960" marB="6096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7"/>
                  </a:ext>
                </a:extLst>
              </a:tr>
            </a:tbl>
          </a:graphicData>
        </a:graphic>
      </p:graphicFrame>
      <p:sp>
        <p:nvSpPr>
          <p:cNvPr id="2" name="スライド番号プレースホルダー 5">
            <a:extLst>
              <a:ext uri="{FF2B5EF4-FFF2-40B4-BE49-F238E27FC236}">
                <a16:creationId xmlns:a16="http://schemas.microsoft.com/office/drawing/2014/main" id="{16918ED7-166A-A35E-B843-18636190AAE7}"/>
              </a:ext>
            </a:extLst>
          </p:cNvPr>
          <p:cNvSpPr txBox="1">
            <a:spLocks/>
          </p:cNvSpPr>
          <p:nvPr/>
        </p:nvSpPr>
        <p:spPr>
          <a:xfrm>
            <a:off x="5660572" y="6431869"/>
            <a:ext cx="838199" cy="273731"/>
          </a:xfrm>
          <a:prstGeom prst="rect">
            <a:avLst/>
          </a:prstGeom>
        </p:spPr>
        <p:txBody>
          <a:bodyP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ctr"/>
            <a:r>
              <a:rPr lang="en-US" altLang="ja-JP" sz="1200" dirty="0"/>
              <a:t>Slide </a:t>
            </a:r>
            <a:fld id="{38E6254A-D985-444C-BBE9-59789D09939F}" type="slidenum">
              <a:rPr lang="en-US" altLang="ja-JP" sz="1200" smtClean="0"/>
              <a:pPr algn="ctr"/>
              <a:t>99</a:t>
            </a:fld>
            <a:endParaRPr lang="en-US" altLang="ja-JP" sz="1200" dirty="0"/>
          </a:p>
        </p:txBody>
      </p:sp>
    </p:spTree>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49858</TotalTime>
  <Words>12202</Words>
  <Application>Microsoft Office PowerPoint</Application>
  <PresentationFormat>Widescreen</PresentationFormat>
  <Paragraphs>2098</Paragraphs>
  <Slides>163</Slides>
  <Notes>13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163</vt:i4>
      </vt:variant>
    </vt:vector>
  </HeadingPairs>
  <TitlesOfParts>
    <vt:vector size="180" baseType="lpstr">
      <vt:lpstr>メイリオ</vt:lpstr>
      <vt:lpstr>MS PGothic</vt:lpstr>
      <vt:lpstr>MS PGothic</vt:lpstr>
      <vt:lpstr>游ゴシック</vt:lpstr>
      <vt:lpstr>Aptos</vt:lpstr>
      <vt:lpstr>Arial</vt:lpstr>
      <vt:lpstr>Arial Rounded MT Bold</vt:lpstr>
      <vt:lpstr>Calibri</vt:lpstr>
      <vt:lpstr>DejaVu Sans</vt:lpstr>
      <vt:lpstr>Open Sans</vt:lpstr>
      <vt:lpstr>Symbol</vt:lpstr>
      <vt:lpstr>Times New Roman</vt:lpstr>
      <vt:lpstr>Verdana</vt:lpstr>
      <vt:lpstr>Wingdings</vt:lpstr>
      <vt:lpstr>Work Sans</vt:lpstr>
      <vt:lpstr>IEEE-802_15</vt:lpstr>
      <vt:lpstr>Worksheet</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TG4ab (NG-UWB) July 2025  Closing Report</vt:lpstr>
      <vt:lpstr>Session Objectives</vt:lpstr>
      <vt:lpstr>Goals for the week </vt:lpstr>
      <vt:lpstr>Stats, Opening</vt:lpstr>
      <vt:lpstr>Stats, Closing</vt:lpstr>
      <vt:lpstr>Agenda</vt:lpstr>
      <vt:lpstr>5.2.b Scope of the project (As approved):</vt:lpstr>
      <vt:lpstr>PowerPoint Presentation</vt:lpstr>
      <vt:lpstr>PowerPoint Presentation</vt:lpstr>
      <vt:lpstr>TG4ac (Privacy) July 2025 Closing Report</vt:lpstr>
      <vt:lpstr>Agenda for July</vt:lpstr>
      <vt:lpstr>Detailed Agenda for July</vt:lpstr>
      <vt:lpstr>More information</vt:lpstr>
      <vt:lpstr>LB211 results</vt:lpstr>
      <vt:lpstr>LB211 comments</vt:lpstr>
      <vt:lpstr>LB214 results</vt:lpstr>
      <vt:lpstr>LB214 comments</vt:lpstr>
      <vt:lpstr>LB219 results</vt:lpstr>
      <vt:lpstr>LB219 comments</vt:lpstr>
      <vt:lpstr>TG motion: Draft ready for recirculation</vt:lpstr>
      <vt:lpstr>WG motion: Draft ready for recirculation</vt:lpstr>
      <vt:lpstr>TG motion: CRG formation for LB</vt:lpstr>
      <vt:lpstr>WG motion: CRG formation for LB</vt:lpstr>
      <vt:lpstr>TG motion: Conditional submittal</vt:lpstr>
      <vt:lpstr>WG motion: Conditional submittal to SA Ballot</vt:lpstr>
      <vt:lpstr>CRG telechat</vt:lpstr>
      <vt:lpstr>Timeline</vt:lpstr>
      <vt:lpstr>Meeting achievements</vt:lpstr>
      <vt:lpstr>Agenda of TG4ac for September</vt:lpstr>
      <vt:lpstr>TG4ad (NG-SUN PHY) July 2025 Closing Report</vt:lpstr>
      <vt:lpstr>TG4ad Leadership</vt:lpstr>
      <vt:lpstr>Agenda</vt:lpstr>
      <vt:lpstr>Presentation Timeslots</vt:lpstr>
      <vt:lpstr>Achievements</vt:lpstr>
      <vt:lpstr>Presentations heard</vt:lpstr>
      <vt:lpstr>Conference Call Schedule</vt:lpstr>
      <vt:lpstr>Proposed Timeline</vt:lpstr>
      <vt:lpstr>TG4ae (ASCON) July 2025 Closing Report</vt:lpstr>
      <vt:lpstr>Agenda for July</vt:lpstr>
      <vt:lpstr>Detailed Agenda for May</vt:lpstr>
      <vt:lpstr>More information</vt:lpstr>
      <vt:lpstr>LB219 results</vt:lpstr>
      <vt:lpstr>LB219 comments</vt:lpstr>
      <vt:lpstr>TG motion: Draft ready for recirculation</vt:lpstr>
      <vt:lpstr>WG motion: Draft ready for recirculation</vt:lpstr>
      <vt:lpstr>TG motion: CRG formation for LB</vt:lpstr>
      <vt:lpstr>WG motion: CRG formation for LB</vt:lpstr>
      <vt:lpstr>Timeline</vt:lpstr>
      <vt:lpstr>Meeting achievements</vt:lpstr>
      <vt:lpstr>Agenda of TG4ae for September</vt:lpstr>
      <vt:lpstr>TG6ma (BAN/VAN) July 2025 Closing Report</vt:lpstr>
      <vt:lpstr>Objectives of TG 6ma – Enhanced Dependability Body Area Network (ED-BAN)</vt:lpstr>
      <vt:lpstr>Agenda items for the week</vt:lpstr>
      <vt:lpstr> Result of Letter Ballots LB210, 212, 217, 221 for the Draft P802.15.6ma_D03, 04, 05, and 06　（Sept. 2024- July 2025)</vt:lpstr>
      <vt:lpstr>PowerPoint Presentation</vt:lpstr>
      <vt:lpstr>PowerPoint Presentation</vt:lpstr>
      <vt:lpstr>Contributions</vt:lpstr>
      <vt:lpstr>Contacts and Conference call</vt:lpstr>
      <vt:lpstr>TG9a (EDHOC) July 2025 Closing Report</vt:lpstr>
      <vt:lpstr>Agenda for July</vt:lpstr>
      <vt:lpstr>Detailed Agenda for July</vt:lpstr>
      <vt:lpstr>More information</vt:lpstr>
      <vt:lpstr>LB215 results</vt:lpstr>
      <vt:lpstr>LB215+rogue comments</vt:lpstr>
      <vt:lpstr>LB220 results</vt:lpstr>
      <vt:lpstr>LB220+rogue comments</vt:lpstr>
      <vt:lpstr>TG motion: Draft ready for recirculation</vt:lpstr>
      <vt:lpstr>WG motion: Draft ready for recirculation</vt:lpstr>
      <vt:lpstr>TG motion: CRG formation for LB</vt:lpstr>
      <vt:lpstr>WG motion: CRG formation for LB</vt:lpstr>
      <vt:lpstr>TG motion: Conditional submittal</vt:lpstr>
      <vt:lpstr>WG motion: Conditional submittal to SA Ballot</vt:lpstr>
      <vt:lpstr>CRG telechat</vt:lpstr>
      <vt:lpstr>Timeline</vt:lpstr>
      <vt:lpstr>Meeting achievements</vt:lpstr>
      <vt:lpstr>Agenda of TG9a for September</vt:lpstr>
      <vt:lpstr>TG16me (LIC-NB) July 2025 Closing Report</vt:lpstr>
      <vt:lpstr>Plan for week</vt:lpstr>
      <vt:lpstr>New Contributions</vt:lpstr>
      <vt:lpstr>Initial Discussion</vt:lpstr>
      <vt:lpstr>16t amendment roll-in</vt:lpstr>
      <vt:lpstr>Discussion on applicability of ASCON</vt:lpstr>
      <vt:lpstr>Discussion on waveforms for single carrier optimization</vt:lpstr>
      <vt:lpstr>Project Timeline</vt:lpstr>
      <vt:lpstr>IG Access July 2025 Closing Report</vt:lpstr>
      <vt:lpstr>Agenda 13 May 2025</vt:lpstr>
      <vt:lpstr>Opportunity and problem consideration</vt:lpstr>
      <vt:lpstr>Opportunity Statement</vt:lpstr>
      <vt:lpstr>Technical Contributions</vt:lpstr>
      <vt:lpstr>Discussion</vt:lpstr>
      <vt:lpstr>Minutes</vt:lpstr>
      <vt:lpstr>IG Attendance</vt:lpstr>
      <vt:lpstr>IG NG-OWC July 2025 Closing Report</vt:lpstr>
      <vt:lpstr>Session Objectives</vt:lpstr>
      <vt:lpstr>Session Schedule</vt:lpstr>
      <vt:lpstr>Accomplishment for the meeting</vt:lpstr>
      <vt:lpstr>Accomplishment for the meeting</vt:lpstr>
      <vt:lpstr>Accomplishment for the meeting</vt:lpstr>
      <vt:lpstr>Plan for Sept. Meeting</vt:lpstr>
      <vt:lpstr>Plan for IG NG-OWC</vt:lpstr>
      <vt:lpstr>SC IETF July 2025 Closing Report</vt:lpstr>
      <vt:lpstr>Agenda for July</vt:lpstr>
      <vt:lpstr>IETF 123</vt:lpstr>
      <vt:lpstr>Working groups to cover</vt:lpstr>
      <vt:lpstr>6lo – Ipv6 over Networks of Resource-constrained Nodes</vt:lpstr>
      <vt:lpstr>6lo – Work in progress</vt:lpstr>
      <vt:lpstr>Lake – Lightweight Authenticated Key Exchange</vt:lpstr>
      <vt:lpstr>Lake – Work in progress</vt:lpstr>
      <vt:lpstr>Suit – Software Updates for Internet of Things</vt:lpstr>
      <vt:lpstr>Suit – Work in progress</vt:lpstr>
      <vt:lpstr>BOFs</vt:lpstr>
      <vt:lpstr>Expat – TLS Exported Attestation</vt:lpstr>
      <vt:lpstr>Webbotauth – Web Bot Auth</vt:lpstr>
      <vt:lpstr>Fantel – Fast Notification for Traffic Engineering and Load Balacing</vt:lpstr>
      <vt:lpstr>Ptth – Protocol for Transposed Transactions over HTTP</vt:lpstr>
      <vt:lpstr>SC MAINT July 2025 Closing Report</vt:lpstr>
      <vt:lpstr>SC Meeting Objectives – Agenda</vt:lpstr>
      <vt:lpstr>802 PARs for Review</vt:lpstr>
      <vt:lpstr>Achievements</vt:lpstr>
      <vt:lpstr>SC THz July 2025 Closing Report</vt:lpstr>
      <vt:lpstr>SC THz July 2025 Closing Report</vt:lpstr>
      <vt:lpstr>Meetings/Contributions</vt:lpstr>
      <vt:lpstr>Next Meetings</vt:lpstr>
      <vt:lpstr>SC WNG March 2025 Closing Report</vt:lpstr>
      <vt:lpstr>PowerPoint Presentation</vt:lpstr>
      <vt:lpstr>The usual question</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1640</cp:revision>
  <cp:lastPrinted>2000-07-07T01:25:49Z</cp:lastPrinted>
  <dcterms:created xsi:type="dcterms:W3CDTF">1999-06-22T06:24:01Z</dcterms:created>
  <dcterms:modified xsi:type="dcterms:W3CDTF">2025-08-13T19:02:40Z</dcterms:modified>
  <cp:category/>
</cp:coreProperties>
</file>