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Lst>
  <p:notesMasterIdLst>
    <p:notesMasterId r:id="rId40"/>
  </p:notesMasterIdLst>
  <p:handoutMasterIdLst>
    <p:handoutMasterId r:id="rId41"/>
  </p:handoutMasterIdLst>
  <p:sldIdLst>
    <p:sldId id="360" r:id="rId3"/>
    <p:sldId id="361" r:id="rId4"/>
    <p:sldId id="362" r:id="rId5"/>
    <p:sldId id="365" r:id="rId6"/>
    <p:sldId id="366" r:id="rId7"/>
    <p:sldId id="367" r:id="rId8"/>
    <p:sldId id="368" r:id="rId9"/>
    <p:sldId id="371" r:id="rId10"/>
    <p:sldId id="372" r:id="rId11"/>
    <p:sldId id="453" r:id="rId12"/>
    <p:sldId id="452" r:id="rId13"/>
    <p:sldId id="455" r:id="rId14"/>
    <p:sldId id="456" r:id="rId15"/>
    <p:sldId id="359" r:id="rId16"/>
    <p:sldId id="458" r:id="rId17"/>
    <p:sldId id="401" r:id="rId18"/>
    <p:sldId id="402" r:id="rId19"/>
    <p:sldId id="369" r:id="rId20"/>
    <p:sldId id="370" r:id="rId21"/>
    <p:sldId id="377" r:id="rId22"/>
    <p:sldId id="388" r:id="rId23"/>
    <p:sldId id="459" r:id="rId24"/>
    <p:sldId id="447" r:id="rId25"/>
    <p:sldId id="382" r:id="rId26"/>
    <p:sldId id="427" r:id="rId27"/>
    <p:sldId id="381" r:id="rId28"/>
    <p:sldId id="409" r:id="rId29"/>
    <p:sldId id="450" r:id="rId30"/>
    <p:sldId id="454" r:id="rId31"/>
    <p:sldId id="383" r:id="rId32"/>
    <p:sldId id="413" r:id="rId33"/>
    <p:sldId id="448" r:id="rId34"/>
    <p:sldId id="449" r:id="rId35"/>
    <p:sldId id="394" r:id="rId36"/>
    <p:sldId id="423" r:id="rId37"/>
    <p:sldId id="424" r:id="rId38"/>
    <p:sldId id="393" r:id="rId39"/>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125" d="100"/>
          <a:sy n="125" d="100"/>
        </p:scale>
        <p:origin x="970" y="2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5760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412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753026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284058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143760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1091683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3" y="3942582"/>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1"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837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3" y="3942582"/>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1"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686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6564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36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54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3" y="5615520"/>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0" y="5615520"/>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0"/>
            <a:ext cx="347556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11967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3" y="5615520"/>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0" y="5615520"/>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0"/>
            <a:ext cx="347556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640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3" y="5615520"/>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0" y="5615520"/>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0"/>
            <a:ext cx="347556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49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3"/>
            <a:ext cx="3462868"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3"/>
            <a:ext cx="3464985"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7" y="3917963"/>
            <a:ext cx="3454324"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24881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463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763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0"/>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5" y="5615520"/>
            <a:ext cx="1966382"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0"/>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4" y="5615520"/>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0"/>
            <a:ext cx="1972734"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93095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0"/>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5" y="5615520"/>
            <a:ext cx="1966382"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0"/>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4" y="5615520"/>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0"/>
            <a:ext cx="1972734"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77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0"/>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5" y="5615520"/>
            <a:ext cx="1966382"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0"/>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4" y="5615520"/>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0"/>
            <a:ext cx="1972734"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82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3353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923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174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3994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789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234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131930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1" y="869242"/>
            <a:ext cx="10972802"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163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1" y="869242"/>
            <a:ext cx="10972802"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54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10780184" y="6173473"/>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7994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A122F14-A040-D548-0795-D61CEFC254E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17201" y="62801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E960C8C-2847-2A99-DB32-C5790F0FCAF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9958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310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66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0" y="585234"/>
            <a:ext cx="1477842"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0"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3" y="4178302"/>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6"/>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49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615953" y="4178302"/>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655316"/>
            <a:ext cx="6719659"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609601" y="5905500"/>
            <a:ext cx="41148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3"/>
            <a:ext cx="1455287"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10603092"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9276359" y="14913"/>
            <a:ext cx="2915637"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03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69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54567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25183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802.15-25-0403-01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Aug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4"/>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4" y="6173473"/>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1012694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s://www.ieee.org/about/corporate/governance/p7-8.html" TargetMode="External"/><Relationship Id="rId1" Type="http://schemas.openxmlformats.org/officeDocument/2006/relationships/slideLayout" Target="../slideLayouts/slideLayout3.xml"/><Relationship Id="rId4" Type="http://schemas.openxmlformats.org/officeDocument/2006/relationships/hyperlink" Target="http://www.ieee.org/about/corporate/governance"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4.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mentor.ieee.org/802.15/dcn/25/15-25-0276-02-04ab-call-detailed-schedule-may-july-2025.xls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5/dcn/25/15-25-0174-32-04ab-consolidated-comments-draft-2-0.xlsm"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standards.ieee.org/content/dam/ieee-standards/standards/web/documents/other/ieee-sa-copyright-policy-2019.pdf" TargetMode="External"/><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ipr/copyright-materials.html"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Participant-Behavior-Individual-Method.pdf" TargetMode="External"/><Relationship Id="rId5" Type="http://schemas.openxmlformats.org/officeDocument/2006/relationships/hyperlink" Target="https://standards.ieee.org/content/ieee-standards/en/about/sasb/patcom/index.html" TargetMode="External"/><Relationship Id="rId4" Type="http://schemas.openxmlformats.org/officeDocument/2006/relationships/hyperlink" Target="https://standards.ieee.org/about/sasb/patcom/material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Aug – Sept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Aug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Aug 2025 through Sept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A694-8ACD-835D-7AF5-6239CE0F77FC}"/>
              </a:ext>
            </a:extLst>
          </p:cNvPr>
          <p:cNvSpPr>
            <a:spLocks noGrp="1"/>
          </p:cNvSpPr>
          <p:nvPr>
            <p:ph type="title"/>
          </p:nvPr>
        </p:nvSpPr>
        <p:spPr/>
        <p:txBody>
          <a:bodyPr/>
          <a:lstStyle/>
          <a:p>
            <a:r>
              <a:rPr lang="en-US" dirty="0"/>
              <a:t>Participant Behavior – Individual Method</a:t>
            </a:r>
          </a:p>
        </p:txBody>
      </p:sp>
      <p:sp>
        <p:nvSpPr>
          <p:cNvPr id="4" name="Slide Number Placeholder 3">
            <a:extLst>
              <a:ext uri="{FF2B5EF4-FFF2-40B4-BE49-F238E27FC236}">
                <a16:creationId xmlns:a16="http://schemas.microsoft.com/office/drawing/2014/main" id="{DAF9D3A9-B3F6-5E2C-CD09-8C1C40A632F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00745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C39A-6DF6-BA73-6F30-B903C79F4262}"/>
              </a:ext>
            </a:extLst>
          </p:cNvPr>
          <p:cNvSpPr>
            <a:spLocks noGrp="1"/>
          </p:cNvSpPr>
          <p:nvPr>
            <p:ph type="title"/>
          </p:nvPr>
        </p:nvSpPr>
        <p:spPr/>
        <p:txBody>
          <a:bodyPr/>
          <a:lstStyle/>
          <a:p>
            <a:pPr algn="l"/>
            <a:r>
              <a:rPr lang="en-US" sz="3200" dirty="0">
                <a:solidFill>
                  <a:schemeClr val="accent2"/>
                </a:solidFill>
                <a:latin typeface="+mn-lt"/>
              </a:rPr>
              <a:t>Participant behavior in IEEE-SA activities is guided </a:t>
            </a:r>
            <a:br>
              <a:rPr lang="en-US" sz="3200" dirty="0">
                <a:solidFill>
                  <a:schemeClr val="accent2"/>
                </a:solidFill>
                <a:latin typeface="+mn-lt"/>
              </a:rPr>
            </a:br>
            <a:r>
              <a:rPr lang="en-US" sz="3200" dirty="0">
                <a:solidFill>
                  <a:schemeClr val="accent2"/>
                </a:solidFill>
                <a:latin typeface="+mn-lt"/>
              </a:rPr>
              <a:t>by the IEEE Codes of Ethics &amp; Conduct</a:t>
            </a:r>
          </a:p>
        </p:txBody>
      </p:sp>
      <p:sp>
        <p:nvSpPr>
          <p:cNvPr id="3" name="Content Placeholder 2">
            <a:extLst>
              <a:ext uri="{FF2B5EF4-FFF2-40B4-BE49-F238E27FC236}">
                <a16:creationId xmlns:a16="http://schemas.microsoft.com/office/drawing/2014/main" id="{F6B32F06-AA05-1E9F-003F-4F1BE6C6CC74}"/>
              </a:ext>
            </a:extLst>
          </p:cNvPr>
          <p:cNvSpPr>
            <a:spLocks noGrp="1"/>
          </p:cNvSpPr>
          <p:nvPr>
            <p:ph type="body" sz="half" idx="1"/>
          </p:nvPr>
        </p:nvSpPr>
        <p:spPr/>
        <p:txBody>
          <a:bodyPr>
            <a:normAutofit fontScale="62500" lnSpcReduction="20000"/>
          </a:bodyPr>
          <a:lstStyle/>
          <a:p>
            <a:pPr marL="0" indent="0">
              <a:buNone/>
            </a:pPr>
            <a:r>
              <a:rPr lang="en-US" dirty="0"/>
              <a:t>• All participants in IEEE-SA activities are expected to adhere to the core</a:t>
            </a:r>
          </a:p>
          <a:p>
            <a:pPr marL="0" indent="0">
              <a:buNone/>
            </a:pPr>
            <a:r>
              <a:rPr lang="en-US" dirty="0"/>
              <a:t>principles underlying the:</a:t>
            </a:r>
          </a:p>
          <a:p>
            <a:pPr marL="400050" lvl="1" indent="0">
              <a:buNone/>
            </a:pPr>
            <a:r>
              <a:rPr lang="en-US" dirty="0"/>
              <a:t>– </a:t>
            </a:r>
            <a:r>
              <a:rPr lang="en-US" dirty="0">
                <a:hlinkClick r:id="rId2"/>
              </a:rPr>
              <a:t>IEEE Code of Ethics</a:t>
            </a:r>
            <a:endParaRPr lang="en-US" dirty="0"/>
          </a:p>
          <a:p>
            <a:pPr marL="400050" lvl="1" indent="0">
              <a:buNone/>
            </a:pPr>
            <a:r>
              <a:rPr lang="en-US" dirty="0"/>
              <a:t>– </a:t>
            </a:r>
            <a:r>
              <a:rPr lang="en-US" dirty="0">
                <a:hlinkClick r:id="rId3"/>
              </a:rPr>
              <a:t>IEEE Code of Conduct</a:t>
            </a:r>
            <a:endParaRPr lang="en-US" dirty="0"/>
          </a:p>
          <a:p>
            <a:pPr marL="400050" lvl="1" indent="0">
              <a:buNone/>
            </a:pPr>
            <a:endParaRPr lang="en-US" dirty="0"/>
          </a:p>
          <a:p>
            <a:pPr marL="0" indent="0">
              <a:buNone/>
            </a:pPr>
            <a:r>
              <a:rPr lang="en-US" dirty="0"/>
              <a:t>• The core principles of the IEEE Codes of Ethics &amp; Conduct are to:</a:t>
            </a:r>
          </a:p>
          <a:p>
            <a:pPr marL="400050" lvl="1" indent="0">
              <a:buNone/>
            </a:pPr>
            <a:r>
              <a:rPr lang="en-US" dirty="0"/>
              <a:t>– Uphold the highest standards of integrity, responsible behavior, and ethical and</a:t>
            </a:r>
          </a:p>
          <a:p>
            <a:pPr marL="400050" lvl="1" indent="0">
              <a:buNone/>
            </a:pPr>
            <a:r>
              <a:rPr lang="en-US" dirty="0"/>
              <a:t>professional conduct</a:t>
            </a:r>
          </a:p>
          <a:p>
            <a:pPr marL="400050" lvl="1" indent="0">
              <a:buNone/>
            </a:pPr>
            <a:r>
              <a:rPr lang="en-US" dirty="0"/>
              <a:t>– Treat people fairly and with respect, to not engage in harassment,</a:t>
            </a:r>
          </a:p>
          <a:p>
            <a:pPr marL="400050" lvl="1" indent="0">
              <a:buNone/>
            </a:pPr>
            <a:r>
              <a:rPr lang="en-US" dirty="0"/>
              <a:t>discrimination, or retaliation, and to protect people's privacy.</a:t>
            </a:r>
          </a:p>
          <a:p>
            <a:pPr marL="400050" lvl="1" indent="0">
              <a:buNone/>
            </a:pPr>
            <a:r>
              <a:rPr lang="en-US" dirty="0"/>
              <a:t>– Avoid injuring others, their property, reputation, or employment by false or</a:t>
            </a:r>
          </a:p>
          <a:p>
            <a:pPr marL="400050" lvl="1" indent="0">
              <a:buNone/>
            </a:pPr>
            <a:r>
              <a:rPr lang="en-US" dirty="0"/>
              <a:t>malicious action</a:t>
            </a:r>
          </a:p>
          <a:p>
            <a:pPr marL="0" indent="0">
              <a:buNone/>
            </a:pPr>
            <a:r>
              <a:rPr lang="en-US" dirty="0"/>
              <a:t>• The most recent versions of these Codes are available at</a:t>
            </a:r>
          </a:p>
          <a:p>
            <a:pPr marL="0" indent="0">
              <a:buNone/>
            </a:pPr>
            <a:r>
              <a:rPr lang="en-US" dirty="0">
                <a:hlinkClick r:id="rId4"/>
              </a:rPr>
              <a:t>http://www.ieee.org/about/corporate/governance</a:t>
            </a:r>
            <a:endParaRPr lang="en-US" dirty="0"/>
          </a:p>
        </p:txBody>
      </p:sp>
    </p:spTree>
    <p:extLst>
      <p:ext uri="{BB962C8B-B14F-4D97-AF65-F5344CB8AC3E}">
        <p14:creationId xmlns:p14="http://schemas.microsoft.com/office/powerpoint/2010/main" val="186242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5DBD-4D74-31B4-637F-CFC36CD758CA}"/>
              </a:ext>
            </a:extLst>
          </p:cNvPr>
          <p:cNvSpPr>
            <a:spLocks noGrp="1"/>
          </p:cNvSpPr>
          <p:nvPr>
            <p:ph type="title"/>
          </p:nvPr>
        </p:nvSpPr>
        <p:spPr/>
        <p:txBody>
          <a:bodyPr>
            <a:noAutofit/>
          </a:bodyPr>
          <a:lstStyle/>
          <a:p>
            <a:pPr algn="l"/>
            <a:r>
              <a:rPr lang="en-US" sz="3200" dirty="0">
                <a:solidFill>
                  <a:schemeClr val="accent2"/>
                </a:solidFill>
              </a:rPr>
              <a:t>Participants in the IEEE-SA “individual process” shall act independently of others, including employers</a:t>
            </a:r>
          </a:p>
        </p:txBody>
      </p:sp>
      <p:sp>
        <p:nvSpPr>
          <p:cNvPr id="3" name="Text Placeholder 2">
            <a:extLst>
              <a:ext uri="{FF2B5EF4-FFF2-40B4-BE49-F238E27FC236}">
                <a16:creationId xmlns:a16="http://schemas.microsoft.com/office/drawing/2014/main" id="{2062A4CE-4C4A-A35F-7FC8-97456D9E1428}"/>
              </a:ext>
            </a:extLst>
          </p:cNvPr>
          <p:cNvSpPr>
            <a:spLocks noGrp="1"/>
          </p:cNvSpPr>
          <p:nvPr>
            <p:ph type="body" sz="half" idx="1"/>
          </p:nvPr>
        </p:nvSpPr>
        <p:spPr>
          <a:xfrm>
            <a:off x="914400" y="1981200"/>
            <a:ext cx="10363200" cy="4419600"/>
          </a:xfrm>
        </p:spPr>
        <p:txBody>
          <a:bodyPr>
            <a:normAutofit fontScale="62500" lnSpcReduction="20000"/>
          </a:bodyPr>
          <a:lstStyle/>
          <a:p>
            <a:r>
              <a:rPr lang="en-US" dirty="0"/>
              <a:t>The IEEE-SA </a:t>
            </a:r>
            <a:r>
              <a:rPr lang="en-US" dirty="0">
                <a:hlinkClick r:id="rId2"/>
              </a:rPr>
              <a:t>Standards Board Bylaws</a:t>
            </a:r>
            <a:r>
              <a:rPr lang="en-US" dirty="0"/>
              <a:t> require that “participants in the IEEE standards development individual process shall act based on their qualifications and experience” </a:t>
            </a:r>
          </a:p>
          <a:p>
            <a:endParaRPr lang="en-US" dirty="0"/>
          </a:p>
          <a:p>
            <a:r>
              <a:rPr lang="en-US" dirty="0"/>
              <a:t>This means participants:</a:t>
            </a:r>
          </a:p>
          <a:p>
            <a:pPr lvl="1"/>
            <a:r>
              <a:rPr lang="en-US" b="1" dirty="0">
                <a:solidFill>
                  <a:schemeClr val="accent1">
                    <a:lumMod val="75000"/>
                  </a:schemeClr>
                </a:solidFill>
              </a:rPr>
              <a:t>Shall act &amp; vote </a:t>
            </a:r>
            <a:r>
              <a:rPr lang="en-US" dirty="0"/>
              <a:t>based on their personal &amp; independent opinions derived from their expertise, knowledge, and qualifications</a:t>
            </a:r>
          </a:p>
          <a:p>
            <a:pPr lvl="1"/>
            <a:r>
              <a:rPr lang="en-US"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1"/>
            <a:r>
              <a:rPr lang="en-US"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endParaRPr lang="en-US" dirty="0"/>
          </a:p>
          <a:p>
            <a:r>
              <a:rPr lang="en-US" dirty="0"/>
              <a:t>By participating in standards activities using the “individual process”, you are deemed to accept these requirements; if you are unable to satisfy these requirements then you shall immediately cease any participation</a:t>
            </a:r>
          </a:p>
          <a:p>
            <a:endParaRPr lang="en-US" dirty="0"/>
          </a:p>
        </p:txBody>
      </p:sp>
      <p:sp>
        <p:nvSpPr>
          <p:cNvPr id="4" name="Slide Number Placeholder 3">
            <a:extLst>
              <a:ext uri="{FF2B5EF4-FFF2-40B4-BE49-F238E27FC236}">
                <a16:creationId xmlns:a16="http://schemas.microsoft.com/office/drawing/2014/main" id="{845766B8-D84D-36EA-F6EB-E88C39BE12C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Tree>
    <p:extLst>
      <p:ext uri="{BB962C8B-B14F-4D97-AF65-F5344CB8AC3E}">
        <p14:creationId xmlns:p14="http://schemas.microsoft.com/office/powerpoint/2010/main" val="41271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B9741-FD39-649A-9F89-18D1C91EF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D638E-23E8-16B5-1D6F-84C178E46BD8}"/>
              </a:ext>
            </a:extLst>
          </p:cNvPr>
          <p:cNvSpPr>
            <a:spLocks noGrp="1"/>
          </p:cNvSpPr>
          <p:nvPr>
            <p:ph type="title"/>
          </p:nvPr>
        </p:nvSpPr>
        <p:spPr/>
        <p:txBody>
          <a:bodyPr>
            <a:noAutofit/>
          </a:bodyPr>
          <a:lstStyle/>
          <a:p>
            <a:pPr algn="l"/>
            <a:r>
              <a:rPr lang="en-US" sz="3200" dirty="0">
                <a:solidFill>
                  <a:schemeClr val="accent2"/>
                </a:solidFill>
              </a:rPr>
              <a:t>IEEE-SA standards activities shall allow the fair &amp;</a:t>
            </a:r>
            <a:br>
              <a:rPr lang="en-US" sz="3200" dirty="0">
                <a:solidFill>
                  <a:schemeClr val="accent2"/>
                </a:solidFill>
              </a:rPr>
            </a:br>
            <a:r>
              <a:rPr lang="en-US" sz="3200" dirty="0">
                <a:solidFill>
                  <a:schemeClr val="accent2"/>
                </a:solidFill>
              </a:rPr>
              <a:t>equitable consideration of all viewpoints </a:t>
            </a:r>
          </a:p>
        </p:txBody>
      </p:sp>
      <p:sp>
        <p:nvSpPr>
          <p:cNvPr id="3" name="Text Placeholder 2">
            <a:extLst>
              <a:ext uri="{FF2B5EF4-FFF2-40B4-BE49-F238E27FC236}">
                <a16:creationId xmlns:a16="http://schemas.microsoft.com/office/drawing/2014/main" id="{5CD6E530-B03C-B2FC-6558-4EB45D9D6E69}"/>
              </a:ext>
            </a:extLst>
          </p:cNvPr>
          <p:cNvSpPr>
            <a:spLocks noGrp="1"/>
          </p:cNvSpPr>
          <p:nvPr>
            <p:ph type="body" sz="half" idx="1"/>
          </p:nvPr>
        </p:nvSpPr>
        <p:spPr>
          <a:xfrm>
            <a:off x="914400" y="1981200"/>
            <a:ext cx="10363200" cy="4419600"/>
          </a:xfrm>
        </p:spPr>
        <p:txBody>
          <a:bodyPr>
            <a:normAutofit fontScale="70000" lnSpcReduction="20000"/>
          </a:bodyPr>
          <a:lstStyle/>
          <a:p>
            <a:pPr>
              <a:spcAft>
                <a:spcPts val="1200"/>
              </a:spcAft>
            </a:pPr>
            <a:r>
              <a:rPr lang="en-US" dirty="0"/>
              <a:t>The IEEE-SA </a:t>
            </a:r>
            <a:r>
              <a:rPr lang="en-US" dirty="0">
                <a:hlinkClick r:id="rId2"/>
              </a:rPr>
              <a:t>Standards Board Bylaws</a:t>
            </a:r>
            <a:r>
              <a:rPr lang="en-US" dirty="0"/>
              <a:t> (clause 5.2.1.3) specifies that “</a:t>
            </a:r>
            <a:r>
              <a:rPr lang="en-US" i="1" dirty="0"/>
              <a:t>the standards development process shall not be dominated by any single interest category, individual, or organization</a:t>
            </a:r>
            <a:r>
              <a:rPr lang="en-US" dirty="0"/>
              <a:t>”</a:t>
            </a:r>
          </a:p>
          <a:p>
            <a:pPr lvl="1">
              <a:spcAft>
                <a:spcPts val="1200"/>
              </a:spcAft>
            </a:pPr>
            <a:r>
              <a:rPr lang="en-US" dirty="0"/>
              <a:t>This means no participant may exercise “</a:t>
            </a:r>
            <a:r>
              <a:rPr lang="en-US" i="1" dirty="0"/>
              <a:t>authority, leadership, or influence by reason of superior leverage, strength, or representation to the exclusion of fair and equitable consideration of other viewpoints</a:t>
            </a:r>
            <a:r>
              <a:rPr lang="en-US" dirty="0"/>
              <a:t>” or “</a:t>
            </a:r>
            <a:r>
              <a:rPr lang="en-US" i="1" dirty="0"/>
              <a:t>to hinder the progress of the standards development activity</a:t>
            </a:r>
            <a:r>
              <a:rPr lang="en-US" dirty="0"/>
              <a:t>”</a:t>
            </a:r>
          </a:p>
          <a:p>
            <a:pPr>
              <a:spcAft>
                <a:spcPts val="1200"/>
              </a:spcAft>
            </a:pPr>
            <a:r>
              <a:rPr lang="en-US" dirty="0"/>
              <a:t>This rule applies equally to those participating in a standards development project and to that project’s leadership group</a:t>
            </a:r>
          </a:p>
          <a:p>
            <a:pPr>
              <a:spcAft>
                <a:spcPts val="1200"/>
              </a:spcAft>
            </a:pPr>
            <a:r>
              <a:rPr lang="en-US" dirty="0"/>
              <a:t>Any person who reasonably suspects that dominance is occurring in a standards development project is encouraged to bring the issue to the attention of the Standards Committee or the project’s IEEE-SA Program Manager</a:t>
            </a:r>
          </a:p>
          <a:p>
            <a:pPr lvl="1">
              <a:spcAft>
                <a:spcPts val="1200"/>
              </a:spcAft>
            </a:pPr>
            <a:endParaRPr lang="en-US" dirty="0"/>
          </a:p>
        </p:txBody>
      </p:sp>
      <p:sp>
        <p:nvSpPr>
          <p:cNvPr id="4" name="Slide Number Placeholder 3">
            <a:extLst>
              <a:ext uri="{FF2B5EF4-FFF2-40B4-BE49-F238E27FC236}">
                <a16:creationId xmlns:a16="http://schemas.microsoft.com/office/drawing/2014/main" id="{5364BC97-A06D-0653-D338-E6DAA3F34E3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08021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465C-B870-4A44-8B33-B9742CDA1128}"/>
              </a:ext>
            </a:extLst>
          </p:cNvPr>
          <p:cNvSpPr>
            <a:spLocks noGrp="1"/>
          </p:cNvSpPr>
          <p:nvPr>
            <p:ph type="ctrTitle"/>
          </p:nvPr>
        </p:nvSpPr>
        <p:spPr>
          <a:xfrm>
            <a:off x="1981200" y="1784763"/>
            <a:ext cx="5325611" cy="2387600"/>
          </a:xfrm>
        </p:spPr>
        <p:txBody>
          <a:bodyPr>
            <a:normAutofit/>
          </a:bodyPr>
          <a:lstStyle/>
          <a:p>
            <a:r>
              <a:rPr lang="en-US" altLang="en-US" sz="2667" dirty="0" err="1"/>
              <a:t>Ieee</a:t>
            </a:r>
            <a:r>
              <a:rPr lang="en-US" altLang="en-US" sz="2667" dirty="0"/>
              <a:t> </a:t>
            </a:r>
            <a:r>
              <a:rPr lang="en-US" altLang="en-US" sz="2667" dirty="0" err="1"/>
              <a:t>sa</a:t>
            </a:r>
            <a:r>
              <a:rPr lang="en-US" altLang="en-US" sz="2667" dirty="0"/>
              <a:t> copyright policy</a:t>
            </a:r>
            <a:endParaRPr lang="en-US" dirty="0"/>
          </a:p>
        </p:txBody>
      </p:sp>
      <p:sp>
        <p:nvSpPr>
          <p:cNvPr id="3" name="Subtitle 2">
            <a:extLst>
              <a:ext uri="{FF2B5EF4-FFF2-40B4-BE49-F238E27FC236}">
                <a16:creationId xmlns:a16="http://schemas.microsoft.com/office/drawing/2014/main" id="{C7C27634-6150-5C4C-8564-7A1D1D87809C}"/>
              </a:ext>
            </a:extLst>
          </p:cNvPr>
          <p:cNvSpPr>
            <a:spLocks noGrp="1"/>
          </p:cNvSpPr>
          <p:nvPr>
            <p:ph type="subTitle" idx="1"/>
          </p:nvPr>
        </p:nvSpPr>
        <p:spPr/>
        <p:txBody>
          <a:bodyPr>
            <a:normAutofit/>
          </a:bodyPr>
          <a:lstStyle/>
          <a:p>
            <a:pPr fontAlgn="auto">
              <a:spcAft>
                <a:spcPts val="0"/>
              </a:spcAft>
              <a:defRPr/>
            </a:pPr>
            <a:r>
              <a:rPr lang="en-US" dirty="0"/>
              <a:t>November 2019</a:t>
            </a:r>
          </a:p>
        </p:txBody>
      </p:sp>
    </p:spTree>
    <p:extLst>
      <p:ext uri="{BB962C8B-B14F-4D97-AF65-F5344CB8AC3E}">
        <p14:creationId xmlns:p14="http://schemas.microsoft.com/office/powerpoint/2010/main" val="363419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fontScale="90000"/>
          </a:bodyPr>
          <a:lstStyle/>
          <a:p>
            <a:r>
              <a:rPr lang="en-US" altLang="en-US" dirty="0"/>
              <a:t>Instructions for Chairs of </a:t>
            </a:r>
            <a:br>
              <a:rPr lang="en-US" altLang="en-US" dirty="0"/>
            </a:br>
            <a:r>
              <a:rPr lang="en-US" altLang="en-US" dirty="0"/>
              <a:t>standards development activities</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2133" dirty="0">
                <a:latin typeface="Montserrat" panose="00000500000000000000" pitchFamily="2" charset="0"/>
                <a:cs typeface="Calibri" pitchFamily="34" charset="0"/>
              </a:rPr>
              <a:t>At the beginning of each standards development meeting the chair or a designee is to:</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Show the following slides (</a:t>
            </a:r>
            <a:r>
              <a:rPr lang="en-US" altLang="en-US" sz="1867" dirty="0">
                <a:solidFill>
                  <a:schemeClr val="accent1">
                    <a:lumMod val="75000"/>
                  </a:schemeClr>
                </a:solidFill>
              </a:rPr>
              <a:t>or provide them beforehand</a:t>
            </a:r>
            <a:r>
              <a:rPr lang="en-US" altLang="en-US" sz="1867" dirty="0"/>
              <a:t>)</a:t>
            </a:r>
          </a:p>
          <a:p>
            <a:pPr lvl="2">
              <a:buSzPct val="150000"/>
            </a:pPr>
            <a:r>
              <a:rPr lang="en-US" altLang="en-US" sz="1867" dirty="0"/>
              <a:t>Advise the standards development group participants that: </a:t>
            </a:r>
          </a:p>
          <a:p>
            <a:pPr lvl="2">
              <a:buSzPct val="150000"/>
            </a:pPr>
            <a:r>
              <a:rPr lang="en-US" altLang="en-US" sz="1867" dirty="0"/>
              <a:t>IEEE SA’s copyright policy is described in Clause 7 of the IEEE SA Standards Board Bylaws and Clause 6.1 of the IEEE SA Standards Board Operations Manual;</a:t>
            </a:r>
          </a:p>
          <a:p>
            <a:pPr lvl="2">
              <a:buSzPct val="150000"/>
            </a:pPr>
            <a:r>
              <a:rPr lang="en-US" altLang="en-US" sz="1867" dirty="0"/>
              <a:t>Any material submitted during standards development, whether verbal, recorded, or in written form, is a Contribution and shall comply with the IEEE SA Copyright Policy; </a:t>
            </a:r>
          </a:p>
          <a:p>
            <a:pPr lvl="2">
              <a:buSzPct val="150000"/>
            </a:pPr>
            <a:r>
              <a:rPr lang="en-US" altLang="en-US" sz="1867" dirty="0"/>
              <a:t>Instruct the Secretary to record in the minutes of the relevant meeting: </a:t>
            </a:r>
          </a:p>
          <a:p>
            <a:pPr lvl="2">
              <a:buSzPct val="150000"/>
            </a:pPr>
            <a:r>
              <a:rPr lang="en-US" altLang="en-US" sz="1867" dirty="0"/>
              <a:t>That the foregoing information was provided and that the copyright slides were shown (or provided beforehand). </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15</a:t>
            </a:fld>
            <a:endParaRPr lang="en-US" altLang="en-US"/>
          </a:p>
        </p:txBody>
      </p:sp>
    </p:spTree>
    <p:extLst>
      <p:ext uri="{BB962C8B-B14F-4D97-AF65-F5344CB8AC3E}">
        <p14:creationId xmlns:p14="http://schemas.microsoft.com/office/powerpoint/2010/main" val="243349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16</a:t>
            </a:fld>
            <a:endParaRPr lang="en-US" altLang="en-US"/>
          </a:p>
        </p:txBody>
      </p:sp>
    </p:spTree>
    <p:extLst>
      <p:ext uri="{BB962C8B-B14F-4D97-AF65-F5344CB8AC3E}">
        <p14:creationId xmlns:p14="http://schemas.microsoft.com/office/powerpoint/2010/main" val="7106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fontScale="550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17</a:t>
            </a:fld>
            <a:endParaRPr lang="en-US" altLang="en-US"/>
          </a:p>
        </p:txBody>
      </p:sp>
    </p:spTree>
    <p:extLst>
      <p:ext uri="{BB962C8B-B14F-4D97-AF65-F5344CB8AC3E}">
        <p14:creationId xmlns:p14="http://schemas.microsoft.com/office/powerpoint/2010/main" val="1172289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Tree>
    <p:extLst>
      <p:ext uri="{BB962C8B-B14F-4D97-AF65-F5344CB8AC3E}">
        <p14:creationId xmlns:p14="http://schemas.microsoft.com/office/powerpoint/2010/main" val="116956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a:xfrm>
            <a:off x="914400" y="685800"/>
            <a:ext cx="6723453" cy="1524000"/>
          </a:xfrm>
        </p:spPr>
        <p:txBody>
          <a:bodyPr/>
          <a:lstStyle/>
          <a:p>
            <a:r>
              <a:rPr lang="en-US" dirty="0"/>
              <a:t>Detailed Call Schedule</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https://mentor.ieee.org/802.15/dcn/25/15-25-0276-02-04ab-call-detailed-schedule-may-july-2025.xlsx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August12</a:t>
            </a:r>
            <a:r>
              <a:rPr lang="en-US" sz="2800" baseline="30000" dirty="0"/>
              <a:t>th</a:t>
            </a:r>
            <a:r>
              <a:rPr lang="en-US" sz="2800" dirty="0"/>
              <a:t>, 2025 </a:t>
            </a:r>
          </a:p>
          <a:p>
            <a:r>
              <a:rPr lang="en-US" sz="2800" dirty="0"/>
              <a:t>through </a:t>
            </a:r>
          </a:p>
          <a:p>
            <a:r>
              <a:rPr lang="en-US" sz="2800" dirty="0"/>
              <a:t>Sept  9</a:t>
            </a:r>
            <a:r>
              <a:rPr lang="en-US" sz="2800" baseline="30000" dirty="0"/>
              <a:t>th </a:t>
            </a:r>
            <a:r>
              <a:rPr lang="en-US" sz="2800" dirty="0"/>
              <a:t>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322555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6" y="3063752"/>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249146081"/>
              </p:ext>
            </p:extLst>
          </p:nvPr>
        </p:nvGraphicFramePr>
        <p:xfrm>
          <a:off x="3699424" y="1532871"/>
          <a:ext cx="4834976" cy="41821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April-Aug?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Sept-Nov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
        <p:nvSpPr>
          <p:cNvPr id="3" name="Arrow: Right 2">
            <a:extLst>
              <a:ext uri="{FF2B5EF4-FFF2-40B4-BE49-F238E27FC236}">
                <a16:creationId xmlns:a16="http://schemas.microsoft.com/office/drawing/2014/main" id="{54014A4C-BF3A-6405-520A-CBBE99869ABB}"/>
              </a:ext>
            </a:extLst>
          </p:cNvPr>
          <p:cNvSpPr/>
          <p:nvPr/>
        </p:nvSpPr>
        <p:spPr bwMode="auto">
          <a:xfrm flipH="1">
            <a:off x="8477828" y="3505200"/>
            <a:ext cx="2953003" cy="1274608"/>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Coult still happen</a:t>
            </a:r>
          </a:p>
          <a:p>
            <a:pPr eaLnBrk="1" hangingPunct="1">
              <a:buClr>
                <a:srgbClr val="000000"/>
              </a:buClr>
              <a:buSzPct val="100000"/>
            </a:pPr>
            <a:r>
              <a:rPr lang="en-US" sz="2000" dirty="0">
                <a:latin typeface="+mn-lt"/>
                <a:ea typeface="ＭＳ Ｐゴシック" charset="0"/>
                <a:cs typeface="ＭＳ Ｐゴシック" charset="0"/>
              </a:rPr>
              <a:t>Ballot start </a:t>
            </a:r>
            <a:r>
              <a:rPr lang="en-US" sz="2000" b="1" dirty="0">
                <a:highlight>
                  <a:srgbClr val="FFFF00"/>
                </a:highlight>
                <a:latin typeface="+mn-lt"/>
                <a:ea typeface="ＭＳ Ｐゴシック" charset="0"/>
                <a:cs typeface="ＭＳ Ｐゴシック" charset="0"/>
              </a:rPr>
              <a:t>30-Aug</a:t>
            </a:r>
          </a:p>
          <a:p>
            <a:pPr eaLnBrk="1" hangingPunct="1">
              <a:buClr>
                <a:srgbClr val="000000"/>
              </a:buClr>
              <a:buSzPct val="100000"/>
            </a:pPr>
            <a:endParaRPr lang="en-US" sz="2000" dirty="0">
              <a:latin typeface="+mn-lt"/>
              <a:ea typeface="ＭＳ Ｐゴシック" charset="0"/>
              <a:cs typeface="ＭＳ Ｐゴシック" charset="0"/>
            </a:endParaRPr>
          </a:p>
        </p:txBody>
      </p:sp>
    </p:spTree>
    <p:extLst>
      <p:ext uri="{BB962C8B-B14F-4D97-AF65-F5344CB8AC3E}">
        <p14:creationId xmlns:p14="http://schemas.microsoft.com/office/powerpoint/2010/main" val="972761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October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November 2025 -  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April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11" name="Arrow: Right 10">
            <a:extLst>
              <a:ext uri="{FF2B5EF4-FFF2-40B4-BE49-F238E27FC236}">
                <a16:creationId xmlns:a16="http://schemas.microsoft.com/office/drawing/2014/main" id="{C47F48B4-A266-5C59-CEC1-AA3AFDAB15E8}"/>
              </a:ext>
            </a:extLst>
          </p:cNvPr>
          <p:cNvSpPr/>
          <p:nvPr/>
        </p:nvSpPr>
        <p:spPr bwMode="auto">
          <a:xfrm flipH="1">
            <a:off x="8558643" y="4101050"/>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for REVCOM</a:t>
            </a:r>
          </a:p>
        </p:txBody>
      </p:sp>
      <p:sp>
        <p:nvSpPr>
          <p:cNvPr id="12" name="Arrow: Right 11">
            <a:extLst>
              <a:ext uri="{FF2B5EF4-FFF2-40B4-BE49-F238E27FC236}">
                <a16:creationId xmlns:a16="http://schemas.microsoft.com/office/drawing/2014/main" id="{85FCDAF1-8381-B75C-11F4-995C0B1428BC}"/>
              </a:ext>
            </a:extLst>
          </p:cNvPr>
          <p:cNvSpPr/>
          <p:nvPr/>
        </p:nvSpPr>
        <p:spPr bwMode="auto">
          <a:xfrm flipH="1">
            <a:off x="8603396" y="992221"/>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Sept 2025</a:t>
            </a:r>
          </a:p>
        </p:txBody>
      </p:sp>
      <p:sp>
        <p:nvSpPr>
          <p:cNvPr id="3" name="Wave 2">
            <a:extLst>
              <a:ext uri="{FF2B5EF4-FFF2-40B4-BE49-F238E27FC236}">
                <a16:creationId xmlns:a16="http://schemas.microsoft.com/office/drawing/2014/main" id="{6172D636-1F2F-4FEB-DDDB-B491B8B92338}"/>
              </a:ext>
            </a:extLst>
          </p:cNvPr>
          <p:cNvSpPr/>
          <p:nvPr/>
        </p:nvSpPr>
        <p:spPr bwMode="auto">
          <a:xfrm rot="21409877">
            <a:off x="870181" y="1892520"/>
            <a:ext cx="2339274" cy="1221847"/>
          </a:xfrm>
          <a:prstGeom prst="wav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Wide Latin" panose="020F0502020204030204" pitchFamily="18" charset="0"/>
              </a:rPr>
              <a:t>There’s Still Hope!</a:t>
            </a:r>
            <a:endParaRPr kumimoji="0" lang="en-US" sz="1800" b="0" i="0" u="none" strike="noStrike" cap="none" normalizeH="0" baseline="0" dirty="0">
              <a:ln>
                <a:noFill/>
              </a:ln>
              <a:solidFill>
                <a:schemeClr val="tx1"/>
              </a:solidFill>
              <a:effectLst/>
              <a:latin typeface="Wide Latin" panose="020F0502020204030204" pitchFamily="18" charset="0"/>
            </a:endParaRPr>
          </a:p>
        </p:txBody>
      </p:sp>
    </p:spTree>
    <p:extLst>
      <p:ext uri="{BB962C8B-B14F-4D97-AF65-F5344CB8AC3E}">
        <p14:creationId xmlns:p14="http://schemas.microsoft.com/office/powerpoint/2010/main" val="414406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0EC0-78E7-46BD-9725-206AE15DFE18}"/>
              </a:ext>
            </a:extLst>
          </p:cNvPr>
          <p:cNvSpPr>
            <a:spLocks noGrp="1"/>
          </p:cNvSpPr>
          <p:nvPr>
            <p:ph type="title"/>
          </p:nvPr>
        </p:nvSpPr>
        <p:spPr/>
        <p:txBody>
          <a:bodyPr/>
          <a:lstStyle/>
          <a:p>
            <a:r>
              <a:rPr lang="en-US" dirty="0"/>
              <a:t>Ways to accelerate schedule</a:t>
            </a:r>
            <a:br>
              <a:rPr lang="en-US" dirty="0"/>
            </a:br>
            <a:r>
              <a:rPr lang="en-US" dirty="0"/>
              <a:t>Current Plan</a:t>
            </a:r>
          </a:p>
        </p:txBody>
      </p:sp>
      <p:sp>
        <p:nvSpPr>
          <p:cNvPr id="3" name="Text Placeholder 2">
            <a:extLst>
              <a:ext uri="{FF2B5EF4-FFF2-40B4-BE49-F238E27FC236}">
                <a16:creationId xmlns:a16="http://schemas.microsoft.com/office/drawing/2014/main" id="{6896195F-A268-D2EE-1B71-236CDA0CE654}"/>
              </a:ext>
            </a:extLst>
          </p:cNvPr>
          <p:cNvSpPr>
            <a:spLocks noGrp="1"/>
          </p:cNvSpPr>
          <p:nvPr>
            <p:ph type="body" sz="half" idx="1"/>
          </p:nvPr>
        </p:nvSpPr>
        <p:spPr>
          <a:xfrm>
            <a:off x="914400" y="2057400"/>
            <a:ext cx="10363200" cy="4343400"/>
          </a:xfrm>
        </p:spPr>
        <p:txBody>
          <a:bodyPr>
            <a:normAutofit fontScale="92500" lnSpcReduction="10000"/>
          </a:bodyPr>
          <a:lstStyle/>
          <a:p>
            <a:r>
              <a:rPr lang="en-US" dirty="0"/>
              <a:t>Seek LMSC in </a:t>
            </a:r>
            <a:r>
              <a:rPr lang="en-US" strike="sngStrike" dirty="0">
                <a:solidFill>
                  <a:srgbClr val="FF0000"/>
                </a:solidFill>
              </a:rPr>
              <a:t>July</a:t>
            </a:r>
            <a:r>
              <a:rPr lang="en-US" dirty="0"/>
              <a:t> </a:t>
            </a:r>
            <a:r>
              <a:rPr lang="en-US" u="sng" dirty="0">
                <a:solidFill>
                  <a:srgbClr val="FF0000"/>
                </a:solidFill>
              </a:rPr>
              <a:t>Sept</a:t>
            </a:r>
            <a:r>
              <a:rPr lang="en-US" dirty="0"/>
              <a:t> 2025 for conditional approval for SA ballot </a:t>
            </a:r>
          </a:p>
          <a:p>
            <a:pPr lvl="1"/>
            <a:r>
              <a:rPr lang="en-US" dirty="0"/>
              <a:t>Conditional approval allows for up to 2 WG recirculation ballots allowed after approval</a:t>
            </a:r>
          </a:p>
          <a:p>
            <a:pPr lvl="1"/>
            <a:r>
              <a:rPr lang="en-US" dirty="0"/>
              <a:t>If we can complete a recirc with no technical changes we can start initial SA ballot</a:t>
            </a:r>
          </a:p>
          <a:p>
            <a:r>
              <a:rPr lang="en-US" dirty="0"/>
              <a:t>Then we can start SA ballot when </a:t>
            </a:r>
          </a:p>
          <a:p>
            <a:pPr lvl="1"/>
            <a:r>
              <a:rPr lang="en-US" dirty="0"/>
              <a:t>We resolve all comments</a:t>
            </a:r>
          </a:p>
          <a:p>
            <a:pPr lvl="1"/>
            <a:r>
              <a:rPr lang="en-US" dirty="0"/>
              <a:t>Recirculation with no technical changes and new valid disapprove votes</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56CA6A7-302C-768C-8C5E-5881E0603F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4238092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499-BA5D-E6B9-7154-16F0E9CFC8E5}"/>
              </a:ext>
            </a:extLst>
          </p:cNvPr>
          <p:cNvSpPr>
            <a:spLocks noGrp="1"/>
          </p:cNvSpPr>
          <p:nvPr>
            <p:ph type="title"/>
          </p:nvPr>
        </p:nvSpPr>
        <p:spPr/>
        <p:txBody>
          <a:bodyPr/>
          <a:lstStyle/>
          <a:p>
            <a:r>
              <a:rPr lang="en-US" dirty="0"/>
              <a:t>Operation of Task Group </a:t>
            </a:r>
            <a:br>
              <a:rPr lang="en-US" dirty="0"/>
            </a:br>
            <a:r>
              <a:rPr lang="en-US" dirty="0"/>
              <a:t>(WG15 Operations Manual)</a:t>
            </a:r>
          </a:p>
        </p:txBody>
      </p:sp>
      <p:sp>
        <p:nvSpPr>
          <p:cNvPr id="3" name="Text Placeholder 2">
            <a:extLst>
              <a:ext uri="{FF2B5EF4-FFF2-40B4-BE49-F238E27FC236}">
                <a16:creationId xmlns:a16="http://schemas.microsoft.com/office/drawing/2014/main" id="{00E0A678-235A-1BFA-C405-205727305CC0}"/>
              </a:ext>
            </a:extLst>
          </p:cNvPr>
          <p:cNvSpPr>
            <a:spLocks noGrp="1"/>
          </p:cNvSpPr>
          <p:nvPr>
            <p:ph type="body" sz="half" idx="1"/>
          </p:nvPr>
        </p:nvSpPr>
        <p:spPr/>
        <p:txBody>
          <a:bodyPr>
            <a:normAutofit fontScale="92500" lnSpcReduction="10000"/>
          </a:bodyPr>
          <a:lstStyle/>
          <a:p>
            <a:r>
              <a:rPr lang="en-US" dirty="0"/>
              <a:t>For amendments and revisions to IEEE 802.15 standards it is expected that the task group thoroughly read and understand the whole standard being modified. Specifically, the task group’s draft document shall maintain the standard’s structure and conventions, adhere to the PAR and CSD, that effort be made to reuse or leverage existing behavior whenever possible, that changes do not “break” existing behaviors, and that backward compatibility is achieved. </a:t>
            </a:r>
          </a:p>
        </p:txBody>
      </p:sp>
      <p:sp>
        <p:nvSpPr>
          <p:cNvPr id="4" name="Slide Number Placeholder 3">
            <a:extLst>
              <a:ext uri="{FF2B5EF4-FFF2-40B4-BE49-F238E27FC236}">
                <a16:creationId xmlns:a16="http://schemas.microsoft.com/office/drawing/2014/main" id="{8A30C371-72CA-9785-74BF-2E177EC00FA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3156877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5005305"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49ED2F0D-61EA-3218-7FF5-95FE10B95D14}"/>
              </a:ext>
            </a:extLst>
          </p:cNvPr>
          <p:cNvPicPr>
            <a:picLocks noChangeAspect="1"/>
          </p:cNvPicPr>
          <p:nvPr/>
        </p:nvPicPr>
        <p:blipFill>
          <a:blip r:embed="rId3"/>
          <a:stretch>
            <a:fillRect/>
          </a:stretch>
        </p:blipFill>
        <p:spPr>
          <a:xfrm>
            <a:off x="3429000" y="2312879"/>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 Recirc 1</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hlinkClick r:id="rId2"/>
              </a:rPr>
              <a:t>https://mentor.ieee.org/802.15/dcn/25/15-25-0174-32-04ab-consolidated-comments-draft-2-0.xlsm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A2881-8AE3-E639-F15C-F8CC117AF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A79E5-3A2D-DF34-BCFF-58674470F766}"/>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5B4FAD1F-AB20-1A13-E288-9816C5DCEB5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pic>
        <p:nvPicPr>
          <p:cNvPr id="6" name="Picture 5" descr="A stairs in the woods&#10;&#10;Description automatically generated">
            <a:extLst>
              <a:ext uri="{FF2B5EF4-FFF2-40B4-BE49-F238E27FC236}">
                <a16:creationId xmlns:a16="http://schemas.microsoft.com/office/drawing/2014/main" id="{C99B274F-671E-7DD2-0CCD-16C79E26A5B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419317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19F91-8574-588C-CFEA-A018738D79FC}"/>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9E6869A5-2DC4-05A1-2A21-6AEDA318304B}"/>
              </a:ext>
            </a:extLst>
          </p:cNvPr>
          <p:cNvPicPr>
            <a:picLocks noChangeAspect="1"/>
          </p:cNvPicPr>
          <p:nvPr/>
        </p:nvPicPr>
        <p:blipFill>
          <a:blip r:embed="rId2"/>
          <a:stretch>
            <a:fillRect/>
          </a:stretch>
        </p:blipFill>
        <p:spPr>
          <a:xfrm>
            <a:off x="1913979" y="723920"/>
            <a:ext cx="3915321" cy="3801005"/>
          </a:xfrm>
          <a:prstGeom prst="rect">
            <a:avLst/>
          </a:prstGeom>
        </p:spPr>
      </p:pic>
      <p:pic>
        <p:nvPicPr>
          <p:cNvPr id="13" name="Picture 12">
            <a:extLst>
              <a:ext uri="{FF2B5EF4-FFF2-40B4-BE49-F238E27FC236}">
                <a16:creationId xmlns:a16="http://schemas.microsoft.com/office/drawing/2014/main" id="{B868ACC0-94E3-409D-DE6A-0CEDE0172A0B}"/>
              </a:ext>
            </a:extLst>
          </p:cNvPr>
          <p:cNvPicPr>
            <a:picLocks noChangeAspect="1"/>
          </p:cNvPicPr>
          <p:nvPr/>
        </p:nvPicPr>
        <p:blipFill>
          <a:blip r:embed="rId3"/>
          <a:stretch>
            <a:fillRect/>
          </a:stretch>
        </p:blipFill>
        <p:spPr>
          <a:xfrm>
            <a:off x="6524079" y="704332"/>
            <a:ext cx="3915321" cy="3715268"/>
          </a:xfrm>
          <a:prstGeom prst="rect">
            <a:avLst/>
          </a:prstGeom>
        </p:spPr>
      </p:pic>
      <p:sp>
        <p:nvSpPr>
          <p:cNvPr id="2" name="Title 1">
            <a:extLst>
              <a:ext uri="{FF2B5EF4-FFF2-40B4-BE49-F238E27FC236}">
                <a16:creationId xmlns:a16="http://schemas.microsoft.com/office/drawing/2014/main" id="{8629DC41-6156-C06D-28B9-536FB7A71496}"/>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DC8C8BF1-20EE-FC17-F1DC-E5310D67F2F4}"/>
              </a:ext>
            </a:extLst>
          </p:cNvPr>
          <p:cNvSpPr>
            <a:spLocks noGrp="1"/>
          </p:cNvSpPr>
          <p:nvPr>
            <p:ph type="body" sz="half" idx="1"/>
          </p:nvPr>
        </p:nvSpPr>
        <p:spPr>
          <a:xfrm>
            <a:off x="1066800" y="5114094"/>
            <a:ext cx="10363200" cy="1446212"/>
          </a:xfrm>
        </p:spPr>
        <p:txBody>
          <a:bodyPr>
            <a:normAutofit fontScale="55000" lnSpcReduction="20000"/>
          </a:bodyPr>
          <a:lstStyle/>
          <a:p>
            <a:endParaRPr lang="en-US" dirty="0"/>
          </a:p>
          <a:p>
            <a:r>
              <a:rPr lang="en-US" dirty="0"/>
              <a:t>Agenda:  Resolve comments, produce D03, recirculate</a:t>
            </a:r>
          </a:p>
          <a:p>
            <a:r>
              <a:rPr lang="en-US" dirty="0"/>
              <a:t>Commencing 12</a:t>
            </a:r>
            <a:r>
              <a:rPr lang="en-US" baseline="30000" dirty="0"/>
              <a:t>th</a:t>
            </a:r>
            <a:r>
              <a:rPr lang="en-US" dirty="0"/>
              <a:t> Aug 2025, continuing through 8</a:t>
            </a:r>
            <a:r>
              <a:rPr lang="en-US" baseline="30000" dirty="0"/>
              <a:t>th</a:t>
            </a:r>
            <a:r>
              <a:rPr lang="en-US" dirty="0"/>
              <a:t> Sept 2025</a:t>
            </a:r>
          </a:p>
          <a:p>
            <a:r>
              <a:rPr lang="en-US" b="1" dirty="0">
                <a:solidFill>
                  <a:schemeClr val="accent1">
                    <a:lumMod val="50000"/>
                  </a:schemeClr>
                </a:solidFill>
              </a:rPr>
              <a:t>Extra: Comment res and CRG meeting 28-Aug Time TBD (if it looks close)</a:t>
            </a:r>
          </a:p>
          <a:p>
            <a:r>
              <a:rPr lang="en-US" dirty="0"/>
              <a:t>Once per week, 1.5 hour Tuesday 06:00 </a:t>
            </a:r>
          </a:p>
        </p:txBody>
      </p:sp>
      <p:sp>
        <p:nvSpPr>
          <p:cNvPr id="4" name="Slide Number Placeholder 3">
            <a:extLst>
              <a:ext uri="{FF2B5EF4-FFF2-40B4-BE49-F238E27FC236}">
                <a16:creationId xmlns:a16="http://schemas.microsoft.com/office/drawing/2014/main" id="{29FD392B-F494-4B84-CC1E-718E7249BF1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
        <p:nvSpPr>
          <p:cNvPr id="26" name="Oval 25">
            <a:extLst>
              <a:ext uri="{FF2B5EF4-FFF2-40B4-BE49-F238E27FC236}">
                <a16:creationId xmlns:a16="http://schemas.microsoft.com/office/drawing/2014/main" id="{D5C44962-0C54-C905-1246-9195BDCAEE85}"/>
              </a:ext>
            </a:extLst>
          </p:cNvPr>
          <p:cNvSpPr/>
          <p:nvPr/>
        </p:nvSpPr>
        <p:spPr bwMode="auto">
          <a:xfrm>
            <a:off x="3124200" y="3200400"/>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40" name="Straight Connector 39">
            <a:extLst>
              <a:ext uri="{FF2B5EF4-FFF2-40B4-BE49-F238E27FC236}">
                <a16:creationId xmlns:a16="http://schemas.microsoft.com/office/drawing/2014/main" id="{F6919D8E-0898-0311-515E-AC83BA61D8B3}"/>
              </a:ext>
            </a:extLst>
          </p:cNvPr>
          <p:cNvCxnSpPr/>
          <p:nvPr/>
        </p:nvCxnSpPr>
        <p:spPr bwMode="auto">
          <a:xfrm>
            <a:off x="6119754"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C0DA96EC-0D43-51EA-8905-AD954C18B82A}"/>
              </a:ext>
            </a:extLst>
          </p:cNvPr>
          <p:cNvSpPr/>
          <p:nvPr/>
        </p:nvSpPr>
        <p:spPr bwMode="auto">
          <a:xfrm>
            <a:off x="7186554" y="2895600"/>
            <a:ext cx="3171463"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TextBox 22">
            <a:extLst>
              <a:ext uri="{FF2B5EF4-FFF2-40B4-BE49-F238E27FC236}">
                <a16:creationId xmlns:a16="http://schemas.microsoft.com/office/drawing/2014/main" id="{CDED5784-9AF7-061F-F397-A825ECA2CE83}"/>
              </a:ext>
            </a:extLst>
          </p:cNvPr>
          <p:cNvSpPr txBox="1"/>
          <p:nvPr/>
        </p:nvSpPr>
        <p:spPr>
          <a:xfrm>
            <a:off x="10439400" y="2895600"/>
            <a:ext cx="1348740" cy="369332"/>
          </a:xfrm>
          <a:prstGeom prst="rect">
            <a:avLst/>
          </a:prstGeom>
          <a:solidFill>
            <a:schemeClr val="bg1">
              <a:lumMod val="95000"/>
            </a:schemeClr>
          </a:solidFill>
        </p:spPr>
        <p:txBody>
          <a:bodyPr wrap="square">
            <a:spAutoFit/>
          </a:bodyPr>
          <a:lstStyle/>
          <a:p>
            <a:r>
              <a:rPr lang="en-US" sz="1800" dirty="0"/>
              <a:t>Sept Interim </a:t>
            </a:r>
          </a:p>
        </p:txBody>
      </p:sp>
      <p:sp>
        <p:nvSpPr>
          <p:cNvPr id="5" name="Oval 4">
            <a:extLst>
              <a:ext uri="{FF2B5EF4-FFF2-40B4-BE49-F238E27FC236}">
                <a16:creationId xmlns:a16="http://schemas.microsoft.com/office/drawing/2014/main" id="{16ABFF44-C213-D98F-6694-8829EAD38C36}"/>
              </a:ext>
            </a:extLst>
          </p:cNvPr>
          <p:cNvSpPr/>
          <p:nvPr/>
        </p:nvSpPr>
        <p:spPr bwMode="auto">
          <a:xfrm>
            <a:off x="4720132" y="3676896"/>
            <a:ext cx="381000" cy="405247"/>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7" name="Straight Arrow Connector 6">
            <a:extLst>
              <a:ext uri="{FF2B5EF4-FFF2-40B4-BE49-F238E27FC236}">
                <a16:creationId xmlns:a16="http://schemas.microsoft.com/office/drawing/2014/main" id="{7ED44A65-A86F-18A2-C586-EF507E1540BE}"/>
              </a:ext>
            </a:extLst>
          </p:cNvPr>
          <p:cNvCxnSpPr>
            <a:cxnSpLocks/>
            <a:stCxn id="14" idx="0"/>
            <a:endCxn id="5" idx="4"/>
          </p:cNvCxnSpPr>
          <p:nvPr/>
        </p:nvCxnSpPr>
        <p:spPr bwMode="auto">
          <a:xfrm flipH="1" flipV="1">
            <a:off x="4910632" y="4082143"/>
            <a:ext cx="414403" cy="57501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248537CA-03A2-ACC1-397E-7B66E923B90B}"/>
              </a:ext>
            </a:extLst>
          </p:cNvPr>
          <p:cNvSpPr txBox="1"/>
          <p:nvPr/>
        </p:nvSpPr>
        <p:spPr>
          <a:xfrm>
            <a:off x="4935069" y="4657154"/>
            <a:ext cx="779931" cy="523220"/>
          </a:xfrm>
          <a:prstGeom prst="rect">
            <a:avLst/>
          </a:prstGeom>
          <a:noFill/>
        </p:spPr>
        <p:txBody>
          <a:bodyPr wrap="square" rtlCol="0">
            <a:spAutoFit/>
          </a:bodyPr>
          <a:lstStyle/>
          <a:p>
            <a:r>
              <a:rPr lang="en-US" sz="1400" dirty="0">
                <a:latin typeface="+mn-lt"/>
              </a:rPr>
              <a:t>Ballot Opens</a:t>
            </a:r>
          </a:p>
        </p:txBody>
      </p:sp>
      <p:sp>
        <p:nvSpPr>
          <p:cNvPr id="17" name="Oval 16">
            <a:extLst>
              <a:ext uri="{FF2B5EF4-FFF2-40B4-BE49-F238E27FC236}">
                <a16:creationId xmlns:a16="http://schemas.microsoft.com/office/drawing/2014/main" id="{1304D79B-46A9-C05D-9D93-B8AC563340AC}"/>
              </a:ext>
            </a:extLst>
          </p:cNvPr>
          <p:cNvSpPr/>
          <p:nvPr/>
        </p:nvSpPr>
        <p:spPr bwMode="auto">
          <a:xfrm>
            <a:off x="6629400" y="2871353"/>
            <a:ext cx="381000" cy="405247"/>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24" name="Straight Arrow Connector 23">
            <a:extLst>
              <a:ext uri="{FF2B5EF4-FFF2-40B4-BE49-F238E27FC236}">
                <a16:creationId xmlns:a16="http://schemas.microsoft.com/office/drawing/2014/main" id="{3E3A04D9-2869-D191-9E93-012B7B48624A}"/>
              </a:ext>
            </a:extLst>
          </p:cNvPr>
          <p:cNvCxnSpPr>
            <a:cxnSpLocks/>
            <a:stCxn id="25" idx="0"/>
            <a:endCxn id="17" idx="4"/>
          </p:cNvCxnSpPr>
          <p:nvPr/>
        </p:nvCxnSpPr>
        <p:spPr bwMode="auto">
          <a:xfrm flipV="1">
            <a:off x="6333566" y="3276600"/>
            <a:ext cx="486334" cy="1374974"/>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19FC0F59-D1A5-27B7-A623-5B228B0D0E45}"/>
              </a:ext>
            </a:extLst>
          </p:cNvPr>
          <p:cNvSpPr txBox="1"/>
          <p:nvPr/>
        </p:nvSpPr>
        <p:spPr>
          <a:xfrm>
            <a:off x="5943600" y="4651574"/>
            <a:ext cx="779931" cy="523220"/>
          </a:xfrm>
          <a:prstGeom prst="rect">
            <a:avLst/>
          </a:prstGeom>
          <a:noFill/>
        </p:spPr>
        <p:txBody>
          <a:bodyPr wrap="square" rtlCol="0">
            <a:spAutoFit/>
          </a:bodyPr>
          <a:lstStyle/>
          <a:p>
            <a:r>
              <a:rPr lang="en-US" sz="1400" dirty="0">
                <a:latin typeface="+mn-lt"/>
              </a:rPr>
              <a:t>Ballot Closes</a:t>
            </a:r>
          </a:p>
        </p:txBody>
      </p:sp>
    </p:spTree>
    <p:extLst>
      <p:ext uri="{BB962C8B-B14F-4D97-AF65-F5344CB8AC3E}">
        <p14:creationId xmlns:p14="http://schemas.microsoft.com/office/powerpoint/2010/main" val="271784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3" name="TextBox 2">
            <a:extLst>
              <a:ext uri="{FF2B5EF4-FFF2-40B4-BE49-F238E27FC236}">
                <a16:creationId xmlns:a16="http://schemas.microsoft.com/office/drawing/2014/main" id="{B89F123F-9D7E-91FF-8638-F66C940F9B35}"/>
              </a:ext>
            </a:extLst>
          </p:cNvPr>
          <p:cNvSpPr txBox="1"/>
          <p:nvPr/>
        </p:nvSpPr>
        <p:spPr>
          <a:xfrm>
            <a:off x="4388972" y="5638800"/>
            <a:ext cx="3414056" cy="5847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22968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9F0C-10F7-05A1-71C8-DAFDA13FD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31AB-D606-4779-0C76-26F9CB44B39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17DBCC4E-A908-DE75-7BC8-CD5512135EC8}"/>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7C280DD-094F-07CC-E36E-30EE59932A9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2910642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CD9E-099B-BEF7-0B3A-185619ACB5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F3CCA0-F799-6518-FC01-7D1C56CA6D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
        <p:nvSpPr>
          <p:cNvPr id="5" name="Title 1">
            <a:extLst>
              <a:ext uri="{FF2B5EF4-FFF2-40B4-BE49-F238E27FC236}">
                <a16:creationId xmlns:a16="http://schemas.microsoft.com/office/drawing/2014/main" id="{995750DD-0136-9E2E-4406-ADB881622158}"/>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7A9CEFCB-797E-3478-04D7-1D17378D71F2}"/>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32066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Tree>
    <p:extLst>
      <p:ext uri="{BB962C8B-B14F-4D97-AF65-F5344CB8AC3E}">
        <p14:creationId xmlns:p14="http://schemas.microsoft.com/office/powerpoint/2010/main" val="158533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r>
              <a:rPr lang="en-US" dirty="0">
                <a:hlinkClick r:id="rId4"/>
              </a:rPr>
              <a:t>https://standards.ieee.org/about/sasb/patcom/materials/</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5"/>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6"/>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7"/>
              </a:rPr>
              <a:t>https://standards.ieee.org/ipr/copyright-materials.html</a:t>
            </a:r>
            <a:endParaRPr lang="en-US" dirty="0"/>
          </a:p>
          <a:p>
            <a:pPr marL="0" indent="0">
              <a:buNone/>
            </a:pPr>
            <a:r>
              <a:rPr lang="en-US" dirty="0">
                <a:hlinkClick r:id="rId8"/>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extBox 5">
            <a:extLst>
              <a:ext uri="{FF2B5EF4-FFF2-40B4-BE49-F238E27FC236}">
                <a16:creationId xmlns:a16="http://schemas.microsoft.com/office/drawing/2014/main" id="{575D373E-2A7F-B790-95D6-AD4367360EDC}"/>
              </a:ext>
            </a:extLst>
          </p:cNvPr>
          <p:cNvSpPr txBox="1"/>
          <p:nvPr/>
        </p:nvSpPr>
        <p:spPr>
          <a:xfrm>
            <a:off x="3191691" y="6223322"/>
            <a:ext cx="4751427" cy="246062"/>
          </a:xfrm>
          <a:prstGeom prst="rect">
            <a:avLst/>
          </a:prstGeom>
          <a:noFill/>
          <a:ln>
            <a:solidFill>
              <a:schemeClr val="tx1"/>
            </a:solidFill>
          </a:ln>
        </p:spPr>
        <p:txBody>
          <a:bodyPr wrap="square">
            <a:spAutoFit/>
          </a:bodyPr>
          <a:lstStyle>
            <a:defPPr>
              <a:defRPr lang="en-US"/>
            </a:defPPr>
            <a:lvl1pPr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1pPr>
            <a:lvl2pPr marL="342900" indent="1143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2pPr>
            <a:lvl3pPr marL="685800" indent="2286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3pPr>
            <a:lvl4pPr marL="1028700" indent="3429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4pPr>
            <a:lvl5pPr marL="1371600" indent="4572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9pPr>
          </a:lstStyle>
          <a:p>
            <a:pPr algn="ctr" eaLnBrk="1" hangingPunct="1">
              <a:defRPr/>
            </a:pPr>
            <a:r>
              <a:rPr lang="en-US" sz="1000" dirty="0">
                <a:latin typeface="+mn-lt"/>
              </a:rPr>
              <a:t>08 June 2021 – Slide 1</a:t>
            </a:r>
          </a:p>
        </p:txBody>
      </p:sp>
      <p:pic>
        <p:nvPicPr>
          <p:cNvPr id="3" name="Picture 7">
            <a:extLst>
              <a:ext uri="{FF2B5EF4-FFF2-40B4-BE49-F238E27FC236}">
                <a16:creationId xmlns:a16="http://schemas.microsoft.com/office/drawing/2014/main" id="{C2831C88-2841-1428-40FB-28CD0E86A0A3}"/>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200400" y="6225499"/>
            <a:ext cx="1177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49966" y="1437175"/>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7" name="TextBox 5">
            <a:extLst>
              <a:ext uri="{FF2B5EF4-FFF2-40B4-BE49-F238E27FC236}">
                <a16:creationId xmlns:a16="http://schemas.microsoft.com/office/drawing/2014/main" id="{08A8CDDE-0867-6FF8-FC78-F77605AB1B0C}"/>
              </a:ext>
            </a:extLst>
          </p:cNvPr>
          <p:cNvSpPr txBox="1"/>
          <p:nvPr/>
        </p:nvSpPr>
        <p:spPr>
          <a:xfrm>
            <a:off x="3191691" y="6223322"/>
            <a:ext cx="4751427" cy="246062"/>
          </a:xfrm>
          <a:prstGeom prst="rect">
            <a:avLst/>
          </a:prstGeom>
          <a:noFill/>
          <a:ln>
            <a:solidFill>
              <a:schemeClr val="tx1"/>
            </a:solidFill>
          </a:ln>
        </p:spPr>
        <p:txBody>
          <a:bodyPr wrap="square">
            <a:spAutoFit/>
          </a:bodyPr>
          <a:lstStyle>
            <a:defPPr>
              <a:defRPr lang="en-US"/>
            </a:defPPr>
            <a:lvl1pPr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1pPr>
            <a:lvl2pPr marL="342900" indent="1143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2pPr>
            <a:lvl3pPr marL="685800" indent="2286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3pPr>
            <a:lvl4pPr marL="1028700" indent="3429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4pPr>
            <a:lvl5pPr marL="1371600" indent="4572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9pPr>
          </a:lstStyle>
          <a:p>
            <a:pPr algn="ctr" eaLnBrk="1" hangingPunct="1">
              <a:defRPr/>
            </a:pPr>
            <a:r>
              <a:rPr lang="en-US" sz="1000" dirty="0">
                <a:latin typeface="+mn-lt"/>
              </a:rPr>
              <a:t>08 June 2021 – Slide 1</a:t>
            </a:r>
          </a:p>
        </p:txBody>
      </p:sp>
      <p:pic>
        <p:nvPicPr>
          <p:cNvPr id="8" name="Picture 7">
            <a:extLst>
              <a:ext uri="{FF2B5EF4-FFF2-40B4-BE49-F238E27FC236}">
                <a16:creationId xmlns:a16="http://schemas.microsoft.com/office/drawing/2014/main" id="{03556DEE-B263-1033-AFDB-3E0642C944A4}"/>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200400" y="6225499"/>
            <a:ext cx="1177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B968-4A89-10DB-F3C5-D37B8A626AAA}"/>
              </a:ext>
            </a:extLst>
          </p:cNvPr>
          <p:cNvSpPr>
            <a:spLocks noGrp="1"/>
          </p:cNvSpPr>
          <p:nvPr>
            <p:ph type="title"/>
          </p:nvPr>
        </p:nvSpPr>
        <p:spPr>
          <a:xfrm>
            <a:off x="1981200" y="812802"/>
            <a:ext cx="8229600" cy="452967"/>
          </a:xfrm>
        </p:spPr>
        <p:txBody>
          <a:bodyPr>
            <a:normAutofit fontScale="90000"/>
          </a:bodyPr>
          <a:lstStyle/>
          <a:p>
            <a:pPr eaLnBrk="1" hangingPunct="1">
              <a:defRPr/>
            </a:pPr>
            <a:r>
              <a:rPr lang="en-US" altLang="en-US" dirty="0"/>
              <a:t>Other Guidelines for IEEE Working Group Meetings</a:t>
            </a:r>
            <a:endParaRPr lang="en-US" dirty="0"/>
          </a:p>
        </p:txBody>
      </p:sp>
      <p:sp>
        <p:nvSpPr>
          <p:cNvPr id="44035" name="Content Placeholder 2">
            <a:extLst>
              <a:ext uri="{FF2B5EF4-FFF2-40B4-BE49-F238E27FC236}">
                <a16:creationId xmlns:a16="http://schemas.microsoft.com/office/drawing/2014/main" id="{5AB9A26B-F100-6E19-80AA-4CA5E40B736A}"/>
              </a:ext>
            </a:extLst>
          </p:cNvPr>
          <p:cNvSpPr>
            <a:spLocks noGrp="1" noChangeArrowheads="1"/>
          </p:cNvSpPr>
          <p:nvPr>
            <p:ph idx="1"/>
          </p:nvPr>
        </p:nvSpPr>
        <p:spPr>
          <a:xfrm>
            <a:off x="1981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F85E7B40-9127-01A4-D9F4-5710E808CF29}"/>
              </a:ext>
            </a:extLst>
          </p:cNvPr>
          <p:cNvSpPr>
            <a:spLocks noChangeArrowheads="1"/>
          </p:cNvSpPr>
          <p:nvPr/>
        </p:nvSpPr>
        <p:spPr bwMode="auto">
          <a:xfrm>
            <a:off x="1864784" y="1742018"/>
            <a:ext cx="8492067" cy="4734982"/>
          </a:xfrm>
          <a:prstGeom prst="rect">
            <a:avLst/>
          </a:prstGeom>
          <a:noFill/>
          <a:ln>
            <a:noFill/>
          </a:ln>
        </p:spPr>
        <p:txBody>
          <a:bodyPr>
            <a:normAutofit fontScale="55000" lnSpcReduction="20000"/>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4267"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4267" b="1" dirty="0">
                <a:latin typeface="Calibri" panose="020F0502020204030204" pitchFamily="34" charset="0"/>
                <a:cs typeface="Calibri" panose="020F0502020204030204" pitchFamily="34" charset="0"/>
              </a:rPr>
              <a:t>Technical considerations remain the primary focus.</a:t>
            </a:r>
            <a:endParaRPr lang="en-US" altLang="en-US" sz="4267" b="1" dirty="0">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F6B8DB8-64B4-5462-BBDF-D13CFDABCE40}"/>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E843-56EF-4289-FAA9-997445F1BE27}"/>
              </a:ext>
            </a:extLst>
          </p:cNvPr>
          <p:cNvSpPr>
            <a:spLocks noGrp="1"/>
          </p:cNvSpPr>
          <p:nvPr>
            <p:ph type="title"/>
          </p:nvPr>
        </p:nvSpPr>
        <p:spPr>
          <a:xfrm>
            <a:off x="1981200" y="706967"/>
            <a:ext cx="8229600" cy="448733"/>
          </a:xfrm>
        </p:spPr>
        <p:txBody>
          <a:bodyPr>
            <a:noAutofit/>
          </a:bodyPr>
          <a:lstStyle/>
          <a:p>
            <a:pPr eaLnBrk="1" hangingPunct="1">
              <a:defRPr/>
            </a:pPr>
            <a:r>
              <a:rPr lang="en-US" altLang="en-US" dirty="0"/>
              <a:t>Patent-related information</a:t>
            </a:r>
            <a:endParaRPr lang="en-US" dirty="0"/>
          </a:p>
        </p:txBody>
      </p:sp>
      <p:sp>
        <p:nvSpPr>
          <p:cNvPr id="45059" name="Content Placeholder 2">
            <a:extLst>
              <a:ext uri="{FF2B5EF4-FFF2-40B4-BE49-F238E27FC236}">
                <a16:creationId xmlns:a16="http://schemas.microsoft.com/office/drawing/2014/main" id="{7DAA59D2-08D0-4D08-6C63-40B3E0680F52}"/>
              </a:ext>
            </a:extLst>
          </p:cNvPr>
          <p:cNvSpPr>
            <a:spLocks noGrp="1" noChangeArrowheads="1"/>
          </p:cNvSpPr>
          <p:nvPr>
            <p:ph idx="1"/>
          </p:nvPr>
        </p:nvSpPr>
        <p:spPr>
          <a:xfrm>
            <a:off x="1981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F702A1A-7D82-6F9F-1259-349AFB5924EE}"/>
              </a:ext>
            </a:extLst>
          </p:cNvPr>
          <p:cNvSpPr/>
          <p:nvPr/>
        </p:nvSpPr>
        <p:spPr>
          <a:xfrm>
            <a:off x="1864785" y="1223434"/>
            <a:ext cx="8011583" cy="4720166"/>
          </a:xfrm>
          <a:prstGeom prst="rect">
            <a:avLst/>
          </a:prstGeom>
        </p:spPr>
        <p:txBody>
          <a:bodyPr>
            <a:normAutofit fontScale="92500" lnSpcReduction="10000"/>
          </a:bodyPr>
          <a:lstStyle/>
          <a:p>
            <a:pPr marL="479988" eaLnBrk="1" hangingPunct="1">
              <a:lnSpc>
                <a:spcPct val="90000"/>
              </a:lnSpc>
              <a:spcBef>
                <a:spcPts val="800"/>
              </a:spcBef>
              <a:defRPr/>
            </a:pPr>
            <a:r>
              <a:rPr lang="en-US" altLang="en-US" sz="2133" b="1" dirty="0">
                <a:latin typeface="+mn-lt"/>
                <a:cs typeface="Calibri" panose="020F0502020204030204" pitchFamily="34" charset="0"/>
              </a:rPr>
              <a:t>The patent policy and the procedures used to execute that policy are documented in the:</a:t>
            </a:r>
          </a:p>
          <a:p>
            <a:pPr marL="1315167" lvl="3" indent="-230394" eaLnBrk="1" hangingPunct="1">
              <a:lnSpc>
                <a:spcPct val="90000"/>
              </a:lnSpc>
              <a:spcBef>
                <a:spcPts val="800"/>
              </a:spcBef>
              <a:buClr>
                <a:srgbClr val="4AC9E3"/>
              </a:buClr>
              <a:buSzPct val="150000"/>
              <a:buFont typeface="Arial" panose="020B0604020202020204" pitchFamily="34" charset="0"/>
              <a:buChar char="•"/>
              <a:defRPr/>
            </a:pPr>
            <a:r>
              <a:rPr lang="en-US" altLang="en-US" sz="2133" b="1" i="1" dirty="0">
                <a:latin typeface="+mn-lt"/>
                <a:cs typeface="Calibri" panose="020F0502020204030204" pitchFamily="34" charset="0"/>
              </a:rPr>
              <a:t>IEEE SA Standards Board Bylaws</a:t>
            </a:r>
            <a:r>
              <a:rPr lang="en-US" altLang="en-US" sz="2133" b="1" dirty="0">
                <a:latin typeface="+mn-lt"/>
                <a:cs typeface="Calibri" panose="020F0502020204030204" pitchFamily="34" charset="0"/>
              </a:rPr>
              <a:t> </a:t>
            </a:r>
            <a:r>
              <a:rPr lang="en-US" altLang="en-US" sz="1600" b="1" dirty="0">
                <a:latin typeface="+mn-lt"/>
                <a:cs typeface="Calibri" panose="020F0502020204030204" pitchFamily="34" charset="0"/>
              </a:rPr>
              <a:t>(http://standards.ieee.org/develop/policies/bylaws/sect6-7.html#6) </a:t>
            </a:r>
          </a:p>
          <a:p>
            <a:pPr marL="1315167" lvl="3" indent="-230394" eaLnBrk="1" hangingPunct="1">
              <a:lnSpc>
                <a:spcPct val="90000"/>
              </a:lnSpc>
              <a:spcBef>
                <a:spcPts val="800"/>
              </a:spcBef>
              <a:buClr>
                <a:srgbClr val="4AC9E3"/>
              </a:buClr>
              <a:buSzPct val="150000"/>
              <a:buFont typeface="Arial" panose="020B0604020202020204" pitchFamily="34" charset="0"/>
              <a:buChar char="•"/>
              <a:defRPr/>
            </a:pPr>
            <a:r>
              <a:rPr lang="en-US" altLang="en-US" sz="2133" b="1" i="1" dirty="0">
                <a:latin typeface="+mn-lt"/>
                <a:cs typeface="Calibri" panose="020F0502020204030204" pitchFamily="34" charset="0"/>
              </a:rPr>
              <a:t>IEEE SA Standards Board Operations Manual</a:t>
            </a:r>
            <a:r>
              <a:rPr lang="en-US" altLang="en-US" sz="2133" b="1" dirty="0">
                <a:latin typeface="+mn-lt"/>
                <a:cs typeface="Calibri" panose="020F0502020204030204" pitchFamily="34" charset="0"/>
              </a:rPr>
              <a:t> </a:t>
            </a:r>
            <a:r>
              <a:rPr lang="en-US" altLang="en-US" sz="1600" b="1" dirty="0">
                <a:latin typeface="+mn-lt"/>
                <a:cs typeface="Calibri" panose="020F0502020204030204" pitchFamily="34" charset="0"/>
              </a:rPr>
              <a:t>(http://standards.ieee.org/develop/policies/opman/sect6.html#6.3)</a:t>
            </a:r>
          </a:p>
          <a:p>
            <a:pPr lvl="1" eaLnBrk="1" hangingPunct="1">
              <a:lnSpc>
                <a:spcPct val="90000"/>
              </a:lnSpc>
              <a:buFont typeface="Monotype Sorts"/>
              <a:buNone/>
              <a:defRPr/>
            </a:pPr>
            <a:endParaRPr lang="en-US" altLang="en-US" sz="2133" dirty="0">
              <a:latin typeface="+mn-lt"/>
            </a:endParaRPr>
          </a:p>
          <a:p>
            <a:pPr marL="479988" lvl="1" eaLnBrk="1" hangingPunct="1">
              <a:lnSpc>
                <a:spcPct val="90000"/>
              </a:lnSpc>
              <a:defRPr/>
            </a:pPr>
            <a:r>
              <a:rPr lang="en-US" altLang="en-US" sz="2133" b="1" dirty="0">
                <a:latin typeface="+mn-lt"/>
                <a:cs typeface="Calibri" panose="020F0502020204030204" pitchFamily="34" charset="0"/>
              </a:rPr>
              <a:t>Material about the patent policy is available at </a:t>
            </a:r>
            <a:r>
              <a:rPr lang="en-US" altLang="en-US" sz="2133" b="1" i="1" dirty="0">
                <a:latin typeface="+mn-lt"/>
                <a:cs typeface="Calibri" panose="020F0502020204030204" pitchFamily="34" charset="0"/>
              </a:rPr>
              <a:t>http://standards.ieee.org/about/sasb/patcom/materials.html</a:t>
            </a:r>
          </a:p>
          <a:p>
            <a:pPr lvl="1" eaLnBrk="1" hangingPunct="1">
              <a:lnSpc>
                <a:spcPct val="90000"/>
              </a:lnSpc>
              <a:defRPr/>
            </a:pPr>
            <a:endParaRPr lang="en-US" altLang="en-US" sz="2133" b="1" i="1" dirty="0">
              <a:latin typeface="+mn-lt"/>
              <a:cs typeface="Calibri" panose="020F0502020204030204" pitchFamily="34" charset="0"/>
            </a:endParaRPr>
          </a:p>
          <a:p>
            <a:pPr lvl="1" eaLnBrk="1" hangingPunct="1">
              <a:lnSpc>
                <a:spcPct val="90000"/>
              </a:lnSpc>
              <a:defRPr/>
            </a:pPr>
            <a:endParaRPr lang="en-US" altLang="en-US" sz="2133" b="1" dirty="0">
              <a:latin typeface="+mn-lt"/>
              <a:cs typeface="Calibri" panose="020F0502020204030204" pitchFamily="34" charset="0"/>
            </a:endParaRPr>
          </a:p>
          <a:p>
            <a:pPr marL="479988" algn="ctr" eaLnBrk="1" hangingPunct="1">
              <a:lnSpc>
                <a:spcPct val="90000"/>
              </a:lnSpc>
              <a:defRPr/>
            </a:pPr>
            <a:r>
              <a:rPr lang="en-US" altLang="en-US" b="1" dirty="0">
                <a:latin typeface="+mn-lt"/>
                <a:cs typeface="Calibri" panose="020F0502020204030204" pitchFamily="34" charset="0"/>
              </a:rPr>
              <a:t>If you have questions, contact the IEEE SA Standards Board Patent Committee Administrator at patcom@ieee.org</a:t>
            </a:r>
          </a:p>
          <a:p>
            <a:pPr eaLnBrk="1" hangingPunct="1">
              <a:lnSpc>
                <a:spcPct val="80000"/>
              </a:lnSpc>
              <a:buFont typeface="Monotype Sorts"/>
              <a:buNone/>
              <a:defRPr/>
            </a:pPr>
            <a:br>
              <a:rPr lang="en-US" altLang="en-US" sz="2133" b="1" dirty="0">
                <a:latin typeface="+mn-lt"/>
                <a:cs typeface="Calibri" panose="020F0502020204030204" pitchFamily="34" charset="0"/>
              </a:rPr>
            </a:br>
            <a:endParaRPr lang="en-US" altLang="en-US" sz="2133" b="1" dirty="0">
              <a:latin typeface="+mn-lt"/>
              <a:cs typeface="Calibri" panose="020F0502020204030204" pitchFamily="34" charset="0"/>
            </a:endParaRPr>
          </a:p>
        </p:txBody>
      </p:sp>
      <p:sp>
        <p:nvSpPr>
          <p:cNvPr id="6" name="TextBox 5">
            <a:extLst>
              <a:ext uri="{FF2B5EF4-FFF2-40B4-BE49-F238E27FC236}">
                <a16:creationId xmlns:a16="http://schemas.microsoft.com/office/drawing/2014/main" id="{5921C568-AB5A-0E92-A148-3AF89A9517D3}"/>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4</a:t>
            </a:r>
          </a:p>
        </p:txBody>
      </p:sp>
    </p:spTree>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145223</TotalTime>
  <Words>3190</Words>
  <Application>Microsoft Office PowerPoint</Application>
  <PresentationFormat>Widescreen</PresentationFormat>
  <Paragraphs>319</Paragraphs>
  <Slides>37</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37</vt:i4>
      </vt:variant>
    </vt:vector>
  </HeadingPairs>
  <TitlesOfParts>
    <vt:vector size="51" baseType="lpstr">
      <vt:lpstr>Arial</vt:lpstr>
      <vt:lpstr>Calibri</vt:lpstr>
      <vt:lpstr>DejaVu Sans</vt:lpstr>
      <vt:lpstr>Lucida Grande</vt:lpstr>
      <vt:lpstr>Monotype Sorts</vt:lpstr>
      <vt:lpstr>Montserrat</vt:lpstr>
      <vt:lpstr>Montserrat ExtraBold</vt:lpstr>
      <vt:lpstr>Open Sans</vt:lpstr>
      <vt:lpstr>Source Sans Pro</vt:lpstr>
      <vt:lpstr>Times New Roman</vt:lpstr>
      <vt:lpstr>Wide Latin</vt:lpstr>
      <vt:lpstr>Wingdings</vt:lpstr>
      <vt:lpstr>IEEE-802_15</vt:lpstr>
      <vt:lpstr>IEEE_template</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Other Guidelines for IEEE Working Group Meetings</vt:lpstr>
      <vt:lpstr>Patent-related information</vt:lpstr>
      <vt:lpstr>Participant Behavior – Individual Method</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 </vt:lpstr>
      <vt:lpstr>Ieee sa copyright policy</vt:lpstr>
      <vt:lpstr>Instructions for Chairs of  standards development activities</vt:lpstr>
      <vt:lpstr>IEEE SA Copyright Policy</vt:lpstr>
      <vt:lpstr>IEEE SA Copyright Policy</vt:lpstr>
      <vt:lpstr>IEEE 802 Ground Rules</vt:lpstr>
      <vt:lpstr>Detailed Call Schedule</vt:lpstr>
      <vt:lpstr>5.2.b Scope of the project (As approved):</vt:lpstr>
      <vt:lpstr>PowerPoint Presentation</vt:lpstr>
      <vt:lpstr>PowerPoint Presentation</vt:lpstr>
      <vt:lpstr>Ways to accelerate schedule Current Plan</vt:lpstr>
      <vt:lpstr>Editor’s Corner</vt:lpstr>
      <vt:lpstr>Operation of Task Group  (WG15 Operations Manual)</vt:lpstr>
      <vt:lpstr>Comment resolution</vt:lpstr>
      <vt:lpstr>Consolidated Comments Recirc 1</vt:lpstr>
      <vt:lpstr>Next Steps</vt:lpstr>
      <vt:lpstr>Telecom/Webex Schedule</vt:lpstr>
      <vt:lpstr>Recess</vt:lpstr>
      <vt:lpstr>Resume from Recess</vt:lpstr>
      <vt:lpstr>IEEE-SA Patent, Copyright, and Participation Policies</vt:lpstr>
      <vt:lpstr>Participants have a duty to inform the IEEE</vt:lpstr>
      <vt:lpstr>Participants have a duty to inform the IEEE</vt:lpstr>
      <vt:lpstr>Next Steps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Benjamin Rolfe</dc:creator>
  <cp:keywords/>
  <dc:description/>
  <cp:lastModifiedBy>Benjamin Rolfe</cp:lastModifiedBy>
  <cp:revision>1381</cp:revision>
  <cp:lastPrinted>2000-07-07T01:25:49Z</cp:lastPrinted>
  <dcterms:created xsi:type="dcterms:W3CDTF">1999-06-22T06:24:01Z</dcterms:created>
  <dcterms:modified xsi:type="dcterms:W3CDTF">2025-08-14T00:06:37Z</dcterms:modified>
  <cp:category/>
</cp:coreProperties>
</file>