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7"/>
  </p:notesMasterIdLst>
  <p:sldIdLst>
    <p:sldId id="259" r:id="rId5"/>
    <p:sldId id="260" r:id="rId6"/>
    <p:sldId id="5885" r:id="rId7"/>
    <p:sldId id="8086" r:id="rId8"/>
    <p:sldId id="8089" r:id="rId9"/>
    <p:sldId id="8085" r:id="rId10"/>
    <p:sldId id="256" r:id="rId11"/>
    <p:sldId id="257" r:id="rId12"/>
    <p:sldId id="258" r:id="rId13"/>
    <p:sldId id="8090" r:id="rId14"/>
    <p:sldId id="8091" r:id="rId15"/>
    <p:sldId id="261" r:id="rId16"/>
    <p:sldId id="262" r:id="rId17"/>
    <p:sldId id="263" r:id="rId18"/>
    <p:sldId id="264" r:id="rId19"/>
    <p:sldId id="8093" r:id="rId20"/>
    <p:sldId id="287" r:id="rId21"/>
    <p:sldId id="5880" r:id="rId22"/>
    <p:sldId id="8092" r:id="rId23"/>
    <p:sldId id="285" r:id="rId24"/>
    <p:sldId id="6222" r:id="rId25"/>
    <p:sldId id="26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3400" autoAdjust="0"/>
  </p:normalViewPr>
  <p:slideViewPr>
    <p:cSldViewPr snapToGrid="0">
      <p:cViewPr varScale="1">
        <p:scale>
          <a:sx n="70" d="100"/>
          <a:sy n="70" d="100"/>
        </p:scale>
        <p:origin x="1102" y="30"/>
      </p:cViewPr>
      <p:guideLst/>
    </p:cSldViewPr>
  </p:slideViewPr>
  <p:outlineViewPr>
    <p:cViewPr>
      <p:scale>
        <a:sx n="33" d="100"/>
        <a:sy n="33" d="100"/>
      </p:scale>
      <p:origin x="0" y="-18474"/>
    </p:cViewPr>
  </p:outlineViewPr>
  <p:notesTextViewPr>
    <p:cViewPr>
      <p:scale>
        <a:sx n="200" d="100"/>
        <a:sy n="200" d="100"/>
      </p:scale>
      <p:origin x="0" y="0"/>
    </p:cViewPr>
  </p:notesTextViewPr>
  <p:sorterViewPr>
    <p:cViewPr varScale="1">
      <p:scale>
        <a:sx n="100" d="100"/>
        <a:sy n="100" d="100"/>
      </p:scale>
      <p:origin x="0" y="-872"/>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2025/7/31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PlaceHolder 1"/>
          <p:cNvSpPr>
            <a:spLocks noGrp="1" noRot="1" noChangeAspect="1"/>
          </p:cNvSpPr>
          <p:nvPr>
            <p:ph type="sldImg"/>
          </p:nvPr>
        </p:nvSpPr>
        <p:spPr>
          <a:xfrm>
            <a:off x="1155700" y="701675"/>
            <a:ext cx="4618038" cy="3463925"/>
          </a:xfrm>
          <a:prstGeom prst="rect">
            <a:avLst/>
          </a:prstGeom>
          <a:ln w="0">
            <a:noFill/>
          </a:ln>
        </p:spPr>
      </p:sp>
      <p:sp>
        <p:nvSpPr>
          <p:cNvPr id="249"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50"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51"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52"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53"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A3E11746-4EC0-4F7D-9A99-27D194ADBFC5}" type="slidenum">
              <a:rPr lang="en-US" sz="1200" b="0" strike="noStrike" spc="-1">
                <a:solidFill>
                  <a:srgbClr val="000000"/>
                </a:solidFill>
                <a:latin typeface="Times New Roman"/>
                <a:ea typeface="MS Gothic"/>
              </a:rPr>
              <a:t>13</a:t>
            </a:fld>
            <a:endParaRPr lang="en-US" sz="1200" b="0" strike="noStrike" spc="-1" dirty="0">
              <a:solidFill>
                <a:srgbClr val="000000"/>
              </a:solidFill>
              <a:latin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PlaceHolder 1"/>
          <p:cNvSpPr>
            <a:spLocks noGrp="1" noRot="1" noChangeAspect="1"/>
          </p:cNvSpPr>
          <p:nvPr>
            <p:ph type="sldImg"/>
          </p:nvPr>
        </p:nvSpPr>
        <p:spPr>
          <a:xfrm>
            <a:off x="1155700" y="701675"/>
            <a:ext cx="4618038" cy="3463925"/>
          </a:xfrm>
          <a:prstGeom prst="rect">
            <a:avLst/>
          </a:prstGeom>
          <a:ln w="0">
            <a:noFill/>
          </a:ln>
        </p:spPr>
      </p:sp>
      <p:sp>
        <p:nvSpPr>
          <p:cNvPr id="255"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56"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57"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58"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59"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E2E9BD83-EE8F-40C1-8C7A-D780149C869A}" type="slidenum">
              <a:rPr lang="en-US" sz="1200" b="0" strike="noStrike" spc="-1">
                <a:solidFill>
                  <a:srgbClr val="000000"/>
                </a:solidFill>
                <a:latin typeface="Times New Roman"/>
                <a:ea typeface="MS Gothic"/>
              </a:rPr>
              <a:t>14</a:t>
            </a:fld>
            <a:endParaRPr lang="en-US" sz="1200" b="0" strike="noStrike" spc="-1" dirty="0">
              <a:solidFill>
                <a:srgbClr val="000000"/>
              </a:solidFill>
              <a:latin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PlaceHolder 1"/>
          <p:cNvSpPr>
            <a:spLocks noGrp="1" noRot="1" noChangeAspect="1"/>
          </p:cNvSpPr>
          <p:nvPr>
            <p:ph type="sldImg"/>
          </p:nvPr>
        </p:nvSpPr>
        <p:spPr>
          <a:xfrm>
            <a:off x="1155700" y="701675"/>
            <a:ext cx="4618038" cy="3463925"/>
          </a:xfrm>
          <a:prstGeom prst="rect">
            <a:avLst/>
          </a:prstGeom>
          <a:ln w="0">
            <a:noFill/>
          </a:ln>
        </p:spPr>
      </p:sp>
      <p:sp>
        <p:nvSpPr>
          <p:cNvPr id="261"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62"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63"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64"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65"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14141DCC-7D46-4E67-BA23-3DDDE828075F}" type="slidenum">
              <a:rPr lang="en-US" sz="1200" b="0" strike="noStrike" spc="-1">
                <a:solidFill>
                  <a:srgbClr val="000000"/>
                </a:solidFill>
                <a:latin typeface="Times New Roman"/>
                <a:ea typeface="MS Gothic"/>
              </a:rPr>
              <a:t>16</a:t>
            </a:fld>
            <a:endParaRPr lang="en-US" sz="1200" b="0" strike="noStrike" spc="-1" dirty="0">
              <a:solidFill>
                <a:srgbClr val="000000"/>
              </a:solidFill>
              <a:latin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18</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22</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C026ED-A7C2-75FB-0066-8BFEA834039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440FBD2-6C0F-2CEE-DA60-06393B6BA75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E4A74EF-438A-06E8-6FF5-4062AC2C800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EFFCDE0-DFFA-4616-315C-BE71BBBC53A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47644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CustomShape 1"/>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25" name="CustomShape 2"/>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26" name="CustomShape 3"/>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27" name="CustomShape 4"/>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2BB959A4-A8DD-4C31-97BA-7A84092D00B8}" type="slidenum">
              <a:rPr lang="en-US" sz="1200" b="0" strike="noStrike" spc="-1">
                <a:solidFill>
                  <a:srgbClr val="000000"/>
                </a:solidFill>
                <a:latin typeface="Times New Roman"/>
                <a:ea typeface="MS Gothic"/>
              </a:rPr>
              <a:t>7</a:t>
            </a:fld>
            <a:endParaRPr lang="en-US" sz="1200" b="0" strike="noStrike" spc="-1" dirty="0">
              <a:solidFill>
                <a:srgbClr val="000000"/>
              </a:solidFill>
              <a:latin typeface="Arial"/>
            </a:endParaRPr>
          </a:p>
        </p:txBody>
      </p:sp>
      <p:sp>
        <p:nvSpPr>
          <p:cNvPr id="228" name="CustomShape 5"/>
          <p:cNvSpPr/>
          <p:nvPr/>
        </p:nvSpPr>
        <p:spPr>
          <a:xfrm>
            <a:off x="1154160" y="701640"/>
            <a:ext cx="4623840" cy="346644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en-US" sz="1800" b="0" strike="noStrike" spc="-1" dirty="0">
              <a:solidFill>
                <a:srgbClr val="000000"/>
              </a:solidFill>
              <a:latin typeface="Arial"/>
            </a:endParaRPr>
          </a:p>
        </p:txBody>
      </p:sp>
      <p:sp>
        <p:nvSpPr>
          <p:cNvPr id="229" name="PlaceHolder 1"/>
          <p:cNvSpPr>
            <a:spLocks noGrp="1"/>
          </p:cNvSpPr>
          <p:nvPr>
            <p:ph type="body"/>
          </p:nvPr>
        </p:nvSpPr>
        <p:spPr>
          <a:xfrm>
            <a:off x="923760" y="4408560"/>
            <a:ext cx="5084280" cy="4268160"/>
          </a:xfrm>
          <a:prstGeom prst="rect">
            <a:avLst/>
          </a:prstGeom>
          <a:noFill/>
          <a:ln w="0">
            <a:noFill/>
          </a:ln>
        </p:spPr>
        <p:txBody>
          <a:bodyPr lIns="93600" tIns="46080" rIns="93600" bIns="46080" anchor="ctr">
            <a:noAutofit/>
          </a:bodyPr>
          <a:lstStyle/>
          <a:p>
            <a:pPr marL="216000" indent="0">
              <a:buNone/>
            </a:pPr>
            <a:endParaRPr lang="en-US" sz="1800" b="0" strike="noStrike" spc="-1" dirty="0">
              <a:solidFill>
                <a:srgbClr val="000000"/>
              </a:solidFill>
              <a:latin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CustomShape 1"/>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31" name="CustomShape 2"/>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32" name="CustomShape 3"/>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33" name="CustomShape 4"/>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ECED02BE-7891-4DFB-AE28-4EAD8589B949}" type="slidenum">
              <a:rPr lang="en-US" sz="1200" b="0" strike="noStrike" spc="-1">
                <a:solidFill>
                  <a:srgbClr val="000000"/>
                </a:solidFill>
                <a:latin typeface="Times New Roman"/>
                <a:ea typeface="MS Gothic"/>
              </a:rPr>
              <a:t>8</a:t>
            </a:fld>
            <a:endParaRPr lang="en-US" sz="1200" b="0" strike="noStrike" spc="-1" dirty="0">
              <a:solidFill>
                <a:srgbClr val="000000"/>
              </a:solidFill>
              <a:latin typeface="Arial"/>
            </a:endParaRPr>
          </a:p>
        </p:txBody>
      </p:sp>
      <p:sp>
        <p:nvSpPr>
          <p:cNvPr id="234" name="CustomShape 5"/>
          <p:cNvSpPr/>
          <p:nvPr/>
        </p:nvSpPr>
        <p:spPr>
          <a:xfrm>
            <a:off x="1154160" y="701640"/>
            <a:ext cx="4623840" cy="346644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en-US" sz="1800" b="0" strike="noStrike" spc="-1" dirty="0">
              <a:solidFill>
                <a:srgbClr val="000000"/>
              </a:solidFill>
              <a:latin typeface="Arial"/>
            </a:endParaRPr>
          </a:p>
        </p:txBody>
      </p:sp>
      <p:sp>
        <p:nvSpPr>
          <p:cNvPr id="235" name="PlaceHolder 1"/>
          <p:cNvSpPr>
            <a:spLocks noGrp="1"/>
          </p:cNvSpPr>
          <p:nvPr>
            <p:ph type="body"/>
          </p:nvPr>
        </p:nvSpPr>
        <p:spPr>
          <a:xfrm>
            <a:off x="923760" y="4408560"/>
            <a:ext cx="5084280" cy="4268160"/>
          </a:xfrm>
          <a:prstGeom prst="rect">
            <a:avLst/>
          </a:prstGeom>
          <a:noFill/>
          <a:ln w="0">
            <a:noFill/>
          </a:ln>
        </p:spPr>
        <p:txBody>
          <a:bodyPr lIns="93600" tIns="46080" rIns="93600" bIns="46080" anchor="ctr">
            <a:noAutofit/>
          </a:bodyPr>
          <a:lstStyle/>
          <a:p>
            <a:pPr marL="216000" indent="0">
              <a:buNone/>
            </a:pPr>
            <a:endParaRPr lang="en-US" sz="1800" b="0" strike="noStrike" spc="-1" dirty="0">
              <a:solidFill>
                <a:srgbClr val="000000"/>
              </a:solidFill>
              <a:latin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PlaceHolder 1"/>
          <p:cNvSpPr>
            <a:spLocks noGrp="1" noRot="1" noChangeAspect="1"/>
          </p:cNvSpPr>
          <p:nvPr>
            <p:ph type="sldImg"/>
          </p:nvPr>
        </p:nvSpPr>
        <p:spPr>
          <a:xfrm>
            <a:off x="1155700" y="701675"/>
            <a:ext cx="4618038" cy="3463925"/>
          </a:xfrm>
          <a:prstGeom prst="rect">
            <a:avLst/>
          </a:prstGeom>
          <a:ln w="0">
            <a:noFill/>
          </a:ln>
        </p:spPr>
      </p:sp>
      <p:sp>
        <p:nvSpPr>
          <p:cNvPr id="237"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38"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39"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40"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41"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4B0C27A6-1BF0-43EB-8B99-A37736BAF5E9}" type="slidenum">
              <a:rPr lang="en-US" sz="1200" b="0" strike="noStrike" spc="-1">
                <a:solidFill>
                  <a:srgbClr val="000000"/>
                </a:solidFill>
                <a:latin typeface="Times New Roman"/>
                <a:ea typeface="MS Gothic"/>
              </a:rPr>
              <a:t>10</a:t>
            </a:fld>
            <a:endParaRPr lang="en-US" sz="1200" b="0" strike="noStrike" spc="-1" dirty="0">
              <a:solidFill>
                <a:srgbClr val="000000"/>
              </a:solidFill>
              <a:latin typeface="Arial"/>
            </a:endParaRPr>
          </a:p>
        </p:txBody>
      </p:sp>
    </p:spTree>
    <p:extLst>
      <p:ext uri="{BB962C8B-B14F-4D97-AF65-F5344CB8AC3E}">
        <p14:creationId xmlns:p14="http://schemas.microsoft.com/office/powerpoint/2010/main" val="3810986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PlaceHolder 1"/>
          <p:cNvSpPr>
            <a:spLocks noGrp="1" noRot="1" noChangeAspect="1"/>
          </p:cNvSpPr>
          <p:nvPr>
            <p:ph type="sldImg"/>
          </p:nvPr>
        </p:nvSpPr>
        <p:spPr>
          <a:xfrm>
            <a:off x="1155700" y="701675"/>
            <a:ext cx="4618038" cy="3463925"/>
          </a:xfrm>
          <a:prstGeom prst="rect">
            <a:avLst/>
          </a:prstGeom>
          <a:ln w="0">
            <a:noFill/>
          </a:ln>
        </p:spPr>
      </p:sp>
      <p:sp>
        <p:nvSpPr>
          <p:cNvPr id="243"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44"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45"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46"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47"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F678F77E-EDEA-4CC1-A154-C3201D0210B1}" type="slidenum">
              <a:rPr lang="en-US" sz="1200" b="0" strike="noStrike" spc="-1">
                <a:solidFill>
                  <a:srgbClr val="000000"/>
                </a:solidFill>
                <a:latin typeface="Times New Roman"/>
                <a:ea typeface="MS Gothic"/>
              </a:rPr>
              <a:t>11</a:t>
            </a:fld>
            <a:endParaRPr lang="en-US" sz="1200" b="0" strike="noStrike" spc="-1" dirty="0">
              <a:solidFill>
                <a:srgbClr val="000000"/>
              </a:solidFill>
              <a:latin typeface="Arial"/>
            </a:endParaRPr>
          </a:p>
        </p:txBody>
      </p:sp>
    </p:spTree>
    <p:extLst>
      <p:ext uri="{BB962C8B-B14F-4D97-AF65-F5344CB8AC3E}">
        <p14:creationId xmlns:p14="http://schemas.microsoft.com/office/powerpoint/2010/main" val="2249711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3080535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6444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6629400" y="6481822"/>
            <a:ext cx="2286229"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lnSpc>
                <a:spcPct val="100000"/>
              </a:lnSpc>
            </a:pPr>
            <a:fld id="{81D60167-4931-47E6-BA6A-407CBD079E47}" type="slidenum">
              <a:rPr spc="-10" dirty="0"/>
              <a:t>‹#›</a:t>
            </a:fld>
            <a:endParaRPr spc="-10" dirty="0"/>
          </a:p>
        </p:txBody>
      </p:sp>
      <p:sp>
        <p:nvSpPr>
          <p:cNvPr id="5" name="Rectangl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684483"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4134898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802.15-25-0389-01-06ma</a:t>
            </a:r>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5799" y="35562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
        <p:nvSpPr>
          <p:cNvPr id="2" name="Line 10">
            <a:extLst>
              <a:ext uri="{FF2B5EF4-FFF2-40B4-BE49-F238E27FC236}">
                <a16:creationId xmlns:a16="http://schemas.microsoft.com/office/drawing/2014/main" id="{AF6E4D13-1A32-E8DE-A1BA-41120AEF6DEA}"/>
              </a:ext>
            </a:extLst>
          </p:cNvPr>
          <p:cNvSpPr>
            <a:spLocks noChangeShapeType="1"/>
          </p:cNvSpPr>
          <p:nvPr userDrawn="1"/>
        </p:nvSpPr>
        <p:spPr bwMode="auto">
          <a:xfrm>
            <a:off x="720049" y="608729"/>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20" r:id="rId11"/>
    <p:sldLayoutId id="2147483722" r:id="rId12"/>
    <p:sldLayoutId id="2147483723"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25/15-25-0323-00-006a-mandatory-editorial-coordination-for-ieee-p802-15-6ma.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July 2025]</a:t>
            </a:r>
          </a:p>
          <a:p>
            <a:r>
              <a:rPr lang="en-US" altLang="ja-JP" sz="1600" b="1" dirty="0">
                <a:ea typeface="ＭＳ Ｐゴシック" charset="-128"/>
              </a:rPr>
              <a:t>Date Submitted: </a:t>
            </a:r>
            <a:r>
              <a:rPr lang="en-US" altLang="ja-JP" sz="1600" dirty="0">
                <a:ea typeface="ＭＳ Ｐゴシック" charset="-128"/>
              </a:rPr>
              <a:t>[31</a:t>
            </a:r>
            <a:r>
              <a:rPr lang="en-US" altLang="ja-JP" sz="1600" baseline="30000" dirty="0">
                <a:ea typeface="ＭＳ Ｐゴシック" charset="-128"/>
              </a:rPr>
              <a:t>st</a:t>
            </a:r>
            <a:r>
              <a:rPr lang="en-US" altLang="ja-JP" sz="1600" dirty="0">
                <a:ea typeface="ＭＳ Ｐゴシック" charset="-128"/>
              </a:rPr>
              <a:t> July 2025]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July 2025.]</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701419" y="352024"/>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194" name="CustomShape 4"/>
          <p:cNvSpPr/>
          <p:nvPr/>
        </p:nvSpPr>
        <p:spPr>
          <a:xfrm>
            <a:off x="644815" y="1268385"/>
            <a:ext cx="7769520" cy="4355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Results – P802.15.6ma</a:t>
            </a:r>
            <a:endParaRPr lang="en-US" sz="2400" spc="-1" dirty="0">
              <a:solidFill>
                <a:srgbClr val="000000"/>
              </a:solidFill>
              <a:latin typeface="Arial"/>
            </a:endParaRPr>
          </a:p>
        </p:txBody>
      </p:sp>
      <p:graphicFrame>
        <p:nvGraphicFramePr>
          <p:cNvPr id="195" name="Table 5"/>
          <p:cNvGraphicFramePr/>
          <p:nvPr>
            <p:extLst>
              <p:ext uri="{D42A27DB-BD31-4B8C-83A1-F6EECF244321}">
                <p14:modId xmlns:p14="http://schemas.microsoft.com/office/powerpoint/2010/main" val="1189006766"/>
              </p:ext>
            </p:extLst>
          </p:nvPr>
        </p:nvGraphicFramePr>
        <p:xfrm>
          <a:off x="145576" y="2215487"/>
          <a:ext cx="8934734" cy="4720725"/>
        </p:xfrm>
        <a:graphic>
          <a:graphicData uri="http://schemas.openxmlformats.org/drawingml/2006/table">
            <a:tbl>
              <a:tblPr/>
              <a:tblGrid>
                <a:gridCol w="641883">
                  <a:extLst>
                    <a:ext uri="{9D8B030D-6E8A-4147-A177-3AD203B41FA5}">
                      <a16:colId xmlns:a16="http://schemas.microsoft.com/office/drawing/2014/main" val="20000"/>
                    </a:ext>
                  </a:extLst>
                </a:gridCol>
                <a:gridCol w="736152">
                  <a:extLst>
                    <a:ext uri="{9D8B030D-6E8A-4147-A177-3AD203B41FA5}">
                      <a16:colId xmlns:a16="http://schemas.microsoft.com/office/drawing/2014/main" val="20001"/>
                    </a:ext>
                  </a:extLst>
                </a:gridCol>
                <a:gridCol w="1386053">
                  <a:extLst>
                    <a:ext uri="{9D8B030D-6E8A-4147-A177-3AD203B41FA5}">
                      <a16:colId xmlns:a16="http://schemas.microsoft.com/office/drawing/2014/main" val="20002"/>
                    </a:ext>
                  </a:extLst>
                </a:gridCol>
                <a:gridCol w="972191">
                  <a:extLst>
                    <a:ext uri="{9D8B030D-6E8A-4147-A177-3AD203B41FA5}">
                      <a16:colId xmlns:a16="http://schemas.microsoft.com/office/drawing/2014/main" val="20003"/>
                    </a:ext>
                  </a:extLst>
                </a:gridCol>
                <a:gridCol w="470105">
                  <a:extLst>
                    <a:ext uri="{9D8B030D-6E8A-4147-A177-3AD203B41FA5}">
                      <a16:colId xmlns:a16="http://schemas.microsoft.com/office/drawing/2014/main" val="20004"/>
                    </a:ext>
                  </a:extLst>
                </a:gridCol>
                <a:gridCol w="526518">
                  <a:extLst>
                    <a:ext uri="{9D8B030D-6E8A-4147-A177-3AD203B41FA5}">
                      <a16:colId xmlns:a16="http://schemas.microsoft.com/office/drawing/2014/main" val="20005"/>
                    </a:ext>
                  </a:extLst>
                </a:gridCol>
                <a:gridCol w="658147">
                  <a:extLst>
                    <a:ext uri="{9D8B030D-6E8A-4147-A177-3AD203B41FA5}">
                      <a16:colId xmlns:a16="http://schemas.microsoft.com/office/drawing/2014/main" val="20006"/>
                    </a:ext>
                  </a:extLst>
                </a:gridCol>
                <a:gridCol w="629941">
                  <a:extLst>
                    <a:ext uri="{9D8B030D-6E8A-4147-A177-3AD203B41FA5}">
                      <a16:colId xmlns:a16="http://schemas.microsoft.com/office/drawing/2014/main" val="20007"/>
                    </a:ext>
                  </a:extLst>
                </a:gridCol>
                <a:gridCol w="676951">
                  <a:extLst>
                    <a:ext uri="{9D8B030D-6E8A-4147-A177-3AD203B41FA5}">
                      <a16:colId xmlns:a16="http://schemas.microsoft.com/office/drawing/2014/main" val="20008"/>
                    </a:ext>
                  </a:extLst>
                </a:gridCol>
                <a:gridCol w="639342">
                  <a:extLst>
                    <a:ext uri="{9D8B030D-6E8A-4147-A177-3AD203B41FA5}">
                      <a16:colId xmlns:a16="http://schemas.microsoft.com/office/drawing/2014/main" val="20009"/>
                    </a:ext>
                  </a:extLst>
                </a:gridCol>
                <a:gridCol w="737642">
                  <a:extLst>
                    <a:ext uri="{9D8B030D-6E8A-4147-A177-3AD203B41FA5}">
                      <a16:colId xmlns:a16="http://schemas.microsoft.com/office/drawing/2014/main" val="20010"/>
                    </a:ext>
                  </a:extLst>
                </a:gridCol>
                <a:gridCol w="859809">
                  <a:extLst>
                    <a:ext uri="{9D8B030D-6E8A-4147-A177-3AD203B41FA5}">
                      <a16:colId xmlns:a16="http://schemas.microsoft.com/office/drawing/2014/main" val="20011"/>
                    </a:ext>
                  </a:extLst>
                </a:gridCol>
              </a:tblGrid>
              <a:tr h="311515">
                <a:tc>
                  <a:txBody>
                    <a:bodyPr/>
                    <a:lstStyle/>
                    <a:p>
                      <a:pPr algn="ctr">
                        <a:lnSpc>
                          <a:spcPct val="100000"/>
                        </a:lnSpc>
                      </a:pPr>
                      <a:r>
                        <a:rPr lang="en-US" sz="1100" b="1" strike="noStrike" spc="-1" dirty="0">
                          <a:solidFill>
                            <a:srgbClr val="000000"/>
                          </a:solidFill>
                          <a:latin typeface="Arial"/>
                          <a:ea typeface="Times New Roman"/>
                        </a:rPr>
                        <a:t>Ballot ID</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Ballot Close Date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Title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Ballot Type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Pool</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Return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%Return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Abstain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%Abstain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Approve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Disapprove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100" b="1" strike="noStrike" spc="-1" dirty="0">
                          <a:solidFill>
                            <a:srgbClr val="000000"/>
                          </a:solidFill>
                          <a:latin typeface="Arial"/>
                          <a:ea typeface="Times New Roman"/>
                        </a:rPr>
                        <a:t>%Approve</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503470">
                <a:tc>
                  <a:txBody>
                    <a:bodyPr/>
                    <a:lstStyle/>
                    <a:p>
                      <a:pPr>
                        <a:lnSpc>
                          <a:spcPct val="100000"/>
                        </a:lnSpc>
                      </a:pPr>
                      <a:r>
                        <a:rPr lang="en-US" sz="1100" b="0" strike="noStrike" spc="-1" dirty="0">
                          <a:solidFill>
                            <a:srgbClr val="000000"/>
                          </a:solidFill>
                          <a:latin typeface="Arial"/>
                          <a:ea typeface="Times New Roman"/>
                        </a:rPr>
                        <a:t>LB210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20-10-2024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Technical Letter Ballot for </a:t>
                      </a:r>
                      <a:r>
                        <a:rPr lang="en-US" sz="1100" b="0" strike="noStrike" spc="-1" dirty="0">
                          <a:solidFill>
                            <a:srgbClr val="000000"/>
                          </a:solidFill>
                          <a:latin typeface="Arial"/>
                          <a:ea typeface="MS Gothic"/>
                        </a:rPr>
                        <a:t>P802.15.6ma/D03</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Technical</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124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96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77.42%</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8</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8.33%</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rPr>
                        <a:t>88</a:t>
                      </a: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100%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485337">
                <a:tc>
                  <a:txBody>
                    <a:bodyPr/>
                    <a:lstStyle/>
                    <a:p>
                      <a:pPr>
                        <a:lnSpc>
                          <a:spcPct val="100000"/>
                        </a:lnSpc>
                      </a:pPr>
                      <a:r>
                        <a:rPr lang="en-US" sz="1100" b="0" strike="noStrike" spc="-1" dirty="0">
                          <a:solidFill>
                            <a:srgbClr val="000000"/>
                          </a:solidFill>
                          <a:latin typeface="Arial"/>
                          <a:ea typeface="Times New Roman"/>
                        </a:rPr>
                        <a:t>LB212</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05-03-2025</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First recirculation draft, P802.15.6ma/D04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Recirculation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102</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82.26%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6.86%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93</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2</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97.89%</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472737">
                <a:tc>
                  <a:txBody>
                    <a:bodyPr/>
                    <a:lstStyle/>
                    <a:p>
                      <a:pPr>
                        <a:lnSpc>
                          <a:spcPct val="100000"/>
                        </a:lnSpc>
                      </a:pPr>
                      <a:r>
                        <a:rPr lang="en-US" sz="1100" b="0" strike="noStrike" spc="-1" dirty="0">
                          <a:solidFill>
                            <a:srgbClr val="000000"/>
                          </a:solidFill>
                          <a:latin typeface="Arial"/>
                          <a:ea typeface="Times New Roman"/>
                        </a:rPr>
                        <a:t>LB217</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10-05-2025</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Second recirculation draft, P802.15.6ma/D05</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Recirculation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102</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82.26%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altLang="ja-JP" sz="1100" b="0" strike="noStrike" spc="-1" dirty="0">
                          <a:solidFill>
                            <a:srgbClr val="000000"/>
                          </a:solidFill>
                          <a:latin typeface="+mn-lt"/>
                          <a:ea typeface="Times New Roman"/>
                        </a:rPr>
                        <a:t>6.86</a:t>
                      </a:r>
                      <a:r>
                        <a:rPr lang="en-US" sz="1100" b="0" strike="noStrike" spc="-1" dirty="0">
                          <a:solidFill>
                            <a:srgbClr val="000000"/>
                          </a:solidFill>
                          <a:latin typeface="Arial"/>
                          <a:ea typeface="Times New Roman"/>
                        </a:rPr>
                        <a:t>%</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95</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100%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485337">
                <a:tc>
                  <a:txBody>
                    <a:bodyPr/>
                    <a:lstStyle/>
                    <a:p>
                      <a:pPr>
                        <a:lnSpc>
                          <a:spcPct val="100000"/>
                        </a:lnSpc>
                      </a:pPr>
                      <a:r>
                        <a:rPr lang="en-US" sz="1100" b="0" strike="noStrike" spc="-1" dirty="0">
                          <a:solidFill>
                            <a:srgbClr val="000000"/>
                          </a:solidFill>
                          <a:latin typeface="Arial"/>
                          <a:ea typeface="Times New Roman"/>
                        </a:rPr>
                        <a:t>LB221</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05-07-2025</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Third recirculation draft, P802.15.6ma/D06</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Recirculation</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124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104</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83.87%</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altLang="ja-JP" sz="1100" b="0" strike="noStrike" spc="-1" dirty="0">
                          <a:solidFill>
                            <a:srgbClr val="000000"/>
                          </a:solidFill>
                          <a:latin typeface="+mn-lt"/>
                          <a:ea typeface="Times New Roman"/>
                        </a:rPr>
                        <a:t>6.73</a:t>
                      </a:r>
                      <a:r>
                        <a:rPr lang="en-US" sz="1100" b="0" strike="noStrike" spc="-1" dirty="0">
                          <a:solidFill>
                            <a:srgbClr val="000000"/>
                          </a:solidFill>
                          <a:latin typeface="Arial"/>
                          <a:ea typeface="Times New Roman"/>
                        </a:rPr>
                        <a:t>%</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97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100" b="0" strike="noStrike" spc="-1" dirty="0">
                          <a:solidFill>
                            <a:srgbClr val="000000"/>
                          </a:solidFill>
                          <a:latin typeface="Arial"/>
                          <a:ea typeface="Times New Roman"/>
                        </a:rPr>
                        <a:t>100%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484982">
                <a:tc>
                  <a:txBody>
                    <a:bodyPr/>
                    <a:lstStyle/>
                    <a:p>
                      <a:endParaRPr lang="en-US" sz="20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20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20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DejaVu Sans"/>
                        </a:rPr>
                        <a:t>Final Tally</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124</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104</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altLang="ja-JP" sz="1100" b="0" strike="noStrike" spc="-1" dirty="0">
                          <a:solidFill>
                            <a:srgbClr val="000000"/>
                          </a:solidFill>
                          <a:latin typeface="+mn-lt"/>
                          <a:ea typeface="Times New Roman"/>
                        </a:rPr>
                        <a:t>83.87</a:t>
                      </a:r>
                      <a:r>
                        <a:rPr lang="en-US" sz="1100" b="0" strike="noStrike" spc="-1" dirty="0">
                          <a:solidFill>
                            <a:srgbClr val="000000"/>
                          </a:solidFill>
                          <a:latin typeface="Arial"/>
                          <a:ea typeface="Times New Roman"/>
                        </a:rPr>
                        <a:t>%</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altLang="ja-JP" sz="1100" b="0" strike="noStrike" spc="-1" dirty="0">
                          <a:solidFill>
                            <a:srgbClr val="000000"/>
                          </a:solidFill>
                          <a:latin typeface="+mn-lt"/>
                          <a:ea typeface="Times New Roman"/>
                        </a:rPr>
                        <a:t>6.73</a:t>
                      </a:r>
                      <a:r>
                        <a:rPr lang="en-US" sz="1100" b="0" strike="noStrike" spc="-1" dirty="0">
                          <a:solidFill>
                            <a:srgbClr val="000000"/>
                          </a:solidFill>
                          <a:latin typeface="Arial"/>
                          <a:ea typeface="Times New Roman"/>
                        </a:rPr>
                        <a:t>%</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97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100" b="0" strike="noStrike" spc="-1" dirty="0">
                          <a:solidFill>
                            <a:srgbClr val="000000"/>
                          </a:solidFill>
                          <a:latin typeface="Arial"/>
                          <a:ea typeface="Times New Roman"/>
                        </a:rPr>
                        <a:t>100%</a:t>
                      </a:r>
                      <a:endParaRPr lang="en-US" sz="11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5"/>
                  </a:ext>
                </a:extLst>
              </a:tr>
              <a:tr h="407568">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6"/>
                  </a:ext>
                </a:extLst>
              </a:tr>
              <a:tr h="484982">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7"/>
                  </a:ext>
                </a:extLst>
              </a:tr>
              <a:tr h="485693">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8"/>
                  </a:ext>
                </a:extLst>
              </a:tr>
            </a:tbl>
          </a:graphicData>
        </a:graphic>
      </p:graphicFrame>
      <p:sp>
        <p:nvSpPr>
          <p:cNvPr id="2" name="CustomShape 4">
            <a:extLst>
              <a:ext uri="{FF2B5EF4-FFF2-40B4-BE49-F238E27FC236}">
                <a16:creationId xmlns:a16="http://schemas.microsoft.com/office/drawing/2014/main" id="{3ADE79F9-122A-DF10-566D-061B80BF303A}"/>
              </a:ext>
            </a:extLst>
          </p:cNvPr>
          <p:cNvSpPr/>
          <p:nvPr/>
        </p:nvSpPr>
        <p:spPr>
          <a:xfrm>
            <a:off x="4217036" y="873969"/>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14FFC73E-4F2A-7AFE-E14C-C63F1F1BD4F3}"/>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10</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F816FCA0-722C-F7AD-D3A9-2B1EAD42CAAA}"/>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A937A2F7-BFB8-3FD5-BB1A-4AD33BF4E769}"/>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10</a:t>
            </a:fld>
            <a:endParaRPr lang="en-US" altLang="ja-JP" dirty="0"/>
          </a:p>
        </p:txBody>
      </p:sp>
    </p:spTree>
    <p:extLst>
      <p:ext uri="{BB962C8B-B14F-4D97-AF65-F5344CB8AC3E}">
        <p14:creationId xmlns:p14="http://schemas.microsoft.com/office/powerpoint/2010/main" val="960410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685800" y="1094096"/>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Comments – P802.15.6ma</a:t>
            </a:r>
            <a:endParaRPr lang="en-US" sz="2400" spc="-1" dirty="0">
              <a:solidFill>
                <a:srgbClr val="000000"/>
              </a:solidFill>
              <a:latin typeface="Arial"/>
            </a:endParaRPr>
          </a:p>
        </p:txBody>
      </p:sp>
      <p:sp>
        <p:nvSpPr>
          <p:cNvPr id="197" name="CustomShape 2"/>
          <p:cNvSpPr/>
          <p:nvPr/>
        </p:nvSpPr>
        <p:spPr>
          <a:xfrm>
            <a:off x="685800" y="379390"/>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graphicFrame>
        <p:nvGraphicFramePr>
          <p:cNvPr id="200" name="Table 5"/>
          <p:cNvGraphicFramePr/>
          <p:nvPr/>
        </p:nvGraphicFramePr>
        <p:xfrm>
          <a:off x="961792" y="2168910"/>
          <a:ext cx="7197607" cy="3651903"/>
        </p:xfrm>
        <a:graphic>
          <a:graphicData uri="http://schemas.openxmlformats.org/drawingml/2006/table">
            <a:tbl>
              <a:tblPr/>
              <a:tblGrid>
                <a:gridCol w="752498">
                  <a:extLst>
                    <a:ext uri="{9D8B030D-6E8A-4147-A177-3AD203B41FA5}">
                      <a16:colId xmlns:a16="http://schemas.microsoft.com/office/drawing/2014/main" val="20000"/>
                    </a:ext>
                  </a:extLst>
                </a:gridCol>
                <a:gridCol w="1253983">
                  <a:extLst>
                    <a:ext uri="{9D8B030D-6E8A-4147-A177-3AD203B41FA5}">
                      <a16:colId xmlns:a16="http://schemas.microsoft.com/office/drawing/2014/main" val="20001"/>
                    </a:ext>
                  </a:extLst>
                </a:gridCol>
                <a:gridCol w="3295394">
                  <a:extLst>
                    <a:ext uri="{9D8B030D-6E8A-4147-A177-3AD203B41FA5}">
                      <a16:colId xmlns:a16="http://schemas.microsoft.com/office/drawing/2014/main" val="20002"/>
                    </a:ext>
                  </a:extLst>
                </a:gridCol>
                <a:gridCol w="1895732">
                  <a:extLst>
                    <a:ext uri="{9D8B030D-6E8A-4147-A177-3AD203B41FA5}">
                      <a16:colId xmlns:a16="http://schemas.microsoft.com/office/drawing/2014/main" val="20003"/>
                    </a:ext>
                  </a:extLst>
                </a:gridCol>
              </a:tblGrid>
              <a:tr h="795779">
                <a:tc>
                  <a:txBody>
                    <a:bodyPr/>
                    <a:lstStyle/>
                    <a:p>
                      <a:pPr algn="ctr">
                        <a:lnSpc>
                          <a:spcPct val="100000"/>
                        </a:lnSpc>
                      </a:pPr>
                      <a:r>
                        <a:rPr lang="en-US" sz="1400" b="0" strike="noStrike" spc="-1" dirty="0">
                          <a:solidFill>
                            <a:srgbClr val="000000"/>
                          </a:solidFill>
                          <a:latin typeface="Arial"/>
                          <a:ea typeface="DejaVu Sans"/>
                        </a:rPr>
                        <a:t>Ballot ID</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Ballot Close Date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Title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Total Number of Comments received (Yes and No votes)</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480277">
                <a:tc>
                  <a:txBody>
                    <a:bodyPr/>
                    <a:lstStyle/>
                    <a:p>
                      <a:pPr>
                        <a:lnSpc>
                          <a:spcPct val="100000"/>
                        </a:lnSpc>
                      </a:pPr>
                      <a:r>
                        <a:rPr lang="en-US" sz="1400" b="0" strike="noStrike" spc="-1" dirty="0">
                          <a:solidFill>
                            <a:srgbClr val="000000"/>
                          </a:solidFill>
                          <a:latin typeface="Arial"/>
                          <a:ea typeface="Times New Roman"/>
                        </a:rPr>
                        <a:t>LB210</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400" b="0" strike="noStrike" spc="-1" dirty="0">
                          <a:solidFill>
                            <a:srgbClr val="000000"/>
                          </a:solidFill>
                          <a:latin typeface="Arial"/>
                          <a:ea typeface="Times New Roman"/>
                        </a:rPr>
                        <a:t>20-10-2024</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Technical Letter Ballot for P802.15.6ma/D03</a:t>
                      </a:r>
                      <a:endParaRPr lang="en-US" sz="1400" b="0" strike="noStrike" spc="-1" dirty="0">
                        <a:solidFill>
                          <a:srgbClr val="000000"/>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113 (88 G&amp;T, 25 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480277">
                <a:tc>
                  <a:txBody>
                    <a:bodyPr/>
                    <a:lstStyle/>
                    <a:p>
                      <a:pPr>
                        <a:lnSpc>
                          <a:spcPct val="100000"/>
                        </a:lnSpc>
                      </a:pPr>
                      <a:r>
                        <a:rPr lang="en-US" sz="1400" b="0" strike="noStrike" spc="-1" dirty="0">
                          <a:solidFill>
                            <a:srgbClr val="000000"/>
                          </a:solidFill>
                          <a:latin typeface="Arial"/>
                          <a:ea typeface="Times New Roman"/>
                        </a:rPr>
                        <a:t>LB212</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400" b="0" strike="noStrike" spc="-1" dirty="0">
                          <a:solidFill>
                            <a:srgbClr val="000000"/>
                          </a:solidFill>
                          <a:latin typeface="Arial"/>
                          <a:ea typeface="Times New Roman"/>
                        </a:rPr>
                        <a:t>05-03-2025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First recirculation draft, P802.15.6ma/D04</a:t>
                      </a:r>
                      <a:endParaRPr lang="en-US" sz="1400" b="0" strike="noStrike" spc="-1" dirty="0">
                        <a:solidFill>
                          <a:srgbClr val="000000"/>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265 (44 G&amp;T, 221 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480277">
                <a:tc>
                  <a:txBody>
                    <a:bodyPr/>
                    <a:lstStyle/>
                    <a:p>
                      <a:pPr>
                        <a:lnSpc>
                          <a:spcPct val="100000"/>
                        </a:lnSpc>
                      </a:pPr>
                      <a:r>
                        <a:rPr lang="en-US" sz="1400" b="0" strike="noStrike" spc="-1" dirty="0">
                          <a:solidFill>
                            <a:srgbClr val="000000"/>
                          </a:solidFill>
                          <a:latin typeface="Arial"/>
                          <a:ea typeface="Times New Roman"/>
                        </a:rPr>
                        <a:t>LB217</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400" b="0" strike="noStrike" spc="-1" dirty="0">
                          <a:solidFill>
                            <a:srgbClr val="000000"/>
                          </a:solidFill>
                          <a:latin typeface="Arial"/>
                          <a:ea typeface="Times New Roman"/>
                        </a:rPr>
                        <a:t>10-05-2025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Times New Roman"/>
                        </a:rPr>
                        <a:t>Second recirculation draft, P802.15.6ma/D05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127 (14 G&amp;T, 113 E)</a:t>
                      </a:r>
                      <a:endParaRPr lang="en-US" sz="1400" b="0" strike="noStrike" spc="-1" dirty="0">
                        <a:solidFill>
                          <a:srgbClr val="000000"/>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3"/>
                  </a:ext>
                </a:extLst>
              </a:tr>
              <a:tr h="480277">
                <a:tc>
                  <a:txBody>
                    <a:bodyPr/>
                    <a:lstStyle/>
                    <a:p>
                      <a:pPr>
                        <a:lnSpc>
                          <a:spcPct val="100000"/>
                        </a:lnSpc>
                      </a:pPr>
                      <a:r>
                        <a:rPr lang="en-US" sz="1400" b="0" strike="noStrike" spc="-1" dirty="0">
                          <a:solidFill>
                            <a:srgbClr val="000000"/>
                          </a:solidFill>
                          <a:latin typeface="Arial"/>
                          <a:ea typeface="Times New Roman"/>
                        </a:rPr>
                        <a:t>LB221</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400" b="0" strike="noStrike" spc="-1" dirty="0">
                          <a:solidFill>
                            <a:srgbClr val="000000"/>
                          </a:solidFill>
                          <a:latin typeface="Arial"/>
                          <a:ea typeface="Times New Roman"/>
                        </a:rPr>
                        <a:t>05-07-2025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Times New Roman"/>
                        </a:rPr>
                        <a:t>Third recirculation draft, P802.15.6ma/D06</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1" normalizeH="0" baseline="0" noProof="0" dirty="0">
                          <a:ln>
                            <a:noFill/>
                          </a:ln>
                          <a:solidFill>
                            <a:srgbClr val="000000"/>
                          </a:solidFill>
                          <a:effectLst/>
                          <a:uLnTx/>
                          <a:uFillTx/>
                          <a:latin typeface="+mn-lt"/>
                          <a:ea typeface="+mn-ea"/>
                        </a:rPr>
                        <a:t>0 (0 G&amp;T, 0 E)</a:t>
                      </a:r>
                      <a:endParaRPr kumimoji="1" lang="en-US" altLang="ja-JP" sz="1400" b="0" i="0" u="none" strike="noStrike" kern="1200" cap="none" spc="-1" normalizeH="0" baseline="0" noProof="0" dirty="0">
                        <a:ln>
                          <a:noFill/>
                        </a:ln>
                        <a:solidFill>
                          <a:srgbClr val="000000"/>
                        </a:solidFill>
                        <a:effectLst/>
                        <a:uLnTx/>
                        <a:uFillTx/>
                        <a:latin typeface="+mn-lt"/>
                      </a:endParaRPr>
                    </a:p>
                    <a:p>
                      <a:endParaRPr lang="en-US" sz="1400" b="0" strike="noStrike" spc="-1" dirty="0">
                        <a:solidFill>
                          <a:srgbClr val="000000"/>
                        </a:solidFill>
                        <a:latin typeface="Arial"/>
                        <a:ea typeface="DejaVu Sans"/>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4"/>
                  </a:ext>
                </a:extLst>
              </a:tr>
              <a:tr h="437327">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5"/>
                  </a:ext>
                </a:extLst>
              </a:tr>
              <a:tr h="437597">
                <a:tc>
                  <a:txBody>
                    <a:bodyPr/>
                    <a:lstStyle/>
                    <a:p>
                      <a:pPr algn="ctr">
                        <a:lnSpc>
                          <a:spcPct val="100000"/>
                        </a:lnSpc>
                      </a:pPr>
                      <a:r>
                        <a:rPr lang="en-US" sz="1400" b="0" strike="noStrike" spc="-1" dirty="0">
                          <a:solidFill>
                            <a:srgbClr val="000000"/>
                          </a:solidFill>
                          <a:latin typeface="Arial"/>
                          <a:ea typeface="DejaVu Sans"/>
                        </a:rPr>
                        <a:t>Total</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505 (146 G&amp;T, 359 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6"/>
                  </a:ext>
                </a:extLst>
              </a:tr>
            </a:tbl>
          </a:graphicData>
        </a:graphic>
      </p:graphicFrame>
      <p:sp>
        <p:nvSpPr>
          <p:cNvPr id="2" name="CustomShape 4">
            <a:extLst>
              <a:ext uri="{FF2B5EF4-FFF2-40B4-BE49-F238E27FC236}">
                <a16:creationId xmlns:a16="http://schemas.microsoft.com/office/drawing/2014/main" id="{D9432769-B608-E1EB-6D75-860739019624}"/>
              </a:ext>
            </a:extLst>
          </p:cNvPr>
          <p:cNvSpPr/>
          <p:nvPr/>
        </p:nvSpPr>
        <p:spPr>
          <a:xfrm>
            <a:off x="4298912" y="710199"/>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F6E54312-CC2C-B883-13C9-509E6F15D785}"/>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11</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E687535C-1E63-74DA-3431-583349E249BE}"/>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8C078666-6400-E2B0-CC7B-7B00A51E5994}"/>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11</a:t>
            </a:fld>
            <a:endParaRPr lang="en-US" altLang="ja-JP" dirty="0"/>
          </a:p>
        </p:txBody>
      </p:sp>
    </p:spTree>
    <p:extLst>
      <p:ext uri="{BB962C8B-B14F-4D97-AF65-F5344CB8AC3E}">
        <p14:creationId xmlns:p14="http://schemas.microsoft.com/office/powerpoint/2010/main" val="20228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CustomShape 1"/>
          <p:cNvSpPr/>
          <p:nvPr/>
        </p:nvSpPr>
        <p:spPr>
          <a:xfrm>
            <a:off x="685800" y="1371600"/>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IEEE-SA Mandatory Editorial Coordination</a:t>
            </a:r>
            <a:endParaRPr lang="en-US" sz="2400" spc="-1" dirty="0">
              <a:solidFill>
                <a:srgbClr val="000000"/>
              </a:solidFill>
              <a:latin typeface="Arial"/>
            </a:endParaRPr>
          </a:p>
        </p:txBody>
      </p:sp>
      <p:sp>
        <p:nvSpPr>
          <p:cNvPr id="202" name="CustomShape 2"/>
          <p:cNvSpPr/>
          <p:nvPr/>
        </p:nvSpPr>
        <p:spPr>
          <a:xfrm>
            <a:off x="685800" y="2343060"/>
            <a:ext cx="7769250" cy="308340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marL="257310" indent="-256500">
              <a:spcBef>
                <a:spcPts val="451"/>
              </a:spcBef>
              <a:tabLst>
                <a:tab pos="0" algn="l"/>
              </a:tabLst>
            </a:pPr>
            <a:r>
              <a:rPr lang="en-US" b="1" spc="-1" dirty="0">
                <a:solidFill>
                  <a:srgbClr val="000000"/>
                </a:solidFill>
                <a:latin typeface="Times New Roman"/>
                <a:ea typeface="MS Gothic"/>
              </a:rPr>
              <a:t>Mandatory Editorial Coordination (MEC) completed in the final report doc.: </a:t>
            </a:r>
            <a:r>
              <a:rPr lang="en-US" b="1" u="sng" spc="-1" dirty="0">
                <a:solidFill>
                  <a:schemeClr val="accent2"/>
                </a:solidFill>
                <a:latin typeface="Times New Roman"/>
                <a:ea typeface="MS Gothic"/>
                <a:hlinkClick r:id="rId2">
                  <a:extLst>
                    <a:ext uri="{A12FA001-AC4F-418D-AE19-62706E023703}">
                      <ahyp:hlinkClr xmlns:ahyp="http://schemas.microsoft.com/office/drawing/2018/hyperlinkcolor" val="tx"/>
                    </a:ext>
                  </a:extLst>
                </a:hlinkClick>
              </a:rPr>
              <a:t>IEEE802.15-25-0323-00-006a</a:t>
            </a:r>
            <a:endParaRPr lang="en-US" b="1" spc="-1" dirty="0">
              <a:solidFill>
                <a:schemeClr val="accent2"/>
              </a:solidFill>
              <a:latin typeface="Times New Roman"/>
              <a:ea typeface="MS Gothic"/>
            </a:endParaRPr>
          </a:p>
        </p:txBody>
      </p:sp>
      <p:sp>
        <p:nvSpPr>
          <p:cNvPr id="205" name="CustomShape 5"/>
          <p:cNvSpPr/>
          <p:nvPr/>
        </p:nvSpPr>
        <p:spPr>
          <a:xfrm>
            <a:off x="594814" y="412745"/>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2" name="CustomShape 4">
            <a:extLst>
              <a:ext uri="{FF2B5EF4-FFF2-40B4-BE49-F238E27FC236}">
                <a16:creationId xmlns:a16="http://schemas.microsoft.com/office/drawing/2014/main" id="{DC9A5D39-47CC-4974-7215-2B03BD0036DE}"/>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41F35718-3C7D-8843-7D48-7B19EBC723F7}"/>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12</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18A68A65-22D7-A72E-71DF-86FA3CCD1AE4}"/>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7FC40FFD-382F-D04F-0024-0CD78F571B20}"/>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extLst>
      <p:ext uri="{BB962C8B-B14F-4D97-AF65-F5344CB8AC3E}">
        <p14:creationId xmlns:p14="http://schemas.microsoft.com/office/powerpoint/2010/main" val="471316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CustomShape 1"/>
          <p:cNvSpPr/>
          <p:nvPr/>
        </p:nvSpPr>
        <p:spPr>
          <a:xfrm>
            <a:off x="696870" y="1337310"/>
            <a:ext cx="7989030" cy="15074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Unsatisfied comments by “No” voting commenter</a:t>
            </a:r>
            <a:br>
              <a:rPr sz="1350" dirty="0"/>
            </a:br>
            <a:r>
              <a:rPr lang="en-US" sz="2400" b="1" spc="-1" dirty="0">
                <a:solidFill>
                  <a:srgbClr val="000000"/>
                </a:solidFill>
                <a:latin typeface="Times New Roman"/>
                <a:ea typeface="ＭＳ Ｐゴシック"/>
              </a:rPr>
              <a:t>(0 must-be-satisfied comments received in LB221)</a:t>
            </a:r>
            <a:br>
              <a:rPr sz="1350" dirty="0"/>
            </a:br>
            <a:br>
              <a:rPr sz="1350" dirty="0"/>
            </a:br>
            <a:r>
              <a:rPr lang="en-US" sz="2400" b="1" spc="-1" dirty="0">
                <a:solidFill>
                  <a:srgbClr val="000000"/>
                </a:solidFill>
                <a:latin typeface="Times New Roman"/>
                <a:ea typeface="ＭＳ Ｐゴシック"/>
              </a:rPr>
              <a:t>No unsatisfied comments, no “No” votes in LB221</a:t>
            </a:r>
            <a:endParaRPr lang="en-US" sz="2400" spc="-1" dirty="0">
              <a:solidFill>
                <a:srgbClr val="000000"/>
              </a:solidFill>
              <a:latin typeface="Arial"/>
            </a:endParaRPr>
          </a:p>
        </p:txBody>
      </p:sp>
      <p:sp>
        <p:nvSpPr>
          <p:cNvPr id="207" name="CustomShape 2"/>
          <p:cNvSpPr/>
          <p:nvPr/>
        </p:nvSpPr>
        <p:spPr>
          <a:xfrm>
            <a:off x="696870" y="365742"/>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graphicFrame>
        <p:nvGraphicFramePr>
          <p:cNvPr id="210" name="Table 5"/>
          <p:cNvGraphicFramePr/>
          <p:nvPr>
            <p:extLst>
              <p:ext uri="{D42A27DB-BD31-4B8C-83A1-F6EECF244321}">
                <p14:modId xmlns:p14="http://schemas.microsoft.com/office/powerpoint/2010/main" val="3178925113"/>
              </p:ext>
            </p:extLst>
          </p:nvPr>
        </p:nvGraphicFramePr>
        <p:xfrm>
          <a:off x="1446663" y="3047165"/>
          <a:ext cx="6614616" cy="2429129"/>
        </p:xfrm>
        <a:graphic>
          <a:graphicData uri="http://schemas.openxmlformats.org/drawingml/2006/table">
            <a:tbl>
              <a:tblPr/>
              <a:tblGrid>
                <a:gridCol w="3038901">
                  <a:extLst>
                    <a:ext uri="{9D8B030D-6E8A-4147-A177-3AD203B41FA5}">
                      <a16:colId xmlns:a16="http://schemas.microsoft.com/office/drawing/2014/main" val="20000"/>
                    </a:ext>
                  </a:extLst>
                </a:gridCol>
                <a:gridCol w="800669">
                  <a:extLst>
                    <a:ext uri="{9D8B030D-6E8A-4147-A177-3AD203B41FA5}">
                      <a16:colId xmlns:a16="http://schemas.microsoft.com/office/drawing/2014/main" val="20001"/>
                    </a:ext>
                  </a:extLst>
                </a:gridCol>
                <a:gridCol w="681379">
                  <a:extLst>
                    <a:ext uri="{9D8B030D-6E8A-4147-A177-3AD203B41FA5}">
                      <a16:colId xmlns:a16="http://schemas.microsoft.com/office/drawing/2014/main" val="20002"/>
                    </a:ext>
                  </a:extLst>
                </a:gridCol>
                <a:gridCol w="642454">
                  <a:extLst>
                    <a:ext uri="{9D8B030D-6E8A-4147-A177-3AD203B41FA5}">
                      <a16:colId xmlns:a16="http://schemas.microsoft.com/office/drawing/2014/main" val="20003"/>
                    </a:ext>
                  </a:extLst>
                </a:gridCol>
                <a:gridCol w="690449">
                  <a:extLst>
                    <a:ext uri="{9D8B030D-6E8A-4147-A177-3AD203B41FA5}">
                      <a16:colId xmlns:a16="http://schemas.microsoft.com/office/drawing/2014/main" val="20004"/>
                    </a:ext>
                  </a:extLst>
                </a:gridCol>
                <a:gridCol w="760764">
                  <a:extLst>
                    <a:ext uri="{9D8B030D-6E8A-4147-A177-3AD203B41FA5}">
                      <a16:colId xmlns:a16="http://schemas.microsoft.com/office/drawing/2014/main" val="20006"/>
                    </a:ext>
                  </a:extLst>
                </a:gridCol>
              </a:tblGrid>
              <a:tr h="692322">
                <a:tc>
                  <a:txBody>
                    <a:bodyPr/>
                    <a:lstStyle/>
                    <a:p>
                      <a:pPr algn="ctr">
                        <a:lnSpc>
                          <a:spcPct val="100000"/>
                        </a:lnSpc>
                      </a:pPr>
                      <a:r>
                        <a:rPr lang="en-US" sz="1800" b="1" strike="noStrike" spc="-1" dirty="0">
                          <a:solidFill>
                            <a:srgbClr val="FFFFFF"/>
                          </a:solidFill>
                          <a:latin typeface="Times New Roman"/>
                          <a:ea typeface="MS Gothic"/>
                        </a:rPr>
                        <a:t>Voter</a:t>
                      </a:r>
                      <a:endParaRPr lang="en-US" sz="1800" b="0" strike="noStrike" spc="-1" dirty="0">
                        <a:solidFill>
                          <a:srgbClr val="FFFFFF"/>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dirty="0">
                          <a:solidFill>
                            <a:srgbClr val="FFFFFF"/>
                          </a:solidFill>
                          <a:latin typeface="Times New Roman"/>
                          <a:ea typeface="MS Gothic"/>
                        </a:rPr>
                        <a:t>D3 LB210</a:t>
                      </a:r>
                      <a:endParaRPr lang="en-US" sz="1400" b="0" strike="noStrike" spc="-1" dirty="0">
                        <a:solidFill>
                          <a:srgbClr val="FFFFFF"/>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1" normalizeH="0" baseline="0" noProof="0" dirty="0">
                          <a:ln>
                            <a:noFill/>
                          </a:ln>
                          <a:solidFill>
                            <a:srgbClr val="FFFFFF"/>
                          </a:solidFill>
                          <a:effectLst/>
                          <a:uLnTx/>
                          <a:uFillTx/>
                          <a:latin typeface="Times New Roman"/>
                          <a:ea typeface="MS Gothic"/>
                        </a:rPr>
                        <a:t>D4 LB212</a:t>
                      </a:r>
                      <a:endParaRPr kumimoji="1" lang="en-US" altLang="ja-JP" sz="1400" b="0" i="0" u="none" strike="noStrike" kern="1200" cap="none" spc="-1" normalizeH="0" baseline="0" noProof="0" dirty="0">
                        <a:ln>
                          <a:noFill/>
                        </a:ln>
                        <a:solidFill>
                          <a:srgbClr val="FFFFFF"/>
                        </a:solidFill>
                        <a:effectLst/>
                        <a:uLnTx/>
                        <a:uFillTx/>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1" normalizeH="0" baseline="0" noProof="0" dirty="0">
                          <a:ln>
                            <a:noFill/>
                          </a:ln>
                          <a:solidFill>
                            <a:srgbClr val="FFFFFF"/>
                          </a:solidFill>
                          <a:effectLst/>
                          <a:uLnTx/>
                          <a:uFillTx/>
                          <a:latin typeface="Times New Roman"/>
                          <a:ea typeface="MS Gothic"/>
                        </a:rPr>
                        <a:t>D5 LB217</a:t>
                      </a:r>
                      <a:endParaRPr kumimoji="1" lang="en-US" altLang="ja-JP" sz="1400" b="0" i="0" u="none" strike="noStrike" kern="1200" cap="none" spc="-1" normalizeH="0" baseline="0" noProof="0" dirty="0">
                        <a:ln>
                          <a:noFill/>
                        </a:ln>
                        <a:solidFill>
                          <a:srgbClr val="FFFFFF"/>
                        </a:solidFill>
                        <a:effectLst/>
                        <a:uLnTx/>
                        <a:uFillTx/>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dirty="0">
                          <a:solidFill>
                            <a:srgbClr val="FFFFFF"/>
                          </a:solidFill>
                          <a:latin typeface="Times New Roman"/>
                          <a:ea typeface="MS Gothic"/>
                        </a:rPr>
                        <a:t>D6</a:t>
                      </a:r>
                    </a:p>
                    <a:p>
                      <a:pPr algn="ctr">
                        <a:lnSpc>
                          <a:spcPct val="100000"/>
                        </a:lnSpc>
                      </a:pPr>
                      <a:r>
                        <a:rPr lang="en-US" sz="1400" b="1" strike="noStrike" spc="-1" dirty="0">
                          <a:solidFill>
                            <a:srgbClr val="FFFFFF"/>
                          </a:solidFill>
                          <a:latin typeface="Times New Roman"/>
                          <a:ea typeface="MS Gothic"/>
                        </a:rPr>
                        <a:t>LB221</a:t>
                      </a:r>
                      <a:endParaRPr lang="en-US" sz="14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dirty="0">
                          <a:solidFill>
                            <a:srgbClr val="FFFFFF"/>
                          </a:solidFill>
                          <a:latin typeface="Times New Roman"/>
                          <a:ea typeface="MS Gothic"/>
                        </a:rPr>
                        <a:t>Total</a:t>
                      </a:r>
                      <a:endParaRPr lang="en-US" sz="1400" b="0" strike="noStrike" spc="-1" dirty="0">
                        <a:solidFill>
                          <a:srgbClr val="FFFFFF"/>
                        </a:solidFill>
                        <a:latin typeface="Arial"/>
                      </a:endParaRPr>
                    </a:p>
                  </a:txBody>
                  <a:tcPr marL="68580" marR="68580" marT="34290" marB="34290">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38160" cap="flat" cmpd="sng" algn="ctr">
                      <a:solidFill>
                        <a:srgbClr val="FFFFFF"/>
                      </a:solidFill>
                      <a:prstDash val="solid"/>
                      <a:round/>
                      <a:headEnd type="none" w="med" len="med"/>
                      <a:tailEnd type="none" w="med" len="med"/>
                    </a:lnB>
                    <a:solidFill>
                      <a:srgbClr val="000000"/>
                    </a:solidFill>
                  </a:tcPr>
                </a:tc>
                <a:extLst>
                  <a:ext uri="{0D108BD9-81ED-4DB2-BD59-A6C34878D82A}">
                    <a16:rowId xmlns:a16="http://schemas.microsoft.com/office/drawing/2014/main" val="10000"/>
                  </a:ext>
                </a:extLst>
              </a:tr>
              <a:tr h="511303">
                <a:tc>
                  <a:txBody>
                    <a:bodyPr/>
                    <a:lstStyle/>
                    <a:p>
                      <a:endParaRPr lang="en-US" sz="14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gn="ctr"/>
                      <a:r>
                        <a:rPr lang="en-US" sz="1800" b="0" strike="noStrike" spc="-1" dirty="0">
                          <a:solidFill>
                            <a:srgbClr val="000000"/>
                          </a:solidFill>
                          <a:latin typeface="Arial"/>
                          <a:ea typeface="DejaVu Sans"/>
                        </a:rPr>
                        <a:t>0</a:t>
                      </a:r>
                    </a:p>
                  </a:txBody>
                  <a:tcPr marL="7020" marR="7020" marT="34290" marB="34290">
                    <a:lnL w="12240" cap="flat" cmpd="sng" algn="ctr">
                      <a:solidFill>
                        <a:srgbClr val="FFFFFF"/>
                      </a:solidFill>
                      <a:prstDash val="solid"/>
                      <a:round/>
                      <a:headEnd type="none" w="med" len="med"/>
                      <a:tailEnd type="none" w="med" len="med"/>
                    </a:lnL>
                    <a:lnR w="12240">
                      <a:solidFill>
                        <a:srgbClr val="FFFFFF"/>
                      </a:solidFill>
                    </a:lnR>
                    <a:lnT w="3816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CCCCCC"/>
                    </a:solidFill>
                  </a:tcPr>
                </a:tc>
                <a:extLst>
                  <a:ext uri="{0D108BD9-81ED-4DB2-BD59-A6C34878D82A}">
                    <a16:rowId xmlns:a16="http://schemas.microsoft.com/office/drawing/2014/main" val="10001"/>
                  </a:ext>
                </a:extLst>
              </a:tr>
              <a:tr h="366006">
                <a:tc>
                  <a:txBody>
                    <a:bodyPr/>
                    <a:lstStyle/>
                    <a:p>
                      <a:endParaRPr lang="en-US" sz="14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endParaRPr lang="en-US" sz="1800" b="0" strike="noStrike" spc="-1" dirty="0">
                        <a:solidFill>
                          <a:srgbClr val="000000"/>
                        </a:solidFill>
                        <a:latin typeface="Arial"/>
                        <a:ea typeface="DejaVu Sans"/>
                      </a:endParaRPr>
                    </a:p>
                  </a:txBody>
                  <a:tcPr marL="7020" marR="7020" marT="34290" marB="34290">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E7E7E7"/>
                    </a:solidFill>
                  </a:tcPr>
                </a:tc>
                <a:extLst>
                  <a:ext uri="{0D108BD9-81ED-4DB2-BD59-A6C34878D82A}">
                    <a16:rowId xmlns:a16="http://schemas.microsoft.com/office/drawing/2014/main" val="10002"/>
                  </a:ext>
                </a:extLst>
              </a:tr>
              <a:tr h="364198">
                <a:tc>
                  <a:txBody>
                    <a:bodyPr/>
                    <a:lstStyle/>
                    <a:p>
                      <a:endParaRPr lang="en-US" sz="14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2800" b="0" strike="noStrike" spc="-1" dirty="0">
                        <a:solidFill>
                          <a:srgbClr val="000000"/>
                        </a:solidFill>
                        <a:latin typeface="Arial"/>
                        <a:ea typeface="DejaVu Sans"/>
                      </a:endParaRPr>
                    </a:p>
                  </a:txBody>
                  <a:tcPr marL="7020" marR="7020" marT="34290" marB="34290">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CCCCCC"/>
                    </a:solidFill>
                  </a:tcPr>
                </a:tc>
                <a:extLst>
                  <a:ext uri="{0D108BD9-81ED-4DB2-BD59-A6C34878D82A}">
                    <a16:rowId xmlns:a16="http://schemas.microsoft.com/office/drawing/2014/main" val="10003"/>
                  </a:ext>
                </a:extLst>
              </a:tr>
              <a:tr h="364198">
                <a:tc>
                  <a:txBody>
                    <a:bodyPr/>
                    <a:lstStyle/>
                    <a:p>
                      <a:pPr>
                        <a:lnSpc>
                          <a:spcPct val="100000"/>
                        </a:lnSpc>
                      </a:pPr>
                      <a:r>
                        <a:rPr lang="en-US" sz="1400" b="1" strike="noStrike" spc="-1" dirty="0">
                          <a:solidFill>
                            <a:srgbClr val="000000"/>
                          </a:solidFill>
                          <a:latin typeface="Times New Roman"/>
                          <a:ea typeface="MS Gothic"/>
                        </a:rPr>
                        <a:t>Total</a:t>
                      </a:r>
                      <a:endParaRPr lang="en-US" sz="14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gn="ctr"/>
                      <a:r>
                        <a:rPr lang="en-US" sz="1800" b="0" strike="noStrike" spc="-1" dirty="0">
                          <a:solidFill>
                            <a:srgbClr val="000000"/>
                          </a:solidFill>
                          <a:latin typeface="Arial"/>
                          <a:ea typeface="DejaVu Sans"/>
                        </a:rPr>
                        <a:t>0</a:t>
                      </a:r>
                    </a:p>
                  </a:txBody>
                  <a:tcPr marL="7020" marR="7020" marT="34290" marB="34290">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E7E7E7"/>
                    </a:solidFill>
                  </a:tcPr>
                </a:tc>
                <a:extLst>
                  <a:ext uri="{0D108BD9-81ED-4DB2-BD59-A6C34878D82A}">
                    <a16:rowId xmlns:a16="http://schemas.microsoft.com/office/drawing/2014/main" val="10004"/>
                  </a:ext>
                </a:extLst>
              </a:tr>
            </a:tbl>
          </a:graphicData>
        </a:graphic>
      </p:graphicFrame>
      <p:sp>
        <p:nvSpPr>
          <p:cNvPr id="2" name="CustomShape 4">
            <a:extLst>
              <a:ext uri="{FF2B5EF4-FFF2-40B4-BE49-F238E27FC236}">
                <a16:creationId xmlns:a16="http://schemas.microsoft.com/office/drawing/2014/main" id="{81967C88-C463-4692-2C94-2B8A70732A43}"/>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E3F5F206-684F-E523-B821-28786F0AF369}"/>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13</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10E235AB-2816-6D13-3D14-EF0CF98114EA}"/>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1C1350D4-47B2-11D0-8479-F1A56DD4F40B}"/>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13</a:t>
            </a:fld>
            <a:endParaRPr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ustomShape 1"/>
          <p:cNvSpPr/>
          <p:nvPr/>
        </p:nvSpPr>
        <p:spPr>
          <a:xfrm>
            <a:off x="685800" y="1337310"/>
            <a:ext cx="7769250" cy="157599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Unsatisfied Comments in Categories</a:t>
            </a:r>
            <a:br>
              <a:rPr sz="1350" dirty="0"/>
            </a:br>
            <a:r>
              <a:rPr lang="en-US" sz="2400" b="1" spc="-1" dirty="0">
                <a:solidFill>
                  <a:srgbClr val="000000"/>
                </a:solidFill>
                <a:latin typeface="Times New Roman"/>
                <a:ea typeface="ＭＳ Ｐゴシック"/>
              </a:rPr>
              <a:t>(0 must-be-satisfied comments received in LB221)</a:t>
            </a:r>
            <a:br>
              <a:rPr sz="1350" dirty="0"/>
            </a:br>
            <a:br>
              <a:rPr sz="1350" dirty="0"/>
            </a:br>
            <a:r>
              <a:rPr lang="en-US" sz="2400" b="1" spc="-1" dirty="0">
                <a:solidFill>
                  <a:srgbClr val="000000"/>
                </a:solidFill>
                <a:latin typeface="Times New Roman"/>
                <a:ea typeface="ＭＳ Ｐゴシック"/>
              </a:rPr>
              <a:t>No unsatisfied comments, no “No” votes in LB221</a:t>
            </a:r>
            <a:endParaRPr lang="en-US" sz="2400" spc="-1" dirty="0">
              <a:solidFill>
                <a:srgbClr val="000000"/>
              </a:solidFill>
              <a:latin typeface="Arial"/>
            </a:endParaRPr>
          </a:p>
        </p:txBody>
      </p:sp>
      <p:sp>
        <p:nvSpPr>
          <p:cNvPr id="212" name="CustomShape 2"/>
          <p:cNvSpPr/>
          <p:nvPr/>
        </p:nvSpPr>
        <p:spPr>
          <a:xfrm>
            <a:off x="633181" y="397586"/>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2" name="CustomShape 4">
            <a:extLst>
              <a:ext uri="{FF2B5EF4-FFF2-40B4-BE49-F238E27FC236}">
                <a16:creationId xmlns:a16="http://schemas.microsoft.com/office/drawing/2014/main" id="{4534B61B-4ABA-40EC-D00B-BD39D9136ED7}"/>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42509CE3-0502-8711-42C1-EBCF38A6C843}"/>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14</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472EFBC6-188F-E665-63DC-414033D5F100}"/>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36F608D1-059A-8AEA-6D74-577EB75BF766}"/>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14</a:t>
            </a:fld>
            <a:endParaRPr lang="en-US" altLang="ja-JP"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687375" y="1460139"/>
            <a:ext cx="7769250" cy="15074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Unsatisfied comments</a:t>
            </a:r>
            <a:br>
              <a:rPr sz="1350" dirty="0"/>
            </a:br>
            <a:r>
              <a:rPr lang="en-US" sz="2400" b="1" spc="-1" dirty="0">
                <a:solidFill>
                  <a:srgbClr val="000000"/>
                </a:solidFill>
                <a:latin typeface="Times New Roman"/>
                <a:ea typeface="ＭＳ Ｐゴシック"/>
              </a:rPr>
              <a:t>(No must-be-satisfied comments received in LB221)</a:t>
            </a:r>
            <a:br>
              <a:rPr sz="1350" dirty="0"/>
            </a:br>
            <a:br>
              <a:rPr sz="1350" dirty="0"/>
            </a:br>
            <a:r>
              <a:rPr lang="en-US" sz="2400" b="1" spc="-1" dirty="0">
                <a:solidFill>
                  <a:srgbClr val="000000"/>
                </a:solidFill>
                <a:latin typeface="Times New Roman"/>
                <a:ea typeface="ＭＳ Ｐゴシック"/>
              </a:rPr>
              <a:t>No unsatisfied comments, no No votes in LB221</a:t>
            </a:r>
            <a:endParaRPr lang="en-US" sz="2400" spc="-1" dirty="0">
              <a:solidFill>
                <a:srgbClr val="000000"/>
              </a:solidFill>
              <a:latin typeface="Arial"/>
            </a:endParaRPr>
          </a:p>
        </p:txBody>
      </p:sp>
      <p:sp>
        <p:nvSpPr>
          <p:cNvPr id="217" name="CustomShape 3"/>
          <p:cNvSpPr/>
          <p:nvPr/>
        </p:nvSpPr>
        <p:spPr>
          <a:xfrm>
            <a:off x="647098" y="375110"/>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3" name="CustomShape 4">
            <a:extLst>
              <a:ext uri="{FF2B5EF4-FFF2-40B4-BE49-F238E27FC236}">
                <a16:creationId xmlns:a16="http://schemas.microsoft.com/office/drawing/2014/main" id="{C6B70BA2-18BB-FB1F-3EFC-27EC8E286184}"/>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4" name="CustomShape 3">
            <a:extLst>
              <a:ext uri="{FF2B5EF4-FFF2-40B4-BE49-F238E27FC236}">
                <a16:creationId xmlns:a16="http://schemas.microsoft.com/office/drawing/2014/main" id="{6502DBF5-99A1-8104-0E44-D9BDE80E3D34}"/>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15</a:t>
            </a:fld>
            <a:endParaRPr lang="en-US" sz="1050" spc="-1" dirty="0">
              <a:solidFill>
                <a:srgbClr val="000000"/>
              </a:solidFill>
              <a:latin typeface="Arial"/>
            </a:endParaRPr>
          </a:p>
        </p:txBody>
      </p:sp>
      <p:sp>
        <p:nvSpPr>
          <p:cNvPr id="5" name="日付プレースホルダー 4">
            <a:extLst>
              <a:ext uri="{FF2B5EF4-FFF2-40B4-BE49-F238E27FC236}">
                <a16:creationId xmlns:a16="http://schemas.microsoft.com/office/drawing/2014/main" id="{AC81A0A5-E36C-5552-7DC3-F1535F9BEE0C}"/>
              </a:ext>
            </a:extLst>
          </p:cNvPr>
          <p:cNvSpPr>
            <a:spLocks noGrp="1"/>
          </p:cNvSpPr>
          <p:nvPr>
            <p:ph type="dt" sz="half" idx="2"/>
          </p:nvPr>
        </p:nvSpPr>
        <p:spPr/>
        <p:txBody>
          <a:bodyPr/>
          <a:lstStyle/>
          <a:p>
            <a:r>
              <a:rPr lang="en-US" altLang="ja-JP"/>
              <a:t>July 2025</a:t>
            </a:r>
            <a:endParaRPr lang="en-US" altLang="ja-JP" dirty="0"/>
          </a:p>
        </p:txBody>
      </p:sp>
      <p:sp>
        <p:nvSpPr>
          <p:cNvPr id="6" name="スライド番号プレースホルダー 5">
            <a:extLst>
              <a:ext uri="{FF2B5EF4-FFF2-40B4-BE49-F238E27FC236}">
                <a16:creationId xmlns:a16="http://schemas.microsoft.com/office/drawing/2014/main" id="{E0CD2AF2-B341-47F5-0CE9-4259568A9F8A}"/>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15</a:t>
            </a:fld>
            <a:endParaRPr lang="en-US" altLang="ja-JP"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ustomShape 1"/>
          <p:cNvSpPr/>
          <p:nvPr/>
        </p:nvSpPr>
        <p:spPr>
          <a:xfrm>
            <a:off x="687375" y="1197450"/>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TG15.6ma Timeline(expected)</a:t>
            </a:r>
            <a:endParaRPr lang="en-US" sz="2400" spc="-1" dirty="0">
              <a:solidFill>
                <a:srgbClr val="000000"/>
              </a:solidFill>
              <a:latin typeface="Arial"/>
            </a:endParaRPr>
          </a:p>
        </p:txBody>
      </p:sp>
      <p:sp>
        <p:nvSpPr>
          <p:cNvPr id="220" name="CustomShape 2"/>
          <p:cNvSpPr/>
          <p:nvPr/>
        </p:nvSpPr>
        <p:spPr>
          <a:xfrm>
            <a:off x="685800" y="402135"/>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graphicFrame>
        <p:nvGraphicFramePr>
          <p:cNvPr id="223" name="Table 5"/>
          <p:cNvGraphicFramePr/>
          <p:nvPr>
            <p:extLst>
              <p:ext uri="{D42A27DB-BD31-4B8C-83A1-F6EECF244321}">
                <p14:modId xmlns:p14="http://schemas.microsoft.com/office/powerpoint/2010/main" val="268029352"/>
              </p:ext>
            </p:extLst>
          </p:nvPr>
        </p:nvGraphicFramePr>
        <p:xfrm>
          <a:off x="827964" y="2168910"/>
          <a:ext cx="7588155" cy="3279135"/>
        </p:xfrm>
        <a:graphic>
          <a:graphicData uri="http://schemas.openxmlformats.org/drawingml/2006/table">
            <a:tbl>
              <a:tblPr/>
              <a:tblGrid>
                <a:gridCol w="2906973">
                  <a:extLst>
                    <a:ext uri="{9D8B030D-6E8A-4147-A177-3AD203B41FA5}">
                      <a16:colId xmlns:a16="http://schemas.microsoft.com/office/drawing/2014/main" val="20000"/>
                    </a:ext>
                  </a:extLst>
                </a:gridCol>
                <a:gridCol w="2151904">
                  <a:extLst>
                    <a:ext uri="{9D8B030D-6E8A-4147-A177-3AD203B41FA5}">
                      <a16:colId xmlns:a16="http://schemas.microsoft.com/office/drawing/2014/main" val="20001"/>
                    </a:ext>
                  </a:extLst>
                </a:gridCol>
                <a:gridCol w="2529278">
                  <a:extLst>
                    <a:ext uri="{9D8B030D-6E8A-4147-A177-3AD203B41FA5}">
                      <a16:colId xmlns:a16="http://schemas.microsoft.com/office/drawing/2014/main" val="20002"/>
                    </a:ext>
                  </a:extLst>
                </a:gridCol>
              </a:tblGrid>
              <a:tr h="544575">
                <a:tc>
                  <a:txBody>
                    <a:bodyPr/>
                    <a:lstStyle/>
                    <a:p>
                      <a:endParaRPr lang="en-US" sz="32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800" b="1" strike="noStrike" spc="-1" dirty="0">
                          <a:solidFill>
                            <a:srgbClr val="FFFFFF"/>
                          </a:solidFill>
                          <a:latin typeface="Times New Roman"/>
                          <a:ea typeface="MS Gothic"/>
                        </a:rPr>
                        <a:t>Open</a:t>
                      </a:r>
                      <a:endParaRPr lang="en-US" sz="1800" b="0" strike="noStrike" spc="-1" dirty="0">
                        <a:solidFill>
                          <a:srgbClr val="FFFFFF"/>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800" b="1" strike="noStrike" spc="-1" dirty="0">
                          <a:solidFill>
                            <a:srgbClr val="FFFFFF"/>
                          </a:solidFill>
                          <a:latin typeface="Times New Roman"/>
                          <a:ea typeface="MS Gothic"/>
                        </a:rPr>
                        <a:t>Close</a:t>
                      </a:r>
                      <a:endParaRPr lang="en-US" sz="1800" b="0" strike="noStrike" spc="-1" dirty="0">
                        <a:solidFill>
                          <a:srgbClr val="FFFFFF"/>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544575">
                <a:tc>
                  <a:txBody>
                    <a:bodyPr/>
                    <a:lstStyle/>
                    <a:p>
                      <a:pPr>
                        <a:lnSpc>
                          <a:spcPct val="100000"/>
                        </a:lnSpc>
                      </a:pPr>
                      <a:r>
                        <a:rPr lang="en-US" sz="1800" b="0" strike="noStrike" spc="-1" dirty="0">
                          <a:solidFill>
                            <a:srgbClr val="000000"/>
                          </a:solidFill>
                          <a:latin typeface="Times New Roman"/>
                          <a:ea typeface="MS Gothic"/>
                        </a:rPr>
                        <a:t>First SA Ballot</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August 14,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September 14,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544575">
                <a:tc>
                  <a:txBody>
                    <a:bodyPr/>
                    <a:lstStyle/>
                    <a:p>
                      <a:pPr>
                        <a:lnSpc>
                          <a:spcPct val="100000"/>
                        </a:lnSpc>
                      </a:pPr>
                      <a:r>
                        <a:rPr lang="en-US" sz="1800" b="0" strike="noStrike" spc="-1" dirty="0">
                          <a:solidFill>
                            <a:srgbClr val="000000"/>
                          </a:solidFill>
                          <a:latin typeface="Times New Roman"/>
                          <a:ea typeface="MS Gothic"/>
                        </a:rPr>
                        <a:t>Second SA Ballot</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800" b="0" strike="noStrike" spc="-1" dirty="0">
                          <a:solidFill>
                            <a:srgbClr val="000000"/>
                          </a:solidFill>
                          <a:latin typeface="Times New Roman"/>
                          <a:ea typeface="MS Gothic"/>
                        </a:rPr>
                        <a:t>October 1,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800" b="0" strike="noStrike" spc="-1" dirty="0">
                          <a:solidFill>
                            <a:srgbClr val="000000"/>
                          </a:solidFill>
                          <a:latin typeface="Times New Roman"/>
                          <a:ea typeface="MS Gothic"/>
                        </a:rPr>
                        <a:t>October 30,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544575">
                <a:tc>
                  <a:txBody>
                    <a:bodyPr/>
                    <a:lstStyle/>
                    <a:p>
                      <a:pPr>
                        <a:lnSpc>
                          <a:spcPct val="100000"/>
                        </a:lnSpc>
                      </a:pPr>
                      <a:r>
                        <a:rPr lang="en-US" sz="1800" b="0" strike="noStrike" spc="-1" dirty="0">
                          <a:solidFill>
                            <a:srgbClr val="000000"/>
                          </a:solidFill>
                          <a:latin typeface="Times New Roman"/>
                          <a:ea typeface="MS Gothic"/>
                        </a:rPr>
                        <a:t>Third SA Ballot</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December 15, 2025</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January 10, 2026</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544575">
                <a:tc>
                  <a:txBody>
                    <a:bodyPr/>
                    <a:lstStyle/>
                    <a:p>
                      <a:pPr>
                        <a:lnSpc>
                          <a:spcPct val="100000"/>
                        </a:lnSpc>
                      </a:pPr>
                      <a:r>
                        <a:rPr lang="en-US" sz="1800" b="0" strike="noStrike" spc="-1" dirty="0">
                          <a:solidFill>
                            <a:srgbClr val="000000"/>
                          </a:solidFill>
                          <a:latin typeface="Times New Roman"/>
                          <a:ea typeface="MS Gothic"/>
                        </a:rPr>
                        <a:t>LMSC to </a:t>
                      </a:r>
                      <a:r>
                        <a:rPr lang="en-US" sz="1800" b="0" strike="noStrike" spc="-1" dirty="0" err="1">
                          <a:solidFill>
                            <a:srgbClr val="000000"/>
                          </a:solidFill>
                          <a:latin typeface="Times New Roman"/>
                          <a:ea typeface="MS Gothic"/>
                        </a:rPr>
                        <a:t>Revcom</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800" b="0" strike="noStrike" spc="-1" dirty="0">
                          <a:solidFill>
                            <a:srgbClr val="000000"/>
                          </a:solidFill>
                          <a:latin typeface="Times New Roman"/>
                          <a:ea typeface="MS Gothic"/>
                        </a:rPr>
                        <a:t>January 2026</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544575">
                <a:tc>
                  <a:txBody>
                    <a:bodyPr/>
                    <a:lstStyle/>
                    <a:p>
                      <a:pPr>
                        <a:lnSpc>
                          <a:spcPct val="100000"/>
                        </a:lnSpc>
                      </a:pPr>
                      <a:r>
                        <a:rPr lang="en-US" sz="1800" b="0" strike="noStrike" spc="-1" dirty="0" err="1">
                          <a:solidFill>
                            <a:srgbClr val="000000"/>
                          </a:solidFill>
                          <a:latin typeface="Times New Roman"/>
                          <a:ea typeface="MS Gothic"/>
                        </a:rPr>
                        <a:t>Revcom</a:t>
                      </a:r>
                      <a:r>
                        <a:rPr lang="en-US" sz="1800" b="0" strike="noStrike" spc="-1" dirty="0">
                          <a:solidFill>
                            <a:srgbClr val="000000"/>
                          </a:solidFill>
                          <a:latin typeface="Times New Roman"/>
                          <a:ea typeface="MS Gothic"/>
                        </a:rPr>
                        <a:t> to SB</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800" b="0" strike="noStrike" spc="-1" dirty="0">
                          <a:solidFill>
                            <a:srgbClr val="000000"/>
                          </a:solidFill>
                          <a:latin typeface="Times New Roman"/>
                          <a:ea typeface="MS Gothic"/>
                        </a:rPr>
                        <a:t>March 2026</a:t>
                      </a:r>
                      <a:endParaRPr lang="en-US" sz="1800" b="0" strike="noStrike" spc="-1" dirty="0">
                        <a:solidFill>
                          <a:srgbClr val="000000"/>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800" b="0" strike="noStrike" spc="-1" dirty="0">
                        <a:solidFill>
                          <a:srgbClr val="000000"/>
                        </a:solidFill>
                        <a:latin typeface="Arial"/>
                        <a:ea typeface="DejaVu Sans"/>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
        <p:nvSpPr>
          <p:cNvPr id="2" name="CustomShape 4">
            <a:extLst>
              <a:ext uri="{FF2B5EF4-FFF2-40B4-BE49-F238E27FC236}">
                <a16:creationId xmlns:a16="http://schemas.microsoft.com/office/drawing/2014/main" id="{A54F06EC-9C4F-083A-9E03-7EC5150585E9}"/>
              </a:ext>
            </a:extLst>
          </p:cNvPr>
          <p:cNvSpPr/>
          <p:nvPr/>
        </p:nvSpPr>
        <p:spPr>
          <a:xfrm>
            <a:off x="3971377" y="926730"/>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5D4301EE-E419-9E34-8DAC-853359C25F85}"/>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16</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9BD58F05-D22B-6A27-FE54-05CB1F42AF61}"/>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F3CEFA4F-21FE-6260-0272-CBC51E7F9197}"/>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16</a:t>
            </a:fld>
            <a:endParaRPr lang="en-US" altLang="ja-JP"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CustomShape 5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1" u="none" strike="noStrike" kern="1200" cap="none" spc="-1" normalizeH="0" baseline="0" noProof="0" dirty="0">
                <a:ln>
                  <a:noFill/>
                </a:ln>
                <a:solidFill>
                  <a:srgbClr val="000000"/>
                </a:solidFill>
                <a:effectLst/>
                <a:uLnTx/>
                <a:uFillTx/>
                <a:latin typeface="Arial"/>
                <a:ea typeface="DejaVu Sans"/>
              </a:rPr>
              <a:t>Motion: 802.15 </a:t>
            </a:r>
            <a:r>
              <a:rPr kumimoji="1" lang="en-US" sz="2000" b="0" i="1" u="none" strike="noStrike" kern="1200" cap="none" spc="-1" normalizeH="0" baseline="0" noProof="0" dirty="0">
                <a:ln>
                  <a:noFill/>
                </a:ln>
                <a:solidFill>
                  <a:srgbClr val="000000"/>
                </a:solidFill>
                <a:effectLst/>
                <a:highlight>
                  <a:srgbClr val="FFFF00"/>
                </a:highlight>
                <a:uLnTx/>
                <a:uFillTx/>
                <a:latin typeface="Arial"/>
                <a:ea typeface="DejaVu Sans"/>
              </a:rPr>
              <a:t>has reviewed and approves the CSD [15-21-0260-03-006a], and the CA document [15-24-0348-06]; and </a:t>
            </a:r>
            <a:r>
              <a:rPr kumimoji="1" lang="en-US" sz="2000" b="0" i="1" u="none" strike="noStrike" kern="1200" cap="none" spc="-1" normalizeH="0" baseline="0" noProof="0" dirty="0">
                <a:ln>
                  <a:noFill/>
                </a:ln>
                <a:solidFill>
                  <a:srgbClr val="000000"/>
                </a:solidFill>
                <a:effectLst/>
                <a:uLnTx/>
                <a:uFillTx/>
                <a:latin typeface="Arial"/>
                <a:ea typeface="DejaVu Sans"/>
              </a:rPr>
              <a:t>requests unconditional approval from the </a:t>
            </a:r>
            <a:r>
              <a:rPr kumimoji="1" lang="en-US" sz="2000" b="0" i="1" u="none" strike="noStrike" kern="1200" cap="none" spc="-1" normalizeH="0" baseline="0" noProof="0" dirty="0">
                <a:ln>
                  <a:noFill/>
                </a:ln>
                <a:solidFill>
                  <a:srgbClr val="000000"/>
                </a:solidFill>
                <a:effectLst/>
                <a:highlight>
                  <a:srgbClr val="FFFF00"/>
                </a:highlight>
                <a:uLnTx/>
                <a:uFillTx/>
                <a:latin typeface="Arial"/>
                <a:ea typeface="DejaVu Sans"/>
              </a:rPr>
              <a:t>LMSC</a:t>
            </a:r>
            <a:r>
              <a:rPr kumimoji="1" lang="en-US" sz="2000" b="0" i="1" u="none" strike="noStrike" kern="1200" cap="none" spc="-1" normalizeH="0" baseline="0" noProof="0" dirty="0">
                <a:ln>
                  <a:noFill/>
                </a:ln>
                <a:solidFill>
                  <a:srgbClr val="000000"/>
                </a:solidFill>
                <a:effectLst/>
                <a:uLnTx/>
                <a:uFillTx/>
                <a:latin typeface="Arial"/>
                <a:ea typeface="DejaVu Sans"/>
              </a:rPr>
              <a:t> to submit P802.15.6ma</a:t>
            </a:r>
            <a:r>
              <a:rPr kumimoji="1" lang="en-US" sz="2000" b="0" i="1" u="none" strike="noStrike" kern="1200" cap="none" spc="-1" normalizeH="0" baseline="0" noProof="0" dirty="0">
                <a:ln>
                  <a:noFill/>
                </a:ln>
                <a:solidFill>
                  <a:srgbClr val="000000"/>
                </a:solidFill>
                <a:effectLst/>
                <a:highlight>
                  <a:srgbClr val="FFFF00"/>
                </a:highlight>
                <a:uLnTx/>
                <a:uFillTx/>
                <a:latin typeface="Arial"/>
                <a:ea typeface="DejaVu Sans"/>
              </a:rPr>
              <a:t>-D06</a:t>
            </a:r>
            <a:r>
              <a:rPr kumimoji="1" lang="en-US" sz="2000" b="0" i="1" u="none" strike="noStrike" kern="1200" cap="none" spc="-1" normalizeH="0" baseline="0" noProof="0" dirty="0">
                <a:ln>
                  <a:noFill/>
                </a:ln>
                <a:solidFill>
                  <a:srgbClr val="000000"/>
                </a:solidFill>
                <a:effectLst/>
                <a:uLnTx/>
                <a:uFillTx/>
                <a:latin typeface="Arial"/>
                <a:ea typeface="DejaVu Sans"/>
              </a:rPr>
              <a:t> to Standards Association ballot.</a:t>
            </a: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ea typeface="DejaVu Sans"/>
              </a:rPr>
              <a:t>Moved by: Ryuji Kohno(YNU/YRP-IAI)</a:t>
            </a: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ea typeface="DejaVu Sans"/>
              </a:rPr>
              <a:t>Seconded by: </a:t>
            </a: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ea typeface="DejaVu Sans"/>
              </a:rPr>
              <a:t>Result: </a:t>
            </a:r>
            <a:endParaRPr kumimoji="1" lang="en-US" sz="2000" b="0" i="0" u="none" strike="noStrike" kern="1200" cap="none" spc="-1" normalizeH="0" baseline="0" noProof="0" dirty="0">
              <a:ln>
                <a:noFill/>
              </a:ln>
              <a:solidFill>
                <a:srgbClr val="000000"/>
              </a:solidFill>
              <a:effectLst/>
              <a:uLnTx/>
              <a:uFillTx/>
              <a:latin typeface="Arial"/>
            </a:endParaRPr>
          </a:p>
        </p:txBody>
      </p:sp>
      <p:sp>
        <p:nvSpPr>
          <p:cNvPr id="10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Unconditional submittal</a:t>
            </a:r>
          </a:p>
        </p:txBody>
      </p:sp>
      <p:sp>
        <p:nvSpPr>
          <p:cNvPr id="2" name="CustomShape 5">
            <a:extLst>
              <a:ext uri="{FF2B5EF4-FFF2-40B4-BE49-F238E27FC236}">
                <a16:creationId xmlns:a16="http://schemas.microsoft.com/office/drawing/2014/main" id="{009767EA-74B2-99CA-2E3A-77DBF8BEA9AE}"/>
              </a:ext>
            </a:extLst>
          </p:cNvPr>
          <p:cNvSpPr/>
          <p:nvPr/>
        </p:nvSpPr>
        <p:spPr>
          <a:xfrm>
            <a:off x="594814" y="412745"/>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3" name="CustomShape 3">
            <a:extLst>
              <a:ext uri="{FF2B5EF4-FFF2-40B4-BE49-F238E27FC236}">
                <a16:creationId xmlns:a16="http://schemas.microsoft.com/office/drawing/2014/main" id="{505ADBD0-BC57-3688-EAC5-C58072CF1D5C}"/>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17</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9CD34D30-150E-A154-7464-8320090CEF65}"/>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1FEA8990-EA1E-2D08-8D4D-81B722CFD67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17</a:t>
            </a:fld>
            <a:endParaRPr lang="en-US" altLang="ja-JP" dirty="0"/>
          </a:p>
        </p:txBody>
      </p:sp>
    </p:spTree>
    <p:extLst>
      <p:ext uri="{BB962C8B-B14F-4D97-AF65-F5344CB8AC3E}">
        <p14:creationId xmlns:p14="http://schemas.microsoft.com/office/powerpoint/2010/main" val="768925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July 2025</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18</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324631" y="81613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37566" y="2749828"/>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8202016" y="1264031"/>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2026</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913396" y="3638685"/>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Feb. 2026</a:t>
            </a:r>
            <a:endParaRPr lang="en-US" sz="1400" b="1" kern="1200" dirty="0">
              <a:solidFill>
                <a:srgbClr val="000000">
                  <a:hueOff val="0"/>
                  <a:satOff val="0"/>
                  <a:lumOff val="0"/>
                  <a:alphaOff val="0"/>
                </a:srgbClr>
              </a:solidFill>
              <a:latin typeface="Times New Roman"/>
              <a:ea typeface="+mn-ea"/>
              <a:cs typeface="+mn-cs"/>
            </a:endParaRP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6970920"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SA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Oct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706048" y="4365433"/>
            <a:ext cx="772516" cy="123924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for SA Ballot</a:t>
            </a:r>
          </a:p>
          <a:p>
            <a:pPr marL="0" lvl="0" indent="0" algn="ctr" defTabSz="622300">
              <a:lnSpc>
                <a:spcPct val="90000"/>
              </a:lnSpc>
              <a:spcBef>
                <a:spcPct val="0"/>
              </a:spcBef>
              <a:spcAft>
                <a:spcPct val="35000"/>
              </a:spcAft>
              <a:buNone/>
            </a:pPr>
            <a:r>
              <a:rPr kumimoji="1" lang="en-US" sz="1400" b="1" dirty="0">
                <a:solidFill>
                  <a:srgbClr val="000000">
                    <a:hueOff val="0"/>
                    <a:satOff val="0"/>
                    <a:lumOff val="0"/>
                    <a:alphaOff val="0"/>
                  </a:srgbClr>
                </a:solidFill>
                <a:latin typeface="Times New Roman"/>
              </a:rPr>
              <a:t>Oct. 20</a:t>
            </a:r>
            <a:r>
              <a:rPr lang="en-US" sz="1400" b="1" dirty="0">
                <a:solidFill>
                  <a:srgbClr val="000000">
                    <a:hueOff val="0"/>
                    <a:satOff val="0"/>
                    <a:lumOff val="0"/>
                    <a:alphaOff val="0"/>
                  </a:srgbClr>
                </a:solidFill>
                <a:latin typeface="Times New Roman"/>
              </a:rPr>
              <a:t>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6214646" y="1627994"/>
            <a:ext cx="895473"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SA Ballot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5800120" y="3818720"/>
            <a:ext cx="1131028" cy="1639857"/>
            <a:chOff x="4734889" y="2176421"/>
            <a:chExt cx="947618" cy="1639857"/>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734889" y="2176421"/>
              <a:ext cx="81741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Unconditional approval for Standard Association Ballot (SA)</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July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2925116" y="1542572"/>
            <a:ext cx="987164" cy="1626596"/>
            <a:chOff x="4240042" y="71418"/>
            <a:chExt cx="894442"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40042" y="71418"/>
              <a:ext cx="894442"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LB210</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2713568" y="3892291"/>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(LB210)</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2203701" y="1800002"/>
            <a:ext cx="1027394" cy="1355521"/>
            <a:chOff x="2063018" y="89518"/>
            <a:chExt cx="102739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063018"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1872384" y="3797431"/>
            <a:ext cx="918520" cy="1526511"/>
            <a:chOff x="2878374" y="2239438"/>
            <a:chExt cx="688887"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878374" y="2239438"/>
              <a:ext cx="68888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299986" y="2129346"/>
            <a:ext cx="2829447" cy="2039217"/>
            <a:chOff x="1379747" y="-1400625"/>
            <a:chExt cx="1672297"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379747"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760126" y="3855627"/>
            <a:ext cx="1147593" cy="1510147"/>
            <a:chOff x="2022891" y="2274853"/>
            <a:chExt cx="713170"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244969"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7657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305816" y="2665744"/>
            <a:ext cx="3700829" cy="2726740"/>
            <a:chOff x="-1931078" y="2289767"/>
            <a:chExt cx="3700829"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1931078"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94896"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735204" y="332385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8320336" y="3277423"/>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995407" y="3266766"/>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7270956" y="3299622"/>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6386417" y="3292307"/>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489822"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581067"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125263" y="328259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69802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3307339"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568002" y="3281373"/>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2186152"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765481"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1318593"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66720" y="327202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5045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3507780" y="3667082"/>
            <a:ext cx="861619" cy="13148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(LB212)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3733619" y="1546943"/>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sp>
        <p:nvSpPr>
          <p:cNvPr id="9" name="楕円 8">
            <a:extLst>
              <a:ext uri="{FF2B5EF4-FFF2-40B4-BE49-F238E27FC236}">
                <a16:creationId xmlns:a16="http://schemas.microsoft.com/office/drawing/2014/main" id="{135793AD-CF30-28A8-F1CE-CA4B55ADCA8B}"/>
              </a:ext>
            </a:extLst>
          </p:cNvPr>
          <p:cNvSpPr/>
          <p:nvPr/>
        </p:nvSpPr>
        <p:spPr>
          <a:xfrm>
            <a:off x="5925406"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 name="テキスト ボックス 6">
            <a:extLst>
              <a:ext uri="{FF2B5EF4-FFF2-40B4-BE49-F238E27FC236}">
                <a16:creationId xmlns:a16="http://schemas.microsoft.com/office/drawing/2014/main" id="{602E375F-9AA1-4559-3749-5F19C9438101}"/>
              </a:ext>
            </a:extLst>
          </p:cNvPr>
          <p:cNvSpPr txBox="1"/>
          <p:nvPr/>
        </p:nvSpPr>
        <p:spPr>
          <a:xfrm>
            <a:off x="4266677" y="3902119"/>
            <a:ext cx="956142"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2nd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(LB217)</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April 2025</a:t>
            </a:r>
          </a:p>
        </p:txBody>
      </p:sp>
      <p:sp>
        <p:nvSpPr>
          <p:cNvPr id="10" name="テキスト ボックス 9">
            <a:extLst>
              <a:ext uri="{FF2B5EF4-FFF2-40B4-BE49-F238E27FC236}">
                <a16:creationId xmlns:a16="http://schemas.microsoft.com/office/drawing/2014/main" id="{70A9F168-8355-89C9-5EBC-A4FB6DBA4509}"/>
              </a:ext>
            </a:extLst>
          </p:cNvPr>
          <p:cNvSpPr txBox="1"/>
          <p:nvPr/>
        </p:nvSpPr>
        <p:spPr>
          <a:xfrm>
            <a:off x="4653900" y="1593771"/>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LB217</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2025</a:t>
            </a:r>
          </a:p>
        </p:txBody>
      </p:sp>
      <p:sp>
        <p:nvSpPr>
          <p:cNvPr id="11" name="楕円 10">
            <a:extLst>
              <a:ext uri="{FF2B5EF4-FFF2-40B4-BE49-F238E27FC236}">
                <a16:creationId xmlns:a16="http://schemas.microsoft.com/office/drawing/2014/main" id="{D6BE4A91-D065-7160-76BB-A66E03D1C5F1}"/>
              </a:ext>
            </a:extLst>
          </p:cNvPr>
          <p:cNvSpPr/>
          <p:nvPr/>
        </p:nvSpPr>
        <p:spPr>
          <a:xfrm>
            <a:off x="502896" y="326676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2" name="楕円 11">
            <a:extLst>
              <a:ext uri="{FF2B5EF4-FFF2-40B4-BE49-F238E27FC236}">
                <a16:creationId xmlns:a16="http://schemas.microsoft.com/office/drawing/2014/main" id="{9C49E052-E495-12E6-A1EE-F90297A2D9BF}"/>
              </a:ext>
            </a:extLst>
          </p:cNvPr>
          <p:cNvSpPr/>
          <p:nvPr/>
        </p:nvSpPr>
        <p:spPr>
          <a:xfrm>
            <a:off x="886523" y="3282535"/>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3" name="楕円 12">
            <a:extLst>
              <a:ext uri="{FF2B5EF4-FFF2-40B4-BE49-F238E27FC236}">
                <a16:creationId xmlns:a16="http://schemas.microsoft.com/office/drawing/2014/main" id="{8E52E2CB-206D-6277-55AE-1E7C34171BAE}"/>
              </a:ext>
            </a:extLst>
          </p:cNvPr>
          <p:cNvSpPr/>
          <p:nvPr/>
        </p:nvSpPr>
        <p:spPr>
          <a:xfrm>
            <a:off x="2925119" y="32790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4" name="テキスト ボックス 13">
            <a:extLst>
              <a:ext uri="{FF2B5EF4-FFF2-40B4-BE49-F238E27FC236}">
                <a16:creationId xmlns:a16="http://schemas.microsoft.com/office/drawing/2014/main" id="{0C056727-40BF-BEAC-78D2-6A28D2A1D0B0}"/>
              </a:ext>
            </a:extLst>
          </p:cNvPr>
          <p:cNvSpPr txBox="1"/>
          <p:nvPr/>
        </p:nvSpPr>
        <p:spPr>
          <a:xfrm>
            <a:off x="5046876" y="3881652"/>
            <a:ext cx="90323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3rd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June 2025</a:t>
            </a:r>
          </a:p>
        </p:txBody>
      </p:sp>
      <p:sp>
        <p:nvSpPr>
          <p:cNvPr id="16" name="テキスト ボックス 15">
            <a:extLst>
              <a:ext uri="{FF2B5EF4-FFF2-40B4-BE49-F238E27FC236}">
                <a16:creationId xmlns:a16="http://schemas.microsoft.com/office/drawing/2014/main" id="{04DE81A7-807A-B857-AFB5-B7B0E533C4A7}"/>
              </a:ext>
            </a:extLst>
          </p:cNvPr>
          <p:cNvSpPr txBox="1"/>
          <p:nvPr/>
        </p:nvSpPr>
        <p:spPr>
          <a:xfrm>
            <a:off x="5425003" y="1614242"/>
            <a:ext cx="937950"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dirty="0">
                <a:solidFill>
                  <a:srgbClr val="000000">
                    <a:hueOff val="0"/>
                    <a:satOff val="0"/>
                    <a:lumOff val="0"/>
                    <a:alphaOff val="0"/>
                  </a:srgbClr>
                </a:solidFill>
                <a:latin typeface="Times New Roman"/>
              </a:rPr>
              <a:t>for LB217</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2025</a:t>
            </a:r>
          </a:p>
        </p:txBody>
      </p:sp>
      <p:sp>
        <p:nvSpPr>
          <p:cNvPr id="17" name="楕円 16">
            <a:extLst>
              <a:ext uri="{FF2B5EF4-FFF2-40B4-BE49-F238E27FC236}">
                <a16:creationId xmlns:a16="http://schemas.microsoft.com/office/drawing/2014/main" id="{5CD337D6-7B38-A017-861A-3F1A404C872D}"/>
              </a:ext>
            </a:extLst>
          </p:cNvPr>
          <p:cNvSpPr/>
          <p:nvPr/>
        </p:nvSpPr>
        <p:spPr>
          <a:xfrm>
            <a:off x="6856719" y="3287371"/>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8" name="楕円 17">
            <a:extLst>
              <a:ext uri="{FF2B5EF4-FFF2-40B4-BE49-F238E27FC236}">
                <a16:creationId xmlns:a16="http://schemas.microsoft.com/office/drawing/2014/main" id="{D8484EA5-9213-DD96-A76E-DDCDB14F4DFA}"/>
              </a:ext>
            </a:extLst>
          </p:cNvPr>
          <p:cNvSpPr/>
          <p:nvPr/>
        </p:nvSpPr>
        <p:spPr>
          <a:xfrm>
            <a:off x="7679233" y="3309986"/>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0" name="テキスト ボックス 19">
            <a:extLst>
              <a:ext uri="{FF2B5EF4-FFF2-40B4-BE49-F238E27FC236}">
                <a16:creationId xmlns:a16="http://schemas.microsoft.com/office/drawing/2014/main" id="{28ACA8A0-027D-936C-8FFE-58949CF35AA3}"/>
              </a:ext>
            </a:extLst>
          </p:cNvPr>
          <p:cNvSpPr txBox="1"/>
          <p:nvPr/>
        </p:nvSpPr>
        <p:spPr>
          <a:xfrm rot="10800000" flipV="1">
            <a:off x="7423845" y="3850995"/>
            <a:ext cx="677541" cy="1815882"/>
          </a:xfrm>
          <a:prstGeom prst="rect">
            <a:avLst/>
          </a:prstGeom>
          <a:noFill/>
        </p:spPr>
        <p:txBody>
          <a:bodyPr wrap="square">
            <a:spAutoFit/>
          </a:bodyPr>
          <a:lstStyle/>
          <a:p>
            <a:pPr algn="l" fontAlgn="ctr"/>
            <a:r>
              <a:rPr lang="en-US" altLang="ja-JP" sz="1400" b="0" i="0" u="none" strike="noStrike" dirty="0">
                <a:solidFill>
                  <a:srgbClr val="000000"/>
                </a:solidFill>
                <a:effectLst/>
                <a:latin typeface="Times New Roman" panose="02020603050405020304" pitchFamily="18" charset="0"/>
                <a:ea typeface="ＭＳ Ｐゴシック" panose="020B0600070205080204" pitchFamily="50" charset="-128"/>
              </a:rPr>
              <a:t>Request EC approval for SA Ballot</a:t>
            </a:r>
          </a:p>
          <a:p>
            <a:pPr algn="l" fontAlgn="ctr"/>
            <a:r>
              <a:rPr lang="en-US" altLang="ja-JP" sz="1400" b="1" dirty="0">
                <a:solidFill>
                  <a:srgbClr val="000000"/>
                </a:solidFill>
                <a:latin typeface="Times New Roman" panose="02020603050405020304" pitchFamily="18" charset="0"/>
                <a:ea typeface="ＭＳ Ｐゴシック" panose="020B0600070205080204" pitchFamily="50" charset="-128"/>
              </a:rPr>
              <a:t>Nov. 2026</a:t>
            </a:r>
            <a:endParaRPr lang="en-US" altLang="ja-JP" sz="1400" b="1" i="0" u="none" strike="noStrike" dirty="0">
              <a:solidFill>
                <a:srgbClr val="000000"/>
              </a:solidFill>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C2C6A0EB-003E-C92E-E9C6-AE979F081247}"/>
              </a:ext>
            </a:extLst>
          </p:cNvPr>
          <p:cNvSpPr txBox="1"/>
          <p:nvPr/>
        </p:nvSpPr>
        <p:spPr>
          <a:xfrm>
            <a:off x="7653749" y="1390593"/>
            <a:ext cx="734796" cy="1754326"/>
          </a:xfrm>
          <a:prstGeom prst="rect">
            <a:avLst/>
          </a:prstGeom>
          <a:noFill/>
        </p:spPr>
        <p:txBody>
          <a:bodyPr wrap="square">
            <a:spAutoFit/>
          </a:bodyPr>
          <a:lstStyle/>
          <a:p>
            <a:pPr algn="l" fontAlgn="ctr"/>
            <a:r>
              <a:rPr lang="en-US" altLang="ja-JP" sz="1200" b="0" i="0" u="none" strike="noStrike" dirty="0">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p>
            <a:pPr algn="l" fontAlgn="ctr"/>
            <a:r>
              <a:rPr lang="en-US" altLang="ja-JP" sz="1200" b="1" dirty="0">
                <a:solidFill>
                  <a:srgbClr val="000000"/>
                </a:solidFill>
                <a:latin typeface="Times New Roman" panose="02020603050405020304" pitchFamily="18" charset="0"/>
                <a:ea typeface="ＭＳ Ｐゴシック" panose="020B0600070205080204" pitchFamily="50" charset="-128"/>
              </a:rPr>
              <a:t>Jan 2026</a:t>
            </a:r>
            <a:endParaRPr lang="en-US" altLang="ja-JP" sz="1200" b="1" i="0" u="none" strike="noStrike" dirty="0">
              <a:solidFill>
                <a:srgbClr val="000000"/>
              </a:solidFill>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bwMode="auto">
          <a:xfrm>
            <a:off x="788541" y="469900"/>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latin typeface="+mn-lt"/>
              </a:rPr>
              <a:t>July 2025</a:t>
            </a:r>
            <a:endParaRPr lang="en-US" sz="1400" dirty="0">
              <a:latin typeface="+mn-lt"/>
            </a:endParaRPr>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55399" y="541509"/>
            <a:ext cx="3869201" cy="461665"/>
          </a:xfrm>
          <a:prstGeom prst="rect">
            <a:avLst/>
          </a:prstGeom>
          <a:noFill/>
        </p:spPr>
        <p:txBody>
          <a:bodyPr wrap="none" rtlCol="0">
            <a:spAutoFit/>
          </a:bodyPr>
          <a:lstStyle/>
          <a:p>
            <a:r>
              <a:rPr lang="en-US" sz="2400" b="1" dirty="0"/>
              <a:t>Expecting Timeline detail</a:t>
            </a:r>
          </a:p>
        </p:txBody>
      </p:sp>
      <p:sp>
        <p:nvSpPr>
          <p:cNvPr id="8" name="TextBox 15">
            <a:extLst>
              <a:ext uri="{FF2B5EF4-FFF2-40B4-BE49-F238E27FC236}">
                <a16:creationId xmlns:a16="http://schemas.microsoft.com/office/drawing/2014/main" id="{19CB4F6E-861E-62C4-C702-51704F5C2FC1}"/>
              </a:ext>
            </a:extLst>
          </p:cNvPr>
          <p:cNvSpPr txBox="1"/>
          <p:nvPr/>
        </p:nvSpPr>
        <p:spPr>
          <a:xfrm>
            <a:off x="4944094" y="6199605"/>
            <a:ext cx="4111741" cy="307777"/>
          </a:xfrm>
          <a:prstGeom prst="rect">
            <a:avLst/>
          </a:prstGeom>
          <a:noFill/>
        </p:spPr>
        <p:txBody>
          <a:bodyPr wrap="square">
            <a:spAutoFit/>
          </a:bodyPr>
          <a:lstStyle/>
          <a:p>
            <a:r>
              <a:rPr lang="en-US" sz="1400" dirty="0">
                <a:highlight>
                  <a:srgbClr val="FFFF00"/>
                </a:highlight>
              </a:rPr>
              <a:t>Reference: doc.#15-23-0369-09-06ma</a:t>
            </a:r>
          </a:p>
        </p:txBody>
      </p:sp>
      <p:graphicFrame>
        <p:nvGraphicFramePr>
          <p:cNvPr id="7" name="表 6">
            <a:extLst>
              <a:ext uri="{FF2B5EF4-FFF2-40B4-BE49-F238E27FC236}">
                <a16:creationId xmlns:a16="http://schemas.microsoft.com/office/drawing/2014/main" id="{84EB501E-8A8C-6E0A-9449-0F4ACDAAEF60}"/>
              </a:ext>
            </a:extLst>
          </p:cNvPr>
          <p:cNvGraphicFramePr>
            <a:graphicFrameLocks noGrp="1"/>
          </p:cNvGraphicFramePr>
          <p:nvPr/>
        </p:nvGraphicFramePr>
        <p:xfrm>
          <a:off x="38100" y="1028416"/>
          <a:ext cx="9067800" cy="5186301"/>
        </p:xfrm>
        <a:graphic>
          <a:graphicData uri="http://schemas.openxmlformats.org/drawingml/2006/table">
            <a:tbl>
              <a:tblPr/>
              <a:tblGrid>
                <a:gridCol w="3200400">
                  <a:extLst>
                    <a:ext uri="{9D8B030D-6E8A-4147-A177-3AD203B41FA5}">
                      <a16:colId xmlns:a16="http://schemas.microsoft.com/office/drawing/2014/main" val="2843118563"/>
                    </a:ext>
                  </a:extLst>
                </a:gridCol>
                <a:gridCol w="685800">
                  <a:extLst>
                    <a:ext uri="{9D8B030D-6E8A-4147-A177-3AD203B41FA5}">
                      <a16:colId xmlns:a16="http://schemas.microsoft.com/office/drawing/2014/main" val="1009682093"/>
                    </a:ext>
                  </a:extLst>
                </a:gridCol>
                <a:gridCol w="1752600">
                  <a:extLst>
                    <a:ext uri="{9D8B030D-6E8A-4147-A177-3AD203B41FA5}">
                      <a16:colId xmlns:a16="http://schemas.microsoft.com/office/drawing/2014/main" val="3527062817"/>
                    </a:ext>
                  </a:extLst>
                </a:gridCol>
                <a:gridCol w="3429000">
                  <a:extLst>
                    <a:ext uri="{9D8B030D-6E8A-4147-A177-3AD203B41FA5}">
                      <a16:colId xmlns:a16="http://schemas.microsoft.com/office/drawing/2014/main" val="279579154"/>
                    </a:ext>
                  </a:extLst>
                </a:gridCol>
              </a:tblGrid>
              <a:tr h="336505">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Topic item</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Deadline</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Action </a:t>
                      </a:r>
                      <a:r>
                        <a:rPr lang="fi-FI" sz="1100" b="1" i="0" u="none" strike="noStrike" dirty="0" err="1">
                          <a:solidFill>
                            <a:srgbClr val="FFFFFF"/>
                          </a:solidFill>
                          <a:effectLst/>
                          <a:latin typeface="Work Sans" pitchFamily="2" charset="0"/>
                          <a:ea typeface="ＭＳ Ｐゴシック" panose="020B0600070205080204" pitchFamily="50" charset="-128"/>
                        </a:rPr>
                        <a:t>items</a:t>
                      </a:r>
                      <a:endParaRPr lang="fi-FI" sz="1100" b="1" i="0" u="none" strike="noStrike" dirty="0">
                        <a:solidFill>
                          <a:srgbClr val="FFFFFF"/>
                        </a:solidFill>
                        <a:effectLst/>
                        <a:latin typeface="Work Sans" pitchFamily="2" charset="0"/>
                        <a:ea typeface="ＭＳ Ｐゴシック" panose="020B0600070205080204" pitchFamily="50" charset="-128"/>
                      </a:endParaRP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Notes</a:t>
                      </a:r>
                    </a:p>
                  </a:txBody>
                  <a:tcPr marL="1736" marR="1736" marT="1736" marB="0" anchor="ctr">
                    <a:lnL>
                      <a:noFill/>
                    </a:lnL>
                    <a:lnR>
                      <a:noFill/>
                    </a:lnR>
                    <a:lnT>
                      <a:noFill/>
                    </a:lnT>
                    <a:lnB>
                      <a:noFill/>
                    </a:lnB>
                    <a:solidFill>
                      <a:srgbClr val="00B050"/>
                    </a:solidFill>
                  </a:tcPr>
                </a:tc>
                <a:extLst>
                  <a:ext uri="{0D108BD9-81ED-4DB2-BD59-A6C34878D82A}">
                    <a16:rowId xmlns:a16="http://schemas.microsoft.com/office/drawing/2014/main" val="2977210075"/>
                  </a:ext>
                </a:extLst>
              </a:tr>
              <a:tr h="0">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Std Draft D2_3 WG pre-ballot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comments from 802.15 technical editor were addressed. Still missing cross-references.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97500253"/>
                  </a:ext>
                </a:extLst>
              </a:tr>
              <a:tr h="310372">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Adding MAC text. Revise PHY text. Editorial revisions.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3815893"/>
                  </a:ext>
                </a:extLst>
              </a:tr>
              <a:tr h="342441">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Target WG letter ballot (LB) submission: </a:t>
                      </a:r>
                      <a:r>
                        <a:rPr lang="en-US" sz="1050" b="1" i="0" u="none" strike="noStrike" dirty="0">
                          <a:solidFill>
                            <a:srgbClr val="000000"/>
                          </a:solidFill>
                          <a:effectLst/>
                          <a:latin typeface="Times New Roman" panose="02020603050405020304" pitchFamily="18" charset="0"/>
                          <a:ea typeface="ＭＳ Ｐゴシック" panose="020B0600070205080204" pitchFamily="50" charset="-128"/>
                        </a:rPr>
                        <a:t>submit draft to TEG</a:t>
                      </a:r>
                      <a:endParaRPr lang="en-US"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August/2024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Disposition of comments.</a:t>
                      </a:r>
                      <a:br>
                        <a:rPr lang="fi-FI" sz="1050" b="0" i="0" u="none" strike="noStrike">
                          <a:solidFill>
                            <a:srgbClr val="000000"/>
                          </a:solidFill>
                          <a:effectLst/>
                          <a:latin typeface="Times New Roman" panose="02020603050405020304" pitchFamily="18" charset="0"/>
                          <a:ea typeface="ＭＳ Ｐゴシック" panose="020B0600070205080204" pitchFamily="50" charset="-128"/>
                        </a:rPr>
                      </a:br>
                      <a:endParaRPr lang="fi-FI"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1.</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Based on pre-ballot resolutions, prepare Draft D2_4</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2.</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Request LB submission before the September meeting. Consequently, the July meeting is used to resolve comments.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3129579"/>
                  </a:ext>
                </a:extLst>
              </a:tr>
              <a:tr h="398607">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letter ballot (LB) submission: submit draft to EC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Prepare all necessary documents: Project Task List, Progress Repor, Coexistence Assurance(CA) document, TG Motion to LB,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68060256"/>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LB 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050979"/>
                  </a:ext>
                </a:extLst>
              </a:tr>
              <a:tr h="215365">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LB210</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3766934"/>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LB212</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78576"/>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Comment Resolution for LB212</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1373768"/>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2nd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LB217</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Mar</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9259402"/>
                  </a:ext>
                </a:extLst>
              </a:tr>
              <a:tr h="153870">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LB217</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May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1567322"/>
                  </a:ext>
                </a:extLst>
              </a:tr>
              <a:tr h="144514">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3rd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LB221</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0250932"/>
                  </a:ext>
                </a:extLst>
              </a:tr>
              <a:tr h="169387">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Complete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draftinig</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D06 for LB221</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July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7545663"/>
                  </a:ext>
                </a:extLst>
              </a:tr>
              <a:tr h="59224">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IEEE 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Sponsor</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unconditional</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July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6291027"/>
                  </a:ext>
                </a:extLst>
              </a:tr>
              <a:tr h="143044">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Aug</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366230"/>
                  </a:ext>
                </a:extLst>
              </a:tr>
              <a:tr h="56029">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1st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Sept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Comment resolution for 1</a:t>
                      </a:r>
                      <a:r>
                        <a:rPr lang="en-US" sz="1050" b="0" i="0" u="none" strike="noStrike" baseline="30000" dirty="0">
                          <a:solidFill>
                            <a:srgbClr val="000000"/>
                          </a:solidFill>
                          <a:effectLst/>
                          <a:latin typeface="Times New Roman" panose="02020603050405020304" pitchFamily="18" charset="0"/>
                          <a:ea typeface="ＭＳ Ｐゴシック" panose="020B0600070205080204" pitchFamily="50" charset="-128"/>
                        </a:rPr>
                        <a:t>st</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SB Ballot in Sept.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55875726"/>
                  </a:ext>
                </a:extLst>
              </a:tr>
              <a:tr h="124332">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2nd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Oct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SB and recirculation if 1</a:t>
                      </a:r>
                      <a:r>
                        <a:rPr lang="en-US" sz="1050" b="0" i="0" u="none" strike="noStrike" baseline="30000" dirty="0">
                          <a:solidFill>
                            <a:srgbClr val="000000"/>
                          </a:solidFill>
                          <a:effectLst/>
                          <a:latin typeface="Times New Roman" panose="02020603050405020304" pitchFamily="18" charset="0"/>
                          <a:ea typeface="ＭＳ Ｐゴシック" panose="020B0600070205080204" pitchFamily="50" charset="-128"/>
                        </a:rPr>
                        <a:t>st</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SB Ballot has comments etc.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6664465"/>
                  </a:ext>
                </a:extLst>
              </a:tr>
              <a:tr h="191176">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2nd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Nov</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Comment resolution for 1</a:t>
                      </a:r>
                      <a:r>
                        <a:rPr lang="en-US" sz="1050" b="0" i="0" u="none" strike="noStrike" baseline="30000" dirty="0">
                          <a:solidFill>
                            <a:srgbClr val="000000"/>
                          </a:solidFill>
                          <a:effectLst/>
                          <a:latin typeface="Times New Roman" panose="02020603050405020304" pitchFamily="18" charset="0"/>
                          <a:ea typeface="ＭＳ Ｐゴシック" panose="020B0600070205080204" pitchFamily="50" charset="-128"/>
                        </a:rPr>
                        <a:t>st</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SB Ballot in Sept.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5578658"/>
                  </a:ext>
                </a:extLst>
              </a:tr>
              <a:tr h="1911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Jan/2026</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LMSC agenda</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41726"/>
                  </a:ext>
                </a:extLst>
              </a:tr>
              <a:tr h="152352">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SASB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8899603"/>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Feb</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9296439"/>
                  </a:ext>
                </a:extLst>
              </a:tr>
            </a:tbl>
          </a:graphicData>
        </a:graphic>
      </p:graphicFrame>
      <p:sp>
        <p:nvSpPr>
          <p:cNvPr id="10" name="CustomShape 3">
            <a:extLst>
              <a:ext uri="{FF2B5EF4-FFF2-40B4-BE49-F238E27FC236}">
                <a16:creationId xmlns:a16="http://schemas.microsoft.com/office/drawing/2014/main" id="{CB4FB953-053E-FE4B-A1E5-E5CA35E69211}"/>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19</a:t>
            </a:fld>
            <a:endParaRPr lang="en-US" sz="1050" spc="-1" dirty="0">
              <a:solidFill>
                <a:srgbClr val="000000"/>
              </a:solidFill>
              <a:latin typeface="Arial"/>
            </a:endParaRPr>
          </a:p>
        </p:txBody>
      </p:sp>
      <p:sp>
        <p:nvSpPr>
          <p:cNvPr id="11" name="スライド番号プレースホルダー 10">
            <a:extLst>
              <a:ext uri="{FF2B5EF4-FFF2-40B4-BE49-F238E27FC236}">
                <a16:creationId xmlns:a16="http://schemas.microsoft.com/office/drawing/2014/main" id="{A66C563D-6B6D-A959-A9C5-F3F2698E0307}"/>
              </a:ext>
            </a:extLst>
          </p:cNvPr>
          <p:cNvSpPr>
            <a:spLocks noGrp="1"/>
          </p:cNvSpPr>
          <p:nvPr>
            <p:ph type="sldNum" sz="quarter" idx="7"/>
          </p:nvPr>
        </p:nvSpPr>
        <p:spPr/>
        <p:txBody>
          <a:bodyPr/>
          <a:lstStyle/>
          <a:p>
            <a:pPr marL="25400">
              <a:lnSpc>
                <a:spcPct val="100000"/>
              </a:lnSpc>
            </a:pPr>
            <a:fld id="{81D60167-4931-47E6-BA6A-407CBD079E47}" type="slidenum">
              <a:rPr lang="en-US" altLang="ja-JP" spc="-10" smtClean="0"/>
              <a:t>19</a:t>
            </a:fld>
            <a:endParaRPr lang="en-US" altLang="ja-JP" spc="-10" dirty="0"/>
          </a:p>
        </p:txBody>
      </p:sp>
    </p:spTree>
    <p:extLst>
      <p:ext uri="{BB962C8B-B14F-4D97-AF65-F5344CB8AC3E}">
        <p14:creationId xmlns:p14="http://schemas.microsoft.com/office/powerpoint/2010/main" val="40798599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Madrid, Spain</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July 31</a:t>
            </a:r>
            <a:r>
              <a:rPr lang="en-US" altLang="ja-JP" sz="2800" baseline="30000" dirty="0">
                <a:ea typeface="ＭＳ Ｐゴシック" pitchFamily="50" charset="-128"/>
              </a:rPr>
              <a:t>st</a:t>
            </a:r>
            <a:r>
              <a:rPr lang="en-US" altLang="ja-JP" sz="2800" dirty="0">
                <a:ea typeface="ＭＳ Ｐゴシック" pitchFamily="50" charset="-128"/>
              </a:rPr>
              <a:t>, 2025</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77339" y="1596788"/>
            <a:ext cx="9034818" cy="4997398"/>
          </a:xfrm>
        </p:spPr>
        <p:txBody>
          <a:bodyPr/>
          <a:lstStyle/>
          <a:p>
            <a:pPr marL="0" indent="0">
              <a:lnSpc>
                <a:spcPts val="1400"/>
              </a:lnSpc>
              <a:buNone/>
            </a:pPr>
            <a:r>
              <a:rPr lang="ja-JP" altLang="en-US" sz="1400" dirty="0"/>
              <a:t>・</a:t>
            </a:r>
            <a:r>
              <a:rPr lang="is-IS" altLang="ja-JP" sz="1400" dirty="0"/>
              <a:t>TG15.6ma opening report for July 2025 meeting                                                    </a:t>
            </a:r>
            <a:r>
              <a:rPr lang="ja-JP" altLang="en-US" sz="1400" dirty="0"/>
              <a:t>　</a:t>
            </a:r>
            <a:r>
              <a:rPr lang="is-IS" altLang="ja-JP" sz="1400" dirty="0"/>
              <a:t>        15-25-0299-01-06ma</a:t>
            </a:r>
          </a:p>
          <a:p>
            <a:pPr marL="0" indent="0">
              <a:lnSpc>
                <a:spcPts val="1400"/>
              </a:lnSpc>
              <a:buNone/>
            </a:pPr>
            <a:r>
              <a:rPr lang="ja-JP" altLang="en-US" sz="1400" dirty="0"/>
              <a:t>・</a:t>
            </a:r>
            <a:r>
              <a:rPr lang="is-IS" altLang="ja-JP" sz="1400" dirty="0"/>
              <a:t>TG15.6ma Agenda of  July 2025 Meeting                                                                </a:t>
            </a:r>
            <a:r>
              <a:rPr lang="ja-JP" altLang="en-US" sz="1400" dirty="0"/>
              <a:t>　</a:t>
            </a:r>
            <a:r>
              <a:rPr lang="is-IS" altLang="ja-JP" sz="1400" dirty="0"/>
              <a:t>       15-25-0298-06-06ma</a:t>
            </a:r>
            <a:endParaRPr lang="en-US" altLang="ja-JP" sz="1400" dirty="0">
              <a:solidFill>
                <a:srgbClr val="000000"/>
              </a:solidFill>
              <a:latin typeface="Arial"/>
              <a:cs typeface="Times New Roman" pitchFamily="18" charset="0"/>
            </a:endParaRP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 SG, TG15.6ma doe Dependable BAN Revision of IEEE802.15.6-2012   15-25-0033-03-06ma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P802.15.6ma Report to LMSC on Unconditional Approval to go to SA Ballot                    15-25-0324-01-06ma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Review of Letter Ballot(LB)221 for draft D05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15-25-0xxx-00-06ma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23-0576-09</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15.6ma MAC updates                                                                                                         15-25-0368-00-06ma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Evaluation of IEEE 802.15.6 UWB</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Physical Layer Utilizing Super Orthogonal Convolutional 22-0562-16-06ma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en-US" altLang="ja-JP" sz="1400" dirty="0">
                <a:solidFill>
                  <a:srgbClr val="000000"/>
                </a:solidFill>
                <a:latin typeface="Arial"/>
                <a:cs typeface="Times New Roman" pitchFamily="18" charset="0"/>
              </a:rPr>
              <a:t>                              15-24-0248-07-06ma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15-24-0246-07-06ma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 motion for Unconditional submittal to LMSC and CRG formation for SA Ballot             15-25-0377-00-06ma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Coexistence Assessment Document                                                                  15-24-0348-04-06ma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services support for IEEE P802.1ACea                                                                       15-24-0594-01-006a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TG6ma Channel Model Document for Enhanced Dependability                                          15-22-0519-09-06ma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TG6ma                                                                                                   15-23-0056-14-06ma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Timeline of TG6ma                                                                                                                15.23-0361-14-06ma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Closing Report for July 2025                                                                               15-25-0389-00-06ma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Meeting Minutes for July 2025                                                                            15-25-0390-00-06ma</a:t>
            </a:r>
          </a:p>
          <a:p>
            <a:pPr marL="0" indent="0">
              <a:lnSpc>
                <a:spcPts val="1400"/>
              </a:lnSpc>
              <a:buNone/>
            </a:pPr>
            <a:r>
              <a:rPr lang="en-US" altLang="ja-JP" sz="1400" dirty="0">
                <a:solidFill>
                  <a:srgbClr val="000000"/>
                </a:solidFill>
                <a:latin typeface="Arial"/>
                <a:cs typeface="Times New Roman" pitchFamily="18" charset="0"/>
              </a:rPr>
              <a:t> </a:t>
            </a:r>
          </a:p>
        </p:txBody>
      </p:sp>
      <p:sp>
        <p:nvSpPr>
          <p:cNvPr id="3" name="タイトル 2"/>
          <p:cNvSpPr>
            <a:spLocks noGrp="1"/>
          </p:cNvSpPr>
          <p:nvPr>
            <p:ph type="title"/>
          </p:nvPr>
        </p:nvSpPr>
        <p:spPr>
          <a:xfrm>
            <a:off x="616109" y="844753"/>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Osaka Metropolitan Univ.</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d.</a:t>
            </a:r>
            <a:r>
              <a:rPr kumimoji="1" lang="en-US" altLang="ja-JP" sz="2000" b="0" i="0" u="none" strike="noStrike" kern="0" cap="none" spc="0" normalizeH="0" baseline="0" noProof="0" dirty="0">
                <a:ln>
                  <a:noFill/>
                </a:ln>
                <a:solidFill>
                  <a:srgbClr val="000000"/>
                </a:solidFill>
                <a:effectLst/>
                <a:uLnTx/>
                <a:uFillTx/>
                <a:latin typeface="Arial"/>
              </a:rPr>
              <a:t>anzai@omu.ac.jp</a:t>
            </a:r>
          </a:p>
          <a:p>
            <a:pPr marL="457200" marR="0" lvl="0" indent="-457200" algn="l" defTabSz="914400" rtl="0" eaLnBrk="1" fontAlgn="base" latinLnBrk="0" hangingPunct="1">
              <a:lnSpc>
                <a:spcPct val="100000"/>
              </a:lnSpc>
              <a:spcBef>
                <a:spcPct val="20000"/>
              </a:spcBef>
              <a:spcAft>
                <a:spcPct val="0"/>
              </a:spcAft>
              <a:buClrTx/>
              <a:buSzTx/>
              <a:buFontTx/>
              <a:buAutoNum type="arabicPeriod" startAt="3"/>
              <a:tabLst/>
              <a:defRPr/>
            </a:pPr>
            <a:r>
              <a:rPr kumimoji="1" lang="en-US" altLang="ja-JP" sz="2000" b="0" i="0" u="none" strike="noStrike" kern="0" cap="none" spc="0" normalizeH="0" baseline="0" noProof="0" dirty="0">
                <a:ln>
                  <a:noFill/>
                </a:ln>
                <a:solidFill>
                  <a:srgbClr val="000000"/>
                </a:solidFill>
                <a:effectLst/>
                <a:uLnTx/>
                <a:uFillTx/>
                <a:latin typeface="Arial"/>
              </a:rPr>
              <a:t>Secretary;      Takumi Kobayashi, </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Osaka Metropolitan Univ./YRP-IAI</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Kobayashi.takumi@omu.ac.jp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Nano </a:t>
            </a:r>
            <a:r>
              <a:rPr lang="en-US" altLang="ja-JP" sz="2000" dirty="0" err="1">
                <a:solidFill>
                  <a:srgbClr val="000000"/>
                </a:solidFill>
                <a:latin typeface="Arial"/>
              </a:rPr>
              <a:t>HiTech</a:t>
            </a:r>
            <a:r>
              <a:rPr lang="en-US" altLang="ja-JP" sz="2000" dirty="0">
                <a:solidFill>
                  <a:srgbClr val="000000"/>
                </a:solidFill>
                <a:latin typeface="Arial"/>
              </a:rPr>
              <a:t>     ssjoo@etri.sci.kr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Takabayashi, Toyo U. </a:t>
            </a:r>
            <a:r>
              <a:rPr kumimoji="1" lang="fi-FI" altLang="ja-JP" sz="2000" b="0" i="0" u="none" strike="noStrike" kern="0" cap="none" spc="0" normalizeH="0" baseline="0" noProof="0" dirty="0">
                <a:ln>
                  <a:noFill/>
                </a:ln>
                <a:solidFill>
                  <a:srgbClr val="000000"/>
                </a:solidFill>
                <a:effectLst/>
                <a:uLnTx/>
                <a:uFillTx/>
                <a:latin typeface="Arial"/>
              </a:rPr>
              <a:t>takabayashi@toyo.jp</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a:t>
            </a:r>
            <a:r>
              <a:rPr lang="ja-JP" altLang="en-US" sz="2000" dirty="0"/>
              <a:t> </a:t>
            </a:r>
            <a:r>
              <a:rPr lang="fi-FI" altLang="ja-JP" sz="2000" dirty="0"/>
              <a:t>marco.hernandez@ieee.org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21</a:t>
            </a:fld>
            <a:endParaRPr lang="en-US" altLang="ja-JP" dirty="0"/>
          </a:p>
        </p:txBody>
      </p:sp>
      <p:sp>
        <p:nvSpPr>
          <p:cNvPr id="4" name="日付プレースホルダー 3">
            <a:extLst>
              <a:ext uri="{FF2B5EF4-FFF2-40B4-BE49-F238E27FC236}">
                <a16:creationId xmlns:a16="http://schemas.microsoft.com/office/drawing/2014/main" id="{AA875E9E-8365-3E7E-65E9-D49D9AC8D131}"/>
              </a:ext>
            </a:extLst>
          </p:cNvPr>
          <p:cNvSpPr>
            <a:spLocks noGrp="1"/>
          </p:cNvSpPr>
          <p:nvPr>
            <p:ph type="dt" sz="half" idx="2"/>
          </p:nvPr>
        </p:nvSpPr>
        <p:spPr>
          <a:xfrm>
            <a:off x="719666" y="367267"/>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42357703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22</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824254"/>
            <a:ext cx="8824450" cy="4860426"/>
          </a:xfrm>
        </p:spPr>
        <p:txBody>
          <a:bodyPr/>
          <a:lstStyle/>
          <a:p>
            <a:pPr marL="0" indent="0">
              <a:lnSpc>
                <a:spcPts val="18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800"/>
              </a:lnSpc>
              <a:buNone/>
            </a:pPr>
            <a:r>
              <a:rPr lang="en-US" altLang="ja-JP" sz="1800" b="1" dirty="0"/>
              <a:t>Action:  </a:t>
            </a:r>
          </a:p>
          <a:p>
            <a:pPr marL="0" indent="0">
              <a:lnSpc>
                <a:spcPts val="1800"/>
              </a:lnSpc>
              <a:buNone/>
            </a:pPr>
            <a:r>
              <a:rPr lang="en-US" altLang="ja-JP" sz="1600" dirty="0">
                <a:solidFill>
                  <a:srgbClr val="FF0000"/>
                </a:solidFill>
              </a:rPr>
              <a:t>•Review of the Third Recirculation Letter Ballot LB221 for draft D06</a:t>
            </a:r>
          </a:p>
          <a:p>
            <a:pPr marL="0" indent="0">
              <a:lnSpc>
                <a:spcPts val="1800"/>
              </a:lnSpc>
              <a:buNone/>
            </a:pPr>
            <a:r>
              <a:rPr lang="en-US" altLang="ja-JP" sz="1600" dirty="0">
                <a:solidFill>
                  <a:srgbClr val="FF0000"/>
                </a:solidFill>
              </a:rPr>
              <a:t>•Preparation for Report to LMSC for Unconditional Approval to go to SA Ballot</a:t>
            </a:r>
          </a:p>
          <a:p>
            <a:pPr marL="0" indent="0">
              <a:lnSpc>
                <a:spcPts val="1800"/>
              </a:lnSpc>
              <a:buNone/>
            </a:pPr>
            <a:r>
              <a:rPr lang="en-US" altLang="ja-JP" sz="1600" dirty="0">
                <a:solidFill>
                  <a:srgbClr val="FF0000"/>
                </a:solidFill>
              </a:rPr>
              <a:t>•Feasibility Study of the Draft by Performance Evaluation of Technologies in PHY; Channel Coding According to 8 QoS Levels of Packets and  Coexistence Levels, Interference.</a:t>
            </a:r>
          </a:p>
          <a:p>
            <a:pPr marL="0" indent="0">
              <a:lnSpc>
                <a:spcPts val="1800"/>
              </a:lnSpc>
              <a:buNone/>
            </a:pPr>
            <a:r>
              <a:rPr lang="en-US" altLang="ja-JP" sz="1600" dirty="0">
                <a:solidFill>
                  <a:srgbClr val="FF0000"/>
                </a:solidFill>
              </a:rPr>
              <a:t>•Feasibility Study of the Draft by Performance Evaluation of Technologies in MAC; Channel Management, CCA, Hybrid Contention Free/Access Protocol According to 8 </a:t>
            </a:r>
            <a:r>
              <a:rPr lang="en-US" altLang="ja-JP" sz="1600" dirty="0" err="1">
                <a:solidFill>
                  <a:srgbClr val="FF0000"/>
                </a:solidFill>
              </a:rPr>
              <a:t>QoSs</a:t>
            </a:r>
            <a:r>
              <a:rPr lang="en-US" altLang="ja-JP" sz="1600" dirty="0">
                <a:solidFill>
                  <a:srgbClr val="FF0000"/>
                </a:solidFill>
              </a:rPr>
              <a:t> and Coexistences.</a:t>
            </a:r>
          </a:p>
          <a:p>
            <a:pPr marL="0" indent="0">
              <a:lnSpc>
                <a:spcPts val="1800"/>
              </a:lnSpc>
              <a:buNone/>
            </a:pPr>
            <a:r>
              <a:rPr lang="en-US" altLang="ja-JP" sz="1600" dirty="0">
                <a:solidFill>
                  <a:srgbClr val="FF0000"/>
                </a:solidFill>
              </a:rPr>
              <a:t>•Harmonization or Commonality with 4ab in Coexistence and Feasible Implementation of 6ma and 4ab</a:t>
            </a:r>
          </a:p>
          <a:p>
            <a:pPr marL="0" indent="0">
              <a:lnSpc>
                <a:spcPts val="1800"/>
              </a:lnSpc>
              <a:buNone/>
            </a:pPr>
            <a:r>
              <a:rPr lang="en-US" altLang="ja-JP" sz="1600" dirty="0">
                <a:solidFill>
                  <a:srgbClr val="FF0000"/>
                </a:solidFill>
              </a:rPr>
              <a:t>•Feasibility of TSN of 802.1 in MAC</a:t>
            </a:r>
            <a:r>
              <a:rPr lang="en-US" altLang="ja-JP" sz="1600" dirty="0">
                <a:solidFill>
                  <a:srgbClr val="FF0000"/>
                </a:solidFill>
                <a:highlight>
                  <a:srgbClr val="FFFF00"/>
                </a:highlight>
              </a:rPr>
              <a:t>		</a:t>
            </a:r>
          </a:p>
          <a:p>
            <a:pPr marL="0" indent="0">
              <a:lnSpc>
                <a:spcPts val="1800"/>
              </a:lnSpc>
              <a:buNone/>
            </a:pPr>
            <a:r>
              <a:rPr lang="en-US" altLang="ja-JP" sz="1800" b="1" dirty="0"/>
              <a:t>Next Things to Do</a:t>
            </a:r>
            <a:r>
              <a:rPr lang="ja-JP" altLang="en-US" sz="1800" b="1" dirty="0"/>
              <a:t>：</a:t>
            </a:r>
            <a:r>
              <a:rPr lang="en-US" altLang="ja-JP" sz="1800" dirty="0">
                <a:solidFill>
                  <a:srgbClr val="FF0000"/>
                </a:solidFill>
              </a:rPr>
              <a:t>     Proceed to SA Ballot and Comment Resolution for SA Ballot</a:t>
            </a: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July 2025</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CADF9-7A36-40A2-0F25-596050AB2D61}"/>
            </a:ext>
          </a:extLst>
        </p:cNvPr>
        <p:cNvGrpSpPr/>
        <p:nvPr/>
      </p:nvGrpSpPr>
      <p:grpSpPr>
        <a:xfrm>
          <a:off x="0" y="0"/>
          <a:ext cx="0" cy="0"/>
          <a:chOff x="0" y="0"/>
          <a:chExt cx="0" cy="0"/>
        </a:xfrm>
      </p:grpSpPr>
      <p:pic>
        <p:nvPicPr>
          <p:cNvPr id="4" name="図 3">
            <a:extLst>
              <a:ext uri="{FF2B5EF4-FFF2-40B4-BE49-F238E27FC236}">
                <a16:creationId xmlns:a16="http://schemas.microsoft.com/office/drawing/2014/main" id="{C098A463-8E38-2D14-4DEA-22738EC69DB2}"/>
              </a:ext>
            </a:extLst>
          </p:cNvPr>
          <p:cNvPicPr>
            <a:picLocks noChangeAspect="1"/>
          </p:cNvPicPr>
          <p:nvPr/>
        </p:nvPicPr>
        <p:blipFill>
          <a:blip r:embed="rId3"/>
          <a:stretch>
            <a:fillRect/>
          </a:stretch>
        </p:blipFill>
        <p:spPr>
          <a:xfrm>
            <a:off x="1805135" y="2242790"/>
            <a:ext cx="7219666" cy="4126161"/>
          </a:xfrm>
          <a:prstGeom prst="rect">
            <a:avLst/>
          </a:prstGeom>
        </p:spPr>
      </p:pic>
      <p:sp>
        <p:nvSpPr>
          <p:cNvPr id="7" name="テキスト ボックス 6">
            <a:extLst>
              <a:ext uri="{FF2B5EF4-FFF2-40B4-BE49-F238E27FC236}">
                <a16:creationId xmlns:a16="http://schemas.microsoft.com/office/drawing/2014/main" id="{530ADEA8-BA87-7FFD-1148-DB73BAC05164}"/>
              </a:ext>
            </a:extLst>
          </p:cNvPr>
          <p:cNvSpPr txBox="1"/>
          <p:nvPr/>
        </p:nvSpPr>
        <p:spPr>
          <a:xfrm>
            <a:off x="634416" y="1081473"/>
            <a:ext cx="82444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14:30-16:30 July 28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Madrid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21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:30-23:30 July 28(MON)in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Cancelled</a:t>
            </a:r>
            <a:endPar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endParaRPr>
          </a:p>
          <a:p>
            <a:pPr lvl="0" algn="just" defTabSz="91440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PM1  14:30-16:30 July 30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21:30-23:30 July 30(WED) in EST</a:t>
            </a:r>
          </a:p>
          <a:p>
            <a:pPr lvl="0" defTabSz="91440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PM1  Cancelled</a:t>
            </a:r>
            <a:endPar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177EEE0D-F542-40D9-63E3-2F35FF73A161}"/>
              </a:ext>
            </a:extLst>
          </p:cNvPr>
          <p:cNvSpPr>
            <a:spLocks noGrp="1"/>
          </p:cNvSpPr>
          <p:nvPr>
            <p:ph type="title"/>
          </p:nvPr>
        </p:nvSpPr>
        <p:spPr>
          <a:xfrm>
            <a:off x="6018" y="688029"/>
            <a:ext cx="9018783" cy="496325"/>
          </a:xfrm>
        </p:spPr>
        <p:txBody>
          <a:bodyPr>
            <a:noAutofit/>
          </a:bodyPr>
          <a:lstStyle/>
          <a:p>
            <a:pPr>
              <a:lnSpc>
                <a:spcPts val="2500"/>
              </a:lnSpc>
            </a:pPr>
            <a:r>
              <a:rPr lang="en-US" altLang="ja-JP" sz="2400" b="1" dirty="0">
                <a:latin typeface="ＭＳ Ｐゴシック" panose="020B0600070205080204" pitchFamily="50" charset="-128"/>
                <a:ea typeface="ＭＳ Ｐゴシック" panose="020B0600070205080204" pitchFamily="50" charset="-128"/>
              </a:rPr>
              <a:t>TG15.6ma Plenary Session in Madrid Schedule for 27-31</a:t>
            </a:r>
            <a:r>
              <a:rPr lang="en-US" altLang="ja-JP" sz="2400" b="1" baseline="30000" dirty="0">
                <a:latin typeface="ＭＳ Ｐゴシック" panose="020B0600070205080204" pitchFamily="50" charset="-128"/>
                <a:ea typeface="ＭＳ Ｐゴシック" panose="020B0600070205080204" pitchFamily="50" charset="-128"/>
              </a:rPr>
              <a:t>st</a:t>
            </a:r>
            <a:r>
              <a:rPr lang="en-US" altLang="ja-JP" sz="2400" b="1" dirty="0">
                <a:latin typeface="ＭＳ Ｐゴシック" panose="020B0600070205080204" pitchFamily="50" charset="-128"/>
                <a:ea typeface="ＭＳ Ｐゴシック" panose="020B0600070205080204" pitchFamily="50" charset="-128"/>
              </a:rPr>
              <a:t>, July 2025</a:t>
            </a:r>
            <a:endParaRPr kumimoji="1" lang="ja-JP" altLang="en-US" sz="2400" b="1" dirty="0">
              <a:latin typeface="ＭＳ Ｐゴシック" panose="020B0600070205080204" pitchFamily="50" charset="-128"/>
              <a:ea typeface="ＭＳ Ｐゴシック" panose="020B0600070205080204" pitchFamily="50" charset="-128"/>
            </a:endParaRPr>
          </a:p>
        </p:txBody>
      </p:sp>
      <p:cxnSp>
        <p:nvCxnSpPr>
          <p:cNvPr id="11" name="直線コネクタ 10">
            <a:extLst>
              <a:ext uri="{FF2B5EF4-FFF2-40B4-BE49-F238E27FC236}">
                <a16:creationId xmlns:a16="http://schemas.microsoft.com/office/drawing/2014/main" id="{EF5A82F8-40CE-C9F0-4640-16E610E16A65}"/>
              </a:ext>
            </a:extLst>
          </p:cNvPr>
          <p:cNvCxnSpPr/>
          <p:nvPr/>
        </p:nvCxnSpPr>
        <p:spPr bwMode="auto">
          <a:xfrm>
            <a:off x="177655" y="4399570"/>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2FCE159-4096-2496-5436-8C58827B7FBD}"/>
              </a:ext>
            </a:extLst>
          </p:cNvPr>
          <p:cNvCxnSpPr/>
          <p:nvPr/>
        </p:nvCxnSpPr>
        <p:spPr bwMode="auto">
          <a:xfrm>
            <a:off x="183753" y="493340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BE4614C0-9014-794F-2EED-2A74D29F7AD6}"/>
              </a:ext>
            </a:extLst>
          </p:cNvPr>
          <p:cNvCxnSpPr/>
          <p:nvPr/>
        </p:nvCxnSpPr>
        <p:spPr bwMode="auto">
          <a:xfrm>
            <a:off x="215105" y="376819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object 9">
            <a:extLst>
              <a:ext uri="{FF2B5EF4-FFF2-40B4-BE49-F238E27FC236}">
                <a16:creationId xmlns:a16="http://schemas.microsoft.com/office/drawing/2014/main" id="{754CBD80-B395-0DE8-D003-4AB115EACBB3}"/>
              </a:ext>
            </a:extLst>
          </p:cNvPr>
          <p:cNvSpPr txBox="1"/>
          <p:nvPr/>
        </p:nvSpPr>
        <p:spPr>
          <a:xfrm>
            <a:off x="4283964" y="6474100"/>
            <a:ext cx="576363" cy="165302"/>
          </a:xfrm>
          <a:prstGeom prst="rect">
            <a:avLst/>
          </a:prstGeom>
        </p:spPr>
        <p:txBody>
          <a:bodyPr vert="horz" wrap="square" lIns="0" tIns="0" rIns="0" bIns="0" rtlCol="0">
            <a:spAutoFit/>
          </a:bodyPr>
          <a:lstStyle/>
          <a:p>
            <a:pPr marL="12700" marR="0" lvl="0" indent="0" algn="l" defTabSz="914400" rtl="0" eaLnBrk="1" fontAlgn="auto" latinLnBrk="0" hangingPunct="1">
              <a:lnSpc>
                <a:spcPts val="1425"/>
              </a:lnSpc>
              <a:spcBef>
                <a:spcPts val="0"/>
              </a:spcBef>
              <a:spcAft>
                <a:spcPts val="0"/>
              </a:spcAft>
              <a:buClrTx/>
              <a:buSzTx/>
              <a:buFontTx/>
              <a:buNone/>
              <a:tabLst/>
              <a:defRPr/>
            </a:pPr>
            <a:r>
              <a:rPr kumimoji="1" sz="1050" b="0" i="0" u="none" strike="noStrike" kern="1200" cap="none" spc="5" normalizeH="0" baseline="0" noProof="0" dirty="0">
                <a:ln>
                  <a:noFill/>
                </a:ln>
                <a:solidFill>
                  <a:srgbClr val="000000"/>
                </a:solidFill>
                <a:effectLst/>
                <a:uLnTx/>
                <a:uFillTx/>
                <a:latin typeface="Arial"/>
                <a:ea typeface="+mn-ea"/>
                <a:cs typeface="Arial"/>
              </a:rPr>
              <a:t>Slide</a:t>
            </a:r>
            <a:r>
              <a:rPr kumimoji="1" sz="1050" b="0" i="0" u="none" strike="noStrike" kern="1200" cap="none" spc="-160" normalizeH="0" baseline="0" noProof="0" dirty="0">
                <a:ln>
                  <a:noFill/>
                </a:ln>
                <a:solidFill>
                  <a:srgbClr val="000000"/>
                </a:solidFill>
                <a:effectLst/>
                <a:uLnTx/>
                <a:uFillTx/>
                <a:latin typeface="Arial"/>
                <a:ea typeface="+mn-ea"/>
                <a:cs typeface="Arial"/>
              </a:rPr>
              <a:t> </a:t>
            </a:r>
            <a:fld id="{81D60167-4931-47E6-BA6A-407CBD079E47}" type="slidenum">
              <a:rPr kumimoji="1" sz="1050" b="0" i="0" u="none" strike="noStrike" kern="1200" cap="none" spc="-5" normalizeH="0" baseline="0" noProof="0" dirty="0">
                <a:ln>
                  <a:noFill/>
                </a:ln>
                <a:solidFill>
                  <a:srgbClr val="000000"/>
                </a:solidFill>
                <a:effectLst/>
                <a:uLnTx/>
                <a:uFillTx/>
                <a:latin typeface="Arial"/>
                <a:ea typeface="+mn-ea"/>
                <a:cs typeface="Arial"/>
              </a:rPr>
              <a:pPr marL="12700" marR="0" lvl="0" indent="0" algn="l" defTabSz="914400" rtl="0" eaLnBrk="1" fontAlgn="auto" latinLnBrk="0" hangingPunct="1">
                <a:lnSpc>
                  <a:spcPts val="1425"/>
                </a:lnSpc>
                <a:spcBef>
                  <a:spcPts val="0"/>
                </a:spcBef>
                <a:spcAft>
                  <a:spcPts val="0"/>
                </a:spcAft>
                <a:buClrTx/>
                <a:buSzTx/>
                <a:buFontTx/>
                <a:buNone/>
                <a:tabLst/>
                <a:defRPr/>
              </a:pPr>
              <a:t>4</a:t>
            </a:fld>
            <a:endParaRPr kumimoji="1" sz="1050" b="0" i="0" u="none" strike="noStrike" kern="1200" cap="none" spc="0" normalizeH="0" baseline="0" noProof="0" dirty="0">
              <a:ln>
                <a:noFill/>
              </a:ln>
              <a:solidFill>
                <a:srgbClr val="000000"/>
              </a:solidFill>
              <a:effectLst/>
              <a:uLnTx/>
              <a:uFillTx/>
              <a:latin typeface="Arial"/>
              <a:ea typeface="+mn-ea"/>
              <a:cs typeface="Arial"/>
            </a:endParaRPr>
          </a:p>
        </p:txBody>
      </p:sp>
      <p:sp>
        <p:nvSpPr>
          <p:cNvPr id="9" name="日付プレースホルダー 10">
            <a:extLst>
              <a:ext uri="{FF2B5EF4-FFF2-40B4-BE49-F238E27FC236}">
                <a16:creationId xmlns:a16="http://schemas.microsoft.com/office/drawing/2014/main" id="{36C74515-6016-4006-1410-19F20EDA9FC7}"/>
              </a:ext>
            </a:extLst>
          </p:cNvPr>
          <p:cNvSpPr txBox="1">
            <a:spLocks/>
          </p:cNvSpPr>
          <p:nvPr/>
        </p:nvSpPr>
        <p:spPr bwMode="auto">
          <a:xfrm>
            <a:off x="744641" y="3881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457200" rtl="0" eaLnBrk="1" latinLnBrk="0" hangingPunct="1">
              <a:defRPr sz="1400" b="1"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r>
              <a:rPr lang="en-US" altLang="ja-JP"/>
              <a:t>July 2025</a:t>
            </a:r>
            <a:endParaRPr kumimoji="1" lang="en-US" altLang="ja-JP" dirty="0">
              <a:solidFill>
                <a:srgbClr val="000000"/>
              </a:solidFill>
              <a:latin typeface="Arial"/>
            </a:endParaRPr>
          </a:p>
        </p:txBody>
      </p:sp>
      <p:pic>
        <p:nvPicPr>
          <p:cNvPr id="21" name="図 20">
            <a:extLst>
              <a:ext uri="{FF2B5EF4-FFF2-40B4-BE49-F238E27FC236}">
                <a16:creationId xmlns:a16="http://schemas.microsoft.com/office/drawing/2014/main" id="{410643E7-A43A-52DF-7834-8493DD1C8B36}"/>
              </a:ext>
            </a:extLst>
          </p:cNvPr>
          <p:cNvPicPr>
            <a:picLocks noChangeAspect="1"/>
          </p:cNvPicPr>
          <p:nvPr/>
        </p:nvPicPr>
        <p:blipFill>
          <a:blip r:embed="rId4"/>
          <a:stretch>
            <a:fillRect/>
          </a:stretch>
        </p:blipFill>
        <p:spPr>
          <a:xfrm>
            <a:off x="183753" y="2169829"/>
            <a:ext cx="1660357" cy="4316303"/>
          </a:xfrm>
          <a:prstGeom prst="rect">
            <a:avLst/>
          </a:prstGeom>
        </p:spPr>
      </p:pic>
      <p:sp>
        <p:nvSpPr>
          <p:cNvPr id="6" name="日付プレースホルダー 5">
            <a:extLst>
              <a:ext uri="{FF2B5EF4-FFF2-40B4-BE49-F238E27FC236}">
                <a16:creationId xmlns:a16="http://schemas.microsoft.com/office/drawing/2014/main" id="{819DCED8-3843-9696-01B9-E394F8204707}"/>
              </a:ext>
            </a:extLst>
          </p:cNvPr>
          <p:cNvSpPr>
            <a:spLocks noGrp="1"/>
          </p:cNvSpPr>
          <p:nvPr>
            <p:ph type="dt" sz="half" idx="2"/>
          </p:nvPr>
        </p:nvSpPr>
        <p:spPr/>
        <p:txBody>
          <a:bodyPr/>
          <a:lstStyle/>
          <a:p>
            <a:r>
              <a:rPr lang="en-US" altLang="ja-JP"/>
              <a:t>July 2025</a:t>
            </a:r>
            <a:endParaRPr lang="en-US" altLang="ja-JP" dirty="0"/>
          </a:p>
        </p:txBody>
      </p:sp>
      <p:sp>
        <p:nvSpPr>
          <p:cNvPr id="8" name="スライド番号プレースホルダー 7">
            <a:extLst>
              <a:ext uri="{FF2B5EF4-FFF2-40B4-BE49-F238E27FC236}">
                <a16:creationId xmlns:a16="http://schemas.microsoft.com/office/drawing/2014/main" id="{8218A61C-DC1D-1F1F-5A22-864DC12CDAD4}"/>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4</a:t>
            </a:fld>
            <a:endParaRPr lang="en-US" altLang="ja-JP" dirty="0"/>
          </a:p>
        </p:txBody>
      </p:sp>
    </p:spTree>
    <p:extLst>
      <p:ext uri="{BB962C8B-B14F-4D97-AF65-F5344CB8AC3E}">
        <p14:creationId xmlns:p14="http://schemas.microsoft.com/office/powerpoint/2010/main" val="5952007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96720"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doc.#15-25-0192-00-06ma </a:t>
            </a:r>
            <a:endParaRPr lang="en-US" altLang="ja-JP" sz="1200" dirty="0"/>
          </a:p>
          <a:p>
            <a:pPr>
              <a:lnSpc>
                <a:spcPts val="1300"/>
              </a:lnSpc>
            </a:pPr>
            <a:r>
              <a:rPr lang="en-US" altLang="ja-JP" sz="1200" dirty="0"/>
              <a:t>Approve last meeting minutes: TG 15.6ma Meeting Minutes for May 2025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15-25-0266-00-</a:t>
            </a:r>
            <a:r>
              <a:rPr lang="en-US" altLang="ja-JP" sz="1200" dirty="0"/>
              <a:t>06ma</a:t>
            </a:r>
          </a:p>
          <a:p>
            <a:pPr>
              <a:lnSpc>
                <a:spcPts val="1300"/>
              </a:lnSpc>
            </a:pPr>
            <a:r>
              <a:rPr lang="en-US" altLang="ja-JP" sz="1200" dirty="0"/>
              <a:t>Agenda of TG15.6ma July 2025                                                                                                 doc.#15-25-0298-06-06ma   </a:t>
            </a:r>
          </a:p>
          <a:p>
            <a:pPr>
              <a:lnSpc>
                <a:spcPts val="1300"/>
              </a:lnSpc>
            </a:pPr>
            <a:r>
              <a:rPr lang="en-US" altLang="ja-JP" sz="1200" dirty="0"/>
              <a:t>Review and Summary</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doc.#15-25-0033-03-06ma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doc.#15-23-0557-08-06ma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Ballot(LB)221 for draft D06                                                                       doc.#15-25-0xxx-00-06ma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LB221                                                                     doc.#15-25-0yyy-00-06ma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doc.#15-23-0361-13-06ma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P802.15.6ma Report to LMSC on Unconditional Approval to go to SA Ballot                      doc.#15-25-0324-01-06ma</a:t>
            </a:r>
          </a:p>
          <a:p>
            <a:pPr marL="171450" lvl="1" indent="-171450">
              <a:lnSpc>
                <a:spcPts val="14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 Hybrid ARQ Scheme for High QoS Packets in High Class of Coexistence of IEEE 802.15.6ma  #15-23-0576-08-06ma         2.  Evaluation of IEEE 802.15.6 Ultra-wideband Physical Layer Utilizing Super Orthogonal Convolutional 22-0562-15-06ma</a:t>
            </a:r>
          </a:p>
          <a:p>
            <a:pPr marL="514350" marR="0" lvl="1" indent="0" algn="l" defTabSz="914400" rtl="0" eaLnBrk="1" fontAlgn="base" latinLnBrk="0" hangingPunct="1">
              <a:lnSpc>
                <a:spcPts val="14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doc.#15-24-0248-06-06ma                 </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4.  MAC Performance Evaluation of Multiple BAN Coexistence Under TG6ma Channel          doc.#15-24-0246-06-06ma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5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doc.#15-24-0573-04-06ma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6   15.6ma MAC time reference base for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and group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d0c.#15-25-0132-01-06ma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7   MAC Service Feature                                                                                                           doc.#15-24-0356-03-06ma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8.  TG Motion to Recirculation                                                                                                   doc.#15-25-0zzz-00-06ma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9.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doc.#15-24-0074-08-06ma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10.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15-25-0vvv-00-06ma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11. TG15.6ma Coexistence Assessment Document                                                                  doc.#15-24-0348-05-06ma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12  MAC services support for IEEE P802.1ACea                                                                       doc.#15-24-0594-02-006a       </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13..</a:t>
            </a:r>
            <a:r>
              <a:rPr lang="it-IT" altLang="ja-JP" sz="1200" dirty="0">
                <a:solidFill>
                  <a:srgbClr val="000000"/>
                </a:solidFill>
                <a:latin typeface="Arial"/>
                <a:cs typeface="Times New Roman" pitchFamily="18" charset="0"/>
              </a:rPr>
              <a:t>TG6ma Channel Model Document for Enhanced Dependability                                           doc.#15-22-0519-10-06ma</a:t>
            </a:r>
            <a:endParaRPr lang="en-US" altLang="ja-JP" sz="1200" dirty="0">
              <a:solidFill>
                <a:srgbClr val="000000"/>
              </a:solidFill>
              <a:latin typeface="Arial"/>
              <a:cs typeface="Times New Roman" pitchFamily="18" charset="0"/>
            </a:endParaRP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14. Comments to channel-model-document                                                                               doc.#15-24-0073-05-06ma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15. Progress Report of TG6ma                                                                                                  doc8#15-23-0056-10-06ma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16. Timeline of TG6ma                                                                                                               doc.#15.23-0056-10-06ma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17. TG15.6ma Closing Report for July 2025                                                                              doc.#15-25-0389-00-06ma    </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18. TG15.6ma Meeting Minutes for July 2025                                                                            doc.#15-25-0390-00-06ma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7DA23-9562-D8AD-73E6-98C2A3AFD05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6989DD0-CCEC-761B-9FF8-E74C2A6E4D7D}"/>
              </a:ext>
            </a:extLst>
          </p:cNvPr>
          <p:cNvSpPr>
            <a:spLocks noGrp="1"/>
          </p:cNvSpPr>
          <p:nvPr>
            <p:ph type="title"/>
          </p:nvPr>
        </p:nvSpPr>
        <p:spPr>
          <a:xfrm>
            <a:off x="99034" y="631151"/>
            <a:ext cx="8945932" cy="814864"/>
          </a:xfrm>
        </p:spPr>
        <p:txBody>
          <a:bodyPr>
            <a:noAutofit/>
          </a:bodyPr>
          <a:lstStyle/>
          <a:p>
            <a:r>
              <a:rPr lang="en-US" altLang="ja-JP" sz="2400" b="1" dirty="0">
                <a:solidFill>
                  <a:schemeClr val="tx1"/>
                </a:solidFill>
                <a:latin typeface="+mn-ea"/>
                <a:ea typeface="+mn-ea"/>
              </a:rPr>
              <a:t> Result of Letter Ballots LB210, 212, 217, 221 for the Draft P802.15.6ma_D03, 04, 05, and 06</a:t>
            </a:r>
            <a:r>
              <a:rPr lang="ja-JP" altLang="en-US" sz="2400" b="1" dirty="0">
                <a:solidFill>
                  <a:schemeClr val="tx1"/>
                </a:solidFill>
                <a:latin typeface="+mn-ea"/>
                <a:ea typeface="+mn-ea"/>
              </a:rPr>
              <a:t>　（</a:t>
            </a:r>
            <a:r>
              <a:rPr lang="en-US" altLang="ja-JP" sz="2400" b="1" dirty="0">
                <a:solidFill>
                  <a:schemeClr val="tx1"/>
                </a:solidFill>
                <a:latin typeface="+mn-ea"/>
                <a:ea typeface="+mn-ea"/>
              </a:rPr>
              <a:t>Sept. 2024- July 2025)</a:t>
            </a:r>
            <a:endParaRPr kumimoji="1" lang="ja-JP" altLang="en-US" dirty="0">
              <a:solidFill>
                <a:schemeClr val="tx1"/>
              </a:solidFill>
              <a:latin typeface="+mn-ea"/>
              <a:ea typeface="+mn-ea"/>
            </a:endParaRPr>
          </a:p>
        </p:txBody>
      </p:sp>
      <p:sp>
        <p:nvSpPr>
          <p:cNvPr id="10" name="テキスト ボックス 9">
            <a:extLst>
              <a:ext uri="{FF2B5EF4-FFF2-40B4-BE49-F238E27FC236}">
                <a16:creationId xmlns:a16="http://schemas.microsoft.com/office/drawing/2014/main" id="{6907D789-D08C-9F7E-EDC4-7F4B8E6A82C2}"/>
              </a:ext>
            </a:extLst>
          </p:cNvPr>
          <p:cNvSpPr txBox="1"/>
          <p:nvPr/>
        </p:nvSpPr>
        <p:spPr>
          <a:xfrm>
            <a:off x="671014" y="4852737"/>
            <a:ext cx="8112039"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Result of LB221(June 20-July 05, 2025)</a:t>
            </a:r>
            <a:r>
              <a:rPr kumimoji="0"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0" lang="ja-JP" altLang="en-US"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83.06% of Voters voted YES in aggregation which is over</a:t>
            </a:r>
            <a:r>
              <a:rPr kumimoji="1" lang="ja-JP" altLang="en-US"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75%. Then  LB221 was officially Approved.</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Voted YES with and without Comments are 103 while No. of Comments is 0.</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In Madrid Plenary Meeting July 2025, Working Group will approve to submit to SA Ballot. </a:t>
            </a:r>
            <a:endParaRPr kumimoji="1" lang="ja-JP" altLang="en-US"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5" name="object 9">
            <a:extLst>
              <a:ext uri="{FF2B5EF4-FFF2-40B4-BE49-F238E27FC236}">
                <a16:creationId xmlns:a16="http://schemas.microsoft.com/office/drawing/2014/main" id="{71B912C9-6188-7CC6-E5AC-FDA03DB8D7FA}"/>
              </a:ext>
            </a:extLst>
          </p:cNvPr>
          <p:cNvSpPr txBox="1"/>
          <p:nvPr/>
        </p:nvSpPr>
        <p:spPr>
          <a:xfrm>
            <a:off x="4283964" y="6474100"/>
            <a:ext cx="576363" cy="165302"/>
          </a:xfrm>
          <a:prstGeom prst="rect">
            <a:avLst/>
          </a:prstGeom>
        </p:spPr>
        <p:txBody>
          <a:bodyPr vert="horz" wrap="square" lIns="0" tIns="0" rIns="0" bIns="0" rtlCol="0">
            <a:spAutoFit/>
          </a:bodyPr>
          <a:lstStyle/>
          <a:p>
            <a:pPr marL="12700" marR="0" lvl="0" indent="0" algn="l" defTabSz="457200" rtl="0" eaLnBrk="1" fontAlgn="auto" latinLnBrk="0" hangingPunct="1">
              <a:lnSpc>
                <a:spcPts val="1425"/>
              </a:lnSpc>
              <a:spcBef>
                <a:spcPts val="0"/>
              </a:spcBef>
              <a:spcAft>
                <a:spcPts val="0"/>
              </a:spcAft>
              <a:buClrTx/>
              <a:buSzTx/>
              <a:buFontTx/>
              <a:buNone/>
              <a:tabLst/>
              <a:defRPr/>
            </a:pPr>
            <a:r>
              <a:rPr kumimoji="0" sz="1050" b="0" i="0" u="none" strike="noStrike" kern="1200" cap="none" spc="5" normalizeH="0" baseline="0" noProof="0" dirty="0">
                <a:ln>
                  <a:noFill/>
                </a:ln>
                <a:solidFill>
                  <a:srgbClr val="000000"/>
                </a:solidFill>
                <a:effectLst/>
                <a:uLnTx/>
                <a:uFillTx/>
                <a:latin typeface="Arial"/>
                <a:ea typeface="+mn-ea"/>
                <a:cs typeface="Arial"/>
              </a:rPr>
              <a:t>Slide</a:t>
            </a:r>
            <a:r>
              <a:rPr kumimoji="0" sz="1050" b="0" i="0" u="none" strike="noStrike" kern="1200" cap="none" spc="-160" normalizeH="0" baseline="0" noProof="0" dirty="0">
                <a:ln>
                  <a:noFill/>
                </a:ln>
                <a:solidFill>
                  <a:srgbClr val="000000"/>
                </a:solidFill>
                <a:effectLst/>
                <a:uLnTx/>
                <a:uFillTx/>
                <a:latin typeface="Arial"/>
                <a:ea typeface="+mn-ea"/>
                <a:cs typeface="Arial"/>
              </a:rPr>
              <a:t> </a:t>
            </a:r>
            <a:fld id="{81D60167-4931-47E6-BA6A-407CBD079E47}" type="slidenum">
              <a:rPr kumimoji="0" sz="1050" b="0" i="0" u="none" strike="noStrike" kern="1200" cap="none" spc="-5" normalizeH="0" baseline="0" noProof="0" dirty="0">
                <a:ln>
                  <a:noFill/>
                </a:ln>
                <a:solidFill>
                  <a:srgbClr val="000000"/>
                </a:solidFill>
                <a:effectLst/>
                <a:uLnTx/>
                <a:uFillTx/>
                <a:latin typeface="Arial"/>
                <a:ea typeface="+mn-ea"/>
                <a:cs typeface="Arial"/>
              </a:rPr>
              <a:pPr marL="12700" marR="0" lvl="0" indent="0" algn="l" defTabSz="457200" rtl="0" eaLnBrk="1" fontAlgn="auto" latinLnBrk="0" hangingPunct="1">
                <a:lnSpc>
                  <a:spcPts val="1425"/>
                </a:lnSpc>
                <a:spcBef>
                  <a:spcPts val="0"/>
                </a:spcBef>
                <a:spcAft>
                  <a:spcPts val="0"/>
                </a:spcAft>
                <a:buClrTx/>
                <a:buSzTx/>
                <a:buFontTx/>
                <a:buNone/>
                <a:tabLst/>
                <a:defRPr/>
              </a:pPr>
              <a:t>6</a:t>
            </a:fld>
            <a:endParaRPr kumimoji="0" sz="1050" b="0" i="0" u="none" strike="noStrike" kern="1200" cap="none" spc="0" normalizeH="0" baseline="0" noProof="0" dirty="0">
              <a:ln>
                <a:noFill/>
              </a:ln>
              <a:solidFill>
                <a:srgbClr val="000000"/>
              </a:solidFill>
              <a:effectLst/>
              <a:uLnTx/>
              <a:uFillTx/>
              <a:latin typeface="Arial"/>
              <a:ea typeface="+mn-ea"/>
              <a:cs typeface="Arial"/>
            </a:endParaRPr>
          </a:p>
        </p:txBody>
      </p:sp>
      <p:pic>
        <p:nvPicPr>
          <p:cNvPr id="9" name="図 8">
            <a:extLst>
              <a:ext uri="{FF2B5EF4-FFF2-40B4-BE49-F238E27FC236}">
                <a16:creationId xmlns:a16="http://schemas.microsoft.com/office/drawing/2014/main" id="{323BD770-7E10-DFEE-92F8-7BE4AC097E39}"/>
              </a:ext>
            </a:extLst>
          </p:cNvPr>
          <p:cNvPicPr>
            <a:picLocks noChangeAspect="1"/>
          </p:cNvPicPr>
          <p:nvPr/>
        </p:nvPicPr>
        <p:blipFill>
          <a:blip r:embed="rId2"/>
          <a:stretch>
            <a:fillRect/>
          </a:stretch>
        </p:blipFill>
        <p:spPr>
          <a:xfrm>
            <a:off x="0" y="1686339"/>
            <a:ext cx="9144000" cy="2926074"/>
          </a:xfrm>
          <a:prstGeom prst="rect">
            <a:avLst/>
          </a:prstGeom>
        </p:spPr>
      </p:pic>
      <p:sp>
        <p:nvSpPr>
          <p:cNvPr id="3" name="日付プレースホルダー 4">
            <a:extLst>
              <a:ext uri="{FF2B5EF4-FFF2-40B4-BE49-F238E27FC236}">
                <a16:creationId xmlns:a16="http://schemas.microsoft.com/office/drawing/2014/main" id="{FCA38E14-1202-1731-9B36-167C01418C48}"/>
              </a:ext>
            </a:extLst>
          </p:cNvPr>
          <p:cNvSpPr>
            <a:spLocks noGrp="1"/>
          </p:cNvSpPr>
          <p:nvPr>
            <p:ph type="dt" sz="half" idx="2"/>
          </p:nvPr>
        </p:nvSpPr>
        <p:spPr>
          <a:xfrm>
            <a:off x="685800" y="378281"/>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スライド番号プレースホルダー 5">
            <a:extLst>
              <a:ext uri="{FF2B5EF4-FFF2-40B4-BE49-F238E27FC236}">
                <a16:creationId xmlns:a16="http://schemas.microsoft.com/office/drawing/2014/main" id="{6C253FFB-044E-B832-EC6B-88F309E846DA}"/>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Tree>
    <p:extLst>
      <p:ext uri="{BB962C8B-B14F-4D97-AF65-F5344CB8AC3E}">
        <p14:creationId xmlns:p14="http://schemas.microsoft.com/office/powerpoint/2010/main" val="5234845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686565" y="1208790"/>
            <a:ext cx="7770870" cy="110079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P802.15.6ma Report </a:t>
            </a:r>
            <a:r>
              <a:rPr lang="en-US" sz="2400" b="1" spc="-1" dirty="0">
                <a:latin typeface="Times New Roman"/>
                <a:ea typeface="MS Gothic"/>
              </a:rPr>
              <a:t>to LMSC on Unconditional Approval to go to SA Ballot</a:t>
            </a:r>
            <a:endParaRPr lang="en-US" sz="2400" spc="-1" dirty="0">
              <a:latin typeface="Arial"/>
            </a:endParaRPr>
          </a:p>
        </p:txBody>
      </p:sp>
      <p:sp>
        <p:nvSpPr>
          <p:cNvPr id="175" name="CustomShape 2"/>
          <p:cNvSpPr/>
          <p:nvPr/>
        </p:nvSpPr>
        <p:spPr>
          <a:xfrm>
            <a:off x="1408860" y="2261790"/>
            <a:ext cx="6399270" cy="35559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algn="ctr">
              <a:spcBef>
                <a:spcPts val="374"/>
              </a:spcBef>
            </a:pPr>
            <a:r>
              <a:rPr lang="en-US" sz="1500" b="1" spc="-1" dirty="0">
                <a:solidFill>
                  <a:srgbClr val="000000"/>
                </a:solidFill>
                <a:latin typeface="Times New Roman"/>
                <a:ea typeface="MS Gothic"/>
              </a:rPr>
              <a:t>Date:</a:t>
            </a:r>
            <a:r>
              <a:rPr lang="en-US" sz="1500" spc="-1" dirty="0">
                <a:solidFill>
                  <a:srgbClr val="000000"/>
                </a:solidFill>
                <a:latin typeface="Times New Roman"/>
                <a:ea typeface="MS Gothic"/>
              </a:rPr>
              <a:t> 2025-07-27</a:t>
            </a:r>
            <a:endParaRPr lang="en-US" sz="1500" spc="-1" dirty="0">
              <a:solidFill>
                <a:srgbClr val="000000"/>
              </a:solidFill>
              <a:latin typeface="Arial"/>
            </a:endParaRPr>
          </a:p>
        </p:txBody>
      </p:sp>
      <p:sp>
        <p:nvSpPr>
          <p:cNvPr id="179" name="CustomShape 6"/>
          <p:cNvSpPr/>
          <p:nvPr/>
        </p:nvSpPr>
        <p:spPr>
          <a:xfrm>
            <a:off x="745200" y="2549070"/>
            <a:ext cx="1084320" cy="284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a:spcBef>
                <a:spcPts val="374"/>
              </a:spcBef>
            </a:pPr>
            <a:r>
              <a:rPr lang="en-US" sz="1500" spc="-1" dirty="0">
                <a:solidFill>
                  <a:srgbClr val="000000"/>
                </a:solidFill>
                <a:latin typeface="Times New Roman"/>
                <a:ea typeface="MS Gothic"/>
              </a:rPr>
              <a:t>Author(s):</a:t>
            </a:r>
            <a:endParaRPr lang="en-US" sz="1500" spc="-1" dirty="0">
              <a:solidFill>
                <a:srgbClr val="000000"/>
              </a:solidFill>
              <a:latin typeface="Arial"/>
            </a:endParaRPr>
          </a:p>
        </p:txBody>
      </p:sp>
      <p:graphicFrame>
        <p:nvGraphicFramePr>
          <p:cNvPr id="180" name="表 179"/>
          <p:cNvGraphicFramePr/>
          <p:nvPr/>
        </p:nvGraphicFramePr>
        <p:xfrm>
          <a:off x="857250" y="2914650"/>
          <a:ext cx="7715250" cy="2400300"/>
        </p:xfrm>
        <a:graphic>
          <a:graphicData uri="http://schemas.openxmlformats.org/drawingml/2006/table">
            <a:tbl>
              <a:tblPr/>
              <a:tblGrid>
                <a:gridCol w="2571210">
                  <a:extLst>
                    <a:ext uri="{9D8B030D-6E8A-4147-A177-3AD203B41FA5}">
                      <a16:colId xmlns:a16="http://schemas.microsoft.com/office/drawing/2014/main" val="20000"/>
                    </a:ext>
                  </a:extLst>
                </a:gridCol>
                <a:gridCol w="2571210">
                  <a:extLst>
                    <a:ext uri="{9D8B030D-6E8A-4147-A177-3AD203B41FA5}">
                      <a16:colId xmlns:a16="http://schemas.microsoft.com/office/drawing/2014/main" val="20001"/>
                    </a:ext>
                  </a:extLst>
                </a:gridCol>
                <a:gridCol w="2572830">
                  <a:extLst>
                    <a:ext uri="{9D8B030D-6E8A-4147-A177-3AD203B41FA5}">
                      <a16:colId xmlns:a16="http://schemas.microsoft.com/office/drawing/2014/main" val="20002"/>
                    </a:ext>
                  </a:extLst>
                </a:gridCol>
              </a:tblGrid>
              <a:tr h="480060">
                <a:tc>
                  <a:txBody>
                    <a:bodyPr/>
                    <a:lstStyle/>
                    <a:p>
                      <a:pPr>
                        <a:lnSpc>
                          <a:spcPct val="100000"/>
                        </a:lnSpc>
                      </a:pPr>
                      <a:r>
                        <a:rPr lang="en-US" sz="1400" b="1" strike="noStrike" spc="-1" dirty="0">
                          <a:solidFill>
                            <a:srgbClr val="000000"/>
                          </a:solidFill>
                          <a:latin typeface="Arial"/>
                        </a:rPr>
                        <a:t>Name</a:t>
                      </a:r>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rPr>
                        <a:t>Affiliations</a:t>
                      </a:r>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rPr>
                        <a:t>Email</a:t>
                      </a:r>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480060">
                <a:tc>
                  <a:txBody>
                    <a:bodyPr/>
                    <a:lstStyle/>
                    <a:p>
                      <a:pPr>
                        <a:lnSpc>
                          <a:spcPct val="100000"/>
                        </a:lnSpc>
                      </a:pPr>
                      <a:r>
                        <a:rPr lang="en-US" sz="1400" b="0" strike="noStrike" spc="-1" dirty="0">
                          <a:solidFill>
                            <a:srgbClr val="000000"/>
                          </a:solidFill>
                          <a:latin typeface="Arial"/>
                        </a:rPr>
                        <a:t>Ryuji Kohno</a:t>
                      </a: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Arial"/>
                        </a:rPr>
                        <a:t>YNU/YRP-IAI</a:t>
                      </a: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Arial"/>
                        </a:rPr>
                        <a:t>Kohno@ynu.ac.jp</a:t>
                      </a: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480060">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r h="480060">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3"/>
                  </a:ext>
                </a:extLst>
              </a:tr>
              <a:tr h="480060">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b="0" strike="noStrike" spc="-1" dirty="0">
                        <a:solidFill>
                          <a:srgbClr val="00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4"/>
                  </a:ext>
                </a:extLst>
              </a:tr>
            </a:tbl>
          </a:graphicData>
        </a:graphic>
      </p:graphicFrame>
      <p:sp>
        <p:nvSpPr>
          <p:cNvPr id="2" name="CustomShape 5">
            <a:extLst>
              <a:ext uri="{FF2B5EF4-FFF2-40B4-BE49-F238E27FC236}">
                <a16:creationId xmlns:a16="http://schemas.microsoft.com/office/drawing/2014/main" id="{AD110008-3B93-D63A-DAE5-BEAD152DA5EA}"/>
              </a:ext>
            </a:extLst>
          </p:cNvPr>
          <p:cNvSpPr/>
          <p:nvPr/>
        </p:nvSpPr>
        <p:spPr>
          <a:xfrm>
            <a:off x="745200" y="377730"/>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3" name="CustomShape 4">
            <a:extLst>
              <a:ext uri="{FF2B5EF4-FFF2-40B4-BE49-F238E27FC236}">
                <a16:creationId xmlns:a16="http://schemas.microsoft.com/office/drawing/2014/main" id="{D0F6D0EB-F113-C52E-3BCC-09C79403CD20}"/>
              </a:ext>
            </a:extLst>
          </p:cNvPr>
          <p:cNvSpPr/>
          <p:nvPr/>
        </p:nvSpPr>
        <p:spPr>
          <a:xfrm>
            <a:off x="3907260" y="857700"/>
            <a:ext cx="4665240" cy="270720"/>
          </a:xfrm>
          <a:prstGeom prst="rect">
            <a:avLst/>
          </a:prstGeom>
          <a:noFill/>
          <a:ln w="9360">
            <a:noFill/>
          </a:ln>
          <a:effectLst/>
        </p:spPr>
        <p:txBody>
          <a:bodyPr lIns="0" tIns="0" rIns="0" bIns="0" anchor="b">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1" lang="en-US" sz="1800" b="1" i="0" u="none" strike="noStrike" kern="0" cap="none" spc="-1" normalizeH="0" baseline="0" noProof="0" dirty="0">
                <a:ln>
                  <a:noFill/>
                </a:ln>
                <a:solidFill>
                  <a:srgbClr val="000000"/>
                </a:solidFill>
                <a:effectLst/>
                <a:uLnTx/>
                <a:uFillTx/>
                <a:latin typeface="Times New Roman"/>
                <a:ea typeface="MS Gothic"/>
              </a:rPr>
              <a:t>doc.: IEEE 802.15 25-0324-02-006a</a:t>
            </a:r>
            <a:endParaRPr kumimoji="1" lang="en-US" sz="1800" b="0" i="0" u="none" strike="noStrike" kern="0" cap="none" spc="-1" normalizeH="0" baseline="0" noProof="0" dirty="0">
              <a:ln>
                <a:noFill/>
              </a:ln>
              <a:solidFill>
                <a:srgbClr val="000000"/>
              </a:solidFill>
              <a:effectLst/>
              <a:uLnTx/>
              <a:uFillTx/>
              <a:latin typeface="Arial"/>
            </a:endParaRPr>
          </a:p>
        </p:txBody>
      </p:sp>
      <p:sp>
        <p:nvSpPr>
          <p:cNvPr id="4" name="CustomShape 3">
            <a:extLst>
              <a:ext uri="{FF2B5EF4-FFF2-40B4-BE49-F238E27FC236}">
                <a16:creationId xmlns:a16="http://schemas.microsoft.com/office/drawing/2014/main" id="{7E263ED2-6374-F22F-F876-C426ABBB133F}"/>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7</a:t>
            </a:fld>
            <a:endParaRPr lang="en-US" sz="1050" spc="-1" dirty="0">
              <a:solidFill>
                <a:srgbClr val="000000"/>
              </a:solidFill>
              <a:latin typeface="Arial"/>
            </a:endParaRPr>
          </a:p>
        </p:txBody>
      </p:sp>
      <p:sp>
        <p:nvSpPr>
          <p:cNvPr id="5" name="日付プレースホルダー 4">
            <a:extLst>
              <a:ext uri="{FF2B5EF4-FFF2-40B4-BE49-F238E27FC236}">
                <a16:creationId xmlns:a16="http://schemas.microsoft.com/office/drawing/2014/main" id="{5FCF5066-2F8F-7934-6B16-820648361C7F}"/>
              </a:ext>
            </a:extLst>
          </p:cNvPr>
          <p:cNvSpPr>
            <a:spLocks noGrp="1"/>
          </p:cNvSpPr>
          <p:nvPr>
            <p:ph type="dt" sz="half" idx="2"/>
          </p:nvPr>
        </p:nvSpPr>
        <p:spPr/>
        <p:txBody>
          <a:bodyPr/>
          <a:lstStyle/>
          <a:p>
            <a:r>
              <a:rPr lang="en-US" altLang="ja-JP"/>
              <a:t>July 2025</a:t>
            </a:r>
            <a:endParaRPr lang="en-US" altLang="ja-JP" dirty="0"/>
          </a:p>
        </p:txBody>
      </p:sp>
      <p:sp>
        <p:nvSpPr>
          <p:cNvPr id="6" name="スライド番号プレースホルダー 5">
            <a:extLst>
              <a:ext uri="{FF2B5EF4-FFF2-40B4-BE49-F238E27FC236}">
                <a16:creationId xmlns:a16="http://schemas.microsoft.com/office/drawing/2014/main" id="{843B0349-D0BE-A67F-942A-E8677128B57D}"/>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7</a:t>
            </a:fld>
            <a:endParaRPr lang="en-US" altLang="ja-JP"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685800" y="1371600"/>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Introduction</a:t>
            </a:r>
            <a:endParaRPr lang="en-US" sz="2400" spc="-1" dirty="0">
              <a:solidFill>
                <a:srgbClr val="000000"/>
              </a:solidFill>
              <a:latin typeface="Arial"/>
            </a:endParaRPr>
          </a:p>
        </p:txBody>
      </p:sp>
      <p:sp>
        <p:nvSpPr>
          <p:cNvPr id="182" name="CustomShape 2"/>
          <p:cNvSpPr/>
          <p:nvPr/>
        </p:nvSpPr>
        <p:spPr>
          <a:xfrm>
            <a:off x="696870" y="2343060"/>
            <a:ext cx="7769250" cy="308340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marL="257310" indent="-256500">
              <a:spcBef>
                <a:spcPts val="451"/>
              </a:spcBef>
              <a:buClr>
                <a:srgbClr val="000000"/>
              </a:buClr>
              <a:buFont typeface="Arial"/>
              <a:buChar char="•"/>
            </a:pPr>
            <a:r>
              <a:rPr lang="en-US" b="1" spc="-1" dirty="0">
                <a:solidFill>
                  <a:srgbClr val="000000"/>
                </a:solidFill>
                <a:latin typeface="Times New Roman"/>
                <a:ea typeface="ＭＳ Ｐゴシック"/>
              </a:rPr>
              <a:t>This document contains the report to the IEEE 802 LMSC in support of a request for unconditional approval to send IEEE P802.15.6ma D06 to SA Ballot.</a:t>
            </a:r>
            <a:endParaRPr lang="en-US" spc="-1" dirty="0">
              <a:solidFill>
                <a:srgbClr val="000000"/>
              </a:solidFill>
              <a:latin typeface="Arial"/>
            </a:endParaRPr>
          </a:p>
          <a:p>
            <a:pPr marL="257310" indent="-256500">
              <a:spcBef>
                <a:spcPts val="451"/>
              </a:spcBef>
              <a:buClr>
                <a:srgbClr val="000000"/>
              </a:buClr>
              <a:buFont typeface="Arial"/>
              <a:buChar char="•"/>
            </a:pPr>
            <a:r>
              <a:rPr lang="en-US" b="1" spc="-1" dirty="0">
                <a:solidFill>
                  <a:srgbClr val="000000"/>
                </a:solidFill>
                <a:latin typeface="Times New Roman"/>
                <a:ea typeface="ＭＳ Ｐゴシック"/>
              </a:rPr>
              <a:t>The WG motion to request unconditional approval was approved during the July session of the 802.15 working group on 31</a:t>
            </a:r>
            <a:r>
              <a:rPr lang="en-US" b="1" spc="-1" baseline="30000" dirty="0">
                <a:solidFill>
                  <a:srgbClr val="000000"/>
                </a:solidFill>
                <a:latin typeface="Times New Roman"/>
                <a:ea typeface="ＭＳ Ｐゴシック"/>
              </a:rPr>
              <a:t>st</a:t>
            </a:r>
            <a:r>
              <a:rPr lang="en-US" b="1" spc="-1" dirty="0">
                <a:solidFill>
                  <a:srgbClr val="000000"/>
                </a:solidFill>
                <a:latin typeface="Times New Roman"/>
                <a:ea typeface="ＭＳ Ｐゴシック"/>
              </a:rPr>
              <a:t> July 2025.</a:t>
            </a:r>
            <a:endParaRPr lang="en-US" spc="-1" dirty="0">
              <a:solidFill>
                <a:srgbClr val="000000"/>
              </a:solidFill>
              <a:latin typeface="Arial"/>
            </a:endParaRPr>
          </a:p>
          <a:p>
            <a:pPr marL="600210" lvl="1" indent="-256500">
              <a:spcBef>
                <a:spcPts val="374"/>
              </a:spcBef>
              <a:buClr>
                <a:srgbClr val="000000"/>
              </a:buClr>
              <a:buFont typeface="Arial"/>
              <a:buChar char="•"/>
            </a:pPr>
            <a:r>
              <a:rPr lang="en-US" sz="1500" spc="-1" dirty="0">
                <a:solidFill>
                  <a:srgbClr val="000000"/>
                </a:solidFill>
                <a:latin typeface="Times New Roman"/>
                <a:ea typeface="ＭＳ Ｐゴシック"/>
              </a:rPr>
              <a:t>Passed in the Working Group  </a:t>
            </a:r>
            <a:r>
              <a:rPr lang="en-US" sz="1500" spc="-1" dirty="0">
                <a:solidFill>
                  <a:srgbClr val="000000"/>
                </a:solidFill>
                <a:highlight>
                  <a:srgbClr val="FF00FF"/>
                </a:highlight>
                <a:latin typeface="Times New Roman"/>
                <a:ea typeface="ＭＳ Ｐゴシック"/>
              </a:rPr>
              <a:t>xx yes, x no, x abstain</a:t>
            </a:r>
            <a:endParaRPr lang="en-US" sz="1500" spc="-1" dirty="0">
              <a:solidFill>
                <a:srgbClr val="000000"/>
              </a:solidFill>
              <a:highlight>
                <a:srgbClr val="FF00FF"/>
              </a:highlight>
              <a:latin typeface="Arial"/>
            </a:endParaRPr>
          </a:p>
        </p:txBody>
      </p:sp>
      <p:sp>
        <p:nvSpPr>
          <p:cNvPr id="183" name="CustomShape 3"/>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8</a:t>
            </a:fld>
            <a:endParaRPr lang="en-US" sz="1050" spc="-1" dirty="0">
              <a:solidFill>
                <a:srgbClr val="000000"/>
              </a:solidFill>
              <a:latin typeface="Arial"/>
            </a:endParaRPr>
          </a:p>
        </p:txBody>
      </p:sp>
      <p:sp>
        <p:nvSpPr>
          <p:cNvPr id="185" name="CustomShape 5"/>
          <p:cNvSpPr/>
          <p:nvPr/>
        </p:nvSpPr>
        <p:spPr>
          <a:xfrm>
            <a:off x="646828" y="361192"/>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2" name="CustomShape 4">
            <a:extLst>
              <a:ext uri="{FF2B5EF4-FFF2-40B4-BE49-F238E27FC236}">
                <a16:creationId xmlns:a16="http://schemas.microsoft.com/office/drawing/2014/main" id="{26D9FFD9-85B6-9182-58D9-831DB1194C86}"/>
              </a:ext>
            </a:extLst>
          </p:cNvPr>
          <p:cNvSpPr/>
          <p:nvPr/>
        </p:nvSpPr>
        <p:spPr>
          <a:xfrm>
            <a:off x="4016869" y="926730"/>
            <a:ext cx="4665240" cy="270720"/>
          </a:xfrm>
          <a:prstGeom prst="rect">
            <a:avLst/>
          </a:prstGeom>
          <a:noFill/>
          <a:ln w="9360">
            <a:noFill/>
          </a:ln>
          <a:effectLst/>
        </p:spPr>
        <p:txBody>
          <a:bodyPr lIns="0" tIns="0" rIns="0" bIns="0" anchor="b">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1" lang="en-US" sz="1800" b="1" i="0" u="none" strike="noStrike" kern="0" cap="none" spc="-1" normalizeH="0" baseline="0" noProof="0" dirty="0">
                <a:ln>
                  <a:noFill/>
                </a:ln>
                <a:solidFill>
                  <a:srgbClr val="000000"/>
                </a:solidFill>
                <a:effectLst/>
                <a:uLnTx/>
                <a:uFillTx/>
                <a:latin typeface="Times New Roman"/>
                <a:ea typeface="MS Gothic"/>
              </a:rPr>
              <a:t>doc.: IEEE 802.15 25-0324-02-006a</a:t>
            </a:r>
            <a:endParaRPr kumimoji="1" lang="en-US" sz="1800" b="0" i="0" u="none" strike="noStrike" kern="0" cap="none" spc="-1" normalizeH="0" baseline="0" noProof="0" dirty="0">
              <a:ln>
                <a:noFill/>
              </a:ln>
              <a:solidFill>
                <a:srgbClr val="000000"/>
              </a:solidFill>
              <a:effectLst/>
              <a:uLnTx/>
              <a:uFillTx/>
              <a:latin typeface="Arial"/>
            </a:endParaRPr>
          </a:p>
        </p:txBody>
      </p:sp>
      <p:sp>
        <p:nvSpPr>
          <p:cNvPr id="3" name="日付プレースホルダー 2">
            <a:extLst>
              <a:ext uri="{FF2B5EF4-FFF2-40B4-BE49-F238E27FC236}">
                <a16:creationId xmlns:a16="http://schemas.microsoft.com/office/drawing/2014/main" id="{C19832E7-88D2-E026-C2C8-C9E631372FDA}"/>
              </a:ext>
            </a:extLst>
          </p:cNvPr>
          <p:cNvSpPr>
            <a:spLocks noGrp="1"/>
          </p:cNvSpPr>
          <p:nvPr>
            <p:ph type="dt" sz="half" idx="2"/>
          </p:nvPr>
        </p:nvSpPr>
        <p:spPr/>
        <p:txBody>
          <a:bodyPr/>
          <a:lstStyle/>
          <a:p>
            <a:r>
              <a:rPr lang="en-US" altLang="ja-JP"/>
              <a:t>July 2025</a:t>
            </a:r>
            <a:endParaRPr lang="en-US" altLang="ja-JP" dirty="0"/>
          </a:p>
        </p:txBody>
      </p:sp>
      <p:sp>
        <p:nvSpPr>
          <p:cNvPr id="4" name="スライド番号プレースホルダー 3">
            <a:extLst>
              <a:ext uri="{FF2B5EF4-FFF2-40B4-BE49-F238E27FC236}">
                <a16:creationId xmlns:a16="http://schemas.microsoft.com/office/drawing/2014/main" id="{D6FD10EA-C05C-8CCB-53BA-6B590EBA0986}"/>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8</a:t>
            </a:fld>
            <a:endParaRPr lang="en-US" altLang="ja-JP"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CustomShape 1"/>
          <p:cNvSpPr/>
          <p:nvPr/>
        </p:nvSpPr>
        <p:spPr>
          <a:xfrm>
            <a:off x="512928" y="967682"/>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800" b="1" spc="-1" dirty="0">
                <a:solidFill>
                  <a:srgbClr val="000000"/>
                </a:solidFill>
                <a:latin typeface="Times New Roman"/>
                <a:ea typeface="MS Gothic"/>
              </a:rPr>
              <a:t>Status Summary</a:t>
            </a:r>
            <a:endParaRPr lang="en-US" sz="2800" spc="-1" dirty="0">
              <a:solidFill>
                <a:srgbClr val="000000"/>
              </a:solidFill>
              <a:latin typeface="Arial"/>
            </a:endParaRPr>
          </a:p>
        </p:txBody>
      </p:sp>
      <p:sp>
        <p:nvSpPr>
          <p:cNvPr id="187" name="CustomShape 2"/>
          <p:cNvSpPr/>
          <p:nvPr/>
        </p:nvSpPr>
        <p:spPr>
          <a:xfrm>
            <a:off x="200167" y="2029690"/>
            <a:ext cx="8611737" cy="4093605"/>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TG15.6ma Draft went through 4 WG Letter Ballots. Draft P802.15.6ma/D06 achieved 100% approval rate (&gt; 75% needed for an approved draft)</a:t>
            </a:r>
            <a:endParaRPr lang="en-US" sz="2000" spc="-1" dirty="0">
              <a:solidFill>
                <a:srgbClr val="000000"/>
              </a:solidFill>
              <a:latin typeface="Arial"/>
            </a:endParaRPr>
          </a:p>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 has resolved 113 comments received on drafts P802.15.6ma/D03</a:t>
            </a:r>
            <a:endParaRPr lang="en-US" sz="2000" spc="-1" dirty="0">
              <a:solidFill>
                <a:srgbClr val="000000"/>
              </a:solidFill>
              <a:latin typeface="Arial"/>
            </a:endParaRPr>
          </a:p>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 has resolved 265 comments received on drafts P802.15.6ma/D04</a:t>
            </a:r>
          </a:p>
          <a:p>
            <a:pPr marL="257310" indent="-256500" defTabSz="685800">
              <a:spcBef>
                <a:spcPts val="451"/>
              </a:spcBef>
              <a:buClr>
                <a:srgbClr val="000000"/>
              </a:buClr>
              <a:buFont typeface="Arial"/>
              <a:buChar char="•"/>
              <a:defRPr/>
            </a:pPr>
            <a:r>
              <a:rPr kumimoji="1" lang="en-US" altLang="ja-JP" sz="2000" b="1" spc="-1" dirty="0">
                <a:solidFill>
                  <a:srgbClr val="000000"/>
                </a:solidFill>
                <a:latin typeface="Times New Roman"/>
                <a:ea typeface="MS Gothic"/>
              </a:rPr>
              <a:t>The TG has resolved 127 comments received on drafts P802.15.6ma/D05</a:t>
            </a:r>
            <a:endParaRPr lang="en-US" sz="2000" spc="-1" dirty="0">
              <a:solidFill>
                <a:srgbClr val="000000"/>
              </a:solidFill>
              <a:latin typeface="Arial"/>
            </a:endParaRPr>
          </a:p>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 did not receive any comments for P802.15.6ma/D06</a:t>
            </a:r>
            <a:endParaRPr lang="en-US" sz="2000" spc="-1" dirty="0">
              <a:solidFill>
                <a:srgbClr val="000000"/>
              </a:solidFill>
              <a:latin typeface="Arial"/>
            </a:endParaRPr>
          </a:p>
        </p:txBody>
      </p:sp>
      <p:sp>
        <p:nvSpPr>
          <p:cNvPr id="190" name="CustomShape 5"/>
          <p:cNvSpPr/>
          <p:nvPr/>
        </p:nvSpPr>
        <p:spPr>
          <a:xfrm>
            <a:off x="722194" y="383938"/>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2" name="CustomShape 4">
            <a:extLst>
              <a:ext uri="{FF2B5EF4-FFF2-40B4-BE49-F238E27FC236}">
                <a16:creationId xmlns:a16="http://schemas.microsoft.com/office/drawing/2014/main" id="{591CB466-A896-B0FE-7844-70FC910E9B87}"/>
              </a:ext>
            </a:extLst>
          </p:cNvPr>
          <p:cNvSpPr/>
          <p:nvPr/>
        </p:nvSpPr>
        <p:spPr>
          <a:xfrm>
            <a:off x="4112403" y="702983"/>
            <a:ext cx="4665240" cy="2707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800" b="1" strike="noStrike" spc="-1" dirty="0">
                <a:solidFill>
                  <a:srgbClr val="000000"/>
                </a:solidFill>
                <a:latin typeface="Times New Roman"/>
                <a:ea typeface="MS Gothic"/>
              </a:rPr>
              <a:t>doc.: IEEE 802.15 25-0324-02-006a</a:t>
            </a:r>
            <a:endParaRPr lang="en-US" sz="1800" b="0" strike="noStrike" spc="-1" dirty="0">
              <a:solidFill>
                <a:srgbClr val="000000"/>
              </a:solidFill>
              <a:latin typeface="Arial"/>
            </a:endParaRPr>
          </a:p>
        </p:txBody>
      </p:sp>
      <p:sp>
        <p:nvSpPr>
          <p:cNvPr id="3" name="CustomShape 3">
            <a:extLst>
              <a:ext uri="{FF2B5EF4-FFF2-40B4-BE49-F238E27FC236}">
                <a16:creationId xmlns:a16="http://schemas.microsoft.com/office/drawing/2014/main" id="{90E8D401-D91E-39E3-57DA-115CADF95961}"/>
              </a:ext>
            </a:extLst>
          </p:cNvPr>
          <p:cNvSpPr/>
          <p:nvPr/>
        </p:nvSpPr>
        <p:spPr>
          <a:xfrm>
            <a:off x="4231379" y="6500761"/>
            <a:ext cx="527040" cy="27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US" sz="1050" spc="-1" dirty="0">
                <a:solidFill>
                  <a:srgbClr val="000000"/>
                </a:solidFill>
                <a:latin typeface="Times New Roman"/>
                <a:ea typeface="MS Gothic"/>
              </a:rPr>
              <a:t>Slide </a:t>
            </a:r>
            <a:fld id="{A418C2D8-316C-4835-BC8D-B1E385134860}" type="slidenum">
              <a:rPr lang="en-US" sz="1050" spc="-1">
                <a:solidFill>
                  <a:srgbClr val="000000"/>
                </a:solidFill>
                <a:latin typeface="Times New Roman"/>
                <a:ea typeface="MS Gothic"/>
              </a:rPr>
              <a:t>9</a:t>
            </a:fld>
            <a:endParaRPr lang="en-US" sz="1050" spc="-1" dirty="0">
              <a:solidFill>
                <a:srgbClr val="000000"/>
              </a:solidFill>
              <a:latin typeface="Arial"/>
            </a:endParaRPr>
          </a:p>
        </p:txBody>
      </p:sp>
      <p:sp>
        <p:nvSpPr>
          <p:cNvPr id="4" name="日付プレースホルダー 3">
            <a:extLst>
              <a:ext uri="{FF2B5EF4-FFF2-40B4-BE49-F238E27FC236}">
                <a16:creationId xmlns:a16="http://schemas.microsoft.com/office/drawing/2014/main" id="{D8388C20-FE66-2414-D1D3-656C72196300}"/>
              </a:ext>
            </a:extLst>
          </p:cNvPr>
          <p:cNvSpPr>
            <a:spLocks noGrp="1"/>
          </p:cNvSpPr>
          <p:nvPr>
            <p:ph type="dt" sz="half" idx="2"/>
          </p:nvPr>
        </p:nvSpPr>
        <p:spPr/>
        <p:txBody>
          <a:bodyPr/>
          <a:lstStyle/>
          <a:p>
            <a:r>
              <a:rPr lang="en-US" altLang="ja-JP"/>
              <a:t>July 2025</a:t>
            </a:r>
            <a:endParaRPr lang="en-US" altLang="ja-JP" dirty="0"/>
          </a:p>
        </p:txBody>
      </p:sp>
      <p:sp>
        <p:nvSpPr>
          <p:cNvPr id="5" name="スライド番号プレースホルダー 4">
            <a:extLst>
              <a:ext uri="{FF2B5EF4-FFF2-40B4-BE49-F238E27FC236}">
                <a16:creationId xmlns:a16="http://schemas.microsoft.com/office/drawing/2014/main" id="{5DBC513C-75E1-7869-0AE3-CE3C3388720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9</a:t>
            </a:fld>
            <a:endParaRPr lang="en-US" altLang="ja-JP" dirty="0"/>
          </a:p>
        </p:txBody>
      </p:sp>
    </p:spTree>
    <p:extLst>
      <p:ext uri="{BB962C8B-B14F-4D97-AF65-F5344CB8AC3E}">
        <p14:creationId xmlns:p14="http://schemas.microsoft.com/office/powerpoint/2010/main" val="3305080500"/>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8A9053-12AA-4E96-9F6D-3F2BD7D78000}">
  <ds:schemaRefs>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8117694-ffd4-4546-bf26-f6211cd5f70e"/>
    <ds:schemaRef ds:uri="14dc06ee-e31a-4d25-81ea-3d4566fe9411"/>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179C1EC7-EADC-41E5-BEF6-1835B8BA1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E22EF58-880A-42E3-AAF9-C1608E24B5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47167</TotalTime>
  <Words>2946</Words>
  <Application>Microsoft Office PowerPoint</Application>
  <PresentationFormat>画面に合わせる (4:3)</PresentationFormat>
  <Paragraphs>517</Paragraphs>
  <Slides>22</Slides>
  <Notes>16</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22</vt:i4>
      </vt:variant>
    </vt:vector>
  </HeadingPairs>
  <TitlesOfParts>
    <vt:vector size="32" baseType="lpstr">
      <vt:lpstr>Arial Unicode MS</vt:lpstr>
      <vt:lpstr>굴림</vt:lpstr>
      <vt:lpstr>ＭＳ Ｐゴシック</vt:lpstr>
      <vt:lpstr>メイリオ</vt:lpstr>
      <vt:lpstr>游ゴシック</vt:lpstr>
      <vt:lpstr>Arial</vt:lpstr>
      <vt:lpstr>Calibri</vt:lpstr>
      <vt:lpstr>Times New Roman</vt:lpstr>
      <vt:lpstr>Work Sans</vt:lpstr>
      <vt:lpstr>IEEE-P802_15</vt:lpstr>
      <vt:lpstr>PowerPoint プレゼンテーション</vt:lpstr>
      <vt:lpstr>IEEE 802.15 TG6ma  (Revision of IEEE802.15.6-2012)   Closing Report  In Personal and Virtual Hybrid Plenary Session Madrid, Spain  July 31st, 2025 Ryuji Kohno Yokohama National University(YNU), YRP International Alliance Institute(YRP-IAI) </vt:lpstr>
      <vt:lpstr>Objectives of TG 6ma – Enhanced Dependability Body Area Network (ED-BAN)</vt:lpstr>
      <vt:lpstr>TG15.6ma Plenary Session in Madrid Schedule for 27-31st, July 2025</vt:lpstr>
      <vt:lpstr>Agenda items for the week</vt:lpstr>
      <vt:lpstr> Result of Letter Ballots LB210, 212, 217, 221 for the Draft P802.15.6ma_D03, 04, 05, and 06　（Sept. 2024- July 2025)</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WG motion: Unconditional submittal</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296</cp:revision>
  <dcterms:created xsi:type="dcterms:W3CDTF">2018-03-06T17:15:04Z</dcterms:created>
  <dcterms:modified xsi:type="dcterms:W3CDTF">2025-07-31T14:24:32Z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