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259" r:id="rId5"/>
    <p:sldId id="260" r:id="rId6"/>
    <p:sldId id="5885" r:id="rId7"/>
    <p:sldId id="8086" r:id="rId8"/>
    <p:sldId id="8089" r:id="rId9"/>
    <p:sldId id="8085" r:id="rId10"/>
    <p:sldId id="258" r:id="rId11"/>
    <p:sldId id="8090" r:id="rId12"/>
    <p:sldId id="8091" r:id="rId13"/>
    <p:sldId id="261" r:id="rId14"/>
    <p:sldId id="287" r:id="rId15"/>
    <p:sldId id="279" r:id="rId16"/>
    <p:sldId id="5880" r:id="rId17"/>
    <p:sldId id="8092" r:id="rId18"/>
    <p:sldId id="285" r:id="rId19"/>
    <p:sldId id="6222" r:id="rId20"/>
    <p:sldId id="26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70" d="100"/>
          <a:sy n="70" d="100"/>
        </p:scale>
        <p:origin x="1102" y="30"/>
      </p:cViewPr>
      <p:guideLst/>
    </p:cSldViewPr>
  </p:slideViewPr>
  <p:outlineViewPr>
    <p:cViewPr>
      <p:scale>
        <a:sx n="33" d="100"/>
        <a:sy n="33" d="100"/>
      </p:scale>
      <p:origin x="0" y="-18474"/>
    </p:cViewPr>
  </p:outlineViewPr>
  <p:notesTextViewPr>
    <p:cViewPr>
      <p:scale>
        <a:sx n="200" d="100"/>
        <a:sy n="200" d="100"/>
      </p:scale>
      <p:origin x="0" y="0"/>
    </p:cViewPr>
  </p:notesTextViewPr>
  <p:sorterViewPr>
    <p:cViewPr varScale="1">
      <p:scale>
        <a:sx n="100" d="100"/>
        <a:sy n="100" d="100"/>
      </p:scale>
      <p:origin x="0" y="-872"/>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026ED-A7C2-75FB-0066-8BFEA834039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40FBD2-6C0F-2CEE-DA60-06393B6BA75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4A74EF-438A-06E8-6FF5-4062AC2C800A}"/>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EFFCDE0-DFFA-4616-315C-BE71BBBC53AD}"/>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47644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a:ln w="0">
            <a:noFill/>
          </a:ln>
        </p:spPr>
      </p:sp>
      <p:sp>
        <p:nvSpPr>
          <p:cNvPr id="237"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38"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39"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0"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1"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4B0C27A6-1BF0-43EB-8B99-A37736BAF5E9}" type="slidenum">
              <a:rPr lang="en-US" sz="1200" b="0" strike="noStrike" spc="-1">
                <a:solidFill>
                  <a:srgbClr val="000000"/>
                </a:solidFill>
                <a:latin typeface="Times New Roman"/>
                <a:ea typeface="MS Gothic"/>
              </a:rPr>
              <a:t>8</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3810986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a:ln w="0">
            <a:noFill/>
          </a:ln>
        </p:spPr>
      </p:sp>
      <p:sp>
        <p:nvSpPr>
          <p:cNvPr id="243" name="PlaceHolder 2"/>
          <p:cNvSpPr>
            <a:spLocks noGrp="1"/>
          </p:cNvSpPr>
          <p:nvPr>
            <p:ph type="body"/>
          </p:nvPr>
        </p:nvSpPr>
        <p:spPr>
          <a:xfrm>
            <a:off x="923760" y="4408560"/>
            <a:ext cx="5082480" cy="4173120"/>
          </a:xfrm>
          <a:prstGeom prst="rect">
            <a:avLst/>
          </a:prstGeom>
          <a:noFill/>
          <a:ln w="0">
            <a:noFill/>
          </a:ln>
        </p:spPr>
        <p:txBody>
          <a:bodyPr lIns="93600" tIns="46080" rIns="93600" bIns="46080" anchor="t">
            <a:noAutofit/>
          </a:bodyPr>
          <a:lstStyle/>
          <a:p>
            <a:pPr marL="216000" indent="0">
              <a:buNone/>
            </a:pPr>
            <a:endParaRPr lang="en-US" sz="1800" b="0" strike="noStrike" spc="-1" dirty="0">
              <a:solidFill>
                <a:srgbClr val="000000"/>
              </a:solidFill>
              <a:latin typeface="Arial"/>
            </a:endParaRPr>
          </a:p>
        </p:txBody>
      </p:sp>
      <p:sp>
        <p:nvSpPr>
          <p:cNvPr id="244" name="CustomShape 3"/>
          <p:cNvSpPr/>
          <p:nvPr/>
        </p:nvSpPr>
        <p:spPr>
          <a:xfrm>
            <a:off x="5640480" y="96840"/>
            <a:ext cx="63756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dirty="0">
                <a:solidFill>
                  <a:srgbClr val="000000"/>
                </a:solidFill>
                <a:latin typeface="Times New Roman"/>
                <a:ea typeface="MS Gothic"/>
              </a:rPr>
              <a:t>doc.: IEEE 802.11-yy/xxxxr0</a:t>
            </a:r>
            <a:endParaRPr lang="en-US" sz="1400" b="0" strike="noStrike" spc="-1" dirty="0">
              <a:solidFill>
                <a:srgbClr val="000000"/>
              </a:solidFill>
              <a:latin typeface="Arial"/>
            </a:endParaRPr>
          </a:p>
        </p:txBody>
      </p:sp>
      <p:sp>
        <p:nvSpPr>
          <p:cNvPr id="245" name="CustomShape 4"/>
          <p:cNvSpPr/>
          <p:nvPr/>
        </p:nvSpPr>
        <p:spPr>
          <a:xfrm>
            <a:off x="654120" y="96840"/>
            <a:ext cx="823320" cy="20880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dirty="0">
                <a:solidFill>
                  <a:srgbClr val="000000"/>
                </a:solidFill>
                <a:latin typeface="Times New Roman"/>
                <a:ea typeface="MS Gothic"/>
              </a:rPr>
              <a:t>Month Year</a:t>
            </a:r>
            <a:endParaRPr lang="en-US" sz="1400" b="0" strike="noStrike" spc="-1" dirty="0">
              <a:solidFill>
                <a:srgbClr val="000000"/>
              </a:solidFill>
              <a:latin typeface="Arial"/>
            </a:endParaRPr>
          </a:p>
        </p:txBody>
      </p:sp>
      <p:sp>
        <p:nvSpPr>
          <p:cNvPr id="246" name="CustomShape 5"/>
          <p:cNvSpPr/>
          <p:nvPr/>
        </p:nvSpPr>
        <p:spPr>
          <a:xfrm>
            <a:off x="5357880" y="8985240"/>
            <a:ext cx="920160" cy="1789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John Doe, Some Company</a:t>
            </a:r>
            <a:endParaRPr lang="en-US" sz="1200" b="0" strike="noStrike" spc="-1" dirty="0">
              <a:solidFill>
                <a:srgbClr val="000000"/>
              </a:solidFill>
              <a:latin typeface="Arial"/>
            </a:endParaRPr>
          </a:p>
        </p:txBody>
      </p:sp>
      <p:sp>
        <p:nvSpPr>
          <p:cNvPr id="247" name="CustomShape 6"/>
          <p:cNvSpPr/>
          <p:nvPr/>
        </p:nvSpPr>
        <p:spPr>
          <a:xfrm>
            <a:off x="3222720" y="8985240"/>
            <a:ext cx="509040" cy="36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t">
            <a:noAutofit/>
          </a:bodyPr>
          <a:lstStyle/>
          <a:p>
            <a:pPr algn="r">
              <a:lnSpc>
                <a:spcPct val="100000"/>
              </a:lnSpc>
            </a:pPr>
            <a:r>
              <a:rPr lang="en-US" sz="1200" b="0" strike="noStrike" spc="-1" dirty="0">
                <a:solidFill>
                  <a:srgbClr val="000000"/>
                </a:solidFill>
                <a:latin typeface="Times New Roman"/>
                <a:ea typeface="MS Gothic"/>
              </a:rPr>
              <a:t>Page </a:t>
            </a:r>
            <a:fld id="{F678F77E-EDEA-4CC1-A154-C3201D0210B1}" type="slidenum">
              <a:rPr lang="en-US" sz="1200" b="0" strike="noStrike" spc="-1">
                <a:solidFill>
                  <a:srgbClr val="000000"/>
                </a:solidFill>
                <a:latin typeface="Times New Roman"/>
                <a:ea typeface="MS Gothic"/>
              </a:rPr>
              <a:t>9</a:t>
            </a:fld>
            <a:endParaRPr lang="en-US" sz="1200" b="0" strike="noStrike" spc="-1" dirty="0">
              <a:solidFill>
                <a:srgbClr val="000000"/>
              </a:solidFill>
              <a:latin typeface="Arial"/>
            </a:endParaRPr>
          </a:p>
        </p:txBody>
      </p:sp>
    </p:spTree>
    <p:extLst>
      <p:ext uri="{BB962C8B-B14F-4D97-AF65-F5344CB8AC3E}">
        <p14:creationId xmlns:p14="http://schemas.microsoft.com/office/powerpoint/2010/main" val="2249711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13</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802.15-25-0389-00-06ma</a:t>
            </a: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5562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
        <p:nvSpPr>
          <p:cNvPr id="2" name="Line 10">
            <a:extLst>
              <a:ext uri="{FF2B5EF4-FFF2-40B4-BE49-F238E27FC236}">
                <a16:creationId xmlns:a16="http://schemas.microsoft.com/office/drawing/2014/main" id="{AF6E4D13-1A32-E8DE-A1BA-41120AEF6DEA}"/>
              </a:ext>
            </a:extLst>
          </p:cNvPr>
          <p:cNvSpPr>
            <a:spLocks noChangeShapeType="1"/>
          </p:cNvSpPr>
          <p:nvPr userDrawn="1"/>
        </p:nvSpPr>
        <p:spPr bwMode="auto">
          <a:xfrm>
            <a:off x="720049" y="608729"/>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323-00-006a-mandatory-editorial-coordination-for-ieee-p802-15-6ma.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July 2025]</a:t>
            </a:r>
          </a:p>
          <a:p>
            <a:r>
              <a:rPr lang="en-US" altLang="ja-JP" sz="1600" b="1" dirty="0">
                <a:ea typeface="ＭＳ Ｐゴシック" charset="-128"/>
              </a:rPr>
              <a:t>Date Submitted: </a:t>
            </a:r>
            <a:r>
              <a:rPr lang="en-US" altLang="ja-JP" sz="1600" dirty="0">
                <a:ea typeface="ＭＳ Ｐゴシック" charset="-128"/>
              </a:rPr>
              <a:t>[31</a:t>
            </a:r>
            <a:r>
              <a:rPr lang="en-US" altLang="ja-JP" sz="1600" baseline="30000" dirty="0">
                <a:ea typeface="ＭＳ Ｐゴシック" charset="-128"/>
              </a:rPr>
              <a:t>st</a:t>
            </a:r>
            <a:r>
              <a:rPr lang="en-US" altLang="ja-JP" sz="1600" dirty="0">
                <a:ea typeface="ＭＳ Ｐゴシック" charset="-128"/>
              </a:rPr>
              <a:t> July 2025]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July 2025.]</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IEEE-SA Mandatory Editorial Coordination</a:t>
            </a:r>
            <a:endParaRPr lang="en-US" sz="2400" spc="-1" dirty="0">
              <a:solidFill>
                <a:srgbClr val="000000"/>
              </a:solidFill>
              <a:latin typeface="Arial"/>
            </a:endParaRPr>
          </a:p>
        </p:txBody>
      </p:sp>
      <p:sp>
        <p:nvSpPr>
          <p:cNvPr id="202" name="CustomShape 2"/>
          <p:cNvSpPr/>
          <p:nvPr/>
        </p:nvSpPr>
        <p:spPr>
          <a:xfrm>
            <a:off x="685800" y="2343060"/>
            <a:ext cx="7769250" cy="308340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tabLst>
                <a:tab pos="0" algn="l"/>
              </a:tabLst>
            </a:pPr>
            <a:r>
              <a:rPr lang="en-US" b="1" spc="-1" dirty="0">
                <a:solidFill>
                  <a:srgbClr val="000000"/>
                </a:solidFill>
                <a:latin typeface="Times New Roman"/>
                <a:ea typeface="MS Gothic"/>
              </a:rPr>
              <a:t>Mandatory Editorial Coordination (MEC) completed in the final report doc.: </a:t>
            </a:r>
            <a:r>
              <a:rPr lang="en-US" b="1" u="sng" spc="-1" dirty="0">
                <a:solidFill>
                  <a:schemeClr val="accent2"/>
                </a:solidFill>
                <a:latin typeface="Times New Roman"/>
                <a:ea typeface="MS Gothic"/>
                <a:hlinkClick r:id="rId2">
                  <a:extLst>
                    <a:ext uri="{A12FA001-AC4F-418D-AE19-62706E023703}">
                      <ahyp:hlinkClr xmlns:ahyp="http://schemas.microsoft.com/office/drawing/2018/hyperlinkcolor" val="tx"/>
                    </a:ext>
                  </a:extLst>
                </a:hlinkClick>
              </a:rPr>
              <a:t>IEEE802.15-25-0323-00-006a</a:t>
            </a:r>
            <a:endParaRPr lang="en-US" b="1" spc="-1" dirty="0">
              <a:solidFill>
                <a:schemeClr val="accent2"/>
              </a:solidFill>
              <a:latin typeface="Times New Roman"/>
              <a:ea typeface="MS Gothic"/>
            </a:endParaRPr>
          </a:p>
        </p:txBody>
      </p:sp>
      <p:sp>
        <p:nvSpPr>
          <p:cNvPr id="205" name="CustomShape 5"/>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Tree>
    <p:extLst>
      <p:ext uri="{BB962C8B-B14F-4D97-AF65-F5344CB8AC3E}">
        <p14:creationId xmlns:p14="http://schemas.microsoft.com/office/powerpoint/2010/main" val="47131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5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Motion: 802.15 </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has reviewed and approves the CSD [15-21-0260-03-006a], and the CA document [15-24-0348-06]; and </a:t>
            </a:r>
            <a:r>
              <a:rPr kumimoji="1" lang="en-US" sz="2000" b="0" i="1" u="none" strike="noStrike" kern="1200" cap="none" spc="-1" normalizeH="0" baseline="0" noProof="0" dirty="0">
                <a:ln>
                  <a:noFill/>
                </a:ln>
                <a:solidFill>
                  <a:srgbClr val="000000"/>
                </a:solidFill>
                <a:effectLst/>
                <a:uLnTx/>
                <a:uFillTx/>
                <a:latin typeface="Arial"/>
                <a:ea typeface="DejaVu Sans"/>
              </a:rPr>
              <a:t>requests unconditional approval from the </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LMSC</a:t>
            </a:r>
            <a:r>
              <a:rPr kumimoji="1" lang="en-US" sz="2000" b="0" i="1" u="none" strike="noStrike" kern="1200" cap="none" spc="-1" normalizeH="0" baseline="0" noProof="0" dirty="0">
                <a:ln>
                  <a:noFill/>
                </a:ln>
                <a:solidFill>
                  <a:srgbClr val="000000"/>
                </a:solidFill>
                <a:effectLst/>
                <a:uLnTx/>
                <a:uFillTx/>
                <a:latin typeface="Arial"/>
                <a:ea typeface="DejaVu Sans"/>
              </a:rPr>
              <a:t> to submit P802.15.6ma</a:t>
            </a:r>
            <a:r>
              <a:rPr kumimoji="1"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-D06</a:t>
            </a:r>
            <a:r>
              <a:rPr kumimoji="1" lang="en-US" sz="2000" b="0" i="1" u="none" strike="noStrike" kern="1200" cap="none" spc="-1" normalizeH="0" baseline="0" noProof="0" dirty="0">
                <a:ln>
                  <a:noFill/>
                </a:ln>
                <a:solidFill>
                  <a:srgbClr val="000000"/>
                </a:solidFill>
                <a:effectLst/>
                <a:uLnTx/>
                <a:uFillTx/>
                <a:latin typeface="Arial"/>
                <a:ea typeface="DejaVu Sans"/>
              </a:rPr>
              <a:t> to Standards Association ballot.</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Moved by: Ryuji Kohno(YNU/YRP-IAI)</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Seconded by: </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t>
            </a:r>
            <a:endParaRPr kumimoji="1" lang="en-US" sz="2000" b="0" i="0" u="none" strike="noStrike" kern="1200" cap="none" spc="-1" normalizeH="0" baseline="0" noProof="0" dirty="0">
              <a:ln>
                <a:noFill/>
              </a:ln>
              <a:solidFill>
                <a:srgbClr val="000000"/>
              </a:solidFill>
              <a:effectLst/>
              <a:uLnTx/>
              <a:uFillTx/>
              <a:latin typeface="Arial"/>
            </a:endParaRPr>
          </a:p>
        </p:txBody>
      </p:sp>
      <p:sp>
        <p:nvSpPr>
          <p:cNvPr id="10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Unconditional submittal</a:t>
            </a:r>
          </a:p>
        </p:txBody>
      </p:sp>
      <p:sp>
        <p:nvSpPr>
          <p:cNvPr id="2" name="CustomShape 5">
            <a:extLst>
              <a:ext uri="{FF2B5EF4-FFF2-40B4-BE49-F238E27FC236}">
                <a16:creationId xmlns:a16="http://schemas.microsoft.com/office/drawing/2014/main" id="{009767EA-74B2-99CA-2E3A-77DBF8BEA9AE}"/>
              </a:ext>
            </a:extLst>
          </p:cNvPr>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Tree>
    <p:extLst>
      <p:ext uri="{BB962C8B-B14F-4D97-AF65-F5344CB8AC3E}">
        <p14:creationId xmlns:p14="http://schemas.microsoft.com/office/powerpoint/2010/main" val="768925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3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lnSpcReduction="10000"/>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a:t>
            </a:r>
            <a:r>
              <a:rPr lang="en-US" sz="2000" b="0" i="1" strike="noStrike" spc="-1" dirty="0">
                <a:solidFill>
                  <a:srgbClr val="000000"/>
                </a:solidFill>
                <a:highlight>
                  <a:srgbClr val="FFFF00"/>
                </a:highlight>
                <a:latin typeface="Arial"/>
                <a:ea typeface="DejaVu Sans"/>
              </a:rPr>
              <a:t>P802.15.6ma_D06</a:t>
            </a:r>
            <a:r>
              <a:rPr lang="en-US" sz="2000" b="0" i="1" strike="noStrike" spc="-1" dirty="0">
                <a:solidFill>
                  <a:srgbClr val="000000"/>
                </a:solidFill>
                <a:latin typeface="Arial"/>
                <a:ea typeface="DejaVu Sans"/>
              </a:rPr>
              <a:t> with the following membership: </a:t>
            </a:r>
            <a:r>
              <a:rPr lang="en-US" sz="2000" b="0" i="1" strike="noStrike" spc="-1" dirty="0">
                <a:solidFill>
                  <a:srgbClr val="000000"/>
                </a:solidFill>
                <a:highlight>
                  <a:srgbClr val="FFFF00"/>
                </a:highlight>
                <a:latin typeface="Arial"/>
                <a:ea typeface="DejaVu Sans"/>
              </a:rPr>
              <a:t>Ryuji Kohno(Chair), Marco Hernandez, </a:t>
            </a:r>
            <a:r>
              <a:rPr lang="en-US" sz="2000" i="1" spc="-1" dirty="0">
                <a:solidFill>
                  <a:srgbClr val="000000"/>
                </a:solidFill>
                <a:highlight>
                  <a:srgbClr val="FFFF00"/>
                </a:highlight>
                <a:latin typeface="Arial"/>
                <a:ea typeface="DejaVu Sans"/>
              </a:rPr>
              <a:t>Huan-Bang Li</a:t>
            </a:r>
            <a:r>
              <a:rPr lang="en-US" sz="2000" b="0" i="1" strike="noStrike" spc="-1" dirty="0">
                <a:solidFill>
                  <a:srgbClr val="000000"/>
                </a:solidFill>
                <a:highlight>
                  <a:srgbClr val="FFFF00"/>
                </a:highlight>
                <a:latin typeface="Arial"/>
                <a:ea typeface="DejaVu Sans"/>
              </a:rPr>
              <a:t>, Seong-Soon Joo, and Takumi Kobayashi</a:t>
            </a:r>
            <a:r>
              <a:rPr lang="en-US" sz="2000" b="0" i="1" strike="noStrike" spc="-1" dirty="0">
                <a:solidFill>
                  <a:srgbClr val="000000"/>
                </a:solidFill>
                <a:latin typeface="Arial"/>
                <a:ea typeface="DejaVu Sans"/>
              </a:rPr>
              <a:t>. The </a:t>
            </a:r>
            <a:r>
              <a:rPr lang="en-US" sz="2000" b="0" i="1" strike="noStrike" spc="-1" dirty="0">
                <a:solidFill>
                  <a:srgbClr val="000000"/>
                </a:solidFill>
                <a:highlight>
                  <a:srgbClr val="FFFF00"/>
                </a:highlight>
                <a:latin typeface="Arial"/>
                <a:ea typeface="DejaVu Sans"/>
              </a:rPr>
              <a:t>802.15.6ma </a:t>
            </a:r>
            <a:r>
              <a:rPr lang="en-US" sz="2000" b="0" i="1" strike="noStrike" spc="-1" dirty="0">
                <a:solidFill>
                  <a:srgbClr val="000000"/>
                </a:solidFill>
                <a:latin typeface="Arial"/>
                <a:ea typeface="DejaVu Sans"/>
              </a:rPr>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a:t>
            </a:r>
            <a:r>
              <a:rPr lang="en-US" sz="2000" b="0" i="1" strike="noStrike" spc="-1" dirty="0">
                <a:solidFill>
                  <a:srgbClr val="000000"/>
                </a:solidFill>
                <a:highlight>
                  <a:srgbClr val="FFFF00"/>
                </a:highlight>
                <a:latin typeface="Arial"/>
                <a:ea typeface="DejaVu Sans"/>
              </a:rPr>
              <a:t>LMSC</a:t>
            </a:r>
            <a:r>
              <a:rPr lang="en-US" sz="2000" b="0" i="1" strike="noStrike" spc="-1" dirty="0">
                <a:solidFill>
                  <a:srgbClr val="000000"/>
                </a:solidFill>
                <a:latin typeface="Arial"/>
                <a:ea typeface="DejaVu Sans"/>
              </a:rPr>
              <a:t>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Kohno(YNU/YRP-IAI)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WG motion:</a:t>
            </a:r>
            <a:br>
              <a:rPr sz="4000"/>
            </a:br>
            <a:r>
              <a:rPr lang="en-US" sz="4000" b="0" strike="noStrike" spc="-1">
                <a:solidFill>
                  <a:srgbClr val="000000"/>
                </a:solidFill>
                <a:latin typeface="Arial"/>
              </a:rPr>
              <a:t>CRG formation for SA ballot</a:t>
            </a:r>
          </a:p>
        </p:txBody>
      </p:sp>
      <p:sp>
        <p:nvSpPr>
          <p:cNvPr id="2" name="CustomShape 5">
            <a:extLst>
              <a:ext uri="{FF2B5EF4-FFF2-40B4-BE49-F238E27FC236}">
                <a16:creationId xmlns:a16="http://schemas.microsoft.com/office/drawing/2014/main" id="{97765482-C53B-8B42-0E6C-8E5AC291B194}"/>
              </a:ext>
            </a:extLst>
          </p:cNvPr>
          <p:cNvSpPr/>
          <p:nvPr/>
        </p:nvSpPr>
        <p:spPr>
          <a:xfrm>
            <a:off x="594814" y="412745"/>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Tree>
    <p:extLst>
      <p:ext uri="{BB962C8B-B14F-4D97-AF65-F5344CB8AC3E}">
        <p14:creationId xmlns:p14="http://schemas.microsoft.com/office/powerpoint/2010/main" val="97876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July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13</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37566" y="2749828"/>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202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913396"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Feb. 2026</a:t>
            </a:r>
            <a:endParaRPr lang="en-US" sz="1400" b="1" kern="1200" dirty="0">
              <a:solidFill>
                <a:srgbClr val="000000">
                  <a:hueOff val="0"/>
                  <a:satOff val="0"/>
                  <a:lumOff val="0"/>
                  <a:alphaOff val="0"/>
                </a:srgbClr>
              </a:solidFill>
              <a:latin typeface="Times New Roman"/>
              <a:ea typeface="+mn-ea"/>
              <a:cs typeface="+mn-cs"/>
            </a:endParaRP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6970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SA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06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for SA Ballot</a:t>
            </a:r>
          </a:p>
          <a:p>
            <a:pPr marL="0" lvl="0" indent="0" algn="ctr" defTabSz="622300">
              <a:lnSpc>
                <a:spcPct val="90000"/>
              </a:lnSpc>
              <a:spcBef>
                <a:spcPct val="0"/>
              </a:spcBef>
              <a:spcAft>
                <a:spcPct val="35000"/>
              </a:spcAft>
              <a:buNone/>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214646"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SA Ballot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800120" y="3818720"/>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Unconditional approval for Standard Association Ballot (SA)</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July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2925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LB210</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2713568" y="3892291"/>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(LB210)</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2203701" y="1800002"/>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1872384" y="3797431"/>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299986" y="2129346"/>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760126" y="3855627"/>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7657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305816"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94896"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735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8320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995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7270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86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89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81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125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698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3307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568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2186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765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1318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66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5045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3507780" y="3667082"/>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3733619"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5925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4266677" y="3902119"/>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2nd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(LB217)</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4653900" y="1593771"/>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502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886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2925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5046876" y="3881652"/>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3rd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5425003" y="1614242"/>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dirty="0">
                <a:solidFill>
                  <a:srgbClr val="000000">
                    <a:hueOff val="0"/>
                    <a:satOff val="0"/>
                    <a:lumOff val="0"/>
                    <a:alphaOff val="0"/>
                  </a:srgbClr>
                </a:solidFill>
                <a:latin typeface="Times New Roman"/>
              </a:rPr>
              <a:t>for LB217</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6856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7679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7423845" y="3850995"/>
            <a:ext cx="677541" cy="1815882"/>
          </a:xfrm>
          <a:prstGeom prst="rect">
            <a:avLst/>
          </a:prstGeom>
          <a:noFill/>
        </p:spPr>
        <p:txBody>
          <a:bodyPr wrap="square">
            <a:spAutoFit/>
          </a:bodyPr>
          <a:lstStyle/>
          <a:p>
            <a:pPr algn="l" fontAlgn="ctr"/>
            <a:r>
              <a:rPr lang="en-US" altLang="ja-JP" sz="1400" b="0" i="0" u="none" strike="noStrike" dirty="0">
                <a:solidFill>
                  <a:srgbClr val="000000"/>
                </a:solidFill>
                <a:effectLst/>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endParaRPr lang="en-US" altLang="ja-JP" sz="14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7653749" y="1390593"/>
            <a:ext cx="734796" cy="1754326"/>
          </a:xfrm>
          <a:prstGeom prst="rect">
            <a:avLst/>
          </a:prstGeom>
          <a:noFill/>
        </p:spPr>
        <p:txBody>
          <a:bodyPr wrap="square">
            <a:spAutoFit/>
          </a:bodyPr>
          <a:lstStyle/>
          <a:p>
            <a:pPr algn="l" fontAlgn="ctr"/>
            <a:r>
              <a:rPr lang="en-US" altLang="ja-JP" sz="1200" b="0" i="0" u="none" strike="noStrike" dirty="0">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endParaRPr lang="en-US" altLang="ja-JP" sz="1200" b="1" i="0" u="none" strike="noStrike" dirty="0">
              <a:solidFill>
                <a:srgbClr val="000000"/>
              </a:solidFill>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9900"/>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latin typeface="+mn-lt"/>
              </a:rPr>
              <a:t>July 2025</a:t>
            </a:r>
            <a:endParaRPr lang="en-US" sz="1400" dirty="0">
              <a:latin typeface="+mn-lt"/>
            </a:endParaRPr>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869201" cy="461665"/>
          </a:xfrm>
          <a:prstGeom prst="rect">
            <a:avLst/>
          </a:prstGeom>
          <a:noFill/>
        </p:spPr>
        <p:txBody>
          <a:bodyPr wrap="none" rtlCol="0">
            <a:spAutoFit/>
          </a:bodyPr>
          <a:lstStyle/>
          <a:p>
            <a:r>
              <a:rPr lang="en-US" sz="2400" b="1" dirty="0"/>
              <a:t>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nvGraphicFramePr>
        <p:xfrm>
          <a:off x="38100" y="1028416"/>
          <a:ext cx="9067800" cy="5186301"/>
        </p:xfrm>
        <a:graphic>
          <a:graphicData uri="http://schemas.openxmlformats.org/drawingml/2006/table">
            <a:tbl>
              <a:tblPr/>
              <a:tblGrid>
                <a:gridCol w="3200400">
                  <a:extLst>
                    <a:ext uri="{9D8B030D-6E8A-4147-A177-3AD203B41FA5}">
                      <a16:colId xmlns:a16="http://schemas.microsoft.com/office/drawing/2014/main" val="2843118563"/>
                    </a:ext>
                  </a:extLst>
                </a:gridCol>
                <a:gridCol w="685800">
                  <a:extLst>
                    <a:ext uri="{9D8B030D-6E8A-4147-A177-3AD203B41FA5}">
                      <a16:colId xmlns:a16="http://schemas.microsoft.com/office/drawing/2014/main" val="1009682093"/>
                    </a:ext>
                  </a:extLst>
                </a:gridCol>
                <a:gridCol w="1752600">
                  <a:extLst>
                    <a:ext uri="{9D8B030D-6E8A-4147-A177-3AD203B41FA5}">
                      <a16:colId xmlns:a16="http://schemas.microsoft.com/office/drawing/2014/main" val="3527062817"/>
                    </a:ext>
                  </a:extLst>
                </a:gridCol>
                <a:gridCol w="3429000">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 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LB210</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LB212</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153870">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LB217</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May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14451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3rd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0250932"/>
                  </a:ext>
                </a:extLst>
              </a:tr>
              <a:tr h="169387">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Complete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draftinig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D06 for LB221</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Comment-resolutions</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7545663"/>
                  </a:ext>
                </a:extLst>
              </a:tr>
              <a:tr h="5922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IEEE SA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Sponsor</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unconditional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July</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143044">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Aug</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56029">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1st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Sept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5875726"/>
                  </a:ext>
                </a:extLst>
              </a:tr>
              <a:tr h="124332">
                <a:tc>
                  <a:txBody>
                    <a:bodyPr/>
                    <a:lstStyle/>
                    <a:p>
                      <a:pPr algn="l"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Oct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SB and recirculation if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has comments etc.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191176">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Comment</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Resolution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for 2nd SB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Ballot</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Nov</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endPar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Comment resolution for 1</a:t>
                      </a:r>
                      <a:r>
                        <a:rPr lang="en-US" sz="1050" b="0" i="0" u="none" strike="noStrike" baseline="30000" dirty="0">
                          <a:solidFill>
                            <a:srgbClr val="000000"/>
                          </a:solidFill>
                          <a:effectLst/>
                          <a:latin typeface="Times New Roman" panose="02020603050405020304" pitchFamily="18" charset="0"/>
                          <a:ea typeface="ＭＳ Ｐゴシック" panose="020B0600070205080204" pitchFamily="50" charset="-128"/>
                        </a:rPr>
                        <a:t>st</a:t>
                      </a: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 SB Ballot in Sept.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5578658"/>
                  </a:ext>
                </a:extLst>
              </a:tr>
              <a:tr h="191176">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Jan/2026</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LMSC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152352">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Submission</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Feb</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
        <p:nvSpPr>
          <p:cNvPr id="2" name="object 10">
            <a:extLst>
              <a:ext uri="{FF2B5EF4-FFF2-40B4-BE49-F238E27FC236}">
                <a16:creationId xmlns:a16="http://schemas.microsoft.com/office/drawing/2014/main" id="{8721E9C9-EDCB-A08B-6D77-220E3A59FBDB}"/>
              </a:ext>
            </a:extLst>
          </p:cNvPr>
          <p:cNvSpPr txBox="1"/>
          <p:nvPr/>
        </p:nvSpPr>
        <p:spPr>
          <a:xfrm>
            <a:off x="6400800" y="6473209"/>
            <a:ext cx="2203702" cy="179536"/>
          </a:xfrm>
          <a:prstGeom prst="rect">
            <a:avLst/>
          </a:prstGeom>
        </p:spPr>
        <p:txBody>
          <a:bodyPr vert="horz" wrap="square" lIns="0" tIns="0" rIns="0" bIns="0" rtlCol="0">
            <a:spAutoFit/>
          </a:bodyPr>
          <a:lstStyle/>
          <a:p>
            <a:pPr marL="12700">
              <a:lnSpc>
                <a:spcPts val="1410"/>
              </a:lnSpc>
            </a:pPr>
            <a:r>
              <a:rPr sz="1200" spc="-30" dirty="0">
                <a:latin typeface="Times New Roman"/>
                <a:cs typeface="Times New Roman"/>
              </a:rPr>
              <a:t>Ryuji </a:t>
            </a:r>
            <a:r>
              <a:rPr sz="1200" spc="-10" dirty="0">
                <a:latin typeface="Times New Roman"/>
                <a:cs typeface="Times New Roman"/>
              </a:rPr>
              <a:t>Kohno(YNU/YRP-IAI)</a:t>
            </a:r>
            <a:endParaRPr sz="1200" dirty="0">
              <a:latin typeface="Times New Roman"/>
              <a:cs typeface="Times New Roman"/>
            </a:endParaRPr>
          </a:p>
        </p:txBody>
      </p:sp>
      <p:sp>
        <p:nvSpPr>
          <p:cNvPr id="5" name="フッター プレースホルダー 4">
            <a:extLst>
              <a:ext uri="{FF2B5EF4-FFF2-40B4-BE49-F238E27FC236}">
                <a16:creationId xmlns:a16="http://schemas.microsoft.com/office/drawing/2014/main" id="{82D368AC-E648-8ADA-AE2D-3DA32F42DF5E}"/>
              </a:ext>
            </a:extLst>
          </p:cNvPr>
          <p:cNvSpPr>
            <a:spLocks noGrp="1"/>
          </p:cNvSpPr>
          <p:nvPr>
            <p:ph type="ftr" sz="quarter" idx="5"/>
          </p:nvPr>
        </p:nvSpPr>
        <p:spPr/>
        <p:txBody>
          <a:bodyPr/>
          <a:lstStyle/>
          <a:p>
            <a:pPr marL="12700"/>
            <a:endParaRPr lang="en-US" spc="-5" dirty="0"/>
          </a:p>
        </p:txBody>
      </p:sp>
      <p:sp>
        <p:nvSpPr>
          <p:cNvPr id="6" name="スライド番号プレースホルダー 5">
            <a:extLst>
              <a:ext uri="{FF2B5EF4-FFF2-40B4-BE49-F238E27FC236}">
                <a16:creationId xmlns:a16="http://schemas.microsoft.com/office/drawing/2014/main" id="{B603D0BA-C982-35D4-5DCE-32EE9E09C4AE}"/>
              </a:ext>
            </a:extLst>
          </p:cNvPr>
          <p:cNvSpPr>
            <a:spLocks noGrp="1"/>
          </p:cNvSpPr>
          <p:nvPr>
            <p:ph type="sldNum" sz="quarter" idx="7"/>
          </p:nvPr>
        </p:nvSpPr>
        <p:spPr/>
        <p:txBody>
          <a:bodyPr/>
          <a:lstStyle/>
          <a:p>
            <a:pPr marL="25400">
              <a:lnSpc>
                <a:spcPct val="100000"/>
              </a:lnSpc>
            </a:pPr>
            <a:fld id="{81D60167-4931-47E6-BA6A-407CBD079E47}" type="slidenum">
              <a:rPr lang="en-US" altLang="ja-JP" spc="-10" smtClean="0"/>
              <a:t>14</a:t>
            </a:fld>
            <a:endParaRPr lang="en-US" altLang="ja-JP" spc="-10" dirty="0"/>
          </a:p>
        </p:txBody>
      </p:sp>
    </p:spTree>
    <p:extLst>
      <p:ext uri="{BB962C8B-B14F-4D97-AF65-F5344CB8AC3E}">
        <p14:creationId xmlns:p14="http://schemas.microsoft.com/office/powerpoint/2010/main" val="4079859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77339" y="1596788"/>
            <a:ext cx="9034818" cy="4997398"/>
          </a:xfrm>
        </p:spPr>
        <p:txBody>
          <a:bodyPr/>
          <a:lstStyle/>
          <a:p>
            <a:pPr marL="0" indent="0">
              <a:lnSpc>
                <a:spcPts val="1400"/>
              </a:lnSpc>
              <a:buNone/>
            </a:pPr>
            <a:r>
              <a:rPr lang="ja-JP" altLang="en-US" sz="1400" dirty="0"/>
              <a:t>・</a:t>
            </a:r>
            <a:r>
              <a:rPr lang="is-IS" altLang="ja-JP" sz="1400" dirty="0"/>
              <a:t>TG15.6ma opening report for July 2025 meeting                                                    </a:t>
            </a:r>
            <a:r>
              <a:rPr lang="ja-JP" altLang="en-US" sz="1400" dirty="0"/>
              <a:t>　</a:t>
            </a:r>
            <a:r>
              <a:rPr lang="is-IS" altLang="ja-JP" sz="1400" dirty="0"/>
              <a:t>        15-25-0299-01-06ma</a:t>
            </a:r>
          </a:p>
          <a:p>
            <a:pPr marL="0" indent="0">
              <a:lnSpc>
                <a:spcPts val="1400"/>
              </a:lnSpc>
              <a:buNone/>
            </a:pPr>
            <a:r>
              <a:rPr lang="ja-JP" altLang="en-US" sz="1400" dirty="0"/>
              <a:t>・</a:t>
            </a:r>
            <a:r>
              <a:rPr lang="is-IS" altLang="ja-JP" sz="1400" dirty="0"/>
              <a:t>TG15.6ma Agenda of  July 2025 Meeting                                                                </a:t>
            </a:r>
            <a:r>
              <a:rPr lang="ja-JP" altLang="en-US" sz="1400" dirty="0"/>
              <a:t>　</a:t>
            </a:r>
            <a:r>
              <a:rPr lang="is-IS" altLang="ja-JP" sz="1400" dirty="0"/>
              <a:t>       15-25-0298-06-06ma</a:t>
            </a:r>
            <a:endParaRPr lang="en-US" altLang="ja-JP" sz="1400" dirty="0">
              <a:solidFill>
                <a:srgbClr val="000000"/>
              </a:solidFill>
              <a:latin typeface="Arial"/>
              <a:cs typeface="Times New Roman" pitchFamily="18" charset="0"/>
            </a:endParaRP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 SG, TG15.6ma doe Dependable BAN Revision of IEEE802.15.6-2012   15-25-0033-03-06ma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P802.15.6ma Report to LMSC on Unconditional Approval to go to SA Ballot                    15-25-0324-01-06ma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Ballot(LB)221 for draft D05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15-25-0xxx-00-06ma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23-0576-09</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15.6ma MAC updates                                                                                                         15-25-0368-00-06ma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Evaluation of IEEE 802.15.6 UWB</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Physical Layer Utilizing Super Orthogonal Convolutional 22-0562-16-06ma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en-US" altLang="ja-JP" sz="1400" dirty="0">
                <a:solidFill>
                  <a:srgbClr val="000000"/>
                </a:solidFill>
                <a:latin typeface="Arial"/>
                <a:cs typeface="Times New Roman" pitchFamily="18" charset="0"/>
              </a:rPr>
              <a:t>                              15-24-0248-07-06ma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15-24-0246-07-06ma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 motion for Unconditional submittal to LMSC and CRG formation for SA Ballot             15-25-0377-00-06ma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Coexistence Assessment Document                                                                  15-24-0348-04-06ma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15-24-0594-01-006a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15-22-0519-09-06ma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Timeline of TG6ma                                                                                                                15.23-0361-14-06ma</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Closing Report for July 2025                                                                               15-25-0389-00-06ma    </a:t>
            </a:r>
          </a:p>
          <a:p>
            <a:pPr marL="0" indent="0">
              <a:lnSpc>
                <a:spcPts val="14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TG15.6ma Meeting Minutes for July 2025                                                                            15-25-0390-00-06ma</a:t>
            </a:r>
          </a:p>
          <a:p>
            <a:pPr marL="0" indent="0">
              <a:lnSpc>
                <a:spcPts val="1400"/>
              </a:lnSpc>
              <a:buNone/>
            </a:pPr>
            <a:r>
              <a:rPr lang="en-US" altLang="ja-JP" sz="1400" dirty="0">
                <a:solidFill>
                  <a:srgbClr val="000000"/>
                </a:solidFill>
                <a:latin typeface="Arial"/>
                <a:cs typeface="Times New Roman" pitchFamily="18" charset="0"/>
              </a:rPr>
              <a:t> </a:t>
            </a:r>
          </a:p>
        </p:txBody>
      </p:sp>
      <p:sp>
        <p:nvSpPr>
          <p:cNvPr id="3" name="タイトル 2"/>
          <p:cNvSpPr>
            <a:spLocks noGrp="1"/>
          </p:cNvSpPr>
          <p:nvPr>
            <p:ph type="title"/>
          </p:nvPr>
        </p:nvSpPr>
        <p:spPr>
          <a:xfrm>
            <a:off x="616109" y="844753"/>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Osaka Metropolitan Univ.</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d.</a:t>
            </a:r>
            <a:r>
              <a:rPr kumimoji="1" lang="en-US" altLang="ja-JP" sz="2000" b="0" i="0" u="none" strike="noStrike" kern="0" cap="none" spc="0" normalizeH="0" baseline="0" noProof="0" dirty="0">
                <a:ln>
                  <a:noFill/>
                </a:ln>
                <a:solidFill>
                  <a:srgbClr val="000000"/>
                </a:solidFill>
                <a:effectLst/>
                <a:uLnTx/>
                <a:uFillTx/>
                <a:latin typeface="Arial"/>
              </a:rPr>
              <a:t>anzai@omu.ac.jp</a:t>
            </a:r>
          </a:p>
          <a:p>
            <a:pPr marL="457200" marR="0" lvl="0" indent="-457200" algn="l" defTabSz="914400" rtl="0" eaLnBrk="1" fontAlgn="base" latinLnBrk="0" hangingPunct="1">
              <a:lnSpc>
                <a:spcPct val="100000"/>
              </a:lnSpc>
              <a:spcBef>
                <a:spcPct val="20000"/>
              </a:spcBef>
              <a:spcAft>
                <a:spcPct val="0"/>
              </a:spcAft>
              <a:buClrTx/>
              <a:buSzTx/>
              <a:buFontTx/>
              <a:buAutoNum type="arabicPeriod" startAt="3"/>
              <a:tabLst/>
              <a:defRPr/>
            </a:pPr>
            <a:r>
              <a:rPr kumimoji="1" lang="en-US" altLang="ja-JP" sz="2000" b="0" i="0" u="none" strike="noStrike" kern="0" cap="none" spc="0" normalizeH="0" baseline="0" noProof="0" dirty="0">
                <a:ln>
                  <a:noFill/>
                </a:ln>
                <a:solidFill>
                  <a:srgbClr val="000000"/>
                </a:solidFill>
                <a:effectLst/>
                <a:uLnTx/>
                <a:uFillTx/>
                <a:latin typeface="Arial"/>
              </a:rPr>
              <a:t>Secretary;      Takumi Kobayashi, </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Osaka Metropolitan Univ./YRP-IAI</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Kobayashi.takumi@omu.ac.jp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Nano </a:t>
            </a:r>
            <a:r>
              <a:rPr lang="en-US" altLang="ja-JP" sz="2000" dirty="0" err="1">
                <a:solidFill>
                  <a:srgbClr val="000000"/>
                </a:solidFill>
                <a:latin typeface="Arial"/>
              </a:rPr>
              <a:t>HiTech</a:t>
            </a:r>
            <a:r>
              <a:rPr lang="en-US" altLang="ja-JP" sz="2000" dirty="0">
                <a:solidFill>
                  <a:srgbClr val="000000"/>
                </a:solidFill>
                <a:latin typeface="Arial"/>
              </a:rPr>
              <a:t>     ssjoo@etri.sci.kr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Takabayashi,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a:t>
            </a:r>
            <a:r>
              <a:rPr lang="ja-JP" altLang="en-US" sz="2000" dirty="0"/>
              <a:t> </a:t>
            </a:r>
            <a:r>
              <a:rPr lang="fi-FI" altLang="ja-JP" sz="2000" dirty="0"/>
              <a:t>marco.hernandez@ieee.org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16</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4235770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17</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Madrid, Spain</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31</a:t>
            </a:r>
            <a:r>
              <a:rPr lang="en-US" altLang="ja-JP" sz="2800" baseline="30000" dirty="0">
                <a:ea typeface="ＭＳ Ｐゴシック" pitchFamily="50" charset="-128"/>
              </a:rPr>
              <a:t>st</a:t>
            </a:r>
            <a:r>
              <a:rPr lang="en-US" altLang="ja-JP" sz="2800" dirty="0">
                <a:ea typeface="ＭＳ Ｐゴシック" pitchFamily="50" charset="-128"/>
              </a:rPr>
              <a:t>, 2025</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2025</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824254"/>
            <a:ext cx="8824450" cy="4860426"/>
          </a:xfrm>
        </p:spPr>
        <p:txBody>
          <a:bodyPr/>
          <a:lstStyle/>
          <a:p>
            <a:pPr marL="0" indent="0">
              <a:lnSpc>
                <a:spcPts val="18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800"/>
              </a:lnSpc>
              <a:buNone/>
            </a:pPr>
            <a:r>
              <a:rPr lang="en-US" altLang="ja-JP" sz="1800" b="1" dirty="0"/>
              <a:t>Action:  </a:t>
            </a:r>
          </a:p>
          <a:p>
            <a:pPr marL="0" indent="0">
              <a:lnSpc>
                <a:spcPts val="1800"/>
              </a:lnSpc>
              <a:buNone/>
            </a:pPr>
            <a:r>
              <a:rPr lang="en-US" altLang="ja-JP" sz="1600" dirty="0">
                <a:solidFill>
                  <a:srgbClr val="FF0000"/>
                </a:solidFill>
              </a:rPr>
              <a:t>•Review of the Third Recirculation Letter Ballot LB221 for draft D06</a:t>
            </a:r>
          </a:p>
          <a:p>
            <a:pPr marL="0" indent="0">
              <a:lnSpc>
                <a:spcPts val="1800"/>
              </a:lnSpc>
              <a:buNone/>
            </a:pPr>
            <a:r>
              <a:rPr lang="en-US" altLang="ja-JP" sz="1600" dirty="0">
                <a:solidFill>
                  <a:srgbClr val="FF0000"/>
                </a:solidFill>
              </a:rPr>
              <a:t>•Preparation for Report to LMSC for Unconditional Approval to go to SA Ballot</a:t>
            </a:r>
          </a:p>
          <a:p>
            <a:pPr marL="0" indent="0">
              <a:lnSpc>
                <a:spcPts val="1800"/>
              </a:lnSpc>
              <a:buNone/>
            </a:pPr>
            <a:r>
              <a:rPr lang="en-US" altLang="ja-JP" sz="1600" dirty="0">
                <a:solidFill>
                  <a:srgbClr val="FF0000"/>
                </a:solidFill>
              </a:rPr>
              <a:t>•Feasibility Study of the Draft by Performance Evaluation of Technologies in PHY; Channel Coding According to 8 QoS Levels of Packets and  Coexistence Levels, Interference.</a:t>
            </a:r>
          </a:p>
          <a:p>
            <a:pPr marL="0" indent="0">
              <a:lnSpc>
                <a:spcPts val="1800"/>
              </a:lnSpc>
              <a:buNone/>
            </a:pPr>
            <a:r>
              <a:rPr lang="en-US" altLang="ja-JP" sz="1600" dirty="0">
                <a:solidFill>
                  <a:srgbClr val="FF0000"/>
                </a:solidFill>
              </a:rPr>
              <a:t>•Feasibility Study of the Draft by Performance Evaluation of Technologies in MAC; Channel Management, CCA, Hybrid Contention Free/Access Protocol According to 8 </a:t>
            </a:r>
            <a:r>
              <a:rPr lang="en-US" altLang="ja-JP" sz="1600" dirty="0" err="1">
                <a:solidFill>
                  <a:srgbClr val="FF0000"/>
                </a:solidFill>
              </a:rPr>
              <a:t>QoSs</a:t>
            </a:r>
            <a:r>
              <a:rPr lang="en-US" altLang="ja-JP" sz="1600" dirty="0">
                <a:solidFill>
                  <a:srgbClr val="FF0000"/>
                </a:solidFill>
              </a:rPr>
              <a:t> and Coexistences.</a:t>
            </a:r>
          </a:p>
          <a:p>
            <a:pPr marL="0" indent="0">
              <a:lnSpc>
                <a:spcPts val="1800"/>
              </a:lnSpc>
              <a:buNone/>
            </a:pPr>
            <a:r>
              <a:rPr lang="en-US" altLang="ja-JP" sz="1600" dirty="0">
                <a:solidFill>
                  <a:srgbClr val="FF0000"/>
                </a:solidFill>
              </a:rPr>
              <a:t>•Harmonization or Commonality with 4ab in Coexistence and Feasible Implementation of 6ma and 4ab</a:t>
            </a:r>
          </a:p>
          <a:p>
            <a:pPr marL="0" indent="0">
              <a:lnSpc>
                <a:spcPts val="1800"/>
              </a:lnSpc>
              <a:buNone/>
            </a:pPr>
            <a:r>
              <a:rPr lang="en-US" altLang="ja-JP" sz="1600" dirty="0">
                <a:solidFill>
                  <a:srgbClr val="FF0000"/>
                </a:solidFill>
              </a:rPr>
              <a:t>•Feasibility of TSN of 802.1 in MAC</a:t>
            </a:r>
            <a:r>
              <a:rPr lang="en-US" altLang="ja-JP" sz="1600" dirty="0">
                <a:solidFill>
                  <a:srgbClr val="FF0000"/>
                </a:solidFill>
                <a:highlight>
                  <a:srgbClr val="FFFF00"/>
                </a:highlight>
              </a:rPr>
              <a:t>		</a:t>
            </a:r>
          </a:p>
          <a:p>
            <a:pPr marL="0" indent="0">
              <a:lnSpc>
                <a:spcPts val="1800"/>
              </a:lnSpc>
              <a:buNone/>
            </a:pPr>
            <a:r>
              <a:rPr lang="en-US" altLang="ja-JP" sz="1800" b="1" dirty="0"/>
              <a:t>Next Things to Do</a:t>
            </a:r>
            <a:r>
              <a:rPr lang="ja-JP" altLang="en-US" sz="1800" b="1" dirty="0"/>
              <a:t>：</a:t>
            </a:r>
            <a:r>
              <a:rPr lang="en-US" altLang="ja-JP" sz="1800" dirty="0">
                <a:solidFill>
                  <a:srgbClr val="FF0000"/>
                </a:solidFill>
              </a:rPr>
              <a:t>     Proceed to SA Ballot and Comment Resolution for SA Ballot</a:t>
            </a: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2025</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CADF9-7A36-40A2-0F25-596050AB2D61}"/>
            </a:ext>
          </a:extLst>
        </p:cNvPr>
        <p:cNvGrpSpPr/>
        <p:nvPr/>
      </p:nvGrpSpPr>
      <p:grpSpPr>
        <a:xfrm>
          <a:off x="0" y="0"/>
          <a:ext cx="0" cy="0"/>
          <a:chOff x="0" y="0"/>
          <a:chExt cx="0" cy="0"/>
        </a:xfrm>
      </p:grpSpPr>
      <p:pic>
        <p:nvPicPr>
          <p:cNvPr id="4" name="図 3">
            <a:extLst>
              <a:ext uri="{FF2B5EF4-FFF2-40B4-BE49-F238E27FC236}">
                <a16:creationId xmlns:a16="http://schemas.microsoft.com/office/drawing/2014/main" id="{C098A463-8E38-2D14-4DEA-22738EC69DB2}"/>
              </a:ext>
            </a:extLst>
          </p:cNvPr>
          <p:cNvPicPr>
            <a:picLocks noChangeAspect="1"/>
          </p:cNvPicPr>
          <p:nvPr/>
        </p:nvPicPr>
        <p:blipFill>
          <a:blip r:embed="rId3"/>
          <a:stretch>
            <a:fillRect/>
          </a:stretch>
        </p:blipFill>
        <p:spPr>
          <a:xfrm>
            <a:off x="1805135" y="2242790"/>
            <a:ext cx="7219666" cy="4126161"/>
          </a:xfrm>
          <a:prstGeom prst="rect">
            <a:avLst/>
          </a:prstGeom>
        </p:spPr>
      </p:pic>
      <p:sp>
        <p:nvSpPr>
          <p:cNvPr id="7" name="テキスト ボックス 6">
            <a:extLst>
              <a:ext uri="{FF2B5EF4-FFF2-40B4-BE49-F238E27FC236}">
                <a16:creationId xmlns:a16="http://schemas.microsoft.com/office/drawing/2014/main" id="{530ADEA8-BA87-7FFD-1148-DB73BAC05164}"/>
              </a:ext>
            </a:extLst>
          </p:cNvPr>
          <p:cNvSpPr txBox="1"/>
          <p:nvPr/>
        </p:nvSpPr>
        <p:spPr>
          <a:xfrm>
            <a:off x="634416" y="1081473"/>
            <a:ext cx="82444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14:30-16:30 July 28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Madrid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:30-23:30 July 28(MON)in EST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lvl="0" algn="just"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14:30-16:30 July 30</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Kobe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21:30-23:30 July 30(WED) in EST</a:t>
            </a:r>
          </a:p>
          <a:p>
            <a:pPr lvl="0" defTabSz="91440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dirty="0">
                <a:solidFill>
                  <a:prstClr val="black"/>
                </a:solidFill>
                <a:latin typeface="游ゴシック" panose="020F0502020204030204"/>
                <a:ea typeface="游ゴシック" panose="020B0400000000000000" pitchFamily="50" charset="-128"/>
              </a:rPr>
              <a:t>PM1  Cancelled</a:t>
            </a:r>
            <a:endPar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177EEE0D-F542-40D9-63E3-2F35FF73A161}"/>
              </a:ext>
            </a:extLst>
          </p:cNvPr>
          <p:cNvSpPr>
            <a:spLocks noGrp="1"/>
          </p:cNvSpPr>
          <p:nvPr>
            <p:ph type="title"/>
          </p:nvPr>
        </p:nvSpPr>
        <p:spPr>
          <a:xfrm>
            <a:off x="6018" y="688029"/>
            <a:ext cx="9018783" cy="496325"/>
          </a:xfrm>
        </p:spPr>
        <p:txBody>
          <a:bodyPr>
            <a:noAutofit/>
          </a:bodyPr>
          <a:lstStyle/>
          <a:p>
            <a:pPr>
              <a:lnSpc>
                <a:spcPts val="2500"/>
              </a:lnSpc>
            </a:pPr>
            <a:r>
              <a:rPr lang="en-US" altLang="ja-JP" sz="2400" b="1" dirty="0">
                <a:latin typeface="ＭＳ Ｐゴシック" panose="020B0600070205080204" pitchFamily="50" charset="-128"/>
                <a:ea typeface="ＭＳ Ｐゴシック" panose="020B0600070205080204" pitchFamily="50" charset="-128"/>
              </a:rPr>
              <a:t>TG15.6ma Plenary Session in Madrid Schedule for 27-31</a:t>
            </a:r>
            <a:r>
              <a:rPr lang="en-US" altLang="ja-JP" sz="2400" b="1" baseline="30000" dirty="0">
                <a:latin typeface="ＭＳ Ｐゴシック" panose="020B0600070205080204" pitchFamily="50" charset="-128"/>
                <a:ea typeface="ＭＳ Ｐゴシック" panose="020B0600070205080204" pitchFamily="50" charset="-128"/>
              </a:rPr>
              <a:t>st</a:t>
            </a:r>
            <a:r>
              <a:rPr lang="en-US" altLang="ja-JP" sz="2400" b="1" dirty="0">
                <a:latin typeface="ＭＳ Ｐゴシック" panose="020B0600070205080204" pitchFamily="50" charset="-128"/>
                <a:ea typeface="ＭＳ Ｐゴシック" panose="020B0600070205080204" pitchFamily="50" charset="-128"/>
              </a:rPr>
              <a:t>, July 2025</a:t>
            </a:r>
            <a:endParaRPr kumimoji="1" lang="ja-JP" altLang="en-US" sz="2400" b="1" dirty="0">
              <a:latin typeface="ＭＳ Ｐゴシック" panose="020B0600070205080204" pitchFamily="50" charset="-128"/>
              <a:ea typeface="ＭＳ Ｐゴシック" panose="020B0600070205080204" pitchFamily="50" charset="-128"/>
            </a:endParaRPr>
          </a:p>
        </p:txBody>
      </p:sp>
      <p:cxnSp>
        <p:nvCxnSpPr>
          <p:cNvPr id="11" name="直線コネクタ 10">
            <a:extLst>
              <a:ext uri="{FF2B5EF4-FFF2-40B4-BE49-F238E27FC236}">
                <a16:creationId xmlns:a16="http://schemas.microsoft.com/office/drawing/2014/main" id="{EF5A82F8-40CE-C9F0-4640-16E610E16A65}"/>
              </a:ext>
            </a:extLst>
          </p:cNvPr>
          <p:cNvCxnSpPr/>
          <p:nvPr/>
        </p:nvCxnSpPr>
        <p:spPr bwMode="auto">
          <a:xfrm>
            <a:off x="177655" y="4399570"/>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2FCE159-4096-2496-5436-8C58827B7FBD}"/>
              </a:ext>
            </a:extLst>
          </p:cNvPr>
          <p:cNvCxnSpPr/>
          <p:nvPr/>
        </p:nvCxnSpPr>
        <p:spPr bwMode="auto">
          <a:xfrm>
            <a:off x="183753" y="493340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BE4614C0-9014-794F-2EED-2A74D29F7AD6}"/>
              </a:ext>
            </a:extLst>
          </p:cNvPr>
          <p:cNvCxnSpPr/>
          <p:nvPr/>
        </p:nvCxnSpPr>
        <p:spPr bwMode="auto">
          <a:xfrm>
            <a:off x="215105" y="3768199"/>
            <a:ext cx="8752114" cy="0"/>
          </a:xfrm>
          <a:prstGeom prst="line">
            <a:avLst/>
          </a:prstGeom>
          <a:solidFill>
            <a:schemeClr val="accent1"/>
          </a:solidFill>
          <a:ln w="28575"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object 9">
            <a:extLst>
              <a:ext uri="{FF2B5EF4-FFF2-40B4-BE49-F238E27FC236}">
                <a16:creationId xmlns:a16="http://schemas.microsoft.com/office/drawing/2014/main" id="{754CBD80-B395-0DE8-D003-4AB115EACBB3}"/>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914400" rtl="0" eaLnBrk="1" fontAlgn="auto" latinLnBrk="0" hangingPunct="1">
              <a:lnSpc>
                <a:spcPts val="1425"/>
              </a:lnSpc>
              <a:spcBef>
                <a:spcPts val="0"/>
              </a:spcBef>
              <a:spcAft>
                <a:spcPts val="0"/>
              </a:spcAft>
              <a:buClrTx/>
              <a:buSzTx/>
              <a:buFontTx/>
              <a:buNone/>
              <a:tabLst/>
              <a:defRPr/>
            </a:pPr>
            <a:r>
              <a:rPr kumimoji="1" sz="1050" b="0" i="0" u="none" strike="noStrike" kern="1200" cap="none" spc="5" normalizeH="0" baseline="0" noProof="0" dirty="0">
                <a:ln>
                  <a:noFill/>
                </a:ln>
                <a:solidFill>
                  <a:srgbClr val="000000"/>
                </a:solidFill>
                <a:effectLst/>
                <a:uLnTx/>
                <a:uFillTx/>
                <a:latin typeface="Arial"/>
                <a:ea typeface="+mn-ea"/>
                <a:cs typeface="Arial"/>
              </a:rPr>
              <a:t>Slide</a:t>
            </a:r>
            <a:r>
              <a:rPr kumimoji="1"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1"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914400" rtl="0" eaLnBrk="1" fontAlgn="auto" latinLnBrk="0" hangingPunct="1">
                <a:lnSpc>
                  <a:spcPts val="1425"/>
                </a:lnSpc>
                <a:spcBef>
                  <a:spcPts val="0"/>
                </a:spcBef>
                <a:spcAft>
                  <a:spcPts val="0"/>
                </a:spcAft>
                <a:buClrTx/>
                <a:buSzTx/>
                <a:buFontTx/>
                <a:buNone/>
                <a:tabLst/>
                <a:defRPr/>
              </a:pPr>
              <a:t>4</a:t>
            </a:fld>
            <a:endParaRPr kumimoji="1" sz="1050" b="0" i="0" u="none" strike="noStrike" kern="1200" cap="none" spc="0" normalizeH="0" baseline="0" noProof="0" dirty="0">
              <a:ln>
                <a:noFill/>
              </a:ln>
              <a:solidFill>
                <a:srgbClr val="000000"/>
              </a:solidFill>
              <a:effectLst/>
              <a:uLnTx/>
              <a:uFillTx/>
              <a:latin typeface="Arial"/>
              <a:ea typeface="+mn-ea"/>
              <a:cs typeface="Arial"/>
            </a:endParaRPr>
          </a:p>
        </p:txBody>
      </p:sp>
      <p:sp>
        <p:nvSpPr>
          <p:cNvPr id="9" name="日付プレースホルダー 10">
            <a:extLst>
              <a:ext uri="{FF2B5EF4-FFF2-40B4-BE49-F238E27FC236}">
                <a16:creationId xmlns:a16="http://schemas.microsoft.com/office/drawing/2014/main" id="{36C74515-6016-4006-1410-19F20EDA9FC7}"/>
              </a:ext>
            </a:extLst>
          </p:cNvPr>
          <p:cNvSpPr txBox="1">
            <a:spLocks/>
          </p:cNvSpPr>
          <p:nvPr/>
        </p:nvSpPr>
        <p:spPr bwMode="auto">
          <a:xfrm>
            <a:off x="744641" y="3881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marL="0" algn="l" defTabSz="457200" rtl="0" eaLnBrk="1" latinLnBrk="0" hangingPunct="1">
              <a:defRPr sz="1400" b="1"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defRPr/>
            </a:pPr>
            <a:r>
              <a:rPr lang="en-US" altLang="ja-JP"/>
              <a:t>July 2025</a:t>
            </a:r>
            <a:endParaRPr kumimoji="1" lang="en-US" altLang="ja-JP" dirty="0">
              <a:solidFill>
                <a:srgbClr val="000000"/>
              </a:solidFill>
              <a:latin typeface="Arial"/>
            </a:endParaRPr>
          </a:p>
        </p:txBody>
      </p:sp>
      <p:pic>
        <p:nvPicPr>
          <p:cNvPr id="21" name="図 20">
            <a:extLst>
              <a:ext uri="{FF2B5EF4-FFF2-40B4-BE49-F238E27FC236}">
                <a16:creationId xmlns:a16="http://schemas.microsoft.com/office/drawing/2014/main" id="{410643E7-A43A-52DF-7834-8493DD1C8B36}"/>
              </a:ext>
            </a:extLst>
          </p:cNvPr>
          <p:cNvPicPr>
            <a:picLocks noChangeAspect="1"/>
          </p:cNvPicPr>
          <p:nvPr/>
        </p:nvPicPr>
        <p:blipFill>
          <a:blip r:embed="rId4"/>
          <a:stretch>
            <a:fillRect/>
          </a:stretch>
        </p:blipFill>
        <p:spPr>
          <a:xfrm>
            <a:off x="183753" y="2169829"/>
            <a:ext cx="1660357" cy="4316303"/>
          </a:xfrm>
          <a:prstGeom prst="rect">
            <a:avLst/>
          </a:prstGeom>
        </p:spPr>
      </p:pic>
    </p:spTree>
    <p:extLst>
      <p:ext uri="{BB962C8B-B14F-4D97-AF65-F5344CB8AC3E}">
        <p14:creationId xmlns:p14="http://schemas.microsoft.com/office/powerpoint/2010/main" val="5952007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96720"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doc.#15-25-0192-00-06ma </a:t>
            </a:r>
            <a:endParaRPr lang="en-US" altLang="ja-JP" sz="1200" dirty="0"/>
          </a:p>
          <a:p>
            <a:pPr>
              <a:lnSpc>
                <a:spcPts val="1300"/>
              </a:lnSpc>
            </a:pPr>
            <a:r>
              <a:rPr lang="en-US" altLang="ja-JP" sz="1200" dirty="0"/>
              <a:t>Approve last meeting minutes: TG 15.6ma Meeting Minutes for May 2025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15-25-0266-00-</a:t>
            </a:r>
            <a:r>
              <a:rPr lang="en-US" altLang="ja-JP" sz="1200" dirty="0"/>
              <a:t>06ma</a:t>
            </a:r>
          </a:p>
          <a:p>
            <a:pPr>
              <a:lnSpc>
                <a:spcPts val="1300"/>
              </a:lnSpc>
            </a:pPr>
            <a:r>
              <a:rPr lang="en-US" altLang="ja-JP" sz="1200" dirty="0"/>
              <a:t>Agenda of TG15.6ma July 2025                                                                                                 doc.#15-25-0298-06-06ma   </a:t>
            </a:r>
          </a:p>
          <a:p>
            <a:pPr>
              <a:lnSpc>
                <a:spcPts val="13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doc.#15-25-0033-03-06ma</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doc.#15-23-0557-08-06ma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Ballot(LB)221 for draft D06                                                                       doc.#15-25-0xxx-00-06ma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LB221                                                                     doc.#15-25-0yyy-00-06ma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doc.#15-23-0361-13-06ma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P802.15.6ma Report to LMSC on Unconditional Approval to go to SA Ballot                      doc.#15-25-0324-01-06ma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 Hybrid ARQ Scheme for High QoS Packets in High Class of Coexistence of IEEE 802.15.6ma  #15-23-0576-08-06ma         2.  Evaluation of IEEE 802.15.6 Ultra-wideband Physical Layer Utilizing Super Orthogonal Convolutional 22-0562-15-06ma</a:t>
            </a:r>
          </a:p>
          <a:p>
            <a:pPr marL="514350" marR="0" lvl="1" indent="0" algn="l" defTabSz="914400" rtl="0" eaLnBrk="1" fontAlgn="base" latinLnBrk="0" hangingPunct="1">
              <a:lnSpc>
                <a:spcPts val="14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doc.#15-24-0248-06-06ma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4.  MAC Performance Evaluation of Multiple BAN Coexistence Under TG6ma Channel          doc.#15-24-0246-06-06ma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5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doc.#15-24-0573-04-06ma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6   15.6ma MAC time reference base for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and group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d0c.#15-25-0132-01-06ma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7   MAC Service Feature                                                                                                           doc.#15-24-0356-03-06ma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8.  TG Motion to Recirculation                                                                                                   doc.#15-25-0zzz-00-06ma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9.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doc.#15-24-0074-08-06ma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10.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15-25-0vvv-00-06ma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11. TG15.6ma Coexistence Assessment Document                                                                  doc.#15-24-0348-05-06ma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12  MAC services support for IEEE P802.1ACea                                                                       doc.#15-24-0594-02-006a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13..</a:t>
            </a:r>
            <a:r>
              <a:rPr lang="it-IT" altLang="ja-JP" sz="1200" dirty="0">
                <a:solidFill>
                  <a:srgbClr val="000000"/>
                </a:solidFill>
                <a:latin typeface="Arial"/>
                <a:cs typeface="Times New Roman" pitchFamily="18" charset="0"/>
              </a:rPr>
              <a:t>TG6ma Channel Model Document for Enhanced Dependability                                           doc.#15-22-0519-10-06ma</a:t>
            </a:r>
            <a:endParaRPr lang="en-US" altLang="ja-JP" sz="1200" dirty="0">
              <a:solidFill>
                <a:srgbClr val="000000"/>
              </a:solidFill>
              <a:latin typeface="Arial"/>
              <a:cs typeface="Times New Roman" pitchFamily="18" charset="0"/>
            </a:endParaRP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14. Comments to channel-model-document                                                                               doc.#15-24-0073-05-06ma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15. Progress Report of TG6ma                                                                                                  doc8#15-23-0056-10-06ma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16. Timeline of TG6ma                                                                                                               doc.#15.23-0056-10-06ma</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17. TG15.6ma Closing Report for July 2025                                                                              doc.#15-25-0389-00-06ma    </a:t>
            </a:r>
          </a:p>
          <a:p>
            <a:pPr marL="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           18. TG15.6ma Meeting Minutes for July 2025                                                                            doc.#15-25-0390-00-06ma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2025</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37DA23-9562-D8AD-73E6-98C2A3AFD05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6989DD0-CCEC-761B-9FF8-E74C2A6E4D7D}"/>
              </a:ext>
            </a:extLst>
          </p:cNvPr>
          <p:cNvSpPr>
            <a:spLocks noGrp="1"/>
          </p:cNvSpPr>
          <p:nvPr>
            <p:ph type="title"/>
          </p:nvPr>
        </p:nvSpPr>
        <p:spPr>
          <a:xfrm>
            <a:off x="99034" y="631151"/>
            <a:ext cx="8945932" cy="814864"/>
          </a:xfrm>
        </p:spPr>
        <p:txBody>
          <a:bodyPr>
            <a:noAutofit/>
          </a:bodyPr>
          <a:lstStyle/>
          <a:p>
            <a:r>
              <a:rPr lang="en-US" altLang="ja-JP" sz="2400" b="1" dirty="0">
                <a:solidFill>
                  <a:schemeClr val="tx1"/>
                </a:solidFill>
                <a:latin typeface="+mn-ea"/>
                <a:ea typeface="+mn-ea"/>
              </a:rPr>
              <a:t> Result of Letter Ballots LB210, 212, 217, 221 for the Draft P802.15.6ma_D03, 04, 05, and 06</a:t>
            </a:r>
            <a:r>
              <a:rPr lang="ja-JP" altLang="en-US" sz="2400" b="1" dirty="0">
                <a:solidFill>
                  <a:schemeClr val="tx1"/>
                </a:solidFill>
                <a:latin typeface="+mn-ea"/>
                <a:ea typeface="+mn-ea"/>
              </a:rPr>
              <a:t>　（</a:t>
            </a:r>
            <a:r>
              <a:rPr lang="en-US" altLang="ja-JP" sz="2400" b="1" dirty="0">
                <a:solidFill>
                  <a:schemeClr val="tx1"/>
                </a:solidFill>
                <a:latin typeface="+mn-ea"/>
                <a:ea typeface="+mn-ea"/>
              </a:rPr>
              <a:t>Sept. 2024- July 2025)</a:t>
            </a:r>
            <a:endParaRPr kumimoji="1" lang="ja-JP" altLang="en-US" dirty="0">
              <a:solidFill>
                <a:schemeClr val="tx1"/>
              </a:solidFill>
              <a:latin typeface="+mn-ea"/>
              <a:ea typeface="+mn-ea"/>
            </a:endParaRPr>
          </a:p>
        </p:txBody>
      </p:sp>
      <p:sp>
        <p:nvSpPr>
          <p:cNvPr id="10" name="テキスト ボックス 9">
            <a:extLst>
              <a:ext uri="{FF2B5EF4-FFF2-40B4-BE49-F238E27FC236}">
                <a16:creationId xmlns:a16="http://schemas.microsoft.com/office/drawing/2014/main" id="{6907D789-D08C-9F7E-EDC4-7F4B8E6A82C2}"/>
              </a:ext>
            </a:extLst>
          </p:cNvPr>
          <p:cNvSpPr txBox="1"/>
          <p:nvPr/>
        </p:nvSpPr>
        <p:spPr>
          <a:xfrm>
            <a:off x="671014" y="4852737"/>
            <a:ext cx="8112039"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Result of LB221(June 20-July 05, 2025)</a:t>
            </a:r>
            <a:r>
              <a:rPr kumimoji="0"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0"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83.06% of Voters voted YES in aggregation which is over</a:t>
            </a:r>
            <a:r>
              <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75%. Then  LB221 was officially Approved.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Voted YES with and without Comments are 103 while No. of Comments is 0.</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In Madrid Plenary Meeting July 2025, Working Group will approve to submit to SA Ballot. </a:t>
            </a:r>
            <a:endParaRPr kumimoji="1" lang="ja-JP" altLang="en-US" sz="18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5" name="object 9">
            <a:extLst>
              <a:ext uri="{FF2B5EF4-FFF2-40B4-BE49-F238E27FC236}">
                <a16:creationId xmlns:a16="http://schemas.microsoft.com/office/drawing/2014/main" id="{71B912C9-6188-7CC6-E5AC-FDA03DB8D7FA}"/>
              </a:ext>
            </a:extLst>
          </p:cNvPr>
          <p:cNvSpPr txBox="1"/>
          <p:nvPr/>
        </p:nvSpPr>
        <p:spPr>
          <a:xfrm>
            <a:off x="4283964" y="6474100"/>
            <a:ext cx="576363" cy="165302"/>
          </a:xfrm>
          <a:prstGeom prst="rect">
            <a:avLst/>
          </a:prstGeom>
        </p:spPr>
        <p:txBody>
          <a:bodyPr vert="horz" wrap="square" lIns="0" tIns="0" rIns="0" bIns="0" rtlCol="0">
            <a:spAutoFit/>
          </a:bodyPr>
          <a:lstStyle/>
          <a:p>
            <a:pPr marL="12700" marR="0" lvl="0" indent="0" algn="l" defTabSz="457200" rtl="0" eaLnBrk="1" fontAlgn="auto" latinLnBrk="0" hangingPunct="1">
              <a:lnSpc>
                <a:spcPts val="1425"/>
              </a:lnSpc>
              <a:spcBef>
                <a:spcPts val="0"/>
              </a:spcBef>
              <a:spcAft>
                <a:spcPts val="0"/>
              </a:spcAft>
              <a:buClrTx/>
              <a:buSzTx/>
              <a:buFontTx/>
              <a:buNone/>
              <a:tabLst/>
              <a:defRPr/>
            </a:pPr>
            <a:r>
              <a:rPr kumimoji="0" sz="1050" b="0" i="0" u="none" strike="noStrike" kern="1200" cap="none" spc="5" normalizeH="0" baseline="0" noProof="0" dirty="0">
                <a:ln>
                  <a:noFill/>
                </a:ln>
                <a:solidFill>
                  <a:srgbClr val="000000"/>
                </a:solidFill>
                <a:effectLst/>
                <a:uLnTx/>
                <a:uFillTx/>
                <a:latin typeface="Arial"/>
                <a:ea typeface="+mn-ea"/>
                <a:cs typeface="Arial"/>
              </a:rPr>
              <a:t>Slide</a:t>
            </a:r>
            <a:r>
              <a:rPr kumimoji="0" sz="1050" b="0" i="0" u="none" strike="noStrike" kern="1200" cap="none" spc="-160" normalizeH="0" baseline="0" noProof="0" dirty="0">
                <a:ln>
                  <a:noFill/>
                </a:ln>
                <a:solidFill>
                  <a:srgbClr val="000000"/>
                </a:solidFill>
                <a:effectLst/>
                <a:uLnTx/>
                <a:uFillTx/>
                <a:latin typeface="Arial"/>
                <a:ea typeface="+mn-ea"/>
                <a:cs typeface="Arial"/>
              </a:rPr>
              <a:t> </a:t>
            </a:r>
            <a:fld id="{81D60167-4931-47E6-BA6A-407CBD079E47}" type="slidenum">
              <a:rPr kumimoji="0" sz="1050" b="0" i="0" u="none" strike="noStrike" kern="1200" cap="none" spc="-5" normalizeH="0" baseline="0" noProof="0" dirty="0">
                <a:ln>
                  <a:noFill/>
                </a:ln>
                <a:solidFill>
                  <a:srgbClr val="000000"/>
                </a:solidFill>
                <a:effectLst/>
                <a:uLnTx/>
                <a:uFillTx/>
                <a:latin typeface="Arial"/>
                <a:ea typeface="+mn-ea"/>
                <a:cs typeface="Arial"/>
              </a:rPr>
              <a:pPr marL="12700" marR="0" lvl="0" indent="0" algn="l" defTabSz="457200" rtl="0" eaLnBrk="1" fontAlgn="auto" latinLnBrk="0" hangingPunct="1">
                <a:lnSpc>
                  <a:spcPts val="1425"/>
                </a:lnSpc>
                <a:spcBef>
                  <a:spcPts val="0"/>
                </a:spcBef>
                <a:spcAft>
                  <a:spcPts val="0"/>
                </a:spcAft>
                <a:buClrTx/>
                <a:buSzTx/>
                <a:buFontTx/>
                <a:buNone/>
                <a:tabLst/>
                <a:defRPr/>
              </a:pPr>
              <a:t>6</a:t>
            </a:fld>
            <a:endParaRPr kumimoji="0" sz="1050" b="0" i="0" u="none" strike="noStrike" kern="1200" cap="none" spc="0" normalizeH="0" baseline="0" noProof="0" dirty="0">
              <a:ln>
                <a:noFill/>
              </a:ln>
              <a:solidFill>
                <a:srgbClr val="000000"/>
              </a:solidFill>
              <a:effectLst/>
              <a:uLnTx/>
              <a:uFillTx/>
              <a:latin typeface="Arial"/>
              <a:ea typeface="+mn-ea"/>
              <a:cs typeface="Arial"/>
            </a:endParaRPr>
          </a:p>
        </p:txBody>
      </p:sp>
      <p:pic>
        <p:nvPicPr>
          <p:cNvPr id="9" name="図 8">
            <a:extLst>
              <a:ext uri="{FF2B5EF4-FFF2-40B4-BE49-F238E27FC236}">
                <a16:creationId xmlns:a16="http://schemas.microsoft.com/office/drawing/2014/main" id="{323BD770-7E10-DFEE-92F8-7BE4AC097E39}"/>
              </a:ext>
            </a:extLst>
          </p:cNvPr>
          <p:cNvPicPr>
            <a:picLocks noChangeAspect="1"/>
          </p:cNvPicPr>
          <p:nvPr/>
        </p:nvPicPr>
        <p:blipFill>
          <a:blip r:embed="rId2"/>
          <a:stretch>
            <a:fillRect/>
          </a:stretch>
        </p:blipFill>
        <p:spPr>
          <a:xfrm>
            <a:off x="0" y="1686339"/>
            <a:ext cx="9144000" cy="2926074"/>
          </a:xfrm>
          <a:prstGeom prst="rect">
            <a:avLst/>
          </a:prstGeom>
        </p:spPr>
      </p:pic>
      <p:sp>
        <p:nvSpPr>
          <p:cNvPr id="3" name="日付プレースホルダー 4">
            <a:extLst>
              <a:ext uri="{FF2B5EF4-FFF2-40B4-BE49-F238E27FC236}">
                <a16:creationId xmlns:a16="http://schemas.microsoft.com/office/drawing/2014/main" id="{FCA38E14-1202-1731-9B36-167C01418C48}"/>
              </a:ext>
            </a:extLst>
          </p:cNvPr>
          <p:cNvSpPr>
            <a:spLocks noGrp="1"/>
          </p:cNvSpPr>
          <p:nvPr>
            <p:ph type="dt" sz="half" idx="2"/>
          </p:nvPr>
        </p:nvSpPr>
        <p:spPr>
          <a:xfrm>
            <a:off x="685800" y="378281"/>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2025</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4" name="スライド番号プレースホルダー 3">
            <a:extLst>
              <a:ext uri="{FF2B5EF4-FFF2-40B4-BE49-F238E27FC236}">
                <a16:creationId xmlns:a16="http://schemas.microsoft.com/office/drawing/2014/main" id="{F360829C-153C-D650-5FAD-66F3A5E87D06}"/>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5234845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540224" y="777330"/>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800" b="1" spc="-1" dirty="0">
                <a:solidFill>
                  <a:srgbClr val="000000"/>
                </a:solidFill>
                <a:latin typeface="Times New Roman"/>
                <a:ea typeface="MS Gothic"/>
              </a:rPr>
              <a:t>Status Summary</a:t>
            </a:r>
            <a:endParaRPr lang="en-US" sz="2800" spc="-1" dirty="0">
              <a:solidFill>
                <a:srgbClr val="000000"/>
              </a:solidFill>
              <a:latin typeface="Arial"/>
            </a:endParaRPr>
          </a:p>
        </p:txBody>
      </p:sp>
      <p:sp>
        <p:nvSpPr>
          <p:cNvPr id="187" name="CustomShape 2"/>
          <p:cNvSpPr/>
          <p:nvPr/>
        </p:nvSpPr>
        <p:spPr>
          <a:xfrm>
            <a:off x="200167" y="1764992"/>
            <a:ext cx="8611737" cy="4358304"/>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t">
            <a:noAutofit/>
          </a:bodyPr>
          <a:lstStyle/>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TG15.6ma Draft went through 4 WG Letter Ballots. Draft P802.15.6ma/D06 achieved 100% approval rate (&gt; 75% needed for an approved draft)</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113 comments received on drafts P802.15.6ma/D03</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has resolved 265 comments received on drafts P802.15.6ma/D04</a:t>
            </a:r>
          </a:p>
          <a:p>
            <a:pPr marL="257310" indent="-256500" defTabSz="685800">
              <a:spcBef>
                <a:spcPts val="451"/>
              </a:spcBef>
              <a:buClr>
                <a:srgbClr val="000000"/>
              </a:buClr>
              <a:buFont typeface="Arial"/>
              <a:buChar char="•"/>
              <a:defRPr/>
            </a:pPr>
            <a:r>
              <a:rPr kumimoji="1" lang="en-US" altLang="ja-JP" sz="2000" b="1" spc="-1" dirty="0">
                <a:solidFill>
                  <a:srgbClr val="000000"/>
                </a:solidFill>
                <a:latin typeface="Times New Roman"/>
                <a:ea typeface="MS Gothic"/>
              </a:rPr>
              <a:t>The TG has resolved 127 comments received on drafts P802.15.6ma/D05</a:t>
            </a:r>
            <a:endParaRPr lang="en-US" sz="2000" spc="-1" dirty="0">
              <a:solidFill>
                <a:srgbClr val="000000"/>
              </a:solidFill>
              <a:latin typeface="Arial"/>
            </a:endParaRPr>
          </a:p>
          <a:p>
            <a:pPr marL="257310" indent="-256500">
              <a:spcBef>
                <a:spcPts val="451"/>
              </a:spcBef>
              <a:buClr>
                <a:srgbClr val="000000"/>
              </a:buClr>
              <a:buFont typeface="Arial"/>
              <a:buChar char="•"/>
            </a:pPr>
            <a:r>
              <a:rPr lang="en-US" sz="2000" b="1" spc="-1" dirty="0">
                <a:solidFill>
                  <a:srgbClr val="000000"/>
                </a:solidFill>
                <a:latin typeface="Times New Roman"/>
                <a:ea typeface="MS Gothic"/>
              </a:rPr>
              <a:t>The TG did not receive any comments for P802.15.6ma/D06</a:t>
            </a:r>
            <a:endParaRPr lang="en-US" sz="2000" spc="-1" dirty="0">
              <a:solidFill>
                <a:srgbClr val="000000"/>
              </a:solidFill>
              <a:latin typeface="Arial"/>
            </a:endParaRPr>
          </a:p>
        </p:txBody>
      </p:sp>
      <p:sp>
        <p:nvSpPr>
          <p:cNvPr id="190" name="CustomShape 5"/>
          <p:cNvSpPr/>
          <p:nvPr/>
        </p:nvSpPr>
        <p:spPr>
          <a:xfrm>
            <a:off x="722194" y="383938"/>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Tree>
    <p:extLst>
      <p:ext uri="{BB962C8B-B14F-4D97-AF65-F5344CB8AC3E}">
        <p14:creationId xmlns:p14="http://schemas.microsoft.com/office/powerpoint/2010/main" val="3305080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701419" y="352024"/>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sp>
        <p:nvSpPr>
          <p:cNvPr id="194" name="CustomShape 4"/>
          <p:cNvSpPr/>
          <p:nvPr/>
        </p:nvSpPr>
        <p:spPr>
          <a:xfrm>
            <a:off x="490141" y="1395765"/>
            <a:ext cx="7769520" cy="4355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P802.15.6ma</a:t>
            </a:r>
            <a:endParaRPr lang="en-US" sz="2400" spc="-1" dirty="0">
              <a:solidFill>
                <a:srgbClr val="000000"/>
              </a:solidFill>
              <a:latin typeface="Arial"/>
            </a:endParaRPr>
          </a:p>
        </p:txBody>
      </p:sp>
      <p:graphicFrame>
        <p:nvGraphicFramePr>
          <p:cNvPr id="195" name="Table 5"/>
          <p:cNvGraphicFramePr/>
          <p:nvPr/>
        </p:nvGraphicFramePr>
        <p:xfrm>
          <a:off x="218829" y="1899368"/>
          <a:ext cx="8764019" cy="4442289"/>
        </p:xfrm>
        <a:graphic>
          <a:graphicData uri="http://schemas.openxmlformats.org/drawingml/2006/table">
            <a:tbl>
              <a:tblPr/>
              <a:tblGrid>
                <a:gridCol w="632699">
                  <a:extLst>
                    <a:ext uri="{9D8B030D-6E8A-4147-A177-3AD203B41FA5}">
                      <a16:colId xmlns:a16="http://schemas.microsoft.com/office/drawing/2014/main" val="20000"/>
                    </a:ext>
                  </a:extLst>
                </a:gridCol>
                <a:gridCol w="725619">
                  <a:extLst>
                    <a:ext uri="{9D8B030D-6E8A-4147-A177-3AD203B41FA5}">
                      <a16:colId xmlns:a16="http://schemas.microsoft.com/office/drawing/2014/main" val="20001"/>
                    </a:ext>
                  </a:extLst>
                </a:gridCol>
                <a:gridCol w="1453348">
                  <a:extLst>
                    <a:ext uri="{9D8B030D-6E8A-4147-A177-3AD203B41FA5}">
                      <a16:colId xmlns:a16="http://schemas.microsoft.com/office/drawing/2014/main" val="20002"/>
                    </a:ext>
                  </a:extLst>
                </a:gridCol>
                <a:gridCol w="871152">
                  <a:extLst>
                    <a:ext uri="{9D8B030D-6E8A-4147-A177-3AD203B41FA5}">
                      <a16:colId xmlns:a16="http://schemas.microsoft.com/office/drawing/2014/main" val="20003"/>
                    </a:ext>
                  </a:extLst>
                </a:gridCol>
                <a:gridCol w="463378">
                  <a:extLst>
                    <a:ext uri="{9D8B030D-6E8A-4147-A177-3AD203B41FA5}">
                      <a16:colId xmlns:a16="http://schemas.microsoft.com/office/drawing/2014/main" val="20004"/>
                    </a:ext>
                  </a:extLst>
                </a:gridCol>
                <a:gridCol w="518984">
                  <a:extLst>
                    <a:ext uri="{9D8B030D-6E8A-4147-A177-3AD203B41FA5}">
                      <a16:colId xmlns:a16="http://schemas.microsoft.com/office/drawing/2014/main" val="20005"/>
                    </a:ext>
                  </a:extLst>
                </a:gridCol>
                <a:gridCol w="648730">
                  <a:extLst>
                    <a:ext uri="{9D8B030D-6E8A-4147-A177-3AD203B41FA5}">
                      <a16:colId xmlns:a16="http://schemas.microsoft.com/office/drawing/2014/main" val="20006"/>
                    </a:ext>
                  </a:extLst>
                </a:gridCol>
                <a:gridCol w="620927">
                  <a:extLst>
                    <a:ext uri="{9D8B030D-6E8A-4147-A177-3AD203B41FA5}">
                      <a16:colId xmlns:a16="http://schemas.microsoft.com/office/drawing/2014/main" val="20007"/>
                    </a:ext>
                  </a:extLst>
                </a:gridCol>
                <a:gridCol w="667265">
                  <a:extLst>
                    <a:ext uri="{9D8B030D-6E8A-4147-A177-3AD203B41FA5}">
                      <a16:colId xmlns:a16="http://schemas.microsoft.com/office/drawing/2014/main" val="20008"/>
                    </a:ext>
                  </a:extLst>
                </a:gridCol>
                <a:gridCol w="630194">
                  <a:extLst>
                    <a:ext uri="{9D8B030D-6E8A-4147-A177-3AD203B41FA5}">
                      <a16:colId xmlns:a16="http://schemas.microsoft.com/office/drawing/2014/main" val="20009"/>
                    </a:ext>
                  </a:extLst>
                </a:gridCol>
                <a:gridCol w="769208">
                  <a:extLst>
                    <a:ext uri="{9D8B030D-6E8A-4147-A177-3AD203B41FA5}">
                      <a16:colId xmlns:a16="http://schemas.microsoft.com/office/drawing/2014/main" val="20010"/>
                    </a:ext>
                  </a:extLst>
                </a:gridCol>
                <a:gridCol w="762515">
                  <a:extLst>
                    <a:ext uri="{9D8B030D-6E8A-4147-A177-3AD203B41FA5}">
                      <a16:colId xmlns:a16="http://schemas.microsoft.com/office/drawing/2014/main" val="20011"/>
                    </a:ext>
                  </a:extLst>
                </a:gridCol>
              </a:tblGrid>
              <a:tr h="632183">
                <a:tc>
                  <a:txBody>
                    <a:bodyPr/>
                    <a:lstStyle/>
                    <a:p>
                      <a:pPr algn="ctr">
                        <a:lnSpc>
                          <a:spcPct val="100000"/>
                        </a:lnSpc>
                      </a:pPr>
                      <a:r>
                        <a:rPr lang="en-US" sz="900" b="1" strike="noStrike" spc="-1" dirty="0">
                          <a:solidFill>
                            <a:srgbClr val="000000"/>
                          </a:solidFill>
                          <a:latin typeface="Arial"/>
                          <a:ea typeface="Times New Roman"/>
                        </a:rPr>
                        <a:t>Ballot ID</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Ballot Close Date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Title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Ballot Type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Pool</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Return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%Return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Abstain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%Abstain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Approve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Disapprove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dirty="0">
                          <a:solidFill>
                            <a:srgbClr val="000000"/>
                          </a:solidFill>
                          <a:latin typeface="Arial"/>
                          <a:ea typeface="Times New Roman"/>
                        </a:rPr>
                        <a:t>%Approve</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503470">
                <a:tc>
                  <a:txBody>
                    <a:bodyPr/>
                    <a:lstStyle/>
                    <a:p>
                      <a:pPr>
                        <a:lnSpc>
                          <a:spcPct val="100000"/>
                        </a:lnSpc>
                      </a:pPr>
                      <a:r>
                        <a:rPr lang="en-US" sz="900" b="0" strike="noStrike" spc="-1" dirty="0">
                          <a:solidFill>
                            <a:srgbClr val="000000"/>
                          </a:solidFill>
                          <a:latin typeface="Arial"/>
                          <a:ea typeface="Times New Roman"/>
                        </a:rPr>
                        <a:t>LB210</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20-10-2024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Technical Letter Ballot for </a:t>
                      </a:r>
                      <a:r>
                        <a:rPr lang="en-US" sz="900" b="0" strike="noStrike" spc="-1" dirty="0">
                          <a:solidFill>
                            <a:srgbClr val="000000"/>
                          </a:solidFill>
                          <a:latin typeface="Arial"/>
                          <a:ea typeface="MS Gothic"/>
                        </a:rPr>
                        <a:t>P802.15.6ma/D03</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Technical</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124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96</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77.42%</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8</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8.33%</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rPr>
                        <a:t>88</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100%</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5337">
                <a:tc>
                  <a:txBody>
                    <a:bodyPr/>
                    <a:lstStyle/>
                    <a:p>
                      <a:pPr>
                        <a:lnSpc>
                          <a:spcPct val="100000"/>
                        </a:lnSpc>
                      </a:pPr>
                      <a:r>
                        <a:rPr lang="en-US" sz="900" b="0" strike="noStrike" spc="-1" dirty="0">
                          <a:solidFill>
                            <a:srgbClr val="000000"/>
                          </a:solidFill>
                          <a:latin typeface="Arial"/>
                          <a:ea typeface="Times New Roman"/>
                        </a:rPr>
                        <a:t>LB212</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05-03-2025</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First recirculation draft, P802.15.6ma/D04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Recirculation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124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82.26%</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6.86%</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93</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2</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97.89%</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472737">
                <a:tc>
                  <a:txBody>
                    <a:bodyPr/>
                    <a:lstStyle/>
                    <a:p>
                      <a:pPr>
                        <a:lnSpc>
                          <a:spcPct val="100000"/>
                        </a:lnSpc>
                      </a:pPr>
                      <a:r>
                        <a:rPr lang="en-US" sz="900" b="0" strike="noStrike" spc="-1" dirty="0">
                          <a:solidFill>
                            <a:srgbClr val="000000"/>
                          </a:solidFill>
                          <a:latin typeface="Arial"/>
                          <a:ea typeface="Times New Roman"/>
                        </a:rPr>
                        <a:t>LB217</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10-05-2025</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Second recirculation draft, P802.15.6ma/D05</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Recirculation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124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102</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82.26%</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900" b="0" strike="noStrike" spc="-1" dirty="0">
                          <a:solidFill>
                            <a:srgbClr val="000000"/>
                          </a:solidFill>
                          <a:latin typeface="+mn-lt"/>
                          <a:ea typeface="Times New Roman"/>
                        </a:rPr>
                        <a:t>6.86</a:t>
                      </a:r>
                      <a:r>
                        <a:rPr lang="en-US" sz="900" b="0" strike="noStrike" spc="-1" dirty="0">
                          <a:solidFill>
                            <a:srgbClr val="000000"/>
                          </a:solidFill>
                          <a:latin typeface="Arial"/>
                          <a:ea typeface="Times New Roman"/>
                        </a:rPr>
                        <a:t>%</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95</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100%</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485337">
                <a:tc>
                  <a:txBody>
                    <a:bodyPr/>
                    <a:lstStyle/>
                    <a:p>
                      <a:pPr>
                        <a:lnSpc>
                          <a:spcPct val="100000"/>
                        </a:lnSpc>
                      </a:pPr>
                      <a:r>
                        <a:rPr lang="en-US" sz="900" b="0" strike="noStrike" spc="-1" dirty="0">
                          <a:solidFill>
                            <a:srgbClr val="000000"/>
                          </a:solidFill>
                          <a:latin typeface="Arial"/>
                          <a:ea typeface="Times New Roman"/>
                        </a:rPr>
                        <a:t>LB221</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05-07-2025</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Third recirculation draft, P802.15.6ma/D06</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Recirculation</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124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104</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83.87%</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altLang="ja-JP" sz="900" b="0" strike="noStrike" spc="-1" dirty="0">
                          <a:solidFill>
                            <a:srgbClr val="000000"/>
                          </a:solidFill>
                          <a:latin typeface="+mn-lt"/>
                          <a:ea typeface="Times New Roman"/>
                        </a:rPr>
                        <a:t>6.73</a:t>
                      </a:r>
                      <a:r>
                        <a:rPr lang="en-US" sz="900" b="0" strike="noStrike" spc="-1" dirty="0">
                          <a:solidFill>
                            <a:srgbClr val="000000"/>
                          </a:solidFill>
                          <a:latin typeface="Arial"/>
                          <a:ea typeface="Times New Roman"/>
                        </a:rPr>
                        <a:t>%</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900" b="0" strike="noStrike" spc="-1" dirty="0">
                          <a:solidFill>
                            <a:srgbClr val="000000"/>
                          </a:solidFill>
                          <a:latin typeface="Arial"/>
                          <a:ea typeface="Times New Roman"/>
                        </a:rPr>
                        <a:t>100%</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484982">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DejaVu Sans"/>
                        </a:rPr>
                        <a:t>Final Tally</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rPr>
                        <a:t>124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rPr>
                        <a:t>104</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900" b="0" strike="noStrike" spc="-1" dirty="0">
                          <a:solidFill>
                            <a:srgbClr val="000000"/>
                          </a:solidFill>
                          <a:latin typeface="+mn-lt"/>
                          <a:ea typeface="Times New Roman"/>
                        </a:rPr>
                        <a:t>83.87</a:t>
                      </a:r>
                      <a:r>
                        <a:rPr lang="en-US" sz="900" b="0" strike="noStrike" spc="-1" dirty="0">
                          <a:solidFill>
                            <a:srgbClr val="000000"/>
                          </a:solidFill>
                          <a:latin typeface="Arial"/>
                          <a:ea typeface="Times New Roman"/>
                        </a:rPr>
                        <a:t>%</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rPr>
                        <a:t>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altLang="ja-JP" sz="900" b="0" strike="noStrike" spc="-1" dirty="0">
                          <a:solidFill>
                            <a:srgbClr val="000000"/>
                          </a:solidFill>
                          <a:latin typeface="+mn-lt"/>
                          <a:ea typeface="Times New Roman"/>
                        </a:rPr>
                        <a:t>6.73</a:t>
                      </a:r>
                      <a:r>
                        <a:rPr lang="en-US" sz="900" b="0" strike="noStrike" spc="-1" dirty="0">
                          <a:solidFill>
                            <a:srgbClr val="000000"/>
                          </a:solidFill>
                          <a:latin typeface="Arial"/>
                          <a:ea typeface="Times New Roman"/>
                        </a:rPr>
                        <a:t>%</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rPr>
                        <a:t>97</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rPr>
                        <a:t>0</a:t>
                      </a: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900" b="0" strike="noStrike" spc="-1" dirty="0">
                          <a:solidFill>
                            <a:srgbClr val="000000"/>
                          </a:solidFill>
                          <a:latin typeface="Arial"/>
                          <a:ea typeface="Times New Roman"/>
                        </a:rPr>
                        <a:t>100%</a:t>
                      </a:r>
                      <a:endParaRPr lang="en-US" sz="9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07568">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6"/>
                  </a:ext>
                </a:extLst>
              </a:tr>
              <a:tr h="484982">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485693">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60410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75970" y="716507"/>
            <a:ext cx="7769250" cy="79731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P802.15.6ma</a:t>
            </a:r>
            <a:endParaRPr lang="en-US" sz="2400" spc="-1" dirty="0">
              <a:solidFill>
                <a:srgbClr val="000000"/>
              </a:solidFill>
              <a:latin typeface="Arial"/>
            </a:endParaRPr>
          </a:p>
        </p:txBody>
      </p:sp>
      <p:sp>
        <p:nvSpPr>
          <p:cNvPr id="197" name="CustomShape 2"/>
          <p:cNvSpPr/>
          <p:nvPr/>
        </p:nvSpPr>
        <p:spPr>
          <a:xfrm>
            <a:off x="685800" y="379390"/>
            <a:ext cx="1873260" cy="2030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350" b="1" spc="-1" dirty="0">
                <a:solidFill>
                  <a:srgbClr val="000000"/>
                </a:solidFill>
                <a:latin typeface="Times New Roman"/>
                <a:ea typeface="MS Gothic"/>
              </a:rPr>
              <a:t>July 2025</a:t>
            </a:r>
            <a:endParaRPr lang="en-US" sz="1350" spc="-1" dirty="0">
              <a:solidFill>
                <a:srgbClr val="000000"/>
              </a:solidFill>
              <a:latin typeface="Arial"/>
            </a:endParaRPr>
          </a:p>
        </p:txBody>
      </p:sp>
      <p:graphicFrame>
        <p:nvGraphicFramePr>
          <p:cNvPr id="200" name="Table 5"/>
          <p:cNvGraphicFramePr/>
          <p:nvPr/>
        </p:nvGraphicFramePr>
        <p:xfrm>
          <a:off x="961792" y="2168910"/>
          <a:ext cx="7197607" cy="3651903"/>
        </p:xfrm>
        <a:graphic>
          <a:graphicData uri="http://schemas.openxmlformats.org/drawingml/2006/table">
            <a:tbl>
              <a:tblPr/>
              <a:tblGrid>
                <a:gridCol w="752498">
                  <a:extLst>
                    <a:ext uri="{9D8B030D-6E8A-4147-A177-3AD203B41FA5}">
                      <a16:colId xmlns:a16="http://schemas.microsoft.com/office/drawing/2014/main" val="20000"/>
                    </a:ext>
                  </a:extLst>
                </a:gridCol>
                <a:gridCol w="1253983">
                  <a:extLst>
                    <a:ext uri="{9D8B030D-6E8A-4147-A177-3AD203B41FA5}">
                      <a16:colId xmlns:a16="http://schemas.microsoft.com/office/drawing/2014/main" val="20001"/>
                    </a:ext>
                  </a:extLst>
                </a:gridCol>
                <a:gridCol w="3295394">
                  <a:extLst>
                    <a:ext uri="{9D8B030D-6E8A-4147-A177-3AD203B41FA5}">
                      <a16:colId xmlns:a16="http://schemas.microsoft.com/office/drawing/2014/main" val="20002"/>
                    </a:ext>
                  </a:extLst>
                </a:gridCol>
                <a:gridCol w="1895732">
                  <a:extLst>
                    <a:ext uri="{9D8B030D-6E8A-4147-A177-3AD203B41FA5}">
                      <a16:colId xmlns:a16="http://schemas.microsoft.com/office/drawing/2014/main" val="20003"/>
                    </a:ext>
                  </a:extLst>
                </a:gridCol>
              </a:tblGrid>
              <a:tr h="795779">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Ballot Close Date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Title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Total Number of Comments received (Yes and No votes)</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277">
                <a:tc>
                  <a:txBody>
                    <a:bodyPr/>
                    <a:lstStyle/>
                    <a:p>
                      <a:pPr>
                        <a:lnSpc>
                          <a:spcPct val="100000"/>
                        </a:lnSpc>
                      </a:pPr>
                      <a:r>
                        <a:rPr lang="en-US" sz="1400" b="0" strike="noStrike" spc="-1" dirty="0">
                          <a:solidFill>
                            <a:srgbClr val="000000"/>
                          </a:solidFill>
                          <a:latin typeface="Arial"/>
                          <a:ea typeface="Times New Roman"/>
                        </a:rPr>
                        <a:t>LB210</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20-10-2024</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P802.15.6ma/D03</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113 (88 G&amp;T, 25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277">
                <a:tc>
                  <a:txBody>
                    <a:bodyPr/>
                    <a:lstStyle/>
                    <a:p>
                      <a:pPr>
                        <a:lnSpc>
                          <a:spcPct val="100000"/>
                        </a:lnSpc>
                      </a:pPr>
                      <a:r>
                        <a:rPr lang="en-US" sz="1400" b="0" strike="noStrike" spc="-1" dirty="0">
                          <a:solidFill>
                            <a:srgbClr val="000000"/>
                          </a:solidFill>
                          <a:latin typeface="Arial"/>
                          <a:ea typeface="Times New Roman"/>
                        </a:rPr>
                        <a:t>LB212</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nSpc>
                          <a:spcPct val="100000"/>
                        </a:lnSpc>
                      </a:pPr>
                      <a:r>
                        <a:rPr lang="en-US" sz="1400" b="0" strike="noStrike" spc="-1" dirty="0">
                          <a:solidFill>
                            <a:srgbClr val="000000"/>
                          </a:solidFill>
                          <a:latin typeface="Arial"/>
                          <a:ea typeface="Times New Roman"/>
                        </a:rPr>
                        <a:t>05-03-2025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P802.15.6ma/D04</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cap="flat" cmpd="sng" algn="ctr">
                      <a:solidFill>
                        <a:srgbClr val="000000"/>
                      </a:solidFill>
                      <a:prstDash val="solid"/>
                      <a:round/>
                      <a:headEnd type="none" w="med" len="med"/>
                      <a:tailEnd type="none" w="med" len="med"/>
                    </a:lnB>
                    <a:noFill/>
                  </a:tcPr>
                </a:tc>
                <a:tc>
                  <a:txBody>
                    <a:bodyPr/>
                    <a:lstStyle/>
                    <a:p>
                      <a:pPr algn="ctr">
                        <a:lnSpc>
                          <a:spcPct val="100000"/>
                        </a:lnSpc>
                      </a:pPr>
                      <a:r>
                        <a:rPr lang="en-US" sz="1400" b="0" strike="noStrike" spc="-1" dirty="0">
                          <a:solidFill>
                            <a:srgbClr val="000000"/>
                          </a:solidFill>
                          <a:latin typeface="Arial"/>
                          <a:ea typeface="DejaVu Sans"/>
                        </a:rPr>
                        <a:t>265 (44 G&amp;T, 221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277">
                <a:tc>
                  <a:txBody>
                    <a:bodyPr/>
                    <a:lstStyle/>
                    <a:p>
                      <a:pPr>
                        <a:lnSpc>
                          <a:spcPct val="100000"/>
                        </a:lnSpc>
                      </a:pPr>
                      <a:r>
                        <a:rPr lang="en-US" sz="1400" b="0" strike="noStrike" spc="-1" dirty="0">
                          <a:solidFill>
                            <a:srgbClr val="000000"/>
                          </a:solidFill>
                          <a:latin typeface="Arial"/>
                          <a:ea typeface="Times New Roman"/>
                        </a:rPr>
                        <a:t>LB217</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10-05-2025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Second recirculation draft, P802.15.6ma/D05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127 (14 G&amp;T, 113 E)</a:t>
                      </a:r>
                      <a:endParaRPr lang="en-US" sz="1400" b="0" strike="noStrike" spc="-1" dirty="0">
                        <a:solidFill>
                          <a:srgbClr val="000000"/>
                        </a:solidFill>
                        <a:latin typeface="Arial"/>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277">
                <a:tc>
                  <a:txBody>
                    <a:bodyPr/>
                    <a:lstStyle/>
                    <a:p>
                      <a:pPr>
                        <a:lnSpc>
                          <a:spcPct val="100000"/>
                        </a:lnSpc>
                      </a:pPr>
                      <a:r>
                        <a:rPr lang="en-US" sz="1400" b="0" strike="noStrike" spc="-1" dirty="0">
                          <a:solidFill>
                            <a:srgbClr val="000000"/>
                          </a:solidFill>
                          <a:latin typeface="Arial"/>
                          <a:ea typeface="Times New Roman"/>
                        </a:rPr>
                        <a:t>LB221</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1400" b="0" strike="noStrike" spc="-1" dirty="0">
                          <a:solidFill>
                            <a:srgbClr val="000000"/>
                          </a:solidFill>
                          <a:latin typeface="Arial"/>
                          <a:ea typeface="Times New Roman"/>
                        </a:rPr>
                        <a:t>05-07-2025</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Times New Roman"/>
                        </a:rPr>
                        <a:t>Third recirculation draft, P802.15.6ma/D06</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1" normalizeH="0" baseline="0" noProof="0" dirty="0">
                          <a:ln>
                            <a:noFill/>
                          </a:ln>
                          <a:solidFill>
                            <a:srgbClr val="000000"/>
                          </a:solidFill>
                          <a:effectLst/>
                          <a:uLnTx/>
                          <a:uFillTx/>
                          <a:latin typeface="+mn-lt"/>
                          <a:ea typeface="+mn-ea"/>
                        </a:rPr>
                        <a:t>0 (0 G&amp;T, 0 E)</a:t>
                      </a:r>
                      <a:endParaRPr kumimoji="1" lang="en-US" altLang="ja-JP" sz="1400" b="0" i="0" u="none" strike="noStrike" kern="1200" cap="none" spc="-1" normalizeH="0" baseline="0" noProof="0" dirty="0">
                        <a:ln>
                          <a:noFill/>
                        </a:ln>
                        <a:solidFill>
                          <a:srgbClr val="000000"/>
                        </a:solidFill>
                        <a:effectLst/>
                        <a:uLnTx/>
                        <a:uFillTx/>
                        <a:latin typeface="+mn-lt"/>
                      </a:endParaRPr>
                    </a:p>
                    <a:p>
                      <a:endParaRPr lang="en-US" sz="1400" b="0" strike="noStrike" spc="-1" dirty="0">
                        <a:solidFill>
                          <a:srgbClr val="000000"/>
                        </a:solidFill>
                        <a:latin typeface="Arial"/>
                        <a:ea typeface="DejaVu Sans"/>
                      </a:endParaRPr>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327">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597">
                <a:tc>
                  <a:txBody>
                    <a:bodyPr/>
                    <a:lstStyle/>
                    <a:p>
                      <a:pPr algn="ctr">
                        <a:lnSpc>
                          <a:spcPct val="100000"/>
                        </a:lnSpc>
                      </a:pPr>
                      <a:r>
                        <a:rPr lang="en-US" sz="1400" b="0" strike="noStrike" spc="-1" dirty="0">
                          <a:solidFill>
                            <a:srgbClr val="000000"/>
                          </a:solidFill>
                          <a:latin typeface="Arial"/>
                          <a:ea typeface="DejaVu Sans"/>
                        </a:rPr>
                        <a:t>Total</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b="0" strike="noStrike" spc="-1" dirty="0">
                        <a:solidFill>
                          <a:srgbClr val="000000"/>
                        </a:solidFill>
                        <a:latin typeface="Arial"/>
                        <a:ea typeface="DejaVu Sans"/>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505 (146 G&amp;T, 359 E)</a:t>
                      </a:r>
                      <a:endParaRPr lang="en-US" sz="1400" b="0" strike="noStrike" spc="-1" dirty="0">
                        <a:solidFill>
                          <a:srgbClr val="000000"/>
                        </a:solidFill>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0228324"/>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E22EF58-880A-42E3-AAF9-C1608E24B5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46603</TotalTime>
  <Words>2643</Words>
  <Application>Microsoft Office PowerPoint</Application>
  <PresentationFormat>画面に合わせる (4:3)</PresentationFormat>
  <Paragraphs>407</Paragraphs>
  <Slides>17</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17</vt:i4>
      </vt:variant>
    </vt:vector>
  </HeadingPairs>
  <TitlesOfParts>
    <vt:vector size="27"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Plenary Session Madrid, Spain  July 31st, 2025 Ryuji Kohno Yokohama National University(YNU), YRP International Alliance Institute(YRP-IAI) </vt:lpstr>
      <vt:lpstr>Objectives of TG 6ma – Enhanced Dependability Body Area Network (ED-BAN)</vt:lpstr>
      <vt:lpstr>TG15.6ma Plenary Session in Madrid Schedule for 27-31st, July 2025</vt:lpstr>
      <vt:lpstr>Agenda items for the week</vt:lpstr>
      <vt:lpstr> Result of Letter Ballots LB210, 212, 217, 221 for the Draft P802.15.6ma_D03, 04, 05, and 06　（Sept. 2024- July 2025)</vt:lpstr>
      <vt:lpstr>PowerPoint プレゼンテーション</vt:lpstr>
      <vt:lpstr>PowerPoint プレゼンテーション</vt:lpstr>
      <vt:lpstr>PowerPoint プレゼンテーション</vt:lpstr>
      <vt:lpstr>PowerPoint プレゼンテーション</vt:lpstr>
      <vt:lpstr>WG motion: Unconditional submittal</vt:lpstr>
      <vt:lpstr>WG motion: CRG formation for SA ballot</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295</cp:revision>
  <dcterms:created xsi:type="dcterms:W3CDTF">2018-03-06T17:15:04Z</dcterms:created>
  <dcterms:modified xsi:type="dcterms:W3CDTF">2025-07-31T05:00:24Z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