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94" y="62"/>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3761117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txBox="1">
            <a:spLocks noGrp="1"/>
          </p:cNvSpPr>
          <p:nvPr>
            <p:ph type="body" idx="1"/>
          </p:nvPr>
        </p:nvSpPr>
        <p:spPr>
          <a:xfrm>
            <a:off x="701040" y="4415790"/>
            <a:ext cx="5608320" cy="418338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87" name="Google Shape;87;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7586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10:notes"/>
          <p:cNvSpPr txBox="1">
            <a:spLocks noGrp="1"/>
          </p:cNvSpPr>
          <p:nvPr>
            <p:ph type="body" idx="1"/>
          </p:nvPr>
        </p:nvSpPr>
        <p:spPr>
          <a:xfrm>
            <a:off x="701040" y="4415790"/>
            <a:ext cx="5608320" cy="418338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69" name="Google Shape;269;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95755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701040" y="4415790"/>
            <a:ext cx="5608320" cy="418338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93" name="Google Shape;93;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1351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701040" y="4415790"/>
            <a:ext cx="5608320" cy="418338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99" name="Google Shape;99;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7833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701040" y="4415790"/>
            <a:ext cx="5608320" cy="418338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0373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txBox="1">
            <a:spLocks noGrp="1"/>
          </p:cNvSpPr>
          <p:nvPr>
            <p:ph type="body" idx="1"/>
          </p:nvPr>
        </p:nvSpPr>
        <p:spPr>
          <a:xfrm>
            <a:off x="701040" y="4415790"/>
            <a:ext cx="5608320" cy="418338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15" name="Google Shape;115;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2948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701040" y="4415790"/>
            <a:ext cx="5608320" cy="418338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6220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7:notes"/>
          <p:cNvSpPr txBox="1">
            <a:spLocks noGrp="1"/>
          </p:cNvSpPr>
          <p:nvPr>
            <p:ph type="body" idx="1"/>
          </p:nvPr>
        </p:nvSpPr>
        <p:spPr>
          <a:xfrm>
            <a:off x="701040" y="4415790"/>
            <a:ext cx="5608320" cy="418338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32" name="Google Shape;132;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3620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8:notes"/>
          <p:cNvSpPr txBox="1">
            <a:spLocks noGrp="1"/>
          </p:cNvSpPr>
          <p:nvPr>
            <p:ph type="body" idx="1"/>
          </p:nvPr>
        </p:nvSpPr>
        <p:spPr>
          <a:xfrm>
            <a:off x="701040" y="4415790"/>
            <a:ext cx="5608320" cy="418338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71" name="Google Shape;171;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5907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9:notes"/>
          <p:cNvSpPr txBox="1">
            <a:spLocks noGrp="1"/>
          </p:cNvSpPr>
          <p:nvPr>
            <p:ph type="body" idx="1"/>
          </p:nvPr>
        </p:nvSpPr>
        <p:spPr>
          <a:xfrm>
            <a:off x="701040" y="4415790"/>
            <a:ext cx="5608320" cy="418338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60" name="Google Shape;260;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3216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2"/>
          <p:cNvSpPr txBox="1">
            <a:spLocks noGrp="1"/>
          </p:cNvSpPr>
          <p:nvPr>
            <p:ph type="title"/>
          </p:nvPr>
        </p:nvSpPr>
        <p:spPr>
          <a:xfrm>
            <a:off x="457200" y="274638"/>
            <a:ext cx="8229600" cy="1390052"/>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1" name="Google Shape;21;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dirty="0"/>
          </a:p>
        </p:txBody>
      </p:sp>
      <p:cxnSp>
        <p:nvCxnSpPr>
          <p:cNvPr id="22" name="Google Shape;22;p2"/>
          <p:cNvCxnSpPr/>
          <p:nvPr/>
        </p:nvCxnSpPr>
        <p:spPr>
          <a:xfrm>
            <a:off x="457200" y="457200"/>
            <a:ext cx="8229600" cy="0"/>
          </a:xfrm>
          <a:prstGeom prst="straightConnector1">
            <a:avLst/>
          </a:prstGeom>
          <a:noFill/>
          <a:ln w="9525" cap="flat" cmpd="sng">
            <a:solidFill>
              <a:schemeClr val="dk1"/>
            </a:solidFill>
            <a:prstDash val="solid"/>
            <a:round/>
            <a:headEnd type="none" w="sm" len="sm"/>
            <a:tailEnd type="none" w="sm" len="sm"/>
          </a:ln>
        </p:spPr>
      </p:cxnSp>
      <p:cxnSp>
        <p:nvCxnSpPr>
          <p:cNvPr id="23" name="Google Shape;23;p2"/>
          <p:cNvCxnSpPr/>
          <p:nvPr/>
        </p:nvCxnSpPr>
        <p:spPr>
          <a:xfrm>
            <a:off x="457200" y="6324600"/>
            <a:ext cx="8229600" cy="0"/>
          </a:xfrm>
          <a:prstGeom prst="straightConnector1">
            <a:avLst/>
          </a:prstGeom>
          <a:noFill/>
          <a:ln w="9525" cap="flat" cmpd="sng">
            <a:solidFill>
              <a:schemeClr val="dk1"/>
            </a:solidFill>
            <a:prstDash val="solid"/>
            <a:round/>
            <a:headEnd type="none" w="sm" len="sm"/>
            <a:tailEnd type="none" w="sm" len="sm"/>
          </a:ln>
        </p:spPr>
      </p:cxnSp>
      <p:sp>
        <p:nvSpPr>
          <p:cNvPr id="24" name="Google Shape;24;p2"/>
          <p:cNvSpPr txBox="1"/>
          <p:nvPr/>
        </p:nvSpPr>
        <p:spPr>
          <a:xfrm>
            <a:off x="457200" y="152400"/>
            <a:ext cx="1524000"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t>July 2025</a:t>
            </a:r>
            <a:endParaRPr sz="1800" dirty="0"/>
          </a:p>
        </p:txBody>
      </p:sp>
      <p:sp>
        <p:nvSpPr>
          <p:cNvPr id="25" name="Google Shape;25;p2"/>
          <p:cNvSpPr txBox="1"/>
          <p:nvPr/>
        </p:nvSpPr>
        <p:spPr>
          <a:xfrm>
            <a:off x="457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Times New Roman"/>
              <a:buNone/>
            </a:pPr>
            <a:endParaRPr sz="1400" b="0" i="0" u="none" strike="noStrike" cap="none">
              <a:solidFill>
                <a:schemeClr val="dk1"/>
              </a:solidFill>
              <a:latin typeface="Times New Roman"/>
              <a:ea typeface="Times New Roman"/>
              <a:cs typeface="Times New Roman"/>
              <a:sym typeface="Times New Roman"/>
            </a:endParaRPr>
          </a:p>
        </p:txBody>
      </p:sp>
      <p:sp>
        <p:nvSpPr>
          <p:cNvPr id="26" name="Google Shape;26;p2"/>
          <p:cNvSpPr txBox="1"/>
          <p:nvPr/>
        </p:nvSpPr>
        <p:spPr>
          <a:xfrm>
            <a:off x="6553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1400"/>
              <a:buFont typeface="Times New Roman"/>
              <a:buNone/>
            </a:pPr>
            <a:endParaRPr sz="1400" b="0" i="0" u="none" strike="noStrike" cap="none">
              <a:solidFill>
                <a:schemeClr val="dk1"/>
              </a:solidFill>
              <a:latin typeface="Times New Roman"/>
              <a:ea typeface="Times New Roman"/>
              <a:cs typeface="Times New Roman"/>
              <a:sym typeface="Times New Roman"/>
            </a:endParaRPr>
          </a:p>
        </p:txBody>
      </p:sp>
      <p:sp>
        <p:nvSpPr>
          <p:cNvPr id="27" name="Google Shape;27;p2"/>
          <p:cNvSpPr txBox="1"/>
          <p:nvPr/>
        </p:nvSpPr>
        <p:spPr>
          <a:xfrm>
            <a:off x="5290127" y="57132"/>
            <a:ext cx="3276600" cy="400069"/>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it-IT" altLang="ko-KR" sz="2000" b="0" i="0" u="none" strike="noStrike" cap="none" dirty="0">
                <a:solidFill>
                  <a:srgbClr val="000000"/>
                </a:solidFill>
                <a:effectLst/>
                <a:highlight>
                  <a:srgbClr val="FFFFFF"/>
                </a:highlight>
                <a:latin typeface="Arial"/>
                <a:ea typeface="Arial"/>
                <a:cs typeface="Arial"/>
                <a:sym typeface="Arial"/>
              </a:rPr>
              <a:t>DCN </a:t>
            </a:r>
            <a:r>
              <a:rPr lang="it-IT" altLang="ko-KR" sz="2000" b="1" i="0" u="none" strike="noStrike" cap="none" dirty="0">
                <a:solidFill>
                  <a:srgbClr val="000000"/>
                </a:solidFill>
                <a:effectLst/>
                <a:highlight>
                  <a:srgbClr val="FFFFFF"/>
                </a:highlight>
                <a:latin typeface="Arial"/>
                <a:ea typeface="Arial"/>
                <a:cs typeface="Arial"/>
                <a:sym typeface="Arial"/>
              </a:rPr>
              <a:t>15-25-0384-00-07ma</a:t>
            </a:r>
            <a:endParaRPr lang="it-IT" altLang="ko-KR" sz="2000" dirty="0">
              <a:highlight>
                <a:srgbClr val="FFFFFF"/>
              </a:highligh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8"/>
        <p:cNvGrpSpPr/>
        <p:nvPr/>
      </p:nvGrpSpPr>
      <p:grpSpPr>
        <a:xfrm>
          <a:off x="0" y="0"/>
          <a:ext cx="0" cy="0"/>
          <a:chOff x="0" y="0"/>
          <a:chExt cx="0" cy="0"/>
        </a:xfrm>
      </p:grpSpPr>
      <p:sp>
        <p:nvSpPr>
          <p:cNvPr id="29" name="Google Shape;29;p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cxnSp>
        <p:nvCxnSpPr>
          <p:cNvPr id="31" name="Google Shape;31;p3"/>
          <p:cNvCxnSpPr/>
          <p:nvPr/>
        </p:nvCxnSpPr>
        <p:spPr>
          <a:xfrm>
            <a:off x="457200" y="6324600"/>
            <a:ext cx="8229600" cy="0"/>
          </a:xfrm>
          <a:prstGeom prst="straightConnector1">
            <a:avLst/>
          </a:prstGeom>
          <a:noFill/>
          <a:ln w="9525" cap="flat" cmpd="sng">
            <a:solidFill>
              <a:schemeClr val="dk1"/>
            </a:solidFill>
            <a:prstDash val="solid"/>
            <a:round/>
            <a:headEnd type="none" w="sm" len="sm"/>
            <a:tailEnd type="none" w="sm" len="sm"/>
          </a:ln>
        </p:spPr>
      </p:cxnSp>
      <p:cxnSp>
        <p:nvCxnSpPr>
          <p:cNvPr id="32" name="Google Shape;32;p3"/>
          <p:cNvCxnSpPr/>
          <p:nvPr/>
        </p:nvCxnSpPr>
        <p:spPr>
          <a:xfrm>
            <a:off x="457200" y="457200"/>
            <a:ext cx="8229600" cy="0"/>
          </a:xfrm>
          <a:prstGeom prst="straightConnector1">
            <a:avLst/>
          </a:prstGeom>
          <a:noFill/>
          <a:ln w="9525" cap="flat" cmpd="sng">
            <a:solidFill>
              <a:schemeClr val="dk1"/>
            </a:solidFill>
            <a:prstDash val="solid"/>
            <a:round/>
            <a:headEnd type="none" w="sm" len="sm"/>
            <a:tailEnd type="none" w="sm" len="sm"/>
          </a:ln>
        </p:spPr>
      </p:cxnSp>
      <p:sp>
        <p:nvSpPr>
          <p:cNvPr id="33" name="Google Shape;33;p3"/>
          <p:cNvSpPr txBox="1"/>
          <p:nvPr/>
        </p:nvSpPr>
        <p:spPr>
          <a:xfrm>
            <a:off x="5410200" y="152400"/>
            <a:ext cx="3276600" cy="400069"/>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it-IT" altLang="ko-KR" sz="2000" b="0" i="0" u="none" strike="noStrike" cap="none" dirty="0">
                <a:solidFill>
                  <a:srgbClr val="000000"/>
                </a:solidFill>
                <a:effectLst/>
                <a:latin typeface="Arial"/>
                <a:ea typeface="Arial"/>
                <a:cs typeface="Arial"/>
                <a:sym typeface="Arial"/>
              </a:rPr>
              <a:t>DCN </a:t>
            </a:r>
            <a:r>
              <a:rPr lang="it-IT" altLang="ko-KR" sz="2000" b="1" i="0" u="none" strike="noStrike" cap="none" dirty="0">
                <a:solidFill>
                  <a:srgbClr val="000000"/>
                </a:solidFill>
                <a:effectLst/>
                <a:latin typeface="Arial"/>
                <a:ea typeface="Arial"/>
                <a:cs typeface="Arial"/>
                <a:sym typeface="Arial"/>
              </a:rPr>
              <a:t>15-25-0384-00-07ma</a:t>
            </a:r>
            <a:endParaRPr sz="2000" dirty="0"/>
          </a:p>
        </p:txBody>
      </p:sp>
      <p:sp>
        <p:nvSpPr>
          <p:cNvPr id="34" name="Google Shape;34;p3"/>
          <p:cNvSpPr txBox="1"/>
          <p:nvPr/>
        </p:nvSpPr>
        <p:spPr>
          <a:xfrm>
            <a:off x="457200" y="152400"/>
            <a:ext cx="1524000"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dk1"/>
                </a:solidFill>
                <a:latin typeface="Times New Roman"/>
                <a:cs typeface="Times New Roman"/>
                <a:sym typeface="Times New Roman"/>
              </a:rPr>
              <a:t>July</a:t>
            </a:r>
            <a:r>
              <a:rPr lang="ko-KR" altLang="en-US" sz="1800" b="1" dirty="0">
                <a:solidFill>
                  <a:schemeClr val="dk1"/>
                </a:solidFill>
                <a:latin typeface="Times New Roman"/>
                <a:cs typeface="Times New Roman"/>
                <a:sym typeface="Times New Roman"/>
              </a:rPr>
              <a:t> </a:t>
            </a:r>
            <a:r>
              <a:rPr lang="en-US" altLang="ko-KR" sz="1800" b="1" dirty="0">
                <a:solidFill>
                  <a:schemeClr val="dk1"/>
                </a:solidFill>
                <a:latin typeface="Times New Roman"/>
                <a:cs typeface="Times New Roman"/>
                <a:sym typeface="Times New Roman"/>
              </a:rPr>
              <a:t>2025</a:t>
            </a:r>
            <a:endParaRPr sz="180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cxnSp>
        <p:nvCxnSpPr>
          <p:cNvPr id="12" name="Google Shape;12;p1"/>
          <p:cNvCxnSpPr/>
          <p:nvPr/>
        </p:nvCxnSpPr>
        <p:spPr>
          <a:xfrm>
            <a:off x="457200" y="6324600"/>
            <a:ext cx="8229600" cy="0"/>
          </a:xfrm>
          <a:prstGeom prst="straightConnector1">
            <a:avLst/>
          </a:prstGeom>
          <a:noFill/>
          <a:ln w="9525" cap="flat" cmpd="sng">
            <a:solidFill>
              <a:schemeClr val="dk1"/>
            </a:solidFill>
            <a:prstDash val="solid"/>
            <a:round/>
            <a:headEnd type="none" w="sm" len="sm"/>
            <a:tailEnd type="none" w="sm" len="sm"/>
          </a:ln>
        </p:spPr>
      </p:cxnSp>
      <p:sp>
        <p:nvSpPr>
          <p:cNvPr id="13" name="Google Shape;13;p1"/>
          <p:cNvSpPr txBox="1"/>
          <p:nvPr/>
        </p:nvSpPr>
        <p:spPr>
          <a:xfrm>
            <a:off x="457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Times New Roman"/>
              <a:buNone/>
            </a:pPr>
            <a:endParaRPr sz="1400" b="0" i="0" u="none" strike="noStrike" cap="none">
              <a:solidFill>
                <a:schemeClr val="dk1"/>
              </a:solidFill>
              <a:latin typeface="Times New Roman"/>
              <a:ea typeface="Times New Roman"/>
              <a:cs typeface="Times New Roman"/>
              <a:sym typeface="Times New Roman"/>
            </a:endParaRPr>
          </a:p>
        </p:txBody>
      </p:sp>
      <p:sp>
        <p:nvSpPr>
          <p:cNvPr id="14" name="Google Shape;14;p1"/>
          <p:cNvSpPr txBox="1"/>
          <p:nvPr/>
        </p:nvSpPr>
        <p:spPr>
          <a:xfrm>
            <a:off x="6553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1400"/>
              <a:buFont typeface="Times New Roman"/>
              <a:buNone/>
            </a:pPr>
            <a:endParaRPr sz="1400" b="0" i="0" u="none" strike="noStrike" cap="none">
              <a:solidFill>
                <a:schemeClr val="dk1"/>
              </a:solidFill>
              <a:latin typeface="Times New Roman"/>
              <a:ea typeface="Times New Roman"/>
              <a:cs typeface="Times New Roman"/>
              <a:sym typeface="Times New Roman"/>
            </a:endParaRPr>
          </a:p>
        </p:txBody>
      </p:sp>
      <p:sp>
        <p:nvSpPr>
          <p:cNvPr id="15" name="Google Shape;15;p1"/>
          <p:cNvSpPr txBox="1"/>
          <p:nvPr/>
        </p:nvSpPr>
        <p:spPr>
          <a:xfrm>
            <a:off x="8001000" y="6381948"/>
            <a:ext cx="553357"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0" u="none" strike="noStrike" cap="none">
                <a:solidFill>
                  <a:schemeClr val="dk1"/>
                </a:solidFill>
                <a:latin typeface="Times New Roman"/>
                <a:ea typeface="Times New Roman"/>
                <a:cs typeface="Times New Roman"/>
                <a:sym typeface="Times New Roman"/>
              </a:rPr>
              <a:t>Slide</a:t>
            </a:r>
            <a:endParaRPr/>
          </a:p>
        </p:txBody>
      </p:sp>
      <p:sp>
        <p:nvSpPr>
          <p:cNvPr id="16" name="Google Shape;16;p1"/>
          <p:cNvSpPr txBox="1"/>
          <p:nvPr/>
        </p:nvSpPr>
        <p:spPr>
          <a:xfrm>
            <a:off x="8305801" y="6353273"/>
            <a:ext cx="457199"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400" b="0" u="none">
                <a:solidFill>
                  <a:schemeClr val="dk1"/>
                </a:solidFill>
                <a:latin typeface="Times New Roman"/>
                <a:ea typeface="Times New Roman"/>
                <a:cs typeface="Times New Roman"/>
                <a:sym typeface="Times New Roman"/>
              </a:rPr>
              <a:t>‹#›</a:t>
            </a:fld>
            <a:endParaRPr sz="1400" b="0" u="none">
              <a:solidFill>
                <a:schemeClr val="dk1"/>
              </a:solidFill>
              <a:latin typeface="Times New Roman"/>
              <a:ea typeface="Times New Roman"/>
              <a:cs typeface="Times New Roman"/>
              <a:sym typeface="Times New Roman"/>
            </a:endParaRPr>
          </a:p>
        </p:txBody>
      </p:sp>
      <p:sp>
        <p:nvSpPr>
          <p:cNvPr id="17" name="Google Shape;17;p1"/>
          <p:cNvSpPr txBox="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Times New Roman"/>
              <a:buNone/>
            </a:pPr>
            <a:r>
              <a:rPr lang="en-US" sz="1200" b="0" i="0" u="none" strike="noStrike" cap="none">
                <a:solidFill>
                  <a:srgbClr val="888888"/>
                </a:solidFill>
                <a:latin typeface="Times New Roman"/>
                <a:ea typeface="Times New Roman"/>
                <a:cs typeface="Times New Roman"/>
                <a:sym typeface="Times New Roman"/>
              </a:rPr>
              <a:t>Yeong Min Jang</a:t>
            </a:r>
            <a:endParaRPr sz="1200" b="0" i="0" u="none" strike="noStrike" cap="none">
              <a:solidFill>
                <a:srgbClr val="888888"/>
              </a:solidFill>
              <a:latin typeface="Times New Roman"/>
              <a:ea typeface="Times New Roman"/>
              <a:cs typeface="Times New Roman"/>
              <a:sym typeface="Times New Roman"/>
            </a:endParaRPr>
          </a:p>
        </p:txBody>
      </p:sp>
      <p:sp>
        <p:nvSpPr>
          <p:cNvPr id="18" name="Google Shape;18;p1"/>
          <p:cNvSpPr txBox="1"/>
          <p:nvPr/>
        </p:nvSpPr>
        <p:spPr>
          <a:xfrm>
            <a:off x="457200" y="6477000"/>
            <a:ext cx="1600200" cy="215444"/>
          </a:xfrm>
          <a:prstGeom prst="rect">
            <a:avLst/>
          </a:prstGeom>
          <a:noFill/>
          <a:ln>
            <a:noFill/>
          </a:ln>
        </p:spPr>
        <p:txBody>
          <a:bodyPr spcFirstLastPara="1" wrap="square" lIns="0" tIns="0" rIns="0" bIns="0" anchor="b" anchorCtr="0">
            <a:spAutoFit/>
          </a:bodyPr>
          <a:lstStyle/>
          <a:p>
            <a:pPr marL="0" marR="0" lvl="0" indent="0" algn="l" rtl="0">
              <a:lnSpc>
                <a:spcPct val="100000"/>
              </a:lnSpc>
              <a:spcBef>
                <a:spcPts val="0"/>
              </a:spcBef>
              <a:spcAft>
                <a:spcPts val="0"/>
              </a:spcAft>
              <a:buClr>
                <a:schemeClr val="dk1"/>
              </a:buClr>
              <a:buSzPts val="1400"/>
              <a:buFont typeface="Times New Roman"/>
              <a:buNone/>
            </a:pPr>
            <a:r>
              <a:rPr lang="en-US" sz="1400" i="0" u="none" strike="noStrike" cap="none">
                <a:solidFill>
                  <a:schemeClr val="dk1"/>
                </a:solidFill>
                <a:latin typeface="Times New Roman"/>
                <a:ea typeface="Times New Roman"/>
                <a:cs typeface="Times New Roman"/>
                <a:sym typeface="Times New Roman"/>
              </a:rPr>
              <a:t>Submission</a:t>
            </a: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p:nvPr/>
        </p:nvSpPr>
        <p:spPr>
          <a:xfrm>
            <a:off x="-10274" y="533400"/>
            <a:ext cx="8991600" cy="5293757"/>
          </a:xfrm>
          <a:prstGeom prst="rect">
            <a:avLst/>
          </a:prstGeom>
          <a:noFill/>
          <a:ln>
            <a:noFill/>
          </a:ln>
        </p:spPr>
        <p:txBody>
          <a:bodyPr spcFirstLastPara="1" wrap="square" lIns="91425" tIns="45700" rIns="91425" bIns="45700" anchor="t" anchorCtr="0">
            <a:noAutofit/>
          </a:bodyPr>
          <a:lstStyle/>
          <a:p>
            <a:pPr algn="ctr" eaLnBrk="0" fontAlgn="base" hangingPunct="0">
              <a:spcBef>
                <a:spcPct val="0"/>
              </a:spcBef>
              <a:spcAft>
                <a:spcPct val="0"/>
              </a:spcAft>
            </a:pPr>
            <a:r>
              <a:rPr lang="en-US" altLang="en-US" sz="1800"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p>
          <a:p>
            <a:pPr marL="0" marR="0" lvl="0" indent="0" algn="l" rtl="0">
              <a:spcBef>
                <a:spcPts val="0"/>
              </a:spcBef>
              <a:spcAft>
                <a:spcPts val="0"/>
              </a:spcAft>
              <a:buNone/>
            </a:pPr>
            <a:endParaRPr sz="16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600" b="1" dirty="0">
                <a:solidFill>
                  <a:schemeClr val="dk1"/>
                </a:solidFill>
                <a:latin typeface="Times New Roman"/>
                <a:ea typeface="Times New Roman"/>
                <a:cs typeface="Times New Roman"/>
                <a:sym typeface="Times New Roman"/>
              </a:rPr>
              <a:t>Submission Title:</a:t>
            </a:r>
            <a:r>
              <a:rPr lang="en-US" sz="1600" b="1" dirty="0">
                <a:solidFill>
                  <a:schemeClr val="dk1"/>
                </a:solidFill>
                <a:latin typeface="Calibri"/>
                <a:ea typeface="Calibri"/>
                <a:cs typeface="Calibri"/>
                <a:sym typeface="Calibri"/>
              </a:rPr>
              <a:t> </a:t>
            </a:r>
            <a:r>
              <a:rPr lang="en-US" sz="1600" dirty="0">
                <a:solidFill>
                  <a:schemeClr val="dk1"/>
                </a:solidFill>
                <a:latin typeface="Calibri"/>
                <a:ea typeface="Calibri"/>
                <a:cs typeface="Calibri"/>
                <a:sym typeface="Calibri"/>
              </a:rPr>
              <a:t>Future Directions of ARQ &amp; HARQ Assisted NOMA For </a:t>
            </a:r>
            <a:r>
              <a:rPr lang="en-US" sz="1600" dirty="0">
                <a:solidFill>
                  <a:schemeClr val="dk1"/>
                </a:solidFill>
                <a:latin typeface="Times New Roman"/>
                <a:ea typeface="Times New Roman"/>
                <a:cs typeface="Times New Roman"/>
                <a:sym typeface="Times New Roman"/>
              </a:rPr>
              <a:t>NG </a:t>
            </a:r>
            <a:r>
              <a:rPr lang="en-US" sz="1600" dirty="0">
                <a:solidFill>
                  <a:schemeClr val="dk1"/>
                </a:solidFill>
                <a:latin typeface="Calibri"/>
                <a:ea typeface="Calibri"/>
                <a:cs typeface="Calibri"/>
                <a:sym typeface="Calibri"/>
              </a:rPr>
              <a:t>FSO Technologies</a:t>
            </a:r>
            <a:endParaRPr sz="16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600" b="1" dirty="0">
                <a:solidFill>
                  <a:schemeClr val="dk1"/>
                </a:solidFill>
                <a:latin typeface="Times New Roman"/>
                <a:ea typeface="Times New Roman"/>
                <a:cs typeface="Times New Roman"/>
                <a:sym typeface="Times New Roman"/>
              </a:rPr>
              <a:t>Date Submitted: </a:t>
            </a:r>
            <a:r>
              <a:rPr lang="en-US" sz="1600" dirty="0">
                <a:solidFill>
                  <a:schemeClr val="dk1"/>
                </a:solidFill>
                <a:latin typeface="Times New Roman"/>
                <a:ea typeface="Times New Roman"/>
                <a:cs typeface="Times New Roman"/>
                <a:sym typeface="Times New Roman"/>
              </a:rPr>
              <a:t>July 30, 2025	</a:t>
            </a:r>
            <a:endParaRPr dirty="0"/>
          </a:p>
          <a:p>
            <a:pPr marL="0" marR="0" lvl="0" indent="0" algn="l" rtl="0">
              <a:spcBef>
                <a:spcPts val="0"/>
              </a:spcBef>
              <a:spcAft>
                <a:spcPts val="0"/>
              </a:spcAft>
              <a:buNone/>
            </a:pPr>
            <a:r>
              <a:rPr lang="en-US" sz="1600" b="1" dirty="0">
                <a:solidFill>
                  <a:schemeClr val="dk1"/>
                </a:solidFill>
                <a:latin typeface="Times New Roman"/>
                <a:ea typeface="Times New Roman"/>
                <a:cs typeface="Times New Roman"/>
                <a:sym typeface="Times New Roman"/>
              </a:rPr>
              <a:t>Source: </a:t>
            </a:r>
            <a:r>
              <a:rPr lang="en-US" sz="1600" dirty="0">
                <a:solidFill>
                  <a:schemeClr val="dk1"/>
                </a:solidFill>
                <a:latin typeface="Times New Roman"/>
                <a:ea typeface="Times New Roman"/>
                <a:cs typeface="Times New Roman"/>
                <a:sym typeface="Times New Roman"/>
              </a:rPr>
              <a:t>Mohammad Mahdi Biswas Rimu, Yeong Min Jang (Kookmin University)</a:t>
            </a:r>
            <a:endParaRPr sz="16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16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600" dirty="0">
                <a:solidFill>
                  <a:schemeClr val="dk1"/>
                </a:solidFill>
                <a:latin typeface="Times New Roman"/>
                <a:ea typeface="Times New Roman"/>
                <a:cs typeface="Times New Roman"/>
                <a:sym typeface="Times New Roman"/>
              </a:rPr>
              <a:t>Address: Kookmin University, 77 </a:t>
            </a:r>
            <a:r>
              <a:rPr lang="en-US" sz="1600" dirty="0" err="1">
                <a:solidFill>
                  <a:schemeClr val="dk1"/>
                </a:solidFill>
                <a:latin typeface="Times New Roman"/>
                <a:ea typeface="Times New Roman"/>
                <a:cs typeface="Times New Roman"/>
                <a:sym typeface="Times New Roman"/>
              </a:rPr>
              <a:t>Jeongneung</a:t>
            </a:r>
            <a:r>
              <a:rPr lang="en-US" sz="1600" dirty="0">
                <a:solidFill>
                  <a:schemeClr val="dk1"/>
                </a:solidFill>
                <a:latin typeface="Times New Roman"/>
                <a:ea typeface="Times New Roman"/>
                <a:cs typeface="Times New Roman"/>
                <a:sym typeface="Times New Roman"/>
              </a:rPr>
              <a:t>-Ro, </a:t>
            </a:r>
            <a:r>
              <a:rPr lang="en-US" sz="1600" dirty="0" err="1">
                <a:solidFill>
                  <a:schemeClr val="dk1"/>
                </a:solidFill>
                <a:latin typeface="Times New Roman"/>
                <a:ea typeface="Times New Roman"/>
                <a:cs typeface="Times New Roman"/>
                <a:sym typeface="Times New Roman"/>
              </a:rPr>
              <a:t>Seongbuk</a:t>
            </a:r>
            <a:r>
              <a:rPr lang="en-US" sz="1600" dirty="0">
                <a:solidFill>
                  <a:schemeClr val="dk1"/>
                </a:solidFill>
                <a:latin typeface="Times New Roman"/>
                <a:ea typeface="Times New Roman"/>
                <a:cs typeface="Times New Roman"/>
                <a:sym typeface="Times New Roman"/>
              </a:rPr>
              <a:t>-Gu, Seoul, 136702, Republic of Korea</a:t>
            </a:r>
            <a:endParaRPr dirty="0"/>
          </a:p>
          <a:p>
            <a:pPr marL="0" marR="0" lvl="0" indent="0" algn="l" rtl="0">
              <a:spcBef>
                <a:spcPts val="0"/>
              </a:spcBef>
              <a:spcAft>
                <a:spcPts val="0"/>
              </a:spcAft>
              <a:buNone/>
            </a:pPr>
            <a:r>
              <a:rPr lang="en-US" sz="1600" dirty="0">
                <a:solidFill>
                  <a:schemeClr val="dk1"/>
                </a:solidFill>
                <a:latin typeface="Times New Roman"/>
                <a:ea typeface="Times New Roman"/>
                <a:cs typeface="Times New Roman"/>
                <a:sym typeface="Times New Roman"/>
              </a:rPr>
              <a:t>Voice: +82-2-910-5068  				E-Mail: yjang@kookmin.ac.kr</a:t>
            </a:r>
            <a:endParaRPr sz="1600" dirty="0">
              <a:solidFill>
                <a:schemeClr val="dk1"/>
              </a:solidFill>
              <a:latin typeface="Times New Roman"/>
              <a:ea typeface="Times New Roman"/>
              <a:cs typeface="Times New Roman"/>
              <a:sym typeface="Times New Roman"/>
            </a:endParaRPr>
          </a:p>
          <a:p>
            <a:pPr marL="0" marR="0" lvl="0" indent="0" algn="l" rtl="0">
              <a:spcBef>
                <a:spcPts val="600"/>
              </a:spcBef>
              <a:spcAft>
                <a:spcPts val="0"/>
              </a:spcAft>
              <a:buNone/>
            </a:pPr>
            <a:r>
              <a:rPr lang="en-US" sz="1600" b="1" dirty="0">
                <a:solidFill>
                  <a:schemeClr val="dk1"/>
                </a:solidFill>
                <a:latin typeface="Times New Roman"/>
                <a:ea typeface="Times New Roman"/>
                <a:cs typeface="Times New Roman"/>
                <a:sym typeface="Times New Roman"/>
              </a:rPr>
              <a:t>Re:</a:t>
            </a:r>
            <a:r>
              <a:rPr lang="en-US" sz="1600" dirty="0">
                <a:solidFill>
                  <a:schemeClr val="dk1"/>
                </a:solidFill>
                <a:latin typeface="Times New Roman"/>
                <a:ea typeface="Times New Roman"/>
                <a:cs typeface="Times New Roman"/>
                <a:sym typeface="Times New Roman"/>
              </a:rPr>
              <a:t> </a:t>
            </a:r>
            <a:r>
              <a:rPr lang="en-US" sz="1800" dirty="0">
                <a:solidFill>
                  <a:schemeClr val="dk1"/>
                </a:solidFill>
                <a:latin typeface="Times New Roman"/>
                <a:ea typeface="Times New Roman"/>
                <a:cs typeface="Times New Roman"/>
                <a:sym typeface="Times New Roman"/>
              </a:rPr>
              <a:t>	</a:t>
            </a:r>
            <a:endParaRPr dirty="0"/>
          </a:p>
          <a:p>
            <a:pPr>
              <a:spcBef>
                <a:spcPts val="1200"/>
              </a:spcBef>
            </a:pPr>
            <a:r>
              <a:rPr lang="en-US" sz="1600" b="1" dirty="0">
                <a:solidFill>
                  <a:schemeClr val="dk1"/>
                </a:solidFill>
                <a:latin typeface="Times New Roman"/>
                <a:ea typeface="Times New Roman"/>
                <a:cs typeface="Times New Roman"/>
                <a:sym typeface="Times New Roman"/>
              </a:rPr>
              <a:t>Abstract:</a:t>
            </a:r>
            <a:r>
              <a:rPr lang="en-US" sz="1600" dirty="0">
                <a:solidFill>
                  <a:schemeClr val="dk1"/>
                </a:solidFill>
                <a:latin typeface="Times New Roman"/>
                <a:ea typeface="Times New Roman"/>
                <a:cs typeface="Times New Roman"/>
                <a:sym typeface="Times New Roman"/>
              </a:rPr>
              <a:t>	</a:t>
            </a:r>
            <a:r>
              <a:rPr lang="en-US" altLang="ja-JP" dirty="0">
                <a:latin typeface="Times New Roman" panose="02020603050405020304" pitchFamily="18" charset="0"/>
                <a:ea typeface="ＭＳ Ｐゴシック" charset="-128"/>
                <a:cs typeface="Times New Roman" panose="02020603050405020304" pitchFamily="18" charset="0"/>
              </a:rPr>
              <a:t>Present the advancements in the Future directions of ARQ &amp; HARQ Assisted NOMA for NG-FSO.</a:t>
            </a:r>
            <a:endParaRPr dirty="0"/>
          </a:p>
          <a:p>
            <a:pPr marL="0" marR="0" lvl="0" indent="0" algn="l" rtl="0">
              <a:spcBef>
                <a:spcPts val="1200"/>
              </a:spcBef>
              <a:spcAft>
                <a:spcPts val="0"/>
              </a:spcAft>
              <a:buNone/>
            </a:pPr>
            <a:r>
              <a:rPr lang="en-US" sz="1600" b="1" dirty="0">
                <a:solidFill>
                  <a:schemeClr val="dk1"/>
                </a:solidFill>
                <a:latin typeface="Times New Roman"/>
                <a:ea typeface="Times New Roman"/>
                <a:cs typeface="Times New Roman"/>
                <a:sym typeface="Times New Roman"/>
              </a:rPr>
              <a:t>Purpose:</a:t>
            </a:r>
            <a:r>
              <a:rPr lang="en-US" sz="1600" dirty="0">
                <a:solidFill>
                  <a:schemeClr val="dk1"/>
                </a:solidFill>
                <a:latin typeface="Times New Roman"/>
                <a:ea typeface="Times New Roman"/>
                <a:cs typeface="Times New Roman"/>
                <a:sym typeface="Times New Roman"/>
              </a:rPr>
              <a:t>	Presentation for contribution on </a:t>
            </a:r>
            <a:r>
              <a:rPr lang="en-US" sz="1600" b="1" dirty="0">
                <a:solidFill>
                  <a:schemeClr val="dk1"/>
                </a:solidFill>
                <a:latin typeface="Times New Roman"/>
                <a:ea typeface="Times New Roman"/>
                <a:cs typeface="Times New Roman"/>
                <a:sym typeface="Times New Roman"/>
              </a:rPr>
              <a:t>IG NG-</a:t>
            </a:r>
            <a:r>
              <a:rPr lang="en-US" sz="1600" b="1" dirty="0">
                <a:solidFill>
                  <a:schemeClr val="dk1"/>
                </a:solidFill>
                <a:latin typeface="Calibri"/>
                <a:ea typeface="Calibri"/>
                <a:cs typeface="Calibri"/>
                <a:sym typeface="Calibri"/>
              </a:rPr>
              <a:t>OWC</a:t>
            </a:r>
            <a:endParaRPr sz="1600" b="1" dirty="0">
              <a:solidFill>
                <a:schemeClr val="dk1"/>
              </a:solidFill>
              <a:latin typeface="Times New Roman"/>
              <a:ea typeface="Times New Roman"/>
              <a:cs typeface="Times New Roman"/>
              <a:sym typeface="Times New Roman"/>
            </a:endParaRPr>
          </a:p>
          <a:p>
            <a:pPr marL="0" marR="0" lvl="0" indent="0" algn="just" rtl="0">
              <a:spcBef>
                <a:spcPts val="600"/>
              </a:spcBef>
              <a:spcAft>
                <a:spcPts val="0"/>
              </a:spcAft>
              <a:buNone/>
            </a:pPr>
            <a:r>
              <a:rPr lang="en-US" sz="1600" b="1" dirty="0">
                <a:solidFill>
                  <a:schemeClr val="dk1"/>
                </a:solidFill>
                <a:latin typeface="Times New Roman"/>
                <a:ea typeface="Times New Roman"/>
                <a:cs typeface="Times New Roman"/>
                <a:sym typeface="Times New Roman"/>
              </a:rPr>
              <a:t>Notice:</a:t>
            </a:r>
            <a:r>
              <a:rPr lang="en-US" sz="1600" dirty="0">
                <a:solidFill>
                  <a:schemeClr val="dk1"/>
                </a:solidFill>
                <a:latin typeface="Times New Roman"/>
                <a:ea typeface="Times New Roman"/>
                <a:cs typeface="Times New Roman"/>
                <a:sym typeface="Times New Roman"/>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marL="0" marR="0" lvl="0" indent="0" algn="just" rtl="0">
              <a:spcBef>
                <a:spcPts val="0"/>
              </a:spcBef>
              <a:spcAft>
                <a:spcPts val="0"/>
              </a:spcAft>
              <a:buNone/>
            </a:pPr>
            <a:endParaRPr sz="16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600" b="1" dirty="0">
                <a:solidFill>
                  <a:schemeClr val="dk1"/>
                </a:solidFill>
                <a:latin typeface="Times New Roman"/>
                <a:ea typeface="Times New Roman"/>
                <a:cs typeface="Times New Roman"/>
                <a:sym typeface="Times New Roman"/>
              </a:rPr>
              <a:t>Release:</a:t>
            </a:r>
            <a:r>
              <a:rPr lang="en-US" sz="1600" dirty="0">
                <a:solidFill>
                  <a:schemeClr val="dk1"/>
                </a:solidFill>
                <a:latin typeface="Times New Roman"/>
                <a:ea typeface="Times New Roman"/>
                <a:cs typeface="Times New Roman"/>
                <a:sym typeface="Times New Roman"/>
              </a:rPr>
              <a:t>	The contributor acknowledges and accepts that this contribution becomes the property of IEEE and may be made publicly available by IG NG-OWC.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2" name="Google Shape;272;p22"/>
          <p:cNvSpPr txBox="1"/>
          <p:nvPr/>
        </p:nvSpPr>
        <p:spPr>
          <a:xfrm>
            <a:off x="4114800" y="412465"/>
            <a:ext cx="40386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Calibri"/>
                <a:ea typeface="Calibri"/>
                <a:cs typeface="Calibri"/>
                <a:sym typeface="Calibri"/>
              </a:rPr>
              <a:t>References</a:t>
            </a:r>
            <a:endParaRPr sz="1800" b="1">
              <a:solidFill>
                <a:schemeClr val="dk1"/>
              </a:solidFill>
              <a:latin typeface="Calibri"/>
              <a:ea typeface="Calibri"/>
              <a:cs typeface="Calibri"/>
              <a:sym typeface="Calibri"/>
            </a:endParaRPr>
          </a:p>
        </p:txBody>
      </p:sp>
      <p:sp>
        <p:nvSpPr>
          <p:cNvPr id="273" name="Google Shape;273;p22"/>
          <p:cNvSpPr/>
          <p:nvPr/>
        </p:nvSpPr>
        <p:spPr>
          <a:xfrm>
            <a:off x="228600" y="762000"/>
            <a:ext cx="8686800" cy="556562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a:solidFill>
                  <a:schemeClr val="dk1"/>
                </a:solidFill>
                <a:latin typeface="Times New Roman"/>
                <a:ea typeface="Times New Roman"/>
                <a:cs typeface="Times New Roman"/>
                <a:sym typeface="Times New Roman"/>
              </a:rPr>
              <a:t>[1] O. Sharon and Y. Alpert, “A New Aggregation based Scheduling method for rapidly changing IEEE 802.11ac Wireless channels,” arXiv (Cornell University), Jan. 2018, doi: 10.48550/arxiv.1803.10170. </a:t>
            </a:r>
            <a:endParaRPr/>
          </a:p>
          <a:p>
            <a:pPr marL="0" marR="0" lvl="0" indent="0" algn="l" rtl="0">
              <a:spcBef>
                <a:spcPts val="1080"/>
              </a:spcBef>
              <a:spcAft>
                <a:spcPts val="0"/>
              </a:spcAft>
              <a:buNone/>
            </a:pPr>
            <a:r>
              <a:rPr lang="en-US" sz="1200">
                <a:solidFill>
                  <a:schemeClr val="dk1"/>
                </a:solidFill>
                <a:latin typeface="Times New Roman"/>
                <a:ea typeface="Times New Roman"/>
                <a:cs typeface="Times New Roman"/>
                <a:sym typeface="Times New Roman"/>
              </a:rPr>
              <a:t>[2] F. Cao, Y. Song, and Y. Yang, “ARQ Assisted Short-Packet Communications for NOMA Networks Over Nakagami-m Fading Channels,” IEEE Access, vol. 8, p. 158263, Jan. 2020, doi: 10.1109/access.2020.3019890. </a:t>
            </a:r>
            <a:endParaRPr/>
          </a:p>
          <a:p>
            <a:pPr marL="0" marR="0" lvl="0" indent="0" algn="l" rtl="0">
              <a:spcBef>
                <a:spcPts val="1080"/>
              </a:spcBef>
              <a:spcAft>
                <a:spcPts val="0"/>
              </a:spcAft>
              <a:buNone/>
            </a:pPr>
            <a:r>
              <a:rPr lang="en-US" sz="1200">
                <a:solidFill>
                  <a:schemeClr val="dk1"/>
                </a:solidFill>
                <a:latin typeface="Times New Roman"/>
                <a:ea typeface="Times New Roman"/>
                <a:cs typeface="Times New Roman"/>
                <a:sym typeface="Times New Roman"/>
              </a:rPr>
              <a:t>[3] K. Liu, A. Li, and S. Wu, “Deep Reinforcement Learning-Assisted Age-optimal Transmission Policy for HARQ-aided NOMA Networks,” in IEEE INFOCOM 2022 - IEEE Conference on Computer Communications Workshops (INFOCOM WKSHPS), May 2023, p. 1. doi: 10.1109/infocomwkshps57453.2023.10225923. </a:t>
            </a:r>
            <a:endParaRPr/>
          </a:p>
          <a:p>
            <a:pPr marL="0" marR="0" lvl="0" indent="0" algn="l" rtl="0">
              <a:spcBef>
                <a:spcPts val="1080"/>
              </a:spcBef>
              <a:spcAft>
                <a:spcPts val="0"/>
              </a:spcAft>
              <a:buNone/>
            </a:pPr>
            <a:r>
              <a:rPr lang="en-US" sz="1200">
                <a:solidFill>
                  <a:schemeClr val="dk1"/>
                </a:solidFill>
                <a:latin typeface="Times New Roman"/>
                <a:ea typeface="Times New Roman"/>
                <a:cs typeface="Times New Roman"/>
                <a:sym typeface="Times New Roman"/>
              </a:rPr>
              <a:t>[4] F. Nadeem, M. Shirvanimoghaddam, Y. Li, and B. Vucetic, “Non-orthogonal HARQ for URLLC Design and Analysis,” arXiv (Cornell University), Jan. 2021, doi: 10.48550/arxiv.2106.16144. </a:t>
            </a:r>
            <a:endParaRPr/>
          </a:p>
          <a:p>
            <a:pPr marL="0" marR="0" lvl="0" indent="0" algn="l" rtl="0">
              <a:spcBef>
                <a:spcPts val="1080"/>
              </a:spcBef>
              <a:spcAft>
                <a:spcPts val="0"/>
              </a:spcAft>
              <a:buNone/>
            </a:pPr>
            <a:r>
              <a:rPr lang="en-US" sz="1200">
                <a:solidFill>
                  <a:schemeClr val="dk1"/>
                </a:solidFill>
                <a:latin typeface="Times New Roman"/>
                <a:ea typeface="Times New Roman"/>
                <a:cs typeface="Times New Roman"/>
                <a:sym typeface="Times New Roman"/>
              </a:rPr>
              <a:t>[5] B. Makki, T. Svensson, and M. Zorzi, “An Error-limited NOMA-HARQ Approach using Short Packets,” arXiv (Cornell University), Jan. 2020, doi: 10.48550/arxiv.2006.14315. </a:t>
            </a:r>
            <a:endParaRPr/>
          </a:p>
          <a:p>
            <a:pPr marL="0" marR="0" lvl="0" indent="0" algn="l" rtl="0">
              <a:spcBef>
                <a:spcPts val="1080"/>
              </a:spcBef>
              <a:spcAft>
                <a:spcPts val="0"/>
              </a:spcAft>
              <a:buNone/>
            </a:pPr>
            <a:r>
              <a:rPr lang="en-US" sz="1200">
                <a:solidFill>
                  <a:schemeClr val="dk1"/>
                </a:solidFill>
                <a:latin typeface="Times New Roman"/>
                <a:ea typeface="Times New Roman"/>
                <a:cs typeface="Times New Roman"/>
                <a:sym typeface="Times New Roman"/>
              </a:rPr>
              <a:t>[6] R. Kotaba, C. N. Manchón, T. Balercia, and P. Popovski, “How URLLC can Benefit from NOMA-based Retransmissions,” arXiv (Cornell University), Jan. 2020, doi: 10.48550/arxiv.2007.04677. </a:t>
            </a:r>
            <a:endParaRPr/>
          </a:p>
          <a:p>
            <a:pPr marL="0" marR="0" lvl="0" indent="0" algn="l" rtl="0">
              <a:spcBef>
                <a:spcPts val="1080"/>
              </a:spcBef>
              <a:spcAft>
                <a:spcPts val="0"/>
              </a:spcAft>
              <a:buNone/>
            </a:pPr>
            <a:r>
              <a:rPr lang="en-US" sz="1200">
                <a:solidFill>
                  <a:schemeClr val="dk1"/>
                </a:solidFill>
                <a:latin typeface="Times New Roman"/>
                <a:ea typeface="Times New Roman"/>
                <a:cs typeface="Times New Roman"/>
                <a:sym typeface="Times New Roman"/>
              </a:rPr>
              <a:t>[7] M. Jabi, L. Szczeciński, M. Benjillali, A. Benyouss, and B. Pelletier, “AMC and HARQ: How to Increase the Throughput,” arXiv (Cornell University), Jan. 2018, doi: 10.48550/arxiv.1802.06933. </a:t>
            </a:r>
            <a:endParaRPr/>
          </a:p>
          <a:p>
            <a:pPr marL="0" marR="0" lvl="0" indent="0" algn="l" rtl="0">
              <a:spcBef>
                <a:spcPts val="1080"/>
              </a:spcBef>
              <a:spcAft>
                <a:spcPts val="0"/>
              </a:spcAft>
              <a:buNone/>
            </a:pPr>
            <a:r>
              <a:rPr lang="en-US" sz="1200">
                <a:solidFill>
                  <a:schemeClr val="dk1"/>
                </a:solidFill>
                <a:latin typeface="Times New Roman"/>
                <a:ea typeface="Times New Roman"/>
                <a:cs typeface="Times New Roman"/>
                <a:sym typeface="Times New Roman"/>
              </a:rPr>
              <a:t>[8] C. Wang, M. D. Renzo, S. Stańczak, S. Wang, and E. G. Larsson, “Artificial Intelligence Enabled Wireless Networking for 5G and Beyond: Recent Advances and Future Challenges,” arXiv (Cornell University), Jan. 2020, doi: 10.48550/arxiv.2001.08159. </a:t>
            </a:r>
            <a:endParaRPr/>
          </a:p>
          <a:p>
            <a:pPr marL="0" marR="0" lvl="0" indent="0" algn="l" rtl="0">
              <a:spcBef>
                <a:spcPts val="1080"/>
              </a:spcBef>
              <a:spcAft>
                <a:spcPts val="0"/>
              </a:spcAft>
              <a:buNone/>
            </a:pPr>
            <a:r>
              <a:rPr lang="en-US" sz="1200">
                <a:solidFill>
                  <a:schemeClr val="dk1"/>
                </a:solidFill>
                <a:latin typeface="Times New Roman"/>
                <a:ea typeface="Times New Roman"/>
                <a:cs typeface="Times New Roman"/>
                <a:sym typeface="Times New Roman"/>
              </a:rPr>
              <a:t>[9] N. S. Egbuhuzor, “The Potential of AI-Driven Optimization in Enhancing Network Performance and Efficiency,” International Journal of Management and Organizational Research, vol. 2, no. 1, p. 163, Jan. 2024, doi: 10.54660/ijmor.2024.3.1.163-175. </a:t>
            </a:r>
            <a:endParaRPr/>
          </a:p>
          <a:p>
            <a:pPr marL="0" marR="0" lvl="0" indent="0" algn="l" rtl="0">
              <a:spcBef>
                <a:spcPts val="1080"/>
              </a:spcBef>
              <a:spcAft>
                <a:spcPts val="0"/>
              </a:spcAft>
              <a:buNone/>
            </a:pPr>
            <a:r>
              <a:rPr lang="en-US" sz="1200">
                <a:solidFill>
                  <a:schemeClr val="dk1"/>
                </a:solidFill>
                <a:latin typeface="Times New Roman"/>
                <a:ea typeface="Times New Roman"/>
                <a:cs typeface="Times New Roman"/>
                <a:sym typeface="Times New Roman"/>
              </a:rPr>
              <a:t>[10] A. Al‐Dweik and Y. Iraqi, “ARQ: The Gateway from NOMA to NOM,” Oct. 2020, doi: 10.36227/techrxiv.13157714.v2. </a:t>
            </a:r>
            <a:endParaRPr/>
          </a:p>
          <a:p>
            <a:pPr marL="0" marR="0" lvl="0" indent="0" algn="l" rtl="0">
              <a:spcBef>
                <a:spcPts val="1080"/>
              </a:spcBef>
              <a:spcAft>
                <a:spcPts val="0"/>
              </a:spcAft>
              <a:buNone/>
            </a:pPr>
            <a:r>
              <a:rPr lang="en-US" sz="1200">
                <a:solidFill>
                  <a:schemeClr val="dk1"/>
                </a:solidFill>
                <a:latin typeface="Times New Roman"/>
                <a:ea typeface="Times New Roman"/>
                <a:cs typeface="Times New Roman"/>
                <a:sym typeface="Times New Roman"/>
              </a:rPr>
              <a:t>[11] J. Xue, Z. Qu, S. Zhao, Y. Liu, and Z. Lu, “Data-Driven Next-Generation Wireless Networking: Embracing AI for Performance and Security,” p. 1, Jul. 2023, doi: 10.1109/icccn58024.2023.10230189. </a:t>
            </a:r>
            <a:endParaRPr sz="1200">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p:nvPr/>
        </p:nvSpPr>
        <p:spPr>
          <a:xfrm>
            <a:off x="762000" y="1371600"/>
            <a:ext cx="7632848" cy="3816424"/>
          </a:xfrm>
          <a:prstGeom prst="rect">
            <a:avLst/>
          </a:prstGeom>
          <a:noFill/>
          <a:ln>
            <a:noFill/>
          </a:ln>
        </p:spPr>
        <p:txBody>
          <a:bodyPr spcFirstLastPara="1" wrap="square" lIns="91425" tIns="45700" rIns="91425" bIns="45700" anchor="ctr" anchorCtr="0">
            <a:normAutofit/>
          </a:bodyPr>
          <a:lstStyle/>
          <a:p>
            <a:pPr marL="0" marR="0" lvl="0" indent="0" algn="ctr" rtl="0">
              <a:spcBef>
                <a:spcPts val="0"/>
              </a:spcBef>
              <a:spcAft>
                <a:spcPts val="0"/>
              </a:spcAft>
              <a:buClr>
                <a:schemeClr val="dk1"/>
              </a:buClr>
              <a:buSzPts val="4400"/>
              <a:buFont typeface="Calibri"/>
              <a:buNone/>
            </a:pPr>
            <a:r>
              <a:rPr lang="en-US" sz="4000" b="1">
                <a:solidFill>
                  <a:schemeClr val="dk1"/>
                </a:solidFill>
                <a:latin typeface="Calibri"/>
                <a:ea typeface="Calibri"/>
                <a:cs typeface="Calibri"/>
                <a:sym typeface="Calibri"/>
              </a:rPr>
              <a:t>Future Directions of ARQ &amp; HARQ Assisted NOMA For NG FSO Technologies</a:t>
            </a:r>
            <a:br>
              <a:rPr lang="en-US" sz="4000">
                <a:solidFill>
                  <a:schemeClr val="dk1"/>
                </a:solidFill>
                <a:latin typeface="Calibri"/>
                <a:ea typeface="Calibri"/>
                <a:cs typeface="Calibri"/>
                <a:sym typeface="Calibri"/>
              </a:rPr>
            </a:br>
            <a:br>
              <a:rPr lang="en-US" sz="4400">
                <a:solidFill>
                  <a:schemeClr val="dk1"/>
                </a:solidFill>
                <a:latin typeface="Calibri"/>
                <a:ea typeface="Calibri"/>
                <a:cs typeface="Calibri"/>
                <a:sym typeface="Calibri"/>
              </a:rPr>
            </a:br>
            <a:r>
              <a:rPr lang="en-US" sz="4400">
                <a:solidFill>
                  <a:schemeClr val="dk1"/>
                </a:solidFill>
                <a:latin typeface="Calibri"/>
                <a:ea typeface="Calibri"/>
                <a:cs typeface="Calibri"/>
                <a:sym typeface="Calibri"/>
              </a:rPr>
              <a:t> </a:t>
            </a:r>
            <a:br>
              <a:rPr lang="en-US" sz="4400">
                <a:solidFill>
                  <a:schemeClr val="dk1"/>
                </a:solidFill>
                <a:latin typeface="Calibri"/>
                <a:ea typeface="Calibri"/>
                <a:cs typeface="Calibri"/>
                <a:sym typeface="Calibri"/>
              </a:rPr>
            </a:br>
            <a:r>
              <a:rPr lang="en-US" sz="3000">
                <a:solidFill>
                  <a:schemeClr val="dk1"/>
                </a:solidFill>
                <a:latin typeface="Calibri"/>
                <a:ea typeface="Calibri"/>
                <a:cs typeface="Calibri"/>
                <a:sym typeface="Calibri"/>
              </a:rPr>
              <a:t>July 31, 2025</a:t>
            </a:r>
            <a:endParaRPr sz="30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5"/>
          <p:cNvSpPr txBox="1">
            <a:spLocks noGrp="1"/>
          </p:cNvSpPr>
          <p:nvPr>
            <p:ph type="title"/>
          </p:nvPr>
        </p:nvSpPr>
        <p:spPr>
          <a:xfrm>
            <a:off x="457200" y="609600"/>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000"/>
              <a:buFont typeface="Times New Roman"/>
              <a:buNone/>
            </a:pPr>
            <a:r>
              <a:rPr lang="en-US" sz="4000">
                <a:latin typeface="Times New Roman"/>
                <a:ea typeface="Times New Roman"/>
                <a:cs typeface="Times New Roman"/>
                <a:sym typeface="Times New Roman"/>
              </a:rPr>
              <a:t>Contents</a:t>
            </a:r>
            <a:endParaRPr/>
          </a:p>
        </p:txBody>
      </p:sp>
      <p:sp>
        <p:nvSpPr>
          <p:cNvPr id="102" name="Google Shape;102;p15"/>
          <p:cNvSpPr txBox="1">
            <a:spLocks noGrp="1"/>
          </p:cNvSpPr>
          <p:nvPr>
            <p:ph type="body" idx="1"/>
          </p:nvPr>
        </p:nvSpPr>
        <p:spPr>
          <a:xfrm>
            <a:off x="457200" y="1417638"/>
            <a:ext cx="8599140" cy="4918464"/>
          </a:xfrm>
          <a:prstGeom prst="rect">
            <a:avLst/>
          </a:prstGeom>
          <a:noFill/>
          <a:ln>
            <a:noFill/>
          </a:ln>
        </p:spPr>
        <p:txBody>
          <a:bodyPr spcFirstLastPara="1" wrap="square" lIns="91425" tIns="45700" rIns="91425" bIns="45700" anchor="t" anchorCtr="0">
            <a:normAutofit/>
          </a:bodyPr>
          <a:lstStyle/>
          <a:p>
            <a:pPr marL="342900" lvl="0" indent="-342900" algn="just" rtl="0">
              <a:spcBef>
                <a:spcPts val="0"/>
              </a:spcBef>
              <a:spcAft>
                <a:spcPts val="0"/>
              </a:spcAft>
              <a:buClr>
                <a:schemeClr val="dk1"/>
              </a:buClr>
              <a:buSzPts val="2800"/>
              <a:buChar char="•"/>
            </a:pPr>
            <a:r>
              <a:rPr lang="en-US" sz="2800" b="1">
                <a:latin typeface="Times New Roman"/>
                <a:ea typeface="Times New Roman"/>
                <a:cs typeface="Times New Roman"/>
                <a:sym typeface="Times New Roman"/>
              </a:rPr>
              <a:t>Background</a:t>
            </a:r>
            <a:endParaRPr b="1"/>
          </a:p>
          <a:p>
            <a:pPr marL="342900" lvl="0" indent="-342900" algn="just" rtl="0">
              <a:spcBef>
                <a:spcPts val="560"/>
              </a:spcBef>
              <a:spcAft>
                <a:spcPts val="0"/>
              </a:spcAft>
              <a:buClr>
                <a:schemeClr val="dk1"/>
              </a:buClr>
              <a:buSzPts val="2800"/>
              <a:buChar char="•"/>
            </a:pPr>
            <a:r>
              <a:rPr lang="en-US" sz="2800" b="1"/>
              <a:t>Limitations of Existing NOMA System</a:t>
            </a:r>
            <a:endParaRPr sz="2800" b="1">
              <a:latin typeface="Times New Roman"/>
              <a:ea typeface="Times New Roman"/>
              <a:cs typeface="Times New Roman"/>
              <a:sym typeface="Times New Roman"/>
            </a:endParaRPr>
          </a:p>
          <a:p>
            <a:pPr marL="342900" lvl="0" indent="-342900" algn="just" rtl="0">
              <a:spcBef>
                <a:spcPts val="560"/>
              </a:spcBef>
              <a:spcAft>
                <a:spcPts val="0"/>
              </a:spcAft>
              <a:buClr>
                <a:schemeClr val="dk1"/>
              </a:buClr>
              <a:buSzPts val="2800"/>
              <a:buChar char="•"/>
            </a:pPr>
            <a:r>
              <a:rPr lang="en-US" sz="2800" b="1"/>
              <a:t>Overview of ARQ &amp; HARQ Assisted NOMA </a:t>
            </a:r>
            <a:endParaRPr sz="2800" b="1">
              <a:latin typeface="Times New Roman"/>
              <a:ea typeface="Times New Roman"/>
              <a:cs typeface="Times New Roman"/>
              <a:sym typeface="Times New Roman"/>
            </a:endParaRPr>
          </a:p>
          <a:p>
            <a:pPr marL="342900" lvl="0" indent="-342900" algn="just" rtl="0">
              <a:spcBef>
                <a:spcPts val="560"/>
              </a:spcBef>
              <a:spcAft>
                <a:spcPts val="0"/>
              </a:spcAft>
              <a:buClr>
                <a:schemeClr val="dk1"/>
              </a:buClr>
              <a:buSzPts val="2800"/>
              <a:buChar char="•"/>
            </a:pPr>
            <a:r>
              <a:rPr lang="en-US" sz="2800" b="1">
                <a:latin typeface="Times New Roman"/>
                <a:ea typeface="Times New Roman"/>
                <a:cs typeface="Times New Roman"/>
                <a:sym typeface="Times New Roman"/>
              </a:rPr>
              <a:t>Conclusion</a:t>
            </a:r>
            <a:endParaRPr sz="2800" b="1">
              <a:latin typeface="Times New Roman"/>
              <a:ea typeface="Times New Roman"/>
              <a:cs typeface="Times New Roman"/>
              <a:sym typeface="Times New Roman"/>
            </a:endParaRPr>
          </a:p>
          <a:p>
            <a:pPr marL="342900" lvl="0" indent="-165100" algn="just" rtl="0">
              <a:spcBef>
                <a:spcPts val="560"/>
              </a:spcBef>
              <a:spcAft>
                <a:spcPts val="0"/>
              </a:spcAft>
              <a:buClr>
                <a:schemeClr val="dk1"/>
              </a:buClr>
              <a:buSzPts val="2800"/>
              <a:buNone/>
            </a:pPr>
            <a:endParaRPr sz="2800">
              <a:latin typeface="Times New Roman"/>
              <a:ea typeface="Times New Roman"/>
              <a:cs typeface="Times New Roman"/>
              <a:sym typeface="Times New Roman"/>
            </a:endParaRPr>
          </a:p>
          <a:p>
            <a:pPr marL="536575" lvl="0" indent="-536575" algn="just" rtl="0">
              <a:spcBef>
                <a:spcPts val="560"/>
              </a:spcBef>
              <a:spcAft>
                <a:spcPts val="0"/>
              </a:spcAft>
              <a:buClr>
                <a:schemeClr val="dk1"/>
              </a:buClr>
              <a:buSzPts val="2800"/>
              <a:buNone/>
            </a:pPr>
            <a:endParaRPr sz="2800">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000"/>
              <a:buFont typeface="Times New Roman"/>
              <a:buNone/>
            </a:pPr>
            <a:r>
              <a:rPr lang="en-US" sz="4000">
                <a:latin typeface="Times New Roman"/>
                <a:ea typeface="Times New Roman"/>
                <a:cs typeface="Times New Roman"/>
                <a:sym typeface="Times New Roman"/>
              </a:rPr>
              <a:t>Background</a:t>
            </a:r>
            <a:endParaRPr/>
          </a:p>
        </p:txBody>
      </p:sp>
      <p:sp>
        <p:nvSpPr>
          <p:cNvPr id="109" name="Google Shape;109;p16"/>
          <p:cNvSpPr txBox="1">
            <a:spLocks noGrp="1"/>
          </p:cNvSpPr>
          <p:nvPr>
            <p:ph type="body" idx="1"/>
          </p:nvPr>
        </p:nvSpPr>
        <p:spPr>
          <a:xfrm>
            <a:off x="457200" y="1219200"/>
            <a:ext cx="8382000" cy="4918464"/>
          </a:xfrm>
          <a:prstGeom prst="rect">
            <a:avLst/>
          </a:prstGeom>
          <a:noFill/>
          <a:ln>
            <a:noFill/>
          </a:ln>
        </p:spPr>
        <p:txBody>
          <a:bodyPr spcFirstLastPara="1" wrap="square" lIns="91425" tIns="45700" rIns="91425" bIns="45700" anchor="t" anchorCtr="0">
            <a:normAutofit/>
          </a:bodyPr>
          <a:lstStyle/>
          <a:p>
            <a:pPr marL="0" lvl="0" indent="0" algn="just" rtl="0">
              <a:spcBef>
                <a:spcPts val="0"/>
              </a:spcBef>
              <a:spcAft>
                <a:spcPts val="0"/>
              </a:spcAft>
              <a:buClr>
                <a:schemeClr val="dk1"/>
              </a:buClr>
              <a:buSzPts val="1400"/>
              <a:buNone/>
            </a:pPr>
            <a:r>
              <a:rPr lang="en-US" sz="1400" b="1">
                <a:latin typeface="Times New Roman"/>
                <a:ea typeface="Times New Roman"/>
                <a:cs typeface="Times New Roman"/>
                <a:sym typeface="Times New Roman"/>
              </a:rPr>
              <a:t>NOMA (Non-Orthogonal Multiple Access): </a:t>
            </a:r>
            <a:endParaRPr/>
          </a:p>
          <a:p>
            <a:pPr marL="342900" lvl="0" indent="-342900" algn="just" rtl="0">
              <a:spcBef>
                <a:spcPts val="280"/>
              </a:spcBef>
              <a:spcAft>
                <a:spcPts val="0"/>
              </a:spcAft>
              <a:buClr>
                <a:schemeClr val="dk1"/>
              </a:buClr>
              <a:buSzPts val="1400"/>
              <a:buFont typeface="Noto Sans Symbols"/>
              <a:buChar char="❑"/>
            </a:pPr>
            <a:r>
              <a:rPr lang="en-US" sz="1400">
                <a:latin typeface="Times New Roman"/>
                <a:ea typeface="Times New Roman"/>
                <a:cs typeface="Times New Roman"/>
                <a:sym typeface="Times New Roman"/>
              </a:rPr>
              <a:t> Advanced multiple access technique </a:t>
            </a:r>
            <a:endParaRPr sz="1400">
              <a:latin typeface="Times New Roman"/>
              <a:ea typeface="Times New Roman"/>
              <a:cs typeface="Times New Roman"/>
              <a:sym typeface="Times New Roman"/>
            </a:endParaRPr>
          </a:p>
          <a:p>
            <a:pPr marL="342900" lvl="0" indent="-342900" algn="just" rtl="0">
              <a:spcBef>
                <a:spcPts val="280"/>
              </a:spcBef>
              <a:spcAft>
                <a:spcPts val="0"/>
              </a:spcAft>
              <a:buClr>
                <a:schemeClr val="dk1"/>
              </a:buClr>
              <a:buSzPts val="1400"/>
              <a:buFont typeface="Noto Sans Symbols"/>
              <a:buChar char="❑"/>
            </a:pPr>
            <a:r>
              <a:rPr lang="en-US" sz="1400">
                <a:latin typeface="Times New Roman"/>
                <a:ea typeface="Times New Roman"/>
                <a:cs typeface="Times New Roman"/>
                <a:sym typeface="Times New Roman"/>
              </a:rPr>
              <a:t>Allows multiple users to share same time/frequency resources </a:t>
            </a:r>
            <a:endParaRPr sz="1400">
              <a:latin typeface="Times New Roman"/>
              <a:ea typeface="Times New Roman"/>
              <a:cs typeface="Times New Roman"/>
              <a:sym typeface="Times New Roman"/>
            </a:endParaRPr>
          </a:p>
          <a:p>
            <a:pPr marL="342900" lvl="0" indent="-342900" algn="just" rtl="0">
              <a:spcBef>
                <a:spcPts val="280"/>
              </a:spcBef>
              <a:spcAft>
                <a:spcPts val="0"/>
              </a:spcAft>
              <a:buClr>
                <a:schemeClr val="dk1"/>
              </a:buClr>
              <a:buSzPts val="1400"/>
              <a:buFont typeface="Noto Sans Symbols"/>
              <a:buChar char="❑"/>
            </a:pPr>
            <a:r>
              <a:rPr lang="en-US" sz="1400">
                <a:latin typeface="Times New Roman"/>
                <a:ea typeface="Times New Roman"/>
                <a:cs typeface="Times New Roman"/>
                <a:sym typeface="Times New Roman"/>
              </a:rPr>
              <a:t>Improves spectral efficiency and connectivity </a:t>
            </a:r>
            <a:endParaRPr sz="1400">
              <a:latin typeface="Times New Roman"/>
              <a:ea typeface="Times New Roman"/>
              <a:cs typeface="Times New Roman"/>
              <a:sym typeface="Times New Roman"/>
            </a:endParaRPr>
          </a:p>
          <a:p>
            <a:pPr marL="342900" lvl="0" indent="-342900" algn="just" rtl="0">
              <a:spcBef>
                <a:spcPts val="280"/>
              </a:spcBef>
              <a:spcAft>
                <a:spcPts val="0"/>
              </a:spcAft>
              <a:buClr>
                <a:schemeClr val="dk1"/>
              </a:buClr>
              <a:buSzPts val="1400"/>
              <a:buFont typeface="Noto Sans Symbols"/>
              <a:buChar char="❑"/>
            </a:pPr>
            <a:r>
              <a:rPr lang="en-US" sz="1400">
                <a:latin typeface="Times New Roman"/>
                <a:ea typeface="Times New Roman"/>
                <a:cs typeface="Times New Roman"/>
                <a:sym typeface="Times New Roman"/>
              </a:rPr>
              <a:t>Uses superposition coding and successive interference cancellation</a:t>
            </a:r>
            <a:endParaRPr/>
          </a:p>
          <a:p>
            <a:pPr marL="0" lvl="0" indent="0" algn="just" rtl="0">
              <a:spcBef>
                <a:spcPts val="280"/>
              </a:spcBef>
              <a:spcAft>
                <a:spcPts val="0"/>
              </a:spcAft>
              <a:buClr>
                <a:schemeClr val="dk1"/>
              </a:buClr>
              <a:buSzPts val="1400"/>
              <a:buNone/>
            </a:pPr>
            <a:endParaRPr sz="1400">
              <a:latin typeface="Times New Roman"/>
              <a:ea typeface="Times New Roman"/>
              <a:cs typeface="Times New Roman"/>
              <a:sym typeface="Times New Roman"/>
            </a:endParaRPr>
          </a:p>
          <a:p>
            <a:pPr marL="0" lvl="0" indent="0" algn="just" rtl="0">
              <a:spcBef>
                <a:spcPts val="280"/>
              </a:spcBef>
              <a:spcAft>
                <a:spcPts val="0"/>
              </a:spcAft>
              <a:buClr>
                <a:schemeClr val="dk1"/>
              </a:buClr>
              <a:buSzPts val="1400"/>
              <a:buNone/>
            </a:pPr>
            <a:r>
              <a:rPr lang="en-US" sz="1400" b="1">
                <a:latin typeface="Times New Roman"/>
                <a:ea typeface="Times New Roman"/>
                <a:cs typeface="Times New Roman"/>
                <a:sym typeface="Times New Roman"/>
              </a:rPr>
              <a:t>ARQ (Automatic Repeat reQuest): </a:t>
            </a:r>
            <a:endParaRPr sz="1400" b="1">
              <a:latin typeface="Times New Roman"/>
              <a:ea typeface="Times New Roman"/>
              <a:cs typeface="Times New Roman"/>
              <a:sym typeface="Times New Roman"/>
            </a:endParaRPr>
          </a:p>
          <a:p>
            <a:pPr marL="342900" lvl="0" indent="-342900" algn="just" rtl="0">
              <a:spcBef>
                <a:spcPts val="280"/>
              </a:spcBef>
              <a:spcAft>
                <a:spcPts val="0"/>
              </a:spcAft>
              <a:buClr>
                <a:schemeClr val="dk1"/>
              </a:buClr>
              <a:buSzPts val="1400"/>
              <a:buFont typeface="Noto Sans Symbols"/>
              <a:buChar char="❑"/>
            </a:pPr>
            <a:r>
              <a:rPr lang="en-US" sz="1400">
                <a:latin typeface="Times New Roman"/>
                <a:ea typeface="Times New Roman"/>
                <a:cs typeface="Times New Roman"/>
                <a:sym typeface="Times New Roman"/>
              </a:rPr>
              <a:t>Error control method for data transmission </a:t>
            </a:r>
            <a:endParaRPr sz="1400">
              <a:latin typeface="Times New Roman"/>
              <a:ea typeface="Times New Roman"/>
              <a:cs typeface="Times New Roman"/>
              <a:sym typeface="Times New Roman"/>
            </a:endParaRPr>
          </a:p>
          <a:p>
            <a:pPr marL="342900" lvl="0" indent="-342900" algn="just" rtl="0">
              <a:spcBef>
                <a:spcPts val="280"/>
              </a:spcBef>
              <a:spcAft>
                <a:spcPts val="0"/>
              </a:spcAft>
              <a:buClr>
                <a:schemeClr val="dk1"/>
              </a:buClr>
              <a:buSzPts val="1400"/>
              <a:buFont typeface="Noto Sans Symbols"/>
              <a:buChar char="❑"/>
            </a:pPr>
            <a:r>
              <a:rPr lang="en-US" sz="1400">
                <a:latin typeface="Times New Roman"/>
                <a:ea typeface="Times New Roman"/>
                <a:cs typeface="Times New Roman"/>
                <a:sym typeface="Times New Roman"/>
              </a:rPr>
              <a:t>Receiver requests retransmission of incorrectly received data </a:t>
            </a:r>
            <a:endParaRPr sz="1400">
              <a:latin typeface="Times New Roman"/>
              <a:ea typeface="Times New Roman"/>
              <a:cs typeface="Times New Roman"/>
              <a:sym typeface="Times New Roman"/>
            </a:endParaRPr>
          </a:p>
          <a:p>
            <a:pPr marL="342900" lvl="0" indent="-342900" algn="just" rtl="0">
              <a:spcBef>
                <a:spcPts val="280"/>
              </a:spcBef>
              <a:spcAft>
                <a:spcPts val="0"/>
              </a:spcAft>
              <a:buClr>
                <a:schemeClr val="dk1"/>
              </a:buClr>
              <a:buSzPts val="1400"/>
              <a:buFont typeface="Noto Sans Symbols"/>
              <a:buChar char="❑"/>
            </a:pPr>
            <a:r>
              <a:rPr lang="en-US" sz="1400">
                <a:latin typeface="Times New Roman"/>
                <a:ea typeface="Times New Roman"/>
                <a:cs typeface="Times New Roman"/>
                <a:sym typeface="Times New Roman"/>
              </a:rPr>
              <a:t>Ensures reliability in communication systems </a:t>
            </a:r>
            <a:endParaRPr sz="1400">
              <a:latin typeface="Times New Roman"/>
              <a:ea typeface="Times New Roman"/>
              <a:cs typeface="Times New Roman"/>
              <a:sym typeface="Times New Roman"/>
            </a:endParaRPr>
          </a:p>
          <a:p>
            <a:pPr marL="342900" lvl="0" indent="-342900" algn="just" rtl="0">
              <a:spcBef>
                <a:spcPts val="280"/>
              </a:spcBef>
              <a:spcAft>
                <a:spcPts val="0"/>
              </a:spcAft>
              <a:buClr>
                <a:schemeClr val="dk1"/>
              </a:buClr>
              <a:buSzPts val="1400"/>
              <a:buFont typeface="Noto Sans Symbols"/>
              <a:buChar char="❑"/>
            </a:pPr>
            <a:r>
              <a:rPr lang="en-US" sz="1400">
                <a:latin typeface="Times New Roman"/>
                <a:ea typeface="Times New Roman"/>
                <a:cs typeface="Times New Roman"/>
                <a:sym typeface="Times New Roman"/>
              </a:rPr>
              <a:t>Common types: Stop-and-Wait, Go-Back-N, Selective Repeat</a:t>
            </a:r>
            <a:endParaRPr/>
          </a:p>
          <a:p>
            <a:pPr marL="0" lvl="0" indent="0" algn="just" rtl="0">
              <a:spcBef>
                <a:spcPts val="280"/>
              </a:spcBef>
              <a:spcAft>
                <a:spcPts val="0"/>
              </a:spcAft>
              <a:buClr>
                <a:schemeClr val="dk1"/>
              </a:buClr>
              <a:buSzPts val="1400"/>
              <a:buNone/>
            </a:pPr>
            <a:endParaRPr sz="1400">
              <a:latin typeface="Times New Roman"/>
              <a:ea typeface="Times New Roman"/>
              <a:cs typeface="Times New Roman"/>
              <a:sym typeface="Times New Roman"/>
            </a:endParaRPr>
          </a:p>
          <a:p>
            <a:pPr marL="0" lvl="0" indent="0" algn="just" rtl="0">
              <a:spcBef>
                <a:spcPts val="280"/>
              </a:spcBef>
              <a:spcAft>
                <a:spcPts val="0"/>
              </a:spcAft>
              <a:buClr>
                <a:schemeClr val="dk1"/>
              </a:buClr>
              <a:buSzPts val="1400"/>
              <a:buNone/>
            </a:pPr>
            <a:endParaRPr sz="1400">
              <a:latin typeface="Times New Roman"/>
              <a:ea typeface="Times New Roman"/>
              <a:cs typeface="Times New Roman"/>
              <a:sym typeface="Times New Roman"/>
            </a:endParaRPr>
          </a:p>
        </p:txBody>
      </p:sp>
      <p:sp>
        <p:nvSpPr>
          <p:cNvPr id="111" name="Google Shape;111;p16"/>
          <p:cNvSpPr txBox="1"/>
          <p:nvPr/>
        </p:nvSpPr>
        <p:spPr>
          <a:xfrm>
            <a:off x="457200" y="4191000"/>
            <a:ext cx="8077200" cy="20313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1">
                <a:solidFill>
                  <a:schemeClr val="dk1"/>
                </a:solidFill>
                <a:latin typeface="Times New Roman"/>
                <a:ea typeface="Times New Roman"/>
                <a:cs typeface="Times New Roman"/>
                <a:sym typeface="Times New Roman"/>
              </a:rPr>
              <a:t>HARQ (Hybrid Automatic Repeat Request)</a:t>
            </a:r>
            <a:endParaRPr/>
          </a:p>
          <a:p>
            <a:pPr marL="285750" marR="0" lvl="0" indent="-285750" algn="l" rtl="0">
              <a:spcBef>
                <a:spcPts val="0"/>
              </a:spcBef>
              <a:spcAft>
                <a:spcPts val="0"/>
              </a:spcAft>
              <a:buClr>
                <a:schemeClr val="dk1"/>
              </a:buClr>
              <a:buSzPts val="1400"/>
              <a:buFont typeface="Noto Sans Symbols"/>
              <a:buChar char="❑"/>
            </a:pPr>
            <a:r>
              <a:rPr lang="en-US" sz="1400">
                <a:solidFill>
                  <a:schemeClr val="dk1"/>
                </a:solidFill>
                <a:latin typeface="Times New Roman"/>
                <a:ea typeface="Times New Roman"/>
                <a:cs typeface="Times New Roman"/>
                <a:sym typeface="Times New Roman"/>
              </a:rPr>
              <a:t>combines forward error correction (FEC) and ARQ to improve wireless data reliability and efficiency </a:t>
            </a:r>
            <a:endParaRPr sz="1400">
              <a:solidFill>
                <a:schemeClr val="dk1"/>
              </a:solidFill>
              <a:latin typeface="Times New Roman"/>
              <a:ea typeface="Times New Roman"/>
              <a:cs typeface="Times New Roman"/>
              <a:sym typeface="Times New Roman"/>
            </a:endParaRPr>
          </a:p>
          <a:p>
            <a:pPr marL="285750" marR="0" lvl="0" indent="-285750" algn="l" rtl="0">
              <a:spcBef>
                <a:spcPts val="0"/>
              </a:spcBef>
              <a:spcAft>
                <a:spcPts val="0"/>
              </a:spcAft>
              <a:buClr>
                <a:schemeClr val="dk1"/>
              </a:buClr>
              <a:buSzPts val="1400"/>
              <a:buFont typeface="Noto Sans Symbols"/>
              <a:buChar char="❑"/>
            </a:pPr>
            <a:r>
              <a:rPr lang="en-US" sz="1400">
                <a:solidFill>
                  <a:schemeClr val="dk1"/>
                </a:solidFill>
                <a:latin typeface="Times New Roman"/>
                <a:ea typeface="Times New Roman"/>
                <a:cs typeface="Times New Roman"/>
                <a:sym typeface="Times New Roman"/>
              </a:rPr>
              <a:t>It retransmits only when errors are detected, using error-correcting codes to recover from some errors without retransmission</a:t>
            </a:r>
            <a:endParaRPr/>
          </a:p>
          <a:p>
            <a:pPr marL="285750" marR="0" lvl="0" indent="-285750" algn="l" rtl="0">
              <a:spcBef>
                <a:spcPts val="0"/>
              </a:spcBef>
              <a:spcAft>
                <a:spcPts val="0"/>
              </a:spcAft>
              <a:buClr>
                <a:schemeClr val="dk1"/>
              </a:buClr>
              <a:buSzPts val="1400"/>
              <a:buFont typeface="Noto Sans Symbols"/>
              <a:buChar char="❑"/>
            </a:pPr>
            <a:r>
              <a:rPr lang="en-US" sz="1400">
                <a:solidFill>
                  <a:schemeClr val="dk1"/>
                </a:solidFill>
                <a:latin typeface="Times New Roman"/>
                <a:ea typeface="Times New Roman"/>
                <a:cs typeface="Times New Roman"/>
                <a:sym typeface="Times New Roman"/>
              </a:rPr>
              <a:t>Main types: Type I (simple retransmission), Chase Combining (HARQ-CC), and Incremental Redundancy (HARQ-IR); HARQ-IR generally offers the best performance</a:t>
            </a:r>
            <a:endParaRPr/>
          </a:p>
          <a:p>
            <a:pPr marL="285750" marR="0" lvl="0" indent="-285750" algn="l" rtl="0">
              <a:spcBef>
                <a:spcPts val="0"/>
              </a:spcBef>
              <a:spcAft>
                <a:spcPts val="0"/>
              </a:spcAft>
              <a:buClr>
                <a:schemeClr val="dk1"/>
              </a:buClr>
              <a:buSzPts val="1400"/>
              <a:buFont typeface="Noto Sans Symbols"/>
              <a:buChar char="❑"/>
            </a:pPr>
            <a:r>
              <a:rPr lang="en-US" sz="1400">
                <a:solidFill>
                  <a:schemeClr val="dk1"/>
                </a:solidFill>
                <a:latin typeface="Times New Roman"/>
                <a:ea typeface="Times New Roman"/>
                <a:cs typeface="Times New Roman"/>
                <a:sym typeface="Times New Roman"/>
              </a:rPr>
              <a:t>Widely used in modern wireless standards (e.g., LTE, 5G, Wi-Fi 6/802.11be) for high reliability and low latency </a:t>
            </a:r>
            <a:endParaRPr sz="1400">
              <a:solidFill>
                <a:schemeClr val="dk1"/>
              </a:solidFill>
              <a:latin typeface="Times New Roman"/>
              <a:ea typeface="Times New Roman"/>
              <a:cs typeface="Times New Roman"/>
              <a:sym typeface="Times New Roman"/>
            </a:endParaRPr>
          </a:p>
          <a:p>
            <a:pPr marL="285750" marR="0" lvl="0" indent="-196850" algn="l" rtl="0">
              <a:spcBef>
                <a:spcPts val="0"/>
              </a:spcBef>
              <a:spcAft>
                <a:spcPts val="0"/>
              </a:spcAft>
              <a:buClr>
                <a:schemeClr val="dk1"/>
              </a:buClr>
              <a:buSzPts val="1400"/>
              <a:buFont typeface="Noto Sans Symbols"/>
              <a:buNone/>
            </a:pPr>
            <a:endParaRPr sz="1400">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7"/>
          <p:cNvSpPr/>
          <p:nvPr/>
        </p:nvSpPr>
        <p:spPr>
          <a:xfrm>
            <a:off x="457200" y="871581"/>
            <a:ext cx="8458200" cy="378565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b="1" dirty="0">
                <a:solidFill>
                  <a:schemeClr val="dk1"/>
                </a:solidFill>
                <a:latin typeface="Calibri"/>
                <a:ea typeface="Calibri"/>
                <a:cs typeface="Calibri"/>
                <a:sym typeface="Calibri"/>
              </a:rPr>
              <a:t>Limited Reliability: </a:t>
            </a:r>
            <a:r>
              <a:rPr lang="en-US" dirty="0">
                <a:solidFill>
                  <a:schemeClr val="dk1"/>
                </a:solidFill>
                <a:latin typeface="Calibri"/>
                <a:ea typeface="Calibri"/>
                <a:cs typeface="Calibri"/>
                <a:sym typeface="Calibri"/>
              </a:rPr>
              <a:t>Traditional NOMA systems suffer from higher outage probabilities and packet error rates, especially for users with weaker channel conditions or lower power allocation, as they lack retransmission mechanisms to recover lost data .</a:t>
            </a:r>
            <a:endParaRPr dirty="0"/>
          </a:p>
          <a:p>
            <a:pPr marL="0" marR="0" lvl="0" indent="0" algn="l" rtl="0">
              <a:spcBef>
                <a:spcPts val="0"/>
              </a:spcBef>
              <a:spcAft>
                <a:spcPts val="0"/>
              </a:spcAft>
              <a:buNone/>
            </a:pPr>
            <a:endParaRPr dirty="0">
              <a:solidFill>
                <a:schemeClr val="dk1"/>
              </a:solidFill>
              <a:latin typeface="Calibri"/>
              <a:ea typeface="Calibri"/>
              <a:cs typeface="Calibri"/>
              <a:sym typeface="Calibri"/>
            </a:endParaRPr>
          </a:p>
          <a:p>
            <a:pPr marL="0" marR="0" lvl="0" indent="0" algn="l" rtl="0">
              <a:spcBef>
                <a:spcPts val="0"/>
              </a:spcBef>
              <a:spcAft>
                <a:spcPts val="0"/>
              </a:spcAft>
              <a:buNone/>
            </a:pPr>
            <a:r>
              <a:rPr lang="en-US" b="1" dirty="0">
                <a:solidFill>
                  <a:schemeClr val="dk1"/>
                </a:solidFill>
                <a:latin typeface="Calibri"/>
                <a:ea typeface="Calibri"/>
                <a:cs typeface="Calibri"/>
                <a:sym typeface="Calibri"/>
              </a:rPr>
              <a:t>Lower Diversity Gain: </a:t>
            </a:r>
            <a:r>
              <a:rPr lang="en-US" dirty="0">
                <a:solidFill>
                  <a:schemeClr val="dk1"/>
                </a:solidFill>
                <a:latin typeface="Calibri"/>
                <a:ea typeface="Calibri"/>
                <a:cs typeface="Calibri"/>
                <a:sym typeface="Calibri"/>
              </a:rPr>
              <a:t>Without ARQ or HARQ, traditional NOMA cannot exploit time diversity, resulting in reduced robustness against fading and channel variations compared to ARQ-NOMA and HARQ-NOMA schemes .</a:t>
            </a:r>
            <a:endParaRPr dirty="0"/>
          </a:p>
          <a:p>
            <a:pPr marL="0" marR="0" lvl="0" indent="0" algn="l" rtl="0">
              <a:spcBef>
                <a:spcPts val="0"/>
              </a:spcBef>
              <a:spcAft>
                <a:spcPts val="0"/>
              </a:spcAft>
              <a:buNone/>
            </a:pPr>
            <a:endParaRPr dirty="0">
              <a:solidFill>
                <a:schemeClr val="dk1"/>
              </a:solidFill>
              <a:latin typeface="Calibri"/>
              <a:ea typeface="Calibri"/>
              <a:cs typeface="Calibri"/>
              <a:sym typeface="Calibri"/>
            </a:endParaRPr>
          </a:p>
          <a:p>
            <a:pPr marL="0" marR="0" lvl="0" indent="0" algn="l" rtl="0">
              <a:spcBef>
                <a:spcPts val="0"/>
              </a:spcBef>
              <a:spcAft>
                <a:spcPts val="0"/>
              </a:spcAft>
              <a:buNone/>
            </a:pPr>
            <a:r>
              <a:rPr lang="en-US" b="1" dirty="0">
                <a:solidFill>
                  <a:schemeClr val="dk1"/>
                </a:solidFill>
                <a:latin typeface="Calibri"/>
                <a:ea typeface="Calibri"/>
                <a:cs typeface="Calibri"/>
                <a:sym typeface="Calibri"/>
              </a:rPr>
              <a:t>Vulnerability to Interference and SIC Errors: </a:t>
            </a:r>
            <a:r>
              <a:rPr lang="en-US" dirty="0">
                <a:solidFill>
                  <a:schemeClr val="dk1"/>
                </a:solidFill>
                <a:latin typeface="Calibri"/>
                <a:ea typeface="Calibri"/>
                <a:cs typeface="Calibri"/>
                <a:sym typeface="Calibri"/>
              </a:rPr>
              <a:t>Traditional NOMA is more susceptible to interference and errors in successive interference cancellation (SIC), which can degrade performance, while HARQ-based schemes help mitigate these issues .</a:t>
            </a:r>
            <a:endParaRPr dirty="0"/>
          </a:p>
          <a:p>
            <a:pPr marL="0" marR="0" lvl="0" indent="0" algn="l" rtl="0">
              <a:spcBef>
                <a:spcPts val="0"/>
              </a:spcBef>
              <a:spcAft>
                <a:spcPts val="0"/>
              </a:spcAft>
              <a:buNone/>
            </a:pPr>
            <a:endParaRPr dirty="0">
              <a:solidFill>
                <a:schemeClr val="dk1"/>
              </a:solidFill>
              <a:latin typeface="Calibri"/>
              <a:ea typeface="Calibri"/>
              <a:cs typeface="Calibri"/>
              <a:sym typeface="Calibri"/>
            </a:endParaRPr>
          </a:p>
          <a:p>
            <a:pPr marL="0" marR="0" lvl="0" indent="0" algn="l" rtl="0">
              <a:spcBef>
                <a:spcPts val="0"/>
              </a:spcBef>
              <a:spcAft>
                <a:spcPts val="0"/>
              </a:spcAft>
              <a:buNone/>
            </a:pPr>
            <a:r>
              <a:rPr lang="en-US" b="1" dirty="0">
                <a:solidFill>
                  <a:schemeClr val="dk1"/>
                </a:solidFill>
                <a:latin typeface="Calibri"/>
                <a:ea typeface="Calibri"/>
                <a:cs typeface="Calibri"/>
                <a:sym typeface="Calibri"/>
              </a:rPr>
              <a:t>Limited Throughput and Fairness: </a:t>
            </a:r>
            <a:r>
              <a:rPr lang="en-US" dirty="0">
                <a:solidFill>
                  <a:schemeClr val="dk1"/>
                </a:solidFill>
                <a:latin typeface="Calibri"/>
                <a:ea typeface="Calibri"/>
                <a:cs typeface="Calibri"/>
                <a:sym typeface="Calibri"/>
              </a:rPr>
              <a:t>The absence of retransmission protocols in traditional NOMA can lead to lower throughput and less fairness among users, particularly in scenarios with varying channel conditions or short-packet communications .</a:t>
            </a:r>
            <a:endParaRPr dirty="0"/>
          </a:p>
          <a:p>
            <a:pPr marL="0" marR="0" lvl="0" indent="0" algn="l" rtl="0">
              <a:spcBef>
                <a:spcPts val="0"/>
              </a:spcBef>
              <a:spcAft>
                <a:spcPts val="0"/>
              </a:spcAft>
              <a:buNone/>
            </a:pPr>
            <a:endParaRPr dirty="0">
              <a:solidFill>
                <a:schemeClr val="dk1"/>
              </a:solidFill>
              <a:latin typeface="Calibri"/>
              <a:ea typeface="Calibri"/>
              <a:cs typeface="Calibri"/>
              <a:sym typeface="Calibri"/>
            </a:endParaRPr>
          </a:p>
          <a:p>
            <a:pPr marL="0" marR="0" lvl="0" indent="0" algn="l" rtl="0">
              <a:spcBef>
                <a:spcPts val="0"/>
              </a:spcBef>
              <a:spcAft>
                <a:spcPts val="0"/>
              </a:spcAft>
              <a:buNone/>
            </a:pPr>
            <a:r>
              <a:rPr lang="en-US" b="1" dirty="0">
                <a:solidFill>
                  <a:schemeClr val="dk1"/>
                </a:solidFill>
                <a:latin typeface="Calibri"/>
                <a:ea typeface="Calibri"/>
                <a:cs typeface="Calibri"/>
                <a:sym typeface="Calibri"/>
              </a:rPr>
              <a:t>Inefficient Power and Rate Allocation: </a:t>
            </a:r>
            <a:r>
              <a:rPr lang="en-US" dirty="0">
                <a:solidFill>
                  <a:schemeClr val="dk1"/>
                </a:solidFill>
                <a:latin typeface="Calibri"/>
                <a:ea typeface="Calibri"/>
                <a:cs typeface="Calibri"/>
                <a:sym typeface="Calibri"/>
              </a:rPr>
              <a:t>Traditional NOMA may not optimally adapt power and rate allocations in response to channel feedback or retransmission needs, leading to suboptimal performance under outage or reliability constraints .</a:t>
            </a:r>
            <a:endParaRPr dirty="0"/>
          </a:p>
          <a:p>
            <a:pPr marL="0" marR="0" lvl="0" indent="0" algn="l" rtl="0">
              <a:spcBef>
                <a:spcPts val="0"/>
              </a:spcBef>
              <a:spcAft>
                <a:spcPts val="0"/>
              </a:spcAft>
              <a:buNone/>
            </a:pPr>
            <a:endParaRPr dirty="0">
              <a:solidFill>
                <a:schemeClr val="dk1"/>
              </a:solidFill>
              <a:latin typeface="Calibri"/>
              <a:ea typeface="Calibri"/>
              <a:cs typeface="Calibri"/>
              <a:sym typeface="Calibri"/>
            </a:endParaRPr>
          </a:p>
          <a:p>
            <a:pPr marL="0" marR="0" lvl="0" indent="0" algn="l" rtl="0">
              <a:spcBef>
                <a:spcPts val="0"/>
              </a:spcBef>
              <a:spcAft>
                <a:spcPts val="0"/>
              </a:spcAft>
              <a:buNone/>
            </a:pPr>
            <a:r>
              <a:rPr lang="en-US" b="1" dirty="0">
                <a:solidFill>
                  <a:schemeClr val="dk1"/>
                </a:solidFill>
                <a:latin typeface="Calibri"/>
                <a:ea typeface="Calibri"/>
                <a:cs typeface="Calibri"/>
                <a:sym typeface="Calibri"/>
              </a:rPr>
              <a:t>No Mechanism for Security Enhancement: </a:t>
            </a:r>
            <a:r>
              <a:rPr lang="en-US" dirty="0">
                <a:solidFill>
                  <a:schemeClr val="dk1"/>
                </a:solidFill>
                <a:latin typeface="Calibri"/>
                <a:ea typeface="Calibri"/>
                <a:cs typeface="Calibri"/>
                <a:sym typeface="Calibri"/>
              </a:rPr>
              <a:t>Traditional NOMA does not inherently provide mechanisms to improve secrecy or reduce information leakage, whereas HARQ-assisted NOMA can enhance secure transmission .</a:t>
            </a:r>
            <a:endParaRPr dirty="0"/>
          </a:p>
          <a:p>
            <a:pPr marL="0" marR="0" lvl="0" indent="0" algn="l" rtl="0">
              <a:spcBef>
                <a:spcPts val="0"/>
              </a:spcBef>
              <a:spcAft>
                <a:spcPts val="0"/>
              </a:spcAft>
              <a:buNone/>
            </a:pPr>
            <a:endParaRPr dirty="0">
              <a:solidFill>
                <a:schemeClr val="dk1"/>
              </a:solidFill>
              <a:latin typeface="Calibri"/>
              <a:ea typeface="Calibri"/>
              <a:cs typeface="Calibri"/>
              <a:sym typeface="Calibri"/>
            </a:endParaRPr>
          </a:p>
          <a:p>
            <a:pPr marL="0" marR="0" lvl="0" indent="0" algn="l" rtl="0">
              <a:spcBef>
                <a:spcPts val="0"/>
              </a:spcBef>
              <a:spcAft>
                <a:spcPts val="0"/>
              </a:spcAft>
              <a:buNone/>
            </a:pPr>
            <a:r>
              <a:rPr lang="en-US" b="1" dirty="0">
                <a:solidFill>
                  <a:schemeClr val="dk1"/>
                </a:solidFill>
                <a:latin typeface="Calibri"/>
                <a:ea typeface="Calibri"/>
                <a:cs typeface="Calibri"/>
                <a:sym typeface="Calibri"/>
              </a:rPr>
              <a:t>Less Effective in Massive IoT and Low-Latency Scenarios: </a:t>
            </a:r>
            <a:r>
              <a:rPr lang="en-US" dirty="0">
                <a:solidFill>
                  <a:schemeClr val="dk1"/>
                </a:solidFill>
                <a:latin typeface="Calibri"/>
                <a:ea typeface="Calibri"/>
                <a:cs typeface="Calibri"/>
                <a:sym typeface="Calibri"/>
              </a:rPr>
              <a:t>In applications requiring high reliability and low latency, such as massive IoT, traditional NOMA cannot match the performance of ARQ-NOMA and HARQ-NOMA, which are designed to meet these demands </a:t>
            </a:r>
            <a:r>
              <a:rPr lang="en-US" sz="1200" dirty="0">
                <a:solidFill>
                  <a:schemeClr val="dk1"/>
                </a:solidFill>
                <a:latin typeface="Calibri"/>
                <a:ea typeface="Calibri"/>
                <a:cs typeface="Calibri"/>
                <a:sym typeface="Calibri"/>
              </a:rPr>
              <a:t>.</a:t>
            </a:r>
            <a:endParaRPr dirty="0"/>
          </a:p>
        </p:txBody>
      </p:sp>
      <p:sp>
        <p:nvSpPr>
          <p:cNvPr id="118" name="Google Shape;118;p17"/>
          <p:cNvSpPr txBox="1"/>
          <p:nvPr/>
        </p:nvSpPr>
        <p:spPr>
          <a:xfrm>
            <a:off x="381000" y="548416"/>
            <a:ext cx="5715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dk1"/>
                </a:solidFill>
                <a:latin typeface="Calibri"/>
                <a:ea typeface="Calibri"/>
                <a:cs typeface="Calibri"/>
                <a:sym typeface="Calibri"/>
              </a:rPr>
              <a:t>Limitations of Existing NOMA System </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457200" y="574112"/>
            <a:ext cx="7924800" cy="503238"/>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1800"/>
              <a:buFont typeface="Times New Roman"/>
              <a:buNone/>
            </a:pPr>
            <a:r>
              <a:rPr lang="en-US" sz="1800" b="1">
                <a:latin typeface="Times New Roman"/>
                <a:ea typeface="Times New Roman"/>
                <a:cs typeface="Times New Roman"/>
                <a:sym typeface="Times New Roman"/>
              </a:rPr>
              <a:t>Overview of ARQ-NOMA and HARQ-NOMA</a:t>
            </a:r>
            <a:endParaRPr sz="1800" b="1">
              <a:latin typeface="Times New Roman"/>
              <a:ea typeface="Times New Roman"/>
              <a:cs typeface="Times New Roman"/>
              <a:sym typeface="Times New Roman"/>
            </a:endParaRPr>
          </a:p>
        </p:txBody>
      </p:sp>
      <p:sp>
        <p:nvSpPr>
          <p:cNvPr id="126" name="Google Shape;126;p18"/>
          <p:cNvSpPr txBox="1">
            <a:spLocks noGrp="1"/>
          </p:cNvSpPr>
          <p:nvPr>
            <p:ph type="body" idx="1"/>
          </p:nvPr>
        </p:nvSpPr>
        <p:spPr>
          <a:xfrm>
            <a:off x="457200" y="1219200"/>
            <a:ext cx="8382000" cy="4918464"/>
          </a:xfrm>
          <a:prstGeom prst="rect">
            <a:avLst/>
          </a:prstGeom>
          <a:noFill/>
          <a:ln>
            <a:noFill/>
          </a:ln>
        </p:spPr>
        <p:txBody>
          <a:bodyPr spcFirstLastPara="1" wrap="square" lIns="91425" tIns="45700" rIns="91425" bIns="45700" anchor="t" anchorCtr="0">
            <a:normAutofit/>
          </a:bodyPr>
          <a:lstStyle/>
          <a:p>
            <a:pPr marL="0" lvl="0" indent="0" algn="just" rtl="0">
              <a:spcBef>
                <a:spcPts val="0"/>
              </a:spcBef>
              <a:spcAft>
                <a:spcPts val="0"/>
              </a:spcAft>
              <a:buClr>
                <a:schemeClr val="dk1"/>
              </a:buClr>
              <a:buSzPts val="1600"/>
              <a:buNone/>
            </a:pPr>
            <a:r>
              <a:rPr lang="en-US" sz="1600" b="1"/>
              <a:t>ARQ-NOMA: </a:t>
            </a:r>
            <a:endParaRPr sz="1600" b="1"/>
          </a:p>
          <a:p>
            <a:pPr marL="342900" lvl="0" indent="-342900" algn="just" rtl="0">
              <a:spcBef>
                <a:spcPts val="320"/>
              </a:spcBef>
              <a:spcAft>
                <a:spcPts val="0"/>
              </a:spcAft>
              <a:buClr>
                <a:schemeClr val="dk1"/>
              </a:buClr>
              <a:buSzPts val="1600"/>
              <a:buFont typeface="Noto Sans Symbols"/>
              <a:buChar char="❑"/>
            </a:pPr>
            <a:r>
              <a:rPr lang="en-US" sz="1600"/>
              <a:t>Integration of ARQ with NOMA systems</a:t>
            </a:r>
            <a:endParaRPr/>
          </a:p>
          <a:p>
            <a:pPr marL="342900" lvl="0" indent="-342900" algn="just" rtl="0">
              <a:spcBef>
                <a:spcPts val="320"/>
              </a:spcBef>
              <a:spcAft>
                <a:spcPts val="0"/>
              </a:spcAft>
              <a:buClr>
                <a:schemeClr val="dk1"/>
              </a:buClr>
              <a:buSzPts val="1600"/>
              <a:buFont typeface="Noto Sans Symbols"/>
              <a:buChar char="❑"/>
            </a:pPr>
            <a:r>
              <a:rPr lang="en-US" sz="1600"/>
              <a:t>Enhances reliability of NOMA transmissions </a:t>
            </a:r>
            <a:endParaRPr sz="1600"/>
          </a:p>
          <a:p>
            <a:pPr marL="342900" lvl="0" indent="-342900" algn="just" rtl="0">
              <a:spcBef>
                <a:spcPts val="320"/>
              </a:spcBef>
              <a:spcAft>
                <a:spcPts val="0"/>
              </a:spcAft>
              <a:buClr>
                <a:schemeClr val="dk1"/>
              </a:buClr>
              <a:buSzPts val="1600"/>
              <a:buFont typeface="Noto Sans Symbols"/>
              <a:buChar char="❑"/>
            </a:pPr>
            <a:r>
              <a:rPr lang="en-US" sz="1600"/>
              <a:t>Manages packet retransmissions in multi-user scenarios </a:t>
            </a:r>
            <a:endParaRPr sz="1600"/>
          </a:p>
          <a:p>
            <a:pPr marL="342900" lvl="0" indent="-342900" algn="just" rtl="0">
              <a:spcBef>
                <a:spcPts val="320"/>
              </a:spcBef>
              <a:spcAft>
                <a:spcPts val="0"/>
              </a:spcAft>
              <a:buClr>
                <a:schemeClr val="dk1"/>
              </a:buClr>
              <a:buSzPts val="1600"/>
              <a:buFont typeface="Noto Sans Symbols"/>
              <a:buChar char="❑"/>
            </a:pPr>
            <a:r>
              <a:rPr lang="en-US" sz="1600"/>
              <a:t>Improves overall system throughput and performance </a:t>
            </a:r>
            <a:endParaRPr sz="1600"/>
          </a:p>
          <a:p>
            <a:pPr marL="0" lvl="0" indent="0" algn="just" rtl="0">
              <a:spcBef>
                <a:spcPts val="320"/>
              </a:spcBef>
              <a:spcAft>
                <a:spcPts val="0"/>
              </a:spcAft>
              <a:buClr>
                <a:schemeClr val="dk1"/>
              </a:buClr>
              <a:buSzPts val="1600"/>
              <a:buNone/>
            </a:pPr>
            <a:endParaRPr sz="1600"/>
          </a:p>
          <a:p>
            <a:pPr marL="342900" lvl="0" indent="-241300" algn="just" rtl="0">
              <a:spcBef>
                <a:spcPts val="320"/>
              </a:spcBef>
              <a:spcAft>
                <a:spcPts val="0"/>
              </a:spcAft>
              <a:buClr>
                <a:schemeClr val="dk1"/>
              </a:buClr>
              <a:buSzPts val="1600"/>
              <a:buNone/>
            </a:pPr>
            <a:endParaRPr sz="1600"/>
          </a:p>
          <a:p>
            <a:pPr marL="0" lvl="0" indent="0" algn="just" rtl="0">
              <a:spcBef>
                <a:spcPts val="320"/>
              </a:spcBef>
              <a:spcAft>
                <a:spcPts val="0"/>
              </a:spcAft>
              <a:buClr>
                <a:schemeClr val="dk1"/>
              </a:buClr>
              <a:buSzPts val="1600"/>
              <a:buNone/>
            </a:pPr>
            <a:r>
              <a:rPr lang="en-US" sz="1600" b="1"/>
              <a:t>HARQ-NOMA (Hybrid ARQ-NOMA): </a:t>
            </a:r>
            <a:endParaRPr sz="1600" b="1"/>
          </a:p>
          <a:p>
            <a:pPr marL="342900" lvl="0" indent="-342900" algn="just" rtl="0">
              <a:spcBef>
                <a:spcPts val="320"/>
              </a:spcBef>
              <a:spcAft>
                <a:spcPts val="0"/>
              </a:spcAft>
              <a:buClr>
                <a:schemeClr val="dk1"/>
              </a:buClr>
              <a:buSzPts val="1600"/>
              <a:buFont typeface="Noto Sans Symbols"/>
              <a:buChar char="❑"/>
            </a:pPr>
            <a:r>
              <a:rPr lang="en-US" sz="1600"/>
              <a:t>Combines HARQ (Hybrid ARQ) with NOMA</a:t>
            </a:r>
            <a:endParaRPr/>
          </a:p>
          <a:p>
            <a:pPr marL="342900" lvl="0" indent="-342900" algn="just" rtl="0">
              <a:spcBef>
                <a:spcPts val="320"/>
              </a:spcBef>
              <a:spcAft>
                <a:spcPts val="0"/>
              </a:spcAft>
              <a:buClr>
                <a:schemeClr val="dk1"/>
              </a:buClr>
              <a:buSzPts val="1600"/>
              <a:buFont typeface="Noto Sans Symbols"/>
              <a:buChar char="❑"/>
            </a:pPr>
            <a:r>
              <a:rPr lang="en-US" sz="1600"/>
              <a:t>HARQ uses both error correction and detection </a:t>
            </a:r>
            <a:endParaRPr sz="1600"/>
          </a:p>
          <a:p>
            <a:pPr marL="342900" lvl="0" indent="-342900" algn="just" rtl="0">
              <a:spcBef>
                <a:spcPts val="320"/>
              </a:spcBef>
              <a:spcAft>
                <a:spcPts val="0"/>
              </a:spcAft>
              <a:buClr>
                <a:schemeClr val="dk1"/>
              </a:buClr>
              <a:buSzPts val="1600"/>
              <a:buFont typeface="Noto Sans Symbols"/>
              <a:buChar char="❑"/>
            </a:pPr>
            <a:r>
              <a:rPr lang="en-US" sz="1600"/>
              <a:t>Retains benefits of NOMA while improving error handling </a:t>
            </a:r>
            <a:endParaRPr sz="1600"/>
          </a:p>
          <a:p>
            <a:pPr marL="342900" lvl="0" indent="-342900" algn="just" rtl="0">
              <a:spcBef>
                <a:spcPts val="320"/>
              </a:spcBef>
              <a:spcAft>
                <a:spcPts val="0"/>
              </a:spcAft>
              <a:buClr>
                <a:schemeClr val="dk1"/>
              </a:buClr>
              <a:buSzPts val="1600"/>
              <a:buFont typeface="Noto Sans Symbols"/>
              <a:buChar char="❑"/>
            </a:pPr>
            <a:r>
              <a:rPr lang="en-US" sz="1600"/>
              <a:t>Increases system reliability and efficiency</a:t>
            </a:r>
            <a:endParaRPr/>
          </a:p>
          <a:p>
            <a:pPr marL="342900" lvl="0" indent="-342900" algn="just" rtl="0">
              <a:spcBef>
                <a:spcPts val="320"/>
              </a:spcBef>
              <a:spcAft>
                <a:spcPts val="0"/>
              </a:spcAft>
              <a:buClr>
                <a:schemeClr val="dk1"/>
              </a:buClr>
              <a:buSzPts val="1600"/>
              <a:buFont typeface="Noto Sans Symbols"/>
              <a:buChar char="❑"/>
            </a:pPr>
            <a:r>
              <a:rPr lang="en-US" sz="1600"/>
              <a:t>Adapts to channel conditions for optimal performance</a:t>
            </a:r>
            <a:endParaRPr sz="16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grpSp>
        <p:nvGrpSpPr>
          <p:cNvPr id="135" name="Google Shape;135;p19"/>
          <p:cNvGrpSpPr/>
          <p:nvPr/>
        </p:nvGrpSpPr>
        <p:grpSpPr>
          <a:xfrm>
            <a:off x="4313612" y="1484218"/>
            <a:ext cx="4038600" cy="2677843"/>
            <a:chOff x="4876800" y="1905000"/>
            <a:chExt cx="4038600" cy="3289248"/>
          </a:xfrm>
        </p:grpSpPr>
        <p:sp>
          <p:nvSpPr>
            <p:cNvPr id="136" name="Google Shape;136;p19"/>
            <p:cNvSpPr/>
            <p:nvPr/>
          </p:nvSpPr>
          <p:spPr>
            <a:xfrm>
              <a:off x="6629400" y="1905000"/>
              <a:ext cx="914400" cy="457200"/>
            </a:xfrm>
            <a:prstGeom prst="rect">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Rx1</a:t>
              </a:r>
              <a:endParaRPr sz="1200">
                <a:solidFill>
                  <a:schemeClr val="dk1"/>
                </a:solidFill>
                <a:latin typeface="Calibri"/>
                <a:ea typeface="Calibri"/>
                <a:cs typeface="Calibri"/>
                <a:sym typeface="Calibri"/>
              </a:endParaRPr>
            </a:p>
          </p:txBody>
        </p:sp>
        <p:sp>
          <p:nvSpPr>
            <p:cNvPr id="137" name="Google Shape;137;p19"/>
            <p:cNvSpPr/>
            <p:nvPr/>
          </p:nvSpPr>
          <p:spPr>
            <a:xfrm>
              <a:off x="6628015" y="2980113"/>
              <a:ext cx="914400" cy="457200"/>
            </a:xfrm>
            <a:prstGeom prst="rect">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Rx2</a:t>
              </a:r>
              <a:endParaRPr sz="1200">
                <a:solidFill>
                  <a:schemeClr val="dk1"/>
                </a:solidFill>
                <a:latin typeface="Calibri"/>
                <a:ea typeface="Calibri"/>
                <a:cs typeface="Calibri"/>
                <a:sym typeface="Calibri"/>
              </a:endParaRPr>
            </a:p>
          </p:txBody>
        </p:sp>
        <p:sp>
          <p:nvSpPr>
            <p:cNvPr id="138" name="Google Shape;138;p19"/>
            <p:cNvSpPr/>
            <p:nvPr/>
          </p:nvSpPr>
          <p:spPr>
            <a:xfrm>
              <a:off x="6628015" y="4089862"/>
              <a:ext cx="914400" cy="457200"/>
            </a:xfrm>
            <a:prstGeom prst="rect">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Rx3</a:t>
              </a:r>
              <a:endParaRPr sz="1200">
                <a:solidFill>
                  <a:schemeClr val="dk1"/>
                </a:solidFill>
                <a:latin typeface="Calibri"/>
                <a:ea typeface="Calibri"/>
                <a:cs typeface="Calibri"/>
                <a:sym typeface="Calibri"/>
              </a:endParaRPr>
            </a:p>
          </p:txBody>
        </p:sp>
        <p:sp>
          <p:nvSpPr>
            <p:cNvPr id="139" name="Google Shape;139;p19"/>
            <p:cNvSpPr/>
            <p:nvPr/>
          </p:nvSpPr>
          <p:spPr>
            <a:xfrm>
              <a:off x="4876800" y="2980113"/>
              <a:ext cx="914400" cy="457200"/>
            </a:xfrm>
            <a:prstGeom prst="rect">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Tx</a:t>
              </a:r>
              <a:endParaRPr sz="1200">
                <a:solidFill>
                  <a:schemeClr val="dk1"/>
                </a:solidFill>
                <a:latin typeface="Calibri"/>
                <a:ea typeface="Calibri"/>
                <a:cs typeface="Calibri"/>
                <a:sym typeface="Calibri"/>
              </a:endParaRPr>
            </a:p>
          </p:txBody>
        </p:sp>
        <p:sp>
          <p:nvSpPr>
            <p:cNvPr id="140" name="Google Shape;140;p19"/>
            <p:cNvSpPr/>
            <p:nvPr/>
          </p:nvSpPr>
          <p:spPr>
            <a:xfrm>
              <a:off x="8001000" y="4089862"/>
              <a:ext cx="914400" cy="457200"/>
            </a:xfrm>
            <a:prstGeom prst="rect">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Decoder</a:t>
              </a:r>
              <a:endParaRPr sz="1200">
                <a:solidFill>
                  <a:schemeClr val="dk1"/>
                </a:solidFill>
                <a:latin typeface="Calibri"/>
                <a:ea typeface="Calibri"/>
                <a:cs typeface="Calibri"/>
                <a:sym typeface="Calibri"/>
              </a:endParaRPr>
            </a:p>
          </p:txBody>
        </p:sp>
        <p:sp>
          <p:nvSpPr>
            <p:cNvPr id="141" name="Google Shape;141;p19"/>
            <p:cNvSpPr/>
            <p:nvPr/>
          </p:nvSpPr>
          <p:spPr>
            <a:xfrm>
              <a:off x="8001000" y="2980113"/>
              <a:ext cx="914400" cy="457200"/>
            </a:xfrm>
            <a:prstGeom prst="rect">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Decoder</a:t>
              </a:r>
              <a:endParaRPr sz="1200">
                <a:solidFill>
                  <a:schemeClr val="dk1"/>
                </a:solidFill>
                <a:latin typeface="Calibri"/>
                <a:ea typeface="Calibri"/>
                <a:cs typeface="Calibri"/>
                <a:sym typeface="Calibri"/>
              </a:endParaRPr>
            </a:p>
          </p:txBody>
        </p:sp>
        <p:sp>
          <p:nvSpPr>
            <p:cNvPr id="142" name="Google Shape;142;p19"/>
            <p:cNvSpPr/>
            <p:nvPr/>
          </p:nvSpPr>
          <p:spPr>
            <a:xfrm>
              <a:off x="7924800" y="1905000"/>
              <a:ext cx="990600" cy="457200"/>
            </a:xfrm>
            <a:prstGeom prst="rect">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Decoder</a:t>
              </a:r>
              <a:endParaRPr sz="1200">
                <a:solidFill>
                  <a:schemeClr val="dk1"/>
                </a:solidFill>
                <a:latin typeface="Calibri"/>
                <a:ea typeface="Calibri"/>
                <a:cs typeface="Calibri"/>
                <a:sym typeface="Calibri"/>
              </a:endParaRPr>
            </a:p>
          </p:txBody>
        </p:sp>
        <p:cxnSp>
          <p:nvCxnSpPr>
            <p:cNvPr id="143" name="Google Shape;143;p19"/>
            <p:cNvCxnSpPr>
              <a:stCxn id="139" idx="3"/>
              <a:endCxn id="136" idx="1"/>
            </p:cNvCxnSpPr>
            <p:nvPr/>
          </p:nvCxnSpPr>
          <p:spPr>
            <a:xfrm rot="10800000" flipH="1">
              <a:off x="5791200" y="2133513"/>
              <a:ext cx="838200" cy="1075200"/>
            </a:xfrm>
            <a:prstGeom prst="straightConnector1">
              <a:avLst/>
            </a:prstGeom>
            <a:noFill/>
            <a:ln w="9525" cap="flat" cmpd="sng">
              <a:solidFill>
                <a:srgbClr val="4A7DBA"/>
              </a:solidFill>
              <a:prstDash val="solid"/>
              <a:round/>
              <a:headEnd type="none" w="sm" len="sm"/>
              <a:tailEnd type="triangle" w="med" len="med"/>
            </a:ln>
          </p:spPr>
        </p:cxnSp>
        <p:cxnSp>
          <p:nvCxnSpPr>
            <p:cNvPr id="144" name="Google Shape;144;p19"/>
            <p:cNvCxnSpPr>
              <a:stCxn id="139" idx="3"/>
              <a:endCxn id="137" idx="1"/>
            </p:cNvCxnSpPr>
            <p:nvPr/>
          </p:nvCxnSpPr>
          <p:spPr>
            <a:xfrm>
              <a:off x="5791200" y="3208713"/>
              <a:ext cx="836700" cy="0"/>
            </a:xfrm>
            <a:prstGeom prst="straightConnector1">
              <a:avLst/>
            </a:prstGeom>
            <a:noFill/>
            <a:ln w="9525" cap="flat" cmpd="sng">
              <a:solidFill>
                <a:srgbClr val="4A7DBA"/>
              </a:solidFill>
              <a:prstDash val="solid"/>
              <a:round/>
              <a:headEnd type="none" w="sm" len="sm"/>
              <a:tailEnd type="triangle" w="med" len="med"/>
            </a:ln>
          </p:spPr>
        </p:cxnSp>
        <p:cxnSp>
          <p:nvCxnSpPr>
            <p:cNvPr id="145" name="Google Shape;145;p19"/>
            <p:cNvCxnSpPr>
              <a:stCxn id="139" idx="3"/>
              <a:endCxn id="138" idx="1"/>
            </p:cNvCxnSpPr>
            <p:nvPr/>
          </p:nvCxnSpPr>
          <p:spPr>
            <a:xfrm>
              <a:off x="5791200" y="3208713"/>
              <a:ext cx="836700" cy="1109700"/>
            </a:xfrm>
            <a:prstGeom prst="straightConnector1">
              <a:avLst/>
            </a:prstGeom>
            <a:noFill/>
            <a:ln w="9525" cap="flat" cmpd="sng">
              <a:solidFill>
                <a:srgbClr val="4A7DBA"/>
              </a:solidFill>
              <a:prstDash val="solid"/>
              <a:round/>
              <a:headEnd type="none" w="sm" len="sm"/>
              <a:tailEnd type="triangle" w="med" len="med"/>
            </a:ln>
          </p:spPr>
        </p:cxnSp>
        <p:sp>
          <p:nvSpPr>
            <p:cNvPr id="146" name="Google Shape;146;p19"/>
            <p:cNvSpPr/>
            <p:nvPr/>
          </p:nvSpPr>
          <p:spPr>
            <a:xfrm rot="-3076165">
              <a:off x="5740906" y="2435663"/>
              <a:ext cx="684452" cy="197158"/>
            </a:xfrm>
            <a:prstGeom prst="rect">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Data</a:t>
              </a:r>
              <a:endParaRPr sz="1200">
                <a:solidFill>
                  <a:schemeClr val="dk1"/>
                </a:solidFill>
                <a:latin typeface="Calibri"/>
                <a:ea typeface="Calibri"/>
                <a:cs typeface="Calibri"/>
                <a:sym typeface="Calibri"/>
              </a:endParaRPr>
            </a:p>
          </p:txBody>
        </p:sp>
        <p:sp>
          <p:nvSpPr>
            <p:cNvPr id="147" name="Google Shape;147;p19"/>
            <p:cNvSpPr/>
            <p:nvPr/>
          </p:nvSpPr>
          <p:spPr>
            <a:xfrm rot="3051153">
              <a:off x="5786472" y="3840988"/>
              <a:ext cx="644674" cy="169790"/>
            </a:xfrm>
            <a:prstGeom prst="rect">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Data</a:t>
              </a:r>
              <a:endParaRPr sz="1200">
                <a:solidFill>
                  <a:schemeClr val="dk1"/>
                </a:solidFill>
                <a:latin typeface="Calibri"/>
                <a:ea typeface="Calibri"/>
                <a:cs typeface="Calibri"/>
                <a:sym typeface="Calibri"/>
              </a:endParaRPr>
            </a:p>
          </p:txBody>
        </p:sp>
        <p:sp>
          <p:nvSpPr>
            <p:cNvPr id="148" name="Google Shape;148;p19"/>
            <p:cNvSpPr/>
            <p:nvPr/>
          </p:nvSpPr>
          <p:spPr>
            <a:xfrm>
              <a:off x="6041447" y="2964180"/>
              <a:ext cx="487335" cy="194656"/>
            </a:xfrm>
            <a:prstGeom prst="rect">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Data</a:t>
              </a:r>
              <a:endParaRPr sz="1200">
                <a:solidFill>
                  <a:schemeClr val="dk1"/>
                </a:solidFill>
                <a:latin typeface="Calibri"/>
                <a:ea typeface="Calibri"/>
                <a:cs typeface="Calibri"/>
                <a:sym typeface="Calibri"/>
              </a:endParaRPr>
            </a:p>
          </p:txBody>
        </p:sp>
        <p:cxnSp>
          <p:nvCxnSpPr>
            <p:cNvPr id="149" name="Google Shape;149;p19"/>
            <p:cNvCxnSpPr>
              <a:stCxn id="136" idx="3"/>
              <a:endCxn id="142" idx="1"/>
            </p:cNvCxnSpPr>
            <p:nvPr/>
          </p:nvCxnSpPr>
          <p:spPr>
            <a:xfrm>
              <a:off x="7543800" y="2133600"/>
              <a:ext cx="381000" cy="0"/>
            </a:xfrm>
            <a:prstGeom prst="straightConnector1">
              <a:avLst/>
            </a:prstGeom>
            <a:noFill/>
            <a:ln w="9525" cap="flat" cmpd="sng">
              <a:solidFill>
                <a:srgbClr val="4A7DBA"/>
              </a:solidFill>
              <a:prstDash val="solid"/>
              <a:round/>
              <a:headEnd type="none" w="sm" len="sm"/>
              <a:tailEnd type="triangle" w="med" len="med"/>
            </a:ln>
          </p:spPr>
        </p:cxnSp>
        <p:cxnSp>
          <p:nvCxnSpPr>
            <p:cNvPr id="150" name="Google Shape;150;p19"/>
            <p:cNvCxnSpPr>
              <a:stCxn id="137" idx="3"/>
              <a:endCxn id="141" idx="1"/>
            </p:cNvCxnSpPr>
            <p:nvPr/>
          </p:nvCxnSpPr>
          <p:spPr>
            <a:xfrm>
              <a:off x="7542415" y="3208713"/>
              <a:ext cx="458700" cy="0"/>
            </a:xfrm>
            <a:prstGeom prst="straightConnector1">
              <a:avLst/>
            </a:prstGeom>
            <a:noFill/>
            <a:ln w="9525" cap="flat" cmpd="sng">
              <a:solidFill>
                <a:srgbClr val="4A7DBA"/>
              </a:solidFill>
              <a:prstDash val="solid"/>
              <a:round/>
              <a:headEnd type="none" w="sm" len="sm"/>
              <a:tailEnd type="triangle" w="med" len="med"/>
            </a:ln>
          </p:spPr>
        </p:cxnSp>
        <p:cxnSp>
          <p:nvCxnSpPr>
            <p:cNvPr id="151" name="Google Shape;151;p19"/>
            <p:cNvCxnSpPr>
              <a:stCxn id="138" idx="3"/>
              <a:endCxn id="140" idx="1"/>
            </p:cNvCxnSpPr>
            <p:nvPr/>
          </p:nvCxnSpPr>
          <p:spPr>
            <a:xfrm>
              <a:off x="7542415" y="4318462"/>
              <a:ext cx="458700" cy="0"/>
            </a:xfrm>
            <a:prstGeom prst="straightConnector1">
              <a:avLst/>
            </a:prstGeom>
            <a:noFill/>
            <a:ln w="9525" cap="flat" cmpd="sng">
              <a:solidFill>
                <a:srgbClr val="4A7DBA"/>
              </a:solidFill>
              <a:prstDash val="solid"/>
              <a:round/>
              <a:headEnd type="none" w="sm" len="sm"/>
              <a:tailEnd type="triangle" w="med" len="med"/>
            </a:ln>
          </p:spPr>
        </p:cxnSp>
        <p:sp>
          <p:nvSpPr>
            <p:cNvPr id="152" name="Google Shape;152;p19"/>
            <p:cNvSpPr txBox="1"/>
            <p:nvPr/>
          </p:nvSpPr>
          <p:spPr>
            <a:xfrm>
              <a:off x="6480250" y="4854005"/>
              <a:ext cx="844398" cy="340243"/>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ACK/NACK</a:t>
              </a:r>
              <a:endParaRPr sz="1200">
                <a:solidFill>
                  <a:schemeClr val="dk1"/>
                </a:solidFill>
                <a:latin typeface="Calibri"/>
                <a:ea typeface="Calibri"/>
                <a:cs typeface="Calibri"/>
                <a:sym typeface="Calibri"/>
              </a:endParaRPr>
            </a:p>
          </p:txBody>
        </p:sp>
      </p:grpSp>
      <p:grpSp>
        <p:nvGrpSpPr>
          <p:cNvPr id="153" name="Google Shape;153;p19"/>
          <p:cNvGrpSpPr/>
          <p:nvPr/>
        </p:nvGrpSpPr>
        <p:grpSpPr>
          <a:xfrm>
            <a:off x="82702" y="1559399"/>
            <a:ext cx="3437312" cy="2299162"/>
            <a:chOff x="152400" y="2514600"/>
            <a:chExt cx="3437312" cy="2299162"/>
          </a:xfrm>
        </p:grpSpPr>
        <p:sp>
          <p:nvSpPr>
            <p:cNvPr id="154" name="Google Shape;154;p19"/>
            <p:cNvSpPr/>
            <p:nvPr/>
          </p:nvSpPr>
          <p:spPr>
            <a:xfrm>
              <a:off x="1371600" y="4280362"/>
              <a:ext cx="990600" cy="533400"/>
            </a:xfrm>
            <a:prstGeom prst="ellipse">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Tx</a:t>
              </a:r>
              <a:endParaRPr sz="1800">
                <a:solidFill>
                  <a:schemeClr val="dk1"/>
                </a:solidFill>
                <a:latin typeface="Calibri"/>
                <a:ea typeface="Calibri"/>
                <a:cs typeface="Calibri"/>
                <a:sym typeface="Calibri"/>
              </a:endParaRPr>
            </a:p>
          </p:txBody>
        </p:sp>
        <p:sp>
          <p:nvSpPr>
            <p:cNvPr id="155" name="Google Shape;155;p19"/>
            <p:cNvSpPr/>
            <p:nvPr/>
          </p:nvSpPr>
          <p:spPr>
            <a:xfrm>
              <a:off x="2599112" y="3048000"/>
              <a:ext cx="990600" cy="533400"/>
            </a:xfrm>
            <a:prstGeom prst="ellipse">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Rx3</a:t>
              </a:r>
              <a:endParaRPr sz="1800">
                <a:solidFill>
                  <a:schemeClr val="dk1"/>
                </a:solidFill>
                <a:latin typeface="Calibri"/>
                <a:ea typeface="Calibri"/>
                <a:cs typeface="Calibri"/>
                <a:sym typeface="Calibri"/>
              </a:endParaRPr>
            </a:p>
          </p:txBody>
        </p:sp>
        <p:sp>
          <p:nvSpPr>
            <p:cNvPr id="156" name="Google Shape;156;p19"/>
            <p:cNvSpPr/>
            <p:nvPr/>
          </p:nvSpPr>
          <p:spPr>
            <a:xfrm>
              <a:off x="1375756" y="2514600"/>
              <a:ext cx="990600" cy="533400"/>
            </a:xfrm>
            <a:prstGeom prst="ellipse">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Rx1</a:t>
              </a:r>
              <a:endParaRPr sz="1800">
                <a:solidFill>
                  <a:schemeClr val="dk1"/>
                </a:solidFill>
                <a:latin typeface="Calibri"/>
                <a:ea typeface="Calibri"/>
                <a:cs typeface="Calibri"/>
                <a:sym typeface="Calibri"/>
              </a:endParaRPr>
            </a:p>
          </p:txBody>
        </p:sp>
        <p:sp>
          <p:nvSpPr>
            <p:cNvPr id="157" name="Google Shape;157;p19"/>
            <p:cNvSpPr/>
            <p:nvPr/>
          </p:nvSpPr>
          <p:spPr>
            <a:xfrm>
              <a:off x="152400" y="3048000"/>
              <a:ext cx="990600" cy="533400"/>
            </a:xfrm>
            <a:prstGeom prst="ellipse">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Rx2</a:t>
              </a:r>
              <a:endParaRPr sz="1800">
                <a:solidFill>
                  <a:schemeClr val="dk1"/>
                </a:solidFill>
                <a:latin typeface="Calibri"/>
                <a:ea typeface="Calibri"/>
                <a:cs typeface="Calibri"/>
                <a:sym typeface="Calibri"/>
              </a:endParaRPr>
            </a:p>
          </p:txBody>
        </p:sp>
        <p:cxnSp>
          <p:nvCxnSpPr>
            <p:cNvPr id="158" name="Google Shape;158;p19"/>
            <p:cNvCxnSpPr>
              <a:stCxn id="154" idx="0"/>
              <a:endCxn id="157" idx="4"/>
            </p:cNvCxnSpPr>
            <p:nvPr/>
          </p:nvCxnSpPr>
          <p:spPr>
            <a:xfrm rot="10800000">
              <a:off x="647700" y="3581362"/>
              <a:ext cx="1219200" cy="699000"/>
            </a:xfrm>
            <a:prstGeom prst="straightConnector1">
              <a:avLst/>
            </a:prstGeom>
            <a:noFill/>
            <a:ln w="9525" cap="flat" cmpd="sng">
              <a:solidFill>
                <a:srgbClr val="4A7DBA"/>
              </a:solidFill>
              <a:prstDash val="solid"/>
              <a:round/>
              <a:headEnd type="none" w="sm" len="sm"/>
              <a:tailEnd type="triangle" w="med" len="med"/>
            </a:ln>
          </p:spPr>
        </p:cxnSp>
        <p:cxnSp>
          <p:nvCxnSpPr>
            <p:cNvPr id="159" name="Google Shape;159;p19"/>
            <p:cNvCxnSpPr>
              <a:stCxn id="154" idx="0"/>
              <a:endCxn id="156" idx="4"/>
            </p:cNvCxnSpPr>
            <p:nvPr/>
          </p:nvCxnSpPr>
          <p:spPr>
            <a:xfrm rot="10800000" flipH="1">
              <a:off x="1866900" y="3047962"/>
              <a:ext cx="4200" cy="1232400"/>
            </a:xfrm>
            <a:prstGeom prst="straightConnector1">
              <a:avLst/>
            </a:prstGeom>
            <a:noFill/>
            <a:ln w="9525" cap="flat" cmpd="sng">
              <a:solidFill>
                <a:srgbClr val="4A7DBA"/>
              </a:solidFill>
              <a:prstDash val="solid"/>
              <a:round/>
              <a:headEnd type="none" w="sm" len="sm"/>
              <a:tailEnd type="triangle" w="med" len="med"/>
            </a:ln>
          </p:spPr>
        </p:cxnSp>
        <p:cxnSp>
          <p:nvCxnSpPr>
            <p:cNvPr id="160" name="Google Shape;160;p19"/>
            <p:cNvCxnSpPr>
              <a:stCxn id="154" idx="0"/>
            </p:cNvCxnSpPr>
            <p:nvPr/>
          </p:nvCxnSpPr>
          <p:spPr>
            <a:xfrm rot="10800000" flipH="1">
              <a:off x="1866900" y="3581362"/>
              <a:ext cx="1027200" cy="699000"/>
            </a:xfrm>
            <a:prstGeom prst="straightConnector1">
              <a:avLst/>
            </a:prstGeom>
            <a:noFill/>
            <a:ln w="9525" cap="flat" cmpd="sng">
              <a:solidFill>
                <a:srgbClr val="4A7DBA"/>
              </a:solidFill>
              <a:prstDash val="solid"/>
              <a:round/>
              <a:headEnd type="none" w="sm" len="sm"/>
              <a:tailEnd type="triangle" w="med" len="med"/>
            </a:ln>
          </p:spPr>
        </p:cxnSp>
        <p:cxnSp>
          <p:nvCxnSpPr>
            <p:cNvPr id="161" name="Google Shape;161;p19"/>
            <p:cNvCxnSpPr>
              <a:stCxn id="157" idx="5"/>
              <a:endCxn id="154" idx="0"/>
            </p:cNvCxnSpPr>
            <p:nvPr/>
          </p:nvCxnSpPr>
          <p:spPr>
            <a:xfrm>
              <a:off x="997930" y="3503285"/>
              <a:ext cx="869100" cy="777000"/>
            </a:xfrm>
            <a:prstGeom prst="straightConnector1">
              <a:avLst/>
            </a:prstGeom>
            <a:noFill/>
            <a:ln w="9525" cap="flat" cmpd="sng">
              <a:solidFill>
                <a:srgbClr val="4A7DBA"/>
              </a:solidFill>
              <a:prstDash val="dash"/>
              <a:round/>
              <a:headEnd type="none" w="sm" len="sm"/>
              <a:tailEnd type="triangle" w="med" len="med"/>
            </a:ln>
          </p:spPr>
        </p:cxnSp>
        <p:cxnSp>
          <p:nvCxnSpPr>
            <p:cNvPr id="162" name="Google Shape;162;p19"/>
            <p:cNvCxnSpPr>
              <a:stCxn id="156" idx="5"/>
              <a:endCxn id="154" idx="0"/>
            </p:cNvCxnSpPr>
            <p:nvPr/>
          </p:nvCxnSpPr>
          <p:spPr>
            <a:xfrm flipH="1">
              <a:off x="1866986" y="2969885"/>
              <a:ext cx="354300" cy="1310400"/>
            </a:xfrm>
            <a:prstGeom prst="straightConnector1">
              <a:avLst/>
            </a:prstGeom>
            <a:noFill/>
            <a:ln w="9525" cap="flat" cmpd="sng">
              <a:solidFill>
                <a:srgbClr val="4A7DBA"/>
              </a:solidFill>
              <a:prstDash val="dash"/>
              <a:round/>
              <a:headEnd type="none" w="sm" len="sm"/>
              <a:tailEnd type="triangle" w="med" len="med"/>
            </a:ln>
          </p:spPr>
        </p:cxnSp>
        <p:cxnSp>
          <p:nvCxnSpPr>
            <p:cNvPr id="163" name="Google Shape;163;p19"/>
            <p:cNvCxnSpPr>
              <a:stCxn id="155" idx="5"/>
              <a:endCxn id="154" idx="0"/>
            </p:cNvCxnSpPr>
            <p:nvPr/>
          </p:nvCxnSpPr>
          <p:spPr>
            <a:xfrm flipH="1">
              <a:off x="1866942" y="3503285"/>
              <a:ext cx="1577700" cy="777000"/>
            </a:xfrm>
            <a:prstGeom prst="straightConnector1">
              <a:avLst/>
            </a:prstGeom>
            <a:noFill/>
            <a:ln w="9525" cap="flat" cmpd="sng">
              <a:solidFill>
                <a:srgbClr val="4A7DBA"/>
              </a:solidFill>
              <a:prstDash val="dash"/>
              <a:round/>
              <a:headEnd type="none" w="sm" len="sm"/>
              <a:tailEnd type="triangle" w="med" len="med"/>
            </a:ln>
          </p:spPr>
        </p:cxnSp>
      </p:grpSp>
      <p:sp>
        <p:nvSpPr>
          <p:cNvPr id="164" name="Google Shape;164;p19"/>
          <p:cNvSpPr txBox="1"/>
          <p:nvPr/>
        </p:nvSpPr>
        <p:spPr>
          <a:xfrm>
            <a:off x="3878629" y="672877"/>
            <a:ext cx="15615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Calibri"/>
                <a:ea typeface="Calibri"/>
                <a:cs typeface="Calibri"/>
                <a:sym typeface="Calibri"/>
              </a:rPr>
              <a:t>NOMA-ARQ</a:t>
            </a:r>
            <a:endParaRPr sz="1800" b="1">
              <a:solidFill>
                <a:schemeClr val="dk1"/>
              </a:solidFill>
              <a:latin typeface="Calibri"/>
              <a:ea typeface="Calibri"/>
              <a:cs typeface="Calibri"/>
              <a:sym typeface="Calibri"/>
            </a:endParaRPr>
          </a:p>
        </p:txBody>
      </p:sp>
      <p:sp>
        <p:nvSpPr>
          <p:cNvPr id="165" name="Google Shape;165;p19"/>
          <p:cNvSpPr txBox="1"/>
          <p:nvPr/>
        </p:nvSpPr>
        <p:spPr>
          <a:xfrm>
            <a:off x="457200" y="4205990"/>
            <a:ext cx="7613498" cy="212365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dirty="0">
                <a:solidFill>
                  <a:schemeClr val="dk1"/>
                </a:solidFill>
                <a:latin typeface="Calibri"/>
                <a:ea typeface="Calibri"/>
                <a:cs typeface="Calibri"/>
                <a:sym typeface="Calibri"/>
              </a:rPr>
              <a:t>NOMA</a:t>
            </a:r>
            <a:r>
              <a:rPr lang="en-US" sz="1200" dirty="0">
                <a:solidFill>
                  <a:schemeClr val="dk1"/>
                </a:solidFill>
                <a:latin typeface="Calibri"/>
                <a:ea typeface="Calibri"/>
                <a:cs typeface="Calibri"/>
                <a:sym typeface="Calibri"/>
              </a:rPr>
              <a:t> allows multiple users to simultaneously share the same time and frequency resources by allocating different power levels to each user's signal, rather than assigning separate resource blocks to each user as in traditional orthogonal schemes. Receivers then distinguish and decode these overlapping signals using techniques like successive interference cancellation. This approach improves spectrum efficiency and can increase system capacity compared to orthogonal multiple access methods.</a:t>
            </a:r>
            <a:endParaRPr dirty="0"/>
          </a:p>
          <a:p>
            <a:pPr marL="0" marR="0" lvl="0" indent="0" algn="l" rtl="0">
              <a:spcBef>
                <a:spcPts val="0"/>
              </a:spcBef>
              <a:spcAft>
                <a:spcPts val="0"/>
              </a:spcAft>
              <a:buNone/>
            </a:pPr>
            <a:endParaRPr sz="12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dirty="0">
                <a:solidFill>
                  <a:schemeClr val="dk1"/>
                </a:solidFill>
                <a:latin typeface="Calibri"/>
                <a:ea typeface="Calibri"/>
                <a:cs typeface="Calibri"/>
                <a:sym typeface="Calibri"/>
              </a:rPr>
              <a:t>In case of </a:t>
            </a:r>
            <a:r>
              <a:rPr lang="en-US" sz="1200" b="1" dirty="0">
                <a:solidFill>
                  <a:schemeClr val="dk1"/>
                </a:solidFill>
                <a:latin typeface="Calibri"/>
                <a:ea typeface="Calibri"/>
                <a:cs typeface="Calibri"/>
                <a:sym typeface="Calibri"/>
              </a:rPr>
              <a:t>ARQ</a:t>
            </a:r>
            <a:r>
              <a:rPr lang="en-US" sz="1200" dirty="0">
                <a:solidFill>
                  <a:schemeClr val="dk1"/>
                </a:solidFill>
                <a:latin typeface="Calibri"/>
                <a:ea typeface="Calibri"/>
                <a:cs typeface="Calibri"/>
                <a:sym typeface="Calibri"/>
              </a:rPr>
              <a:t>, the receiver sends a feedback to the transmitter based on the authenticity of the received data. The transmitter then resends the entire data packet in case of a negative feedback.</a:t>
            </a:r>
            <a:endParaRPr dirty="0"/>
          </a:p>
          <a:p>
            <a:pPr marL="0" marR="0" lvl="0" indent="0" algn="l" rtl="0">
              <a:spcBef>
                <a:spcPts val="0"/>
              </a:spcBef>
              <a:spcAft>
                <a:spcPts val="0"/>
              </a:spcAft>
              <a:buNone/>
            </a:pPr>
            <a:endParaRPr sz="12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dirty="0">
                <a:solidFill>
                  <a:schemeClr val="dk1"/>
                </a:solidFill>
                <a:latin typeface="Calibri"/>
                <a:ea typeface="Calibri"/>
                <a:cs typeface="Calibri"/>
                <a:sym typeface="Calibri"/>
              </a:rPr>
              <a:t>In the case of </a:t>
            </a:r>
            <a:r>
              <a:rPr lang="en-US" sz="1200" b="1" dirty="0">
                <a:solidFill>
                  <a:schemeClr val="dk1"/>
                </a:solidFill>
                <a:latin typeface="Calibri"/>
                <a:ea typeface="Calibri"/>
                <a:cs typeface="Calibri"/>
                <a:sym typeface="Calibri"/>
              </a:rPr>
              <a:t>HARQ</a:t>
            </a:r>
            <a:r>
              <a:rPr lang="en-US" sz="1200" dirty="0">
                <a:solidFill>
                  <a:schemeClr val="dk1"/>
                </a:solidFill>
                <a:latin typeface="Calibri"/>
                <a:ea typeface="Calibri"/>
                <a:cs typeface="Calibri"/>
                <a:sym typeface="Calibri"/>
              </a:rPr>
              <a:t>, the transmitter sends only a particular set of bits (RVs) instead of entire data packet in order to correct the received data, unlike ARQ. Thus, it increases efficiency.</a:t>
            </a:r>
            <a:endParaRPr sz="1200" dirty="0">
              <a:solidFill>
                <a:schemeClr val="dk1"/>
              </a:solidFill>
              <a:latin typeface="Calibri"/>
              <a:ea typeface="Calibri"/>
              <a:cs typeface="Calibri"/>
              <a:sym typeface="Calibri"/>
            </a:endParaRPr>
          </a:p>
        </p:txBody>
      </p:sp>
      <p:cxnSp>
        <p:nvCxnSpPr>
          <p:cNvPr id="168" name="Google Shape;168;p19"/>
          <p:cNvCxnSpPr>
            <a:stCxn id="140" idx="2"/>
            <a:endCxn id="139" idx="2"/>
          </p:cNvCxnSpPr>
          <p:nvPr/>
        </p:nvCxnSpPr>
        <p:spPr>
          <a:xfrm rot="5400000" flipH="1">
            <a:off x="5881112" y="1621274"/>
            <a:ext cx="903600" cy="3124200"/>
          </a:xfrm>
          <a:prstGeom prst="bentConnector3">
            <a:avLst>
              <a:gd name="adj1" fmla="val -26362"/>
            </a:avLst>
          </a:prstGeom>
          <a:noFill/>
          <a:ln w="9525" cap="flat" cmpd="sng">
            <a:solidFill>
              <a:schemeClr val="dk2"/>
            </a:solidFill>
            <a:prstDash val="solid"/>
            <a:round/>
            <a:headEnd type="none" w="med" len="med"/>
            <a:tailEnd type="non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0"/>
          <p:cNvSpPr txBox="1"/>
          <p:nvPr/>
        </p:nvSpPr>
        <p:spPr>
          <a:xfrm>
            <a:off x="3461997" y="3293020"/>
            <a:ext cx="4289624" cy="369332"/>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Calibri"/>
                <a:ea typeface="Calibri"/>
                <a:cs typeface="Calibri"/>
                <a:sym typeface="Calibri"/>
              </a:rPr>
              <a:t>HARQ Assisted NOMA</a:t>
            </a:r>
            <a:endParaRPr sz="1800" b="1">
              <a:solidFill>
                <a:schemeClr val="dk1"/>
              </a:solidFill>
              <a:latin typeface="Calibri"/>
              <a:ea typeface="Calibri"/>
              <a:cs typeface="Calibri"/>
              <a:sym typeface="Calibri"/>
            </a:endParaRPr>
          </a:p>
        </p:txBody>
      </p:sp>
      <p:sp>
        <p:nvSpPr>
          <p:cNvPr id="174" name="Google Shape;174;p20"/>
          <p:cNvSpPr/>
          <p:nvPr/>
        </p:nvSpPr>
        <p:spPr>
          <a:xfrm>
            <a:off x="838200" y="1886202"/>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Tx</a:t>
            </a:r>
            <a:endParaRPr sz="1200">
              <a:solidFill>
                <a:schemeClr val="dk1"/>
              </a:solidFill>
              <a:latin typeface="Calibri"/>
              <a:ea typeface="Calibri"/>
              <a:cs typeface="Calibri"/>
              <a:sym typeface="Calibri"/>
            </a:endParaRPr>
          </a:p>
        </p:txBody>
      </p:sp>
      <p:sp>
        <p:nvSpPr>
          <p:cNvPr id="175" name="Google Shape;175;p20"/>
          <p:cNvSpPr/>
          <p:nvPr/>
        </p:nvSpPr>
        <p:spPr>
          <a:xfrm>
            <a:off x="3461998" y="2574318"/>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Rx N</a:t>
            </a:r>
            <a:endParaRPr sz="1200">
              <a:solidFill>
                <a:schemeClr val="dk1"/>
              </a:solidFill>
              <a:latin typeface="Calibri"/>
              <a:ea typeface="Calibri"/>
              <a:cs typeface="Calibri"/>
              <a:sym typeface="Calibri"/>
            </a:endParaRPr>
          </a:p>
        </p:txBody>
      </p:sp>
      <p:sp>
        <p:nvSpPr>
          <p:cNvPr id="176" name="Google Shape;176;p20"/>
          <p:cNvSpPr/>
          <p:nvPr/>
        </p:nvSpPr>
        <p:spPr>
          <a:xfrm>
            <a:off x="3602728" y="1886202"/>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Rx2</a:t>
            </a:r>
            <a:endParaRPr sz="1200">
              <a:solidFill>
                <a:schemeClr val="dk1"/>
              </a:solidFill>
              <a:latin typeface="Calibri"/>
              <a:ea typeface="Calibri"/>
              <a:cs typeface="Calibri"/>
              <a:sym typeface="Calibri"/>
            </a:endParaRPr>
          </a:p>
        </p:txBody>
      </p:sp>
      <p:sp>
        <p:nvSpPr>
          <p:cNvPr id="177" name="Google Shape;177;p20"/>
          <p:cNvSpPr/>
          <p:nvPr/>
        </p:nvSpPr>
        <p:spPr>
          <a:xfrm>
            <a:off x="3484210" y="1069532"/>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Rx1</a:t>
            </a:r>
            <a:endParaRPr sz="1200">
              <a:solidFill>
                <a:schemeClr val="dk1"/>
              </a:solidFill>
              <a:latin typeface="Calibri"/>
              <a:ea typeface="Calibri"/>
              <a:cs typeface="Calibri"/>
              <a:sym typeface="Calibri"/>
            </a:endParaRPr>
          </a:p>
        </p:txBody>
      </p:sp>
      <p:sp>
        <p:nvSpPr>
          <p:cNvPr id="178" name="Google Shape;178;p20"/>
          <p:cNvSpPr/>
          <p:nvPr/>
        </p:nvSpPr>
        <p:spPr>
          <a:xfrm>
            <a:off x="4981987" y="2573401"/>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Decoder</a:t>
            </a:r>
            <a:endParaRPr/>
          </a:p>
        </p:txBody>
      </p:sp>
      <p:sp>
        <p:nvSpPr>
          <p:cNvPr id="179" name="Google Shape;179;p20"/>
          <p:cNvSpPr/>
          <p:nvPr/>
        </p:nvSpPr>
        <p:spPr>
          <a:xfrm>
            <a:off x="4988687" y="1877451"/>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Decoder</a:t>
            </a:r>
            <a:endParaRPr sz="1200">
              <a:solidFill>
                <a:schemeClr val="dk1"/>
              </a:solidFill>
              <a:latin typeface="Calibri"/>
              <a:ea typeface="Calibri"/>
              <a:cs typeface="Calibri"/>
              <a:sym typeface="Calibri"/>
            </a:endParaRPr>
          </a:p>
        </p:txBody>
      </p:sp>
      <p:sp>
        <p:nvSpPr>
          <p:cNvPr id="180" name="Google Shape;180;p20"/>
          <p:cNvSpPr/>
          <p:nvPr/>
        </p:nvSpPr>
        <p:spPr>
          <a:xfrm>
            <a:off x="5140931" y="1099363"/>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Decoder</a:t>
            </a:r>
            <a:endParaRPr sz="1200">
              <a:solidFill>
                <a:schemeClr val="dk1"/>
              </a:solidFill>
              <a:latin typeface="Calibri"/>
              <a:ea typeface="Calibri"/>
              <a:cs typeface="Calibri"/>
              <a:sym typeface="Calibri"/>
            </a:endParaRPr>
          </a:p>
        </p:txBody>
      </p:sp>
      <p:cxnSp>
        <p:nvCxnSpPr>
          <p:cNvPr id="181" name="Google Shape;181;p20"/>
          <p:cNvCxnSpPr>
            <a:stCxn id="174" idx="3"/>
            <a:endCxn id="177" idx="1"/>
          </p:cNvCxnSpPr>
          <p:nvPr/>
        </p:nvCxnSpPr>
        <p:spPr>
          <a:xfrm rot="10800000" flipH="1">
            <a:off x="1625339" y="1193283"/>
            <a:ext cx="1858800" cy="81660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182" name="Google Shape;182;p20"/>
          <p:cNvCxnSpPr>
            <a:stCxn id="174" idx="3"/>
          </p:cNvCxnSpPr>
          <p:nvPr/>
        </p:nvCxnSpPr>
        <p:spPr>
          <a:xfrm>
            <a:off x="1625339" y="2009883"/>
            <a:ext cx="1967700" cy="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183" name="Google Shape;183;p20"/>
          <p:cNvCxnSpPr>
            <a:stCxn id="174" idx="3"/>
            <a:endCxn id="175" idx="1"/>
          </p:cNvCxnSpPr>
          <p:nvPr/>
        </p:nvCxnSpPr>
        <p:spPr>
          <a:xfrm>
            <a:off x="1625339" y="2009883"/>
            <a:ext cx="1836600" cy="68820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184" name="Google Shape;184;p20"/>
          <p:cNvCxnSpPr>
            <a:stCxn id="177" idx="3"/>
          </p:cNvCxnSpPr>
          <p:nvPr/>
        </p:nvCxnSpPr>
        <p:spPr>
          <a:xfrm>
            <a:off x="4271349" y="1193213"/>
            <a:ext cx="852600" cy="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185" name="Google Shape;185;p20"/>
          <p:cNvCxnSpPr>
            <a:stCxn id="176" idx="3"/>
          </p:cNvCxnSpPr>
          <p:nvPr/>
        </p:nvCxnSpPr>
        <p:spPr>
          <a:xfrm>
            <a:off x="4389867" y="2009883"/>
            <a:ext cx="580800" cy="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186" name="Google Shape;186;p20"/>
          <p:cNvCxnSpPr>
            <a:stCxn id="175" idx="3"/>
          </p:cNvCxnSpPr>
          <p:nvPr/>
        </p:nvCxnSpPr>
        <p:spPr>
          <a:xfrm>
            <a:off x="4249137" y="2697999"/>
            <a:ext cx="711900" cy="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187" name="Google Shape;187;p20"/>
          <p:cNvCxnSpPr>
            <a:stCxn id="180" idx="3"/>
            <a:endCxn id="188" idx="1"/>
          </p:cNvCxnSpPr>
          <p:nvPr/>
        </p:nvCxnSpPr>
        <p:spPr>
          <a:xfrm rot="10800000" flipH="1">
            <a:off x="5928070" y="1220344"/>
            <a:ext cx="241500" cy="2700"/>
          </a:xfrm>
          <a:prstGeom prst="straightConnector1">
            <a:avLst/>
          </a:prstGeom>
          <a:solidFill>
            <a:schemeClr val="lt1"/>
          </a:solidFill>
          <a:ln w="9525" cap="flat" cmpd="sng">
            <a:solidFill>
              <a:schemeClr val="dk1"/>
            </a:solidFill>
            <a:prstDash val="solid"/>
            <a:round/>
            <a:headEnd type="none" w="sm" len="sm"/>
            <a:tailEnd type="triangle" w="med" len="med"/>
          </a:ln>
        </p:spPr>
      </p:cxnSp>
      <p:sp>
        <p:nvSpPr>
          <p:cNvPr id="189" name="Google Shape;189;p20"/>
          <p:cNvSpPr/>
          <p:nvPr/>
        </p:nvSpPr>
        <p:spPr>
          <a:xfrm>
            <a:off x="2609263" y="1355839"/>
            <a:ext cx="538028" cy="20613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P1</a:t>
            </a:r>
            <a:endParaRPr sz="1200">
              <a:solidFill>
                <a:schemeClr val="dk1"/>
              </a:solidFill>
              <a:latin typeface="Calibri"/>
              <a:ea typeface="Calibri"/>
              <a:cs typeface="Calibri"/>
              <a:sym typeface="Calibri"/>
            </a:endParaRPr>
          </a:p>
        </p:txBody>
      </p:sp>
      <p:sp>
        <p:nvSpPr>
          <p:cNvPr id="190" name="Google Shape;190;p20"/>
          <p:cNvSpPr/>
          <p:nvPr/>
        </p:nvSpPr>
        <p:spPr>
          <a:xfrm>
            <a:off x="1749670" y="1505788"/>
            <a:ext cx="522675" cy="20613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P1</a:t>
            </a:r>
            <a:endParaRPr/>
          </a:p>
        </p:txBody>
      </p:sp>
      <p:cxnSp>
        <p:nvCxnSpPr>
          <p:cNvPr id="191" name="Google Shape;191;p20"/>
          <p:cNvCxnSpPr>
            <a:endCxn id="174" idx="2"/>
          </p:cNvCxnSpPr>
          <p:nvPr/>
        </p:nvCxnSpPr>
        <p:spPr>
          <a:xfrm rot="10800000">
            <a:off x="1231770" y="2133564"/>
            <a:ext cx="4122900" cy="688200"/>
          </a:xfrm>
          <a:prstGeom prst="bentConnector3">
            <a:avLst>
              <a:gd name="adj1" fmla="val -1"/>
            </a:avLst>
          </a:prstGeom>
          <a:solidFill>
            <a:schemeClr val="lt1"/>
          </a:solidFill>
          <a:ln w="9525" cap="flat" cmpd="sng">
            <a:solidFill>
              <a:schemeClr val="dk1"/>
            </a:solidFill>
            <a:prstDash val="dash"/>
            <a:round/>
            <a:headEnd type="none" w="sm" len="sm"/>
            <a:tailEnd type="triangle" w="med" len="med"/>
          </a:ln>
        </p:spPr>
      </p:cxnSp>
      <p:sp>
        <p:nvSpPr>
          <p:cNvPr id="192" name="Google Shape;192;p20"/>
          <p:cNvSpPr/>
          <p:nvPr/>
        </p:nvSpPr>
        <p:spPr>
          <a:xfrm>
            <a:off x="1749670" y="2285728"/>
            <a:ext cx="491367" cy="20613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P2</a:t>
            </a:r>
            <a:endParaRPr sz="1200">
              <a:solidFill>
                <a:schemeClr val="dk1"/>
              </a:solidFill>
              <a:latin typeface="Calibri"/>
              <a:ea typeface="Calibri"/>
              <a:cs typeface="Calibri"/>
              <a:sym typeface="Calibri"/>
            </a:endParaRPr>
          </a:p>
        </p:txBody>
      </p:sp>
      <p:sp>
        <p:nvSpPr>
          <p:cNvPr id="193" name="Google Shape;193;p20"/>
          <p:cNvSpPr/>
          <p:nvPr/>
        </p:nvSpPr>
        <p:spPr>
          <a:xfrm>
            <a:off x="2782492" y="2450637"/>
            <a:ext cx="489577" cy="20613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P1</a:t>
            </a:r>
            <a:endParaRPr sz="1200">
              <a:solidFill>
                <a:schemeClr val="dk1"/>
              </a:solidFill>
              <a:latin typeface="Calibri"/>
              <a:ea typeface="Calibri"/>
              <a:cs typeface="Calibri"/>
              <a:sym typeface="Calibri"/>
            </a:endParaRPr>
          </a:p>
        </p:txBody>
      </p:sp>
      <p:grpSp>
        <p:nvGrpSpPr>
          <p:cNvPr id="194" name="Google Shape;194;p20"/>
          <p:cNvGrpSpPr/>
          <p:nvPr/>
        </p:nvGrpSpPr>
        <p:grpSpPr>
          <a:xfrm>
            <a:off x="3977960" y="2212271"/>
            <a:ext cx="50985" cy="308077"/>
            <a:chOff x="4084664" y="3657600"/>
            <a:chExt cx="59228" cy="569419"/>
          </a:xfrm>
        </p:grpSpPr>
        <p:sp>
          <p:nvSpPr>
            <p:cNvPr id="195" name="Google Shape;195;p20"/>
            <p:cNvSpPr/>
            <p:nvPr/>
          </p:nvSpPr>
          <p:spPr>
            <a:xfrm>
              <a:off x="4098173" y="3657600"/>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196" name="Google Shape;196;p20"/>
            <p:cNvSpPr/>
            <p:nvPr/>
          </p:nvSpPr>
          <p:spPr>
            <a:xfrm>
              <a:off x="4087089" y="3810001"/>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197" name="Google Shape;197;p20"/>
            <p:cNvSpPr/>
            <p:nvPr/>
          </p:nvSpPr>
          <p:spPr>
            <a:xfrm>
              <a:off x="4087089" y="3986646"/>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198" name="Google Shape;198;p20"/>
            <p:cNvSpPr/>
            <p:nvPr/>
          </p:nvSpPr>
          <p:spPr>
            <a:xfrm>
              <a:off x="4084664" y="4174373"/>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grpSp>
      <p:sp>
        <p:nvSpPr>
          <p:cNvPr id="199" name="Google Shape;199;p20"/>
          <p:cNvSpPr txBox="1"/>
          <p:nvPr/>
        </p:nvSpPr>
        <p:spPr>
          <a:xfrm>
            <a:off x="2917409" y="600179"/>
            <a:ext cx="1370637" cy="234534"/>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NACK</a:t>
            </a:r>
            <a:endParaRPr sz="1200">
              <a:solidFill>
                <a:schemeClr val="dk1"/>
              </a:solidFill>
              <a:latin typeface="Calibri"/>
              <a:ea typeface="Calibri"/>
              <a:cs typeface="Calibri"/>
              <a:sym typeface="Calibri"/>
            </a:endParaRPr>
          </a:p>
        </p:txBody>
      </p:sp>
      <p:grpSp>
        <p:nvGrpSpPr>
          <p:cNvPr id="200" name="Google Shape;200;p20"/>
          <p:cNvGrpSpPr/>
          <p:nvPr/>
        </p:nvGrpSpPr>
        <p:grpSpPr>
          <a:xfrm>
            <a:off x="5303724" y="2219766"/>
            <a:ext cx="50985" cy="308077"/>
            <a:chOff x="4084664" y="3657600"/>
            <a:chExt cx="59228" cy="569419"/>
          </a:xfrm>
        </p:grpSpPr>
        <p:sp>
          <p:nvSpPr>
            <p:cNvPr id="201" name="Google Shape;201;p20"/>
            <p:cNvSpPr/>
            <p:nvPr/>
          </p:nvSpPr>
          <p:spPr>
            <a:xfrm>
              <a:off x="4098173" y="3657600"/>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202" name="Google Shape;202;p20"/>
            <p:cNvSpPr/>
            <p:nvPr/>
          </p:nvSpPr>
          <p:spPr>
            <a:xfrm>
              <a:off x="4087089" y="3810001"/>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203" name="Google Shape;203;p20"/>
            <p:cNvSpPr/>
            <p:nvPr/>
          </p:nvSpPr>
          <p:spPr>
            <a:xfrm>
              <a:off x="4087089" y="3986646"/>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204" name="Google Shape;204;p20"/>
            <p:cNvSpPr/>
            <p:nvPr/>
          </p:nvSpPr>
          <p:spPr>
            <a:xfrm>
              <a:off x="4084664" y="4174373"/>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grpSp>
      <p:sp>
        <p:nvSpPr>
          <p:cNvPr id="205" name="Google Shape;205;p20"/>
          <p:cNvSpPr txBox="1"/>
          <p:nvPr/>
        </p:nvSpPr>
        <p:spPr>
          <a:xfrm>
            <a:off x="2798890" y="2973845"/>
            <a:ext cx="1370637" cy="234534"/>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ACK</a:t>
            </a:r>
            <a:endParaRPr sz="1200">
              <a:solidFill>
                <a:schemeClr val="dk1"/>
              </a:solidFill>
              <a:latin typeface="Calibri"/>
              <a:ea typeface="Calibri"/>
              <a:cs typeface="Calibri"/>
              <a:sym typeface="Calibri"/>
            </a:endParaRPr>
          </a:p>
        </p:txBody>
      </p:sp>
      <p:cxnSp>
        <p:nvCxnSpPr>
          <p:cNvPr id="206" name="Google Shape;206;p20"/>
          <p:cNvCxnSpPr>
            <a:endCxn id="207" idx="1"/>
          </p:cNvCxnSpPr>
          <p:nvPr/>
        </p:nvCxnSpPr>
        <p:spPr>
          <a:xfrm rot="10800000" flipH="1">
            <a:off x="5757677" y="2002363"/>
            <a:ext cx="411900" cy="750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208" name="Google Shape;208;p20"/>
          <p:cNvCxnSpPr/>
          <p:nvPr/>
        </p:nvCxnSpPr>
        <p:spPr>
          <a:xfrm>
            <a:off x="5748278" y="2697999"/>
            <a:ext cx="439413" cy="5929"/>
          </a:xfrm>
          <a:prstGeom prst="straightConnector1">
            <a:avLst/>
          </a:prstGeom>
          <a:solidFill>
            <a:schemeClr val="lt1"/>
          </a:solidFill>
          <a:ln w="9525" cap="flat" cmpd="sng">
            <a:solidFill>
              <a:schemeClr val="dk1"/>
            </a:solidFill>
            <a:prstDash val="solid"/>
            <a:round/>
            <a:headEnd type="none" w="sm" len="sm"/>
            <a:tailEnd type="triangle" w="med" len="med"/>
          </a:ln>
        </p:spPr>
      </p:cxnSp>
      <p:sp>
        <p:nvSpPr>
          <p:cNvPr id="209" name="Google Shape;209;p20"/>
          <p:cNvSpPr txBox="1"/>
          <p:nvPr/>
        </p:nvSpPr>
        <p:spPr>
          <a:xfrm>
            <a:off x="1352971" y="1122751"/>
            <a:ext cx="1377494" cy="234534"/>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P1 Re-transmission</a:t>
            </a:r>
            <a:endParaRPr sz="1200">
              <a:solidFill>
                <a:schemeClr val="dk1"/>
              </a:solidFill>
              <a:latin typeface="Calibri"/>
              <a:ea typeface="Calibri"/>
              <a:cs typeface="Calibri"/>
              <a:sym typeface="Calibri"/>
            </a:endParaRPr>
          </a:p>
        </p:txBody>
      </p:sp>
      <p:cxnSp>
        <p:nvCxnSpPr>
          <p:cNvPr id="210" name="Google Shape;210;p20"/>
          <p:cNvCxnSpPr>
            <a:endCxn id="190" idx="4"/>
          </p:cNvCxnSpPr>
          <p:nvPr/>
        </p:nvCxnSpPr>
        <p:spPr>
          <a:xfrm rot="10800000" flipH="1">
            <a:off x="1618608" y="1711924"/>
            <a:ext cx="392400" cy="17910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211" name="Google Shape;211;p20"/>
          <p:cNvCxnSpPr>
            <a:endCxn id="192" idx="0"/>
          </p:cNvCxnSpPr>
          <p:nvPr/>
        </p:nvCxnSpPr>
        <p:spPr>
          <a:xfrm>
            <a:off x="1625454" y="2133628"/>
            <a:ext cx="369900" cy="152100"/>
          </a:xfrm>
          <a:prstGeom prst="straightConnector1">
            <a:avLst/>
          </a:prstGeom>
          <a:noFill/>
          <a:ln w="9525" cap="flat" cmpd="sng">
            <a:solidFill>
              <a:schemeClr val="dk1"/>
            </a:solidFill>
            <a:prstDash val="solid"/>
            <a:round/>
            <a:headEnd type="none" w="sm" len="sm"/>
            <a:tailEnd type="triangle" w="med" len="med"/>
          </a:ln>
        </p:spPr>
      </p:cxnSp>
      <p:sp>
        <p:nvSpPr>
          <p:cNvPr id="212" name="Google Shape;212;p20"/>
          <p:cNvSpPr/>
          <p:nvPr/>
        </p:nvSpPr>
        <p:spPr>
          <a:xfrm>
            <a:off x="717893" y="4875804"/>
            <a:ext cx="787139" cy="262336"/>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Tx</a:t>
            </a:r>
            <a:endParaRPr sz="1200">
              <a:solidFill>
                <a:schemeClr val="dk1"/>
              </a:solidFill>
              <a:latin typeface="Calibri"/>
              <a:ea typeface="Calibri"/>
              <a:cs typeface="Calibri"/>
              <a:sym typeface="Calibri"/>
            </a:endParaRPr>
          </a:p>
        </p:txBody>
      </p:sp>
      <p:sp>
        <p:nvSpPr>
          <p:cNvPr id="213" name="Google Shape;213;p20"/>
          <p:cNvSpPr/>
          <p:nvPr/>
        </p:nvSpPr>
        <p:spPr>
          <a:xfrm>
            <a:off x="3341691" y="5605574"/>
            <a:ext cx="787139" cy="262336"/>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Rx N</a:t>
            </a:r>
            <a:endParaRPr sz="1200">
              <a:solidFill>
                <a:schemeClr val="dk1"/>
              </a:solidFill>
              <a:latin typeface="Calibri"/>
              <a:ea typeface="Calibri"/>
              <a:cs typeface="Calibri"/>
              <a:sym typeface="Calibri"/>
            </a:endParaRPr>
          </a:p>
        </p:txBody>
      </p:sp>
      <p:sp>
        <p:nvSpPr>
          <p:cNvPr id="214" name="Google Shape;214;p20"/>
          <p:cNvSpPr/>
          <p:nvPr/>
        </p:nvSpPr>
        <p:spPr>
          <a:xfrm>
            <a:off x="3482421" y="4875804"/>
            <a:ext cx="787139" cy="262336"/>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Rx2</a:t>
            </a:r>
            <a:endParaRPr sz="1200">
              <a:solidFill>
                <a:schemeClr val="dk1"/>
              </a:solidFill>
              <a:latin typeface="Calibri"/>
              <a:ea typeface="Calibri"/>
              <a:cs typeface="Calibri"/>
              <a:sym typeface="Calibri"/>
            </a:endParaRPr>
          </a:p>
        </p:txBody>
      </p:sp>
      <p:sp>
        <p:nvSpPr>
          <p:cNvPr id="215" name="Google Shape;215;p20"/>
          <p:cNvSpPr/>
          <p:nvPr/>
        </p:nvSpPr>
        <p:spPr>
          <a:xfrm>
            <a:off x="3363903" y="4009699"/>
            <a:ext cx="787139" cy="262336"/>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Rx1</a:t>
            </a:r>
            <a:endParaRPr sz="1200">
              <a:solidFill>
                <a:schemeClr val="dk1"/>
              </a:solidFill>
              <a:latin typeface="Calibri"/>
              <a:ea typeface="Calibri"/>
              <a:cs typeface="Calibri"/>
              <a:sym typeface="Calibri"/>
            </a:endParaRPr>
          </a:p>
        </p:txBody>
      </p:sp>
      <p:sp>
        <p:nvSpPr>
          <p:cNvPr id="216" name="Google Shape;216;p20"/>
          <p:cNvSpPr/>
          <p:nvPr/>
        </p:nvSpPr>
        <p:spPr>
          <a:xfrm>
            <a:off x="4855915" y="5617655"/>
            <a:ext cx="787139" cy="262336"/>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Decoder</a:t>
            </a:r>
            <a:endParaRPr sz="1200">
              <a:solidFill>
                <a:schemeClr val="dk1"/>
              </a:solidFill>
              <a:latin typeface="Calibri"/>
              <a:ea typeface="Calibri"/>
              <a:cs typeface="Calibri"/>
              <a:sym typeface="Calibri"/>
            </a:endParaRPr>
          </a:p>
        </p:txBody>
      </p:sp>
      <p:sp>
        <p:nvSpPr>
          <p:cNvPr id="217" name="Google Shape;217;p20"/>
          <p:cNvSpPr/>
          <p:nvPr/>
        </p:nvSpPr>
        <p:spPr>
          <a:xfrm>
            <a:off x="4850373" y="4863724"/>
            <a:ext cx="787139" cy="262336"/>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Decoder</a:t>
            </a:r>
            <a:endParaRPr sz="1200">
              <a:solidFill>
                <a:schemeClr val="dk1"/>
              </a:solidFill>
              <a:latin typeface="Calibri"/>
              <a:ea typeface="Calibri"/>
              <a:cs typeface="Calibri"/>
              <a:sym typeface="Calibri"/>
            </a:endParaRPr>
          </a:p>
        </p:txBody>
      </p:sp>
      <p:sp>
        <p:nvSpPr>
          <p:cNvPr id="218" name="Google Shape;218;p20"/>
          <p:cNvSpPr/>
          <p:nvPr/>
        </p:nvSpPr>
        <p:spPr>
          <a:xfrm>
            <a:off x="4988687" y="4021926"/>
            <a:ext cx="787139" cy="262336"/>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Decoder</a:t>
            </a:r>
            <a:endParaRPr sz="1200">
              <a:solidFill>
                <a:schemeClr val="dk1"/>
              </a:solidFill>
              <a:latin typeface="Calibri"/>
              <a:ea typeface="Calibri"/>
              <a:cs typeface="Calibri"/>
              <a:sym typeface="Calibri"/>
            </a:endParaRPr>
          </a:p>
        </p:txBody>
      </p:sp>
      <p:cxnSp>
        <p:nvCxnSpPr>
          <p:cNvPr id="219" name="Google Shape;219;p20"/>
          <p:cNvCxnSpPr>
            <a:stCxn id="212" idx="3"/>
            <a:endCxn id="215" idx="1"/>
          </p:cNvCxnSpPr>
          <p:nvPr/>
        </p:nvCxnSpPr>
        <p:spPr>
          <a:xfrm rot="10800000" flipH="1">
            <a:off x="1505032" y="4140872"/>
            <a:ext cx="1858800" cy="86610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220" name="Google Shape;220;p20"/>
          <p:cNvCxnSpPr>
            <a:stCxn id="212" idx="3"/>
          </p:cNvCxnSpPr>
          <p:nvPr/>
        </p:nvCxnSpPr>
        <p:spPr>
          <a:xfrm>
            <a:off x="1505032" y="5006972"/>
            <a:ext cx="1967700" cy="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221" name="Google Shape;221;p20"/>
          <p:cNvCxnSpPr>
            <a:stCxn id="212" idx="3"/>
            <a:endCxn id="213" idx="1"/>
          </p:cNvCxnSpPr>
          <p:nvPr/>
        </p:nvCxnSpPr>
        <p:spPr>
          <a:xfrm>
            <a:off x="1505032" y="5006972"/>
            <a:ext cx="1836600" cy="72990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222" name="Google Shape;222;p20"/>
          <p:cNvCxnSpPr>
            <a:stCxn id="215" idx="3"/>
            <a:endCxn id="218" idx="1"/>
          </p:cNvCxnSpPr>
          <p:nvPr/>
        </p:nvCxnSpPr>
        <p:spPr>
          <a:xfrm>
            <a:off x="4151042" y="4140867"/>
            <a:ext cx="837600" cy="1230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223" name="Google Shape;223;p20"/>
          <p:cNvCxnSpPr>
            <a:stCxn id="214" idx="3"/>
          </p:cNvCxnSpPr>
          <p:nvPr/>
        </p:nvCxnSpPr>
        <p:spPr>
          <a:xfrm>
            <a:off x="4269560" y="5006972"/>
            <a:ext cx="580800" cy="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224" name="Google Shape;224;p20"/>
          <p:cNvCxnSpPr>
            <a:stCxn id="213" idx="3"/>
          </p:cNvCxnSpPr>
          <p:nvPr/>
        </p:nvCxnSpPr>
        <p:spPr>
          <a:xfrm>
            <a:off x="4128830" y="5736742"/>
            <a:ext cx="711900" cy="0"/>
          </a:xfrm>
          <a:prstGeom prst="straightConnector1">
            <a:avLst/>
          </a:prstGeom>
          <a:solidFill>
            <a:schemeClr val="lt1"/>
          </a:solidFill>
          <a:ln w="9525" cap="flat" cmpd="sng">
            <a:solidFill>
              <a:schemeClr val="dk1"/>
            </a:solidFill>
            <a:prstDash val="solid"/>
            <a:round/>
            <a:headEnd type="none" w="sm" len="sm"/>
            <a:tailEnd type="triangle" w="med" len="med"/>
          </a:ln>
        </p:spPr>
      </p:cxnSp>
      <p:sp>
        <p:nvSpPr>
          <p:cNvPr id="225" name="Google Shape;225;p20"/>
          <p:cNvSpPr/>
          <p:nvPr/>
        </p:nvSpPr>
        <p:spPr>
          <a:xfrm>
            <a:off x="2488956" y="4313338"/>
            <a:ext cx="538028" cy="218614"/>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P1</a:t>
            </a:r>
            <a:endParaRPr sz="1200">
              <a:solidFill>
                <a:schemeClr val="dk1"/>
              </a:solidFill>
              <a:latin typeface="Calibri"/>
              <a:ea typeface="Calibri"/>
              <a:cs typeface="Calibri"/>
              <a:sym typeface="Calibri"/>
            </a:endParaRPr>
          </a:p>
        </p:txBody>
      </p:sp>
      <p:sp>
        <p:nvSpPr>
          <p:cNvPr id="226" name="Google Shape;226;p20"/>
          <p:cNvSpPr/>
          <p:nvPr/>
        </p:nvSpPr>
        <p:spPr>
          <a:xfrm>
            <a:off x="1505031" y="4472363"/>
            <a:ext cx="583497" cy="218614"/>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Rv1</a:t>
            </a:r>
            <a:endParaRPr sz="1200">
              <a:solidFill>
                <a:schemeClr val="dk1"/>
              </a:solidFill>
              <a:latin typeface="Calibri"/>
              <a:ea typeface="Calibri"/>
              <a:cs typeface="Calibri"/>
              <a:sym typeface="Calibri"/>
            </a:endParaRPr>
          </a:p>
        </p:txBody>
      </p:sp>
      <p:cxnSp>
        <p:nvCxnSpPr>
          <p:cNvPr id="227" name="Google Shape;227;p20"/>
          <p:cNvCxnSpPr>
            <a:stCxn id="228" idx="2"/>
            <a:endCxn id="212" idx="2"/>
          </p:cNvCxnSpPr>
          <p:nvPr/>
        </p:nvCxnSpPr>
        <p:spPr>
          <a:xfrm rot="5400000" flipH="1">
            <a:off x="3493816" y="2755667"/>
            <a:ext cx="726900" cy="5491800"/>
          </a:xfrm>
          <a:prstGeom prst="bentConnector3">
            <a:avLst>
              <a:gd name="adj1" fmla="val -31449"/>
            </a:avLst>
          </a:prstGeom>
          <a:solidFill>
            <a:schemeClr val="lt1"/>
          </a:solidFill>
          <a:ln w="12700" cap="flat" cmpd="sng">
            <a:solidFill>
              <a:schemeClr val="dk1"/>
            </a:solidFill>
            <a:prstDash val="dot"/>
            <a:round/>
            <a:headEnd type="none" w="sm" len="sm"/>
            <a:tailEnd type="triangle" w="med" len="med"/>
          </a:ln>
        </p:spPr>
      </p:cxnSp>
      <p:sp>
        <p:nvSpPr>
          <p:cNvPr id="229" name="Google Shape;229;p20"/>
          <p:cNvSpPr/>
          <p:nvPr/>
        </p:nvSpPr>
        <p:spPr>
          <a:xfrm>
            <a:off x="1629363" y="5299516"/>
            <a:ext cx="491367" cy="218614"/>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P2</a:t>
            </a:r>
            <a:endParaRPr sz="1200">
              <a:solidFill>
                <a:schemeClr val="dk1"/>
              </a:solidFill>
              <a:latin typeface="Calibri"/>
              <a:ea typeface="Calibri"/>
              <a:cs typeface="Calibri"/>
              <a:sym typeface="Calibri"/>
            </a:endParaRPr>
          </a:p>
        </p:txBody>
      </p:sp>
      <p:sp>
        <p:nvSpPr>
          <p:cNvPr id="230" name="Google Shape;230;p20"/>
          <p:cNvSpPr/>
          <p:nvPr/>
        </p:nvSpPr>
        <p:spPr>
          <a:xfrm>
            <a:off x="2662185" y="5474406"/>
            <a:ext cx="489577" cy="218614"/>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P1</a:t>
            </a:r>
            <a:endParaRPr sz="1200">
              <a:solidFill>
                <a:schemeClr val="dk1"/>
              </a:solidFill>
              <a:latin typeface="Calibri"/>
              <a:ea typeface="Calibri"/>
              <a:cs typeface="Calibri"/>
              <a:sym typeface="Calibri"/>
            </a:endParaRPr>
          </a:p>
        </p:txBody>
      </p:sp>
      <p:grpSp>
        <p:nvGrpSpPr>
          <p:cNvPr id="231" name="Google Shape;231;p20"/>
          <p:cNvGrpSpPr/>
          <p:nvPr/>
        </p:nvGrpSpPr>
        <p:grpSpPr>
          <a:xfrm>
            <a:off x="3857653" y="5221611"/>
            <a:ext cx="50985" cy="326726"/>
            <a:chOff x="4084664" y="3657600"/>
            <a:chExt cx="59228" cy="569419"/>
          </a:xfrm>
        </p:grpSpPr>
        <p:sp>
          <p:nvSpPr>
            <p:cNvPr id="232" name="Google Shape;232;p20"/>
            <p:cNvSpPr/>
            <p:nvPr/>
          </p:nvSpPr>
          <p:spPr>
            <a:xfrm>
              <a:off x="4098173" y="3657600"/>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233" name="Google Shape;233;p20"/>
            <p:cNvSpPr/>
            <p:nvPr/>
          </p:nvSpPr>
          <p:spPr>
            <a:xfrm>
              <a:off x="4087089" y="3810001"/>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234" name="Google Shape;234;p20"/>
            <p:cNvSpPr/>
            <p:nvPr/>
          </p:nvSpPr>
          <p:spPr>
            <a:xfrm>
              <a:off x="4087089" y="3986646"/>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235" name="Google Shape;235;p20"/>
            <p:cNvSpPr/>
            <p:nvPr/>
          </p:nvSpPr>
          <p:spPr>
            <a:xfrm>
              <a:off x="4084664" y="4174373"/>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grpSp>
      <p:sp>
        <p:nvSpPr>
          <p:cNvPr id="236" name="Google Shape;236;p20"/>
          <p:cNvSpPr txBox="1"/>
          <p:nvPr/>
        </p:nvSpPr>
        <p:spPr>
          <a:xfrm>
            <a:off x="2309912" y="3463523"/>
            <a:ext cx="962158" cy="276999"/>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NACK</a:t>
            </a:r>
            <a:endParaRPr sz="1200">
              <a:solidFill>
                <a:schemeClr val="dk1"/>
              </a:solidFill>
              <a:latin typeface="Calibri"/>
              <a:ea typeface="Calibri"/>
              <a:cs typeface="Calibri"/>
              <a:sym typeface="Calibri"/>
            </a:endParaRPr>
          </a:p>
        </p:txBody>
      </p:sp>
      <p:sp>
        <p:nvSpPr>
          <p:cNvPr id="237" name="Google Shape;237;p20"/>
          <p:cNvSpPr txBox="1"/>
          <p:nvPr/>
        </p:nvSpPr>
        <p:spPr>
          <a:xfrm>
            <a:off x="1196107" y="4035112"/>
            <a:ext cx="1799123" cy="248731"/>
          </a:xfrm>
          <a:prstGeom prst="rect">
            <a:avLst/>
          </a:prstGeom>
          <a:solidFill>
            <a:schemeClr val="lt1"/>
          </a:solidFill>
          <a:ln w="9525" cap="flat" cmpd="sng">
            <a:solidFill>
              <a:schemeClr val="dk1"/>
            </a:solidFill>
            <a:prstDash val="dot"/>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Error Correction Part for P1</a:t>
            </a:r>
            <a:endParaRPr sz="1200">
              <a:solidFill>
                <a:schemeClr val="dk1"/>
              </a:solidFill>
              <a:latin typeface="Calibri"/>
              <a:ea typeface="Calibri"/>
              <a:cs typeface="Calibri"/>
              <a:sym typeface="Calibri"/>
            </a:endParaRPr>
          </a:p>
        </p:txBody>
      </p:sp>
      <p:cxnSp>
        <p:nvCxnSpPr>
          <p:cNvPr id="238" name="Google Shape;238;p20"/>
          <p:cNvCxnSpPr>
            <a:endCxn id="226" idx="4"/>
          </p:cNvCxnSpPr>
          <p:nvPr/>
        </p:nvCxnSpPr>
        <p:spPr>
          <a:xfrm rot="10800000" flipH="1">
            <a:off x="1498279" y="4690977"/>
            <a:ext cx="298500" cy="189900"/>
          </a:xfrm>
          <a:prstGeom prst="straightConnector1">
            <a:avLst/>
          </a:prstGeom>
          <a:solidFill>
            <a:schemeClr val="lt1"/>
          </a:solidFill>
          <a:ln w="9525" cap="flat" cmpd="sng">
            <a:solidFill>
              <a:schemeClr val="dk1"/>
            </a:solidFill>
            <a:prstDash val="solid"/>
            <a:round/>
            <a:headEnd type="none" w="sm" len="sm"/>
            <a:tailEnd type="triangle" w="med" len="med"/>
          </a:ln>
        </p:spPr>
      </p:cxnSp>
      <p:cxnSp>
        <p:nvCxnSpPr>
          <p:cNvPr id="239" name="Google Shape;239;p20"/>
          <p:cNvCxnSpPr>
            <a:endCxn id="226" idx="0"/>
          </p:cNvCxnSpPr>
          <p:nvPr/>
        </p:nvCxnSpPr>
        <p:spPr>
          <a:xfrm>
            <a:off x="1796779" y="4283963"/>
            <a:ext cx="0" cy="188400"/>
          </a:xfrm>
          <a:prstGeom prst="straightConnector1">
            <a:avLst/>
          </a:prstGeom>
          <a:noFill/>
          <a:ln w="9525" cap="flat" cmpd="sng">
            <a:solidFill>
              <a:schemeClr val="dk1"/>
            </a:solidFill>
            <a:prstDash val="solid"/>
            <a:round/>
            <a:headEnd type="none" w="sm" len="sm"/>
            <a:tailEnd type="triangle" w="med" len="med"/>
          </a:ln>
        </p:spPr>
      </p:cxnSp>
      <p:cxnSp>
        <p:nvCxnSpPr>
          <p:cNvPr id="240" name="Google Shape;240;p20"/>
          <p:cNvCxnSpPr>
            <a:endCxn id="229" idx="0"/>
          </p:cNvCxnSpPr>
          <p:nvPr/>
        </p:nvCxnSpPr>
        <p:spPr>
          <a:xfrm>
            <a:off x="1505147" y="5138116"/>
            <a:ext cx="369900" cy="161400"/>
          </a:xfrm>
          <a:prstGeom prst="straightConnector1">
            <a:avLst/>
          </a:prstGeom>
          <a:noFill/>
          <a:ln w="9525" cap="flat" cmpd="sng">
            <a:solidFill>
              <a:schemeClr val="dk1"/>
            </a:solidFill>
            <a:prstDash val="solid"/>
            <a:round/>
            <a:headEnd type="none" w="sm" len="sm"/>
            <a:tailEnd type="triangle" w="med" len="med"/>
          </a:ln>
        </p:spPr>
      </p:cxnSp>
      <p:sp>
        <p:nvSpPr>
          <p:cNvPr id="241" name="Google Shape;241;p20"/>
          <p:cNvSpPr txBox="1"/>
          <p:nvPr/>
        </p:nvSpPr>
        <p:spPr>
          <a:xfrm>
            <a:off x="3460612" y="418427"/>
            <a:ext cx="26375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Calibri"/>
                <a:ea typeface="Calibri"/>
                <a:cs typeface="Calibri"/>
                <a:sym typeface="Calibri"/>
              </a:rPr>
              <a:t>ARQ Assisted NOMA</a:t>
            </a:r>
            <a:endParaRPr sz="1800" b="1">
              <a:solidFill>
                <a:schemeClr val="dk1"/>
              </a:solidFill>
              <a:latin typeface="Calibri"/>
              <a:ea typeface="Calibri"/>
              <a:cs typeface="Calibri"/>
              <a:sym typeface="Calibri"/>
            </a:endParaRPr>
          </a:p>
        </p:txBody>
      </p:sp>
      <p:sp>
        <p:nvSpPr>
          <p:cNvPr id="228" name="Google Shape;228;p20"/>
          <p:cNvSpPr/>
          <p:nvPr/>
        </p:nvSpPr>
        <p:spPr>
          <a:xfrm>
            <a:off x="6209597" y="5617655"/>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ARQ</a:t>
            </a:r>
            <a:endParaRPr sz="1200">
              <a:solidFill>
                <a:schemeClr val="dk1"/>
              </a:solidFill>
              <a:latin typeface="Calibri"/>
              <a:ea typeface="Calibri"/>
              <a:cs typeface="Calibri"/>
              <a:sym typeface="Calibri"/>
            </a:endParaRPr>
          </a:p>
        </p:txBody>
      </p:sp>
      <p:sp>
        <p:nvSpPr>
          <p:cNvPr id="242" name="Google Shape;242;p20"/>
          <p:cNvSpPr/>
          <p:nvPr/>
        </p:nvSpPr>
        <p:spPr>
          <a:xfrm>
            <a:off x="4961139" y="2574318"/>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AI-ARQ</a:t>
            </a:r>
            <a:endParaRPr sz="1200">
              <a:solidFill>
                <a:schemeClr val="dk1"/>
              </a:solidFill>
              <a:latin typeface="Calibri"/>
              <a:ea typeface="Calibri"/>
              <a:cs typeface="Calibri"/>
              <a:sym typeface="Calibri"/>
            </a:endParaRPr>
          </a:p>
        </p:txBody>
      </p:sp>
      <p:sp>
        <p:nvSpPr>
          <p:cNvPr id="207" name="Google Shape;207;p20"/>
          <p:cNvSpPr/>
          <p:nvPr/>
        </p:nvSpPr>
        <p:spPr>
          <a:xfrm>
            <a:off x="6169577" y="1878682"/>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AI-ARQ</a:t>
            </a:r>
            <a:endParaRPr sz="1200">
              <a:solidFill>
                <a:schemeClr val="dk1"/>
              </a:solidFill>
              <a:latin typeface="Calibri"/>
              <a:ea typeface="Calibri"/>
              <a:cs typeface="Calibri"/>
              <a:sym typeface="Calibri"/>
            </a:endParaRPr>
          </a:p>
        </p:txBody>
      </p:sp>
      <p:sp>
        <p:nvSpPr>
          <p:cNvPr id="188" name="Google Shape;188;p20"/>
          <p:cNvSpPr/>
          <p:nvPr/>
        </p:nvSpPr>
        <p:spPr>
          <a:xfrm>
            <a:off x="6169578" y="1096733"/>
            <a:ext cx="788092"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AI-ARQ</a:t>
            </a:r>
            <a:endParaRPr sz="1200">
              <a:solidFill>
                <a:schemeClr val="dk1"/>
              </a:solidFill>
              <a:latin typeface="Calibri"/>
              <a:ea typeface="Calibri"/>
              <a:cs typeface="Calibri"/>
              <a:sym typeface="Calibri"/>
            </a:endParaRPr>
          </a:p>
        </p:txBody>
      </p:sp>
      <p:grpSp>
        <p:nvGrpSpPr>
          <p:cNvPr id="243" name="Google Shape;243;p20"/>
          <p:cNvGrpSpPr/>
          <p:nvPr/>
        </p:nvGrpSpPr>
        <p:grpSpPr>
          <a:xfrm>
            <a:off x="6563811" y="2195173"/>
            <a:ext cx="50985" cy="308077"/>
            <a:chOff x="4084664" y="3657600"/>
            <a:chExt cx="59228" cy="569419"/>
          </a:xfrm>
        </p:grpSpPr>
        <p:sp>
          <p:nvSpPr>
            <p:cNvPr id="244" name="Google Shape;244;p20"/>
            <p:cNvSpPr/>
            <p:nvPr/>
          </p:nvSpPr>
          <p:spPr>
            <a:xfrm>
              <a:off x="4098173" y="3657600"/>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245" name="Google Shape;245;p20"/>
            <p:cNvSpPr/>
            <p:nvPr/>
          </p:nvSpPr>
          <p:spPr>
            <a:xfrm>
              <a:off x="4087089" y="3810001"/>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246" name="Google Shape;246;p20"/>
            <p:cNvSpPr/>
            <p:nvPr/>
          </p:nvSpPr>
          <p:spPr>
            <a:xfrm>
              <a:off x="4087089" y="3986646"/>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sp>
          <p:nvSpPr>
            <p:cNvPr id="247" name="Google Shape;247;p20"/>
            <p:cNvSpPr/>
            <p:nvPr/>
          </p:nvSpPr>
          <p:spPr>
            <a:xfrm>
              <a:off x="4084664" y="4174373"/>
              <a:ext cx="45719" cy="52646"/>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Calibri"/>
                <a:ea typeface="Calibri"/>
                <a:cs typeface="Calibri"/>
                <a:sym typeface="Calibri"/>
              </a:endParaRPr>
            </a:p>
          </p:txBody>
        </p:sp>
      </p:grpSp>
      <p:sp>
        <p:nvSpPr>
          <p:cNvPr id="248" name="Google Shape;248;p20"/>
          <p:cNvSpPr/>
          <p:nvPr/>
        </p:nvSpPr>
        <p:spPr>
          <a:xfrm>
            <a:off x="6373627" y="2709055"/>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AI-ARQ</a:t>
            </a:r>
            <a:endParaRPr sz="1200">
              <a:solidFill>
                <a:schemeClr val="dk1"/>
              </a:solidFill>
              <a:latin typeface="Calibri"/>
              <a:ea typeface="Calibri"/>
              <a:cs typeface="Calibri"/>
              <a:sym typeface="Calibri"/>
            </a:endParaRPr>
          </a:p>
        </p:txBody>
      </p:sp>
      <p:sp>
        <p:nvSpPr>
          <p:cNvPr id="249" name="Google Shape;249;p20"/>
          <p:cNvSpPr/>
          <p:nvPr/>
        </p:nvSpPr>
        <p:spPr>
          <a:xfrm>
            <a:off x="6221226" y="4865789"/>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ARQ</a:t>
            </a:r>
            <a:endParaRPr sz="1200">
              <a:solidFill>
                <a:schemeClr val="dk1"/>
              </a:solidFill>
              <a:latin typeface="Calibri"/>
              <a:ea typeface="Calibri"/>
              <a:cs typeface="Calibri"/>
              <a:sym typeface="Calibri"/>
            </a:endParaRPr>
          </a:p>
        </p:txBody>
      </p:sp>
      <p:sp>
        <p:nvSpPr>
          <p:cNvPr id="250" name="Google Shape;250;p20"/>
          <p:cNvSpPr/>
          <p:nvPr/>
        </p:nvSpPr>
        <p:spPr>
          <a:xfrm>
            <a:off x="6221578" y="4037619"/>
            <a:ext cx="787139" cy="247362"/>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dk1"/>
                </a:solidFill>
                <a:latin typeface="Calibri"/>
                <a:ea typeface="Calibri"/>
                <a:cs typeface="Calibri"/>
                <a:sym typeface="Calibri"/>
              </a:rPr>
              <a:t>ARQ</a:t>
            </a:r>
            <a:endParaRPr sz="1200">
              <a:solidFill>
                <a:schemeClr val="dk1"/>
              </a:solidFill>
              <a:latin typeface="Calibri"/>
              <a:ea typeface="Calibri"/>
              <a:cs typeface="Calibri"/>
              <a:sym typeface="Calibri"/>
            </a:endParaRPr>
          </a:p>
        </p:txBody>
      </p:sp>
      <p:cxnSp>
        <p:nvCxnSpPr>
          <p:cNvPr id="251" name="Google Shape;251;p20"/>
          <p:cNvCxnSpPr>
            <a:stCxn id="218" idx="3"/>
            <a:endCxn id="250" idx="1"/>
          </p:cNvCxnSpPr>
          <p:nvPr/>
        </p:nvCxnSpPr>
        <p:spPr>
          <a:xfrm>
            <a:off x="5775826" y="4153094"/>
            <a:ext cx="445800" cy="8100"/>
          </a:xfrm>
          <a:prstGeom prst="straightConnector1">
            <a:avLst/>
          </a:prstGeom>
          <a:noFill/>
          <a:ln w="9525" cap="flat" cmpd="sng">
            <a:solidFill>
              <a:schemeClr val="dk1"/>
            </a:solidFill>
            <a:prstDash val="solid"/>
            <a:round/>
            <a:headEnd type="none" w="sm" len="sm"/>
            <a:tailEnd type="triangle" w="med" len="med"/>
          </a:ln>
        </p:spPr>
      </p:cxnSp>
      <p:cxnSp>
        <p:nvCxnSpPr>
          <p:cNvPr id="252" name="Google Shape;252;p20"/>
          <p:cNvCxnSpPr>
            <a:stCxn id="217" idx="3"/>
            <a:endCxn id="249" idx="1"/>
          </p:cNvCxnSpPr>
          <p:nvPr/>
        </p:nvCxnSpPr>
        <p:spPr>
          <a:xfrm rot="10800000" flipH="1">
            <a:off x="5637512" y="4989492"/>
            <a:ext cx="583800" cy="5400"/>
          </a:xfrm>
          <a:prstGeom prst="straightConnector1">
            <a:avLst/>
          </a:prstGeom>
          <a:noFill/>
          <a:ln w="9525" cap="flat" cmpd="sng">
            <a:solidFill>
              <a:schemeClr val="dk1"/>
            </a:solidFill>
            <a:prstDash val="solid"/>
            <a:round/>
            <a:headEnd type="none" w="sm" len="sm"/>
            <a:tailEnd type="triangle" w="med" len="med"/>
          </a:ln>
        </p:spPr>
      </p:cxnSp>
      <p:cxnSp>
        <p:nvCxnSpPr>
          <p:cNvPr id="253" name="Google Shape;253;p20"/>
          <p:cNvCxnSpPr>
            <a:stCxn id="216" idx="3"/>
            <a:endCxn id="228" idx="1"/>
          </p:cNvCxnSpPr>
          <p:nvPr/>
        </p:nvCxnSpPr>
        <p:spPr>
          <a:xfrm rot="10800000" flipH="1">
            <a:off x="5643054" y="5741323"/>
            <a:ext cx="566400" cy="7500"/>
          </a:xfrm>
          <a:prstGeom prst="straightConnector1">
            <a:avLst/>
          </a:prstGeom>
          <a:noFill/>
          <a:ln w="9525" cap="flat" cmpd="sng">
            <a:solidFill>
              <a:schemeClr val="dk1"/>
            </a:solidFill>
            <a:prstDash val="solid"/>
            <a:round/>
            <a:headEnd type="none" w="sm" len="sm"/>
            <a:tailEnd type="triangle" w="med" len="med"/>
          </a:ln>
        </p:spPr>
      </p:cxnSp>
      <p:cxnSp>
        <p:nvCxnSpPr>
          <p:cNvPr id="254" name="Google Shape;254;p20"/>
          <p:cNvCxnSpPr>
            <a:stCxn id="188" idx="0"/>
            <a:endCxn id="174" idx="0"/>
          </p:cNvCxnSpPr>
          <p:nvPr/>
        </p:nvCxnSpPr>
        <p:spPr>
          <a:xfrm rot="5400000">
            <a:off x="3502874" y="-1174417"/>
            <a:ext cx="789600" cy="5331900"/>
          </a:xfrm>
          <a:prstGeom prst="bentConnector3">
            <a:avLst>
              <a:gd name="adj1" fmla="val -28951"/>
            </a:avLst>
          </a:prstGeom>
          <a:noFill/>
          <a:ln w="9525" cap="flat" cmpd="sng">
            <a:solidFill>
              <a:schemeClr val="dk1"/>
            </a:solidFill>
            <a:prstDash val="dash"/>
            <a:round/>
            <a:headEnd type="none" w="sm" len="sm"/>
            <a:tailEnd type="triangle" w="med" len="med"/>
          </a:ln>
        </p:spPr>
      </p:cxnSp>
      <p:sp>
        <p:nvSpPr>
          <p:cNvPr id="255" name="Google Shape;255;p20"/>
          <p:cNvSpPr txBox="1"/>
          <p:nvPr/>
        </p:nvSpPr>
        <p:spPr>
          <a:xfrm>
            <a:off x="2836885" y="6062784"/>
            <a:ext cx="435184" cy="276999"/>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ACK</a:t>
            </a:r>
            <a:endParaRPr sz="1200">
              <a:solidFill>
                <a:schemeClr val="dk1"/>
              </a:solidFill>
              <a:latin typeface="Calibri"/>
              <a:ea typeface="Calibri"/>
              <a:cs typeface="Calibri"/>
              <a:sym typeface="Calibri"/>
            </a:endParaRPr>
          </a:p>
        </p:txBody>
      </p:sp>
      <p:cxnSp>
        <p:nvCxnSpPr>
          <p:cNvPr id="256" name="Google Shape;256;p20"/>
          <p:cNvCxnSpPr>
            <a:stCxn id="250" idx="0"/>
            <a:endCxn id="212" idx="0"/>
          </p:cNvCxnSpPr>
          <p:nvPr/>
        </p:nvCxnSpPr>
        <p:spPr>
          <a:xfrm rot="5400000">
            <a:off x="3444148" y="1704819"/>
            <a:ext cx="838200" cy="5503800"/>
          </a:xfrm>
          <a:prstGeom prst="bentConnector3">
            <a:avLst>
              <a:gd name="adj1" fmla="val -27273"/>
            </a:avLst>
          </a:prstGeom>
          <a:noFill/>
          <a:ln w="9525" cap="flat" cmpd="sng">
            <a:solidFill>
              <a:schemeClr val="dk1"/>
            </a:solidFill>
            <a:prstDash val="dash"/>
            <a:round/>
            <a:headEnd type="none" w="sm" len="sm"/>
            <a:tailEnd type="triangle" w="med" len="med"/>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3" name="Google Shape;263;p21"/>
          <p:cNvSpPr/>
          <p:nvPr/>
        </p:nvSpPr>
        <p:spPr>
          <a:xfrm>
            <a:off x="609600" y="896756"/>
            <a:ext cx="7696200"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rPr>
              <a:t>Advantages of ARQ-NOMA and HARQ-NOMA over Traditional NOMA</a:t>
            </a:r>
            <a:endParaRPr/>
          </a:p>
          <a:p>
            <a:pPr marL="0" marR="0" lvl="0" indent="0" algn="l" rtl="0">
              <a:spcBef>
                <a:spcPts val="0"/>
              </a:spcBef>
              <a:spcAft>
                <a:spcPts val="0"/>
              </a:spcAft>
              <a:buNone/>
            </a:pPr>
            <a:endParaRPr sz="1800" b="1">
              <a:solidFill>
                <a:schemeClr val="dk1"/>
              </a:solidFill>
              <a:latin typeface="Times New Roman"/>
              <a:ea typeface="Times New Roman"/>
              <a:cs typeface="Times New Roman"/>
              <a:sym typeface="Times New Roman"/>
            </a:endParaRPr>
          </a:p>
        </p:txBody>
      </p:sp>
      <p:sp>
        <p:nvSpPr>
          <p:cNvPr id="264" name="Google Shape;264;p21"/>
          <p:cNvSpPr txBox="1"/>
          <p:nvPr/>
        </p:nvSpPr>
        <p:spPr>
          <a:xfrm>
            <a:off x="3733800" y="432262"/>
            <a:ext cx="1828800"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chemeClr val="dk1"/>
                </a:solidFill>
                <a:latin typeface="Times New Roman"/>
                <a:ea typeface="Times New Roman"/>
                <a:cs typeface="Times New Roman"/>
                <a:sym typeface="Times New Roman"/>
              </a:rPr>
              <a:t>Conclusion</a:t>
            </a:r>
            <a:endParaRPr sz="2400" b="1">
              <a:solidFill>
                <a:schemeClr val="dk1"/>
              </a:solidFill>
              <a:latin typeface="Times New Roman"/>
              <a:ea typeface="Times New Roman"/>
              <a:cs typeface="Times New Roman"/>
              <a:sym typeface="Times New Roman"/>
            </a:endParaRPr>
          </a:p>
        </p:txBody>
      </p:sp>
      <p:sp>
        <p:nvSpPr>
          <p:cNvPr id="265" name="Google Shape;265;p21"/>
          <p:cNvSpPr/>
          <p:nvPr/>
        </p:nvSpPr>
        <p:spPr>
          <a:xfrm>
            <a:off x="342900" y="1304079"/>
            <a:ext cx="8610600" cy="489364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a:solidFill>
                  <a:schemeClr val="dk1"/>
                </a:solidFill>
                <a:latin typeface="Times New Roman"/>
                <a:ea typeface="Times New Roman"/>
                <a:cs typeface="Times New Roman"/>
                <a:sym typeface="Times New Roman"/>
              </a:rPr>
              <a:t>Improved Reliability: </a:t>
            </a:r>
            <a:r>
              <a:rPr lang="en-US" sz="1200">
                <a:solidFill>
                  <a:schemeClr val="dk1"/>
                </a:solidFill>
                <a:latin typeface="Times New Roman"/>
                <a:ea typeface="Times New Roman"/>
                <a:cs typeface="Times New Roman"/>
                <a:sym typeface="Times New Roman"/>
              </a:rPr>
              <a:t>ARQ-NOMA and HARQ-NOMA significantly reduce outage probability and packet error rates, especially for users with weaker channels or lower power allocation, leading to more reliable communication .</a:t>
            </a:r>
            <a:endParaRPr/>
          </a:p>
          <a:p>
            <a:pPr marL="0" marR="0" lvl="0" indent="0" algn="l" rtl="0">
              <a:spcBef>
                <a:spcPts val="0"/>
              </a:spcBef>
              <a:spcAft>
                <a:spcPts val="0"/>
              </a:spcAft>
              <a:buNone/>
            </a:pPr>
            <a:endParaRPr sz="12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200" b="1">
                <a:solidFill>
                  <a:schemeClr val="dk1"/>
                </a:solidFill>
                <a:latin typeface="Times New Roman"/>
                <a:ea typeface="Times New Roman"/>
                <a:cs typeface="Times New Roman"/>
                <a:sym typeface="Times New Roman"/>
              </a:rPr>
              <a:t>Higher Throughput: </a:t>
            </a:r>
            <a:r>
              <a:rPr lang="en-US" sz="1200">
                <a:solidFill>
                  <a:schemeClr val="dk1"/>
                </a:solidFill>
                <a:latin typeface="Times New Roman"/>
                <a:ea typeface="Times New Roman"/>
                <a:cs typeface="Times New Roman"/>
                <a:sym typeface="Times New Roman"/>
              </a:rPr>
              <a:t>These schemes can achieve higher effective throughput compared to traditional NOMA, particularly in scenarios with short-packet or massive IoT communications .</a:t>
            </a:r>
            <a:endParaRPr/>
          </a:p>
          <a:p>
            <a:pPr marL="0" marR="0" lvl="0" indent="0" algn="l" rtl="0">
              <a:spcBef>
                <a:spcPts val="0"/>
              </a:spcBef>
              <a:spcAft>
                <a:spcPts val="0"/>
              </a:spcAft>
              <a:buNone/>
            </a:pPr>
            <a:endParaRPr sz="12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200" b="1">
                <a:solidFill>
                  <a:schemeClr val="dk1"/>
                </a:solidFill>
                <a:latin typeface="Times New Roman"/>
                <a:ea typeface="Times New Roman"/>
                <a:cs typeface="Times New Roman"/>
                <a:sym typeface="Times New Roman"/>
              </a:rPr>
              <a:t>Enhanced User Fairness</a:t>
            </a:r>
            <a:r>
              <a:rPr lang="en-US" sz="1200">
                <a:solidFill>
                  <a:schemeClr val="dk1"/>
                </a:solidFill>
                <a:latin typeface="Times New Roman"/>
                <a:ea typeface="Times New Roman"/>
                <a:cs typeface="Times New Roman"/>
                <a:sym typeface="Times New Roman"/>
              </a:rPr>
              <a:t>: Retransmission protocols help balance performance between users, ensuring that even those with less transmit power experience improved service quality .</a:t>
            </a:r>
            <a:endParaRPr/>
          </a:p>
          <a:p>
            <a:pPr marL="0" marR="0" lvl="0" indent="0" algn="l" rtl="0">
              <a:spcBef>
                <a:spcPts val="0"/>
              </a:spcBef>
              <a:spcAft>
                <a:spcPts val="0"/>
              </a:spcAft>
              <a:buNone/>
            </a:pPr>
            <a:endParaRPr sz="12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200" b="1">
                <a:solidFill>
                  <a:schemeClr val="dk1"/>
                </a:solidFill>
                <a:latin typeface="Times New Roman"/>
                <a:ea typeface="Times New Roman"/>
                <a:cs typeface="Times New Roman"/>
                <a:sym typeface="Times New Roman"/>
              </a:rPr>
              <a:t>Better Performance with Limited Channel Information: </a:t>
            </a:r>
            <a:r>
              <a:rPr lang="en-US" sz="1200">
                <a:solidFill>
                  <a:schemeClr val="dk1"/>
                </a:solidFill>
                <a:latin typeface="Times New Roman"/>
                <a:ea typeface="Times New Roman"/>
                <a:cs typeface="Times New Roman"/>
                <a:sym typeface="Times New Roman"/>
              </a:rPr>
              <a:t>HARQ-NOMA can maintain strong performance even when only average channel state information is available at the transmitter .</a:t>
            </a:r>
            <a:endParaRPr/>
          </a:p>
          <a:p>
            <a:pPr marL="0" marR="0" lvl="0" indent="0" algn="l" rtl="0">
              <a:spcBef>
                <a:spcPts val="0"/>
              </a:spcBef>
              <a:spcAft>
                <a:spcPts val="0"/>
              </a:spcAft>
              <a:buNone/>
            </a:pPr>
            <a:endParaRPr sz="12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200" b="1">
                <a:solidFill>
                  <a:schemeClr val="dk1"/>
                </a:solidFill>
                <a:latin typeface="Times New Roman"/>
                <a:ea typeface="Times New Roman"/>
                <a:cs typeface="Times New Roman"/>
                <a:sym typeface="Times New Roman"/>
              </a:rPr>
              <a:t>Mitigation of Interference and SIC Errors: </a:t>
            </a:r>
            <a:r>
              <a:rPr lang="en-US" sz="1200">
                <a:solidFill>
                  <a:schemeClr val="dk1"/>
                </a:solidFill>
                <a:latin typeface="Times New Roman"/>
                <a:ea typeface="Times New Roman"/>
                <a:cs typeface="Times New Roman"/>
                <a:sym typeface="Times New Roman"/>
              </a:rPr>
              <a:t>HARQ techniques help reduce the negative impact of interference and errors in successive interference cancellation, improving overall system robustness .</a:t>
            </a:r>
            <a:endParaRPr/>
          </a:p>
          <a:p>
            <a:pPr marL="0" marR="0" lvl="0" indent="0" algn="l" rtl="0">
              <a:spcBef>
                <a:spcPts val="0"/>
              </a:spcBef>
              <a:spcAft>
                <a:spcPts val="0"/>
              </a:spcAft>
              <a:buNone/>
            </a:pPr>
            <a:endParaRPr sz="12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200" b="1">
                <a:solidFill>
                  <a:schemeClr val="dk1"/>
                </a:solidFill>
                <a:latin typeface="Times New Roman"/>
                <a:ea typeface="Times New Roman"/>
                <a:cs typeface="Times New Roman"/>
                <a:sym typeface="Times New Roman"/>
              </a:rPr>
              <a:t>Security Improvements: </a:t>
            </a:r>
            <a:r>
              <a:rPr lang="en-US" sz="1200">
                <a:solidFill>
                  <a:schemeClr val="dk1"/>
                </a:solidFill>
                <a:latin typeface="Times New Roman"/>
                <a:ea typeface="Times New Roman"/>
                <a:cs typeface="Times New Roman"/>
                <a:sym typeface="Times New Roman"/>
              </a:rPr>
              <a:t>HARQ-assisted NOMA can enhance secrecy performance and reduce information leakage in secure transmission scenarios .</a:t>
            </a:r>
            <a:endParaRPr/>
          </a:p>
          <a:p>
            <a:pPr marL="0" marR="0" lvl="0" indent="0" algn="l" rtl="0">
              <a:spcBef>
                <a:spcPts val="0"/>
              </a:spcBef>
              <a:spcAft>
                <a:spcPts val="0"/>
              </a:spcAft>
              <a:buNone/>
            </a:pPr>
            <a:endParaRPr sz="12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200" b="1">
                <a:solidFill>
                  <a:schemeClr val="dk1"/>
                </a:solidFill>
                <a:latin typeface="Times New Roman"/>
                <a:ea typeface="Times New Roman"/>
                <a:cs typeface="Times New Roman"/>
                <a:sym typeface="Times New Roman"/>
              </a:rPr>
              <a:t>Optimized Power and Rate Allocation: </a:t>
            </a:r>
            <a:r>
              <a:rPr lang="en-US" sz="1200">
                <a:solidFill>
                  <a:schemeClr val="dk1"/>
                </a:solidFill>
                <a:latin typeface="Times New Roman"/>
                <a:ea typeface="Times New Roman"/>
                <a:cs typeface="Times New Roman"/>
                <a:sym typeface="Times New Roman"/>
              </a:rPr>
              <a:t>These schemes allow for more flexible and efficient power and rate allocation, maximizing throughput while meeting outage constraints .</a:t>
            </a:r>
            <a:endParaRPr/>
          </a:p>
          <a:p>
            <a:pPr marL="0" marR="0" lvl="0" indent="0" algn="l" rtl="0">
              <a:spcBef>
                <a:spcPts val="0"/>
              </a:spcBef>
              <a:spcAft>
                <a:spcPts val="0"/>
              </a:spcAft>
              <a:buNone/>
            </a:pPr>
            <a:endParaRPr sz="12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200" b="1">
                <a:solidFill>
                  <a:schemeClr val="dk1"/>
                </a:solidFill>
                <a:latin typeface="Times New Roman"/>
                <a:ea typeface="Times New Roman"/>
                <a:cs typeface="Times New Roman"/>
                <a:sym typeface="Times New Roman"/>
              </a:rPr>
              <a:t>Reduced Latency for IoT: </a:t>
            </a:r>
            <a:r>
              <a:rPr lang="en-US" sz="1200">
                <a:solidFill>
                  <a:schemeClr val="dk1"/>
                </a:solidFill>
                <a:latin typeface="Times New Roman"/>
                <a:ea typeface="Times New Roman"/>
                <a:cs typeface="Times New Roman"/>
                <a:sym typeface="Times New Roman"/>
              </a:rPr>
              <a:t>In short-packet communications, ARQ-NOMA and HARQ-NOMA maintain low latency while improving reliability and throughput .</a:t>
            </a:r>
            <a:endParaRPr/>
          </a:p>
          <a:p>
            <a:pPr marL="0" marR="0" lvl="0" indent="0" algn="l" rtl="0">
              <a:spcBef>
                <a:spcPts val="0"/>
              </a:spcBef>
              <a:spcAft>
                <a:spcPts val="0"/>
              </a:spcAft>
              <a:buNone/>
            </a:pPr>
            <a:endParaRPr sz="12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200" b="1">
                <a:solidFill>
                  <a:schemeClr val="dk1"/>
                </a:solidFill>
                <a:latin typeface="Times New Roman"/>
                <a:ea typeface="Times New Roman"/>
                <a:cs typeface="Times New Roman"/>
                <a:sym typeface="Times New Roman"/>
              </a:rPr>
              <a:t>Cooperative Gains: </a:t>
            </a:r>
            <a:r>
              <a:rPr lang="en-US" sz="1200">
                <a:solidFill>
                  <a:schemeClr val="dk1"/>
                </a:solidFill>
                <a:latin typeface="Times New Roman"/>
                <a:ea typeface="Times New Roman"/>
                <a:cs typeface="Times New Roman"/>
                <a:sym typeface="Times New Roman"/>
              </a:rPr>
              <a:t>Cooperative HARQ-assisted NOMA can further reduce outage probability (by over 20%) and increase throughput (by up to 17%) compared to non-cooperative or orthogonal schemes .</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1731</Words>
  <Application>Microsoft Office PowerPoint</Application>
  <PresentationFormat>화면 슬라이드 쇼(4:3)</PresentationFormat>
  <Paragraphs>154</Paragraphs>
  <Slides>10</Slides>
  <Notes>10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10</vt:i4>
      </vt:variant>
    </vt:vector>
  </HeadingPairs>
  <TitlesOfParts>
    <vt:vector size="15" baseType="lpstr">
      <vt:lpstr>Noto Sans Symbols</vt:lpstr>
      <vt:lpstr>Arial</vt:lpstr>
      <vt:lpstr>Calibri</vt:lpstr>
      <vt:lpstr>Times New Roman</vt:lpstr>
      <vt:lpstr>Office Theme</vt:lpstr>
      <vt:lpstr>PowerPoint 프레젠테이션</vt:lpstr>
      <vt:lpstr>PowerPoint 프레젠테이션</vt:lpstr>
      <vt:lpstr>Contents</vt:lpstr>
      <vt:lpstr>Background</vt:lpstr>
      <vt:lpstr>PowerPoint 프레젠테이션</vt:lpstr>
      <vt:lpstr>Overview of ARQ-NOMA and HARQ-NOMA</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MSN</dc:creator>
  <cp:lastModifiedBy>장영민(교원-전자시스템공학전공)</cp:lastModifiedBy>
  <cp:revision>5</cp:revision>
  <dcterms:modified xsi:type="dcterms:W3CDTF">2025-07-30T11:15:53Z</dcterms:modified>
</cp:coreProperties>
</file>