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20" r:id="rId4"/>
  </p:sldMasterIdLst>
  <p:notesMasterIdLst>
    <p:notesMasterId r:id="rId15"/>
  </p:notesMasterIdLst>
  <p:handoutMasterIdLst>
    <p:handoutMasterId r:id="rId16"/>
  </p:handoutMasterIdLst>
  <p:sldIdLst>
    <p:sldId id="346" r:id="rId5"/>
    <p:sldId id="311" r:id="rId6"/>
    <p:sldId id="371" r:id="rId7"/>
    <p:sldId id="372" r:id="rId8"/>
    <p:sldId id="381" r:id="rId9"/>
    <p:sldId id="385" r:id="rId10"/>
    <p:sldId id="383" r:id="rId11"/>
    <p:sldId id="384" r:id="rId12"/>
    <p:sldId id="365" r:id="rId13"/>
    <p:sldId id="366" r:id="rId14"/>
  </p:sldIdLst>
  <p:sldSz cx="12192000" cy="9144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589" y="58"/>
      </p:cViewPr>
      <p:guideLst>
        <p:guide orient="horz" pos="288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July 2025</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7/30/2025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July 2025</a:t>
            </a:r>
          </a:p>
        </p:txBody>
      </p:sp>
      <p:sp>
        <p:nvSpPr>
          <p:cNvPr id="4" name="Slide Image Placeholder 3"/>
          <p:cNvSpPr>
            <a:spLocks noGrp="1" noRot="1" noChangeAspect="1"/>
          </p:cNvSpPr>
          <p:nvPr>
            <p:ph type="sldImg" idx="2"/>
          </p:nvPr>
        </p:nvSpPr>
        <p:spPr>
          <a:xfrm>
            <a:off x="1263650" y="696913"/>
            <a:ext cx="4651375" cy="348773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8" name="Date Placeholder 7">
            <a:extLst>
              <a:ext uri="{FF2B5EF4-FFF2-40B4-BE49-F238E27FC236}">
                <a16:creationId xmlns:a16="http://schemas.microsoft.com/office/drawing/2014/main" id="{F0F09566-EFE5-5FB3-0C13-B548C6B82FF9}"/>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26A6CD1-C7ED-4243-B7E1-0D2B7C57135A}" type="datetimeFigureOut">
              <a:rPr lang="en-US" smtClean="0"/>
              <a:t>7/30/2025</a:t>
            </a:fld>
            <a:endParaRPr lang="en-US"/>
          </a:p>
        </p:txBody>
      </p:sp>
      <p:sp>
        <p:nvSpPr>
          <p:cNvPr id="9" name="Slide Number Placeholder 8">
            <a:extLst>
              <a:ext uri="{FF2B5EF4-FFF2-40B4-BE49-F238E27FC236}">
                <a16:creationId xmlns:a16="http://schemas.microsoft.com/office/drawing/2014/main" id="{45E7FFF8-6B9E-A2F7-C132-BF6035775C13}"/>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87AC868-ADEB-4482-9824-BE7B6602F42E}"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en-US"/>
              <a:t>Click to edit Master title style</a:t>
            </a:r>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7" name="Straight Connector 6">
            <a:extLst>
              <a:ext uri="{FF2B5EF4-FFF2-40B4-BE49-F238E27FC236}">
                <a16:creationId xmlns:a16="http://schemas.microsoft.com/office/drawing/2014/main" id="{77A95778-3DBF-E0FF-7A8F-CBFFD904A566}"/>
              </a:ext>
            </a:extLst>
          </p:cNvPr>
          <p:cNvCxnSpPr/>
          <p:nvPr userDrawn="1"/>
        </p:nvCxnSpPr>
        <p:spPr>
          <a:xfrm>
            <a:off x="609600" y="8432800"/>
            <a:ext cx="1097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5DE8E4A-9E10-A871-0BBC-32EF03FB91E4}"/>
              </a:ext>
            </a:extLst>
          </p:cNvPr>
          <p:cNvCxnSpPr/>
          <p:nvPr userDrawn="1"/>
        </p:nvCxnSpPr>
        <p:spPr>
          <a:xfrm>
            <a:off x="609600" y="609600"/>
            <a:ext cx="1097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00D20FC-FBA0-BC17-9B38-3E87DB4A9F5F}"/>
              </a:ext>
            </a:extLst>
          </p:cNvPr>
          <p:cNvSpPr txBox="1"/>
          <p:nvPr userDrawn="1"/>
        </p:nvSpPr>
        <p:spPr>
          <a:xfrm>
            <a:off x="7213600" y="203205"/>
            <a:ext cx="4368800" cy="379656"/>
          </a:xfrm>
          <a:prstGeom prst="rect">
            <a:avLst/>
          </a:prstGeom>
          <a:noFill/>
        </p:spPr>
        <p:txBody>
          <a:bodyPr wrap="square" rtlCol="0">
            <a:spAutoFit/>
          </a:bodyPr>
          <a:lstStyle/>
          <a:p>
            <a:pPr algn="r"/>
            <a:r>
              <a:rPr lang="en-US" sz="1867" b="1">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a:extLst>
              <a:ext uri="{FF2B5EF4-FFF2-40B4-BE49-F238E27FC236}">
                <a16:creationId xmlns:a16="http://schemas.microsoft.com/office/drawing/2014/main" id="{5B6C4DE3-92E0-4541-8848-10EB70BCCFCC}"/>
              </a:ext>
            </a:extLst>
          </p:cNvPr>
          <p:cNvSpPr txBox="1"/>
          <p:nvPr userDrawn="1"/>
        </p:nvSpPr>
        <p:spPr>
          <a:xfrm>
            <a:off x="609600" y="404420"/>
            <a:ext cx="2032000" cy="379656"/>
          </a:xfrm>
          <a:prstGeom prst="rect">
            <a:avLst/>
          </a:prstGeom>
          <a:noFill/>
        </p:spPr>
        <p:txBody>
          <a:bodyPr wrap="square" rtlCol="0">
            <a:spAutoFit/>
          </a:bodyPr>
          <a:lstStyle/>
          <a:p>
            <a:r>
              <a:rPr lang="en-US" sz="1867" b="1">
                <a:latin typeface="Times New Roman" panose="02020603050405020304" pitchFamily="18" charset="0"/>
                <a:cs typeface="Times New Roman" panose="02020603050405020304" pitchFamily="18" charset="0"/>
              </a:rPr>
              <a:t>September 2020</a:t>
            </a:r>
          </a:p>
        </p:txBody>
      </p:sp>
    </p:spTree>
    <p:extLst>
      <p:ext uri="{BB962C8B-B14F-4D97-AF65-F5344CB8AC3E}">
        <p14:creationId xmlns:p14="http://schemas.microsoft.com/office/powerpoint/2010/main" val="268925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t>‹#›</a:t>
            </a:fld>
            <a:endParaRPr lang="en-US"/>
          </a:p>
        </p:txBody>
      </p:sp>
    </p:spTree>
    <p:extLst>
      <p:ext uri="{BB962C8B-B14F-4D97-AF65-F5344CB8AC3E}">
        <p14:creationId xmlns:p14="http://schemas.microsoft.com/office/powerpoint/2010/main" val="404609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t>‹#›</a:t>
            </a:fld>
            <a:endParaRPr lang="en-US"/>
          </a:p>
        </p:txBody>
      </p:sp>
    </p:spTree>
    <p:extLst>
      <p:ext uri="{BB962C8B-B14F-4D97-AF65-F5344CB8AC3E}">
        <p14:creationId xmlns:p14="http://schemas.microsoft.com/office/powerpoint/2010/main" val="174447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7" name="Straight Connector 6">
            <a:extLst>
              <a:ext uri="{FF2B5EF4-FFF2-40B4-BE49-F238E27FC236}">
                <a16:creationId xmlns:a16="http://schemas.microsoft.com/office/drawing/2014/main" id="{01471196-C2EC-329F-57B6-4368271A082E}"/>
              </a:ext>
            </a:extLst>
          </p:cNvPr>
          <p:cNvCxnSpPr/>
          <p:nvPr userDrawn="1"/>
        </p:nvCxnSpPr>
        <p:spPr>
          <a:xfrm>
            <a:off x="609600" y="609600"/>
            <a:ext cx="1097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0627A7B-162F-ED25-64A0-97F3B8A942AA}"/>
              </a:ext>
            </a:extLst>
          </p:cNvPr>
          <p:cNvCxnSpPr/>
          <p:nvPr userDrawn="1"/>
        </p:nvCxnSpPr>
        <p:spPr>
          <a:xfrm>
            <a:off x="609600" y="8432800"/>
            <a:ext cx="1097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544BA16-0DF3-9FCA-2265-B2BE727F40BA}"/>
              </a:ext>
            </a:extLst>
          </p:cNvPr>
          <p:cNvSpPr txBox="1"/>
          <p:nvPr userDrawn="1"/>
        </p:nvSpPr>
        <p:spPr>
          <a:xfrm>
            <a:off x="609600" y="203205"/>
            <a:ext cx="2032000" cy="379656"/>
          </a:xfrm>
          <a:prstGeom prst="rect">
            <a:avLst/>
          </a:prstGeom>
          <a:noFill/>
        </p:spPr>
        <p:txBody>
          <a:bodyPr wrap="square" rtlCol="0">
            <a:spAutoFit/>
          </a:bodyPr>
          <a:lstStyle/>
          <a:p>
            <a:r>
              <a:rPr lang="en-US" sz="1867" b="1">
                <a:latin typeface="Times New Roman" panose="02020603050405020304" pitchFamily="18" charset="0"/>
                <a:cs typeface="Times New Roman" panose="02020603050405020304" pitchFamily="18" charset="0"/>
              </a:rPr>
              <a:t>July 2025</a:t>
            </a:r>
          </a:p>
        </p:txBody>
      </p:sp>
      <p:sp>
        <p:nvSpPr>
          <p:cNvPr id="10" name="Date Placeholder 3">
            <a:extLst>
              <a:ext uri="{FF2B5EF4-FFF2-40B4-BE49-F238E27FC236}">
                <a16:creationId xmlns:a16="http://schemas.microsoft.com/office/drawing/2014/main" id="{A69F2D0B-7A5E-B316-AE24-8AF88F4AFA08}"/>
              </a:ext>
            </a:extLst>
          </p:cNvPr>
          <p:cNvSpPr txBox="1"/>
          <p:nvPr userDrawn="1"/>
        </p:nvSpPr>
        <p:spPr>
          <a:xfrm>
            <a:off x="609600" y="8432807"/>
            <a:ext cx="2844800" cy="486833"/>
          </a:xfrm>
          <a:prstGeom prst="rect">
            <a:avLst/>
          </a:prstGeom>
        </p:spPr>
        <p:txBody>
          <a:bodyPr vert="horz" lIns="121920" tIns="60960" rIns="121920" bIns="6096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1219215" rtl="0" eaLnBrk="1" fontAlgn="auto" latinLnBrk="0" hangingPunct="1">
              <a:lnSpc>
                <a:spcPct val="100000"/>
              </a:lnSpc>
              <a:spcBef>
                <a:spcPts val="0"/>
              </a:spcBef>
              <a:spcAft>
                <a:spcPts val="0"/>
              </a:spcAft>
              <a:buClrTx/>
              <a:buSzTx/>
              <a:buFontTx/>
              <a:buNone/>
              <a:defRPr/>
            </a:pPr>
            <a:endParaRPr kumimoji="0" lang="en-US" sz="1867"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Date Placeholder 3">
            <a:extLst>
              <a:ext uri="{FF2B5EF4-FFF2-40B4-BE49-F238E27FC236}">
                <a16:creationId xmlns:a16="http://schemas.microsoft.com/office/drawing/2014/main" id="{FE790193-18D4-3268-D2DE-CA2532F5F014}"/>
              </a:ext>
            </a:extLst>
          </p:cNvPr>
          <p:cNvSpPr txBox="1"/>
          <p:nvPr userDrawn="1"/>
        </p:nvSpPr>
        <p:spPr>
          <a:xfrm>
            <a:off x="8737600" y="8432807"/>
            <a:ext cx="2844800" cy="486833"/>
          </a:xfrm>
          <a:prstGeom prst="rect">
            <a:avLst/>
          </a:prstGeom>
        </p:spPr>
        <p:txBody>
          <a:bodyPr vert="horz" lIns="121920" tIns="60960" rIns="121920" bIns="6096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1219215" rtl="0" eaLnBrk="1" fontAlgn="auto" latinLnBrk="0" hangingPunct="1">
              <a:lnSpc>
                <a:spcPct val="100000"/>
              </a:lnSpc>
              <a:spcBef>
                <a:spcPts val="0"/>
              </a:spcBef>
              <a:spcAft>
                <a:spcPts val="0"/>
              </a:spcAft>
              <a:buClrTx/>
              <a:buSzTx/>
              <a:buFontTx/>
              <a:buNone/>
              <a:defRPr/>
            </a:pPr>
            <a:endParaRPr kumimoji="0" lang="en-US" sz="1867"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2" name="TextBox 11">
            <a:extLst>
              <a:ext uri="{FF2B5EF4-FFF2-40B4-BE49-F238E27FC236}">
                <a16:creationId xmlns:a16="http://schemas.microsoft.com/office/drawing/2014/main" id="{C3C46951-9CEE-26AC-5CA6-C9776F0DABEA}"/>
              </a:ext>
            </a:extLst>
          </p:cNvPr>
          <p:cNvSpPr txBox="1"/>
          <p:nvPr userDrawn="1"/>
        </p:nvSpPr>
        <p:spPr>
          <a:xfrm>
            <a:off x="7213600" y="203205"/>
            <a:ext cx="4368800" cy="400110"/>
          </a:xfrm>
          <a:prstGeom prst="rect">
            <a:avLst/>
          </a:prstGeom>
          <a:noFill/>
        </p:spPr>
        <p:txBody>
          <a:bodyPr wrap="square" rtlCol="0">
            <a:spAutoFit/>
          </a:bodyPr>
          <a:lstStyle/>
          <a:p>
            <a:pPr algn="r"/>
            <a:r>
              <a:rPr lang="it-IT" altLang="ko-KR" sz="2000" b="0" i="0" kern="1200" dirty="0">
                <a:solidFill>
                  <a:schemeClr val="tx1"/>
                </a:solidFill>
                <a:effectLst/>
                <a:highlight>
                  <a:srgbClr val="FFFFFF"/>
                </a:highlight>
                <a:latin typeface="+mn-lt"/>
                <a:ea typeface="+mn-ea"/>
                <a:cs typeface="+mn-cs"/>
              </a:rPr>
              <a:t>DCN </a:t>
            </a:r>
            <a:r>
              <a:rPr lang="it-IT" altLang="ko-KR" sz="2000" b="1" i="0" kern="1200" dirty="0">
                <a:solidFill>
                  <a:schemeClr val="tx1"/>
                </a:solidFill>
                <a:effectLst/>
                <a:highlight>
                  <a:srgbClr val="FFFFFF"/>
                </a:highlight>
                <a:latin typeface="+mn-lt"/>
                <a:ea typeface="+mn-ea"/>
                <a:cs typeface="+mn-cs"/>
              </a:rPr>
              <a:t>15-25-0372-00-07ma</a:t>
            </a:r>
            <a:endParaRPr lang="en-US"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740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en-US"/>
              <a:t>Click to edit Master title style</a:t>
            </a:r>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7" name="Slide Number Placeholder 5">
            <a:extLst>
              <a:ext uri="{FF2B5EF4-FFF2-40B4-BE49-F238E27FC236}">
                <a16:creationId xmlns:a16="http://schemas.microsoft.com/office/drawing/2014/main" id="{019899F8-153A-0671-2BDA-A0ADFE88F3CC}"/>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2091700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434167"/>
            <a:ext cx="518160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
        <p:nvSpPr>
          <p:cNvPr id="8" name="Slide Number Placeholder 5">
            <a:extLst>
              <a:ext uri="{FF2B5EF4-FFF2-40B4-BE49-F238E27FC236}">
                <a16:creationId xmlns:a16="http://schemas.microsoft.com/office/drawing/2014/main" id="{FAE50C70-979D-F719-2D2A-2B09910C2834}"/>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86512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en-US"/>
              <a:t>Click to edit Master title style</a:t>
            </a:r>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3340100"/>
            <a:ext cx="5157787"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3340100"/>
            <a:ext cx="5183188"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
        <p:nvSpPr>
          <p:cNvPr id="10" name="Slide Number Placeholder 5">
            <a:extLst>
              <a:ext uri="{FF2B5EF4-FFF2-40B4-BE49-F238E27FC236}">
                <a16:creationId xmlns:a16="http://schemas.microsoft.com/office/drawing/2014/main" id="{D02F3FA6-86F1-9CF3-8A72-5FBD2B8E1605}"/>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127124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6" name="Slide Number Placeholder 5">
            <a:extLst>
              <a:ext uri="{FF2B5EF4-FFF2-40B4-BE49-F238E27FC236}">
                <a16:creationId xmlns:a16="http://schemas.microsoft.com/office/drawing/2014/main" id="{E62F0805-FE08-55AE-A175-9CFA407FD3F7}"/>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105437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
        <p:nvSpPr>
          <p:cNvPr id="5" name="Slide Number Placeholder 5">
            <a:extLst>
              <a:ext uri="{FF2B5EF4-FFF2-40B4-BE49-F238E27FC236}">
                <a16:creationId xmlns:a16="http://schemas.microsoft.com/office/drawing/2014/main" id="{CCC64998-CA52-DB3F-39B9-94914992348A}"/>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3122224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
        <p:nvSpPr>
          <p:cNvPr id="8" name="Slide Number Placeholder 5">
            <a:extLst>
              <a:ext uri="{FF2B5EF4-FFF2-40B4-BE49-F238E27FC236}">
                <a16:creationId xmlns:a16="http://schemas.microsoft.com/office/drawing/2014/main" id="{556E6D23-B8E4-6CEE-1C86-4E2D133DE891}"/>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367094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en-US"/>
              <a:t>Click to edit Master title style</a:t>
            </a:r>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
        <p:nvSpPr>
          <p:cNvPr id="8" name="Slide Number Placeholder 5">
            <a:extLst>
              <a:ext uri="{FF2B5EF4-FFF2-40B4-BE49-F238E27FC236}">
                <a16:creationId xmlns:a16="http://schemas.microsoft.com/office/drawing/2014/main" id="{076473DE-C777-454D-B799-97435AC43740}"/>
              </a:ext>
            </a:extLst>
          </p:cNvPr>
          <p:cNvSpPr txBox="1"/>
          <p:nvPr userDrawn="1"/>
        </p:nvSpPr>
        <p:spPr>
          <a:xfrm>
            <a:off x="6096005" y="8496174"/>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Tree>
    <p:extLst>
      <p:ext uri="{BB962C8B-B14F-4D97-AF65-F5344CB8AC3E}">
        <p14:creationId xmlns:p14="http://schemas.microsoft.com/office/powerpoint/2010/main" val="284293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6"/>
            <a:ext cx="10515600"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296403" y="-42337"/>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smtClean="0"/>
              <a:t>7/30/2025</a:t>
            </a:fld>
            <a:endParaRPr lang="en-US"/>
          </a:p>
        </p:txBody>
      </p:sp>
      <p:sp>
        <p:nvSpPr>
          <p:cNvPr id="5" name="Footer Placeholder 4"/>
          <p:cNvSpPr>
            <a:spLocks noGrp="1"/>
          </p:cNvSpPr>
          <p:nvPr>
            <p:ph type="ftr" sz="quarter" idx="3"/>
          </p:nvPr>
        </p:nvSpPr>
        <p:spPr>
          <a:xfrm>
            <a:off x="4038602" y="7664585"/>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smtClean="0"/>
              <a:t>‹#›</a:t>
            </a:fld>
            <a:endParaRPr lang="en-US"/>
          </a:p>
        </p:txBody>
      </p:sp>
      <p:cxnSp>
        <p:nvCxnSpPr>
          <p:cNvPr id="7" name="Straight Connector 6">
            <a:extLst>
              <a:ext uri="{FF2B5EF4-FFF2-40B4-BE49-F238E27FC236}">
                <a16:creationId xmlns:a16="http://schemas.microsoft.com/office/drawing/2014/main" id="{F5FF184C-3D32-CC67-3375-54985623DD54}"/>
              </a:ext>
            </a:extLst>
          </p:cNvPr>
          <p:cNvCxnSpPr/>
          <p:nvPr userDrawn="1"/>
        </p:nvCxnSpPr>
        <p:spPr>
          <a:xfrm>
            <a:off x="609600" y="8432800"/>
            <a:ext cx="1097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a:extLst>
              <a:ext uri="{FF2B5EF4-FFF2-40B4-BE49-F238E27FC236}">
                <a16:creationId xmlns:a16="http://schemas.microsoft.com/office/drawing/2014/main" id="{82B0CA73-168F-3421-7FB1-1F5BB4464A10}"/>
              </a:ext>
            </a:extLst>
          </p:cNvPr>
          <p:cNvSpPr txBox="1"/>
          <p:nvPr userDrawn="1"/>
        </p:nvSpPr>
        <p:spPr>
          <a:xfrm>
            <a:off x="609600" y="8432807"/>
            <a:ext cx="2844800" cy="486833"/>
          </a:xfrm>
          <a:prstGeom prst="rect">
            <a:avLst/>
          </a:prstGeom>
        </p:spPr>
        <p:txBody>
          <a:bodyPr vert="horz" lIns="121920" tIns="60960" rIns="121920" bIns="6096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1219215" rtl="0" eaLnBrk="1" fontAlgn="auto" latinLnBrk="0" hangingPunct="1">
              <a:lnSpc>
                <a:spcPct val="100000"/>
              </a:lnSpc>
              <a:spcBef>
                <a:spcPts val="0"/>
              </a:spcBef>
              <a:spcAft>
                <a:spcPts val="0"/>
              </a:spcAft>
              <a:buClrTx/>
              <a:buSzTx/>
              <a:buFontTx/>
              <a:buNone/>
              <a:defRPr/>
            </a:pPr>
            <a:endParaRPr kumimoji="0" lang="en-US" sz="1867"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9" name="Date Placeholder 3">
            <a:extLst>
              <a:ext uri="{FF2B5EF4-FFF2-40B4-BE49-F238E27FC236}">
                <a16:creationId xmlns:a16="http://schemas.microsoft.com/office/drawing/2014/main" id="{8E205A9F-A151-80AD-B1C2-5DAC7851FB79}"/>
              </a:ext>
            </a:extLst>
          </p:cNvPr>
          <p:cNvSpPr txBox="1"/>
          <p:nvPr userDrawn="1"/>
        </p:nvSpPr>
        <p:spPr>
          <a:xfrm>
            <a:off x="8737600" y="8432807"/>
            <a:ext cx="2844800" cy="486833"/>
          </a:xfrm>
          <a:prstGeom prst="rect">
            <a:avLst/>
          </a:prstGeom>
        </p:spPr>
        <p:txBody>
          <a:bodyPr vert="horz" lIns="121920" tIns="60960" rIns="121920" bIns="6096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1219215" rtl="0" eaLnBrk="1" fontAlgn="auto" latinLnBrk="0" hangingPunct="1">
              <a:lnSpc>
                <a:spcPct val="100000"/>
              </a:lnSpc>
              <a:spcBef>
                <a:spcPts val="0"/>
              </a:spcBef>
              <a:spcAft>
                <a:spcPts val="0"/>
              </a:spcAft>
              <a:buClrTx/>
              <a:buSzTx/>
              <a:buFontTx/>
              <a:buNone/>
              <a:defRPr/>
            </a:pPr>
            <a:endParaRPr kumimoji="0" lang="en-US" sz="1867" b="0"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TextBox 9">
            <a:extLst>
              <a:ext uri="{FF2B5EF4-FFF2-40B4-BE49-F238E27FC236}">
                <a16:creationId xmlns:a16="http://schemas.microsoft.com/office/drawing/2014/main" id="{6728A038-FD56-F938-B6AA-3D6C53FF8D24}"/>
              </a:ext>
            </a:extLst>
          </p:cNvPr>
          <p:cNvSpPr txBox="1"/>
          <p:nvPr userDrawn="1"/>
        </p:nvSpPr>
        <p:spPr>
          <a:xfrm>
            <a:off x="10668003" y="8509268"/>
            <a:ext cx="675185" cy="379656"/>
          </a:xfrm>
          <a:prstGeom prst="rect">
            <a:avLst/>
          </a:prstGeom>
          <a:noFill/>
        </p:spPr>
        <p:txBody>
          <a:bodyPr wrap="none" rtlCol="0">
            <a:spAutoFit/>
          </a:bodyPr>
          <a:lstStyle/>
          <a:p>
            <a:r>
              <a:rPr lang="en-US" sz="1867">
                <a:latin typeface="Times New Roman" panose="02020603050405020304" pitchFamily="18" charset="0"/>
                <a:cs typeface="Times New Roman" panose="02020603050405020304" pitchFamily="18" charset="0"/>
              </a:rPr>
              <a:t>Slide</a:t>
            </a:r>
          </a:p>
        </p:txBody>
      </p:sp>
      <p:sp>
        <p:nvSpPr>
          <p:cNvPr id="11" name="Slide Number Placeholder 5">
            <a:extLst>
              <a:ext uri="{FF2B5EF4-FFF2-40B4-BE49-F238E27FC236}">
                <a16:creationId xmlns:a16="http://schemas.microsoft.com/office/drawing/2014/main" id="{C5A3F6E6-CB48-D3A3-0580-F4EB2612B0E3}"/>
              </a:ext>
            </a:extLst>
          </p:cNvPr>
          <p:cNvSpPr txBox="1"/>
          <p:nvPr userDrawn="1"/>
        </p:nvSpPr>
        <p:spPr>
          <a:xfrm>
            <a:off x="11074406" y="8471038"/>
            <a:ext cx="609598" cy="486833"/>
          </a:xfrm>
          <a:prstGeom prst="rect">
            <a:avLst/>
          </a:prstGeom>
        </p:spPr>
        <p:txBody>
          <a:bodyPr vert="horz" lIns="121920" tIns="60960" rIns="121920" bIns="6096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z="1867" smtClean="0">
                <a:solidFill>
                  <a:schemeClr val="tx1"/>
                </a:solidFill>
              </a:rPr>
              <a:t>‹#›</a:t>
            </a:fld>
            <a:endParaRPr lang="en-US" sz="1867">
              <a:solidFill>
                <a:schemeClr val="tx1"/>
              </a:solidFill>
            </a:endParaRPr>
          </a:p>
        </p:txBody>
      </p:sp>
      <p:sp>
        <p:nvSpPr>
          <p:cNvPr id="12" name="Footer Placeholder 1">
            <a:extLst>
              <a:ext uri="{FF2B5EF4-FFF2-40B4-BE49-F238E27FC236}">
                <a16:creationId xmlns:a16="http://schemas.microsoft.com/office/drawing/2014/main" id="{60EB3214-03F4-153F-2E69-CFCF6745B69A}"/>
              </a:ext>
            </a:extLst>
          </p:cNvPr>
          <p:cNvSpPr txBox="1"/>
          <p:nvPr userDrawn="1"/>
        </p:nvSpPr>
        <p:spPr>
          <a:xfrm>
            <a:off x="4038602" y="8475141"/>
            <a:ext cx="4114800" cy="486833"/>
          </a:xfrm>
          <a:prstGeom prst="rect">
            <a:avLst/>
          </a:prstGeom>
        </p:spPr>
        <p:txBody>
          <a:bodyPr vert="horz" lIns="121920" tIns="60960" rIns="121920" bIns="6096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1219215" rtl="0" eaLnBrk="0" fontAlgn="base" latinLnBrk="0" hangingPunct="0">
              <a:lnSpc>
                <a:spcPct val="100000"/>
              </a:lnSpc>
              <a:spcBef>
                <a:spcPct val="0"/>
              </a:spcBef>
              <a:spcAft>
                <a:spcPct val="0"/>
              </a:spcAft>
              <a:buClrTx/>
              <a:buSzTx/>
              <a:buFontTx/>
              <a:buNone/>
              <a:defRPr/>
            </a:pPr>
            <a:r>
              <a:rPr kumimoji="0" lang="en-US" altLang="ko-KR" sz="16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6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3" name="Date Placeholder 1">
            <a:extLst>
              <a:ext uri="{FF2B5EF4-FFF2-40B4-BE49-F238E27FC236}">
                <a16:creationId xmlns:a16="http://schemas.microsoft.com/office/drawing/2014/main" id="{DF813FA2-CC29-7ED6-8F6A-6E094FD808E0}"/>
              </a:ext>
            </a:extLst>
          </p:cNvPr>
          <p:cNvSpPr txBox="1"/>
          <p:nvPr userDrawn="1"/>
        </p:nvSpPr>
        <p:spPr bwMode="auto">
          <a:xfrm>
            <a:off x="609600" y="8635939"/>
            <a:ext cx="2133600" cy="28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1219215" rtl="0" eaLnBrk="0" fontAlgn="base" latinLnBrk="0" hangingPunct="0">
              <a:lnSpc>
                <a:spcPct val="100000"/>
              </a:lnSpc>
              <a:spcBef>
                <a:spcPct val="0"/>
              </a:spcBef>
              <a:spcAft>
                <a:spcPct val="0"/>
              </a:spcAft>
              <a:buClrTx/>
              <a:buSzTx/>
              <a:buFontTx/>
              <a:buNone/>
              <a:defRPr/>
            </a:pPr>
            <a:r>
              <a:rPr kumimoji="0" lang="en-US" altLang="en-US" sz="1867"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Submission</a:t>
            </a:r>
          </a:p>
        </p:txBody>
      </p:sp>
    </p:spTree>
    <p:extLst>
      <p:ext uri="{BB962C8B-B14F-4D97-AF65-F5344CB8AC3E}">
        <p14:creationId xmlns:p14="http://schemas.microsoft.com/office/powerpoint/2010/main" val="4855771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09450" y="711207"/>
            <a:ext cx="11465651" cy="7035067"/>
          </a:xfrm>
          <a:prstGeom prst="rect">
            <a:avLst/>
          </a:prstGeom>
          <a:noFill/>
          <a:ln w="12700">
            <a:noFill/>
            <a:miter lim="800000"/>
            <a:headEnd type="none" w="sm" len="sm"/>
            <a:tailEnd type="none" w="sm" len="sm"/>
          </a:ln>
          <a:effectLst/>
        </p:spPr>
        <p:txBody>
          <a:bodyPr wrap="square">
            <a:spAutoFit/>
          </a:bodyPr>
          <a:lstStyle/>
          <a:p>
            <a:pPr algn="ctr"/>
            <a:r>
              <a:rPr lang="en-GB" altLang="ja-JP" sz="24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p>
          <a:p>
            <a:endParaRPr lang="en-US" altLang="ja-JP" sz="2133" dirty="0">
              <a:latin typeface="Times New Roman" panose="02020603050405020304" pitchFamily="18" charset="0"/>
              <a:ea typeface="MS PGothic" panose="020B0600070205080204" charset="-128"/>
              <a:cs typeface="Times New Roman" panose="02020603050405020304" pitchFamily="18" charset="0"/>
            </a:endParaRPr>
          </a:p>
          <a:p>
            <a:r>
              <a:rPr lang="en-US" altLang="ja-JP" sz="2133"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2133" dirty="0">
                <a:latin typeface="Times New Roman" panose="02020603050405020304" pitchFamily="18" charset="0"/>
                <a:ea typeface="MS PGothic" panose="020B0600070205080204" charset="-128"/>
                <a:cs typeface="Times New Roman" panose="02020603050405020304" pitchFamily="18" charset="0"/>
              </a:rPr>
              <a:t> </a:t>
            </a:r>
            <a:r>
              <a:rPr lang="en-US" altLang="ja-JP" sz="2400" dirty="0">
                <a:latin typeface="Times New Roman" panose="02020603050405020304" pitchFamily="18" charset="0"/>
                <a:ea typeface="MS PGothic" panose="020B0600070205080204" charset="-128"/>
                <a:cs typeface="Times New Roman" panose="02020603050405020304" pitchFamily="18" charset="0"/>
              </a:rPr>
              <a:t>AI Equalizer for signal processing in IG NG-OCC </a:t>
            </a:r>
          </a:p>
          <a:p>
            <a:r>
              <a:rPr lang="en-US" altLang="ja-JP" sz="2133"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2133" dirty="0">
                <a:latin typeface="Times New Roman" panose="02020603050405020304" pitchFamily="18" charset="0"/>
                <a:ea typeface="MS PGothic" panose="020B0600070205080204" charset="-128"/>
                <a:cs typeface="Times New Roman" panose="02020603050405020304" pitchFamily="18" charset="0"/>
              </a:rPr>
              <a:t>July 28, 2025</a:t>
            </a:r>
          </a:p>
          <a:p>
            <a:r>
              <a:rPr lang="en-US" altLang="ja-JP" sz="2133"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2133" dirty="0">
                <a:latin typeface="Times New Roman" panose="02020603050405020304" pitchFamily="18" charset="0"/>
                <a:ea typeface="MS PGothic" panose="020B0600070205080204" charset="-128"/>
                <a:cs typeface="Times New Roman" panose="02020603050405020304" pitchFamily="18" charset="0"/>
              </a:rPr>
              <a:t> </a:t>
            </a:r>
            <a:r>
              <a:rPr lang="en-US" altLang="zh-CN" sz="2133" dirty="0">
                <a:latin typeface="Times New Roman" panose="02020603050405020304" pitchFamily="18" charset="0"/>
                <a:cs typeface="Times New Roman" panose="02020603050405020304" pitchFamily="18" charset="0"/>
              </a:rPr>
              <a:t>Md </a:t>
            </a:r>
            <a:r>
              <a:rPr lang="en-US" altLang="zh-CN" sz="2133" dirty="0" err="1">
                <a:latin typeface="Times New Roman" panose="02020603050405020304" pitchFamily="18" charset="0"/>
                <a:cs typeface="Times New Roman" panose="02020603050405020304" pitchFamily="18" charset="0"/>
              </a:rPr>
              <a:t>Minhazur</a:t>
            </a:r>
            <a:r>
              <a:rPr lang="en-US" altLang="zh-CN" sz="2133" dirty="0">
                <a:latin typeface="Times New Roman" panose="02020603050405020304" pitchFamily="18" charset="0"/>
                <a:cs typeface="Times New Roman" panose="02020603050405020304" pitchFamily="18" charset="0"/>
              </a:rPr>
              <a:t> Rahman, Yeong Min Jang</a:t>
            </a:r>
            <a:r>
              <a:rPr lang="en-US" altLang="zh-CN" sz="2133" dirty="0">
                <a:latin typeface="Times New Roman" panose="02020603050405020304" pitchFamily="18" charset="0"/>
                <a:ea typeface="MS PGothic" panose="020B0600070205080204" charset="-128"/>
                <a:cs typeface="Times New Roman" panose="02020603050405020304" pitchFamily="18" charset="0"/>
              </a:rPr>
              <a:t>,</a:t>
            </a:r>
            <a:r>
              <a:rPr lang="en-US" altLang="ja-JP" sz="2133" dirty="0">
                <a:latin typeface="Times New Roman" panose="02020603050405020304" pitchFamily="18" charset="0"/>
                <a:ea typeface="MS PGothic" panose="020B0600070205080204" charset="-128"/>
                <a:cs typeface="Times New Roman" panose="02020603050405020304" pitchFamily="18" charset="0"/>
              </a:rPr>
              <a:t> </a:t>
            </a:r>
            <a:r>
              <a:rPr lang="en-US" altLang="ko-KR" sz="2133" dirty="0">
                <a:latin typeface="Times New Roman" panose="02020603050405020304" pitchFamily="18" charset="0"/>
                <a:ea typeface="굴림" charset="-127"/>
                <a:cs typeface="Times New Roman" panose="02020603050405020304" pitchFamily="18" charset="0"/>
              </a:rPr>
              <a:t>Kookmin University</a:t>
            </a:r>
            <a:endParaRPr lang="en-US" altLang="ja-JP" sz="2133"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2133" dirty="0">
              <a:latin typeface="Times New Roman" panose="02020603050405020304" pitchFamily="18" charset="0"/>
              <a:ea typeface="MS PGothic" panose="020B0600070205080204" charset="-128"/>
              <a:cs typeface="Times New Roman" panose="02020603050405020304" pitchFamily="18" charset="0"/>
            </a:endParaRPr>
          </a:p>
          <a:p>
            <a:r>
              <a:rPr lang="en-US" altLang="ja-JP" sz="2133" dirty="0">
                <a:latin typeface="Times New Roman" panose="02020603050405020304" pitchFamily="18" charset="0"/>
                <a:ea typeface="MS PGothic" panose="020B0600070205080204" charset="-128"/>
                <a:cs typeface="Times New Roman" panose="02020603050405020304" pitchFamily="18" charset="0"/>
              </a:rPr>
              <a:t>Address: Room #603 Mirae Building, Kookmin University, 77 </a:t>
            </a:r>
            <a:r>
              <a:rPr lang="en-US" altLang="ja-JP" sz="2133"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2133" dirty="0">
                <a:latin typeface="Times New Roman" panose="02020603050405020304" pitchFamily="18" charset="0"/>
                <a:ea typeface="MS PGothic" panose="020B0600070205080204" charset="-128"/>
                <a:cs typeface="Times New Roman" panose="02020603050405020304" pitchFamily="18" charset="0"/>
              </a:rPr>
              <a:t>-Ro, </a:t>
            </a:r>
            <a:r>
              <a:rPr lang="en-US" altLang="ja-JP" sz="2133"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2133"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2133"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2133" dirty="0">
                <a:latin typeface="Times New Roman" panose="02020603050405020304" pitchFamily="18" charset="0"/>
                <a:ea typeface="굴림" charset="-127"/>
                <a:cs typeface="Times New Roman" panose="02020603050405020304" pitchFamily="18" charset="0"/>
              </a:rPr>
              <a:t>@kookmin.ac.kr</a:t>
            </a:r>
            <a:endParaRPr lang="en-US" altLang="ja-JP" sz="2133" dirty="0">
              <a:latin typeface="Times New Roman" panose="02020603050405020304" pitchFamily="18" charset="0"/>
              <a:ea typeface="MS PGothic" panose="020B0600070205080204" charset="-128"/>
              <a:cs typeface="Times New Roman" panose="02020603050405020304" pitchFamily="18" charset="0"/>
            </a:endParaRPr>
          </a:p>
          <a:p>
            <a:pPr>
              <a:spcBef>
                <a:spcPts val="800"/>
              </a:spcBef>
              <a:spcAft>
                <a:spcPts val="800"/>
              </a:spcAft>
            </a:pPr>
            <a:r>
              <a:rPr lang="en-US" altLang="ja-JP" sz="2133" b="1" dirty="0">
                <a:latin typeface="Times New Roman" panose="02020603050405020304" pitchFamily="18" charset="0"/>
                <a:ea typeface="MS PGothic" panose="020B0600070205080204" charset="-128"/>
                <a:cs typeface="Times New Roman" panose="02020603050405020304" pitchFamily="18" charset="0"/>
              </a:rPr>
              <a:t>Re:</a:t>
            </a:r>
            <a:r>
              <a:rPr lang="en-US" altLang="ja-JP" sz="2133" dirty="0">
                <a:latin typeface="Times New Roman" panose="02020603050405020304" pitchFamily="18" charset="0"/>
                <a:ea typeface="MS PGothic" panose="020B0600070205080204" charset="-128"/>
                <a:cs typeface="Times New Roman" panose="02020603050405020304" pitchFamily="18" charset="0"/>
              </a:rPr>
              <a:t> </a:t>
            </a:r>
            <a:r>
              <a:rPr lang="en-US" altLang="ja-JP" sz="2400" dirty="0">
                <a:latin typeface="Times New Roman" panose="02020603050405020304" pitchFamily="18" charset="0"/>
                <a:ea typeface="MS PGothic" panose="020B0600070205080204" charset="-128"/>
                <a:cs typeface="Times New Roman" panose="02020603050405020304" pitchFamily="18" charset="0"/>
              </a:rPr>
              <a:t>	</a:t>
            </a:r>
          </a:p>
          <a:p>
            <a:pPr>
              <a:spcBef>
                <a:spcPts val="800"/>
              </a:spcBef>
              <a:spcAft>
                <a:spcPts val="800"/>
              </a:spcAft>
            </a:pPr>
            <a:r>
              <a:rPr lang="en-US" altLang="ja-JP" sz="2133"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2133" dirty="0">
                <a:latin typeface="Times New Roman" panose="02020603050405020304" pitchFamily="18" charset="0"/>
                <a:ea typeface="MS PGothic" panose="020B0600070205080204" charset="-128"/>
                <a:cs typeface="Times New Roman" panose="02020603050405020304" pitchFamily="18" charset="0"/>
              </a:rPr>
              <a:t>	Present the use case AI Equalizer for IG NG-OCC </a:t>
            </a:r>
          </a:p>
          <a:p>
            <a:pPr>
              <a:spcBef>
                <a:spcPts val="800"/>
              </a:spcBef>
              <a:spcAft>
                <a:spcPts val="800"/>
              </a:spcAft>
            </a:pPr>
            <a:r>
              <a:rPr lang="en-US" altLang="ja-JP" sz="2133"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2133" dirty="0">
                <a:latin typeface="Times New Roman" panose="02020603050405020304" pitchFamily="18" charset="0"/>
                <a:ea typeface="MS PGothic" panose="020B0600070205080204" charset="-128"/>
                <a:cs typeface="Times New Roman" panose="02020603050405020304" pitchFamily="18" charset="0"/>
              </a:rPr>
              <a:t>	Presentation for contribution on IG NG-OCC </a:t>
            </a:r>
          </a:p>
          <a:p>
            <a:pPr algn="just"/>
            <a:r>
              <a:rPr lang="en-US" altLang="ja-JP" sz="2133"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2133"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2133" dirty="0">
              <a:latin typeface="Times New Roman" panose="02020603050405020304" pitchFamily="18" charset="0"/>
              <a:ea typeface="MS PGothic" panose="020B0600070205080204" charset="-128"/>
              <a:cs typeface="Times New Roman" panose="02020603050405020304" pitchFamily="18" charset="0"/>
            </a:endParaRPr>
          </a:p>
          <a:p>
            <a:r>
              <a:rPr lang="en-US" altLang="ja-JP" sz="2133"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2133"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891987" y="711207"/>
            <a:ext cx="2408030" cy="748988"/>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267"/>
              <a:t>Reference</a:t>
            </a:r>
            <a:endParaRPr lang="en-US" sz="3200"/>
          </a:p>
        </p:txBody>
      </p:sp>
      <p:sp>
        <p:nvSpPr>
          <p:cNvPr id="2" name="TextBox 1"/>
          <p:cNvSpPr txBox="1"/>
          <p:nvPr/>
        </p:nvSpPr>
        <p:spPr>
          <a:xfrm>
            <a:off x="253998" y="1930406"/>
            <a:ext cx="11684000" cy="4524315"/>
          </a:xfrm>
          <a:prstGeom prst="rect">
            <a:avLst/>
          </a:prstGeom>
          <a:noFill/>
        </p:spPr>
        <p:txBody>
          <a:bodyPr wrap="square" rtlCol="0">
            <a:spAutoFit/>
          </a:bodyPr>
          <a:lstStyle/>
          <a:p>
            <a:pPr marL="457206" indent="-457206" fontAlgn="base">
              <a:buFont typeface="+mj-lt"/>
              <a:buAutoNum type="arabicPeriod"/>
            </a:pPr>
            <a:r>
              <a:rPr lang="en-US" sz="2400">
                <a:latin typeface="Times New Roman" panose="02020603050405020304" pitchFamily="18" charset="0"/>
                <a:cs typeface="Times New Roman" panose="02020603050405020304" pitchFamily="18" charset="0"/>
              </a:rPr>
              <a:t>Rahman, Md Minhazur, et al. "Real-time implementation of OFDM modulation for an OCC system: </a:t>
            </a:r>
            <a:r>
              <a:rPr lang="en-US" sz="2400" err="1">
                <a:latin typeface="Times New Roman" panose="02020603050405020304" pitchFamily="18" charset="0"/>
                <a:cs typeface="Times New Roman" panose="02020603050405020304" pitchFamily="18" charset="0"/>
              </a:rPr>
              <a:t>UNet</a:t>
            </a:r>
            <a:r>
              <a:rPr lang="en-US" sz="2400">
                <a:latin typeface="Times New Roman" panose="02020603050405020304" pitchFamily="18" charset="0"/>
                <a:cs typeface="Times New Roman" panose="02020603050405020304" pitchFamily="18" charset="0"/>
              </a:rPr>
              <a:t>-based equalizer for signal denoising and BER optimization." ICT Express (2025).</a:t>
            </a:r>
          </a:p>
          <a:p>
            <a:pPr marL="457206" indent="-457206" fontAlgn="base">
              <a:buFont typeface="+mj-lt"/>
              <a:buAutoNum type="arabicPeriod"/>
            </a:pPr>
            <a:r>
              <a:rPr lang="en-GB" sz="2400">
                <a:latin typeface="Times New Roman" panose="02020603050405020304" pitchFamily="18" charset="0"/>
                <a:cs typeface="Times New Roman" panose="02020603050405020304" pitchFamily="18" charset="0"/>
              </a:rPr>
              <a:t>M.O. Ali, M.K. Hasan, Y. Wang, M. Shehata, J. Fu, S. Luong, K. Wang, U-Net-based optical camera communication in intensity-constrained scenarios, </a:t>
            </a:r>
            <a:r>
              <a:rPr lang="en-GB" sz="2400" err="1">
                <a:latin typeface="Times New Roman" panose="02020603050405020304" pitchFamily="18" charset="0"/>
                <a:cs typeface="Times New Roman" panose="02020603050405020304" pitchFamily="18" charset="0"/>
              </a:rPr>
              <a:t>J.Lightwave</a:t>
            </a:r>
            <a:r>
              <a:rPr lang="en-GB" sz="2400">
                <a:latin typeface="Times New Roman" panose="02020603050405020304" pitchFamily="18" charset="0"/>
                <a:cs typeface="Times New Roman" panose="02020603050405020304" pitchFamily="18" charset="0"/>
              </a:rPr>
              <a:t> Technol. (2025) </a:t>
            </a:r>
          </a:p>
          <a:p>
            <a:pPr marL="457206" indent="-457206" fontAlgn="base">
              <a:buFont typeface="+mj-lt"/>
              <a:buAutoNum type="arabicPeriod"/>
            </a:pPr>
            <a:r>
              <a:rPr lang="en-US" sz="2400">
                <a:highlight>
                  <a:srgbClr val="FFFFFF"/>
                </a:highlight>
                <a:latin typeface="Times New Roman" panose="02020603050405020304" pitchFamily="18" charset="0"/>
                <a:cs typeface="Times New Roman" panose="02020603050405020304" pitchFamily="18" charset="0"/>
              </a:rPr>
              <a:t>T.L. Pham, T. Nguyen, M.D. Thieu, H. Nguyen, H. Nguyen, Y.M. Jang, </a:t>
            </a:r>
            <a:r>
              <a:rPr lang="en-US" sz="2400" err="1">
                <a:highlight>
                  <a:srgbClr val="FFFFFF"/>
                </a:highlight>
                <a:latin typeface="Times New Roman" panose="02020603050405020304" pitchFamily="18" charset="0"/>
                <a:cs typeface="Times New Roman" panose="02020603050405020304" pitchFamily="18" charset="0"/>
              </a:rPr>
              <a:t>Anartificial</a:t>
            </a:r>
            <a:r>
              <a:rPr lang="en-US" sz="2400">
                <a:highlight>
                  <a:srgbClr val="FFFFFF"/>
                </a:highlight>
                <a:latin typeface="Times New Roman" panose="02020603050405020304" pitchFamily="18" charset="0"/>
                <a:cs typeface="Times New Roman" panose="02020603050405020304" pitchFamily="18" charset="0"/>
              </a:rPr>
              <a:t> intelligence-based error correction for optical camera </a:t>
            </a:r>
            <a:r>
              <a:rPr lang="en-US" sz="2400" err="1">
                <a:highlight>
                  <a:srgbClr val="FFFFFF"/>
                </a:highlight>
                <a:latin typeface="Times New Roman" panose="02020603050405020304" pitchFamily="18" charset="0"/>
                <a:cs typeface="Times New Roman" panose="02020603050405020304" pitchFamily="18" charset="0"/>
              </a:rPr>
              <a:t>communication,in</a:t>
            </a:r>
            <a:r>
              <a:rPr lang="en-US" sz="2400">
                <a:highlight>
                  <a:srgbClr val="FFFFFF"/>
                </a:highlight>
                <a:latin typeface="Times New Roman" panose="02020603050405020304" pitchFamily="18" charset="0"/>
                <a:cs typeface="Times New Roman" panose="02020603050405020304" pitchFamily="18" charset="0"/>
              </a:rPr>
              <a:t>: Proc. 11th Int. Conf. Ubiquitous Future </a:t>
            </a:r>
            <a:r>
              <a:rPr lang="en-US" sz="2400" err="1">
                <a:highlight>
                  <a:srgbClr val="FFFFFF"/>
                </a:highlight>
                <a:latin typeface="Times New Roman" panose="02020603050405020304" pitchFamily="18" charset="0"/>
                <a:cs typeface="Times New Roman" panose="02020603050405020304" pitchFamily="18" charset="0"/>
              </a:rPr>
              <a:t>Netw</a:t>
            </a:r>
            <a:r>
              <a:rPr lang="en-US" sz="2400">
                <a:highlight>
                  <a:srgbClr val="FFFFFF"/>
                </a:highlight>
                <a:latin typeface="Times New Roman" panose="02020603050405020304" pitchFamily="18" charset="0"/>
                <a:cs typeface="Times New Roman" panose="02020603050405020304" pitchFamily="18" charset="0"/>
              </a:rPr>
              <a:t>, ICUFN, IEEE, 2019.</a:t>
            </a:r>
          </a:p>
          <a:p>
            <a:pPr marL="457206" indent="-457206" fontAlgn="base">
              <a:buFont typeface="+mj-lt"/>
              <a:buAutoNum type="arabicPeriod"/>
            </a:pPr>
            <a:r>
              <a:rPr lang="en-US" sz="2400">
                <a:highlight>
                  <a:srgbClr val="FFFFFF"/>
                </a:highlight>
                <a:latin typeface="Times New Roman" panose="02020603050405020304" pitchFamily="18" charset="0"/>
                <a:cs typeface="Times New Roman" panose="02020603050405020304" pitchFamily="18" charset="0"/>
              </a:rPr>
              <a:t>Dong, Ke, </a:t>
            </a:r>
            <a:r>
              <a:rPr lang="en-US" sz="2400" err="1">
                <a:highlight>
                  <a:srgbClr val="FFFFFF"/>
                </a:highlight>
                <a:latin typeface="Times New Roman" panose="02020603050405020304" pitchFamily="18" charset="0"/>
                <a:cs typeface="Times New Roman" panose="02020603050405020304" pitchFamily="18" charset="0"/>
              </a:rPr>
              <a:t>Xizheng</a:t>
            </a:r>
            <a:r>
              <a:rPr lang="en-US" sz="2400">
                <a:highlight>
                  <a:srgbClr val="FFFFFF"/>
                </a:highlight>
                <a:latin typeface="Times New Roman" panose="02020603050405020304" pitchFamily="18" charset="0"/>
                <a:cs typeface="Times New Roman" panose="02020603050405020304" pitchFamily="18" charset="0"/>
              </a:rPr>
              <a:t> Ke, and </a:t>
            </a:r>
            <a:r>
              <a:rPr lang="en-US" sz="2400" err="1">
                <a:highlight>
                  <a:srgbClr val="FFFFFF"/>
                </a:highlight>
                <a:latin typeface="Times New Roman" panose="02020603050405020304" pitchFamily="18" charset="0"/>
                <a:cs typeface="Times New Roman" panose="02020603050405020304" pitchFamily="18" charset="0"/>
              </a:rPr>
              <a:t>Mingjun</a:t>
            </a:r>
            <a:r>
              <a:rPr lang="en-US" sz="2400">
                <a:highlight>
                  <a:srgbClr val="FFFFFF"/>
                </a:highlight>
                <a:latin typeface="Times New Roman" panose="02020603050405020304" pitchFamily="18" charset="0"/>
                <a:cs typeface="Times New Roman" panose="02020603050405020304" pitchFamily="18" charset="0"/>
              </a:rPr>
              <a:t> Wang. "Equalization of camera-based channel to mitigate uncertain sampling for optical camera communications." Optics Express 30.26 (2022).</a:t>
            </a:r>
            <a:endParaRPr lang="en-GB"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1016000" y="1828800"/>
            <a:ext cx="10177131" cy="5088565"/>
          </a:xfrm>
          <a:prstGeom prst="rect">
            <a:avLst/>
          </a:prstGeom>
        </p:spPr>
        <p:txBody>
          <a:bodyPr vert="horz" lIns="121920" tIns="60960" rIns="121920" bIns="6096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ja-JP" sz="5867" b="1">
                <a:ea typeface="MS PGothic" panose="020B0600070205080204" charset="-128"/>
              </a:rPr>
              <a:t>AI Equalizer for signal processing in IG NG-OCC </a:t>
            </a:r>
            <a:br>
              <a:rPr lang="en-US" altLang="ja-JP" sz="5867" b="1">
                <a:ea typeface="MS PGothic" panose="020B0600070205080204" charset="-128"/>
              </a:rPr>
            </a:br>
            <a:endParaRPr lang="en-US" altLang="ja-JP" sz="5867" b="1">
              <a:ea typeface="MS PGothic" panose="020B0600070205080204" charset="-128"/>
            </a:endParaRPr>
          </a:p>
          <a:p>
            <a:r>
              <a:rPr lang="en-US" altLang="ja-JP" sz="5867">
                <a:ea typeface="MS PGothic" panose="020B0600070205080204" charset="-128"/>
              </a:rPr>
              <a:t>Contribution</a:t>
            </a:r>
            <a:br>
              <a:rPr lang="en-US" altLang="ja-JP" sz="5867">
                <a:ea typeface="MS PGothic" panose="020B0600070205080204" charset="-128"/>
              </a:rPr>
            </a:br>
            <a:br>
              <a:rPr lang="en-US" altLang="ja-JP" sz="5867">
                <a:ea typeface="MS PGothic" panose="020B0600070205080204" charset="-128"/>
              </a:rPr>
            </a:br>
            <a:r>
              <a:rPr lang="en-US" altLang="ja-JP" sz="5867">
                <a:ea typeface="MS PGothic" panose="020B0600070205080204" charset="-128"/>
              </a:rPr>
              <a:t> </a:t>
            </a:r>
            <a:br>
              <a:rPr lang="en-US" altLang="ja-JP" sz="5867">
                <a:ea typeface="MS PGothic" panose="020B0600070205080204" charset="-128"/>
              </a:rPr>
            </a:br>
            <a:r>
              <a:rPr lang="en-US" altLang="ja-JP" sz="5867">
                <a:ea typeface="MS PGothic" panose="020B0600070205080204" charset="-128"/>
              </a:rPr>
              <a:t>July 30, 2025</a:t>
            </a:r>
            <a:endParaRPr lang="ja-JP" altLang="ja-JP" sz="5867"/>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0" y="1128608"/>
            <a:ext cx="2858589" cy="1028455"/>
          </a:xfrm>
        </p:spPr>
        <p:txBody>
          <a:bodyPr>
            <a:normAutofit/>
          </a:bodyPr>
          <a:lstStyle/>
          <a:p>
            <a:r>
              <a:rPr lang="en-US" sz="4000" b="1">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1158240" y="2316692"/>
            <a:ext cx="8612777" cy="4510615"/>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Advantages of AI Equalizer over Traditional Equalizer</a:t>
            </a:r>
          </a:p>
          <a:p>
            <a:pPr algn="just"/>
            <a:r>
              <a:rPr lang="en-US" sz="2800" dirty="0"/>
              <a:t>Exploring</a:t>
            </a:r>
            <a:r>
              <a:rPr lang="en-US" sz="2800" dirty="0">
                <a:latin typeface="Times New Roman" panose="02020603050405020304" pitchFamily="18" charset="0"/>
                <a:cs typeface="Times New Roman" panose="02020603050405020304" pitchFamily="18" charset="0"/>
              </a:rPr>
              <a:t> A</a:t>
            </a:r>
            <a:r>
              <a:rPr lang="en-US" sz="2800" dirty="0"/>
              <a:t>I Models for Signal Equalization</a:t>
            </a:r>
            <a:endParaRPr lang="en-GB" altLang="ja-JP" sz="2800" dirty="0">
              <a:latin typeface="Times New Roman" panose="02020603050405020304" pitchFamily="18" charset="0"/>
              <a:cs typeface="Times New Roman" panose="02020603050405020304" pitchFamily="18" charset="0"/>
            </a:endParaRPr>
          </a:p>
          <a:p>
            <a:pPr algn="just"/>
            <a:r>
              <a:rPr lang="en-GB" altLang="ja-JP" sz="2800" dirty="0">
                <a:latin typeface="Times New Roman" panose="02020603050405020304" pitchFamily="18" charset="0"/>
                <a:cs typeface="Times New Roman" panose="02020603050405020304" pitchFamily="18" charset="0"/>
              </a:rPr>
              <a:t>AI </a:t>
            </a:r>
            <a:r>
              <a:rPr lang="en-GB" altLang="ja-JP" sz="2800" dirty="0" err="1">
                <a:latin typeface="Times New Roman" panose="02020603050405020304" pitchFamily="18" charset="0"/>
                <a:cs typeface="Times New Roman" panose="02020603050405020304" pitchFamily="18" charset="0"/>
              </a:rPr>
              <a:t>Equalizer</a:t>
            </a:r>
            <a:r>
              <a:rPr lang="en-GB" altLang="ja-JP" sz="2800" dirty="0">
                <a:latin typeface="Times New Roman" panose="02020603050405020304" pitchFamily="18" charset="0"/>
                <a:cs typeface="Times New Roman" panose="02020603050405020304" pitchFamily="18" charset="0"/>
              </a:rPr>
              <a:t> for signal denoising for IG NG-OCC </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715442" indent="-715442"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9533"/>
            <a:ext cx="3015343" cy="806387"/>
          </a:xfrm>
        </p:spPr>
        <p:txBody>
          <a:bodyPr>
            <a:normAutofit/>
          </a:bodyPr>
          <a:lstStyle/>
          <a:p>
            <a:r>
              <a:rPr lang="en-US" sz="4000" b="1">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685800" y="1905000"/>
            <a:ext cx="11176000" cy="6557952"/>
          </a:xfrm>
        </p:spPr>
        <p:txBody>
          <a:bodyPr>
            <a:normAutofit/>
          </a:bodyPr>
          <a:lstStyle/>
          <a:p>
            <a:pPr lvl="0" algn="just"/>
            <a:r>
              <a:rPr lang="en-US" altLang="ja-JP" sz="2800">
                <a:latin typeface="Times New Roman" panose="02020603050405020304" pitchFamily="18" charset="0"/>
                <a:cs typeface="Times New Roman" panose="02020603050405020304" pitchFamily="18" charset="0"/>
              </a:rPr>
              <a:t>Optical Camera Communication suffers from severe channel impairments such as motion blur, defocusing, ambient light interference, and multipath effects, flickering. AI-based equalizers learn to compensate for these distortions directly from data.</a:t>
            </a:r>
          </a:p>
          <a:p>
            <a:pPr lvl="0" algn="just"/>
            <a:r>
              <a:rPr lang="en-US" altLang="ja-JP" sz="2800">
                <a:latin typeface="Times New Roman" panose="02020603050405020304" pitchFamily="18" charset="0"/>
                <a:cs typeface="Times New Roman" panose="02020603050405020304" pitchFamily="18" charset="0"/>
              </a:rPr>
              <a:t>Traditional equalizers like ZF (Zero Forcing) and LMMSE (Linear Minimum Mean Square Error) require accurate channel knowledge and pilot signals. AI models can adaptively equalize signals without explicit channel estimation.</a:t>
            </a:r>
          </a:p>
          <a:p>
            <a:pPr lvl="0" algn="just"/>
            <a:r>
              <a:rPr lang="en-US" altLang="ja-JP" sz="2800">
                <a:latin typeface="Times New Roman" panose="02020603050405020304" pitchFamily="18" charset="0"/>
                <a:cs typeface="Times New Roman" panose="02020603050405020304" pitchFamily="18" charset="0"/>
              </a:rPr>
              <a:t>Architectures like U-Net, </a:t>
            </a:r>
            <a:r>
              <a:rPr lang="en-US" altLang="ja-JP" sz="2800" err="1">
                <a:latin typeface="Times New Roman" panose="02020603050405020304" pitchFamily="18" charset="0"/>
                <a:cs typeface="Times New Roman" panose="02020603050405020304" pitchFamily="18" charset="0"/>
              </a:rPr>
              <a:t>ResNet</a:t>
            </a:r>
            <a:r>
              <a:rPr lang="en-US" altLang="ja-JP" sz="2800">
                <a:latin typeface="Times New Roman" panose="02020603050405020304" pitchFamily="18" charset="0"/>
                <a:cs typeface="Times New Roman" panose="02020603050405020304" pitchFamily="18" charset="0"/>
              </a:rPr>
              <a:t>, and </a:t>
            </a:r>
            <a:r>
              <a:rPr lang="en-US" altLang="ja-JP" sz="2800" err="1">
                <a:latin typeface="Times New Roman" panose="02020603050405020304" pitchFamily="18" charset="0"/>
                <a:cs typeface="Times New Roman" panose="02020603050405020304" pitchFamily="18" charset="0"/>
              </a:rPr>
              <a:t>BiLSTM</a:t>
            </a:r>
            <a:r>
              <a:rPr lang="en-US" altLang="ja-JP" sz="2800">
                <a:latin typeface="Times New Roman" panose="02020603050405020304" pitchFamily="18" charset="0"/>
                <a:cs typeface="Times New Roman" panose="02020603050405020304" pitchFamily="18" charset="0"/>
              </a:rPr>
              <a:t> can model temporal and spatial dependencies in OCC signals, extracting robust features for high-accuracy data recovery from image sequences.</a:t>
            </a:r>
          </a:p>
          <a:p>
            <a:pPr lvl="0" algn="just"/>
            <a:r>
              <a:rPr lang="en-US" altLang="ja-JP" sz="2800">
                <a:latin typeface="Times New Roman" panose="02020603050405020304" pitchFamily="18" charset="0"/>
                <a:cs typeface="Times New Roman" panose="02020603050405020304" pitchFamily="18" charset="0"/>
              </a:rPr>
              <a:t>AI equalizers can generalize across varying conditions such as lighting changes, camera angles, and motion, enabling robust performance in real-world OCC deployments.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685800"/>
            <a:ext cx="10058400" cy="863600"/>
          </a:xfrm>
        </p:spPr>
        <p:txBody>
          <a:bodyPr>
            <a:normAutofit/>
          </a:bodyPr>
          <a:lstStyle/>
          <a:p>
            <a:r>
              <a:rPr lang="en-US" altLang="ja-JP" sz="3200" b="1">
                <a:latin typeface="Times New Roman" panose="02020603050405020304" pitchFamily="18" charset="0"/>
                <a:cs typeface="Times New Roman" panose="02020603050405020304" pitchFamily="18" charset="0"/>
              </a:rPr>
              <a:t>Advantages of AI Equalizer over Traditional Equalizer</a:t>
            </a:r>
          </a:p>
        </p:txBody>
      </p:sp>
      <p:graphicFrame>
        <p:nvGraphicFramePr>
          <p:cNvPr id="8" name="Table 7">
            <a:extLst>
              <a:ext uri="{FF2B5EF4-FFF2-40B4-BE49-F238E27FC236}">
                <a16:creationId xmlns:a16="http://schemas.microsoft.com/office/drawing/2014/main" id="{B99B23F8-9253-4D24-710F-20E176E8ED5E}"/>
              </a:ext>
            </a:extLst>
          </p:cNvPr>
          <p:cNvGraphicFramePr>
            <a:graphicFrameLocks noGrp="1"/>
          </p:cNvGraphicFramePr>
          <p:nvPr>
            <p:extLst>
              <p:ext uri="{D42A27DB-BD31-4B8C-83A1-F6EECF244321}">
                <p14:modId xmlns:p14="http://schemas.microsoft.com/office/powerpoint/2010/main" val="275962799"/>
              </p:ext>
            </p:extLst>
          </p:nvPr>
        </p:nvGraphicFramePr>
        <p:xfrm>
          <a:off x="685800" y="1905000"/>
          <a:ext cx="10820400" cy="5587211"/>
        </p:xfrm>
        <a:graphic>
          <a:graphicData uri="http://schemas.openxmlformats.org/drawingml/2006/table">
            <a:tbl>
              <a:tblPr firstRow="1" bandRow="1"/>
              <a:tblGrid>
                <a:gridCol w="5410200">
                  <a:extLst>
                    <a:ext uri="{9D8B030D-6E8A-4147-A177-3AD203B41FA5}">
                      <a16:colId xmlns:a16="http://schemas.microsoft.com/office/drawing/2014/main" val="908364019"/>
                    </a:ext>
                  </a:extLst>
                </a:gridCol>
                <a:gridCol w="5410200">
                  <a:extLst>
                    <a:ext uri="{9D8B030D-6E8A-4147-A177-3AD203B41FA5}">
                      <a16:colId xmlns:a16="http://schemas.microsoft.com/office/drawing/2014/main" val="1337139807"/>
                    </a:ext>
                  </a:extLst>
                </a:gridCol>
              </a:tblGrid>
              <a:tr h="399932">
                <a:tc>
                  <a:txBody>
                    <a:bodyPr/>
                    <a:lstStyle>
                      <a:lvl1pPr marL="0" algn="l" defTabSz="914400" rtl="0" eaLnBrk="1" latinLnBrk="0" hangingPunct="1">
                        <a:defRPr sz="1800" b="1" kern="1200">
                          <a:solidFill>
                            <a:schemeClr val="tx1"/>
                          </a:solidFill>
                          <a:latin typeface="맑은 고딕"/>
                        </a:defRPr>
                      </a:lvl1pPr>
                      <a:lvl2pPr marL="457200" algn="l" defTabSz="914400" rtl="0" eaLnBrk="1" latinLnBrk="0" hangingPunct="1">
                        <a:defRPr sz="1800" b="1" kern="1200">
                          <a:solidFill>
                            <a:schemeClr val="tx1"/>
                          </a:solidFill>
                          <a:latin typeface="맑은 고딕"/>
                        </a:defRPr>
                      </a:lvl2pPr>
                      <a:lvl3pPr marL="914400" algn="l" defTabSz="914400" rtl="0" eaLnBrk="1" latinLnBrk="0" hangingPunct="1">
                        <a:defRPr sz="1800" b="1" kern="1200">
                          <a:solidFill>
                            <a:schemeClr val="tx1"/>
                          </a:solidFill>
                          <a:latin typeface="맑은 고딕"/>
                        </a:defRPr>
                      </a:lvl3pPr>
                      <a:lvl4pPr marL="1371600" algn="l" defTabSz="914400" rtl="0" eaLnBrk="1" latinLnBrk="0" hangingPunct="1">
                        <a:defRPr sz="1800" b="1" kern="1200">
                          <a:solidFill>
                            <a:schemeClr val="tx1"/>
                          </a:solidFill>
                          <a:latin typeface="맑은 고딕"/>
                        </a:defRPr>
                      </a:lvl4pPr>
                      <a:lvl5pPr marL="1828800" algn="l" defTabSz="914400" rtl="0" eaLnBrk="1" latinLnBrk="0" hangingPunct="1">
                        <a:defRPr sz="1800" b="1" kern="1200">
                          <a:solidFill>
                            <a:schemeClr val="tx1"/>
                          </a:solidFill>
                          <a:latin typeface="맑은 고딕"/>
                        </a:defRPr>
                      </a:lvl5pPr>
                      <a:lvl6pPr marL="2286000" algn="l" defTabSz="914400" rtl="0" eaLnBrk="1" latinLnBrk="0" hangingPunct="1">
                        <a:defRPr sz="1800" b="1" kern="1200">
                          <a:solidFill>
                            <a:schemeClr val="tx1"/>
                          </a:solidFill>
                          <a:latin typeface="맑은 고딕"/>
                        </a:defRPr>
                      </a:lvl6pPr>
                      <a:lvl7pPr marL="2743200" algn="l" defTabSz="914400" rtl="0" eaLnBrk="1" latinLnBrk="0" hangingPunct="1">
                        <a:defRPr sz="1800" b="1" kern="1200">
                          <a:solidFill>
                            <a:schemeClr val="tx1"/>
                          </a:solidFill>
                          <a:latin typeface="맑은 고딕"/>
                        </a:defRPr>
                      </a:lvl7pPr>
                      <a:lvl8pPr marL="3200400" algn="l" defTabSz="914400" rtl="0" eaLnBrk="1" latinLnBrk="0" hangingPunct="1">
                        <a:defRPr sz="1800" b="1" kern="1200">
                          <a:solidFill>
                            <a:schemeClr val="tx1"/>
                          </a:solidFill>
                          <a:latin typeface="맑은 고딕"/>
                        </a:defRPr>
                      </a:lvl8pPr>
                      <a:lvl9pPr marL="3657600" algn="l" defTabSz="914400" rtl="0" eaLnBrk="1" latinLnBrk="0" hangingPunct="1">
                        <a:defRPr sz="1800" b="1" kern="1200">
                          <a:solidFill>
                            <a:schemeClr val="tx1"/>
                          </a:solidFill>
                          <a:latin typeface="맑은 고딕"/>
                        </a:defRPr>
                      </a:lvl9pPr>
                    </a:lstStyle>
                    <a:p>
                      <a:pPr algn="ctr"/>
                      <a:r>
                        <a:rPr lang="en-US" sz="2400">
                          <a:latin typeface="Times New Roman" panose="02020603050405020304" pitchFamily="18" charset="0"/>
                          <a:cs typeface="Times New Roman" panose="02020603050405020304" pitchFamily="18" charset="0"/>
                        </a:rPr>
                        <a:t>AI Based Equalizer</a:t>
                      </a:r>
                    </a:p>
                  </a:txBody>
                  <a:tcPr>
                    <a:lnL w="12700" cmpd="sng">
                      <a:solidFill>
                        <a:srgbClr val="4BACC6"/>
                      </a:solidFill>
                    </a:lnL>
                    <a:lnR w="12700" cmpd="sng">
                      <a:solidFill>
                        <a:srgbClr val="4BACC6"/>
                      </a:solidFill>
                    </a:lnR>
                    <a:lnT w="12700" cmpd="sng">
                      <a:solidFill>
                        <a:srgbClr val="4BACC6"/>
                      </a:solidFill>
                    </a:lnT>
                    <a:lnB w="254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맑은 고딕"/>
                        </a:defRPr>
                      </a:lvl1pPr>
                      <a:lvl2pPr marL="457200" algn="l" defTabSz="914400" rtl="0" eaLnBrk="1" latinLnBrk="0" hangingPunct="1">
                        <a:defRPr sz="1800" b="1" kern="1200">
                          <a:solidFill>
                            <a:schemeClr val="tx1"/>
                          </a:solidFill>
                          <a:latin typeface="맑은 고딕"/>
                        </a:defRPr>
                      </a:lvl2pPr>
                      <a:lvl3pPr marL="914400" algn="l" defTabSz="914400" rtl="0" eaLnBrk="1" latinLnBrk="0" hangingPunct="1">
                        <a:defRPr sz="1800" b="1" kern="1200">
                          <a:solidFill>
                            <a:schemeClr val="tx1"/>
                          </a:solidFill>
                          <a:latin typeface="맑은 고딕"/>
                        </a:defRPr>
                      </a:lvl3pPr>
                      <a:lvl4pPr marL="1371600" algn="l" defTabSz="914400" rtl="0" eaLnBrk="1" latinLnBrk="0" hangingPunct="1">
                        <a:defRPr sz="1800" b="1" kern="1200">
                          <a:solidFill>
                            <a:schemeClr val="tx1"/>
                          </a:solidFill>
                          <a:latin typeface="맑은 고딕"/>
                        </a:defRPr>
                      </a:lvl4pPr>
                      <a:lvl5pPr marL="1828800" algn="l" defTabSz="914400" rtl="0" eaLnBrk="1" latinLnBrk="0" hangingPunct="1">
                        <a:defRPr sz="1800" b="1" kern="1200">
                          <a:solidFill>
                            <a:schemeClr val="tx1"/>
                          </a:solidFill>
                          <a:latin typeface="맑은 고딕"/>
                        </a:defRPr>
                      </a:lvl5pPr>
                      <a:lvl6pPr marL="2286000" algn="l" defTabSz="914400" rtl="0" eaLnBrk="1" latinLnBrk="0" hangingPunct="1">
                        <a:defRPr sz="1800" b="1" kern="1200">
                          <a:solidFill>
                            <a:schemeClr val="tx1"/>
                          </a:solidFill>
                          <a:latin typeface="맑은 고딕"/>
                        </a:defRPr>
                      </a:lvl6pPr>
                      <a:lvl7pPr marL="2743200" algn="l" defTabSz="914400" rtl="0" eaLnBrk="1" latinLnBrk="0" hangingPunct="1">
                        <a:defRPr sz="1800" b="1" kern="1200">
                          <a:solidFill>
                            <a:schemeClr val="tx1"/>
                          </a:solidFill>
                          <a:latin typeface="맑은 고딕"/>
                        </a:defRPr>
                      </a:lvl7pPr>
                      <a:lvl8pPr marL="3200400" algn="l" defTabSz="914400" rtl="0" eaLnBrk="1" latinLnBrk="0" hangingPunct="1">
                        <a:defRPr sz="1800" b="1" kern="1200">
                          <a:solidFill>
                            <a:schemeClr val="tx1"/>
                          </a:solidFill>
                          <a:latin typeface="맑은 고딕"/>
                        </a:defRPr>
                      </a:lvl8pPr>
                      <a:lvl9pPr marL="3657600" algn="l" defTabSz="914400" rtl="0" eaLnBrk="1" latinLnBrk="0" hangingPunct="1">
                        <a:defRPr sz="1800" b="1" kern="1200">
                          <a:solidFill>
                            <a:schemeClr val="tx1"/>
                          </a:solidFill>
                          <a:latin typeface="맑은 고딕"/>
                        </a:defRPr>
                      </a:lvl9pPr>
                    </a:lstStyle>
                    <a:p>
                      <a:pPr algn="ctr"/>
                      <a:r>
                        <a:rPr lang="en-US" sz="2400">
                          <a:latin typeface="Times New Roman" panose="02020603050405020304" pitchFamily="18" charset="0"/>
                          <a:cs typeface="Times New Roman" panose="02020603050405020304" pitchFamily="18" charset="0"/>
                        </a:rPr>
                        <a:t>Traditional Equalizer (MMSE, ZF)</a:t>
                      </a:r>
                    </a:p>
                  </a:txBody>
                  <a:tcPr>
                    <a:lnL w="12700" cmpd="sng">
                      <a:solidFill>
                        <a:srgbClr val="4BACC6"/>
                      </a:solidFill>
                    </a:lnL>
                    <a:lnR w="12700" cmpd="sng">
                      <a:solidFill>
                        <a:srgbClr val="4BACC6"/>
                      </a:solidFill>
                    </a:lnR>
                    <a:lnT w="12700" cmpd="sng">
                      <a:solidFill>
                        <a:srgbClr val="4BACC6"/>
                      </a:solidFill>
                    </a:lnT>
                    <a:lnB w="254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415525663"/>
                  </a:ext>
                </a:extLst>
              </a:tr>
              <a:tr h="101521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Uses a deep learning model to learn noise patterns and reconstruct clean signals.</a:t>
                      </a:r>
                    </a:p>
                  </a:txBody>
                  <a:tcPr anchor="ctr">
                    <a:lnL w="12700" cmpd="sng">
                      <a:solidFill>
                        <a:srgbClr val="4BACC6"/>
                      </a:solidFill>
                    </a:lnL>
                    <a:lnR w="12700" cmpd="sng">
                      <a:solidFill>
                        <a:srgbClr val="4BACC6"/>
                      </a:solidFill>
                    </a:lnR>
                    <a:lnT w="254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Uses mathematical models to estimate and compensate for channel effects.</a:t>
                      </a:r>
                    </a:p>
                  </a:txBody>
                  <a:tcPr anchor="ctr">
                    <a:lnL w="12700" cmpd="sng">
                      <a:solidFill>
                        <a:srgbClr val="4BACC6"/>
                      </a:solidFill>
                    </a:lnL>
                    <a:lnR w="12700" cmpd="sng">
                      <a:solidFill>
                        <a:srgbClr val="4BACC6"/>
                      </a:solidFill>
                    </a:lnR>
                    <a:lnT w="254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extLst>
                  <a:ext uri="{0D108BD9-81ED-4DB2-BD59-A6C34878D82A}">
                    <a16:rowId xmlns:a16="http://schemas.microsoft.com/office/drawing/2014/main" val="3881788219"/>
                  </a:ext>
                </a:extLst>
              </a:tr>
              <a:tr h="70757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Does not require channel estimation; learns patterns from data</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Requires channel estimation; relies on pilots sequences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3933557590"/>
                  </a:ext>
                </a:extLst>
              </a:tr>
              <a:tr h="70757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High computational cost due to deep learning models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Lower complexity with closed-form solutions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extLst>
                  <a:ext uri="{0D108BD9-81ED-4DB2-BD59-A6C34878D82A}">
                    <a16:rowId xmlns:a16="http://schemas.microsoft.com/office/drawing/2014/main" val="3964213858"/>
                  </a:ext>
                </a:extLst>
              </a:tr>
              <a:tr h="70757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Learns and adapts to nonlinear distortions and varying channel conditions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Works well in linear channels but struggles with nonlinear distortions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240753798"/>
                  </a:ext>
                </a:extLst>
              </a:tr>
              <a:tr h="70757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Highly effective in denoising and mitigating complex noise patterns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Sensitive to high noise and requires tuning for different environments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solidFill>
                      <a:srgbClr val="4BACC6">
                        <a:alpha val="20000"/>
                      </a:srgbClr>
                    </a:solidFill>
                  </a:tcPr>
                </a:tc>
                <a:extLst>
                  <a:ext uri="{0D108BD9-81ED-4DB2-BD59-A6C34878D82A}">
                    <a16:rowId xmlns:a16="http://schemas.microsoft.com/office/drawing/2014/main" val="347016431"/>
                  </a:ext>
                </a:extLst>
              </a:tr>
              <a:tr h="707571">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Requires training with real/simulated data</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맑은 고딕"/>
                        </a:defRPr>
                      </a:lvl1pPr>
                      <a:lvl2pPr marL="457200" algn="l" defTabSz="914400" rtl="0" eaLnBrk="1" latinLnBrk="0" hangingPunct="1">
                        <a:defRPr sz="1800" kern="1200">
                          <a:solidFill>
                            <a:schemeClr val="tx1"/>
                          </a:solidFill>
                          <a:latin typeface="맑은 고딕"/>
                        </a:defRPr>
                      </a:lvl2pPr>
                      <a:lvl3pPr marL="914400" algn="l" defTabSz="914400" rtl="0" eaLnBrk="1" latinLnBrk="0" hangingPunct="1">
                        <a:defRPr sz="1800" kern="1200">
                          <a:solidFill>
                            <a:schemeClr val="tx1"/>
                          </a:solidFill>
                          <a:latin typeface="맑은 고딕"/>
                        </a:defRPr>
                      </a:lvl3pPr>
                      <a:lvl4pPr marL="1371600" algn="l" defTabSz="914400" rtl="0" eaLnBrk="1" latinLnBrk="0" hangingPunct="1">
                        <a:defRPr sz="1800" kern="1200">
                          <a:solidFill>
                            <a:schemeClr val="tx1"/>
                          </a:solidFill>
                          <a:latin typeface="맑은 고딕"/>
                        </a:defRPr>
                      </a:lvl4pPr>
                      <a:lvl5pPr marL="1828800" algn="l" defTabSz="914400" rtl="0" eaLnBrk="1" latinLnBrk="0" hangingPunct="1">
                        <a:defRPr sz="1800" kern="1200">
                          <a:solidFill>
                            <a:schemeClr val="tx1"/>
                          </a:solidFill>
                          <a:latin typeface="맑은 고딕"/>
                        </a:defRPr>
                      </a:lvl5pPr>
                      <a:lvl6pPr marL="2286000" algn="l" defTabSz="914400" rtl="0" eaLnBrk="1" latinLnBrk="0" hangingPunct="1">
                        <a:defRPr sz="1800" kern="1200">
                          <a:solidFill>
                            <a:schemeClr val="tx1"/>
                          </a:solidFill>
                          <a:latin typeface="맑은 고딕"/>
                        </a:defRPr>
                      </a:lvl6pPr>
                      <a:lvl7pPr marL="2743200" algn="l" defTabSz="914400" rtl="0" eaLnBrk="1" latinLnBrk="0" hangingPunct="1">
                        <a:defRPr sz="1800" kern="1200">
                          <a:solidFill>
                            <a:schemeClr val="tx1"/>
                          </a:solidFill>
                          <a:latin typeface="맑은 고딕"/>
                        </a:defRPr>
                      </a:lvl7pPr>
                      <a:lvl8pPr marL="3200400" algn="l" defTabSz="914400" rtl="0" eaLnBrk="1" latinLnBrk="0" hangingPunct="1">
                        <a:defRPr sz="1800" kern="1200">
                          <a:solidFill>
                            <a:schemeClr val="tx1"/>
                          </a:solidFill>
                          <a:latin typeface="맑은 고딕"/>
                        </a:defRPr>
                      </a:lvl8pPr>
                      <a:lvl9pPr marL="3657600" algn="l" defTabSz="914400" rtl="0" eaLnBrk="1" latinLnBrk="0" hangingPunct="1">
                        <a:defRPr sz="1800" kern="1200">
                          <a:solidFill>
                            <a:schemeClr val="tx1"/>
                          </a:solidFill>
                          <a:latin typeface="맑은 고딕"/>
                        </a:defRPr>
                      </a:lvl9pPr>
                    </a:lstStyle>
                    <a:p>
                      <a:pPr algn="l"/>
                      <a:r>
                        <a:rPr lang="en-US" sz="2400">
                          <a:latin typeface="Times New Roman" panose="02020603050405020304" pitchFamily="18" charset="0"/>
                          <a:cs typeface="Times New Roman" panose="02020603050405020304" pitchFamily="18" charset="0"/>
                        </a:rPr>
                        <a:t>Direct implementation using known mathematical models</a:t>
                      </a:r>
                    </a:p>
                  </a:txBody>
                  <a:tcPr anchor="ctr">
                    <a:lnL w="12700" cmpd="sng">
                      <a:solidFill>
                        <a:srgbClr val="4BACC6"/>
                      </a:solidFill>
                    </a:lnL>
                    <a:lnR w="12700" cmpd="sng">
                      <a:solidFill>
                        <a:srgbClr val="4BACC6"/>
                      </a:solidFill>
                    </a:lnR>
                    <a:lnT w="12700" cmpd="sng">
                      <a:solidFill>
                        <a:srgbClr val="4BACC6"/>
                      </a:solidFill>
                    </a:lnT>
                    <a:lnB w="12700" cmpd="sng">
                      <a:solidFill>
                        <a:srgbClr val="4BACC6"/>
                      </a:solidFill>
                    </a:lnB>
                    <a:lnTlToBr w="12700" cmpd="sng">
                      <a:noFill/>
                      <a:prstDash val="solid"/>
                    </a:lnTlToBr>
                    <a:lnBlToTr w="12700" cmpd="sng">
                      <a:noFill/>
                      <a:prstDash val="solid"/>
                    </a:lnBlToTr>
                    <a:noFill/>
                  </a:tcPr>
                </a:tc>
                <a:extLst>
                  <a:ext uri="{0D108BD9-81ED-4DB2-BD59-A6C34878D82A}">
                    <a16:rowId xmlns:a16="http://schemas.microsoft.com/office/drawing/2014/main" val="191922747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C4B74-C457-3949-C965-0C619A3285B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32A44D7C-171E-A4BB-FAB7-E00700AA29F0}"/>
              </a:ext>
            </a:extLst>
          </p:cNvPr>
          <p:cNvSpPr>
            <a:spLocks noGrp="1"/>
          </p:cNvSpPr>
          <p:nvPr>
            <p:ph type="title"/>
          </p:nvPr>
        </p:nvSpPr>
        <p:spPr>
          <a:xfrm>
            <a:off x="538163" y="499147"/>
            <a:ext cx="10058400" cy="863600"/>
          </a:xfrm>
        </p:spPr>
        <p:txBody>
          <a:bodyPr>
            <a:normAutofit/>
          </a:bodyPr>
          <a:lstStyle/>
          <a:p>
            <a:r>
              <a:rPr lang="en-US" altLang="ja-JP" sz="3600" b="1">
                <a:latin typeface="Times New Roman" panose="02020603050405020304" pitchFamily="18" charset="0"/>
                <a:cs typeface="Times New Roman" panose="02020603050405020304" pitchFamily="18" charset="0"/>
              </a:rPr>
              <a:t>Exploring AI Models for Signal Equalization</a:t>
            </a:r>
          </a:p>
        </p:txBody>
      </p:sp>
      <p:grpSp>
        <p:nvGrpSpPr>
          <p:cNvPr id="3" name="Group 2">
            <a:extLst>
              <a:ext uri="{FF2B5EF4-FFF2-40B4-BE49-F238E27FC236}">
                <a16:creationId xmlns:a16="http://schemas.microsoft.com/office/drawing/2014/main" id="{674AE218-C4E4-5F5D-8567-9BE135F681D6}"/>
              </a:ext>
            </a:extLst>
          </p:cNvPr>
          <p:cNvGrpSpPr/>
          <p:nvPr/>
        </p:nvGrpSpPr>
        <p:grpSpPr>
          <a:xfrm>
            <a:off x="538163" y="1439687"/>
            <a:ext cx="3259137" cy="3229066"/>
            <a:chOff x="9523" y="0"/>
            <a:chExt cx="2806700" cy="2002647"/>
          </a:xfrm>
        </p:grpSpPr>
        <p:pic>
          <p:nvPicPr>
            <p:cNvPr id="4" name="Picture 3" descr="A diagram of a computer system&#10;&#10;Description automatically generated">
              <a:extLst>
                <a:ext uri="{FF2B5EF4-FFF2-40B4-BE49-F238E27FC236}">
                  <a16:creationId xmlns:a16="http://schemas.microsoft.com/office/drawing/2014/main" id="{13B030E9-B8B8-ED69-63E2-88EF714F44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3" y="0"/>
              <a:ext cx="2806700" cy="1508760"/>
            </a:xfrm>
            <a:prstGeom prst="rect">
              <a:avLst/>
            </a:prstGeom>
          </p:spPr>
        </p:pic>
        <p:sp>
          <p:nvSpPr>
            <p:cNvPr id="5" name="Text Box 2">
              <a:extLst>
                <a:ext uri="{FF2B5EF4-FFF2-40B4-BE49-F238E27FC236}">
                  <a16:creationId xmlns:a16="http://schemas.microsoft.com/office/drawing/2014/main" id="{A02F8675-82CC-689A-C971-0AA0C1A8170C}"/>
                </a:ext>
              </a:extLst>
            </p:cNvPr>
            <p:cNvSpPr txBox="1">
              <a:spLocks noChangeArrowheads="1"/>
            </p:cNvSpPr>
            <p:nvPr/>
          </p:nvSpPr>
          <p:spPr bwMode="auto">
            <a:xfrm>
              <a:off x="47618" y="1638192"/>
              <a:ext cx="2505075" cy="364455"/>
            </a:xfrm>
            <a:prstGeom prst="rect">
              <a:avLst/>
            </a:prstGeom>
            <a:noFill/>
            <a:ln w="9525">
              <a:noFill/>
              <a:miter lim="800000"/>
            </a:ln>
          </p:spPr>
          <p:txBody>
            <a:bodyPr rot="0" vert="horz" wrap="square" lIns="91440" tIns="45720" rIns="91440" bIns="45720" anchor="t" anchorCtr="0">
              <a:noAutofit/>
            </a:bodyPr>
            <a:lstStyle/>
            <a:p>
              <a:pPr algn="just" fontAlgn="base" latinLnBrk="0">
                <a:lnSpc>
                  <a:spcPts val="1500"/>
                </a:lnSpc>
                <a:spcAft>
                  <a:spcPts val="0"/>
                </a:spcAft>
              </a:pPr>
              <a:r>
                <a:rPr lang="en-US" altLang="zh-CN" sz="1400" kern="0">
                  <a:solidFill>
                    <a:srgbClr val="000000"/>
                  </a:solidFill>
                  <a:latin typeface="Times New Roman"/>
                  <a:ea typeface="산돌고딕 M"/>
                  <a:cs typeface="Times New Roman"/>
                  <a:sym typeface="Times New Roman"/>
                </a:rPr>
                <a:t>&lt;Structure of the </a:t>
              </a:r>
              <a:r>
                <a:rPr lang="en-US" altLang="zh-CN" sz="1400" kern="0" err="1">
                  <a:solidFill>
                    <a:srgbClr val="000000"/>
                  </a:solidFill>
                  <a:latin typeface="Times New Roman"/>
                  <a:ea typeface="산돌고딕 M"/>
                  <a:cs typeface="Times New Roman"/>
                  <a:sym typeface="Times New Roman"/>
                </a:rPr>
                <a:t>BiLSTM</a:t>
              </a:r>
              <a:r>
                <a:rPr lang="en-US" altLang="zh-CN" sz="1400" kern="0">
                  <a:solidFill>
                    <a:srgbClr val="000000"/>
                  </a:solidFill>
                  <a:latin typeface="Times New Roman"/>
                  <a:ea typeface="산돌고딕 M"/>
                  <a:cs typeface="Times New Roman"/>
                  <a:sym typeface="Times New Roman"/>
                </a:rPr>
                <a:t> model&gt;</a:t>
              </a:r>
            </a:p>
            <a:p>
              <a:pPr algn="just" fontAlgn="base" latinLnBrk="0">
                <a:lnSpc>
                  <a:spcPts val="1500"/>
                </a:lnSpc>
                <a:spcAft>
                  <a:spcPts val="0"/>
                </a:spcAft>
              </a:pPr>
              <a:r>
                <a:rPr lang="en-US" altLang="zh-CN" sz="1400" kern="0">
                  <a:solidFill>
                    <a:srgbClr val="000000"/>
                  </a:solidFill>
                  <a:latin typeface="Times New Roman"/>
                  <a:ea typeface="산돌고딕 M"/>
                  <a:cs typeface="Times New Roman"/>
                  <a:sym typeface="Times New Roman"/>
                </a:rPr>
                <a:t> </a:t>
              </a:r>
            </a:p>
          </p:txBody>
        </p:sp>
      </p:grpSp>
      <p:grpSp>
        <p:nvGrpSpPr>
          <p:cNvPr id="7" name="Group 6">
            <a:extLst>
              <a:ext uri="{FF2B5EF4-FFF2-40B4-BE49-F238E27FC236}">
                <a16:creationId xmlns:a16="http://schemas.microsoft.com/office/drawing/2014/main" id="{F8D91BC5-4A29-7FC7-85E9-3E5B7E68E891}"/>
              </a:ext>
            </a:extLst>
          </p:cNvPr>
          <p:cNvGrpSpPr/>
          <p:nvPr/>
        </p:nvGrpSpPr>
        <p:grpSpPr>
          <a:xfrm>
            <a:off x="4278036" y="1156321"/>
            <a:ext cx="2908889" cy="3415679"/>
            <a:chOff x="353677" y="194945"/>
            <a:chExt cx="2137958" cy="2678022"/>
          </a:xfrm>
        </p:grpSpPr>
        <p:pic>
          <p:nvPicPr>
            <p:cNvPr id="9" name="Picture 8" descr="A diagram of a computer program&#10;&#10;Description automatically generated">
              <a:extLst>
                <a:ext uri="{FF2B5EF4-FFF2-40B4-BE49-F238E27FC236}">
                  <a16:creationId xmlns:a16="http://schemas.microsoft.com/office/drawing/2014/main" id="{FFCFDDC9-F6EB-288E-6808-95B3C84D93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677" y="194945"/>
              <a:ext cx="1932940" cy="2329180"/>
            </a:xfrm>
            <a:prstGeom prst="rect">
              <a:avLst/>
            </a:prstGeom>
          </p:spPr>
        </p:pic>
        <p:sp>
          <p:nvSpPr>
            <p:cNvPr id="10" name="Text Box 2">
              <a:extLst>
                <a:ext uri="{FF2B5EF4-FFF2-40B4-BE49-F238E27FC236}">
                  <a16:creationId xmlns:a16="http://schemas.microsoft.com/office/drawing/2014/main" id="{239733AA-071B-0ACF-0808-D8337A673A48}"/>
                </a:ext>
              </a:extLst>
            </p:cNvPr>
            <p:cNvSpPr txBox="1">
              <a:spLocks noChangeArrowheads="1"/>
            </p:cNvSpPr>
            <p:nvPr/>
          </p:nvSpPr>
          <p:spPr bwMode="auto">
            <a:xfrm>
              <a:off x="353677" y="2519315"/>
              <a:ext cx="2137958" cy="353652"/>
            </a:xfrm>
            <a:prstGeom prst="rect">
              <a:avLst/>
            </a:prstGeom>
            <a:noFill/>
            <a:ln w="9525">
              <a:noFill/>
              <a:miter lim="800000"/>
            </a:ln>
          </p:spPr>
          <p:txBody>
            <a:bodyPr rot="0" vert="horz" wrap="square" lIns="91440" tIns="45720" rIns="91440" bIns="45720" anchor="t" anchorCtr="0">
              <a:noAutofit/>
            </a:bodyPr>
            <a:lstStyle/>
            <a:p>
              <a:pPr algn="just" fontAlgn="base" latinLnBrk="0">
                <a:lnSpc>
                  <a:spcPts val="1500"/>
                </a:lnSpc>
                <a:spcAft>
                  <a:spcPts val="0"/>
                </a:spcAft>
              </a:pPr>
              <a:r>
                <a:rPr lang="en-US" altLang="zh-CN" sz="1400" kern="0">
                  <a:solidFill>
                    <a:srgbClr val="000000"/>
                  </a:solidFill>
                  <a:latin typeface="Times New Roman"/>
                  <a:ea typeface="산돌명조 L"/>
                  <a:cs typeface="굴림"/>
                  <a:sym typeface="Times New Roman"/>
                </a:rPr>
                <a:t>&lt;Structure of the </a:t>
              </a:r>
              <a:r>
                <a:rPr lang="en-US" altLang="zh-CN" sz="1400" kern="0" err="1">
                  <a:solidFill>
                    <a:srgbClr val="000000"/>
                  </a:solidFill>
                  <a:latin typeface="Times New Roman"/>
                  <a:ea typeface="산돌명조 L"/>
                  <a:cs typeface="굴림"/>
                  <a:sym typeface="Times New Roman"/>
                </a:rPr>
                <a:t>ResNet</a:t>
              </a:r>
              <a:r>
                <a:rPr lang="en-US" altLang="zh-CN" sz="1400" kern="0">
                  <a:solidFill>
                    <a:srgbClr val="000000"/>
                  </a:solidFill>
                  <a:latin typeface="Times New Roman"/>
                  <a:ea typeface="산돌명조 L"/>
                  <a:cs typeface="굴림"/>
                  <a:sym typeface="Times New Roman"/>
                </a:rPr>
                <a:t> model&gt;</a:t>
              </a:r>
              <a:endParaRPr lang="en-US" altLang="zh-CN" sz="1400" kern="0">
                <a:solidFill>
                  <a:srgbClr val="000000"/>
                </a:solidFill>
                <a:latin typeface="Times New Roman"/>
                <a:ea typeface="산돌고딕 M"/>
                <a:cs typeface="Times New Roman"/>
                <a:sym typeface="Times New Roman"/>
              </a:endParaRPr>
            </a:p>
          </p:txBody>
        </p:sp>
      </p:grpSp>
      <p:grpSp>
        <p:nvGrpSpPr>
          <p:cNvPr id="2" name="Group 1">
            <a:extLst>
              <a:ext uri="{FF2B5EF4-FFF2-40B4-BE49-F238E27FC236}">
                <a16:creationId xmlns:a16="http://schemas.microsoft.com/office/drawing/2014/main" id="{4367FB31-CCB4-3D22-52D7-561649A2B426}"/>
              </a:ext>
            </a:extLst>
          </p:cNvPr>
          <p:cNvGrpSpPr/>
          <p:nvPr/>
        </p:nvGrpSpPr>
        <p:grpSpPr>
          <a:xfrm>
            <a:off x="7678370" y="1156321"/>
            <a:ext cx="4189468" cy="3213212"/>
            <a:chOff x="7678370" y="1156321"/>
            <a:chExt cx="4189468" cy="3213212"/>
          </a:xfrm>
        </p:grpSpPr>
        <p:pic>
          <p:nvPicPr>
            <p:cNvPr id="11" name="Picture 10" descr="A diagram of a diagram&#10;&#10;AI-generated content may be incorrect.">
              <a:extLst>
                <a:ext uri="{FF2B5EF4-FFF2-40B4-BE49-F238E27FC236}">
                  <a16:creationId xmlns:a16="http://schemas.microsoft.com/office/drawing/2014/main" id="{204C754E-A4CF-3969-1220-067067944BC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8370" y="1156321"/>
              <a:ext cx="4189468" cy="2864021"/>
            </a:xfrm>
            <a:prstGeom prst="rect">
              <a:avLst/>
            </a:prstGeom>
          </p:spPr>
        </p:pic>
        <p:sp>
          <p:nvSpPr>
            <p:cNvPr id="12" name="TextBox 11">
              <a:extLst>
                <a:ext uri="{FF2B5EF4-FFF2-40B4-BE49-F238E27FC236}">
                  <a16:creationId xmlns:a16="http://schemas.microsoft.com/office/drawing/2014/main" id="{A3BC0FB5-AA47-E580-07CF-D93AA111EE9A}"/>
                </a:ext>
              </a:extLst>
            </p:cNvPr>
            <p:cNvSpPr txBox="1"/>
            <p:nvPr/>
          </p:nvSpPr>
          <p:spPr>
            <a:xfrm>
              <a:off x="8670150" y="4061756"/>
              <a:ext cx="2939451" cy="307777"/>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imes New Roman" panose="02020603050405020304" pitchFamily="18" charset="0"/>
                  <a:ea typeface="맑은 고딕" panose="020B0503020000020004" pitchFamily="50" charset="-127"/>
                </a:rPr>
                <a:t>&lt; </a:t>
              </a:r>
              <a:r>
                <a:rPr kumimoji="0" lang="en-US" sz="1400" b="0" i="0" u="none" strike="noStrike" kern="0" cap="none" spc="0" normalizeH="0" baseline="0" noProof="0" err="1">
                  <a:ln>
                    <a:noFill/>
                  </a:ln>
                  <a:solidFill>
                    <a:prstClr val="black"/>
                  </a:solidFill>
                  <a:effectLst/>
                  <a:uLnTx/>
                  <a:uFillTx/>
                  <a:latin typeface="Times New Roman" panose="02020603050405020304" pitchFamily="18" charset="0"/>
                  <a:ea typeface="맑은 고딕" panose="020B0503020000020004" pitchFamily="50" charset="-127"/>
                </a:rPr>
                <a:t>UNet</a:t>
              </a:r>
              <a:r>
                <a:rPr kumimoji="0" lang="en-US" sz="1400" b="0" i="0" u="none" strike="noStrike" kern="0" cap="none" spc="0" normalizeH="0" baseline="0" noProof="0">
                  <a:ln>
                    <a:noFill/>
                  </a:ln>
                  <a:solidFill>
                    <a:prstClr val="black"/>
                  </a:solidFill>
                  <a:effectLst/>
                  <a:uLnTx/>
                  <a:uFillTx/>
                  <a:latin typeface="Times New Roman" panose="02020603050405020304" pitchFamily="18" charset="0"/>
                  <a:ea typeface="맑은 고딕" panose="020B0503020000020004" pitchFamily="50" charset="-127"/>
                </a:rPr>
                <a:t> architecture&gt;</a:t>
              </a:r>
              <a:endParaRPr kumimoji="0" lang="en-US" sz="1400" b="0" i="0" u="none" strike="noStrike" kern="0" cap="none" spc="0" normalizeH="0" baseline="0" noProof="0">
                <a:ln>
                  <a:noFill/>
                </a:ln>
                <a:solidFill>
                  <a:prstClr val="black"/>
                </a:solidFill>
                <a:effectLst/>
                <a:uLnTx/>
                <a:uFillTx/>
              </a:endParaRPr>
            </a:p>
          </p:txBody>
        </p:sp>
      </p:grpSp>
      <p:sp>
        <p:nvSpPr>
          <p:cNvPr id="14" name="TextBox 13">
            <a:extLst>
              <a:ext uri="{FF2B5EF4-FFF2-40B4-BE49-F238E27FC236}">
                <a16:creationId xmlns:a16="http://schemas.microsoft.com/office/drawing/2014/main" id="{B2F17E6B-44F5-522B-E258-9D51B04F2983}"/>
              </a:ext>
            </a:extLst>
          </p:cNvPr>
          <p:cNvSpPr txBox="1"/>
          <p:nvPr/>
        </p:nvSpPr>
        <p:spPr>
          <a:xfrm>
            <a:off x="407275" y="4800509"/>
            <a:ext cx="3390025" cy="3170099"/>
          </a:xfrm>
          <a:prstGeom prst="rect">
            <a:avLst/>
          </a:prstGeom>
          <a:noFill/>
        </p:spPr>
        <p:txBody>
          <a:bodyPr wrap="square">
            <a:spAutoFit/>
          </a:bodyPr>
          <a:lstStyle/>
          <a:p>
            <a:pPr marL="342900" indent="-342900" algn="just">
              <a:buFont typeface="Arial" panose="020B0604020202020204" pitchFamily="34" charset="0"/>
              <a:buChar char="•"/>
            </a:pPr>
            <a:r>
              <a:rPr lang="en-US" sz="2000" err="1">
                <a:latin typeface="Times New Roman" panose="02020603050405020304" pitchFamily="18" charset="0"/>
                <a:cs typeface="Times New Roman" panose="02020603050405020304" pitchFamily="18" charset="0"/>
              </a:rPr>
              <a:t>BiLSTM</a:t>
            </a:r>
            <a:r>
              <a:rPr lang="en-US" sz="2000">
                <a:latin typeface="Times New Roman" panose="02020603050405020304" pitchFamily="18" charset="0"/>
                <a:cs typeface="Times New Roman" panose="02020603050405020304" pitchFamily="18" charset="0"/>
              </a:rPr>
              <a:t> was developed for sequential data tasks like language modeling and time-series prediction.</a:t>
            </a:r>
          </a:p>
          <a:p>
            <a:pPr marL="342900" indent="-342900" algn="jus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In equalization, </a:t>
            </a:r>
            <a:r>
              <a:rPr lang="en-US" sz="2000" err="1">
                <a:latin typeface="Times New Roman" panose="02020603050405020304" pitchFamily="18" charset="0"/>
                <a:cs typeface="Times New Roman" panose="02020603050405020304" pitchFamily="18" charset="0"/>
              </a:rPr>
              <a:t>BiLSTM</a:t>
            </a:r>
            <a:r>
              <a:rPr lang="en-US" sz="2000">
                <a:latin typeface="Times New Roman" panose="02020603050405020304" pitchFamily="18" charset="0"/>
                <a:cs typeface="Times New Roman" panose="02020603050405020304" pitchFamily="18" charset="0"/>
              </a:rPr>
              <a:t> effectively mitigates inter-symbol interference by learning temporal dependencies in distorted signals.</a:t>
            </a:r>
          </a:p>
        </p:txBody>
      </p:sp>
      <p:sp>
        <p:nvSpPr>
          <p:cNvPr id="16" name="TextBox 15">
            <a:extLst>
              <a:ext uri="{FF2B5EF4-FFF2-40B4-BE49-F238E27FC236}">
                <a16:creationId xmlns:a16="http://schemas.microsoft.com/office/drawing/2014/main" id="{CA4C6BA9-1822-02EC-145A-8D37202E4C6D}"/>
              </a:ext>
            </a:extLst>
          </p:cNvPr>
          <p:cNvSpPr txBox="1"/>
          <p:nvPr/>
        </p:nvSpPr>
        <p:spPr>
          <a:xfrm>
            <a:off x="3797300" y="4773101"/>
            <a:ext cx="3881070" cy="3477875"/>
          </a:xfrm>
          <a:prstGeom prst="rect">
            <a:avLst/>
          </a:prstGeom>
          <a:noFill/>
        </p:spPr>
        <p:txBody>
          <a:bodyPr wrap="square">
            <a:spAutoFit/>
          </a:bodyPr>
          <a:lstStyle/>
          <a:p>
            <a:pPr marL="342900" indent="-342900" algn="just">
              <a:buFont typeface="Arial" panose="020B0604020202020204" pitchFamily="34" charset="0"/>
              <a:buChar char="•"/>
            </a:pPr>
            <a:r>
              <a:rPr lang="en-US" sz="2000" err="1">
                <a:latin typeface="Times New Roman" panose="02020603050405020304" pitchFamily="18" charset="0"/>
                <a:cs typeface="Times New Roman" panose="02020603050405020304" pitchFamily="18" charset="0"/>
              </a:rPr>
              <a:t>ResNet</a:t>
            </a:r>
            <a:r>
              <a:rPr lang="en-US" sz="2000">
                <a:latin typeface="Times New Roman" panose="02020603050405020304" pitchFamily="18" charset="0"/>
                <a:cs typeface="Times New Roman" panose="02020603050405020304" pitchFamily="18" charset="0"/>
              </a:rPr>
              <a:t> was originally created for deep image classification, overcoming training difficulties in very deep networks through skip connections.</a:t>
            </a:r>
          </a:p>
          <a:p>
            <a:pPr marL="342900" indent="-342900" algn="just">
              <a:buFont typeface="Arial" panose="020B0604020202020204" pitchFamily="34" charset="0"/>
              <a:buChar char="•"/>
            </a:pPr>
            <a:r>
              <a:rPr lang="en-US" sz="2000" err="1">
                <a:latin typeface="Times New Roman" panose="02020603050405020304" pitchFamily="18" charset="0"/>
                <a:cs typeface="Times New Roman" panose="02020603050405020304" pitchFamily="18" charset="0"/>
              </a:rPr>
              <a:t>ResNet</a:t>
            </a:r>
            <a:r>
              <a:rPr lang="en-US" sz="2000">
                <a:latin typeface="Times New Roman" panose="02020603050405020304" pitchFamily="18" charset="0"/>
                <a:cs typeface="Times New Roman" panose="02020603050405020304" pitchFamily="18" charset="0"/>
              </a:rPr>
              <a:t> preserves key signal features through residual connections, making it effective at detecting and correcting subtle distortions in noisy channels.</a:t>
            </a:r>
          </a:p>
        </p:txBody>
      </p:sp>
      <p:sp>
        <p:nvSpPr>
          <p:cNvPr id="18" name="TextBox 17">
            <a:extLst>
              <a:ext uri="{FF2B5EF4-FFF2-40B4-BE49-F238E27FC236}">
                <a16:creationId xmlns:a16="http://schemas.microsoft.com/office/drawing/2014/main" id="{E705C5E6-EFA4-C460-CB09-A39D392E0271}"/>
              </a:ext>
            </a:extLst>
          </p:cNvPr>
          <p:cNvSpPr txBox="1"/>
          <p:nvPr/>
        </p:nvSpPr>
        <p:spPr>
          <a:xfrm>
            <a:off x="7807488" y="4773100"/>
            <a:ext cx="3931231" cy="3477875"/>
          </a:xfrm>
          <a:prstGeom prst="rect">
            <a:avLst/>
          </a:prstGeom>
          <a:noFill/>
        </p:spPr>
        <p:txBody>
          <a:bodyPr wrap="square">
            <a:spAutoFit/>
          </a:bodyPr>
          <a:lstStyle/>
          <a:p>
            <a:pPr marL="342900" indent="-342900" algn="jus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Originally developed for biomedical segmentation, </a:t>
            </a:r>
            <a:r>
              <a:rPr lang="en-US" sz="2000" err="1">
                <a:latin typeface="Times New Roman" panose="02020603050405020304" pitchFamily="18" charset="0"/>
                <a:cs typeface="Times New Roman" panose="02020603050405020304" pitchFamily="18" charset="0"/>
              </a:rPr>
              <a:t>UNet's</a:t>
            </a:r>
            <a:r>
              <a:rPr lang="en-US" sz="2000">
                <a:latin typeface="Times New Roman" panose="02020603050405020304" pitchFamily="18" charset="0"/>
                <a:cs typeface="Times New Roman" panose="02020603050405020304" pitchFamily="18" charset="0"/>
              </a:rPr>
              <a:t> encoder-decoder structure and skip connections enable effective reconstruction of corrupted signals in equalization tasks.</a:t>
            </a:r>
          </a:p>
          <a:p>
            <a:pPr marL="342900" indent="-342900" algn="just">
              <a:buFont typeface="Arial" panose="020B0604020202020204" pitchFamily="34" charset="0"/>
              <a:buChar char="•"/>
            </a:pPr>
            <a:r>
              <a:rPr lang="en-US" sz="2000" err="1">
                <a:latin typeface="Times New Roman" panose="02020603050405020304" pitchFamily="18" charset="0"/>
                <a:cs typeface="Times New Roman" panose="02020603050405020304" pitchFamily="18" charset="0"/>
              </a:rPr>
              <a:t>UNet</a:t>
            </a:r>
            <a:r>
              <a:rPr lang="en-US" sz="2000">
                <a:latin typeface="Times New Roman" panose="02020603050405020304" pitchFamily="18" charset="0"/>
                <a:cs typeface="Times New Roman" panose="02020603050405020304" pitchFamily="18" charset="0"/>
              </a:rPr>
              <a:t> acts as a powerful denoiser and symbol reconstructor, especially useful in optical or multipath channels where detail preservation is key.</a:t>
            </a:r>
          </a:p>
        </p:txBody>
      </p:sp>
    </p:spTree>
    <p:extLst>
      <p:ext uri="{BB962C8B-B14F-4D97-AF65-F5344CB8AC3E}">
        <p14:creationId xmlns:p14="http://schemas.microsoft.com/office/powerpoint/2010/main" val="2342635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0B396A-B4D0-5FA3-60A3-EB9CA8F1453A}"/>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1602F502-1403-7519-2D61-B9B22EAC0881}"/>
              </a:ext>
            </a:extLst>
          </p:cNvPr>
          <p:cNvSpPr>
            <a:spLocks noGrp="1"/>
          </p:cNvSpPr>
          <p:nvPr>
            <p:ph type="title"/>
          </p:nvPr>
        </p:nvSpPr>
        <p:spPr>
          <a:xfrm>
            <a:off x="493892" y="901697"/>
            <a:ext cx="10727101" cy="635000"/>
          </a:xfrm>
        </p:spPr>
        <p:txBody>
          <a:bodyPr>
            <a:noAutofit/>
          </a:bodyPr>
          <a:lstStyle/>
          <a:p>
            <a:r>
              <a:rPr lang="en-US" altLang="ja-JP" sz="3600" b="1">
                <a:latin typeface="Times New Roman" panose="02020603050405020304" pitchFamily="18" charset="0"/>
                <a:cs typeface="Times New Roman" panose="02020603050405020304" pitchFamily="18" charset="0"/>
              </a:rPr>
              <a:t>AI Equalizer for signal denoising for NG-OCC </a:t>
            </a:r>
          </a:p>
        </p:txBody>
      </p:sp>
      <p:sp>
        <p:nvSpPr>
          <p:cNvPr id="9" name="TextBox 8">
            <a:extLst>
              <a:ext uri="{FF2B5EF4-FFF2-40B4-BE49-F238E27FC236}">
                <a16:creationId xmlns:a16="http://schemas.microsoft.com/office/drawing/2014/main" id="{FC767445-E827-7699-52BA-FDFB07365A8D}"/>
              </a:ext>
            </a:extLst>
          </p:cNvPr>
          <p:cNvSpPr txBox="1"/>
          <p:nvPr/>
        </p:nvSpPr>
        <p:spPr>
          <a:xfrm>
            <a:off x="609600" y="1752600"/>
            <a:ext cx="10896600" cy="6001643"/>
          </a:xfrm>
          <a:prstGeom prst="rect">
            <a:avLst/>
          </a:prstGeom>
          <a:noFill/>
        </p:spPr>
        <p:txBody>
          <a:bodyPr wrap="square">
            <a:spAutoFit/>
          </a:bodyPr>
          <a:lstStyle/>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Implicit Channel Estimation Without Pilots:</a:t>
            </a:r>
          </a:p>
          <a:p>
            <a:pPr algn="just"/>
            <a:r>
              <a:rPr lang="en-US" sz="2400">
                <a:latin typeface="Times New Roman" panose="02020603050405020304" pitchFamily="18" charset="0"/>
                <a:cs typeface="Times New Roman" panose="02020603050405020304" pitchFamily="18" charset="0"/>
              </a:rPr>
              <a:t>AI-based equalizers learn the characteristics of the communication channel directly from data, eliminating the need for explicit pilot symbols. This improves spectral efficiency by freeing up bandwidth.</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Adaptation to Environmental Variability:</a:t>
            </a:r>
          </a:p>
          <a:p>
            <a:pPr algn="just"/>
            <a:r>
              <a:rPr lang="en-US" sz="2400">
                <a:latin typeface="Times New Roman" panose="02020603050405020304" pitchFamily="18" charset="0"/>
                <a:cs typeface="Times New Roman" panose="02020603050405020304" pitchFamily="18" charset="0"/>
              </a:rPr>
              <a:t>The model is trained on diverse lighting conditions (daylight, low light, varying background illumination), allowing it to handle real-world noise and dynamic motion more robustly than traditional algorithms.</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Superior Performance Over Traditional Equalizers:</a:t>
            </a:r>
          </a:p>
          <a:p>
            <a:pPr algn="just"/>
            <a:r>
              <a:rPr lang="en-US" sz="2400">
                <a:latin typeface="Times New Roman" panose="02020603050405020304" pitchFamily="18" charset="0"/>
                <a:cs typeface="Times New Roman" panose="02020603050405020304" pitchFamily="18" charset="0"/>
              </a:rPr>
              <a:t>Compared to linear or LMMSE equalizers, AI models (like U-Net) better handle nonlinear distortions, ambient noise, and motion blur, resulting in lower Bit Error Rates (BER) across distances.</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Large and Diverse Training Dataset:</a:t>
            </a:r>
          </a:p>
          <a:p>
            <a:pPr algn="just"/>
            <a:r>
              <a:rPr lang="en-US" sz="2400">
                <a:latin typeface="Times New Roman" panose="02020603050405020304" pitchFamily="18" charset="0"/>
                <a:cs typeface="Times New Roman" panose="02020603050405020304" pitchFamily="18" charset="0"/>
              </a:rPr>
              <a:t>A comprehensive dataset including Rx and Tx pairs, captured under varying conditions, enables the AI model to generalize well. The format (e.g., 1 symbol × N subcarriers for OFDM) supports subcarrier-wise equalization.</a:t>
            </a:r>
          </a:p>
        </p:txBody>
      </p:sp>
    </p:spTree>
    <p:extLst>
      <p:ext uri="{BB962C8B-B14F-4D97-AF65-F5344CB8AC3E}">
        <p14:creationId xmlns:p14="http://schemas.microsoft.com/office/powerpoint/2010/main" val="848205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255A0-2191-3BA2-10A6-084A351BC23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13ACE9F1-9CBD-A527-D9EF-3ECFCFC6C92C}"/>
              </a:ext>
            </a:extLst>
          </p:cNvPr>
          <p:cNvSpPr>
            <a:spLocks noGrp="1"/>
          </p:cNvSpPr>
          <p:nvPr>
            <p:ph type="title"/>
          </p:nvPr>
        </p:nvSpPr>
        <p:spPr>
          <a:xfrm>
            <a:off x="493892" y="901697"/>
            <a:ext cx="10478907" cy="635000"/>
          </a:xfrm>
        </p:spPr>
        <p:txBody>
          <a:bodyPr>
            <a:noAutofit/>
          </a:bodyPr>
          <a:lstStyle/>
          <a:p>
            <a:r>
              <a:rPr lang="en-US" altLang="ja-JP" sz="3600" b="1">
                <a:latin typeface="Times New Roman" panose="02020603050405020304" pitchFamily="18" charset="0"/>
                <a:cs typeface="Times New Roman" panose="02020603050405020304" pitchFamily="18" charset="0"/>
              </a:rPr>
              <a:t>AI Equalizer for signal denoising for NG-OCC </a:t>
            </a:r>
          </a:p>
        </p:txBody>
      </p:sp>
      <p:sp>
        <p:nvSpPr>
          <p:cNvPr id="9" name="TextBox 8">
            <a:extLst>
              <a:ext uri="{FF2B5EF4-FFF2-40B4-BE49-F238E27FC236}">
                <a16:creationId xmlns:a16="http://schemas.microsoft.com/office/drawing/2014/main" id="{C2DEC44B-23AA-8488-B0AB-9843EE020498}"/>
              </a:ext>
            </a:extLst>
          </p:cNvPr>
          <p:cNvSpPr txBox="1"/>
          <p:nvPr/>
        </p:nvSpPr>
        <p:spPr>
          <a:xfrm>
            <a:off x="609600" y="1752600"/>
            <a:ext cx="10896600" cy="5632311"/>
          </a:xfrm>
          <a:prstGeom prst="rect">
            <a:avLst/>
          </a:prstGeom>
          <a:noFill/>
        </p:spPr>
        <p:txBody>
          <a:bodyPr wrap="square">
            <a:spAutoFit/>
          </a:bodyPr>
          <a:lstStyle/>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Scalable to Real-Time Applications:</a:t>
            </a:r>
          </a:p>
          <a:p>
            <a:pPr algn="just"/>
            <a:r>
              <a:rPr lang="en-US" sz="2400">
                <a:latin typeface="Times New Roman" panose="02020603050405020304" pitchFamily="18" charset="0"/>
                <a:cs typeface="Times New Roman" panose="02020603050405020304" pitchFamily="18" charset="0"/>
              </a:rPr>
              <a:t>With efficient architectures and GPU acceleration, AI-based equalizers can be deployed in real-time OCC systems (e.g., vehicular communication, drones), making them practical for latency-sensitive use cases.</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Denoising and Signal Reconstruction:</a:t>
            </a:r>
          </a:p>
          <a:p>
            <a:pPr algn="just"/>
            <a:r>
              <a:rPr lang="en-US" sz="2400">
                <a:latin typeface="Times New Roman" panose="02020603050405020304" pitchFamily="18" charset="0"/>
                <a:cs typeface="Times New Roman" panose="02020603050405020304" pitchFamily="18" charset="0"/>
              </a:rPr>
              <a:t>AI models not only equalize but also denoise signals distorted by ambient conditions, restoring the true transmitted data even from heavily corrupted image frames.</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Dataset Expansion:</a:t>
            </a:r>
          </a:p>
          <a:p>
            <a:pPr algn="just"/>
            <a:r>
              <a:rPr lang="en-US" sz="2400">
                <a:latin typeface="Times New Roman" panose="02020603050405020304" pitchFamily="18" charset="0"/>
                <a:cs typeface="Times New Roman" panose="02020603050405020304" pitchFamily="18" charset="0"/>
              </a:rPr>
              <a:t>Extending datasets to include more camera types, modulations (QAM, OOK, OFDM variants), and motion scenarios (e.g., drone-to-drone, V2X) will improve model robustness and enable standardized benchmarking.</a:t>
            </a:r>
          </a:p>
          <a:p>
            <a:pPr marL="342900" indent="-342900" algn="just">
              <a:buFont typeface="Arial" panose="020B0604020202020204" pitchFamily="34" charset="0"/>
              <a:buChar char="•"/>
            </a:pPr>
            <a:r>
              <a:rPr lang="en-US" sz="2400" b="1">
                <a:latin typeface="Times New Roman" panose="02020603050405020304" pitchFamily="18" charset="0"/>
                <a:cs typeface="Times New Roman" panose="02020603050405020304" pitchFamily="18" charset="0"/>
              </a:rPr>
              <a:t>Integration with End-to-End OCC Systems:</a:t>
            </a:r>
          </a:p>
          <a:p>
            <a:pPr algn="just"/>
            <a:r>
              <a:rPr lang="en-US" sz="2400">
                <a:latin typeface="Times New Roman" panose="02020603050405020304" pitchFamily="18" charset="0"/>
                <a:cs typeface="Times New Roman" panose="02020603050405020304" pitchFamily="18" charset="0"/>
              </a:rPr>
              <a:t>Future OCC architectures may integrate AI-based equalization with AI-based demodulation and synchronization, forming a fully neural communication pipeline with minimal reliance on handcrafted algorithms.</a:t>
            </a:r>
          </a:p>
        </p:txBody>
      </p:sp>
    </p:spTree>
    <p:extLst>
      <p:ext uri="{BB962C8B-B14F-4D97-AF65-F5344CB8AC3E}">
        <p14:creationId xmlns:p14="http://schemas.microsoft.com/office/powerpoint/2010/main" val="130883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777370" y="871628"/>
            <a:ext cx="2637260" cy="707886"/>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000" b="1"/>
              <a:t>Conclusion</a:t>
            </a:r>
          </a:p>
        </p:txBody>
      </p:sp>
      <p:sp>
        <p:nvSpPr>
          <p:cNvPr id="2" name="Rectangle 3"/>
          <p:cNvSpPr>
            <a:spLocks noGrp="1" noChangeArrowheads="1"/>
          </p:cNvSpPr>
          <p:nvPr>
            <p:ph idx="1"/>
          </p:nvPr>
        </p:nvSpPr>
        <p:spPr>
          <a:xfrm>
            <a:off x="609600" y="1874841"/>
            <a:ext cx="10972800" cy="6557952"/>
          </a:xfrm>
        </p:spPr>
        <p:txBody>
          <a:bodyPr>
            <a:normAutofit/>
          </a:bodyPr>
          <a:lstStyle/>
          <a:p>
            <a:pPr algn="just"/>
            <a:r>
              <a:rPr lang="en-US" altLang="ja-JP" sz="2800">
                <a:latin typeface="Times New Roman" panose="02020603050405020304" pitchFamily="18" charset="0"/>
                <a:cs typeface="Times New Roman" panose="02020603050405020304" pitchFamily="18" charset="0"/>
              </a:rPr>
              <a:t>AI-based equalizers significantly enhance signal robustness in OCC systems by learning complex channel characteristics directly from noisy image data, outperforming traditional mathematical equalizers.</a:t>
            </a:r>
          </a:p>
          <a:p>
            <a:pPr algn="just"/>
            <a:r>
              <a:rPr lang="en-US" altLang="ja-JP" sz="2800">
                <a:latin typeface="Times New Roman" panose="02020603050405020304" pitchFamily="18" charset="0"/>
                <a:cs typeface="Times New Roman" panose="02020603050405020304" pitchFamily="18" charset="0"/>
              </a:rPr>
              <a:t>improves spectral efficiency and system throughput, making AI-driven methods ideal for bandwidth-constrained or latency-sensitive applications.</a:t>
            </a:r>
          </a:p>
          <a:p>
            <a:pPr algn="just"/>
            <a:r>
              <a:rPr lang="en-US" altLang="ja-JP" sz="2800">
                <a:latin typeface="Times New Roman" panose="02020603050405020304" pitchFamily="18" charset="0"/>
                <a:cs typeface="Times New Roman" panose="02020603050405020304" pitchFamily="18" charset="0"/>
              </a:rPr>
              <a:t>Robustness to environmental variability, including lighting conditions and motion-induced distortions, makes AI models highly adaptable for real-world OCC scenarios such as vehicular and drone communication.</a:t>
            </a:r>
          </a:p>
          <a:p>
            <a:pPr algn="just"/>
            <a:r>
              <a:rPr lang="en-US" altLang="ja-JP" sz="2800">
                <a:latin typeface="Times New Roman" panose="02020603050405020304" pitchFamily="18" charset="0"/>
                <a:cs typeface="Times New Roman" panose="02020603050405020304" pitchFamily="18" charset="0"/>
              </a:rPr>
              <a:t>Future development will benefit from large, diverse datasets and lightweight, scalable architectures, paving the way for real-time, secure, and intelligent OCC deployment in next-generation wireless networks.</a:t>
            </a:r>
          </a:p>
        </p:txBody>
      </p:sp>
    </p:spTree>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13" ma:contentTypeDescription="새 문서를 만듭니다." ma:contentTypeScope="" ma:versionID="339c9eada9cda36bd550c520880aa930">
  <xsd:schema xmlns:xsd="http://www.w3.org/2001/XMLSchema" xmlns:xs="http://www.w3.org/2001/XMLSchema" xmlns:p="http://schemas.microsoft.com/office/2006/metadata/properties" xmlns:ns3="d2d52638-a577-4146-8a61-edc88726ed70" targetNamespace="http://schemas.microsoft.com/office/2006/metadata/properties" ma:root="true" ma:fieldsID="ba15ac2dcd821f660fde2d460413da3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element ref="ns3:MediaServiceDateTaken" minOccurs="0"/>
                <xsd:element ref="ns3:MediaServiceSystem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5FAF00-FDD2-4686-A310-7CE225436C39}">
  <ds:schemaRefs>
    <ds:schemaRef ds:uri="http://schemas.microsoft.com/office/2006/metadata/properties"/>
    <ds:schemaRef ds:uri="http://www.w3.org/2000/xmlns/"/>
    <ds:schemaRef ds:uri="d2d52638-a577-4146-8a61-edc88726ed70"/>
    <ds:schemaRef ds:uri="http://www.w3.org/2001/XMLSchema-instance"/>
    <ds:schemaRef ds:uri="http://schemas.microsoft.com/office/infopath/2007/PartnerControls"/>
  </ds:schemaRefs>
</ds:datastoreItem>
</file>

<file path=customXml/itemProps2.xml><?xml version="1.0" encoding="utf-8"?>
<ds:datastoreItem xmlns:ds="http://schemas.openxmlformats.org/officeDocument/2006/customXml" ds:itemID="{62871DA1-9CBA-472A-82C5-D9821E1966FB}">
  <ds:schemaRefs>
    <ds:schemaRef ds:uri="http://schemas.microsoft.com/sharepoint/v3/contenttype/forms"/>
  </ds:schemaRefs>
</ds:datastoreItem>
</file>

<file path=customXml/itemProps3.xml><?xml version="1.0" encoding="utf-8"?>
<ds:datastoreItem xmlns:ds="http://schemas.openxmlformats.org/officeDocument/2006/customXml" ds:itemID="{F9E545BE-6CBD-4A48-A1C0-958C104176B5}">
  <ds:schemaRefs>
    <ds:schemaRef ds:uri="http://schemas.microsoft.com/office/2006/metadata/contentType"/>
    <ds:schemaRef ds:uri="http://schemas.microsoft.com/office/2006/metadata/properties/metaAttributes"/>
    <ds:schemaRef ds:uri="http://www.w3.org/2000/xmlns/"/>
    <ds:schemaRef ds:uri="http://www.w3.org/2001/XMLSchema"/>
    <ds:schemaRef ds:uri="d2d52638-a577-4146-8a61-edc88726ed7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2</TotalTime>
  <Words>1243</Words>
  <Application>Microsoft Office PowerPoint</Application>
  <PresentationFormat>사용자 지정</PresentationFormat>
  <Paragraphs>81</Paragraphs>
  <Slides>10</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10</vt:i4>
      </vt:variant>
    </vt:vector>
  </HeadingPairs>
  <TitlesOfParts>
    <vt:vector size="16" baseType="lpstr">
      <vt:lpstr>MS PGothic</vt:lpstr>
      <vt:lpstr>Arial</vt:lpstr>
      <vt:lpstr>Calibri</vt:lpstr>
      <vt:lpstr>Calibri Light</vt:lpstr>
      <vt:lpstr>Times New Roman</vt:lpstr>
      <vt:lpstr>Office 2013 - 2022 Theme</vt:lpstr>
      <vt:lpstr>PowerPoint 프레젠테이션</vt:lpstr>
      <vt:lpstr>PowerPoint 프레젠테이션</vt:lpstr>
      <vt:lpstr>Contents</vt:lpstr>
      <vt:lpstr>Background</vt:lpstr>
      <vt:lpstr>Advantages of AI Equalizer over Traditional Equalizer</vt:lpstr>
      <vt:lpstr>Exploring AI Models for Signal Equalization</vt:lpstr>
      <vt:lpstr>AI Equalizer for signal denoising for NG-OCC </vt:lpstr>
      <vt:lpstr>AI Equalizer for signal denoising for NG-OCC </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2</cp:revision>
  <cp:lastPrinted>2017-05-07T15:48:00Z</cp:lastPrinted>
  <dcterms:created xsi:type="dcterms:W3CDTF">2010-05-15T17:50:00Z</dcterms:created>
  <dcterms:modified xsi:type="dcterms:W3CDTF">2025-07-30T05:59:31Z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09072EAF3D884EE1B37D6EE19ACF6F18_13</vt:lpwstr>
  </property>
  <property fmtid="{D5CDD505-2E9C-101B-9397-08002B2CF9AE}" pid="3" name="KSOProductBuildVer">
    <vt:lpwstr>1033-12.2.0.16909</vt:lpwstr>
  </property>
  <property fmtid="{D5CDD505-2E9C-101B-9397-08002B2CF9AE}" pid="4" name="ContentTypeId">
    <vt:lpwstr>0x0101003D7EAF2D49E7234BBA849E16D1839185</vt:lpwstr>
  </property>
</Properties>
</file>