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9"/>
  </p:notesMasterIdLst>
  <p:handoutMasterIdLst>
    <p:handoutMasterId r:id="rId10"/>
  </p:handoutMasterIdLst>
  <p:sldIdLst>
    <p:sldId id="259" r:id="rId2"/>
    <p:sldId id="361" r:id="rId3"/>
    <p:sldId id="345" r:id="rId4"/>
    <p:sldId id="359" r:id="rId5"/>
    <p:sldId id="357" r:id="rId6"/>
    <p:sldId id="355" r:id="rId7"/>
    <p:sldId id="353" r:id="rId8"/>
  </p:sldIdLst>
  <p:sldSz cx="9144000" cy="6858000" type="screen4x3"/>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p:defaultTextStyle>
  <p:extLst>
    <p:ext uri="{521415D9-36F7-43E2-AB2F-B90AF26B5E84}">
      <p14:sectionLst xmlns:p14="http://schemas.microsoft.com/office/powerpoint/2010/main">
        <p14:section name="Default Section" id="{7E052D4A-65DA-5641-86F0-BC11FF811F4C}">
          <p14:sldIdLst>
            <p14:sldId id="259"/>
            <p14:sldId id="361"/>
            <p14:sldId id="345"/>
            <p14:sldId id="359"/>
            <p14:sldId id="357"/>
            <p14:sldId id="355"/>
            <p14:sldId id="35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661"/>
    <p:restoredTop sz="95915"/>
  </p:normalViewPr>
  <p:slideViewPr>
    <p:cSldViewPr>
      <p:cViewPr varScale="1">
        <p:scale>
          <a:sx n="67" d="100"/>
          <a:sy n="67" d="100"/>
        </p:scale>
        <p:origin x="726" y="72"/>
      </p:cViewPr>
      <p:guideLst>
        <p:guide orient="horz" pos="2160"/>
        <p:guide pos="2880"/>
      </p:guideLst>
    </p:cSldViewPr>
  </p:slideViewPr>
  <p:notesTextViewPr>
    <p:cViewPr>
      <p:scale>
        <a:sx n="1" d="1"/>
        <a:sy n="1" d="1"/>
      </p:scale>
      <p:origin x="0" y="0"/>
    </p:cViewPr>
  </p:notesTextViewPr>
  <p:notesViewPr>
    <p:cSldViewPr>
      <p:cViewPr varScale="1">
        <p:scale>
          <a:sx n="58" d="100"/>
          <a:sy n="58" d="100"/>
        </p:scale>
        <p:origin x="2532" y="6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5922C2AB-4AC9-824D-A45B-50EB04AF2BC9}"/>
              </a:ext>
            </a:extLst>
          </p:cNvPr>
          <p:cNvSpPr>
            <a:spLocks noGrp="1" noChangeArrowheads="1"/>
          </p:cNvSpPr>
          <p:nvPr>
            <p:ph type="hdr" sz="quarter"/>
          </p:nvPr>
        </p:nvSpPr>
        <p:spPr bwMode="auto">
          <a:xfrm>
            <a:off x="3544888" y="177800"/>
            <a:ext cx="2693987"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a:lvl1pPr>
          </a:lstStyle>
          <a:p>
            <a:r>
              <a:rPr lang="en-US" altLang="en-US"/>
              <a:t>doc.: IEEE 802.15-&lt;15-22-0064-00-04ab&gt;</a:t>
            </a:r>
          </a:p>
        </p:txBody>
      </p:sp>
      <p:sp>
        <p:nvSpPr>
          <p:cNvPr id="3075" name="Rectangle 3">
            <a:extLst>
              <a:ext uri="{FF2B5EF4-FFF2-40B4-BE49-F238E27FC236}">
                <a16:creationId xmlns:a16="http://schemas.microsoft.com/office/drawing/2014/main" id="{E08EBB9C-95DF-F84D-9225-25CB813E3976}"/>
              </a:ext>
            </a:extLst>
          </p:cNvPr>
          <p:cNvSpPr>
            <a:spLocks noGrp="1" noChangeArrowheads="1"/>
          </p:cNvSpPr>
          <p:nvPr>
            <p:ph type="dt" sz="quarter" idx="1"/>
          </p:nvPr>
        </p:nvSpPr>
        <p:spPr bwMode="auto">
          <a:xfrm>
            <a:off x="695325" y="177800"/>
            <a:ext cx="230981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a:lvl1pPr>
          </a:lstStyle>
          <a:p>
            <a:r>
              <a:rPr lang="en-US" altLang="en-US"/>
              <a:t>&lt;month year&gt;</a:t>
            </a:r>
          </a:p>
        </p:txBody>
      </p:sp>
      <p:sp>
        <p:nvSpPr>
          <p:cNvPr id="3076" name="Rectangle 4">
            <a:extLst>
              <a:ext uri="{FF2B5EF4-FFF2-40B4-BE49-F238E27FC236}">
                <a16:creationId xmlns:a16="http://schemas.microsoft.com/office/drawing/2014/main" id="{BA81207C-BBAC-7248-BAD7-A9502CDC7126}"/>
              </a:ext>
            </a:extLst>
          </p:cNvPr>
          <p:cNvSpPr>
            <a:spLocks noGrp="1" noChangeArrowheads="1"/>
          </p:cNvSpPr>
          <p:nvPr>
            <p:ph type="ftr" sz="quarter" idx="2"/>
          </p:nvPr>
        </p:nvSpPr>
        <p:spPr bwMode="auto">
          <a:xfrm>
            <a:off x="4160838" y="8982075"/>
            <a:ext cx="2157412"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sz="1000"/>
            </a:lvl1pPr>
          </a:lstStyle>
          <a:p>
            <a:r>
              <a:rPr lang="en-US" altLang="en-US"/>
              <a:t>&lt;author&gt;, &lt;company&gt;</a:t>
            </a:r>
          </a:p>
        </p:txBody>
      </p:sp>
      <p:sp>
        <p:nvSpPr>
          <p:cNvPr id="3077" name="Rectangle 5">
            <a:extLst>
              <a:ext uri="{FF2B5EF4-FFF2-40B4-BE49-F238E27FC236}">
                <a16:creationId xmlns:a16="http://schemas.microsoft.com/office/drawing/2014/main" id="{83E08450-A247-494D-BD1B-24D45AD06C29}"/>
              </a:ext>
            </a:extLst>
          </p:cNvPr>
          <p:cNvSpPr>
            <a:spLocks noGrp="1" noChangeArrowheads="1"/>
          </p:cNvSpPr>
          <p:nvPr>
            <p:ph type="sldNum" sz="quarter" idx="3"/>
          </p:nvPr>
        </p:nvSpPr>
        <p:spPr bwMode="auto">
          <a:xfrm>
            <a:off x="2697163" y="8982075"/>
            <a:ext cx="1385887"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33450">
              <a:defRPr sz="1000"/>
            </a:lvl1pPr>
          </a:lstStyle>
          <a:p>
            <a:r>
              <a:rPr lang="en-US" altLang="en-US"/>
              <a:t>Page </a:t>
            </a:r>
            <a:fld id="{78AFD5B0-E215-4D4A-A87D-809E0C7B938D}" type="slidenum">
              <a:rPr lang="en-US" altLang="en-US"/>
              <a:pPr/>
              <a:t>‹#›</a:t>
            </a:fld>
            <a:endParaRPr lang="en-US" altLang="en-US"/>
          </a:p>
        </p:txBody>
      </p:sp>
      <p:sp>
        <p:nvSpPr>
          <p:cNvPr id="3078" name="Line 6">
            <a:extLst>
              <a:ext uri="{FF2B5EF4-FFF2-40B4-BE49-F238E27FC236}">
                <a16:creationId xmlns:a16="http://schemas.microsoft.com/office/drawing/2014/main" id="{7EF95304-BDC6-DD48-B8C8-71ECA11D1225}"/>
              </a:ext>
            </a:extLst>
          </p:cNvPr>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9" name="Rectangle 7">
            <a:extLst>
              <a:ext uri="{FF2B5EF4-FFF2-40B4-BE49-F238E27FC236}">
                <a16:creationId xmlns:a16="http://schemas.microsoft.com/office/drawing/2014/main" id="{113A101C-71D7-D94E-9C10-0023E4426900}"/>
              </a:ext>
            </a:extLst>
          </p:cNvPr>
          <p:cNvSpPr>
            <a:spLocks noChangeArrowheads="1"/>
          </p:cNvSpPr>
          <p:nvPr/>
        </p:nvSpPr>
        <p:spPr bwMode="auto">
          <a:xfrm>
            <a:off x="693738" y="8982075"/>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933450">
              <a:defRPr sz="2400">
                <a:solidFill>
                  <a:schemeClr val="tx1"/>
                </a:solidFill>
                <a:latin typeface="Times New Roman" panose="02020603050405020304" pitchFamily="18" charset="0"/>
              </a:defRPr>
            </a:lvl1pPr>
            <a:lvl2pPr marL="461963" defTabSz="933450">
              <a:defRPr sz="2400">
                <a:solidFill>
                  <a:schemeClr val="tx1"/>
                </a:solidFill>
                <a:latin typeface="Times New Roman" panose="02020603050405020304" pitchFamily="18" charset="0"/>
              </a:defRPr>
            </a:lvl2pPr>
            <a:lvl3pPr marL="923925" defTabSz="933450">
              <a:defRPr sz="2400">
                <a:solidFill>
                  <a:schemeClr val="tx1"/>
                </a:solidFill>
                <a:latin typeface="Times New Roman" panose="02020603050405020304" pitchFamily="18" charset="0"/>
              </a:defRPr>
            </a:lvl3pPr>
            <a:lvl4pPr marL="1387475" defTabSz="933450">
              <a:defRPr sz="2400">
                <a:solidFill>
                  <a:schemeClr val="tx1"/>
                </a:solidFill>
                <a:latin typeface="Times New Roman" panose="02020603050405020304" pitchFamily="18" charset="0"/>
              </a:defRPr>
            </a:lvl4pPr>
            <a:lvl5pPr marL="1849438" defTabSz="933450">
              <a:defRPr sz="2400">
                <a:solidFill>
                  <a:schemeClr val="tx1"/>
                </a:solidFill>
                <a:latin typeface="Times New Roman" panose="02020603050405020304" pitchFamily="18" charset="0"/>
              </a:defRPr>
            </a:lvl5pPr>
            <a:lvl6pPr marL="2306638" defTabSz="933450" eaLnBrk="0" fontAlgn="base" hangingPunct="0">
              <a:spcBef>
                <a:spcPct val="0"/>
              </a:spcBef>
              <a:spcAft>
                <a:spcPct val="0"/>
              </a:spcAft>
              <a:defRPr sz="2400">
                <a:solidFill>
                  <a:schemeClr val="tx1"/>
                </a:solidFill>
                <a:latin typeface="Times New Roman" panose="02020603050405020304" pitchFamily="18" charset="0"/>
              </a:defRPr>
            </a:lvl6pPr>
            <a:lvl7pPr marL="2763838" defTabSz="933450" eaLnBrk="0" fontAlgn="base" hangingPunct="0">
              <a:spcBef>
                <a:spcPct val="0"/>
              </a:spcBef>
              <a:spcAft>
                <a:spcPct val="0"/>
              </a:spcAft>
              <a:defRPr sz="2400">
                <a:solidFill>
                  <a:schemeClr val="tx1"/>
                </a:solidFill>
                <a:latin typeface="Times New Roman" panose="02020603050405020304" pitchFamily="18" charset="0"/>
              </a:defRPr>
            </a:lvl7pPr>
            <a:lvl8pPr marL="3221038" defTabSz="933450" eaLnBrk="0" fontAlgn="base" hangingPunct="0">
              <a:spcBef>
                <a:spcPct val="0"/>
              </a:spcBef>
              <a:spcAft>
                <a:spcPct val="0"/>
              </a:spcAft>
              <a:defRPr sz="2400">
                <a:solidFill>
                  <a:schemeClr val="tx1"/>
                </a:solidFill>
                <a:latin typeface="Times New Roman" panose="02020603050405020304" pitchFamily="18" charset="0"/>
              </a:defRPr>
            </a:lvl8pPr>
            <a:lvl9pPr marL="3678238" defTabSz="93345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200" dirty="0"/>
              <a:t>Submission</a:t>
            </a:r>
          </a:p>
        </p:txBody>
      </p:sp>
      <p:sp>
        <p:nvSpPr>
          <p:cNvPr id="3080" name="Line 8">
            <a:extLst>
              <a:ext uri="{FF2B5EF4-FFF2-40B4-BE49-F238E27FC236}">
                <a16:creationId xmlns:a16="http://schemas.microsoft.com/office/drawing/2014/main" id="{40BAF072-79A2-824A-B60F-440BF9B8D257}"/>
              </a:ext>
            </a:extLst>
          </p:cNvPr>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ED5E113B-6111-7C4F-9622-9CB2DCB8F143}"/>
              </a:ext>
            </a:extLst>
          </p:cNvPr>
          <p:cNvSpPr>
            <a:spLocks noGrp="1" noChangeArrowheads="1"/>
          </p:cNvSpPr>
          <p:nvPr>
            <p:ph type="hdr" sz="quarter"/>
          </p:nvPr>
        </p:nvSpPr>
        <p:spPr bwMode="auto">
          <a:xfrm>
            <a:off x="3467100" y="98425"/>
            <a:ext cx="2814638"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a:lvl1pPr>
          </a:lstStyle>
          <a:p>
            <a:r>
              <a:rPr lang="en-US" altLang="en-US"/>
              <a:t>doc.: IEEE 802.15-&lt;15-22-0064-00-04ab&gt;</a:t>
            </a:r>
          </a:p>
        </p:txBody>
      </p:sp>
      <p:sp>
        <p:nvSpPr>
          <p:cNvPr id="2051" name="Rectangle 3">
            <a:extLst>
              <a:ext uri="{FF2B5EF4-FFF2-40B4-BE49-F238E27FC236}">
                <a16:creationId xmlns:a16="http://schemas.microsoft.com/office/drawing/2014/main" id="{C53E6873-DBEE-E34D-A628-6D34CDA6E565}"/>
              </a:ext>
            </a:extLst>
          </p:cNvPr>
          <p:cNvSpPr>
            <a:spLocks noGrp="1" noChangeArrowheads="1"/>
          </p:cNvSpPr>
          <p:nvPr>
            <p:ph type="dt" idx="1"/>
          </p:nvPr>
        </p:nvSpPr>
        <p:spPr bwMode="auto">
          <a:xfrm>
            <a:off x="654050" y="98425"/>
            <a:ext cx="273685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a:lvl1pPr>
          </a:lstStyle>
          <a:p>
            <a:r>
              <a:rPr lang="en-US" altLang="en-US"/>
              <a:t>&lt;month year&gt;</a:t>
            </a:r>
          </a:p>
        </p:txBody>
      </p:sp>
      <p:sp>
        <p:nvSpPr>
          <p:cNvPr id="2052" name="Rectangle 4">
            <a:extLst>
              <a:ext uri="{FF2B5EF4-FFF2-40B4-BE49-F238E27FC236}">
                <a16:creationId xmlns:a16="http://schemas.microsoft.com/office/drawing/2014/main" id="{7E893918-BD46-E948-B9D2-0EFF065E884F}"/>
              </a:ext>
            </a:extLst>
          </p:cNvPr>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3" name="Rectangle 5">
            <a:extLst>
              <a:ext uri="{FF2B5EF4-FFF2-40B4-BE49-F238E27FC236}">
                <a16:creationId xmlns:a16="http://schemas.microsoft.com/office/drawing/2014/main" id="{35D405D2-C9DB-D844-B07C-E487783517E8}"/>
              </a:ext>
            </a:extLst>
          </p:cNvPr>
          <p:cNvSpPr>
            <a:spLocks noGrp="1" noChangeArrowheads="1"/>
          </p:cNvSpPr>
          <p:nvPr>
            <p:ph type="body" sz="quarter" idx="3"/>
          </p:nvPr>
        </p:nvSpPr>
        <p:spPr bwMode="auto">
          <a:xfrm>
            <a:off x="923925" y="4408488"/>
            <a:ext cx="5086350" cy="417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662" tIns="46038" rIns="93662" bIns="4603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054" name="Rectangle 6">
            <a:extLst>
              <a:ext uri="{FF2B5EF4-FFF2-40B4-BE49-F238E27FC236}">
                <a16:creationId xmlns:a16="http://schemas.microsoft.com/office/drawing/2014/main" id="{DD30C3BD-59AF-5B4B-8845-3507468E069F}"/>
              </a:ext>
            </a:extLst>
          </p:cNvPr>
          <p:cNvSpPr>
            <a:spLocks noGrp="1" noChangeArrowheads="1"/>
          </p:cNvSpPr>
          <p:nvPr>
            <p:ph type="ftr" sz="quarter" idx="4"/>
          </p:nvPr>
        </p:nvSpPr>
        <p:spPr bwMode="auto">
          <a:xfrm>
            <a:off x="3771900" y="8985250"/>
            <a:ext cx="2509838"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5pPr marL="457200" lvl="4" algn="r" defTabSz="933450">
              <a:defRPr/>
            </a:lvl5pPr>
          </a:lstStyle>
          <a:p>
            <a:pPr lvl="4"/>
            <a:r>
              <a:rPr lang="en-US" altLang="en-US"/>
              <a:t>&lt;author&gt;, &lt;company&gt;</a:t>
            </a:r>
          </a:p>
        </p:txBody>
      </p:sp>
      <p:sp>
        <p:nvSpPr>
          <p:cNvPr id="2055" name="Rectangle 7">
            <a:extLst>
              <a:ext uri="{FF2B5EF4-FFF2-40B4-BE49-F238E27FC236}">
                <a16:creationId xmlns:a16="http://schemas.microsoft.com/office/drawing/2014/main" id="{036C5AB3-73CE-3E40-B9C2-8700AA83B79F}"/>
              </a:ext>
            </a:extLst>
          </p:cNvPr>
          <p:cNvSpPr>
            <a:spLocks noGrp="1" noChangeArrowheads="1"/>
          </p:cNvSpPr>
          <p:nvPr>
            <p:ph type="sldNum" sz="quarter" idx="5"/>
          </p:nvPr>
        </p:nvSpPr>
        <p:spPr bwMode="auto">
          <a:xfrm>
            <a:off x="2933700" y="8985250"/>
            <a:ext cx="801688"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a:lvl1pPr>
          </a:lstStyle>
          <a:p>
            <a:r>
              <a:rPr lang="en-US" altLang="en-US"/>
              <a:t>Page </a:t>
            </a:r>
            <a:fld id="{7F27CDF5-B92C-6C40-A902-5EE8CAB1D457}" type="slidenum">
              <a:rPr lang="en-US" altLang="en-US"/>
              <a:pPr/>
              <a:t>‹#›</a:t>
            </a:fld>
            <a:endParaRPr lang="en-US" altLang="en-US"/>
          </a:p>
        </p:txBody>
      </p:sp>
      <p:sp>
        <p:nvSpPr>
          <p:cNvPr id="2056" name="Rectangle 8">
            <a:extLst>
              <a:ext uri="{FF2B5EF4-FFF2-40B4-BE49-F238E27FC236}">
                <a16:creationId xmlns:a16="http://schemas.microsoft.com/office/drawing/2014/main" id="{FBE34519-D350-FC4B-B6BA-F7B6A8C0E84D}"/>
              </a:ext>
            </a:extLst>
          </p:cNvPr>
          <p:cNvSpPr>
            <a:spLocks noChangeArrowheads="1"/>
          </p:cNvSpPr>
          <p:nvPr/>
        </p:nvSpPr>
        <p:spPr bwMode="auto">
          <a:xfrm>
            <a:off x="723900" y="8985250"/>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altLang="en-US"/>
              <a:t>Submission</a:t>
            </a:r>
          </a:p>
        </p:txBody>
      </p:sp>
      <p:sp>
        <p:nvSpPr>
          <p:cNvPr id="2057" name="Line 9">
            <a:extLst>
              <a:ext uri="{FF2B5EF4-FFF2-40B4-BE49-F238E27FC236}">
                <a16:creationId xmlns:a16="http://schemas.microsoft.com/office/drawing/2014/main" id="{D49E69D7-E1AD-A549-BFAF-A2BE7733B977}"/>
              </a:ext>
            </a:extLst>
          </p:cNvPr>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8" name="Line 10">
            <a:extLst>
              <a:ext uri="{FF2B5EF4-FFF2-40B4-BE49-F238E27FC236}">
                <a16:creationId xmlns:a16="http://schemas.microsoft.com/office/drawing/2014/main" id="{86AEDB70-C875-3841-B5AC-241C61D2498C}"/>
              </a:ext>
            </a:extLst>
          </p:cNvPr>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1A23240-305A-7D44-BD72-8AC798B36E9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日期占位符 5">
            <a:extLst>
              <a:ext uri="{FF2B5EF4-FFF2-40B4-BE49-F238E27FC236}">
                <a16:creationId xmlns:a16="http://schemas.microsoft.com/office/drawing/2014/main" id="{E9BCB558-02D3-4801-93D5-AD4E2F489362}"/>
              </a:ext>
            </a:extLst>
          </p:cNvPr>
          <p:cNvSpPr>
            <a:spLocks noGrp="1"/>
          </p:cNvSpPr>
          <p:nvPr>
            <p:ph type="dt" sz="half" idx="10"/>
          </p:nvPr>
        </p:nvSpPr>
        <p:spPr/>
        <p:txBody>
          <a:bodyPr/>
          <a:lstStyle/>
          <a:p>
            <a:r>
              <a:rPr lang="en-US" altLang="zh-CN"/>
              <a:t>July 2025</a:t>
            </a:r>
            <a:endParaRPr lang="en-US" altLang="en-US" dirty="0"/>
          </a:p>
        </p:txBody>
      </p:sp>
      <p:sp>
        <p:nvSpPr>
          <p:cNvPr id="11" name="页脚占位符 10">
            <a:extLst>
              <a:ext uri="{FF2B5EF4-FFF2-40B4-BE49-F238E27FC236}">
                <a16:creationId xmlns:a16="http://schemas.microsoft.com/office/drawing/2014/main" id="{76BA1DDC-4E08-4343-8361-889FCD81F9A9}"/>
              </a:ext>
            </a:extLst>
          </p:cNvPr>
          <p:cNvSpPr>
            <a:spLocks noGrp="1"/>
          </p:cNvSpPr>
          <p:nvPr>
            <p:ph type="ftr" sz="quarter" idx="11"/>
          </p:nvPr>
        </p:nvSpPr>
        <p:spPr/>
        <p:txBody>
          <a:bodyPr/>
          <a:lstStyle/>
          <a:p>
            <a:r>
              <a:rPr lang="en-US" altLang="en-US"/>
              <a:t>Wenzheng Li (Calterah Semiconductor)</a:t>
            </a:r>
            <a:endParaRPr lang="en-US" altLang="en-US" dirty="0"/>
          </a:p>
        </p:txBody>
      </p:sp>
      <p:sp>
        <p:nvSpPr>
          <p:cNvPr id="12" name="灯片编号占位符 11">
            <a:extLst>
              <a:ext uri="{FF2B5EF4-FFF2-40B4-BE49-F238E27FC236}">
                <a16:creationId xmlns:a16="http://schemas.microsoft.com/office/drawing/2014/main" id="{B8BCCB3E-D885-40F7-93BE-20DAEE18E8EC}"/>
              </a:ext>
            </a:extLst>
          </p:cNvPr>
          <p:cNvSpPr>
            <a:spLocks noGrp="1"/>
          </p:cNvSpPr>
          <p:nvPr>
            <p:ph type="sldNum" sz="quarter" idx="12"/>
          </p:nvPr>
        </p:nvSpPr>
        <p:spPr/>
        <p:txBody>
          <a:bodyPr/>
          <a:lstStyle/>
          <a:p>
            <a:r>
              <a:rPr lang="en-US" altLang="en-US"/>
              <a:t>Slide </a:t>
            </a:r>
            <a:fld id="{124E2FAF-A846-F04A-BBEF-9BB2A7C87EEF}" type="slidenum">
              <a:rPr lang="en-US" altLang="en-US" smtClean="0"/>
              <a:pPr/>
              <a:t>‹#›</a:t>
            </a:fld>
            <a:endParaRPr lang="en-US" altLang="en-US"/>
          </a:p>
        </p:txBody>
      </p:sp>
    </p:spTree>
    <p:extLst>
      <p:ext uri="{BB962C8B-B14F-4D97-AF65-F5344CB8AC3E}">
        <p14:creationId xmlns:p14="http://schemas.microsoft.com/office/powerpoint/2010/main" val="20643554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2" name="日期占位符 11">
            <a:extLst>
              <a:ext uri="{FF2B5EF4-FFF2-40B4-BE49-F238E27FC236}">
                <a16:creationId xmlns:a16="http://schemas.microsoft.com/office/drawing/2014/main" id="{7414D6E9-1502-4E7F-9756-3BF95C12AF95}"/>
              </a:ext>
            </a:extLst>
          </p:cNvPr>
          <p:cNvSpPr>
            <a:spLocks noGrp="1"/>
          </p:cNvSpPr>
          <p:nvPr>
            <p:ph type="dt" sz="half" idx="10"/>
          </p:nvPr>
        </p:nvSpPr>
        <p:spPr/>
        <p:txBody>
          <a:bodyPr/>
          <a:lstStyle/>
          <a:p>
            <a:r>
              <a:rPr lang="en-US" altLang="zh-CN"/>
              <a:t>July 2025</a:t>
            </a:r>
            <a:endParaRPr lang="en-US" altLang="en-US" dirty="0"/>
          </a:p>
        </p:txBody>
      </p:sp>
      <p:sp>
        <p:nvSpPr>
          <p:cNvPr id="13" name="页脚占位符 12">
            <a:extLst>
              <a:ext uri="{FF2B5EF4-FFF2-40B4-BE49-F238E27FC236}">
                <a16:creationId xmlns:a16="http://schemas.microsoft.com/office/drawing/2014/main" id="{A105FA9F-E724-49A2-A86B-53FD0A0962FF}"/>
              </a:ext>
            </a:extLst>
          </p:cNvPr>
          <p:cNvSpPr>
            <a:spLocks noGrp="1"/>
          </p:cNvSpPr>
          <p:nvPr>
            <p:ph type="ftr" sz="quarter" idx="11"/>
          </p:nvPr>
        </p:nvSpPr>
        <p:spPr/>
        <p:txBody>
          <a:bodyPr/>
          <a:lstStyle/>
          <a:p>
            <a:r>
              <a:rPr lang="en-US" altLang="en-US"/>
              <a:t>Wenzheng Li (Calterah Semiconductor)</a:t>
            </a:r>
            <a:endParaRPr lang="en-US" altLang="en-US" dirty="0"/>
          </a:p>
        </p:txBody>
      </p:sp>
      <p:sp>
        <p:nvSpPr>
          <p:cNvPr id="14" name="灯片编号占位符 13">
            <a:extLst>
              <a:ext uri="{FF2B5EF4-FFF2-40B4-BE49-F238E27FC236}">
                <a16:creationId xmlns:a16="http://schemas.microsoft.com/office/drawing/2014/main" id="{40950085-7E9C-493E-9447-8B901DD94EEB}"/>
              </a:ext>
            </a:extLst>
          </p:cNvPr>
          <p:cNvSpPr>
            <a:spLocks noGrp="1"/>
          </p:cNvSpPr>
          <p:nvPr>
            <p:ph type="sldNum" sz="quarter" idx="12"/>
          </p:nvPr>
        </p:nvSpPr>
        <p:spPr/>
        <p:txBody>
          <a:bodyPr/>
          <a:lstStyle/>
          <a:p>
            <a:r>
              <a:rPr lang="en-US" altLang="en-US"/>
              <a:t>Slide </a:t>
            </a:r>
            <a:fld id="{124E2FAF-A846-F04A-BBEF-9BB2A7C87EEF}" type="slidenum">
              <a:rPr lang="en-US" altLang="en-US" smtClean="0"/>
              <a:pPr/>
              <a:t>‹#›</a:t>
            </a:fld>
            <a:endParaRPr lang="en-US" altLang="en-US"/>
          </a:p>
        </p:txBody>
      </p:sp>
    </p:spTree>
    <p:extLst>
      <p:ext uri="{BB962C8B-B14F-4D97-AF65-F5344CB8AC3E}">
        <p14:creationId xmlns:p14="http://schemas.microsoft.com/office/powerpoint/2010/main" val="293293549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69793AFB-F610-664D-A54E-5CEFD5497847}"/>
              </a:ext>
            </a:extLst>
          </p:cNvPr>
          <p:cNvSpPr>
            <a:spLocks noGrp="1" noChangeArrowheads="1"/>
          </p:cNvSpPr>
          <p:nvPr>
            <p:ph type="title"/>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0D882F62-0B77-6E4E-98C7-42660C9FC8F3}"/>
              </a:ext>
            </a:extLst>
          </p:cNvPr>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E9DA607F-E2E6-5D4F-B8AE-B2CFDA0569A7}"/>
              </a:ext>
            </a:extLst>
          </p:cNvPr>
          <p:cNvSpPr>
            <a:spLocks noGrp="1" noChangeArrowheads="1"/>
          </p:cNvSpPr>
          <p:nvPr>
            <p:ph type="dt" sz="half" idx="2"/>
          </p:nvPr>
        </p:nvSpPr>
        <p:spPr bwMode="auto">
          <a:xfrm>
            <a:off x="685800" y="378281"/>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lvl1pPr>
          </a:lstStyle>
          <a:p>
            <a:r>
              <a:rPr lang="en-US" altLang="zh-CN" dirty="0"/>
              <a:t>July 2025</a:t>
            </a:r>
            <a:endParaRPr lang="en-US" altLang="en-US" dirty="0"/>
          </a:p>
        </p:txBody>
      </p:sp>
      <p:sp>
        <p:nvSpPr>
          <p:cNvPr id="1029" name="Rectangle 5">
            <a:extLst>
              <a:ext uri="{FF2B5EF4-FFF2-40B4-BE49-F238E27FC236}">
                <a16:creationId xmlns:a16="http://schemas.microsoft.com/office/drawing/2014/main" id="{BEF03822-BD5E-4F45-929E-743E4C7FA5D2}"/>
              </a:ext>
            </a:extLst>
          </p:cNvPr>
          <p:cNvSpPr>
            <a:spLocks noGrp="1" noChangeArrowheads="1"/>
          </p:cNvSpPr>
          <p:nvPr>
            <p:ph type="ftr" sz="quarter" idx="3"/>
          </p:nvPr>
        </p:nvSpPr>
        <p:spPr bwMode="auto">
          <a:xfrm>
            <a:off x="5486400" y="6475413"/>
            <a:ext cx="312420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a:defRPr/>
            </a:lvl1pPr>
          </a:lstStyle>
          <a:p>
            <a:r>
              <a:rPr lang="en-US" altLang="en-US"/>
              <a:t>Wenzheng Li (Calterah Semiconductor)</a:t>
            </a:r>
            <a:endParaRPr lang="en-US" altLang="en-US" dirty="0"/>
          </a:p>
        </p:txBody>
      </p:sp>
      <p:sp>
        <p:nvSpPr>
          <p:cNvPr id="1030" name="Rectangle 6">
            <a:extLst>
              <a:ext uri="{FF2B5EF4-FFF2-40B4-BE49-F238E27FC236}">
                <a16:creationId xmlns:a16="http://schemas.microsoft.com/office/drawing/2014/main" id="{7C5D5A5E-EED1-7244-9E37-FC71B45FE356}"/>
              </a:ext>
            </a:extLst>
          </p:cNvPr>
          <p:cNvSpPr>
            <a:spLocks noGrp="1" noChangeArrowheads="1"/>
          </p:cNvSpPr>
          <p:nvPr>
            <p:ph type="sldNum" sz="quarter" idx="4"/>
          </p:nvPr>
        </p:nvSpPr>
        <p:spPr bwMode="auto">
          <a:xfrm>
            <a:off x="4344988" y="6475413"/>
            <a:ext cx="5302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a:lvl1pPr>
          </a:lstStyle>
          <a:p>
            <a:r>
              <a:rPr lang="en-US" altLang="en-US"/>
              <a:t>Slide </a:t>
            </a:r>
            <a:fld id="{124E2FAF-A846-F04A-BBEF-9BB2A7C87EEF}" type="slidenum">
              <a:rPr lang="en-US" altLang="en-US"/>
              <a:pPr/>
              <a:t>‹#›</a:t>
            </a:fld>
            <a:endParaRPr lang="en-US" altLang="en-US"/>
          </a:p>
        </p:txBody>
      </p:sp>
      <p:sp>
        <p:nvSpPr>
          <p:cNvPr id="1031" name="Rectangle 7">
            <a:extLst>
              <a:ext uri="{FF2B5EF4-FFF2-40B4-BE49-F238E27FC236}">
                <a16:creationId xmlns:a16="http://schemas.microsoft.com/office/drawing/2014/main" id="{E7D5FA6A-DD22-4A4D-AEEB-ABB82318E7F6}"/>
              </a:ext>
            </a:extLst>
          </p:cNvPr>
          <p:cNvSpPr>
            <a:spLocks noChangeArrowheads="1"/>
          </p:cNvSpPr>
          <p:nvPr/>
        </p:nvSpPr>
        <p:spPr bwMode="auto">
          <a:xfrm>
            <a:off x="3657600" y="394156"/>
            <a:ext cx="48006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lvl="4" algn="r"/>
            <a:r>
              <a:rPr lang="en-US" altLang="en-US" sz="1400" b="1" dirty="0"/>
              <a:t>doc: &lt;</a:t>
            </a:r>
            <a:r>
              <a:rPr lang="en-US" sz="1200" b="1" i="0" u="none" strike="noStrike" kern="1200" dirty="0">
                <a:solidFill>
                  <a:schemeClr val="tx1"/>
                </a:solidFill>
                <a:effectLst/>
                <a:latin typeface="Times New Roman" panose="02020603050405020304" pitchFamily="18" charset="0"/>
                <a:ea typeface="+mn-ea"/>
                <a:cs typeface="+mn-cs"/>
              </a:rPr>
              <a:t>15-25-0359-00-04ab</a:t>
            </a:r>
            <a:r>
              <a:rPr lang="en-US" altLang="en-US" sz="1400" b="1" dirty="0"/>
              <a:t>&gt;</a:t>
            </a:r>
          </a:p>
        </p:txBody>
      </p:sp>
      <p:sp>
        <p:nvSpPr>
          <p:cNvPr id="1032" name="Line 8">
            <a:extLst>
              <a:ext uri="{FF2B5EF4-FFF2-40B4-BE49-F238E27FC236}">
                <a16:creationId xmlns:a16="http://schemas.microsoft.com/office/drawing/2014/main" id="{EE537263-CB36-E544-95A0-5F9C502B4379}"/>
              </a:ext>
            </a:extLst>
          </p:cNvPr>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033" name="Rectangle 9">
            <a:extLst>
              <a:ext uri="{FF2B5EF4-FFF2-40B4-BE49-F238E27FC236}">
                <a16:creationId xmlns:a16="http://schemas.microsoft.com/office/drawing/2014/main" id="{F0D0F26C-6B68-D64B-ABFD-559C7369AAFF}"/>
              </a:ext>
            </a:extLst>
          </p:cNvPr>
          <p:cNvSpPr>
            <a:spLocks noChangeArrowheads="1"/>
          </p:cNvSpPr>
          <p:nvPr/>
        </p:nvSpPr>
        <p:spPr bwMode="auto">
          <a:xfrm>
            <a:off x="685800" y="6475413"/>
            <a:ext cx="281940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r>
              <a:rPr lang="en-US" altLang="en-US" sz="1200" dirty="0"/>
              <a:t>Submission</a:t>
            </a:r>
            <a:endParaRPr lang="en-US" altLang="en-US" dirty="0"/>
          </a:p>
        </p:txBody>
      </p:sp>
      <p:sp>
        <p:nvSpPr>
          <p:cNvPr id="1034" name="Line 10">
            <a:extLst>
              <a:ext uri="{FF2B5EF4-FFF2-40B4-BE49-F238E27FC236}">
                <a16:creationId xmlns:a16="http://schemas.microsoft.com/office/drawing/2014/main" id="{D91B9B40-9D91-234E-AC82-7BC564C1F1F7}"/>
              </a:ext>
            </a:extLst>
          </p:cNvPr>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Tree>
  </p:cSld>
  <p:clrMap bg1="lt1" tx1="dk1" bg2="lt2" tx2="dk2" accent1="accent1" accent2="accent2" accent3="accent3" accent4="accent4" accent5="accent5" accent6="accent6" hlink="hlink" folHlink="folHlink"/>
  <p:sldLayoutIdLst>
    <p:sldLayoutId id="2147483650" r:id="rId1"/>
    <p:sldLayoutId id="2147483655" r:id="rId2"/>
  </p:sldLayoutIdLst>
  <p:hf hdr="0"/>
  <p:txStyles>
    <p:titleStyle>
      <a:lvl1pPr algn="ctr" rtl="0" eaLnBrk="1" fontAlgn="base" hangingPunct="1">
        <a:spcBef>
          <a:spcPct val="0"/>
        </a:spcBef>
        <a:spcAft>
          <a:spcPct val="0"/>
        </a:spcAft>
        <a:defRPr sz="3600" kern="12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Times New Roman" panose="02020603050405020304" pitchFamily="18" charset="0"/>
        </a:defRPr>
      </a:lvl2pPr>
      <a:lvl3pPr algn="ctr" rtl="0" eaLnBrk="1" fontAlgn="base" hangingPunct="1">
        <a:spcBef>
          <a:spcPct val="0"/>
        </a:spcBef>
        <a:spcAft>
          <a:spcPct val="0"/>
        </a:spcAft>
        <a:defRPr sz="3600">
          <a:solidFill>
            <a:schemeClr val="tx2"/>
          </a:solidFill>
          <a:latin typeface="Times New Roman" panose="02020603050405020304" pitchFamily="18" charset="0"/>
        </a:defRPr>
      </a:lvl3pPr>
      <a:lvl4pPr algn="ctr" rtl="0" eaLnBrk="1" fontAlgn="base" hangingPunct="1">
        <a:spcBef>
          <a:spcPct val="0"/>
        </a:spcBef>
        <a:spcAft>
          <a:spcPct val="0"/>
        </a:spcAft>
        <a:defRPr sz="3600">
          <a:solidFill>
            <a:schemeClr val="tx2"/>
          </a:solidFill>
          <a:latin typeface="Times New Roman" panose="02020603050405020304" pitchFamily="18" charset="0"/>
        </a:defRPr>
      </a:lvl4pPr>
      <a:lvl5pPr algn="ctr" rtl="0" eaLnBrk="1" fontAlgn="base" hangingPunct="1">
        <a:spcBef>
          <a:spcPct val="0"/>
        </a:spcBef>
        <a:spcAft>
          <a:spcPct val="0"/>
        </a:spcAft>
        <a:defRPr sz="3600">
          <a:solidFill>
            <a:schemeClr val="tx2"/>
          </a:solidFill>
          <a:latin typeface="Times New Roman" panose="02020603050405020304" pitchFamily="18" charset="0"/>
        </a:defRPr>
      </a:lvl5pPr>
      <a:lvl6pPr marL="457200" algn="ctr" rtl="0" eaLnBrk="1" fontAlgn="base" hangingPunct="1">
        <a:spcBef>
          <a:spcPct val="0"/>
        </a:spcBef>
        <a:spcAft>
          <a:spcPct val="0"/>
        </a:spcAft>
        <a:defRPr sz="3600">
          <a:solidFill>
            <a:schemeClr val="tx2"/>
          </a:solidFill>
          <a:latin typeface="Times New Roman" panose="02020603050405020304" pitchFamily="18" charset="0"/>
        </a:defRPr>
      </a:lvl6pPr>
      <a:lvl7pPr marL="914400" algn="ctr" rtl="0" eaLnBrk="1" fontAlgn="base" hangingPunct="1">
        <a:spcBef>
          <a:spcPct val="0"/>
        </a:spcBef>
        <a:spcAft>
          <a:spcPct val="0"/>
        </a:spcAft>
        <a:defRPr sz="3600">
          <a:solidFill>
            <a:schemeClr val="tx2"/>
          </a:solidFill>
          <a:latin typeface="Times New Roman" panose="02020603050405020304" pitchFamily="18" charset="0"/>
        </a:defRPr>
      </a:lvl7pPr>
      <a:lvl8pPr marL="1371600" algn="ctr" rtl="0" eaLnBrk="1" fontAlgn="base" hangingPunct="1">
        <a:spcBef>
          <a:spcPct val="0"/>
        </a:spcBef>
        <a:spcAft>
          <a:spcPct val="0"/>
        </a:spcAft>
        <a:defRPr sz="3600">
          <a:solidFill>
            <a:schemeClr val="tx2"/>
          </a:solidFill>
          <a:latin typeface="Times New Roman" panose="02020603050405020304" pitchFamily="18" charset="0"/>
        </a:defRPr>
      </a:lvl8pPr>
      <a:lvl9pPr marL="1828800" algn="ctr" rtl="0" eaLnBrk="1" fontAlgn="base" hangingPunct="1">
        <a:spcBef>
          <a:spcPct val="0"/>
        </a:spcBef>
        <a:spcAft>
          <a:spcPct val="0"/>
        </a:spcAft>
        <a:defRPr sz="3600">
          <a:solidFill>
            <a:schemeClr val="tx2"/>
          </a:solidFill>
          <a:latin typeface="Times New Roman" panose="02020603050405020304" pitchFamily="18" charset="0"/>
        </a:defRPr>
      </a:lvl9pPr>
    </p:titleStyle>
    <p:body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08585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42875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177165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1"/>
          <p:cNvSpPr>
            <a:spLocks noGrp="1"/>
          </p:cNvSpPr>
          <p:nvPr>
            <p:ph type="dt" sz="half" idx="10"/>
          </p:nvPr>
        </p:nvSpPr>
        <p:spPr>
          <a:xfrm>
            <a:off x="685800" y="378281"/>
            <a:ext cx="1600200" cy="215444"/>
          </a:xfrm>
        </p:spPr>
        <p:txBody>
          <a:bodyPr/>
          <a:lstStyle/>
          <a:p>
            <a:r>
              <a:rPr lang="en-US" altLang="zh-CN" dirty="0"/>
              <a:t>July 2025</a:t>
            </a:r>
            <a:endParaRPr lang="en-US" altLang="en-US" dirty="0"/>
          </a:p>
        </p:txBody>
      </p:sp>
      <p:sp>
        <p:nvSpPr>
          <p:cNvPr id="5" name="Footer Placeholder 2"/>
          <p:cNvSpPr>
            <a:spLocks noGrp="1"/>
          </p:cNvSpPr>
          <p:nvPr>
            <p:ph type="ftr" sz="quarter" idx="11"/>
          </p:nvPr>
        </p:nvSpPr>
        <p:spPr>
          <a:xfrm>
            <a:off x="5486400" y="6475413"/>
            <a:ext cx="3124200" cy="184666"/>
          </a:xfrm>
        </p:spPr>
        <p:txBody>
          <a:bodyPr/>
          <a:lstStyle/>
          <a:p>
            <a:r>
              <a:rPr lang="en-US" altLang="en-US" dirty="0"/>
              <a:t>Wenzheng Li (</a:t>
            </a:r>
            <a:r>
              <a:rPr lang="en-US" altLang="en-US" dirty="0" err="1"/>
              <a:t>Calterah</a:t>
            </a:r>
            <a:r>
              <a:rPr lang="en-US" altLang="en-US" dirty="0"/>
              <a:t> Semiconductor)</a:t>
            </a:r>
          </a:p>
        </p:txBody>
      </p:sp>
      <p:sp>
        <p:nvSpPr>
          <p:cNvPr id="6" name="Slide Number Placeholder 3"/>
          <p:cNvSpPr>
            <a:spLocks noGrp="1"/>
          </p:cNvSpPr>
          <p:nvPr>
            <p:ph type="sldNum" sz="quarter" idx="12"/>
          </p:nvPr>
        </p:nvSpPr>
        <p:spPr>
          <a:xfrm>
            <a:off x="4344988" y="6475413"/>
            <a:ext cx="530225" cy="182562"/>
          </a:xfrm>
        </p:spPr>
        <p:txBody>
          <a:bodyPr/>
          <a:lstStyle/>
          <a:p>
            <a:r>
              <a:rPr lang="en-US" altLang="en-US" dirty="0"/>
              <a:t>Slide </a:t>
            </a:r>
            <a:fld id="{84A77D4C-72E3-4B0C-9D3D-3EEE1B4D1581}" type="slidenum">
              <a:rPr lang="en-US" altLang="en-US"/>
              <a:pPr/>
              <a:t>1</a:t>
            </a:fld>
            <a:endParaRPr lang="en-US" altLang="en-US" dirty="0"/>
          </a:p>
        </p:txBody>
      </p:sp>
      <p:sp>
        <p:nvSpPr>
          <p:cNvPr id="27651" name="Rectangle 3"/>
          <p:cNvSpPr>
            <a:spLocks noChangeArrowheads="1"/>
          </p:cNvSpPr>
          <p:nvPr/>
        </p:nvSpPr>
        <p:spPr bwMode="auto">
          <a:xfrm>
            <a:off x="240060" y="743447"/>
            <a:ext cx="8740080" cy="5478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1800" b="1" u="sng" dirty="0">
                <a:solidFill>
                  <a:schemeClr val="tx2"/>
                </a:solidFill>
                <a:effectLst>
                  <a:outerShdw blurRad="38100" dist="38100" dir="2700000" algn="tl">
                    <a:srgbClr val="C0C0C0"/>
                  </a:outerShdw>
                </a:effectLst>
              </a:rPr>
              <a:t>Project: IEEE P802.15 Working Group for Wireless Personal Area Networks (WPANs)</a:t>
            </a:r>
            <a:endParaRPr lang="en-US" altLang="en-US" sz="1600" b="1" dirty="0">
              <a:solidFill>
                <a:schemeClr val="tx2"/>
              </a:solidFill>
            </a:endParaRPr>
          </a:p>
          <a:p>
            <a:endParaRPr lang="en-US" altLang="en-US" sz="1400" dirty="0">
              <a:solidFill>
                <a:schemeClr val="tx2"/>
              </a:solidFill>
            </a:endParaRPr>
          </a:p>
          <a:p>
            <a:r>
              <a:rPr lang="en-US" altLang="en-US" sz="1400" b="1" dirty="0"/>
              <a:t>Submission Title:</a:t>
            </a:r>
            <a:r>
              <a:rPr lang="en-US" altLang="en-US" sz="1400" dirty="0"/>
              <a:t> [Multiple advertising NB channels for MMS initialization]	</a:t>
            </a:r>
          </a:p>
          <a:p>
            <a:r>
              <a:rPr lang="en-US" altLang="en-US" sz="1400" b="1" dirty="0"/>
              <a:t>Date Submitted: </a:t>
            </a:r>
            <a:r>
              <a:rPr lang="en-US" altLang="en-US" sz="1400" dirty="0"/>
              <a:t>[July 30, 2025]	</a:t>
            </a:r>
          </a:p>
          <a:p>
            <a:r>
              <a:rPr lang="en-US" altLang="en-US" sz="1400" b="1" dirty="0"/>
              <a:t>Source:</a:t>
            </a:r>
            <a:r>
              <a:rPr lang="en-US" altLang="en-US" sz="1400" dirty="0"/>
              <a:t> [Wenzheng Li (</a:t>
            </a:r>
            <a:r>
              <a:rPr lang="en-US" altLang="en-US" sz="1400" dirty="0" err="1"/>
              <a:t>Calterah</a:t>
            </a:r>
            <a:r>
              <a:rPr lang="en-US" altLang="en-US" sz="1400" dirty="0"/>
              <a:t> Semiconductor)]</a:t>
            </a:r>
          </a:p>
          <a:p>
            <a:r>
              <a:rPr lang="en-US" altLang="en-US" sz="1400" b="1" dirty="0"/>
              <a:t>E-Mail</a:t>
            </a:r>
            <a:r>
              <a:rPr lang="en-US" altLang="en-US" sz="1400" dirty="0"/>
              <a:t>: [</a:t>
            </a:r>
            <a:r>
              <a:rPr lang="en-US" altLang="en-US" sz="1400" dirty="0" err="1"/>
              <a:t>wenzheng.li@calterah</a:t>
            </a:r>
            <a:r>
              <a:rPr lang="sv-SE" altLang="en-US" sz="1400" dirty="0"/>
              <a:t>.com</a:t>
            </a:r>
            <a:r>
              <a:rPr lang="en-US" altLang="en-US" sz="1400" dirty="0"/>
              <a:t>]	</a:t>
            </a:r>
          </a:p>
          <a:p>
            <a:r>
              <a:rPr lang="en-US" altLang="en-US" sz="1400" b="1" dirty="0"/>
              <a:t>Re:</a:t>
            </a:r>
            <a:r>
              <a:rPr lang="en-US" altLang="en-US" sz="1400" dirty="0"/>
              <a:t> [Input to the Working Group]</a:t>
            </a:r>
            <a:endParaRPr lang="en-US" altLang="en-US" sz="1100" dirty="0"/>
          </a:p>
          <a:p>
            <a:r>
              <a:rPr lang="en-US" altLang="en-US" sz="1400" b="1" dirty="0"/>
              <a:t>Abstract:</a:t>
            </a:r>
            <a:r>
              <a:rPr lang="en-US" altLang="en-US" sz="1400" dirty="0"/>
              <a:t>	</a:t>
            </a:r>
          </a:p>
          <a:p>
            <a:r>
              <a:rPr lang="en-US" altLang="en-US" sz="1400" dirty="0"/>
              <a:t>According to the current IEEE 802.15.4ab D02, in prior to MMS initialization and setup phase, the NB initialization channel and the modulation configuration should be selected by </a:t>
            </a:r>
            <a:r>
              <a:rPr lang="en-US" altLang="en-US" sz="1400" dirty="0" err="1"/>
              <a:t>macMmsNbInitChannel</a:t>
            </a:r>
            <a:r>
              <a:rPr lang="en-US" altLang="en-US" sz="1400" dirty="0"/>
              <a:t> and </a:t>
            </a:r>
            <a:r>
              <a:rPr lang="en-US" altLang="en-US" sz="1400" dirty="0" err="1"/>
              <a:t>macMmsNbInitMode</a:t>
            </a:r>
            <a:r>
              <a:rPr lang="en-US" altLang="en-US" sz="1400" dirty="0"/>
              <a:t> attributes. However, only one value can be configured for the </a:t>
            </a:r>
            <a:r>
              <a:rPr lang="en-US" altLang="en-US" sz="1400" dirty="0" err="1"/>
              <a:t>macMmsNbInitChannel</a:t>
            </a:r>
            <a:r>
              <a:rPr lang="en-US" altLang="en-US" sz="1400" dirty="0"/>
              <a:t> and </a:t>
            </a:r>
            <a:r>
              <a:rPr lang="en-US" altLang="en-US" sz="1400" dirty="0" err="1"/>
              <a:t>macMmsNbInitMode</a:t>
            </a:r>
            <a:r>
              <a:rPr lang="en-US" altLang="en-US" sz="1400" dirty="0"/>
              <a:t>, which may lead to the NB channel congestion/conflictions in the case that multiple UWB devices attempt to employ the same NB channel for MMS initialization simultaneously. This contribution aims to configure multiple NB initialization channels for both initiator and responder(s) engaged in the MMS. </a:t>
            </a:r>
          </a:p>
          <a:p>
            <a:pPr marL="342900" indent="-342900">
              <a:buFont typeface="+mj-lt"/>
              <a:buAutoNum type="arabicPeriod"/>
            </a:pPr>
            <a:r>
              <a:rPr lang="en-US" altLang="en-US" sz="1400" dirty="0"/>
              <a:t>The initiator randomly select a NB channel to advertising ADV POLL Compact Frame</a:t>
            </a:r>
          </a:p>
          <a:p>
            <a:pPr marL="342900" indent="-342900">
              <a:buFont typeface="+mj-lt"/>
              <a:buAutoNum type="arabicPeriod"/>
            </a:pPr>
            <a:r>
              <a:rPr lang="en-US" altLang="en-US" sz="1400" dirty="0"/>
              <a:t>The responder(s) scan multiple NB channels to capture the ADV POLL Compact Frame and continue the MMS initialization procedure</a:t>
            </a:r>
          </a:p>
          <a:p>
            <a:pPr>
              <a:spcBef>
                <a:spcPts val="600"/>
              </a:spcBef>
              <a:spcAft>
                <a:spcPts val="600"/>
              </a:spcAft>
            </a:pPr>
            <a:r>
              <a:rPr lang="en-US" altLang="en-US" sz="1400" b="1" dirty="0"/>
              <a:t>Purpose: </a:t>
            </a:r>
            <a:r>
              <a:rPr lang="en-US" altLang="en-US" sz="1400" dirty="0"/>
              <a:t>[Provide the points to be discussed and further to optimize the MMS in 4ab]</a:t>
            </a:r>
          </a:p>
          <a:p>
            <a:r>
              <a:rPr lang="en-US" altLang="en-US" sz="1400" b="1" dirty="0"/>
              <a:t>Notice: </a:t>
            </a:r>
            <a:r>
              <a:rPr lang="en-US" altLang="en-US" sz="1400" dirty="0"/>
              <a:t>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r>
              <a:rPr lang="en-US" altLang="en-US" sz="1400" b="1" dirty="0"/>
              <a:t>Release: </a:t>
            </a:r>
            <a:r>
              <a:rPr lang="en-US" altLang="en-US" sz="1400" dirty="0"/>
              <a:t>The contributor acknowledges and accepts that this contribution becomes the property of IEEE and may be made publicly available by P802.15.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C9B24-E7E8-8547-A1D0-E2535767BF70}"/>
              </a:ext>
            </a:extLst>
          </p:cNvPr>
          <p:cNvSpPr>
            <a:spLocks noGrp="1"/>
          </p:cNvSpPr>
          <p:nvPr>
            <p:ph type="title" idx="4294967295"/>
          </p:nvPr>
        </p:nvSpPr>
        <p:spPr>
          <a:xfrm>
            <a:off x="685800" y="741974"/>
            <a:ext cx="7772400" cy="628333"/>
          </a:xfrm>
        </p:spPr>
        <p:txBody>
          <a:bodyPr/>
          <a:lstStyle/>
          <a:p>
            <a:r>
              <a:rPr lang="en-US" sz="2400" dirty="0"/>
              <a:t>Possible use case for MMS</a:t>
            </a:r>
          </a:p>
        </p:txBody>
      </p:sp>
      <p:sp>
        <p:nvSpPr>
          <p:cNvPr id="4" name="Date Placeholder 3">
            <a:extLst>
              <a:ext uri="{FF2B5EF4-FFF2-40B4-BE49-F238E27FC236}">
                <a16:creationId xmlns:a16="http://schemas.microsoft.com/office/drawing/2014/main" id="{6BCA5B0A-C4D1-8244-8572-33FD6DC9CCCF}"/>
              </a:ext>
            </a:extLst>
          </p:cNvPr>
          <p:cNvSpPr>
            <a:spLocks noGrp="1"/>
          </p:cNvSpPr>
          <p:nvPr>
            <p:ph type="dt" sz="half" idx="10"/>
          </p:nvPr>
        </p:nvSpPr>
        <p:spPr>
          <a:xfrm>
            <a:off x="685800" y="378281"/>
            <a:ext cx="1600200" cy="215444"/>
          </a:xfrm>
        </p:spPr>
        <p:txBody>
          <a:bodyPr/>
          <a:lstStyle/>
          <a:p>
            <a:r>
              <a:rPr lang="en-US" altLang="zh-CN" dirty="0"/>
              <a:t>July 2025</a:t>
            </a:r>
            <a:endParaRPr lang="en-US" altLang="en-US" dirty="0"/>
          </a:p>
        </p:txBody>
      </p:sp>
      <p:sp>
        <p:nvSpPr>
          <p:cNvPr id="5" name="Footer Placeholder 4">
            <a:extLst>
              <a:ext uri="{FF2B5EF4-FFF2-40B4-BE49-F238E27FC236}">
                <a16:creationId xmlns:a16="http://schemas.microsoft.com/office/drawing/2014/main" id="{BAEDE3A1-68AA-EE43-90C8-13A79EDB3133}"/>
              </a:ext>
            </a:extLst>
          </p:cNvPr>
          <p:cNvSpPr>
            <a:spLocks noGrp="1"/>
          </p:cNvSpPr>
          <p:nvPr>
            <p:ph type="ftr" sz="quarter" idx="11"/>
          </p:nvPr>
        </p:nvSpPr>
        <p:spPr>
          <a:xfrm>
            <a:off x="5486400" y="6475413"/>
            <a:ext cx="3124200" cy="184666"/>
          </a:xfrm>
        </p:spPr>
        <p:txBody>
          <a:bodyPr/>
          <a:lstStyle/>
          <a:p>
            <a:r>
              <a:rPr lang="en-US" altLang="en-US" dirty="0"/>
              <a:t>Wenzheng Li (</a:t>
            </a:r>
            <a:r>
              <a:rPr lang="en-US" altLang="en-US" dirty="0" err="1"/>
              <a:t>Calterah</a:t>
            </a:r>
            <a:r>
              <a:rPr lang="en-US" altLang="en-US" dirty="0"/>
              <a:t> Semiconductor)</a:t>
            </a:r>
          </a:p>
        </p:txBody>
      </p:sp>
      <p:sp>
        <p:nvSpPr>
          <p:cNvPr id="6" name="Slide Number Placeholder 5">
            <a:extLst>
              <a:ext uri="{FF2B5EF4-FFF2-40B4-BE49-F238E27FC236}">
                <a16:creationId xmlns:a16="http://schemas.microsoft.com/office/drawing/2014/main" id="{69CC07E8-4DCB-4241-8993-F09208D5A82D}"/>
              </a:ext>
            </a:extLst>
          </p:cNvPr>
          <p:cNvSpPr>
            <a:spLocks noGrp="1"/>
          </p:cNvSpPr>
          <p:nvPr>
            <p:ph type="sldNum" sz="quarter" idx="12"/>
          </p:nvPr>
        </p:nvSpPr>
        <p:spPr>
          <a:xfrm>
            <a:off x="4344988" y="6475413"/>
            <a:ext cx="530225" cy="182562"/>
          </a:xfrm>
        </p:spPr>
        <p:txBody>
          <a:bodyPr/>
          <a:lstStyle/>
          <a:p>
            <a:r>
              <a:rPr lang="en-US" altLang="en-US" dirty="0"/>
              <a:t>Slide </a:t>
            </a:r>
            <a:fld id="{402C19D2-AFCD-5441-8B74-E6F734CFFA69}" type="slidenum">
              <a:rPr lang="en-US" altLang="en-US" smtClean="0"/>
              <a:pPr/>
              <a:t>2</a:t>
            </a:fld>
            <a:endParaRPr lang="en-US" altLang="en-US" dirty="0"/>
          </a:p>
        </p:txBody>
      </p:sp>
      <p:pic>
        <p:nvPicPr>
          <p:cNvPr id="7" name="图片 6">
            <a:extLst>
              <a:ext uri="{FF2B5EF4-FFF2-40B4-BE49-F238E27FC236}">
                <a16:creationId xmlns:a16="http://schemas.microsoft.com/office/drawing/2014/main" id="{6995F378-C35F-4565-AE9D-C4C485921C38}"/>
              </a:ext>
            </a:extLst>
          </p:cNvPr>
          <p:cNvPicPr>
            <a:picLocks noChangeAspect="1"/>
          </p:cNvPicPr>
          <p:nvPr/>
        </p:nvPicPr>
        <p:blipFill>
          <a:blip r:embed="rId2"/>
          <a:stretch>
            <a:fillRect/>
          </a:stretch>
        </p:blipFill>
        <p:spPr>
          <a:xfrm>
            <a:off x="1485900" y="1327804"/>
            <a:ext cx="6324601" cy="4202392"/>
          </a:xfrm>
          <a:prstGeom prst="rect">
            <a:avLst/>
          </a:prstGeom>
        </p:spPr>
      </p:pic>
      <p:sp>
        <p:nvSpPr>
          <p:cNvPr id="30" name="文本框 29">
            <a:extLst>
              <a:ext uri="{FF2B5EF4-FFF2-40B4-BE49-F238E27FC236}">
                <a16:creationId xmlns:a16="http://schemas.microsoft.com/office/drawing/2014/main" id="{2DD11DCF-B96F-446F-8B7A-D97679B3F9C1}"/>
              </a:ext>
            </a:extLst>
          </p:cNvPr>
          <p:cNvSpPr txBox="1"/>
          <p:nvPr/>
        </p:nvSpPr>
        <p:spPr>
          <a:xfrm>
            <a:off x="610394" y="5618206"/>
            <a:ext cx="8000206" cy="738664"/>
          </a:xfrm>
          <a:prstGeom prst="rect">
            <a:avLst/>
          </a:prstGeom>
          <a:noFill/>
        </p:spPr>
        <p:txBody>
          <a:bodyPr wrap="square">
            <a:spAutoFit/>
          </a:bodyPr>
          <a:lstStyle/>
          <a:p>
            <a:pPr marL="285750" indent="-285750">
              <a:buFont typeface="Arial" panose="020B0604020202020204" pitchFamily="34" charset="0"/>
              <a:buChar char="•"/>
            </a:pPr>
            <a:r>
              <a:rPr lang="en-US" altLang="zh-CN" sz="1400" dirty="0"/>
              <a:t>After the closing of a concert or cinema, lots of people may go to the car park and use NBA MMS for passive entry or to locate their car</a:t>
            </a:r>
          </a:p>
          <a:p>
            <a:pPr marL="285750" indent="-285750">
              <a:buFont typeface="Arial" panose="020B0604020202020204" pitchFamily="34" charset="0"/>
              <a:buChar char="•"/>
            </a:pPr>
            <a:r>
              <a:rPr lang="en-US" altLang="zh-CN" sz="1400" dirty="0">
                <a:latin typeface="+mn-ea"/>
              </a:rPr>
              <a:t>congestion and conflictions for one NB initialization channel is very likely to happen</a:t>
            </a:r>
            <a:endParaRPr lang="zh-CN" altLang="en-US" sz="1400" dirty="0"/>
          </a:p>
        </p:txBody>
      </p:sp>
    </p:spTree>
    <p:extLst>
      <p:ext uri="{BB962C8B-B14F-4D97-AF65-F5344CB8AC3E}">
        <p14:creationId xmlns:p14="http://schemas.microsoft.com/office/powerpoint/2010/main" val="19548588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C9B24-E7E8-8547-A1D0-E2535767BF70}"/>
              </a:ext>
            </a:extLst>
          </p:cNvPr>
          <p:cNvSpPr>
            <a:spLocks noGrp="1"/>
          </p:cNvSpPr>
          <p:nvPr>
            <p:ph type="title" idx="4294967295"/>
          </p:nvPr>
        </p:nvSpPr>
        <p:spPr>
          <a:xfrm>
            <a:off x="685800" y="741974"/>
            <a:ext cx="7772400" cy="628333"/>
          </a:xfrm>
        </p:spPr>
        <p:txBody>
          <a:bodyPr/>
          <a:lstStyle/>
          <a:p>
            <a:r>
              <a:rPr lang="en-US" sz="2400" dirty="0"/>
              <a:t>Current NBA MMS Initialization Procedure</a:t>
            </a:r>
          </a:p>
        </p:txBody>
      </p:sp>
      <p:sp>
        <p:nvSpPr>
          <p:cNvPr id="4" name="Date Placeholder 3">
            <a:extLst>
              <a:ext uri="{FF2B5EF4-FFF2-40B4-BE49-F238E27FC236}">
                <a16:creationId xmlns:a16="http://schemas.microsoft.com/office/drawing/2014/main" id="{6BCA5B0A-C4D1-8244-8572-33FD6DC9CCCF}"/>
              </a:ext>
            </a:extLst>
          </p:cNvPr>
          <p:cNvSpPr>
            <a:spLocks noGrp="1"/>
          </p:cNvSpPr>
          <p:nvPr>
            <p:ph type="dt" sz="half" idx="10"/>
          </p:nvPr>
        </p:nvSpPr>
        <p:spPr>
          <a:xfrm>
            <a:off x="685800" y="378281"/>
            <a:ext cx="1600200" cy="215444"/>
          </a:xfrm>
        </p:spPr>
        <p:txBody>
          <a:bodyPr/>
          <a:lstStyle/>
          <a:p>
            <a:r>
              <a:rPr lang="en-US" altLang="zh-CN" dirty="0"/>
              <a:t>July 2025</a:t>
            </a:r>
            <a:endParaRPr lang="en-US" altLang="en-US" dirty="0"/>
          </a:p>
        </p:txBody>
      </p:sp>
      <p:pic>
        <p:nvPicPr>
          <p:cNvPr id="15" name="图片 14">
            <a:extLst>
              <a:ext uri="{FF2B5EF4-FFF2-40B4-BE49-F238E27FC236}">
                <a16:creationId xmlns:a16="http://schemas.microsoft.com/office/drawing/2014/main" id="{D529EA5D-4F88-4CC4-B4BB-4BBC9EB0C7D7}"/>
              </a:ext>
            </a:extLst>
          </p:cNvPr>
          <p:cNvPicPr>
            <a:picLocks noChangeAspect="1"/>
          </p:cNvPicPr>
          <p:nvPr/>
        </p:nvPicPr>
        <p:blipFill>
          <a:blip r:embed="rId2"/>
          <a:stretch>
            <a:fillRect/>
          </a:stretch>
        </p:blipFill>
        <p:spPr>
          <a:xfrm>
            <a:off x="457200" y="1676400"/>
            <a:ext cx="5105400" cy="2138595"/>
          </a:xfrm>
          <a:prstGeom prst="rect">
            <a:avLst/>
          </a:prstGeom>
        </p:spPr>
      </p:pic>
      <p:sp>
        <p:nvSpPr>
          <p:cNvPr id="16" name="Content Placeholder 2">
            <a:extLst>
              <a:ext uri="{FF2B5EF4-FFF2-40B4-BE49-F238E27FC236}">
                <a16:creationId xmlns:a16="http://schemas.microsoft.com/office/drawing/2014/main" id="{FA9C957B-81AB-4D45-B2D3-BDA394E24BE6}"/>
              </a:ext>
            </a:extLst>
          </p:cNvPr>
          <p:cNvSpPr>
            <a:spLocks noGrp="1"/>
          </p:cNvSpPr>
          <p:nvPr>
            <p:ph idx="1"/>
          </p:nvPr>
        </p:nvSpPr>
        <p:spPr>
          <a:xfrm>
            <a:off x="5486400" y="1676401"/>
            <a:ext cx="3470564" cy="2122516"/>
          </a:xfrm>
        </p:spPr>
        <p:txBody>
          <a:bodyPr/>
          <a:lstStyle/>
          <a:p>
            <a:pPr marL="0" indent="0">
              <a:lnSpc>
                <a:spcPct val="150000"/>
              </a:lnSpc>
              <a:spcBef>
                <a:spcPts val="0"/>
              </a:spcBef>
              <a:spcAft>
                <a:spcPts val="0"/>
              </a:spcAft>
              <a:buNone/>
            </a:pPr>
            <a:r>
              <a:rPr lang="en-US" altLang="zh-CN" sz="1200" dirty="0">
                <a:latin typeface="+mn-ea"/>
              </a:rPr>
              <a:t>NB Initialization Channel is defined:</a:t>
            </a:r>
          </a:p>
          <a:p>
            <a:pPr>
              <a:lnSpc>
                <a:spcPct val="150000"/>
              </a:lnSpc>
              <a:spcBef>
                <a:spcPts val="0"/>
              </a:spcBef>
              <a:spcAft>
                <a:spcPts val="0"/>
              </a:spcAft>
            </a:pPr>
            <a:r>
              <a:rPr lang="en-US" altLang="zh-CN" sz="1200" dirty="0" err="1">
                <a:solidFill>
                  <a:srgbClr val="FF0000"/>
                </a:solidFill>
                <a:latin typeface="+mn-ea"/>
              </a:rPr>
              <a:t>macMmsNbInitChannel</a:t>
            </a:r>
            <a:r>
              <a:rPr lang="en-US" altLang="zh-CN" sz="1200" dirty="0">
                <a:latin typeface="+mn-ea"/>
              </a:rPr>
              <a:t>: NB channel Number used for initialization</a:t>
            </a:r>
          </a:p>
          <a:p>
            <a:pPr>
              <a:lnSpc>
                <a:spcPct val="150000"/>
              </a:lnSpc>
              <a:spcBef>
                <a:spcPts val="0"/>
              </a:spcBef>
              <a:spcAft>
                <a:spcPts val="0"/>
              </a:spcAft>
            </a:pPr>
            <a:r>
              <a:rPr lang="en-US" altLang="zh-CN" sz="1200" dirty="0" err="1">
                <a:solidFill>
                  <a:srgbClr val="FF0000"/>
                </a:solidFill>
                <a:latin typeface="+mn-ea"/>
              </a:rPr>
              <a:t>macMmsNbInitMode</a:t>
            </a:r>
            <a:r>
              <a:rPr lang="en-US" altLang="zh-CN" sz="1200" dirty="0">
                <a:latin typeface="+mn-ea"/>
              </a:rPr>
              <a:t>: Modulation mode used for NB initialization channel</a:t>
            </a:r>
          </a:p>
          <a:p>
            <a:pPr marL="0" indent="0">
              <a:lnSpc>
                <a:spcPct val="150000"/>
              </a:lnSpc>
              <a:spcBef>
                <a:spcPts val="0"/>
              </a:spcBef>
              <a:spcAft>
                <a:spcPts val="0"/>
              </a:spcAft>
              <a:buNone/>
            </a:pPr>
            <a:r>
              <a:rPr lang="en-US" altLang="zh-CN" sz="1200" dirty="0">
                <a:latin typeface="+mn-ea"/>
              </a:rPr>
              <a:t>These attributes shall be set by the higher layer prior 1 to the initialization and setup phase.</a:t>
            </a:r>
          </a:p>
        </p:txBody>
      </p:sp>
      <p:sp>
        <p:nvSpPr>
          <p:cNvPr id="17" name="矩形: 圆角 16">
            <a:extLst>
              <a:ext uri="{FF2B5EF4-FFF2-40B4-BE49-F238E27FC236}">
                <a16:creationId xmlns:a16="http://schemas.microsoft.com/office/drawing/2014/main" id="{3521638A-A14D-4EBD-8519-D6DFAF12E026}"/>
              </a:ext>
            </a:extLst>
          </p:cNvPr>
          <p:cNvSpPr/>
          <p:nvPr/>
        </p:nvSpPr>
        <p:spPr bwMode="auto">
          <a:xfrm>
            <a:off x="3658986" y="2041502"/>
            <a:ext cx="227214" cy="609600"/>
          </a:xfrm>
          <a:prstGeom prst="roundRect">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zh-CN" sz="1200" b="0" i="0" u="none" strike="noStrike" cap="none" normalizeH="0" baseline="0" dirty="0">
                <a:ln>
                  <a:noFill/>
                </a:ln>
                <a:solidFill>
                  <a:schemeClr val="tx1"/>
                </a:solidFill>
                <a:effectLst/>
                <a:latin typeface="Times New Roman" panose="02020603050405020304" pitchFamily="18" charset="0"/>
              </a:rPr>
              <a:t>NB</a:t>
            </a:r>
            <a:endParaRPr kumimoji="0" lang="zh-CN" altLang="en-US" sz="1200" b="0" i="0" u="none" strike="noStrike" cap="none" normalizeH="0" baseline="0" dirty="0">
              <a:ln>
                <a:noFill/>
              </a:ln>
              <a:solidFill>
                <a:schemeClr val="tx1"/>
              </a:solidFill>
              <a:effectLst/>
              <a:latin typeface="Times New Roman" panose="02020603050405020304" pitchFamily="18" charset="0"/>
            </a:endParaRPr>
          </a:p>
        </p:txBody>
      </p:sp>
      <p:cxnSp>
        <p:nvCxnSpPr>
          <p:cNvPr id="19" name="直接箭头连接符 18">
            <a:extLst>
              <a:ext uri="{FF2B5EF4-FFF2-40B4-BE49-F238E27FC236}">
                <a16:creationId xmlns:a16="http://schemas.microsoft.com/office/drawing/2014/main" id="{9200B062-169E-44D2-810E-781DE5CCF53F}"/>
              </a:ext>
            </a:extLst>
          </p:cNvPr>
          <p:cNvCxnSpPr/>
          <p:nvPr/>
        </p:nvCxnSpPr>
        <p:spPr bwMode="auto">
          <a:xfrm>
            <a:off x="4038600" y="2438400"/>
            <a:ext cx="1295400" cy="0"/>
          </a:xfrm>
          <a:prstGeom prst="straightConnector1">
            <a:avLst/>
          </a:prstGeom>
          <a:ln>
            <a:headEnd type="none" w="sm" len="sm"/>
            <a:tailEnd type="triangle"/>
          </a:ln>
        </p:spPr>
        <p:style>
          <a:lnRef idx="1">
            <a:schemeClr val="accent1"/>
          </a:lnRef>
          <a:fillRef idx="0">
            <a:schemeClr val="accent1"/>
          </a:fillRef>
          <a:effectRef idx="0">
            <a:schemeClr val="accent1"/>
          </a:effectRef>
          <a:fontRef idx="minor">
            <a:schemeClr val="tx1"/>
          </a:fontRef>
        </p:style>
      </p:cxnSp>
      <p:sp>
        <p:nvSpPr>
          <p:cNvPr id="22" name="Content Placeholder 2">
            <a:extLst>
              <a:ext uri="{FF2B5EF4-FFF2-40B4-BE49-F238E27FC236}">
                <a16:creationId xmlns:a16="http://schemas.microsoft.com/office/drawing/2014/main" id="{6E959FB4-2CDF-49EC-BADC-6E04D5F1831B}"/>
              </a:ext>
            </a:extLst>
          </p:cNvPr>
          <p:cNvSpPr txBox="1">
            <a:spLocks/>
          </p:cNvSpPr>
          <p:nvPr/>
        </p:nvSpPr>
        <p:spPr bwMode="auto">
          <a:xfrm>
            <a:off x="1675014" y="3862063"/>
            <a:ext cx="4422371" cy="377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08585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42875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177165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spcBef>
                <a:spcPts val="0"/>
              </a:spcBef>
              <a:spcAft>
                <a:spcPts val="0"/>
              </a:spcAft>
              <a:buFontTx/>
              <a:buNone/>
            </a:pPr>
            <a:r>
              <a:rPr lang="en-US" altLang="zh-CN" sz="1200" dirty="0">
                <a:latin typeface="+mn-ea"/>
              </a:rPr>
              <a:t>Only one NB initialization channel can be defined</a:t>
            </a:r>
          </a:p>
        </p:txBody>
      </p:sp>
      <p:grpSp>
        <p:nvGrpSpPr>
          <p:cNvPr id="25" name="组合 24">
            <a:extLst>
              <a:ext uri="{FF2B5EF4-FFF2-40B4-BE49-F238E27FC236}">
                <a16:creationId xmlns:a16="http://schemas.microsoft.com/office/drawing/2014/main" id="{0B3239E6-83DB-4E72-88CB-5BB343021301}"/>
              </a:ext>
            </a:extLst>
          </p:cNvPr>
          <p:cNvGrpSpPr/>
          <p:nvPr/>
        </p:nvGrpSpPr>
        <p:grpSpPr>
          <a:xfrm>
            <a:off x="2819400" y="4321657"/>
            <a:ext cx="5774395" cy="938430"/>
            <a:chOff x="1236005" y="4319370"/>
            <a:chExt cx="6671990" cy="1156377"/>
          </a:xfrm>
        </p:grpSpPr>
        <p:pic>
          <p:nvPicPr>
            <p:cNvPr id="21" name="图片 20">
              <a:extLst>
                <a:ext uri="{FF2B5EF4-FFF2-40B4-BE49-F238E27FC236}">
                  <a16:creationId xmlns:a16="http://schemas.microsoft.com/office/drawing/2014/main" id="{22248D60-E5E8-4B14-A029-B6401539C6A6}"/>
                </a:ext>
              </a:extLst>
            </p:cNvPr>
            <p:cNvPicPr>
              <a:picLocks noChangeAspect="1"/>
            </p:cNvPicPr>
            <p:nvPr/>
          </p:nvPicPr>
          <p:blipFill>
            <a:blip r:embed="rId3"/>
            <a:stretch>
              <a:fillRect/>
            </a:stretch>
          </p:blipFill>
          <p:spPr>
            <a:xfrm>
              <a:off x="1236005" y="4319370"/>
              <a:ext cx="6671990" cy="1156377"/>
            </a:xfrm>
            <a:prstGeom prst="rect">
              <a:avLst/>
            </a:prstGeom>
          </p:spPr>
        </p:pic>
        <p:sp>
          <p:nvSpPr>
            <p:cNvPr id="23" name="矩形: 圆角 22">
              <a:extLst>
                <a:ext uri="{FF2B5EF4-FFF2-40B4-BE49-F238E27FC236}">
                  <a16:creationId xmlns:a16="http://schemas.microsoft.com/office/drawing/2014/main" id="{85917C4A-A796-437B-B017-28FAFB10B189}"/>
                </a:ext>
              </a:extLst>
            </p:cNvPr>
            <p:cNvSpPr/>
            <p:nvPr/>
          </p:nvSpPr>
          <p:spPr>
            <a:xfrm>
              <a:off x="4131605" y="4368803"/>
              <a:ext cx="667896" cy="528756"/>
            </a:xfrm>
            <a:prstGeom prst="round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eaLnBrk="0" fontAlgn="base" hangingPunct="0">
                <a:spcBef>
                  <a:spcPct val="0"/>
                </a:spcBef>
                <a:spcAft>
                  <a:spcPct val="0"/>
                </a:spcAft>
                <a:defRPr sz="1200" kern="1200">
                  <a:solidFill>
                    <a:schemeClr val="lt1"/>
                  </a:solidFill>
                  <a:latin typeface="+mn-lt"/>
                  <a:ea typeface="+mn-ea"/>
                  <a:cs typeface="+mn-cs"/>
                </a:defRPr>
              </a:lvl1pPr>
              <a:lvl2pPr marL="457200" algn="l" rtl="0" eaLnBrk="0" fontAlgn="base" hangingPunct="0">
                <a:spcBef>
                  <a:spcPct val="0"/>
                </a:spcBef>
                <a:spcAft>
                  <a:spcPct val="0"/>
                </a:spcAft>
                <a:defRPr sz="1200" kern="1200">
                  <a:solidFill>
                    <a:schemeClr val="lt1"/>
                  </a:solidFill>
                  <a:latin typeface="+mn-lt"/>
                  <a:ea typeface="+mn-ea"/>
                  <a:cs typeface="+mn-cs"/>
                </a:defRPr>
              </a:lvl2pPr>
              <a:lvl3pPr marL="914400" algn="l" rtl="0" eaLnBrk="0" fontAlgn="base" hangingPunct="0">
                <a:spcBef>
                  <a:spcPct val="0"/>
                </a:spcBef>
                <a:spcAft>
                  <a:spcPct val="0"/>
                </a:spcAft>
                <a:defRPr sz="1200" kern="1200">
                  <a:solidFill>
                    <a:schemeClr val="lt1"/>
                  </a:solidFill>
                  <a:latin typeface="+mn-lt"/>
                  <a:ea typeface="+mn-ea"/>
                  <a:cs typeface="+mn-cs"/>
                </a:defRPr>
              </a:lvl3pPr>
              <a:lvl4pPr marL="1371600" algn="l" rtl="0" eaLnBrk="0" fontAlgn="base" hangingPunct="0">
                <a:spcBef>
                  <a:spcPct val="0"/>
                </a:spcBef>
                <a:spcAft>
                  <a:spcPct val="0"/>
                </a:spcAft>
                <a:defRPr sz="1200" kern="1200">
                  <a:solidFill>
                    <a:schemeClr val="lt1"/>
                  </a:solidFill>
                  <a:latin typeface="+mn-lt"/>
                  <a:ea typeface="+mn-ea"/>
                  <a:cs typeface="+mn-cs"/>
                </a:defRPr>
              </a:lvl4pPr>
              <a:lvl5pPr marL="1828800" algn="l" rtl="0" eaLnBrk="0" fontAlgn="base" hangingPunct="0">
                <a:spcBef>
                  <a:spcPct val="0"/>
                </a:spcBef>
                <a:spcAft>
                  <a:spcPct val="0"/>
                </a:spcAft>
                <a:defRPr sz="1200" kern="1200">
                  <a:solidFill>
                    <a:schemeClr val="lt1"/>
                  </a:solidFill>
                  <a:latin typeface="+mn-lt"/>
                  <a:ea typeface="+mn-ea"/>
                  <a:cs typeface="+mn-cs"/>
                </a:defRPr>
              </a:lvl5pPr>
              <a:lvl6pPr marL="2286000" algn="l" defTabSz="914400" rtl="0" eaLnBrk="1" latinLnBrk="0" hangingPunct="1">
                <a:defRPr sz="1200" kern="1200">
                  <a:solidFill>
                    <a:schemeClr val="lt1"/>
                  </a:solidFill>
                  <a:latin typeface="+mn-lt"/>
                  <a:ea typeface="+mn-ea"/>
                  <a:cs typeface="+mn-cs"/>
                </a:defRPr>
              </a:lvl6pPr>
              <a:lvl7pPr marL="2743200" algn="l" defTabSz="914400" rtl="0" eaLnBrk="1" latinLnBrk="0" hangingPunct="1">
                <a:defRPr sz="1200" kern="1200">
                  <a:solidFill>
                    <a:schemeClr val="lt1"/>
                  </a:solidFill>
                  <a:latin typeface="+mn-lt"/>
                  <a:ea typeface="+mn-ea"/>
                  <a:cs typeface="+mn-cs"/>
                </a:defRPr>
              </a:lvl7pPr>
              <a:lvl8pPr marL="3200400" algn="l" defTabSz="914400" rtl="0" eaLnBrk="1" latinLnBrk="0" hangingPunct="1">
                <a:defRPr sz="1200" kern="1200">
                  <a:solidFill>
                    <a:schemeClr val="lt1"/>
                  </a:solidFill>
                  <a:latin typeface="+mn-lt"/>
                  <a:ea typeface="+mn-ea"/>
                  <a:cs typeface="+mn-cs"/>
                </a:defRPr>
              </a:lvl8pPr>
              <a:lvl9pPr marL="3657600" algn="l" defTabSz="914400" rtl="0" eaLnBrk="1" latinLnBrk="0" hangingPunct="1">
                <a:defRPr sz="1200" kern="1200">
                  <a:solidFill>
                    <a:schemeClr val="lt1"/>
                  </a:solidFill>
                  <a:latin typeface="+mn-lt"/>
                  <a:ea typeface="+mn-ea"/>
                  <a:cs typeface="+mn-cs"/>
                </a:defRPr>
              </a:lvl9pPr>
            </a:lstStyle>
            <a:p>
              <a:pPr algn="ctr"/>
              <a:endParaRPr lang="zh-CN" altLang="en-US" dirty="0">
                <a:solidFill>
                  <a:schemeClr val="tx1"/>
                </a:solidFill>
              </a:endParaRPr>
            </a:p>
          </p:txBody>
        </p:sp>
      </p:grpSp>
      <p:sp>
        <p:nvSpPr>
          <p:cNvPr id="24" name="Content Placeholder 2">
            <a:extLst>
              <a:ext uri="{FF2B5EF4-FFF2-40B4-BE49-F238E27FC236}">
                <a16:creationId xmlns:a16="http://schemas.microsoft.com/office/drawing/2014/main" id="{79515CCF-B772-4641-A1F5-E99B8CF3F703}"/>
              </a:ext>
            </a:extLst>
          </p:cNvPr>
          <p:cNvSpPr txBox="1">
            <a:spLocks/>
          </p:cNvSpPr>
          <p:nvPr/>
        </p:nvSpPr>
        <p:spPr bwMode="auto">
          <a:xfrm>
            <a:off x="465512" y="5334000"/>
            <a:ext cx="8212975" cy="884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08585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42875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177165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spcBef>
                <a:spcPts val="0"/>
              </a:spcBef>
              <a:spcAft>
                <a:spcPts val="0"/>
              </a:spcAft>
              <a:buFontTx/>
              <a:buNone/>
            </a:pPr>
            <a:r>
              <a:rPr lang="en-US" altLang="zh-CN" sz="1200" dirty="0">
                <a:latin typeface="+mn-ea"/>
              </a:rPr>
              <a:t>NB initialization channel congestion may be cased by:</a:t>
            </a:r>
          </a:p>
          <a:p>
            <a:pPr>
              <a:lnSpc>
                <a:spcPct val="150000"/>
              </a:lnSpc>
              <a:spcBef>
                <a:spcPts val="0"/>
              </a:spcBef>
              <a:spcAft>
                <a:spcPts val="0"/>
              </a:spcAft>
            </a:pPr>
            <a:r>
              <a:rPr lang="en-US" altLang="zh-CN" sz="1200" dirty="0">
                <a:latin typeface="+mn-ea"/>
              </a:rPr>
              <a:t>Multiple one to one and one to many NBA MMS are ongoing within a limited area</a:t>
            </a:r>
          </a:p>
          <a:p>
            <a:pPr>
              <a:lnSpc>
                <a:spcPct val="150000"/>
              </a:lnSpc>
              <a:spcBef>
                <a:spcPts val="0"/>
              </a:spcBef>
              <a:spcAft>
                <a:spcPts val="0"/>
              </a:spcAft>
            </a:pPr>
            <a:r>
              <a:rPr lang="en-US" altLang="zh-CN" sz="1200" dirty="0">
                <a:latin typeface="+mn-ea"/>
              </a:rPr>
              <a:t>Contention based MMS initialization: multiple responders select same slot in the same NB channel </a:t>
            </a:r>
          </a:p>
          <a:p>
            <a:pPr>
              <a:lnSpc>
                <a:spcPct val="150000"/>
              </a:lnSpc>
              <a:spcBef>
                <a:spcPts val="0"/>
              </a:spcBef>
              <a:spcAft>
                <a:spcPts val="0"/>
              </a:spcAft>
            </a:pPr>
            <a:endParaRPr lang="en-US" altLang="zh-CN" sz="1200" dirty="0">
              <a:latin typeface="+mn-ea"/>
            </a:endParaRPr>
          </a:p>
        </p:txBody>
      </p:sp>
      <p:sp>
        <p:nvSpPr>
          <p:cNvPr id="26" name="箭头: 下 25">
            <a:extLst>
              <a:ext uri="{FF2B5EF4-FFF2-40B4-BE49-F238E27FC236}">
                <a16:creationId xmlns:a16="http://schemas.microsoft.com/office/drawing/2014/main" id="{BF129B07-7EC4-4B16-8E4E-9EB6EB91E730}"/>
              </a:ext>
            </a:extLst>
          </p:cNvPr>
          <p:cNvSpPr/>
          <p:nvPr/>
        </p:nvSpPr>
        <p:spPr bwMode="auto">
          <a:xfrm>
            <a:off x="6802582" y="3798917"/>
            <a:ext cx="304800" cy="447411"/>
          </a:xfrm>
          <a:prstGeom prst="downArrow">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a:ln>
                <a:noFill/>
              </a:ln>
              <a:solidFill>
                <a:schemeClr val="tx1"/>
              </a:solidFill>
              <a:effectLst/>
              <a:latin typeface="Times New Roman" panose="02020603050405020304" pitchFamily="18" charset="0"/>
            </a:endParaRPr>
          </a:p>
        </p:txBody>
      </p:sp>
      <p:cxnSp>
        <p:nvCxnSpPr>
          <p:cNvPr id="28" name="连接符: 曲线 27">
            <a:extLst>
              <a:ext uri="{FF2B5EF4-FFF2-40B4-BE49-F238E27FC236}">
                <a16:creationId xmlns:a16="http://schemas.microsoft.com/office/drawing/2014/main" id="{02AEEFD8-FDD6-48B9-888D-9C404F048853}"/>
              </a:ext>
            </a:extLst>
          </p:cNvPr>
          <p:cNvCxnSpPr/>
          <p:nvPr/>
        </p:nvCxnSpPr>
        <p:spPr bwMode="auto">
          <a:xfrm rot="16200000" flipV="1">
            <a:off x="5209560" y="3938715"/>
            <a:ext cx="248880" cy="432872"/>
          </a:xfrm>
          <a:prstGeom prst="curvedConnector2">
            <a:avLst/>
          </a:prstGeom>
          <a:solidFill>
            <a:schemeClr val="accent1"/>
          </a:solidFill>
          <a:ln w="6350" cap="flat" cmpd="sng" algn="ctr">
            <a:solidFill>
              <a:srgbClr val="FF0000"/>
            </a:solidFill>
            <a:prstDash val="dash"/>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9" name="Footer Placeholder 4">
            <a:extLst>
              <a:ext uri="{FF2B5EF4-FFF2-40B4-BE49-F238E27FC236}">
                <a16:creationId xmlns:a16="http://schemas.microsoft.com/office/drawing/2014/main" id="{8083E9C8-F701-41D7-9E60-0E9F864F97EA}"/>
              </a:ext>
            </a:extLst>
          </p:cNvPr>
          <p:cNvSpPr>
            <a:spLocks noGrp="1"/>
          </p:cNvSpPr>
          <p:nvPr>
            <p:ph type="ftr" sz="quarter" idx="11"/>
          </p:nvPr>
        </p:nvSpPr>
        <p:spPr>
          <a:xfrm>
            <a:off x="5486400" y="6475413"/>
            <a:ext cx="3124200" cy="184666"/>
          </a:xfrm>
        </p:spPr>
        <p:txBody>
          <a:bodyPr/>
          <a:lstStyle/>
          <a:p>
            <a:r>
              <a:rPr lang="en-US" altLang="en-US"/>
              <a:t>Wenzheng Li (Calterah Semiconductor)</a:t>
            </a:r>
            <a:endParaRPr lang="en-US" altLang="en-US" dirty="0"/>
          </a:p>
        </p:txBody>
      </p:sp>
    </p:spTree>
    <p:extLst>
      <p:ext uri="{BB962C8B-B14F-4D97-AF65-F5344CB8AC3E}">
        <p14:creationId xmlns:p14="http://schemas.microsoft.com/office/powerpoint/2010/main" val="771320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C9B24-E7E8-8547-A1D0-E2535767BF70}"/>
              </a:ext>
            </a:extLst>
          </p:cNvPr>
          <p:cNvSpPr>
            <a:spLocks noGrp="1"/>
          </p:cNvSpPr>
          <p:nvPr>
            <p:ph type="title" idx="4294967295"/>
          </p:nvPr>
        </p:nvSpPr>
        <p:spPr>
          <a:xfrm>
            <a:off x="685800" y="741974"/>
            <a:ext cx="7772400" cy="628333"/>
          </a:xfrm>
        </p:spPr>
        <p:txBody>
          <a:bodyPr/>
          <a:lstStyle/>
          <a:p>
            <a:r>
              <a:rPr lang="en-US" sz="2400" dirty="0"/>
              <a:t>Congestion/Confliction for NB initialization channel</a:t>
            </a:r>
          </a:p>
        </p:txBody>
      </p:sp>
      <p:sp>
        <p:nvSpPr>
          <p:cNvPr id="4" name="Date Placeholder 3">
            <a:extLst>
              <a:ext uri="{FF2B5EF4-FFF2-40B4-BE49-F238E27FC236}">
                <a16:creationId xmlns:a16="http://schemas.microsoft.com/office/drawing/2014/main" id="{6BCA5B0A-C4D1-8244-8572-33FD6DC9CCCF}"/>
              </a:ext>
            </a:extLst>
          </p:cNvPr>
          <p:cNvSpPr>
            <a:spLocks noGrp="1"/>
          </p:cNvSpPr>
          <p:nvPr>
            <p:ph type="dt" sz="half" idx="10"/>
          </p:nvPr>
        </p:nvSpPr>
        <p:spPr>
          <a:xfrm>
            <a:off x="685800" y="378281"/>
            <a:ext cx="1600200" cy="215444"/>
          </a:xfrm>
        </p:spPr>
        <p:txBody>
          <a:bodyPr/>
          <a:lstStyle/>
          <a:p>
            <a:r>
              <a:rPr lang="en-US" altLang="zh-CN" dirty="0"/>
              <a:t>July 2025</a:t>
            </a:r>
            <a:endParaRPr lang="en-US" altLang="en-US" dirty="0"/>
          </a:p>
        </p:txBody>
      </p:sp>
      <p:sp>
        <p:nvSpPr>
          <p:cNvPr id="18" name="Content Placeholder 2">
            <a:extLst>
              <a:ext uri="{FF2B5EF4-FFF2-40B4-BE49-F238E27FC236}">
                <a16:creationId xmlns:a16="http://schemas.microsoft.com/office/drawing/2014/main" id="{22CCE0C4-17A2-46E1-85AA-F1F3C6FAF903}"/>
              </a:ext>
            </a:extLst>
          </p:cNvPr>
          <p:cNvSpPr txBox="1">
            <a:spLocks/>
          </p:cNvSpPr>
          <p:nvPr/>
        </p:nvSpPr>
        <p:spPr bwMode="auto">
          <a:xfrm>
            <a:off x="780415" y="1503310"/>
            <a:ext cx="3913947" cy="4655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08585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42875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177165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spcBef>
                <a:spcPts val="0"/>
              </a:spcBef>
              <a:spcAft>
                <a:spcPts val="0"/>
              </a:spcAft>
              <a:buNone/>
            </a:pPr>
            <a:r>
              <a:rPr lang="en-US" altLang="zh-CN" sz="1400" b="1" dirty="0">
                <a:solidFill>
                  <a:schemeClr val="accent1"/>
                </a:solidFill>
                <a:latin typeface="+mn-ea"/>
              </a:rPr>
              <a:t>Multiple O2O/O2M NB MMS initializations</a:t>
            </a:r>
          </a:p>
        </p:txBody>
      </p:sp>
      <p:sp>
        <p:nvSpPr>
          <p:cNvPr id="20" name="Content Placeholder 2">
            <a:extLst>
              <a:ext uri="{FF2B5EF4-FFF2-40B4-BE49-F238E27FC236}">
                <a16:creationId xmlns:a16="http://schemas.microsoft.com/office/drawing/2014/main" id="{0C0381AE-B9D1-4CE8-99C4-8BC4459288A2}"/>
              </a:ext>
            </a:extLst>
          </p:cNvPr>
          <p:cNvSpPr txBox="1">
            <a:spLocks/>
          </p:cNvSpPr>
          <p:nvPr/>
        </p:nvSpPr>
        <p:spPr bwMode="auto">
          <a:xfrm>
            <a:off x="5457361" y="1503311"/>
            <a:ext cx="3257203" cy="4655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defPPr>
              <a:defRPr lang="en-US"/>
            </a:defPPr>
            <a:lvl1pPr marL="0" indent="0" eaLnBrk="1" hangingPunct="1">
              <a:lnSpc>
                <a:spcPct val="150000"/>
              </a:lnSpc>
              <a:spcBef>
                <a:spcPts val="0"/>
              </a:spcBef>
              <a:spcAft>
                <a:spcPts val="0"/>
              </a:spcAft>
              <a:buNone/>
              <a:defRPr sz="1400" b="1">
                <a:solidFill>
                  <a:schemeClr val="accent1"/>
                </a:solidFill>
                <a:latin typeface="+mn-ea"/>
              </a:defRPr>
            </a:lvl1pPr>
            <a:lvl2pPr marL="742950" indent="-285750" eaLnBrk="1" hangingPunct="1">
              <a:spcBef>
                <a:spcPct val="20000"/>
              </a:spcBef>
              <a:buChar char="–"/>
              <a:defRPr sz="2800">
                <a:latin typeface="+mn-lt"/>
              </a:defRPr>
            </a:lvl2pPr>
            <a:lvl3pPr marL="1085850" indent="-228600" eaLnBrk="1" hangingPunct="1">
              <a:spcBef>
                <a:spcPct val="20000"/>
              </a:spcBef>
              <a:buChar char="•"/>
              <a:defRPr sz="2400">
                <a:latin typeface="+mn-lt"/>
              </a:defRPr>
            </a:lvl3pPr>
            <a:lvl4pPr marL="1428750" indent="-228600" eaLnBrk="1" hangingPunct="1">
              <a:spcBef>
                <a:spcPct val="20000"/>
              </a:spcBef>
              <a:buChar char="–"/>
              <a:defRPr sz="2000">
                <a:latin typeface="+mn-lt"/>
              </a:defRPr>
            </a:lvl4pPr>
            <a:lvl5pPr marL="1771650" indent="-228600" eaLnBrk="1" hangingPunct="1">
              <a:spcBef>
                <a:spcPct val="20000"/>
              </a:spcBef>
              <a:buChar char="•"/>
              <a:defRPr sz="2000">
                <a:latin typeface="+mn-lt"/>
              </a:defRPr>
            </a:lvl5pPr>
            <a:lvl6pPr marL="2514600" indent="-228600">
              <a:lnSpc>
                <a:spcPct val="90000"/>
              </a:lnSpc>
              <a:spcBef>
                <a:spcPts val="500"/>
              </a:spcBef>
              <a:buFont typeface="Arial" panose="020B0604020202020204" pitchFamily="34" charset="0"/>
              <a:buChar char="•"/>
              <a:defRPr sz="1800">
                <a:latin typeface="+mn-lt"/>
              </a:defRPr>
            </a:lvl6pPr>
            <a:lvl7pPr marL="2971800" indent="-228600">
              <a:lnSpc>
                <a:spcPct val="90000"/>
              </a:lnSpc>
              <a:spcBef>
                <a:spcPts val="500"/>
              </a:spcBef>
              <a:buFont typeface="Arial" panose="020B0604020202020204" pitchFamily="34" charset="0"/>
              <a:buChar char="•"/>
              <a:defRPr sz="1800">
                <a:latin typeface="+mn-lt"/>
              </a:defRPr>
            </a:lvl7pPr>
            <a:lvl8pPr marL="3429000" indent="-228600">
              <a:lnSpc>
                <a:spcPct val="90000"/>
              </a:lnSpc>
              <a:spcBef>
                <a:spcPts val="500"/>
              </a:spcBef>
              <a:buFont typeface="Arial" panose="020B0604020202020204" pitchFamily="34" charset="0"/>
              <a:buChar char="•"/>
              <a:defRPr sz="1800">
                <a:latin typeface="+mn-lt"/>
              </a:defRPr>
            </a:lvl8pPr>
            <a:lvl9pPr marL="3886200" indent="-228600">
              <a:lnSpc>
                <a:spcPct val="90000"/>
              </a:lnSpc>
              <a:spcBef>
                <a:spcPts val="500"/>
              </a:spcBef>
              <a:buFont typeface="Arial" panose="020B0604020202020204" pitchFamily="34" charset="0"/>
              <a:buChar char="•"/>
              <a:defRPr sz="1800">
                <a:latin typeface="+mn-lt"/>
              </a:defRPr>
            </a:lvl9pPr>
          </a:lstStyle>
          <a:p>
            <a:r>
              <a:rPr lang="en-US" altLang="zh-CN" dirty="0"/>
              <a:t>Contention based MMS initialization</a:t>
            </a:r>
          </a:p>
        </p:txBody>
      </p:sp>
      <p:sp>
        <p:nvSpPr>
          <p:cNvPr id="57" name="文本框 56">
            <a:extLst>
              <a:ext uri="{FF2B5EF4-FFF2-40B4-BE49-F238E27FC236}">
                <a16:creationId xmlns:a16="http://schemas.microsoft.com/office/drawing/2014/main" id="{1C4FEE87-A0DC-4ADE-8106-F6669A5F0566}"/>
              </a:ext>
            </a:extLst>
          </p:cNvPr>
          <p:cNvSpPr txBox="1"/>
          <p:nvPr/>
        </p:nvSpPr>
        <p:spPr>
          <a:xfrm>
            <a:off x="2003841" y="3251833"/>
            <a:ext cx="381000" cy="369332"/>
          </a:xfrm>
          <a:prstGeom prst="rect">
            <a:avLst/>
          </a:prstGeom>
          <a:ln>
            <a:noFill/>
          </a:ln>
        </p:spPr>
        <p:txBody>
          <a:bodyPr wrap="square">
            <a:spAutoFit/>
          </a:bodyPr>
          <a:lstStyle>
            <a:defPPr>
              <a:defRPr lang="zh-CN"/>
            </a:defPPr>
            <a:lvl1pPr>
              <a:defRPr sz="800">
                <a:solidFill>
                  <a:srgbClr val="00AEEF"/>
                </a:solidFill>
                <a:latin typeface="+mn-ea"/>
              </a:defRPr>
            </a:lvl1pPr>
          </a:lstStyle>
          <a:p>
            <a:r>
              <a:rPr lang="en-US" altLang="zh-CN" sz="1800" dirty="0">
                <a:solidFill>
                  <a:srgbClr val="FF0000"/>
                </a:solidFill>
              </a:rPr>
              <a:t>X</a:t>
            </a:r>
            <a:endParaRPr lang="zh-CN" altLang="en-US" sz="1800" dirty="0">
              <a:solidFill>
                <a:srgbClr val="FF0000"/>
              </a:solidFill>
            </a:endParaRPr>
          </a:p>
        </p:txBody>
      </p:sp>
      <p:cxnSp>
        <p:nvCxnSpPr>
          <p:cNvPr id="27" name="直接连接符 26">
            <a:extLst>
              <a:ext uri="{FF2B5EF4-FFF2-40B4-BE49-F238E27FC236}">
                <a16:creationId xmlns:a16="http://schemas.microsoft.com/office/drawing/2014/main" id="{D9BB97C1-A572-44AB-87E7-93196ACF43D1}"/>
              </a:ext>
            </a:extLst>
          </p:cNvPr>
          <p:cNvCxnSpPr>
            <a:cxnSpLocks/>
          </p:cNvCxnSpPr>
          <p:nvPr/>
        </p:nvCxnSpPr>
        <p:spPr>
          <a:xfrm flipV="1">
            <a:off x="1396391" y="3266551"/>
            <a:ext cx="3267555" cy="1294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9" name="直接连接符 28">
            <a:extLst>
              <a:ext uri="{FF2B5EF4-FFF2-40B4-BE49-F238E27FC236}">
                <a16:creationId xmlns:a16="http://schemas.microsoft.com/office/drawing/2014/main" id="{AF2A2FCD-0C85-4E8C-80D8-9071A4E67891}"/>
              </a:ext>
            </a:extLst>
          </p:cNvPr>
          <p:cNvCxnSpPr>
            <a:cxnSpLocks/>
          </p:cNvCxnSpPr>
          <p:nvPr/>
        </p:nvCxnSpPr>
        <p:spPr>
          <a:xfrm>
            <a:off x="1923493" y="2246460"/>
            <a:ext cx="0" cy="1177511"/>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0" name="直接连接符 29">
            <a:extLst>
              <a:ext uri="{FF2B5EF4-FFF2-40B4-BE49-F238E27FC236}">
                <a16:creationId xmlns:a16="http://schemas.microsoft.com/office/drawing/2014/main" id="{7B41D7B7-AD9C-47B2-9501-913655CB934D}"/>
              </a:ext>
            </a:extLst>
          </p:cNvPr>
          <p:cNvCxnSpPr>
            <a:cxnSpLocks/>
          </p:cNvCxnSpPr>
          <p:nvPr/>
        </p:nvCxnSpPr>
        <p:spPr>
          <a:xfrm>
            <a:off x="2472639" y="2246459"/>
            <a:ext cx="0" cy="1177513"/>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1" name="直接连接符 30">
            <a:extLst>
              <a:ext uri="{FF2B5EF4-FFF2-40B4-BE49-F238E27FC236}">
                <a16:creationId xmlns:a16="http://schemas.microsoft.com/office/drawing/2014/main" id="{7CC7787C-05A3-4669-86F1-376BCF213B1B}"/>
              </a:ext>
            </a:extLst>
          </p:cNvPr>
          <p:cNvCxnSpPr>
            <a:cxnSpLocks/>
          </p:cNvCxnSpPr>
          <p:nvPr/>
        </p:nvCxnSpPr>
        <p:spPr>
          <a:xfrm>
            <a:off x="3015421" y="2259407"/>
            <a:ext cx="0" cy="102009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2" name="直接连接符 31">
            <a:extLst>
              <a:ext uri="{FF2B5EF4-FFF2-40B4-BE49-F238E27FC236}">
                <a16:creationId xmlns:a16="http://schemas.microsoft.com/office/drawing/2014/main" id="{3AA745DB-2F6D-4702-BBD0-74F6E20CDD87}"/>
              </a:ext>
            </a:extLst>
          </p:cNvPr>
          <p:cNvCxnSpPr>
            <a:cxnSpLocks/>
          </p:cNvCxnSpPr>
          <p:nvPr/>
        </p:nvCxnSpPr>
        <p:spPr>
          <a:xfrm>
            <a:off x="3564567" y="2259406"/>
            <a:ext cx="0" cy="102009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3" name="直接连接符 32">
            <a:extLst>
              <a:ext uri="{FF2B5EF4-FFF2-40B4-BE49-F238E27FC236}">
                <a16:creationId xmlns:a16="http://schemas.microsoft.com/office/drawing/2014/main" id="{17ABD7C7-87D1-4247-99D6-54715A584D6B}"/>
              </a:ext>
            </a:extLst>
          </p:cNvPr>
          <p:cNvCxnSpPr>
            <a:cxnSpLocks/>
          </p:cNvCxnSpPr>
          <p:nvPr/>
        </p:nvCxnSpPr>
        <p:spPr>
          <a:xfrm flipV="1">
            <a:off x="1375639" y="2227042"/>
            <a:ext cx="3288307" cy="1941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4" name="直接连接符 33">
            <a:extLst>
              <a:ext uri="{FF2B5EF4-FFF2-40B4-BE49-F238E27FC236}">
                <a16:creationId xmlns:a16="http://schemas.microsoft.com/office/drawing/2014/main" id="{98ED8DF5-C824-44A2-A46F-A6CBB7E1D6BF}"/>
              </a:ext>
            </a:extLst>
          </p:cNvPr>
          <p:cNvCxnSpPr>
            <a:cxnSpLocks/>
          </p:cNvCxnSpPr>
          <p:nvPr/>
        </p:nvCxnSpPr>
        <p:spPr>
          <a:xfrm>
            <a:off x="1396391" y="2609345"/>
            <a:ext cx="3267555"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5" name="矩形 34">
            <a:extLst>
              <a:ext uri="{FF2B5EF4-FFF2-40B4-BE49-F238E27FC236}">
                <a16:creationId xmlns:a16="http://schemas.microsoft.com/office/drawing/2014/main" id="{A14FBEE5-B010-4E2C-9EB5-3FA6AA7E0737}"/>
              </a:ext>
            </a:extLst>
          </p:cNvPr>
          <p:cNvSpPr/>
          <p:nvPr/>
        </p:nvSpPr>
        <p:spPr>
          <a:xfrm>
            <a:off x="1472295" y="2264570"/>
            <a:ext cx="383530" cy="277306"/>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00" dirty="0"/>
              <a:t>ADV POLL</a:t>
            </a:r>
            <a:endParaRPr lang="zh-CN" altLang="en-US" sz="600" dirty="0"/>
          </a:p>
        </p:txBody>
      </p:sp>
      <p:sp>
        <p:nvSpPr>
          <p:cNvPr id="36" name="矩形 35">
            <a:extLst>
              <a:ext uri="{FF2B5EF4-FFF2-40B4-BE49-F238E27FC236}">
                <a16:creationId xmlns:a16="http://schemas.microsoft.com/office/drawing/2014/main" id="{F36E44F0-2898-4D59-8821-6557C583CC0A}"/>
              </a:ext>
            </a:extLst>
          </p:cNvPr>
          <p:cNvSpPr/>
          <p:nvPr/>
        </p:nvSpPr>
        <p:spPr>
          <a:xfrm>
            <a:off x="1979676" y="2617851"/>
            <a:ext cx="383530" cy="277306"/>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00" dirty="0"/>
              <a:t>ADV POLL</a:t>
            </a:r>
            <a:endParaRPr lang="zh-CN" altLang="en-US" sz="600" dirty="0"/>
          </a:p>
        </p:txBody>
      </p:sp>
      <p:sp>
        <p:nvSpPr>
          <p:cNvPr id="37" name="矩形 36">
            <a:extLst>
              <a:ext uri="{FF2B5EF4-FFF2-40B4-BE49-F238E27FC236}">
                <a16:creationId xmlns:a16="http://schemas.microsoft.com/office/drawing/2014/main" id="{859233EA-12CC-4FC0-8FBB-BAA0E06F9A75}"/>
              </a:ext>
            </a:extLst>
          </p:cNvPr>
          <p:cNvSpPr/>
          <p:nvPr/>
        </p:nvSpPr>
        <p:spPr>
          <a:xfrm>
            <a:off x="1973365" y="3589235"/>
            <a:ext cx="455769" cy="277306"/>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00" dirty="0"/>
              <a:t>ADV RESP</a:t>
            </a:r>
            <a:endParaRPr lang="zh-CN" altLang="en-US" sz="600" dirty="0"/>
          </a:p>
        </p:txBody>
      </p:sp>
      <p:sp>
        <p:nvSpPr>
          <p:cNvPr id="38" name="矩形 37">
            <a:extLst>
              <a:ext uri="{FF2B5EF4-FFF2-40B4-BE49-F238E27FC236}">
                <a16:creationId xmlns:a16="http://schemas.microsoft.com/office/drawing/2014/main" id="{A249555A-5A03-4AA2-84B3-990B1F5C5147}"/>
              </a:ext>
            </a:extLst>
          </p:cNvPr>
          <p:cNvSpPr/>
          <p:nvPr/>
        </p:nvSpPr>
        <p:spPr>
          <a:xfrm>
            <a:off x="2509505" y="3956616"/>
            <a:ext cx="455769" cy="277306"/>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00" dirty="0"/>
              <a:t>ADV RESP</a:t>
            </a:r>
            <a:endParaRPr lang="zh-CN" altLang="en-US" sz="600" dirty="0"/>
          </a:p>
        </p:txBody>
      </p:sp>
      <p:cxnSp>
        <p:nvCxnSpPr>
          <p:cNvPr id="39" name="直接连接符 38">
            <a:extLst>
              <a:ext uri="{FF2B5EF4-FFF2-40B4-BE49-F238E27FC236}">
                <a16:creationId xmlns:a16="http://schemas.microsoft.com/office/drawing/2014/main" id="{31736B88-4797-4E09-A234-71BCB3503C2B}"/>
              </a:ext>
            </a:extLst>
          </p:cNvPr>
          <p:cNvCxnSpPr>
            <a:cxnSpLocks/>
          </p:cNvCxnSpPr>
          <p:nvPr/>
        </p:nvCxnSpPr>
        <p:spPr>
          <a:xfrm>
            <a:off x="4114800" y="2233513"/>
            <a:ext cx="0" cy="103303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0" name="直接连接符 39">
            <a:extLst>
              <a:ext uri="{FF2B5EF4-FFF2-40B4-BE49-F238E27FC236}">
                <a16:creationId xmlns:a16="http://schemas.microsoft.com/office/drawing/2014/main" id="{101AB1ED-F84F-4ECE-9BAC-69847DAFDD4C}"/>
              </a:ext>
            </a:extLst>
          </p:cNvPr>
          <p:cNvCxnSpPr>
            <a:cxnSpLocks/>
          </p:cNvCxnSpPr>
          <p:nvPr/>
        </p:nvCxnSpPr>
        <p:spPr>
          <a:xfrm>
            <a:off x="4663946" y="2233512"/>
            <a:ext cx="0" cy="1033039"/>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4" name="直接连接符 43">
            <a:extLst>
              <a:ext uri="{FF2B5EF4-FFF2-40B4-BE49-F238E27FC236}">
                <a16:creationId xmlns:a16="http://schemas.microsoft.com/office/drawing/2014/main" id="{6666D862-BB61-45E7-9783-EF97E47A8B8C}"/>
              </a:ext>
            </a:extLst>
          </p:cNvPr>
          <p:cNvCxnSpPr>
            <a:cxnSpLocks/>
          </p:cNvCxnSpPr>
          <p:nvPr/>
        </p:nvCxnSpPr>
        <p:spPr>
          <a:xfrm>
            <a:off x="1437893" y="2937367"/>
            <a:ext cx="3226053" cy="2203"/>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9" name="矩形 48">
            <a:extLst>
              <a:ext uri="{FF2B5EF4-FFF2-40B4-BE49-F238E27FC236}">
                <a16:creationId xmlns:a16="http://schemas.microsoft.com/office/drawing/2014/main" id="{7BFAE3B5-96E1-4617-B3B4-B5246DB74FC9}"/>
              </a:ext>
            </a:extLst>
          </p:cNvPr>
          <p:cNvSpPr/>
          <p:nvPr/>
        </p:nvSpPr>
        <p:spPr>
          <a:xfrm>
            <a:off x="591252" y="2272391"/>
            <a:ext cx="910100" cy="276999"/>
          </a:xfrm>
          <a:prstGeom prst="rect">
            <a:avLst/>
          </a:prstGeom>
          <a:ln>
            <a:noFill/>
          </a:ln>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200" dirty="0">
                <a:solidFill>
                  <a:srgbClr val="00AEEF"/>
                </a:solidFill>
                <a:latin typeface="+mn-ea"/>
              </a:rPr>
              <a:t>Initiator 1</a:t>
            </a:r>
            <a:endParaRPr lang="zh-CN" altLang="en-US" sz="1200" dirty="0">
              <a:solidFill>
                <a:srgbClr val="00AEEF"/>
              </a:solidFill>
              <a:latin typeface="+mn-ea"/>
            </a:endParaRPr>
          </a:p>
        </p:txBody>
      </p:sp>
      <p:sp>
        <p:nvSpPr>
          <p:cNvPr id="61" name="矩形 60">
            <a:extLst>
              <a:ext uri="{FF2B5EF4-FFF2-40B4-BE49-F238E27FC236}">
                <a16:creationId xmlns:a16="http://schemas.microsoft.com/office/drawing/2014/main" id="{FE8DB0C4-E655-44E6-B46F-DEE7069F6041}"/>
              </a:ext>
            </a:extLst>
          </p:cNvPr>
          <p:cNvSpPr/>
          <p:nvPr/>
        </p:nvSpPr>
        <p:spPr>
          <a:xfrm>
            <a:off x="597648" y="2639014"/>
            <a:ext cx="910100" cy="276999"/>
          </a:xfrm>
          <a:prstGeom prst="rect">
            <a:avLst/>
          </a:prstGeom>
          <a:ln>
            <a:noFill/>
          </a:ln>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200" dirty="0">
                <a:solidFill>
                  <a:srgbClr val="00AEEF"/>
                </a:solidFill>
                <a:latin typeface="+mn-ea"/>
              </a:rPr>
              <a:t>Initiator 2</a:t>
            </a:r>
            <a:endParaRPr lang="zh-CN" altLang="en-US" sz="1200" dirty="0">
              <a:solidFill>
                <a:srgbClr val="00AEEF"/>
              </a:solidFill>
              <a:latin typeface="+mn-ea"/>
            </a:endParaRPr>
          </a:p>
        </p:txBody>
      </p:sp>
      <p:sp>
        <p:nvSpPr>
          <p:cNvPr id="62" name="矩形 61">
            <a:extLst>
              <a:ext uri="{FF2B5EF4-FFF2-40B4-BE49-F238E27FC236}">
                <a16:creationId xmlns:a16="http://schemas.microsoft.com/office/drawing/2014/main" id="{1B2739B4-C92E-4B74-914E-C1929F07ECDE}"/>
              </a:ext>
            </a:extLst>
          </p:cNvPr>
          <p:cNvSpPr/>
          <p:nvPr/>
        </p:nvSpPr>
        <p:spPr>
          <a:xfrm>
            <a:off x="597648" y="3022156"/>
            <a:ext cx="910100" cy="276999"/>
          </a:xfrm>
          <a:prstGeom prst="rect">
            <a:avLst/>
          </a:prstGeom>
          <a:ln>
            <a:noFill/>
          </a:ln>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200" dirty="0">
                <a:solidFill>
                  <a:srgbClr val="00AEEF"/>
                </a:solidFill>
                <a:latin typeface="+mn-ea"/>
              </a:rPr>
              <a:t>Initiator 3</a:t>
            </a:r>
            <a:endParaRPr lang="zh-CN" altLang="en-US" sz="1200" dirty="0">
              <a:solidFill>
                <a:srgbClr val="00AEEF"/>
              </a:solidFill>
              <a:latin typeface="+mn-ea"/>
            </a:endParaRPr>
          </a:p>
        </p:txBody>
      </p:sp>
      <p:sp>
        <p:nvSpPr>
          <p:cNvPr id="64" name="矩形 63">
            <a:extLst>
              <a:ext uri="{FF2B5EF4-FFF2-40B4-BE49-F238E27FC236}">
                <a16:creationId xmlns:a16="http://schemas.microsoft.com/office/drawing/2014/main" id="{4C5788B8-FE08-4AF4-A57C-4DCC13D32DFF}"/>
              </a:ext>
            </a:extLst>
          </p:cNvPr>
          <p:cNvSpPr/>
          <p:nvPr/>
        </p:nvSpPr>
        <p:spPr>
          <a:xfrm>
            <a:off x="1993137" y="2989244"/>
            <a:ext cx="383530" cy="277306"/>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00" dirty="0"/>
              <a:t>ADV POLL</a:t>
            </a:r>
            <a:endParaRPr lang="zh-CN" altLang="en-US" sz="600" dirty="0"/>
          </a:p>
        </p:txBody>
      </p:sp>
      <p:sp>
        <p:nvSpPr>
          <p:cNvPr id="65" name="矩形 64">
            <a:extLst>
              <a:ext uri="{FF2B5EF4-FFF2-40B4-BE49-F238E27FC236}">
                <a16:creationId xmlns:a16="http://schemas.microsoft.com/office/drawing/2014/main" id="{4B84FE2B-0E59-4CE9-9CA4-21781A5F5121}"/>
              </a:ext>
            </a:extLst>
          </p:cNvPr>
          <p:cNvSpPr/>
          <p:nvPr/>
        </p:nvSpPr>
        <p:spPr>
          <a:xfrm>
            <a:off x="2509505" y="4319965"/>
            <a:ext cx="455769" cy="277306"/>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00" dirty="0"/>
              <a:t>ADV RESP</a:t>
            </a:r>
            <a:endParaRPr lang="zh-CN" altLang="en-US" sz="600" dirty="0"/>
          </a:p>
        </p:txBody>
      </p:sp>
      <p:cxnSp>
        <p:nvCxnSpPr>
          <p:cNvPr id="79" name="直接连接符 78">
            <a:extLst>
              <a:ext uri="{FF2B5EF4-FFF2-40B4-BE49-F238E27FC236}">
                <a16:creationId xmlns:a16="http://schemas.microsoft.com/office/drawing/2014/main" id="{41BC42ED-4600-47F7-8B56-93E8A5CC408E}"/>
              </a:ext>
            </a:extLst>
          </p:cNvPr>
          <p:cNvCxnSpPr>
            <a:cxnSpLocks/>
          </p:cNvCxnSpPr>
          <p:nvPr/>
        </p:nvCxnSpPr>
        <p:spPr>
          <a:xfrm flipV="1">
            <a:off x="1396391" y="4575995"/>
            <a:ext cx="3267555" cy="1294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0" name="直接连接符 79">
            <a:extLst>
              <a:ext uri="{FF2B5EF4-FFF2-40B4-BE49-F238E27FC236}">
                <a16:creationId xmlns:a16="http://schemas.microsoft.com/office/drawing/2014/main" id="{C0F5DFB9-68E1-4396-8F13-182C3E127E64}"/>
              </a:ext>
            </a:extLst>
          </p:cNvPr>
          <p:cNvCxnSpPr>
            <a:cxnSpLocks/>
          </p:cNvCxnSpPr>
          <p:nvPr/>
        </p:nvCxnSpPr>
        <p:spPr>
          <a:xfrm>
            <a:off x="1923493" y="3555905"/>
            <a:ext cx="0" cy="1177511"/>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1" name="直接连接符 80">
            <a:extLst>
              <a:ext uri="{FF2B5EF4-FFF2-40B4-BE49-F238E27FC236}">
                <a16:creationId xmlns:a16="http://schemas.microsoft.com/office/drawing/2014/main" id="{52391597-6E8F-4301-863C-68C950BD96B8}"/>
              </a:ext>
            </a:extLst>
          </p:cNvPr>
          <p:cNvCxnSpPr>
            <a:cxnSpLocks/>
          </p:cNvCxnSpPr>
          <p:nvPr/>
        </p:nvCxnSpPr>
        <p:spPr>
          <a:xfrm>
            <a:off x="2472639" y="3555903"/>
            <a:ext cx="0" cy="1177513"/>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2" name="直接连接符 81">
            <a:extLst>
              <a:ext uri="{FF2B5EF4-FFF2-40B4-BE49-F238E27FC236}">
                <a16:creationId xmlns:a16="http://schemas.microsoft.com/office/drawing/2014/main" id="{3D9A0136-E488-4AFB-A21D-2E2EC959E3C2}"/>
              </a:ext>
            </a:extLst>
          </p:cNvPr>
          <p:cNvCxnSpPr>
            <a:cxnSpLocks/>
          </p:cNvCxnSpPr>
          <p:nvPr/>
        </p:nvCxnSpPr>
        <p:spPr>
          <a:xfrm>
            <a:off x="3015421" y="3568851"/>
            <a:ext cx="0" cy="102009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3" name="直接连接符 82">
            <a:extLst>
              <a:ext uri="{FF2B5EF4-FFF2-40B4-BE49-F238E27FC236}">
                <a16:creationId xmlns:a16="http://schemas.microsoft.com/office/drawing/2014/main" id="{0582272C-61DA-431C-B13C-97811051D95B}"/>
              </a:ext>
            </a:extLst>
          </p:cNvPr>
          <p:cNvCxnSpPr>
            <a:cxnSpLocks/>
          </p:cNvCxnSpPr>
          <p:nvPr/>
        </p:nvCxnSpPr>
        <p:spPr>
          <a:xfrm>
            <a:off x="3564567" y="3568850"/>
            <a:ext cx="0" cy="102009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4" name="直接连接符 83">
            <a:extLst>
              <a:ext uri="{FF2B5EF4-FFF2-40B4-BE49-F238E27FC236}">
                <a16:creationId xmlns:a16="http://schemas.microsoft.com/office/drawing/2014/main" id="{5E89FF0B-41D7-42E7-BFE7-5B0FC7C11DF1}"/>
              </a:ext>
            </a:extLst>
          </p:cNvPr>
          <p:cNvCxnSpPr>
            <a:cxnSpLocks/>
          </p:cNvCxnSpPr>
          <p:nvPr/>
        </p:nvCxnSpPr>
        <p:spPr>
          <a:xfrm flipV="1">
            <a:off x="1375639" y="3536486"/>
            <a:ext cx="3288307" cy="1941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5" name="直接连接符 84">
            <a:extLst>
              <a:ext uri="{FF2B5EF4-FFF2-40B4-BE49-F238E27FC236}">
                <a16:creationId xmlns:a16="http://schemas.microsoft.com/office/drawing/2014/main" id="{EBA68BDA-1ACE-4A79-80FE-AE7D4C823C0D}"/>
              </a:ext>
            </a:extLst>
          </p:cNvPr>
          <p:cNvCxnSpPr>
            <a:cxnSpLocks/>
          </p:cNvCxnSpPr>
          <p:nvPr/>
        </p:nvCxnSpPr>
        <p:spPr>
          <a:xfrm>
            <a:off x="1396391" y="3918790"/>
            <a:ext cx="3267555"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8" name="直接连接符 87">
            <a:extLst>
              <a:ext uri="{FF2B5EF4-FFF2-40B4-BE49-F238E27FC236}">
                <a16:creationId xmlns:a16="http://schemas.microsoft.com/office/drawing/2014/main" id="{B034C1EF-8740-43A1-8FEF-5630D3A3E1C2}"/>
              </a:ext>
            </a:extLst>
          </p:cNvPr>
          <p:cNvCxnSpPr>
            <a:cxnSpLocks/>
          </p:cNvCxnSpPr>
          <p:nvPr/>
        </p:nvCxnSpPr>
        <p:spPr>
          <a:xfrm>
            <a:off x="4114800" y="3542957"/>
            <a:ext cx="0" cy="103303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9" name="直接连接符 88">
            <a:extLst>
              <a:ext uri="{FF2B5EF4-FFF2-40B4-BE49-F238E27FC236}">
                <a16:creationId xmlns:a16="http://schemas.microsoft.com/office/drawing/2014/main" id="{E79EB97C-145B-4E55-9653-4AAE0DCA17D7}"/>
              </a:ext>
            </a:extLst>
          </p:cNvPr>
          <p:cNvCxnSpPr>
            <a:cxnSpLocks/>
          </p:cNvCxnSpPr>
          <p:nvPr/>
        </p:nvCxnSpPr>
        <p:spPr>
          <a:xfrm>
            <a:off x="4663946" y="3542956"/>
            <a:ext cx="0" cy="1033039"/>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0" name="直接连接符 89">
            <a:extLst>
              <a:ext uri="{FF2B5EF4-FFF2-40B4-BE49-F238E27FC236}">
                <a16:creationId xmlns:a16="http://schemas.microsoft.com/office/drawing/2014/main" id="{DC35E663-6E1A-4EBB-9ECE-37706F91829C}"/>
              </a:ext>
            </a:extLst>
          </p:cNvPr>
          <p:cNvCxnSpPr>
            <a:cxnSpLocks/>
          </p:cNvCxnSpPr>
          <p:nvPr/>
        </p:nvCxnSpPr>
        <p:spPr>
          <a:xfrm>
            <a:off x="1437893" y="4246812"/>
            <a:ext cx="3226053" cy="2203"/>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2" name="矩形 91">
            <a:extLst>
              <a:ext uri="{FF2B5EF4-FFF2-40B4-BE49-F238E27FC236}">
                <a16:creationId xmlns:a16="http://schemas.microsoft.com/office/drawing/2014/main" id="{DDBD9F0D-886C-4D14-8C56-6F9DAD17517C}"/>
              </a:ext>
            </a:extLst>
          </p:cNvPr>
          <p:cNvSpPr/>
          <p:nvPr/>
        </p:nvSpPr>
        <p:spPr>
          <a:xfrm>
            <a:off x="326032" y="3521316"/>
            <a:ext cx="1184984" cy="276999"/>
          </a:xfrm>
          <a:prstGeom prst="rect">
            <a:avLst/>
          </a:prstGeom>
          <a:ln>
            <a:noFill/>
          </a:ln>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200" dirty="0">
                <a:solidFill>
                  <a:srgbClr val="00AEEF"/>
                </a:solidFill>
                <a:latin typeface="+mn-ea"/>
              </a:rPr>
              <a:t>Responder 1</a:t>
            </a:r>
            <a:endParaRPr lang="zh-CN" altLang="en-US" sz="1200" dirty="0">
              <a:solidFill>
                <a:srgbClr val="00AEEF"/>
              </a:solidFill>
              <a:latin typeface="+mn-ea"/>
            </a:endParaRPr>
          </a:p>
        </p:txBody>
      </p:sp>
      <p:sp>
        <p:nvSpPr>
          <p:cNvPr id="93" name="矩形 92">
            <a:extLst>
              <a:ext uri="{FF2B5EF4-FFF2-40B4-BE49-F238E27FC236}">
                <a16:creationId xmlns:a16="http://schemas.microsoft.com/office/drawing/2014/main" id="{E3E3D695-3502-440F-B979-E139DF19B3A4}"/>
              </a:ext>
            </a:extLst>
          </p:cNvPr>
          <p:cNvSpPr/>
          <p:nvPr/>
        </p:nvSpPr>
        <p:spPr>
          <a:xfrm>
            <a:off x="324351" y="3887939"/>
            <a:ext cx="1193061" cy="276999"/>
          </a:xfrm>
          <a:prstGeom prst="rect">
            <a:avLst/>
          </a:prstGeom>
          <a:ln>
            <a:noFill/>
          </a:ln>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200" dirty="0">
                <a:solidFill>
                  <a:srgbClr val="00AEEF"/>
                </a:solidFill>
                <a:latin typeface="+mn-ea"/>
              </a:rPr>
              <a:t>Responder 2</a:t>
            </a:r>
            <a:endParaRPr lang="zh-CN" altLang="en-US" sz="1200" dirty="0">
              <a:solidFill>
                <a:srgbClr val="00AEEF"/>
              </a:solidFill>
              <a:latin typeface="+mn-ea"/>
            </a:endParaRPr>
          </a:p>
        </p:txBody>
      </p:sp>
      <p:sp>
        <p:nvSpPr>
          <p:cNvPr id="94" name="矩形 93">
            <a:extLst>
              <a:ext uri="{FF2B5EF4-FFF2-40B4-BE49-F238E27FC236}">
                <a16:creationId xmlns:a16="http://schemas.microsoft.com/office/drawing/2014/main" id="{E5836768-D815-45F5-A023-E0BC00BE659D}"/>
              </a:ext>
            </a:extLst>
          </p:cNvPr>
          <p:cNvSpPr/>
          <p:nvPr/>
        </p:nvSpPr>
        <p:spPr>
          <a:xfrm>
            <a:off x="324351" y="4271081"/>
            <a:ext cx="1193061" cy="276999"/>
          </a:xfrm>
          <a:prstGeom prst="rect">
            <a:avLst/>
          </a:prstGeom>
          <a:ln>
            <a:noFill/>
          </a:ln>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200" dirty="0">
                <a:solidFill>
                  <a:srgbClr val="00AEEF"/>
                </a:solidFill>
                <a:latin typeface="+mn-ea"/>
              </a:rPr>
              <a:t>Responder 3</a:t>
            </a:r>
            <a:endParaRPr lang="zh-CN" altLang="en-US" sz="1200" dirty="0">
              <a:solidFill>
                <a:srgbClr val="00AEEF"/>
              </a:solidFill>
              <a:latin typeface="+mn-ea"/>
            </a:endParaRPr>
          </a:p>
        </p:txBody>
      </p:sp>
      <p:sp>
        <p:nvSpPr>
          <p:cNvPr id="95" name="文本框 94">
            <a:extLst>
              <a:ext uri="{FF2B5EF4-FFF2-40B4-BE49-F238E27FC236}">
                <a16:creationId xmlns:a16="http://schemas.microsoft.com/office/drawing/2014/main" id="{68E3079F-440E-4C7E-9433-55803994B675}"/>
              </a:ext>
            </a:extLst>
          </p:cNvPr>
          <p:cNvSpPr txBox="1"/>
          <p:nvPr/>
        </p:nvSpPr>
        <p:spPr>
          <a:xfrm>
            <a:off x="2737389" y="4135299"/>
            <a:ext cx="381000" cy="369332"/>
          </a:xfrm>
          <a:prstGeom prst="rect">
            <a:avLst/>
          </a:prstGeom>
          <a:ln>
            <a:noFill/>
          </a:ln>
        </p:spPr>
        <p:txBody>
          <a:bodyPr wrap="square">
            <a:spAutoFit/>
          </a:bodyPr>
          <a:lstStyle>
            <a:defPPr>
              <a:defRPr lang="zh-CN"/>
            </a:defPPr>
            <a:lvl1pPr>
              <a:defRPr sz="800">
                <a:solidFill>
                  <a:srgbClr val="00AEEF"/>
                </a:solidFill>
                <a:latin typeface="+mn-ea"/>
              </a:defRPr>
            </a:lvl1pPr>
          </a:lstStyle>
          <a:p>
            <a:r>
              <a:rPr lang="en-US" altLang="zh-CN" sz="1800" dirty="0">
                <a:solidFill>
                  <a:srgbClr val="FF0000"/>
                </a:solidFill>
              </a:rPr>
              <a:t>X</a:t>
            </a:r>
            <a:endParaRPr lang="zh-CN" altLang="en-US" sz="1800" dirty="0">
              <a:solidFill>
                <a:srgbClr val="FF0000"/>
              </a:solidFill>
            </a:endParaRPr>
          </a:p>
        </p:txBody>
      </p:sp>
      <p:sp>
        <p:nvSpPr>
          <p:cNvPr id="96" name="Content Placeholder 2">
            <a:extLst>
              <a:ext uri="{FF2B5EF4-FFF2-40B4-BE49-F238E27FC236}">
                <a16:creationId xmlns:a16="http://schemas.microsoft.com/office/drawing/2014/main" id="{74B47A20-8D8D-4E1A-93D4-24ED30DA5897}"/>
              </a:ext>
            </a:extLst>
          </p:cNvPr>
          <p:cNvSpPr txBox="1">
            <a:spLocks/>
          </p:cNvSpPr>
          <p:nvPr/>
        </p:nvSpPr>
        <p:spPr bwMode="auto">
          <a:xfrm>
            <a:off x="252188" y="4804110"/>
            <a:ext cx="4777011" cy="1481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08585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42875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177165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spcBef>
                <a:spcPts val="0"/>
              </a:spcBef>
              <a:spcAft>
                <a:spcPts val="0"/>
              </a:spcAft>
            </a:pPr>
            <a:r>
              <a:rPr lang="en-US" altLang="zh-CN" sz="1200" dirty="0">
                <a:latin typeface="+mn-ea"/>
              </a:rPr>
              <a:t>One common case: in the Car Park, multiple individual NBA MMS initializations happen at same time without knowing the NB initialization channels used by each other</a:t>
            </a:r>
          </a:p>
          <a:p>
            <a:pPr>
              <a:lnSpc>
                <a:spcPct val="150000"/>
              </a:lnSpc>
              <a:spcBef>
                <a:spcPts val="0"/>
              </a:spcBef>
              <a:spcAft>
                <a:spcPts val="0"/>
              </a:spcAft>
            </a:pPr>
            <a:r>
              <a:rPr lang="en-US" altLang="zh-CN" sz="1200" dirty="0">
                <a:latin typeface="+mn-ea"/>
              </a:rPr>
              <a:t>Conflictions may happen between different initiators and different responders</a:t>
            </a:r>
          </a:p>
        </p:txBody>
      </p:sp>
      <p:sp>
        <p:nvSpPr>
          <p:cNvPr id="97" name="文本框 96">
            <a:extLst>
              <a:ext uri="{FF2B5EF4-FFF2-40B4-BE49-F238E27FC236}">
                <a16:creationId xmlns:a16="http://schemas.microsoft.com/office/drawing/2014/main" id="{69A6C265-CD70-4898-864D-E5FE61C7D598}"/>
              </a:ext>
            </a:extLst>
          </p:cNvPr>
          <p:cNvSpPr txBox="1"/>
          <p:nvPr/>
        </p:nvSpPr>
        <p:spPr>
          <a:xfrm>
            <a:off x="2128505" y="2748027"/>
            <a:ext cx="381000" cy="369332"/>
          </a:xfrm>
          <a:prstGeom prst="rect">
            <a:avLst/>
          </a:prstGeom>
          <a:ln>
            <a:noFill/>
          </a:ln>
        </p:spPr>
        <p:txBody>
          <a:bodyPr wrap="square">
            <a:spAutoFit/>
          </a:bodyPr>
          <a:lstStyle>
            <a:defPPr>
              <a:defRPr lang="zh-CN"/>
            </a:defPPr>
            <a:lvl1pPr>
              <a:defRPr sz="800">
                <a:solidFill>
                  <a:srgbClr val="00AEEF"/>
                </a:solidFill>
                <a:latin typeface="+mn-ea"/>
              </a:defRPr>
            </a:lvl1pPr>
          </a:lstStyle>
          <a:p>
            <a:r>
              <a:rPr lang="en-US" altLang="zh-CN" sz="1800" dirty="0">
                <a:solidFill>
                  <a:srgbClr val="FF0000"/>
                </a:solidFill>
              </a:rPr>
              <a:t>X</a:t>
            </a:r>
            <a:endParaRPr lang="zh-CN" altLang="en-US" sz="1800" dirty="0">
              <a:solidFill>
                <a:srgbClr val="FF0000"/>
              </a:solidFill>
            </a:endParaRPr>
          </a:p>
        </p:txBody>
      </p:sp>
      <p:cxnSp>
        <p:nvCxnSpPr>
          <p:cNvPr id="98" name="直接连接符 97">
            <a:extLst>
              <a:ext uri="{FF2B5EF4-FFF2-40B4-BE49-F238E27FC236}">
                <a16:creationId xmlns:a16="http://schemas.microsoft.com/office/drawing/2014/main" id="{294D6F94-5F16-4801-A151-B8C99AC57B99}"/>
              </a:ext>
            </a:extLst>
          </p:cNvPr>
          <p:cNvCxnSpPr>
            <a:cxnSpLocks/>
          </p:cNvCxnSpPr>
          <p:nvPr/>
        </p:nvCxnSpPr>
        <p:spPr>
          <a:xfrm flipV="1">
            <a:off x="5527129" y="4122352"/>
            <a:ext cx="3267555" cy="1294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9" name="直接连接符 98">
            <a:extLst>
              <a:ext uri="{FF2B5EF4-FFF2-40B4-BE49-F238E27FC236}">
                <a16:creationId xmlns:a16="http://schemas.microsoft.com/office/drawing/2014/main" id="{41ECB5C6-7B83-4F87-BA2C-AE170B83B515}"/>
              </a:ext>
            </a:extLst>
          </p:cNvPr>
          <p:cNvCxnSpPr>
            <a:cxnSpLocks/>
          </p:cNvCxnSpPr>
          <p:nvPr/>
        </p:nvCxnSpPr>
        <p:spPr>
          <a:xfrm>
            <a:off x="6053145" y="2510856"/>
            <a:ext cx="1086" cy="176891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0" name="直接连接符 99">
            <a:extLst>
              <a:ext uri="{FF2B5EF4-FFF2-40B4-BE49-F238E27FC236}">
                <a16:creationId xmlns:a16="http://schemas.microsoft.com/office/drawing/2014/main" id="{86D37C01-22E4-4413-9EAB-9F301F55A40B}"/>
              </a:ext>
            </a:extLst>
          </p:cNvPr>
          <p:cNvCxnSpPr>
            <a:cxnSpLocks/>
          </p:cNvCxnSpPr>
          <p:nvPr/>
        </p:nvCxnSpPr>
        <p:spPr>
          <a:xfrm>
            <a:off x="6603377" y="3102260"/>
            <a:ext cx="0" cy="1177513"/>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1" name="直接连接符 100">
            <a:extLst>
              <a:ext uri="{FF2B5EF4-FFF2-40B4-BE49-F238E27FC236}">
                <a16:creationId xmlns:a16="http://schemas.microsoft.com/office/drawing/2014/main" id="{BD395E31-867C-483B-A2D2-FFD1E548AF06}"/>
              </a:ext>
            </a:extLst>
          </p:cNvPr>
          <p:cNvCxnSpPr>
            <a:cxnSpLocks/>
          </p:cNvCxnSpPr>
          <p:nvPr/>
        </p:nvCxnSpPr>
        <p:spPr>
          <a:xfrm>
            <a:off x="7146159" y="3115208"/>
            <a:ext cx="0" cy="102009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2" name="直接连接符 101">
            <a:extLst>
              <a:ext uri="{FF2B5EF4-FFF2-40B4-BE49-F238E27FC236}">
                <a16:creationId xmlns:a16="http://schemas.microsoft.com/office/drawing/2014/main" id="{C19D67CE-8C4D-432C-BF84-A6356543737F}"/>
              </a:ext>
            </a:extLst>
          </p:cNvPr>
          <p:cNvCxnSpPr>
            <a:cxnSpLocks/>
          </p:cNvCxnSpPr>
          <p:nvPr/>
        </p:nvCxnSpPr>
        <p:spPr>
          <a:xfrm>
            <a:off x="7695305" y="3115207"/>
            <a:ext cx="0" cy="102009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3" name="直接连接符 102">
            <a:extLst>
              <a:ext uri="{FF2B5EF4-FFF2-40B4-BE49-F238E27FC236}">
                <a16:creationId xmlns:a16="http://schemas.microsoft.com/office/drawing/2014/main" id="{858CD381-BCF2-426E-B109-06A2C70C58D0}"/>
              </a:ext>
            </a:extLst>
          </p:cNvPr>
          <p:cNvCxnSpPr>
            <a:cxnSpLocks/>
          </p:cNvCxnSpPr>
          <p:nvPr/>
        </p:nvCxnSpPr>
        <p:spPr>
          <a:xfrm flipV="1">
            <a:off x="5506377" y="3082843"/>
            <a:ext cx="3288307" cy="1941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4" name="直接连接符 103">
            <a:extLst>
              <a:ext uri="{FF2B5EF4-FFF2-40B4-BE49-F238E27FC236}">
                <a16:creationId xmlns:a16="http://schemas.microsoft.com/office/drawing/2014/main" id="{07F26C6B-4E11-4268-A3DC-2E182032F607}"/>
              </a:ext>
            </a:extLst>
          </p:cNvPr>
          <p:cNvCxnSpPr>
            <a:cxnSpLocks/>
          </p:cNvCxnSpPr>
          <p:nvPr/>
        </p:nvCxnSpPr>
        <p:spPr>
          <a:xfrm>
            <a:off x="5527129" y="3465146"/>
            <a:ext cx="3267555"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05" name="矩形 104">
            <a:extLst>
              <a:ext uri="{FF2B5EF4-FFF2-40B4-BE49-F238E27FC236}">
                <a16:creationId xmlns:a16="http://schemas.microsoft.com/office/drawing/2014/main" id="{BD1A59CA-78E5-4737-90E5-6358239D218E}"/>
              </a:ext>
            </a:extLst>
          </p:cNvPr>
          <p:cNvSpPr/>
          <p:nvPr/>
        </p:nvSpPr>
        <p:spPr>
          <a:xfrm>
            <a:off x="5603033" y="3120371"/>
            <a:ext cx="383530" cy="277306"/>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00" dirty="0"/>
              <a:t>ADV POLL</a:t>
            </a:r>
            <a:endParaRPr lang="zh-CN" altLang="en-US" sz="600" dirty="0"/>
          </a:p>
        </p:txBody>
      </p:sp>
      <p:cxnSp>
        <p:nvCxnSpPr>
          <p:cNvPr id="107" name="直接连接符 106">
            <a:extLst>
              <a:ext uri="{FF2B5EF4-FFF2-40B4-BE49-F238E27FC236}">
                <a16:creationId xmlns:a16="http://schemas.microsoft.com/office/drawing/2014/main" id="{621965C7-E10E-45DF-B5A9-73E2BE2BEAD4}"/>
              </a:ext>
            </a:extLst>
          </p:cNvPr>
          <p:cNvCxnSpPr>
            <a:cxnSpLocks/>
          </p:cNvCxnSpPr>
          <p:nvPr/>
        </p:nvCxnSpPr>
        <p:spPr>
          <a:xfrm>
            <a:off x="8245538" y="3089314"/>
            <a:ext cx="0" cy="103303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8" name="直接连接符 107">
            <a:extLst>
              <a:ext uri="{FF2B5EF4-FFF2-40B4-BE49-F238E27FC236}">
                <a16:creationId xmlns:a16="http://schemas.microsoft.com/office/drawing/2014/main" id="{4D387415-1669-4474-BEFA-9629DC6D1258}"/>
              </a:ext>
            </a:extLst>
          </p:cNvPr>
          <p:cNvCxnSpPr>
            <a:cxnSpLocks/>
          </p:cNvCxnSpPr>
          <p:nvPr/>
        </p:nvCxnSpPr>
        <p:spPr>
          <a:xfrm>
            <a:off x="8794684" y="2485185"/>
            <a:ext cx="0" cy="163716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9" name="直接连接符 108">
            <a:extLst>
              <a:ext uri="{FF2B5EF4-FFF2-40B4-BE49-F238E27FC236}">
                <a16:creationId xmlns:a16="http://schemas.microsoft.com/office/drawing/2014/main" id="{A7C93053-CB52-4904-AC73-B91A568A8721}"/>
              </a:ext>
            </a:extLst>
          </p:cNvPr>
          <p:cNvCxnSpPr>
            <a:cxnSpLocks/>
          </p:cNvCxnSpPr>
          <p:nvPr/>
        </p:nvCxnSpPr>
        <p:spPr>
          <a:xfrm>
            <a:off x="5568631" y="3793168"/>
            <a:ext cx="3226053" cy="2203"/>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10" name="矩形 109">
            <a:extLst>
              <a:ext uri="{FF2B5EF4-FFF2-40B4-BE49-F238E27FC236}">
                <a16:creationId xmlns:a16="http://schemas.microsoft.com/office/drawing/2014/main" id="{A0F4CE5F-E9CE-4D68-8424-E1F2FC5708E3}"/>
              </a:ext>
            </a:extLst>
          </p:cNvPr>
          <p:cNvSpPr/>
          <p:nvPr/>
        </p:nvSpPr>
        <p:spPr>
          <a:xfrm>
            <a:off x="5293938" y="2753998"/>
            <a:ext cx="910100" cy="276999"/>
          </a:xfrm>
          <a:prstGeom prst="rect">
            <a:avLst/>
          </a:prstGeom>
          <a:ln>
            <a:noFill/>
          </a:ln>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200" dirty="0">
                <a:solidFill>
                  <a:srgbClr val="00AEEF"/>
                </a:solidFill>
                <a:latin typeface="+mn-ea"/>
              </a:rPr>
              <a:t>Initiator 1</a:t>
            </a:r>
            <a:endParaRPr lang="zh-CN" altLang="en-US" sz="1200" dirty="0">
              <a:solidFill>
                <a:srgbClr val="00AEEF"/>
              </a:solidFill>
              <a:latin typeface="+mn-ea"/>
            </a:endParaRPr>
          </a:p>
        </p:txBody>
      </p:sp>
      <p:sp>
        <p:nvSpPr>
          <p:cNvPr id="114" name="文本框 113">
            <a:extLst>
              <a:ext uri="{FF2B5EF4-FFF2-40B4-BE49-F238E27FC236}">
                <a16:creationId xmlns:a16="http://schemas.microsoft.com/office/drawing/2014/main" id="{D8BA6741-2F76-486F-B037-BEFFF097F265}"/>
              </a:ext>
            </a:extLst>
          </p:cNvPr>
          <p:cNvSpPr txBox="1"/>
          <p:nvPr/>
        </p:nvSpPr>
        <p:spPr>
          <a:xfrm>
            <a:off x="6975028" y="3610705"/>
            <a:ext cx="381000" cy="369332"/>
          </a:xfrm>
          <a:prstGeom prst="rect">
            <a:avLst/>
          </a:prstGeom>
          <a:ln>
            <a:noFill/>
          </a:ln>
        </p:spPr>
        <p:txBody>
          <a:bodyPr wrap="square">
            <a:spAutoFit/>
          </a:bodyPr>
          <a:lstStyle>
            <a:defPPr>
              <a:defRPr lang="zh-CN"/>
            </a:defPPr>
            <a:lvl1pPr>
              <a:defRPr sz="800">
                <a:solidFill>
                  <a:srgbClr val="00AEEF"/>
                </a:solidFill>
                <a:latin typeface="+mn-ea"/>
              </a:defRPr>
            </a:lvl1pPr>
          </a:lstStyle>
          <a:p>
            <a:r>
              <a:rPr lang="en-US" altLang="zh-CN" sz="1800" dirty="0">
                <a:solidFill>
                  <a:srgbClr val="FF0000"/>
                </a:solidFill>
              </a:rPr>
              <a:t>X</a:t>
            </a:r>
            <a:endParaRPr lang="zh-CN" altLang="en-US" sz="1800" dirty="0">
              <a:solidFill>
                <a:srgbClr val="FF0000"/>
              </a:solidFill>
            </a:endParaRPr>
          </a:p>
        </p:txBody>
      </p:sp>
      <p:sp>
        <p:nvSpPr>
          <p:cNvPr id="115" name="矩形 114">
            <a:extLst>
              <a:ext uri="{FF2B5EF4-FFF2-40B4-BE49-F238E27FC236}">
                <a16:creationId xmlns:a16="http://schemas.microsoft.com/office/drawing/2014/main" id="{7D4D0546-F397-4D40-BD22-E499C5735E99}"/>
              </a:ext>
            </a:extLst>
          </p:cNvPr>
          <p:cNvSpPr/>
          <p:nvPr/>
        </p:nvSpPr>
        <p:spPr>
          <a:xfrm>
            <a:off x="6650066" y="3475876"/>
            <a:ext cx="455769" cy="277306"/>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00" dirty="0"/>
              <a:t>ADV RESP</a:t>
            </a:r>
            <a:endParaRPr lang="zh-CN" altLang="en-US" sz="600" dirty="0"/>
          </a:p>
        </p:txBody>
      </p:sp>
      <p:sp>
        <p:nvSpPr>
          <p:cNvPr id="116" name="矩形 115">
            <a:extLst>
              <a:ext uri="{FF2B5EF4-FFF2-40B4-BE49-F238E27FC236}">
                <a16:creationId xmlns:a16="http://schemas.microsoft.com/office/drawing/2014/main" id="{4C109882-6AC3-423B-A5AB-9631D64283B8}"/>
              </a:ext>
            </a:extLst>
          </p:cNvPr>
          <p:cNvSpPr/>
          <p:nvPr/>
        </p:nvSpPr>
        <p:spPr>
          <a:xfrm>
            <a:off x="6650066" y="3839225"/>
            <a:ext cx="455769" cy="277306"/>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00" dirty="0"/>
              <a:t>ADV RESP</a:t>
            </a:r>
            <a:endParaRPr lang="zh-CN" altLang="en-US" sz="600" dirty="0"/>
          </a:p>
        </p:txBody>
      </p:sp>
      <p:sp>
        <p:nvSpPr>
          <p:cNvPr id="118" name="矩形 117">
            <a:extLst>
              <a:ext uri="{FF2B5EF4-FFF2-40B4-BE49-F238E27FC236}">
                <a16:creationId xmlns:a16="http://schemas.microsoft.com/office/drawing/2014/main" id="{1157D53E-DF03-44B6-98FB-D0534E31E3F3}"/>
              </a:ext>
            </a:extLst>
          </p:cNvPr>
          <p:cNvSpPr/>
          <p:nvPr/>
        </p:nvSpPr>
        <p:spPr>
          <a:xfrm>
            <a:off x="5390808" y="3502623"/>
            <a:ext cx="1184984" cy="276999"/>
          </a:xfrm>
          <a:prstGeom prst="rect">
            <a:avLst/>
          </a:prstGeom>
          <a:ln>
            <a:noFill/>
          </a:ln>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200" dirty="0">
                <a:solidFill>
                  <a:srgbClr val="00AEEF"/>
                </a:solidFill>
                <a:latin typeface="+mn-ea"/>
              </a:rPr>
              <a:t>Responder 1</a:t>
            </a:r>
            <a:endParaRPr lang="zh-CN" altLang="en-US" sz="1200" dirty="0">
              <a:solidFill>
                <a:srgbClr val="00AEEF"/>
              </a:solidFill>
              <a:latin typeface="+mn-ea"/>
            </a:endParaRPr>
          </a:p>
        </p:txBody>
      </p:sp>
      <p:sp>
        <p:nvSpPr>
          <p:cNvPr id="119" name="矩形 118">
            <a:extLst>
              <a:ext uri="{FF2B5EF4-FFF2-40B4-BE49-F238E27FC236}">
                <a16:creationId xmlns:a16="http://schemas.microsoft.com/office/drawing/2014/main" id="{B6EB9EB8-4213-47F8-A011-F0652E06A2B6}"/>
              </a:ext>
            </a:extLst>
          </p:cNvPr>
          <p:cNvSpPr/>
          <p:nvPr/>
        </p:nvSpPr>
        <p:spPr>
          <a:xfrm>
            <a:off x="5389127" y="3869246"/>
            <a:ext cx="1193061" cy="276999"/>
          </a:xfrm>
          <a:prstGeom prst="rect">
            <a:avLst/>
          </a:prstGeom>
          <a:ln>
            <a:noFill/>
          </a:ln>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200" dirty="0">
                <a:solidFill>
                  <a:srgbClr val="00AEEF"/>
                </a:solidFill>
                <a:latin typeface="+mn-ea"/>
              </a:rPr>
              <a:t>Responder 2</a:t>
            </a:r>
            <a:endParaRPr lang="zh-CN" altLang="en-US" sz="1200" dirty="0">
              <a:solidFill>
                <a:srgbClr val="00AEEF"/>
              </a:solidFill>
              <a:latin typeface="+mn-ea"/>
            </a:endParaRPr>
          </a:p>
        </p:txBody>
      </p:sp>
      <p:cxnSp>
        <p:nvCxnSpPr>
          <p:cNvPr id="120" name="直接箭头连接符 119">
            <a:extLst>
              <a:ext uri="{FF2B5EF4-FFF2-40B4-BE49-F238E27FC236}">
                <a16:creationId xmlns:a16="http://schemas.microsoft.com/office/drawing/2014/main" id="{F2C908CE-44DD-4012-B8A4-3CCE5FC5F335}"/>
              </a:ext>
            </a:extLst>
          </p:cNvPr>
          <p:cNvCxnSpPr>
            <a:cxnSpLocks/>
          </p:cNvCxnSpPr>
          <p:nvPr/>
        </p:nvCxnSpPr>
        <p:spPr>
          <a:xfrm>
            <a:off x="6069495" y="2772109"/>
            <a:ext cx="2725189"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21" name="矩形 120">
            <a:extLst>
              <a:ext uri="{FF2B5EF4-FFF2-40B4-BE49-F238E27FC236}">
                <a16:creationId xmlns:a16="http://schemas.microsoft.com/office/drawing/2014/main" id="{82DEE341-50B3-4708-99B9-EADFEADDFA91}"/>
              </a:ext>
            </a:extLst>
          </p:cNvPr>
          <p:cNvSpPr/>
          <p:nvPr/>
        </p:nvSpPr>
        <p:spPr>
          <a:xfrm>
            <a:off x="7085963" y="2524739"/>
            <a:ext cx="910100" cy="276999"/>
          </a:xfrm>
          <a:prstGeom prst="rect">
            <a:avLst/>
          </a:prstGeom>
          <a:ln>
            <a:noFill/>
          </a:ln>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200" dirty="0">
                <a:solidFill>
                  <a:srgbClr val="00AEEF"/>
                </a:solidFill>
                <a:latin typeface="+mn-ea"/>
              </a:rPr>
              <a:t>CAP</a:t>
            </a:r>
            <a:endParaRPr lang="zh-CN" altLang="en-US" sz="1200" dirty="0">
              <a:solidFill>
                <a:srgbClr val="00AEEF"/>
              </a:solidFill>
              <a:latin typeface="+mn-ea"/>
            </a:endParaRPr>
          </a:p>
        </p:txBody>
      </p:sp>
      <p:sp>
        <p:nvSpPr>
          <p:cNvPr id="122" name="Content Placeholder 2">
            <a:extLst>
              <a:ext uri="{FF2B5EF4-FFF2-40B4-BE49-F238E27FC236}">
                <a16:creationId xmlns:a16="http://schemas.microsoft.com/office/drawing/2014/main" id="{5E9936D8-1A83-421D-980F-9CEC8265C783}"/>
              </a:ext>
            </a:extLst>
          </p:cNvPr>
          <p:cNvSpPr txBox="1">
            <a:spLocks/>
          </p:cNvSpPr>
          <p:nvPr/>
        </p:nvSpPr>
        <p:spPr bwMode="auto">
          <a:xfrm>
            <a:off x="5119522" y="4694528"/>
            <a:ext cx="3851192" cy="1481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08585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42875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177165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spcBef>
                <a:spcPts val="0"/>
              </a:spcBef>
              <a:spcAft>
                <a:spcPts val="0"/>
              </a:spcAft>
            </a:pPr>
            <a:r>
              <a:rPr lang="en-US" altLang="zh-CN" sz="1200" dirty="0">
                <a:latin typeface="+mn-ea"/>
              </a:rPr>
              <a:t>Conflictions may happen between different responders</a:t>
            </a:r>
          </a:p>
          <a:p>
            <a:pPr>
              <a:lnSpc>
                <a:spcPct val="150000"/>
              </a:lnSpc>
              <a:spcBef>
                <a:spcPts val="0"/>
              </a:spcBef>
              <a:spcAft>
                <a:spcPts val="0"/>
              </a:spcAft>
            </a:pPr>
            <a:r>
              <a:rPr lang="en-US" altLang="zh-CN" sz="1200" dirty="0">
                <a:latin typeface="+mn-ea"/>
              </a:rPr>
              <a:t>Short CAP may cause more conflictions</a:t>
            </a:r>
          </a:p>
          <a:p>
            <a:pPr>
              <a:lnSpc>
                <a:spcPct val="150000"/>
              </a:lnSpc>
              <a:spcBef>
                <a:spcPts val="0"/>
              </a:spcBef>
              <a:spcAft>
                <a:spcPts val="0"/>
              </a:spcAft>
            </a:pPr>
            <a:r>
              <a:rPr lang="en-US" altLang="zh-CN" sz="1200" dirty="0">
                <a:latin typeface="+mn-ea"/>
              </a:rPr>
              <a:t>Long CAP may increase the NBA MMS initialization time</a:t>
            </a:r>
          </a:p>
        </p:txBody>
      </p:sp>
      <p:cxnSp>
        <p:nvCxnSpPr>
          <p:cNvPr id="123" name="直接连接符 122">
            <a:extLst>
              <a:ext uri="{FF2B5EF4-FFF2-40B4-BE49-F238E27FC236}">
                <a16:creationId xmlns:a16="http://schemas.microsoft.com/office/drawing/2014/main" id="{DF1582AB-DF35-4B2F-9F0E-746E6D725EB5}"/>
              </a:ext>
            </a:extLst>
          </p:cNvPr>
          <p:cNvCxnSpPr>
            <a:cxnSpLocks/>
          </p:cNvCxnSpPr>
          <p:nvPr/>
        </p:nvCxnSpPr>
        <p:spPr>
          <a:xfrm>
            <a:off x="5029199" y="1719797"/>
            <a:ext cx="0" cy="4520479"/>
          </a:xfrm>
          <a:prstGeom prst="line">
            <a:avLst/>
          </a:prstGeom>
          <a:ln w="19050">
            <a:solidFill>
              <a:srgbClr val="19C1FF"/>
            </a:solidFill>
            <a:prstDash val="dash"/>
          </a:ln>
        </p:spPr>
        <p:style>
          <a:lnRef idx="1">
            <a:schemeClr val="accent1"/>
          </a:lnRef>
          <a:fillRef idx="0">
            <a:schemeClr val="accent1"/>
          </a:fillRef>
          <a:effectRef idx="0">
            <a:schemeClr val="accent1"/>
          </a:effectRef>
          <a:fontRef idx="minor">
            <a:schemeClr val="tx1"/>
          </a:fontRef>
        </p:style>
      </p:cxnSp>
      <p:sp>
        <p:nvSpPr>
          <p:cNvPr id="124" name="Footer Placeholder 4">
            <a:extLst>
              <a:ext uri="{FF2B5EF4-FFF2-40B4-BE49-F238E27FC236}">
                <a16:creationId xmlns:a16="http://schemas.microsoft.com/office/drawing/2014/main" id="{5EA4F8BB-2A6D-4904-AF22-E2FA473E13E9}"/>
              </a:ext>
            </a:extLst>
          </p:cNvPr>
          <p:cNvSpPr>
            <a:spLocks noGrp="1"/>
          </p:cNvSpPr>
          <p:nvPr>
            <p:ph type="ftr" sz="quarter" idx="11"/>
          </p:nvPr>
        </p:nvSpPr>
        <p:spPr>
          <a:xfrm>
            <a:off x="5486400" y="6475413"/>
            <a:ext cx="3124200" cy="184666"/>
          </a:xfrm>
        </p:spPr>
        <p:txBody>
          <a:bodyPr/>
          <a:lstStyle/>
          <a:p>
            <a:r>
              <a:rPr lang="en-US" altLang="en-US"/>
              <a:t>Wenzheng Li (Calterah Semiconductor)</a:t>
            </a:r>
            <a:endParaRPr lang="en-US" altLang="en-US" dirty="0"/>
          </a:p>
        </p:txBody>
      </p:sp>
    </p:spTree>
    <p:extLst>
      <p:ext uri="{BB962C8B-B14F-4D97-AF65-F5344CB8AC3E}">
        <p14:creationId xmlns:p14="http://schemas.microsoft.com/office/powerpoint/2010/main" val="40537248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圆角 39">
            <a:extLst>
              <a:ext uri="{FF2B5EF4-FFF2-40B4-BE49-F238E27FC236}">
                <a16:creationId xmlns:a16="http://schemas.microsoft.com/office/drawing/2014/main" id="{0DA78689-15D1-41BB-A515-F17E50BBE82B}"/>
              </a:ext>
            </a:extLst>
          </p:cNvPr>
          <p:cNvSpPr/>
          <p:nvPr/>
        </p:nvSpPr>
        <p:spPr bwMode="auto">
          <a:xfrm>
            <a:off x="2779044" y="1647379"/>
            <a:ext cx="2823479" cy="140972"/>
          </a:xfrm>
          <a:prstGeom prst="roundRect">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a:ln>
                <a:noFill/>
              </a:ln>
              <a:solidFill>
                <a:schemeClr val="tx1"/>
              </a:solidFill>
              <a:effectLst/>
              <a:latin typeface="Times New Roman" panose="02020603050405020304" pitchFamily="18" charset="0"/>
            </a:endParaRPr>
          </a:p>
        </p:txBody>
      </p:sp>
      <p:sp>
        <p:nvSpPr>
          <p:cNvPr id="41" name="矩形: 圆角 40">
            <a:extLst>
              <a:ext uri="{FF2B5EF4-FFF2-40B4-BE49-F238E27FC236}">
                <a16:creationId xmlns:a16="http://schemas.microsoft.com/office/drawing/2014/main" id="{70786DD6-453C-4111-8E6C-316094818D31}"/>
              </a:ext>
            </a:extLst>
          </p:cNvPr>
          <p:cNvSpPr/>
          <p:nvPr/>
        </p:nvSpPr>
        <p:spPr bwMode="auto">
          <a:xfrm>
            <a:off x="2779043" y="1890698"/>
            <a:ext cx="2823479" cy="140972"/>
          </a:xfrm>
          <a:prstGeom prst="roundRect">
            <a:avLst/>
          </a:prstGeom>
          <a:solidFill>
            <a:schemeClr val="accent1">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a:ln>
                <a:noFill/>
              </a:ln>
              <a:solidFill>
                <a:schemeClr val="tx1"/>
              </a:solidFill>
              <a:effectLst/>
              <a:latin typeface="Times New Roman" panose="02020603050405020304" pitchFamily="18" charset="0"/>
            </a:endParaRPr>
          </a:p>
        </p:txBody>
      </p:sp>
      <p:sp>
        <p:nvSpPr>
          <p:cNvPr id="42" name="矩形: 圆角 41">
            <a:extLst>
              <a:ext uri="{FF2B5EF4-FFF2-40B4-BE49-F238E27FC236}">
                <a16:creationId xmlns:a16="http://schemas.microsoft.com/office/drawing/2014/main" id="{800F53EC-38BE-40B5-A496-B9AD163B1A6D}"/>
              </a:ext>
            </a:extLst>
          </p:cNvPr>
          <p:cNvSpPr/>
          <p:nvPr/>
        </p:nvSpPr>
        <p:spPr bwMode="auto">
          <a:xfrm>
            <a:off x="2794164" y="2126753"/>
            <a:ext cx="2823479" cy="140972"/>
          </a:xfrm>
          <a:prstGeom prst="roundRect">
            <a:avLst/>
          </a:prstGeom>
          <a:solidFill>
            <a:schemeClr val="accent1">
              <a:lumMod val="60000"/>
              <a:lumOff val="4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a:ln>
                <a:noFill/>
              </a:ln>
              <a:solidFill>
                <a:schemeClr val="tx1"/>
              </a:solidFill>
              <a:effectLst/>
              <a:latin typeface="Times New Roman" panose="02020603050405020304" pitchFamily="18" charset="0"/>
            </a:endParaRPr>
          </a:p>
        </p:txBody>
      </p:sp>
      <p:grpSp>
        <p:nvGrpSpPr>
          <p:cNvPr id="47" name="组合 46">
            <a:extLst>
              <a:ext uri="{FF2B5EF4-FFF2-40B4-BE49-F238E27FC236}">
                <a16:creationId xmlns:a16="http://schemas.microsoft.com/office/drawing/2014/main" id="{6237EDA6-DBF6-4FD0-8DF2-2080315175BB}"/>
              </a:ext>
            </a:extLst>
          </p:cNvPr>
          <p:cNvGrpSpPr/>
          <p:nvPr/>
        </p:nvGrpSpPr>
        <p:grpSpPr>
          <a:xfrm>
            <a:off x="3361026" y="2457218"/>
            <a:ext cx="2256617" cy="714327"/>
            <a:chOff x="3361026" y="2457218"/>
            <a:chExt cx="2838600" cy="714327"/>
          </a:xfrm>
        </p:grpSpPr>
        <p:cxnSp>
          <p:nvCxnSpPr>
            <p:cNvPr id="43" name="直接连接符 42">
              <a:extLst>
                <a:ext uri="{FF2B5EF4-FFF2-40B4-BE49-F238E27FC236}">
                  <a16:creationId xmlns:a16="http://schemas.microsoft.com/office/drawing/2014/main" id="{1EC9910E-255C-4897-81EC-82C14A3CD286}"/>
                </a:ext>
              </a:extLst>
            </p:cNvPr>
            <p:cNvCxnSpPr>
              <a:cxnSpLocks/>
            </p:cNvCxnSpPr>
            <p:nvPr/>
          </p:nvCxnSpPr>
          <p:spPr>
            <a:xfrm>
              <a:off x="5714608" y="2457218"/>
              <a:ext cx="0" cy="71432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4" name="矩形: 圆角 43">
              <a:extLst>
                <a:ext uri="{FF2B5EF4-FFF2-40B4-BE49-F238E27FC236}">
                  <a16:creationId xmlns:a16="http://schemas.microsoft.com/office/drawing/2014/main" id="{1F92AD70-653D-4F88-9DFD-53B549026C8B}"/>
                </a:ext>
              </a:extLst>
            </p:cNvPr>
            <p:cNvSpPr/>
            <p:nvPr/>
          </p:nvSpPr>
          <p:spPr bwMode="auto">
            <a:xfrm>
              <a:off x="3361027" y="2499923"/>
              <a:ext cx="2823479" cy="140972"/>
            </a:xfrm>
            <a:prstGeom prst="roundRect">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a:ln>
                  <a:noFill/>
                </a:ln>
                <a:solidFill>
                  <a:schemeClr val="tx1"/>
                </a:solidFill>
                <a:effectLst/>
                <a:latin typeface="Times New Roman" panose="02020603050405020304" pitchFamily="18" charset="0"/>
              </a:endParaRPr>
            </a:p>
          </p:txBody>
        </p:sp>
        <p:sp>
          <p:nvSpPr>
            <p:cNvPr id="45" name="矩形: 圆角 44">
              <a:extLst>
                <a:ext uri="{FF2B5EF4-FFF2-40B4-BE49-F238E27FC236}">
                  <a16:creationId xmlns:a16="http://schemas.microsoft.com/office/drawing/2014/main" id="{F44507A7-297E-4CDC-BAB5-113501D9C312}"/>
                </a:ext>
              </a:extLst>
            </p:cNvPr>
            <p:cNvSpPr/>
            <p:nvPr/>
          </p:nvSpPr>
          <p:spPr bwMode="auto">
            <a:xfrm>
              <a:off x="3361026" y="2743242"/>
              <a:ext cx="2823479" cy="140972"/>
            </a:xfrm>
            <a:prstGeom prst="roundRect">
              <a:avLst/>
            </a:prstGeom>
            <a:solidFill>
              <a:schemeClr val="accent1">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a:ln>
                  <a:noFill/>
                </a:ln>
                <a:solidFill>
                  <a:schemeClr val="tx1"/>
                </a:solidFill>
                <a:effectLst/>
                <a:latin typeface="Times New Roman" panose="02020603050405020304" pitchFamily="18" charset="0"/>
              </a:endParaRPr>
            </a:p>
          </p:txBody>
        </p:sp>
        <p:sp>
          <p:nvSpPr>
            <p:cNvPr id="46" name="矩形: 圆角 45">
              <a:extLst>
                <a:ext uri="{FF2B5EF4-FFF2-40B4-BE49-F238E27FC236}">
                  <a16:creationId xmlns:a16="http://schemas.microsoft.com/office/drawing/2014/main" id="{A78AF70C-097E-4BB5-8D08-25631305EB0E}"/>
                </a:ext>
              </a:extLst>
            </p:cNvPr>
            <p:cNvSpPr/>
            <p:nvPr/>
          </p:nvSpPr>
          <p:spPr bwMode="auto">
            <a:xfrm>
              <a:off x="3376147" y="2979297"/>
              <a:ext cx="2823479" cy="140972"/>
            </a:xfrm>
            <a:prstGeom prst="roundRect">
              <a:avLst/>
            </a:prstGeom>
            <a:solidFill>
              <a:schemeClr val="accent1">
                <a:lumMod val="60000"/>
                <a:lumOff val="4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a:ln>
                  <a:noFill/>
                </a:ln>
                <a:solidFill>
                  <a:schemeClr val="tx1"/>
                </a:solidFill>
                <a:effectLst/>
                <a:latin typeface="Times New Roman" panose="02020603050405020304" pitchFamily="18" charset="0"/>
              </a:endParaRPr>
            </a:p>
          </p:txBody>
        </p:sp>
      </p:grpSp>
      <p:sp>
        <p:nvSpPr>
          <p:cNvPr id="2" name="Title 1">
            <a:extLst>
              <a:ext uri="{FF2B5EF4-FFF2-40B4-BE49-F238E27FC236}">
                <a16:creationId xmlns:a16="http://schemas.microsoft.com/office/drawing/2014/main" id="{467C9B24-E7E8-8547-A1D0-E2535767BF70}"/>
              </a:ext>
            </a:extLst>
          </p:cNvPr>
          <p:cNvSpPr>
            <a:spLocks noGrp="1"/>
          </p:cNvSpPr>
          <p:nvPr>
            <p:ph type="title" idx="4294967295"/>
          </p:nvPr>
        </p:nvSpPr>
        <p:spPr>
          <a:xfrm>
            <a:off x="457200" y="741974"/>
            <a:ext cx="8001000" cy="628333"/>
          </a:xfrm>
        </p:spPr>
        <p:txBody>
          <a:bodyPr/>
          <a:lstStyle/>
          <a:p>
            <a:r>
              <a:rPr lang="en-US" sz="2400" dirty="0"/>
              <a:t>Proposed multiple NB Initialization channels method</a:t>
            </a:r>
          </a:p>
        </p:txBody>
      </p:sp>
      <p:sp>
        <p:nvSpPr>
          <p:cNvPr id="4" name="Date Placeholder 3">
            <a:extLst>
              <a:ext uri="{FF2B5EF4-FFF2-40B4-BE49-F238E27FC236}">
                <a16:creationId xmlns:a16="http://schemas.microsoft.com/office/drawing/2014/main" id="{6BCA5B0A-C4D1-8244-8572-33FD6DC9CCCF}"/>
              </a:ext>
            </a:extLst>
          </p:cNvPr>
          <p:cNvSpPr>
            <a:spLocks noGrp="1"/>
          </p:cNvSpPr>
          <p:nvPr>
            <p:ph type="dt" sz="half" idx="10"/>
          </p:nvPr>
        </p:nvSpPr>
        <p:spPr>
          <a:xfrm>
            <a:off x="685800" y="378281"/>
            <a:ext cx="1600200" cy="215444"/>
          </a:xfrm>
        </p:spPr>
        <p:txBody>
          <a:bodyPr/>
          <a:lstStyle/>
          <a:p>
            <a:r>
              <a:rPr lang="en-US" altLang="zh-CN" dirty="0"/>
              <a:t>July 2025</a:t>
            </a:r>
            <a:endParaRPr lang="en-US" altLang="en-US" dirty="0"/>
          </a:p>
        </p:txBody>
      </p:sp>
      <p:cxnSp>
        <p:nvCxnSpPr>
          <p:cNvPr id="7" name="直接连接符 6">
            <a:extLst>
              <a:ext uri="{FF2B5EF4-FFF2-40B4-BE49-F238E27FC236}">
                <a16:creationId xmlns:a16="http://schemas.microsoft.com/office/drawing/2014/main" id="{7F93C736-3494-4BC5-9CFE-7600FE22EE55}"/>
              </a:ext>
            </a:extLst>
          </p:cNvPr>
          <p:cNvCxnSpPr>
            <a:cxnSpLocks/>
          </p:cNvCxnSpPr>
          <p:nvPr/>
        </p:nvCxnSpPr>
        <p:spPr>
          <a:xfrm flipV="1">
            <a:off x="1462350" y="2319001"/>
            <a:ext cx="3670275" cy="8953"/>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 name="直接连接符 7">
            <a:extLst>
              <a:ext uri="{FF2B5EF4-FFF2-40B4-BE49-F238E27FC236}">
                <a16:creationId xmlns:a16="http://schemas.microsoft.com/office/drawing/2014/main" id="{CDD3C495-CB1A-4169-A0C5-5D580AB72A4B}"/>
              </a:ext>
            </a:extLst>
          </p:cNvPr>
          <p:cNvCxnSpPr>
            <a:cxnSpLocks/>
          </p:cNvCxnSpPr>
          <p:nvPr/>
        </p:nvCxnSpPr>
        <p:spPr>
          <a:xfrm>
            <a:off x="2054416" y="1613627"/>
            <a:ext cx="0" cy="81422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 name="直接连接符 8">
            <a:extLst>
              <a:ext uri="{FF2B5EF4-FFF2-40B4-BE49-F238E27FC236}">
                <a16:creationId xmlns:a16="http://schemas.microsoft.com/office/drawing/2014/main" id="{A6B21780-F4DA-43F8-B05C-7600F7791FD8}"/>
              </a:ext>
            </a:extLst>
          </p:cNvPr>
          <p:cNvCxnSpPr>
            <a:cxnSpLocks/>
          </p:cNvCxnSpPr>
          <p:nvPr/>
        </p:nvCxnSpPr>
        <p:spPr>
          <a:xfrm>
            <a:off x="2671243" y="1613626"/>
            <a:ext cx="0" cy="81422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 name="直接连接符 9">
            <a:extLst>
              <a:ext uri="{FF2B5EF4-FFF2-40B4-BE49-F238E27FC236}">
                <a16:creationId xmlns:a16="http://schemas.microsoft.com/office/drawing/2014/main" id="{8E3A584D-A52A-4A9E-8BF5-514AC4CEB066}"/>
              </a:ext>
            </a:extLst>
          </p:cNvPr>
          <p:cNvCxnSpPr>
            <a:cxnSpLocks/>
          </p:cNvCxnSpPr>
          <p:nvPr/>
        </p:nvCxnSpPr>
        <p:spPr>
          <a:xfrm>
            <a:off x="3280922" y="1622580"/>
            <a:ext cx="0" cy="705373"/>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1" name="直接连接符 10">
            <a:extLst>
              <a:ext uri="{FF2B5EF4-FFF2-40B4-BE49-F238E27FC236}">
                <a16:creationId xmlns:a16="http://schemas.microsoft.com/office/drawing/2014/main" id="{D97B7721-1693-4501-93E8-852A46D6D837}"/>
              </a:ext>
            </a:extLst>
          </p:cNvPr>
          <p:cNvCxnSpPr>
            <a:cxnSpLocks/>
          </p:cNvCxnSpPr>
          <p:nvPr/>
        </p:nvCxnSpPr>
        <p:spPr>
          <a:xfrm>
            <a:off x="3897750" y="1622579"/>
            <a:ext cx="0" cy="70537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2" name="直接连接符 11">
            <a:extLst>
              <a:ext uri="{FF2B5EF4-FFF2-40B4-BE49-F238E27FC236}">
                <a16:creationId xmlns:a16="http://schemas.microsoft.com/office/drawing/2014/main" id="{9E8F7DB8-797D-4B68-81B8-B62AC160BF29}"/>
              </a:ext>
            </a:extLst>
          </p:cNvPr>
          <p:cNvCxnSpPr>
            <a:cxnSpLocks/>
          </p:cNvCxnSpPr>
          <p:nvPr/>
        </p:nvCxnSpPr>
        <p:spPr>
          <a:xfrm flipV="1">
            <a:off x="1439040" y="1600200"/>
            <a:ext cx="3693585" cy="1342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 name="直接连接符 12">
            <a:extLst>
              <a:ext uri="{FF2B5EF4-FFF2-40B4-BE49-F238E27FC236}">
                <a16:creationId xmlns:a16="http://schemas.microsoft.com/office/drawing/2014/main" id="{78837087-B547-4C11-B72B-B70B0A5886AA}"/>
              </a:ext>
            </a:extLst>
          </p:cNvPr>
          <p:cNvCxnSpPr>
            <a:cxnSpLocks/>
          </p:cNvCxnSpPr>
          <p:nvPr/>
        </p:nvCxnSpPr>
        <p:spPr>
          <a:xfrm>
            <a:off x="1462350" y="1864555"/>
            <a:ext cx="3670275"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4" name="矩形 13">
            <a:extLst>
              <a:ext uri="{FF2B5EF4-FFF2-40B4-BE49-F238E27FC236}">
                <a16:creationId xmlns:a16="http://schemas.microsoft.com/office/drawing/2014/main" id="{1C7353B2-C4F1-4461-A039-0C2BAC4F994F}"/>
              </a:ext>
            </a:extLst>
          </p:cNvPr>
          <p:cNvSpPr/>
          <p:nvPr/>
        </p:nvSpPr>
        <p:spPr>
          <a:xfrm>
            <a:off x="1547609" y="1626150"/>
            <a:ext cx="430799" cy="191752"/>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00" dirty="0"/>
              <a:t>ADV POLL</a:t>
            </a:r>
            <a:endParaRPr lang="zh-CN" altLang="en-US" sz="600" dirty="0"/>
          </a:p>
        </p:txBody>
      </p:sp>
      <p:sp>
        <p:nvSpPr>
          <p:cNvPr id="15" name="矩形 14">
            <a:extLst>
              <a:ext uri="{FF2B5EF4-FFF2-40B4-BE49-F238E27FC236}">
                <a16:creationId xmlns:a16="http://schemas.microsoft.com/office/drawing/2014/main" id="{2B97FFDD-755C-4A81-B046-409CA9E21239}"/>
              </a:ext>
            </a:extLst>
          </p:cNvPr>
          <p:cNvSpPr/>
          <p:nvPr/>
        </p:nvSpPr>
        <p:spPr>
          <a:xfrm>
            <a:off x="2117524" y="1870437"/>
            <a:ext cx="430799" cy="191752"/>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00" dirty="0"/>
              <a:t>ADV POLL</a:t>
            </a:r>
            <a:endParaRPr lang="zh-CN" altLang="en-US" sz="600" dirty="0"/>
          </a:p>
        </p:txBody>
      </p:sp>
      <p:sp>
        <p:nvSpPr>
          <p:cNvPr id="16" name="矩形 15">
            <a:extLst>
              <a:ext uri="{FF2B5EF4-FFF2-40B4-BE49-F238E27FC236}">
                <a16:creationId xmlns:a16="http://schemas.microsoft.com/office/drawing/2014/main" id="{C92491BC-1753-4431-AD39-26B73DB6DB1E}"/>
              </a:ext>
            </a:extLst>
          </p:cNvPr>
          <p:cNvSpPr/>
          <p:nvPr/>
        </p:nvSpPr>
        <p:spPr>
          <a:xfrm>
            <a:off x="2109532" y="2459682"/>
            <a:ext cx="511942" cy="191752"/>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00" dirty="0"/>
              <a:t>ADV RESP</a:t>
            </a:r>
            <a:endParaRPr lang="zh-CN" altLang="en-US" sz="600" dirty="0"/>
          </a:p>
        </p:txBody>
      </p:sp>
      <p:sp>
        <p:nvSpPr>
          <p:cNvPr id="17" name="矩形 16">
            <a:extLst>
              <a:ext uri="{FF2B5EF4-FFF2-40B4-BE49-F238E27FC236}">
                <a16:creationId xmlns:a16="http://schemas.microsoft.com/office/drawing/2014/main" id="{00AE041D-009D-4B4B-B5AB-740BB45E9DD8}"/>
              </a:ext>
            </a:extLst>
          </p:cNvPr>
          <p:cNvSpPr/>
          <p:nvPr/>
        </p:nvSpPr>
        <p:spPr>
          <a:xfrm>
            <a:off x="2711750" y="2713719"/>
            <a:ext cx="511942" cy="191752"/>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00" dirty="0"/>
              <a:t>ADV RESP</a:t>
            </a:r>
            <a:endParaRPr lang="zh-CN" altLang="en-US" sz="600" dirty="0"/>
          </a:p>
        </p:txBody>
      </p:sp>
      <p:cxnSp>
        <p:nvCxnSpPr>
          <p:cNvPr id="18" name="直接连接符 17">
            <a:extLst>
              <a:ext uri="{FF2B5EF4-FFF2-40B4-BE49-F238E27FC236}">
                <a16:creationId xmlns:a16="http://schemas.microsoft.com/office/drawing/2014/main" id="{C3F12833-91EF-409B-96B6-382823FBAEC3}"/>
              </a:ext>
            </a:extLst>
          </p:cNvPr>
          <p:cNvCxnSpPr>
            <a:cxnSpLocks/>
          </p:cNvCxnSpPr>
          <p:nvPr/>
        </p:nvCxnSpPr>
        <p:spPr>
          <a:xfrm>
            <a:off x="4515798" y="1604675"/>
            <a:ext cx="0" cy="71432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9" name="直接连接符 18">
            <a:extLst>
              <a:ext uri="{FF2B5EF4-FFF2-40B4-BE49-F238E27FC236}">
                <a16:creationId xmlns:a16="http://schemas.microsoft.com/office/drawing/2014/main" id="{D9D3BD71-72B6-4068-AE74-3FB23820C1AC}"/>
              </a:ext>
            </a:extLst>
          </p:cNvPr>
          <p:cNvCxnSpPr>
            <a:cxnSpLocks/>
          </p:cNvCxnSpPr>
          <p:nvPr/>
        </p:nvCxnSpPr>
        <p:spPr>
          <a:xfrm>
            <a:off x="5132625" y="1604674"/>
            <a:ext cx="0" cy="71432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0" name="直接连接符 19">
            <a:extLst>
              <a:ext uri="{FF2B5EF4-FFF2-40B4-BE49-F238E27FC236}">
                <a16:creationId xmlns:a16="http://schemas.microsoft.com/office/drawing/2014/main" id="{E8E2AEC3-180A-4F09-94E3-7674A66B967D}"/>
              </a:ext>
            </a:extLst>
          </p:cNvPr>
          <p:cNvCxnSpPr>
            <a:cxnSpLocks/>
          </p:cNvCxnSpPr>
          <p:nvPr/>
        </p:nvCxnSpPr>
        <p:spPr>
          <a:xfrm>
            <a:off x="1508967" y="2091376"/>
            <a:ext cx="3623658" cy="1523"/>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1" name="矩形 20">
            <a:extLst>
              <a:ext uri="{FF2B5EF4-FFF2-40B4-BE49-F238E27FC236}">
                <a16:creationId xmlns:a16="http://schemas.microsoft.com/office/drawing/2014/main" id="{64295404-AE2D-4FEA-A206-230F5E7A4102}"/>
              </a:ext>
            </a:extLst>
          </p:cNvPr>
          <p:cNvSpPr/>
          <p:nvPr/>
        </p:nvSpPr>
        <p:spPr>
          <a:xfrm>
            <a:off x="557979" y="1631558"/>
            <a:ext cx="1022268" cy="191540"/>
          </a:xfrm>
          <a:prstGeom prst="rect">
            <a:avLst/>
          </a:prstGeom>
          <a:ln>
            <a:noFill/>
          </a:ln>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200" dirty="0">
                <a:solidFill>
                  <a:srgbClr val="00AEEF"/>
                </a:solidFill>
                <a:latin typeface="+mn-ea"/>
              </a:rPr>
              <a:t>Initiator 1</a:t>
            </a:r>
            <a:endParaRPr lang="zh-CN" altLang="en-US" sz="1200" dirty="0">
              <a:solidFill>
                <a:srgbClr val="00AEEF"/>
              </a:solidFill>
              <a:latin typeface="+mn-ea"/>
            </a:endParaRPr>
          </a:p>
        </p:txBody>
      </p:sp>
      <p:sp>
        <p:nvSpPr>
          <p:cNvPr id="22" name="矩形 21">
            <a:extLst>
              <a:ext uri="{FF2B5EF4-FFF2-40B4-BE49-F238E27FC236}">
                <a16:creationId xmlns:a16="http://schemas.microsoft.com/office/drawing/2014/main" id="{BED2EA3F-BB7F-4EE6-B003-E907561D925C}"/>
              </a:ext>
            </a:extLst>
          </p:cNvPr>
          <p:cNvSpPr/>
          <p:nvPr/>
        </p:nvSpPr>
        <p:spPr>
          <a:xfrm>
            <a:off x="565163" y="1885071"/>
            <a:ext cx="1022268" cy="191540"/>
          </a:xfrm>
          <a:prstGeom prst="rect">
            <a:avLst/>
          </a:prstGeom>
          <a:ln>
            <a:noFill/>
          </a:ln>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200" dirty="0">
                <a:solidFill>
                  <a:srgbClr val="00AEEF"/>
                </a:solidFill>
                <a:latin typeface="+mn-ea"/>
              </a:rPr>
              <a:t>Initiator 2</a:t>
            </a:r>
            <a:endParaRPr lang="zh-CN" altLang="en-US" sz="1200" dirty="0">
              <a:solidFill>
                <a:srgbClr val="00AEEF"/>
              </a:solidFill>
              <a:latin typeface="+mn-ea"/>
            </a:endParaRPr>
          </a:p>
        </p:txBody>
      </p:sp>
      <p:sp>
        <p:nvSpPr>
          <p:cNvPr id="23" name="矩形 22">
            <a:extLst>
              <a:ext uri="{FF2B5EF4-FFF2-40B4-BE49-F238E27FC236}">
                <a16:creationId xmlns:a16="http://schemas.microsoft.com/office/drawing/2014/main" id="{E4F9FB1A-B655-4D73-95F0-10ED9FB26F18}"/>
              </a:ext>
            </a:extLst>
          </p:cNvPr>
          <p:cNvSpPr/>
          <p:nvPr/>
        </p:nvSpPr>
        <p:spPr>
          <a:xfrm>
            <a:off x="565163" y="2150006"/>
            <a:ext cx="1022268" cy="191540"/>
          </a:xfrm>
          <a:prstGeom prst="rect">
            <a:avLst/>
          </a:prstGeom>
          <a:ln>
            <a:noFill/>
          </a:ln>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200" dirty="0">
                <a:solidFill>
                  <a:srgbClr val="00AEEF"/>
                </a:solidFill>
                <a:latin typeface="+mn-ea"/>
              </a:rPr>
              <a:t>Initiator 3</a:t>
            </a:r>
            <a:endParaRPr lang="zh-CN" altLang="en-US" sz="1200" dirty="0">
              <a:solidFill>
                <a:srgbClr val="00AEEF"/>
              </a:solidFill>
              <a:latin typeface="+mn-ea"/>
            </a:endParaRPr>
          </a:p>
        </p:txBody>
      </p:sp>
      <p:sp>
        <p:nvSpPr>
          <p:cNvPr id="24" name="矩形 23">
            <a:extLst>
              <a:ext uri="{FF2B5EF4-FFF2-40B4-BE49-F238E27FC236}">
                <a16:creationId xmlns:a16="http://schemas.microsoft.com/office/drawing/2014/main" id="{98A2D5ED-B714-4820-BB6B-0223BF4C5470}"/>
              </a:ext>
            </a:extLst>
          </p:cNvPr>
          <p:cNvSpPr/>
          <p:nvPr/>
        </p:nvSpPr>
        <p:spPr>
          <a:xfrm>
            <a:off x="2132644" y="2127248"/>
            <a:ext cx="430799" cy="191752"/>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00" dirty="0"/>
              <a:t>ADV POLL</a:t>
            </a:r>
            <a:endParaRPr lang="zh-CN" altLang="en-US" sz="600" dirty="0"/>
          </a:p>
        </p:txBody>
      </p:sp>
      <p:sp>
        <p:nvSpPr>
          <p:cNvPr id="25" name="矩形 24">
            <a:extLst>
              <a:ext uri="{FF2B5EF4-FFF2-40B4-BE49-F238E27FC236}">
                <a16:creationId xmlns:a16="http://schemas.microsoft.com/office/drawing/2014/main" id="{768D5BE8-0011-4FD6-B4C1-E9BFB373AEA0}"/>
              </a:ext>
            </a:extLst>
          </p:cNvPr>
          <p:cNvSpPr/>
          <p:nvPr/>
        </p:nvSpPr>
        <p:spPr>
          <a:xfrm>
            <a:off x="2711750" y="2964968"/>
            <a:ext cx="511942" cy="191752"/>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00" dirty="0"/>
              <a:t>ADV RESP</a:t>
            </a:r>
            <a:endParaRPr lang="zh-CN" altLang="en-US" sz="600" dirty="0"/>
          </a:p>
        </p:txBody>
      </p:sp>
      <p:cxnSp>
        <p:nvCxnSpPr>
          <p:cNvPr id="26" name="直接连接符 25">
            <a:extLst>
              <a:ext uri="{FF2B5EF4-FFF2-40B4-BE49-F238E27FC236}">
                <a16:creationId xmlns:a16="http://schemas.microsoft.com/office/drawing/2014/main" id="{EDC70166-795A-48D4-AE9E-805D6C74C11A}"/>
              </a:ext>
            </a:extLst>
          </p:cNvPr>
          <p:cNvCxnSpPr>
            <a:cxnSpLocks/>
          </p:cNvCxnSpPr>
          <p:nvPr/>
        </p:nvCxnSpPr>
        <p:spPr>
          <a:xfrm flipV="1">
            <a:off x="1461447" y="3142008"/>
            <a:ext cx="3670275" cy="8953"/>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7" name="直接连接符 26">
            <a:extLst>
              <a:ext uri="{FF2B5EF4-FFF2-40B4-BE49-F238E27FC236}">
                <a16:creationId xmlns:a16="http://schemas.microsoft.com/office/drawing/2014/main" id="{83010DA9-E6EF-4532-B110-26C2365727F2}"/>
              </a:ext>
            </a:extLst>
          </p:cNvPr>
          <p:cNvCxnSpPr>
            <a:cxnSpLocks/>
          </p:cNvCxnSpPr>
          <p:nvPr/>
        </p:nvCxnSpPr>
        <p:spPr>
          <a:xfrm>
            <a:off x="3280019" y="2445587"/>
            <a:ext cx="0" cy="705373"/>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8" name="直接连接符 27">
            <a:extLst>
              <a:ext uri="{FF2B5EF4-FFF2-40B4-BE49-F238E27FC236}">
                <a16:creationId xmlns:a16="http://schemas.microsoft.com/office/drawing/2014/main" id="{0CAD8F7B-9CAB-45F6-92AB-AFF1A1ECA387}"/>
              </a:ext>
            </a:extLst>
          </p:cNvPr>
          <p:cNvCxnSpPr>
            <a:cxnSpLocks/>
          </p:cNvCxnSpPr>
          <p:nvPr/>
        </p:nvCxnSpPr>
        <p:spPr>
          <a:xfrm>
            <a:off x="3896847" y="2445587"/>
            <a:ext cx="0" cy="70537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9" name="直接连接符 28">
            <a:extLst>
              <a:ext uri="{FF2B5EF4-FFF2-40B4-BE49-F238E27FC236}">
                <a16:creationId xmlns:a16="http://schemas.microsoft.com/office/drawing/2014/main" id="{FA79141C-9790-45CB-9C35-BF111531D2F9}"/>
              </a:ext>
            </a:extLst>
          </p:cNvPr>
          <p:cNvCxnSpPr>
            <a:cxnSpLocks/>
          </p:cNvCxnSpPr>
          <p:nvPr/>
        </p:nvCxnSpPr>
        <p:spPr>
          <a:xfrm flipV="1">
            <a:off x="1438137" y="2423207"/>
            <a:ext cx="3693585" cy="1342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0" name="直接连接符 29">
            <a:extLst>
              <a:ext uri="{FF2B5EF4-FFF2-40B4-BE49-F238E27FC236}">
                <a16:creationId xmlns:a16="http://schemas.microsoft.com/office/drawing/2014/main" id="{094A2BC3-581E-43CF-9717-3F424DB30631}"/>
              </a:ext>
            </a:extLst>
          </p:cNvPr>
          <p:cNvCxnSpPr>
            <a:cxnSpLocks/>
          </p:cNvCxnSpPr>
          <p:nvPr/>
        </p:nvCxnSpPr>
        <p:spPr>
          <a:xfrm>
            <a:off x="1461447" y="2687563"/>
            <a:ext cx="3670275"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1" name="直接连接符 30">
            <a:extLst>
              <a:ext uri="{FF2B5EF4-FFF2-40B4-BE49-F238E27FC236}">
                <a16:creationId xmlns:a16="http://schemas.microsoft.com/office/drawing/2014/main" id="{C6A47AD5-0620-4AFB-9ABD-6CA19DF9E6C7}"/>
              </a:ext>
            </a:extLst>
          </p:cNvPr>
          <p:cNvCxnSpPr>
            <a:cxnSpLocks/>
          </p:cNvCxnSpPr>
          <p:nvPr/>
        </p:nvCxnSpPr>
        <p:spPr>
          <a:xfrm>
            <a:off x="4514895" y="2427682"/>
            <a:ext cx="0" cy="71432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2" name="直接连接符 31">
            <a:extLst>
              <a:ext uri="{FF2B5EF4-FFF2-40B4-BE49-F238E27FC236}">
                <a16:creationId xmlns:a16="http://schemas.microsoft.com/office/drawing/2014/main" id="{CEABC3F9-E639-48AB-955C-05161F130DC6}"/>
              </a:ext>
            </a:extLst>
          </p:cNvPr>
          <p:cNvCxnSpPr>
            <a:cxnSpLocks/>
          </p:cNvCxnSpPr>
          <p:nvPr/>
        </p:nvCxnSpPr>
        <p:spPr>
          <a:xfrm>
            <a:off x="5131722" y="2427681"/>
            <a:ext cx="0" cy="71432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3" name="直接连接符 32">
            <a:extLst>
              <a:ext uri="{FF2B5EF4-FFF2-40B4-BE49-F238E27FC236}">
                <a16:creationId xmlns:a16="http://schemas.microsoft.com/office/drawing/2014/main" id="{7D29A02A-553D-4FF7-A388-BB7249E3265D}"/>
              </a:ext>
            </a:extLst>
          </p:cNvPr>
          <p:cNvCxnSpPr>
            <a:cxnSpLocks/>
          </p:cNvCxnSpPr>
          <p:nvPr/>
        </p:nvCxnSpPr>
        <p:spPr>
          <a:xfrm>
            <a:off x="1508064" y="2914384"/>
            <a:ext cx="3623658" cy="1523"/>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4" name="矩形 33">
            <a:extLst>
              <a:ext uri="{FF2B5EF4-FFF2-40B4-BE49-F238E27FC236}">
                <a16:creationId xmlns:a16="http://schemas.microsoft.com/office/drawing/2014/main" id="{DE2AA946-E4CF-47A5-92A4-89C27B684320}"/>
              </a:ext>
            </a:extLst>
          </p:cNvPr>
          <p:cNvSpPr/>
          <p:nvPr/>
        </p:nvSpPr>
        <p:spPr>
          <a:xfrm>
            <a:off x="259168" y="2412718"/>
            <a:ext cx="1331031" cy="191540"/>
          </a:xfrm>
          <a:prstGeom prst="rect">
            <a:avLst/>
          </a:prstGeom>
          <a:ln>
            <a:noFill/>
          </a:ln>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200" dirty="0">
                <a:solidFill>
                  <a:srgbClr val="00AEEF"/>
                </a:solidFill>
                <a:latin typeface="+mn-ea"/>
              </a:rPr>
              <a:t>Responder 1</a:t>
            </a:r>
            <a:endParaRPr lang="zh-CN" altLang="en-US" sz="1200" dirty="0">
              <a:solidFill>
                <a:srgbClr val="00AEEF"/>
              </a:solidFill>
              <a:latin typeface="+mn-ea"/>
            </a:endParaRPr>
          </a:p>
        </p:txBody>
      </p:sp>
      <p:sp>
        <p:nvSpPr>
          <p:cNvPr id="35" name="矩形 34">
            <a:extLst>
              <a:ext uri="{FF2B5EF4-FFF2-40B4-BE49-F238E27FC236}">
                <a16:creationId xmlns:a16="http://schemas.microsoft.com/office/drawing/2014/main" id="{0D260E62-4086-47A3-B51C-E1E65BBCA481}"/>
              </a:ext>
            </a:extLst>
          </p:cNvPr>
          <p:cNvSpPr/>
          <p:nvPr/>
        </p:nvSpPr>
        <p:spPr>
          <a:xfrm>
            <a:off x="257280" y="2666230"/>
            <a:ext cx="1340104" cy="191540"/>
          </a:xfrm>
          <a:prstGeom prst="rect">
            <a:avLst/>
          </a:prstGeom>
          <a:ln>
            <a:noFill/>
          </a:ln>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200" dirty="0">
                <a:solidFill>
                  <a:srgbClr val="00AEEF"/>
                </a:solidFill>
                <a:latin typeface="+mn-ea"/>
              </a:rPr>
              <a:t>Responder 2</a:t>
            </a:r>
            <a:endParaRPr lang="zh-CN" altLang="en-US" sz="1200" dirty="0">
              <a:solidFill>
                <a:srgbClr val="00AEEF"/>
              </a:solidFill>
              <a:latin typeface="+mn-ea"/>
            </a:endParaRPr>
          </a:p>
        </p:txBody>
      </p:sp>
      <p:sp>
        <p:nvSpPr>
          <p:cNvPr id="36" name="矩形 35">
            <a:extLst>
              <a:ext uri="{FF2B5EF4-FFF2-40B4-BE49-F238E27FC236}">
                <a16:creationId xmlns:a16="http://schemas.microsoft.com/office/drawing/2014/main" id="{38425779-0B97-457B-8497-B438909F07D1}"/>
              </a:ext>
            </a:extLst>
          </p:cNvPr>
          <p:cNvSpPr/>
          <p:nvPr/>
        </p:nvSpPr>
        <p:spPr>
          <a:xfrm>
            <a:off x="257280" y="2931166"/>
            <a:ext cx="1340104" cy="191540"/>
          </a:xfrm>
          <a:prstGeom prst="rect">
            <a:avLst/>
          </a:prstGeom>
          <a:ln>
            <a:noFill/>
          </a:ln>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200" dirty="0">
                <a:solidFill>
                  <a:srgbClr val="00AEEF"/>
                </a:solidFill>
                <a:latin typeface="+mn-ea"/>
              </a:rPr>
              <a:t>Responder 3</a:t>
            </a:r>
            <a:endParaRPr lang="zh-CN" altLang="en-US" sz="1200" dirty="0">
              <a:solidFill>
                <a:srgbClr val="00AEEF"/>
              </a:solidFill>
              <a:latin typeface="+mn-ea"/>
            </a:endParaRPr>
          </a:p>
        </p:txBody>
      </p:sp>
      <p:sp>
        <p:nvSpPr>
          <p:cNvPr id="39" name="Content Placeholder 2">
            <a:extLst>
              <a:ext uri="{FF2B5EF4-FFF2-40B4-BE49-F238E27FC236}">
                <a16:creationId xmlns:a16="http://schemas.microsoft.com/office/drawing/2014/main" id="{E82167C6-0FCE-4775-BA47-4B45E94017D2}"/>
              </a:ext>
            </a:extLst>
          </p:cNvPr>
          <p:cNvSpPr>
            <a:spLocks noGrp="1"/>
          </p:cNvSpPr>
          <p:nvPr>
            <p:ph idx="1"/>
          </p:nvPr>
        </p:nvSpPr>
        <p:spPr>
          <a:xfrm>
            <a:off x="457200" y="3470264"/>
            <a:ext cx="8461624" cy="2804499"/>
          </a:xfrm>
        </p:spPr>
        <p:txBody>
          <a:bodyPr/>
          <a:lstStyle/>
          <a:p>
            <a:pPr marL="0" indent="0">
              <a:lnSpc>
                <a:spcPct val="150000"/>
              </a:lnSpc>
              <a:spcBef>
                <a:spcPts val="0"/>
              </a:spcBef>
              <a:spcAft>
                <a:spcPts val="0"/>
              </a:spcAft>
              <a:buNone/>
            </a:pPr>
            <a:r>
              <a:rPr lang="en-US" altLang="zh-CN" sz="1200" dirty="0">
                <a:latin typeface="+mn-ea"/>
              </a:rPr>
              <a:t>Amendment 1: Multiple NB Initialization Channels can be configured for each MMS initialization:</a:t>
            </a:r>
          </a:p>
          <a:p>
            <a:pPr>
              <a:lnSpc>
                <a:spcPct val="150000"/>
              </a:lnSpc>
              <a:spcBef>
                <a:spcPts val="0"/>
              </a:spcBef>
              <a:spcAft>
                <a:spcPts val="0"/>
              </a:spcAft>
            </a:pPr>
            <a:r>
              <a:rPr lang="en-US" altLang="zh-CN" sz="1200" dirty="0" err="1">
                <a:solidFill>
                  <a:srgbClr val="FF0000"/>
                </a:solidFill>
                <a:latin typeface="+mn-ea"/>
              </a:rPr>
              <a:t>macMmsNbInitChannelList</a:t>
            </a:r>
            <a:r>
              <a:rPr lang="en-US" altLang="zh-CN" sz="1200" dirty="0">
                <a:latin typeface="+mn-ea"/>
              </a:rPr>
              <a:t>: extend to an array of NB channels</a:t>
            </a:r>
          </a:p>
          <a:p>
            <a:pPr>
              <a:lnSpc>
                <a:spcPct val="150000"/>
              </a:lnSpc>
              <a:spcBef>
                <a:spcPts val="0"/>
              </a:spcBef>
              <a:spcAft>
                <a:spcPts val="0"/>
              </a:spcAft>
            </a:pPr>
            <a:r>
              <a:rPr lang="en-US" altLang="zh-CN" sz="1200" dirty="0" err="1">
                <a:solidFill>
                  <a:srgbClr val="FF0000"/>
                </a:solidFill>
                <a:latin typeface="+mn-ea"/>
              </a:rPr>
              <a:t>macMmsNbInitMode</a:t>
            </a:r>
            <a:r>
              <a:rPr lang="en-US" altLang="zh-CN" sz="1200" dirty="0">
                <a:latin typeface="+mn-ea"/>
              </a:rPr>
              <a:t>: retain one modulation mode for all NB channels in the </a:t>
            </a:r>
            <a:r>
              <a:rPr lang="en-US" altLang="zh-CN" sz="1200" dirty="0" err="1">
                <a:solidFill>
                  <a:srgbClr val="FF0000"/>
                </a:solidFill>
                <a:latin typeface="+mn-ea"/>
              </a:rPr>
              <a:t>macMmsNbInitChannelList</a:t>
            </a:r>
            <a:endParaRPr lang="en-US" altLang="zh-CN" sz="1200" dirty="0">
              <a:solidFill>
                <a:srgbClr val="FF0000"/>
              </a:solidFill>
              <a:latin typeface="+mn-ea"/>
            </a:endParaRPr>
          </a:p>
          <a:p>
            <a:pPr marL="0" indent="0">
              <a:lnSpc>
                <a:spcPct val="150000"/>
              </a:lnSpc>
              <a:spcBef>
                <a:spcPts val="0"/>
              </a:spcBef>
              <a:spcAft>
                <a:spcPts val="0"/>
              </a:spcAft>
              <a:buNone/>
            </a:pPr>
            <a:r>
              <a:rPr lang="en-US" altLang="zh-CN" sz="1200" dirty="0">
                <a:latin typeface="+mn-ea"/>
              </a:rPr>
              <a:t>Amendment 2: Initiator randomly selects one of the NB channels in the </a:t>
            </a:r>
            <a:r>
              <a:rPr lang="en-US" altLang="zh-CN" sz="1200" dirty="0" err="1">
                <a:solidFill>
                  <a:srgbClr val="FF0000"/>
                </a:solidFill>
                <a:latin typeface="+mn-ea"/>
              </a:rPr>
              <a:t>macMmsNbInitChannelList</a:t>
            </a:r>
            <a:r>
              <a:rPr lang="en-US" altLang="zh-CN" sz="1200" dirty="0">
                <a:solidFill>
                  <a:srgbClr val="FF0000"/>
                </a:solidFill>
                <a:latin typeface="+mn-ea"/>
              </a:rPr>
              <a:t> </a:t>
            </a:r>
            <a:r>
              <a:rPr lang="en-US" altLang="zh-CN" sz="1200" dirty="0">
                <a:latin typeface="+mn-ea"/>
              </a:rPr>
              <a:t>and corresponding modulation mode in </a:t>
            </a:r>
            <a:r>
              <a:rPr lang="en-US" altLang="zh-CN" sz="1200" dirty="0" err="1">
                <a:solidFill>
                  <a:srgbClr val="FF0000"/>
                </a:solidFill>
                <a:latin typeface="+mn-ea"/>
              </a:rPr>
              <a:t>macMmsNbInitMode</a:t>
            </a:r>
            <a:r>
              <a:rPr lang="en-US" altLang="zh-CN" sz="1200" dirty="0">
                <a:solidFill>
                  <a:srgbClr val="FF0000"/>
                </a:solidFill>
                <a:latin typeface="+mn-ea"/>
              </a:rPr>
              <a:t> </a:t>
            </a:r>
            <a:r>
              <a:rPr lang="en-US" altLang="zh-CN" sz="1200" dirty="0">
                <a:latin typeface="+mn-ea"/>
              </a:rPr>
              <a:t>to start MMS initialization</a:t>
            </a:r>
          </a:p>
          <a:p>
            <a:pPr marL="0" indent="0">
              <a:lnSpc>
                <a:spcPct val="150000"/>
              </a:lnSpc>
              <a:spcBef>
                <a:spcPts val="0"/>
              </a:spcBef>
              <a:spcAft>
                <a:spcPts val="0"/>
              </a:spcAft>
              <a:buNone/>
            </a:pPr>
            <a:r>
              <a:rPr lang="en-US" altLang="zh-CN" sz="1200" dirty="0">
                <a:latin typeface="+mn-ea"/>
              </a:rPr>
              <a:t>Amendment 3: Responder scan all NB channels in the </a:t>
            </a:r>
            <a:r>
              <a:rPr lang="en-US" altLang="zh-CN" sz="1200" dirty="0" err="1">
                <a:solidFill>
                  <a:srgbClr val="FF0000"/>
                </a:solidFill>
                <a:latin typeface="+mn-ea"/>
              </a:rPr>
              <a:t>macMmsNbInitChannelList</a:t>
            </a:r>
            <a:r>
              <a:rPr lang="en-US" altLang="zh-CN" sz="1200" dirty="0">
                <a:solidFill>
                  <a:srgbClr val="FF0000"/>
                </a:solidFill>
                <a:latin typeface="+mn-ea"/>
              </a:rPr>
              <a:t> </a:t>
            </a:r>
            <a:r>
              <a:rPr lang="en-US" altLang="zh-CN" sz="1200" dirty="0">
                <a:latin typeface="+mn-ea"/>
              </a:rPr>
              <a:t>to capture the ADV POLL and response ADV RESP POLL in the same NB channel;</a:t>
            </a:r>
          </a:p>
          <a:p>
            <a:pPr marL="0" indent="0">
              <a:lnSpc>
                <a:spcPct val="150000"/>
              </a:lnSpc>
              <a:spcBef>
                <a:spcPts val="0"/>
              </a:spcBef>
              <a:spcAft>
                <a:spcPts val="0"/>
              </a:spcAft>
              <a:buNone/>
            </a:pPr>
            <a:r>
              <a:rPr lang="en-US" altLang="zh-CN" sz="1200" dirty="0">
                <a:latin typeface="+mn-ea"/>
              </a:rPr>
              <a:t>Amendment 4: All the following MMS Initialization procedure is carried on this NB channel until responder need to capture the ADV POLL again</a:t>
            </a:r>
          </a:p>
        </p:txBody>
      </p:sp>
      <p:sp>
        <p:nvSpPr>
          <p:cNvPr id="48" name="矩形 47">
            <a:extLst>
              <a:ext uri="{FF2B5EF4-FFF2-40B4-BE49-F238E27FC236}">
                <a16:creationId xmlns:a16="http://schemas.microsoft.com/office/drawing/2014/main" id="{580F5DFF-D8FA-4F6F-9719-942967F4BC88}"/>
              </a:ext>
            </a:extLst>
          </p:cNvPr>
          <p:cNvSpPr/>
          <p:nvPr/>
        </p:nvSpPr>
        <p:spPr>
          <a:xfrm>
            <a:off x="5638800" y="1546346"/>
            <a:ext cx="803748" cy="276999"/>
          </a:xfrm>
          <a:prstGeom prst="rect">
            <a:avLst/>
          </a:prstGeom>
          <a:ln>
            <a:noFill/>
          </a:ln>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200" dirty="0">
                <a:solidFill>
                  <a:srgbClr val="00AEEF"/>
                </a:solidFill>
                <a:latin typeface="+mn-ea"/>
              </a:rPr>
              <a:t>NB CH0</a:t>
            </a:r>
            <a:endParaRPr lang="zh-CN" altLang="en-US" sz="1200" dirty="0">
              <a:solidFill>
                <a:srgbClr val="00AEEF"/>
              </a:solidFill>
              <a:latin typeface="+mn-ea"/>
            </a:endParaRPr>
          </a:p>
        </p:txBody>
      </p:sp>
      <p:sp>
        <p:nvSpPr>
          <p:cNvPr id="49" name="矩形 48">
            <a:extLst>
              <a:ext uri="{FF2B5EF4-FFF2-40B4-BE49-F238E27FC236}">
                <a16:creationId xmlns:a16="http://schemas.microsoft.com/office/drawing/2014/main" id="{FED93E40-1712-450B-AE7E-F863AAD3D86A}"/>
              </a:ext>
            </a:extLst>
          </p:cNvPr>
          <p:cNvSpPr/>
          <p:nvPr/>
        </p:nvSpPr>
        <p:spPr>
          <a:xfrm>
            <a:off x="5638800" y="1782290"/>
            <a:ext cx="803748" cy="276999"/>
          </a:xfrm>
          <a:prstGeom prst="rect">
            <a:avLst/>
          </a:prstGeom>
          <a:ln>
            <a:noFill/>
          </a:ln>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200" dirty="0">
                <a:solidFill>
                  <a:srgbClr val="00AEEF"/>
                </a:solidFill>
                <a:latin typeface="+mn-ea"/>
              </a:rPr>
              <a:t>NB CH1</a:t>
            </a:r>
            <a:endParaRPr lang="zh-CN" altLang="en-US" sz="1200" dirty="0">
              <a:solidFill>
                <a:srgbClr val="00AEEF"/>
              </a:solidFill>
              <a:latin typeface="+mn-ea"/>
            </a:endParaRPr>
          </a:p>
        </p:txBody>
      </p:sp>
      <p:sp>
        <p:nvSpPr>
          <p:cNvPr id="50" name="矩形 49">
            <a:extLst>
              <a:ext uri="{FF2B5EF4-FFF2-40B4-BE49-F238E27FC236}">
                <a16:creationId xmlns:a16="http://schemas.microsoft.com/office/drawing/2014/main" id="{1DE9E894-E396-4255-A51B-980EBBAC2643}"/>
              </a:ext>
            </a:extLst>
          </p:cNvPr>
          <p:cNvSpPr/>
          <p:nvPr/>
        </p:nvSpPr>
        <p:spPr>
          <a:xfrm>
            <a:off x="5638800" y="2031670"/>
            <a:ext cx="803748" cy="276999"/>
          </a:xfrm>
          <a:prstGeom prst="rect">
            <a:avLst/>
          </a:prstGeom>
          <a:ln>
            <a:noFill/>
          </a:ln>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200" dirty="0">
                <a:solidFill>
                  <a:srgbClr val="00AEEF"/>
                </a:solidFill>
                <a:latin typeface="+mn-ea"/>
              </a:rPr>
              <a:t>NB CH2</a:t>
            </a:r>
            <a:endParaRPr lang="zh-CN" altLang="en-US" sz="1200" dirty="0">
              <a:solidFill>
                <a:srgbClr val="00AEEF"/>
              </a:solidFill>
              <a:latin typeface="+mn-ea"/>
            </a:endParaRPr>
          </a:p>
        </p:txBody>
      </p:sp>
      <p:sp>
        <p:nvSpPr>
          <p:cNvPr id="51" name="矩形 50">
            <a:extLst>
              <a:ext uri="{FF2B5EF4-FFF2-40B4-BE49-F238E27FC236}">
                <a16:creationId xmlns:a16="http://schemas.microsoft.com/office/drawing/2014/main" id="{3C120CD3-ABD4-4EEB-955E-4D9D6096E4D7}"/>
              </a:ext>
            </a:extLst>
          </p:cNvPr>
          <p:cNvSpPr/>
          <p:nvPr/>
        </p:nvSpPr>
        <p:spPr>
          <a:xfrm>
            <a:off x="5895059" y="2517570"/>
            <a:ext cx="3169804" cy="646331"/>
          </a:xfrm>
          <a:prstGeom prst="rect">
            <a:avLst/>
          </a:prstGeom>
          <a:ln>
            <a:noFill/>
          </a:ln>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200" dirty="0">
                <a:latin typeface="+mn-ea"/>
              </a:rPr>
              <a:t>WLAN unoccupied channel is preferred to be selected as NB initialization channel: </a:t>
            </a:r>
          </a:p>
          <a:p>
            <a:r>
              <a:rPr lang="en-US" altLang="zh-CN" sz="1200" dirty="0">
                <a:solidFill>
                  <a:srgbClr val="FF0000"/>
                </a:solidFill>
                <a:latin typeface="+mn-ea"/>
              </a:rPr>
              <a:t>NB channel 0-3, 50-57</a:t>
            </a:r>
          </a:p>
        </p:txBody>
      </p:sp>
    </p:spTree>
    <p:extLst>
      <p:ext uri="{BB962C8B-B14F-4D97-AF65-F5344CB8AC3E}">
        <p14:creationId xmlns:p14="http://schemas.microsoft.com/office/powerpoint/2010/main" val="73257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C9B24-E7E8-8547-A1D0-E2535767BF70}"/>
              </a:ext>
            </a:extLst>
          </p:cNvPr>
          <p:cNvSpPr>
            <a:spLocks noGrp="1"/>
          </p:cNvSpPr>
          <p:nvPr>
            <p:ph type="title" idx="4294967295"/>
          </p:nvPr>
        </p:nvSpPr>
        <p:spPr>
          <a:xfrm>
            <a:off x="457200" y="741974"/>
            <a:ext cx="8001000" cy="628333"/>
          </a:xfrm>
        </p:spPr>
        <p:txBody>
          <a:bodyPr/>
          <a:lstStyle/>
          <a:p>
            <a:r>
              <a:rPr lang="en-US" sz="2400" dirty="0"/>
              <a:t>Congestion evaluation  based on multiple NB Initialization Channels</a:t>
            </a:r>
          </a:p>
        </p:txBody>
      </p:sp>
      <p:sp>
        <p:nvSpPr>
          <p:cNvPr id="4" name="Date Placeholder 3">
            <a:extLst>
              <a:ext uri="{FF2B5EF4-FFF2-40B4-BE49-F238E27FC236}">
                <a16:creationId xmlns:a16="http://schemas.microsoft.com/office/drawing/2014/main" id="{6BCA5B0A-C4D1-8244-8572-33FD6DC9CCCF}"/>
              </a:ext>
            </a:extLst>
          </p:cNvPr>
          <p:cNvSpPr>
            <a:spLocks noGrp="1"/>
          </p:cNvSpPr>
          <p:nvPr>
            <p:ph type="dt" sz="half" idx="10"/>
          </p:nvPr>
        </p:nvSpPr>
        <p:spPr>
          <a:xfrm>
            <a:off x="685800" y="378281"/>
            <a:ext cx="1600200" cy="215444"/>
          </a:xfrm>
        </p:spPr>
        <p:txBody>
          <a:bodyPr/>
          <a:lstStyle/>
          <a:p>
            <a:r>
              <a:rPr lang="en-US" altLang="zh-CN" dirty="0"/>
              <a:t>July 2025</a:t>
            </a:r>
            <a:endParaRPr lang="en-US" altLang="en-US" dirty="0"/>
          </a:p>
        </p:txBody>
      </p:sp>
      <p:graphicFrame>
        <p:nvGraphicFramePr>
          <p:cNvPr id="6" name="表格 5">
            <a:extLst>
              <a:ext uri="{FF2B5EF4-FFF2-40B4-BE49-F238E27FC236}">
                <a16:creationId xmlns:a16="http://schemas.microsoft.com/office/drawing/2014/main" id="{F20CD475-AE76-4692-930D-4A6FD1CC6F9A}"/>
              </a:ext>
            </a:extLst>
          </p:cNvPr>
          <p:cNvGraphicFramePr>
            <a:graphicFrameLocks noGrp="1"/>
          </p:cNvGraphicFramePr>
          <p:nvPr>
            <p:extLst>
              <p:ext uri="{D42A27DB-BD31-4B8C-83A1-F6EECF244321}">
                <p14:modId xmlns:p14="http://schemas.microsoft.com/office/powerpoint/2010/main" val="1299106062"/>
              </p:ext>
            </p:extLst>
          </p:nvPr>
        </p:nvGraphicFramePr>
        <p:xfrm>
          <a:off x="342900" y="1537952"/>
          <a:ext cx="8458199" cy="3962398"/>
        </p:xfrm>
        <a:graphic>
          <a:graphicData uri="http://schemas.openxmlformats.org/drawingml/2006/table">
            <a:tbl>
              <a:tblPr/>
              <a:tblGrid>
                <a:gridCol w="990600">
                  <a:extLst>
                    <a:ext uri="{9D8B030D-6E8A-4147-A177-3AD203B41FA5}">
                      <a16:colId xmlns:a16="http://schemas.microsoft.com/office/drawing/2014/main" val="1255727745"/>
                    </a:ext>
                  </a:extLst>
                </a:gridCol>
                <a:gridCol w="1112158">
                  <a:extLst>
                    <a:ext uri="{9D8B030D-6E8A-4147-A177-3AD203B41FA5}">
                      <a16:colId xmlns:a16="http://schemas.microsoft.com/office/drawing/2014/main" val="4272102946"/>
                    </a:ext>
                  </a:extLst>
                </a:gridCol>
                <a:gridCol w="853016">
                  <a:extLst>
                    <a:ext uri="{9D8B030D-6E8A-4147-A177-3AD203B41FA5}">
                      <a16:colId xmlns:a16="http://schemas.microsoft.com/office/drawing/2014/main" val="3665620836"/>
                    </a:ext>
                  </a:extLst>
                </a:gridCol>
                <a:gridCol w="946755">
                  <a:extLst>
                    <a:ext uri="{9D8B030D-6E8A-4147-A177-3AD203B41FA5}">
                      <a16:colId xmlns:a16="http://schemas.microsoft.com/office/drawing/2014/main" val="3946796198"/>
                    </a:ext>
                  </a:extLst>
                </a:gridCol>
                <a:gridCol w="946755">
                  <a:extLst>
                    <a:ext uri="{9D8B030D-6E8A-4147-A177-3AD203B41FA5}">
                      <a16:colId xmlns:a16="http://schemas.microsoft.com/office/drawing/2014/main" val="2207772316"/>
                    </a:ext>
                  </a:extLst>
                </a:gridCol>
                <a:gridCol w="918633">
                  <a:extLst>
                    <a:ext uri="{9D8B030D-6E8A-4147-A177-3AD203B41FA5}">
                      <a16:colId xmlns:a16="http://schemas.microsoft.com/office/drawing/2014/main" val="3079045360"/>
                    </a:ext>
                  </a:extLst>
                </a:gridCol>
                <a:gridCol w="918633">
                  <a:extLst>
                    <a:ext uri="{9D8B030D-6E8A-4147-A177-3AD203B41FA5}">
                      <a16:colId xmlns:a16="http://schemas.microsoft.com/office/drawing/2014/main" val="1491299527"/>
                    </a:ext>
                  </a:extLst>
                </a:gridCol>
                <a:gridCol w="918633">
                  <a:extLst>
                    <a:ext uri="{9D8B030D-6E8A-4147-A177-3AD203B41FA5}">
                      <a16:colId xmlns:a16="http://schemas.microsoft.com/office/drawing/2014/main" val="4011171563"/>
                    </a:ext>
                  </a:extLst>
                </a:gridCol>
                <a:gridCol w="853016">
                  <a:extLst>
                    <a:ext uri="{9D8B030D-6E8A-4147-A177-3AD203B41FA5}">
                      <a16:colId xmlns:a16="http://schemas.microsoft.com/office/drawing/2014/main" val="1511974751"/>
                    </a:ext>
                  </a:extLst>
                </a:gridCol>
              </a:tblGrid>
              <a:tr h="596806">
                <a:tc>
                  <a:txBody>
                    <a:bodyPr/>
                    <a:lstStyle/>
                    <a:p>
                      <a:pPr algn="ctr" fontAlgn="ctr"/>
                      <a:r>
                        <a:rPr lang="en-US" sz="1000" b="1" i="0" u="none" strike="noStrike">
                          <a:solidFill>
                            <a:srgbClr val="FFFFFF"/>
                          </a:solidFill>
                          <a:effectLst/>
                          <a:latin typeface="等线" panose="02010600030101010101" pitchFamily="2" charset="-122"/>
                          <a:ea typeface="等线" panose="02010600030101010101" pitchFamily="2" charset="-122"/>
                        </a:rPr>
                        <a:t>Number of MMS session(N)</a:t>
                      </a:r>
                    </a:p>
                  </a:txBody>
                  <a:tcPr marL="4583" marR="4583" marT="4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en-US" sz="1000" b="1" i="0" u="none" strike="noStrike">
                          <a:solidFill>
                            <a:srgbClr val="FFFFFF"/>
                          </a:solidFill>
                          <a:effectLst/>
                          <a:latin typeface="等线" panose="02010600030101010101" pitchFamily="2" charset="-122"/>
                          <a:ea typeface="等线" panose="02010600030101010101" pitchFamily="2" charset="-122"/>
                        </a:rPr>
                        <a:t>Number of the inilization slots (S) </a:t>
                      </a:r>
                    </a:p>
                  </a:txBody>
                  <a:tcPr marL="4583" marR="4583" marT="4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en-US" sz="1000" b="1" i="0" u="none" strike="noStrike">
                          <a:solidFill>
                            <a:srgbClr val="FFFFFF"/>
                          </a:solidFill>
                          <a:effectLst/>
                          <a:latin typeface="等线" panose="02010600030101010101" pitchFamily="2" charset="-122"/>
                          <a:ea typeface="等线" panose="02010600030101010101" pitchFamily="2" charset="-122"/>
                        </a:rPr>
                        <a:t>Number of NB channels(C=1)</a:t>
                      </a:r>
                    </a:p>
                  </a:txBody>
                  <a:tcPr marL="4583" marR="4583" marT="4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en-US" sz="1000" b="1" i="0" u="none" strike="noStrike">
                          <a:solidFill>
                            <a:srgbClr val="FFFFFF"/>
                          </a:solidFill>
                          <a:effectLst/>
                          <a:latin typeface="等线" panose="02010600030101010101" pitchFamily="2" charset="-122"/>
                          <a:ea typeface="等线" panose="02010600030101010101" pitchFamily="2" charset="-122"/>
                        </a:rPr>
                        <a:t>Number of NB channels(C=3)</a:t>
                      </a:r>
                    </a:p>
                  </a:txBody>
                  <a:tcPr marL="4583" marR="4583" marT="4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en-US" sz="1000" b="1" i="0" u="none" strike="noStrike">
                          <a:solidFill>
                            <a:srgbClr val="FFFFFF"/>
                          </a:solidFill>
                          <a:effectLst/>
                          <a:latin typeface="等线" panose="02010600030101010101" pitchFamily="2" charset="-122"/>
                          <a:ea typeface="等线" panose="02010600030101010101" pitchFamily="2" charset="-122"/>
                        </a:rPr>
                        <a:t>Confliction Decrease</a:t>
                      </a:r>
                    </a:p>
                  </a:txBody>
                  <a:tcPr marL="4583" marR="4583" marT="4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en-US" sz="1000" b="1" i="0" u="none" strike="noStrike">
                          <a:solidFill>
                            <a:srgbClr val="FFFFFF"/>
                          </a:solidFill>
                          <a:effectLst/>
                          <a:latin typeface="等线" panose="02010600030101010101" pitchFamily="2" charset="-122"/>
                          <a:ea typeface="等线" panose="02010600030101010101" pitchFamily="2" charset="-122"/>
                        </a:rPr>
                        <a:t>Number of NB channels(C=5)</a:t>
                      </a:r>
                    </a:p>
                  </a:txBody>
                  <a:tcPr marL="4583" marR="4583" marT="4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en-US" sz="1000" b="1" i="0" u="none" strike="noStrike">
                          <a:solidFill>
                            <a:srgbClr val="FFFFFF"/>
                          </a:solidFill>
                          <a:effectLst/>
                          <a:latin typeface="等线" panose="02010600030101010101" pitchFamily="2" charset="-122"/>
                          <a:ea typeface="等线" panose="02010600030101010101" pitchFamily="2" charset="-122"/>
                        </a:rPr>
                        <a:t>Confliction Decrease</a:t>
                      </a:r>
                    </a:p>
                  </a:txBody>
                  <a:tcPr marL="4583" marR="4583" marT="4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en-US" sz="1000" b="1" i="0" u="none" strike="noStrike">
                          <a:solidFill>
                            <a:srgbClr val="FFFFFF"/>
                          </a:solidFill>
                          <a:effectLst/>
                          <a:latin typeface="等线" panose="02010600030101010101" pitchFamily="2" charset="-122"/>
                          <a:ea typeface="等线" panose="02010600030101010101" pitchFamily="2" charset="-122"/>
                        </a:rPr>
                        <a:t>Number of NB channels(C=12)</a:t>
                      </a:r>
                    </a:p>
                  </a:txBody>
                  <a:tcPr marL="4583" marR="4583" marT="4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en-US" sz="1000" b="1" i="0" u="none" strike="noStrike">
                          <a:solidFill>
                            <a:srgbClr val="FFFFFF"/>
                          </a:solidFill>
                          <a:effectLst/>
                          <a:latin typeface="等线" panose="02010600030101010101" pitchFamily="2" charset="-122"/>
                          <a:ea typeface="等线" panose="02010600030101010101" pitchFamily="2" charset="-122"/>
                        </a:rPr>
                        <a:t>Confliction Decrease</a:t>
                      </a:r>
                    </a:p>
                  </a:txBody>
                  <a:tcPr marL="4583" marR="4583" marT="4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1697545873"/>
                  </a:ext>
                </a:extLst>
              </a:tr>
              <a:tr h="381565">
                <a:tc rowSpan="3">
                  <a:txBody>
                    <a:bodyPr/>
                    <a:lstStyle/>
                    <a:p>
                      <a:pPr algn="ctr" fontAlgn="ctr"/>
                      <a:r>
                        <a:rPr lang="en-US" altLang="zh-CN" sz="1000" b="0" i="0" u="none" strike="noStrike" dirty="0">
                          <a:solidFill>
                            <a:srgbClr val="000000"/>
                          </a:solidFill>
                          <a:effectLst/>
                          <a:latin typeface="等线" panose="02010600030101010101" pitchFamily="2" charset="-122"/>
                          <a:ea typeface="等线" panose="02010600030101010101" pitchFamily="2" charset="-122"/>
                        </a:rPr>
                        <a:t>5</a:t>
                      </a:r>
                    </a:p>
                  </a:txBody>
                  <a:tcPr marL="4583" marR="4583" marT="4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000" b="0" i="0" u="none" strike="noStrike" dirty="0">
                          <a:solidFill>
                            <a:srgbClr val="000000"/>
                          </a:solidFill>
                          <a:effectLst/>
                          <a:latin typeface="等线" panose="02010600030101010101" pitchFamily="2" charset="-122"/>
                          <a:ea typeface="等线" panose="02010600030101010101" pitchFamily="2" charset="-122"/>
                        </a:rPr>
                        <a:t>10</a:t>
                      </a:r>
                    </a:p>
                  </a:txBody>
                  <a:tcPr marL="4583" marR="4583" marT="4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000" b="0" i="0" u="none" strike="noStrike" dirty="0">
                          <a:solidFill>
                            <a:srgbClr val="000000"/>
                          </a:solidFill>
                          <a:effectLst/>
                          <a:latin typeface="等线" panose="02010600030101010101" pitchFamily="2" charset="-122"/>
                          <a:ea typeface="等线" panose="02010600030101010101" pitchFamily="2" charset="-122"/>
                        </a:rPr>
                        <a:t>69.76%</a:t>
                      </a:r>
                    </a:p>
                  </a:txBody>
                  <a:tcPr marL="4583" marR="4583" marT="4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000" b="0" i="0" u="none" strike="noStrike" dirty="0">
                          <a:solidFill>
                            <a:srgbClr val="000000"/>
                          </a:solidFill>
                          <a:effectLst/>
                          <a:latin typeface="等线" panose="02010600030101010101" pitchFamily="2" charset="-122"/>
                          <a:ea typeface="等线" panose="02010600030101010101" pitchFamily="2" charset="-122"/>
                        </a:rPr>
                        <a:t>29.63%</a:t>
                      </a:r>
                    </a:p>
                  </a:txBody>
                  <a:tcPr marL="4583" marR="4583" marT="4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ctr" fontAlgn="ctr"/>
                      <a:r>
                        <a:rPr lang="en-US" altLang="zh-CN" sz="1000" b="1" i="0" u="none" strike="noStrike" dirty="0">
                          <a:solidFill>
                            <a:srgbClr val="FF0000"/>
                          </a:solidFill>
                          <a:effectLst/>
                          <a:latin typeface="等线" panose="02010600030101010101" pitchFamily="2" charset="-122"/>
                          <a:ea typeface="等线" panose="02010600030101010101" pitchFamily="2" charset="-122"/>
                        </a:rPr>
                        <a:t>57.50%</a:t>
                      </a:r>
                    </a:p>
                  </a:txBody>
                  <a:tcPr marL="4583" marR="4583" marT="4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ctr" fontAlgn="ctr"/>
                      <a:r>
                        <a:rPr lang="en-US" altLang="zh-CN" sz="1000" b="0" i="0" u="none" strike="noStrike">
                          <a:solidFill>
                            <a:srgbClr val="000000"/>
                          </a:solidFill>
                          <a:effectLst/>
                          <a:latin typeface="等线" panose="02010600030101010101" pitchFamily="2" charset="-122"/>
                          <a:ea typeface="等线" panose="02010600030101010101" pitchFamily="2" charset="-122"/>
                        </a:rPr>
                        <a:t>18.64%</a:t>
                      </a:r>
                    </a:p>
                  </a:txBody>
                  <a:tcPr marL="4583" marR="4583" marT="4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US" altLang="zh-CN" sz="1000" b="1" i="0" u="none" strike="noStrike" dirty="0">
                          <a:solidFill>
                            <a:srgbClr val="FF0000"/>
                          </a:solidFill>
                          <a:effectLst/>
                          <a:latin typeface="等线" panose="02010600030101010101" pitchFamily="2" charset="-122"/>
                          <a:ea typeface="等线" panose="02010600030101010101" pitchFamily="2" charset="-122"/>
                        </a:rPr>
                        <a:t>73.30%</a:t>
                      </a:r>
                    </a:p>
                  </a:txBody>
                  <a:tcPr marL="4583" marR="4583" marT="4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US" altLang="zh-CN" sz="1000" b="0" i="0" u="none" strike="noStrike">
                          <a:solidFill>
                            <a:srgbClr val="000000"/>
                          </a:solidFill>
                          <a:effectLst/>
                          <a:latin typeface="等线" panose="02010600030101010101" pitchFamily="2" charset="-122"/>
                          <a:ea typeface="等线" panose="02010600030101010101" pitchFamily="2" charset="-122"/>
                        </a:rPr>
                        <a:t>8.09%</a:t>
                      </a:r>
                    </a:p>
                  </a:txBody>
                  <a:tcPr marL="4583" marR="4583" marT="4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US" altLang="zh-CN" sz="1000" b="1" i="0" u="none" strike="noStrike" dirty="0">
                          <a:solidFill>
                            <a:srgbClr val="FF0000"/>
                          </a:solidFill>
                          <a:effectLst/>
                          <a:latin typeface="等线" panose="02010600030101010101" pitchFamily="2" charset="-122"/>
                          <a:ea typeface="等线" panose="02010600030101010101" pitchFamily="2" charset="-122"/>
                        </a:rPr>
                        <a:t>88.40%</a:t>
                      </a:r>
                    </a:p>
                  </a:txBody>
                  <a:tcPr marL="4583" marR="4583" marT="4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3888222413"/>
                  </a:ext>
                </a:extLst>
              </a:tr>
              <a:tr h="342429">
                <a:tc vMerge="1">
                  <a:txBody>
                    <a:bodyPr/>
                    <a:lstStyle/>
                    <a:p>
                      <a:endParaRPr lang="zh-CN" altLang="en-US"/>
                    </a:p>
                  </a:txBody>
                  <a:tcPr/>
                </a:tc>
                <a:tc>
                  <a:txBody>
                    <a:bodyPr/>
                    <a:lstStyle/>
                    <a:p>
                      <a:pPr algn="ctr" fontAlgn="ctr"/>
                      <a:r>
                        <a:rPr lang="en-US" altLang="zh-CN" sz="1000" b="0" i="0" u="none" strike="noStrike" dirty="0">
                          <a:solidFill>
                            <a:srgbClr val="000000"/>
                          </a:solidFill>
                          <a:effectLst/>
                          <a:latin typeface="等线" panose="02010600030101010101" pitchFamily="2" charset="-122"/>
                          <a:ea typeface="等线" panose="02010600030101010101" pitchFamily="2" charset="-122"/>
                        </a:rPr>
                        <a:t>20</a:t>
                      </a:r>
                    </a:p>
                  </a:txBody>
                  <a:tcPr marL="4583" marR="4583" marT="4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000" b="0" i="0" u="none" strike="noStrike">
                          <a:solidFill>
                            <a:srgbClr val="000000"/>
                          </a:solidFill>
                          <a:effectLst/>
                          <a:latin typeface="等线" panose="02010600030101010101" pitchFamily="2" charset="-122"/>
                          <a:ea typeface="等线" panose="02010600030101010101" pitchFamily="2" charset="-122"/>
                        </a:rPr>
                        <a:t>41.86%</a:t>
                      </a:r>
                    </a:p>
                  </a:txBody>
                  <a:tcPr marL="4583" marR="4583" marT="4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000" b="0" i="0" u="none" strike="noStrike" dirty="0">
                          <a:solidFill>
                            <a:srgbClr val="000000"/>
                          </a:solidFill>
                          <a:effectLst/>
                          <a:latin typeface="等线" panose="02010600030101010101" pitchFamily="2" charset="-122"/>
                          <a:ea typeface="等线" panose="02010600030101010101" pitchFamily="2" charset="-122"/>
                        </a:rPr>
                        <a:t>15.72%</a:t>
                      </a:r>
                    </a:p>
                  </a:txBody>
                  <a:tcPr marL="4583" marR="4583" marT="4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ctr" fontAlgn="ctr"/>
                      <a:r>
                        <a:rPr lang="en-US" altLang="zh-CN" sz="1000" b="1" i="0" u="none" strike="noStrike" dirty="0">
                          <a:solidFill>
                            <a:srgbClr val="FF0000"/>
                          </a:solidFill>
                          <a:effectLst/>
                          <a:latin typeface="等线" panose="02010600030101010101" pitchFamily="2" charset="-122"/>
                          <a:ea typeface="等线" panose="02010600030101010101" pitchFamily="2" charset="-122"/>
                        </a:rPr>
                        <a:t>62.50%</a:t>
                      </a:r>
                    </a:p>
                  </a:txBody>
                  <a:tcPr marL="4583" marR="4583" marT="4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ctr" fontAlgn="ctr"/>
                      <a:r>
                        <a:rPr lang="en-US" altLang="zh-CN" sz="1000" b="0" i="0" u="none" strike="noStrike">
                          <a:solidFill>
                            <a:srgbClr val="000000"/>
                          </a:solidFill>
                          <a:effectLst/>
                          <a:latin typeface="等线" panose="02010600030101010101" pitchFamily="2" charset="-122"/>
                          <a:ea typeface="等线" panose="02010600030101010101" pitchFamily="2" charset="-122"/>
                        </a:rPr>
                        <a:t>9.65%</a:t>
                      </a:r>
                    </a:p>
                  </a:txBody>
                  <a:tcPr marL="4583" marR="4583" marT="4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US" altLang="zh-CN" sz="1000" b="1" i="0" u="none" strike="noStrike" dirty="0">
                          <a:solidFill>
                            <a:srgbClr val="FF0000"/>
                          </a:solidFill>
                          <a:effectLst/>
                          <a:latin typeface="等线" panose="02010600030101010101" pitchFamily="2" charset="-122"/>
                          <a:ea typeface="等线" panose="02010600030101010101" pitchFamily="2" charset="-122"/>
                        </a:rPr>
                        <a:t>76.90%</a:t>
                      </a:r>
                    </a:p>
                  </a:txBody>
                  <a:tcPr marL="4583" marR="4583" marT="4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US" altLang="zh-CN" sz="1000" b="0" i="0" u="none" strike="noStrike">
                          <a:solidFill>
                            <a:srgbClr val="000000"/>
                          </a:solidFill>
                          <a:effectLst/>
                          <a:latin typeface="等线" panose="02010600030101010101" pitchFamily="2" charset="-122"/>
                          <a:ea typeface="等线" panose="02010600030101010101" pitchFamily="2" charset="-122"/>
                        </a:rPr>
                        <a:t>4.11%</a:t>
                      </a:r>
                    </a:p>
                  </a:txBody>
                  <a:tcPr marL="4583" marR="4583" marT="4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US" altLang="zh-CN" sz="1000" b="1" i="0" u="none" strike="noStrike" dirty="0">
                          <a:solidFill>
                            <a:srgbClr val="FF0000"/>
                          </a:solidFill>
                          <a:effectLst/>
                          <a:latin typeface="等线" panose="02010600030101010101" pitchFamily="2" charset="-122"/>
                          <a:ea typeface="等线" panose="02010600030101010101" pitchFamily="2" charset="-122"/>
                        </a:rPr>
                        <a:t>90.20%</a:t>
                      </a:r>
                    </a:p>
                  </a:txBody>
                  <a:tcPr marL="4583" marR="4583" marT="4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3040395258"/>
                  </a:ext>
                </a:extLst>
              </a:tr>
              <a:tr h="410915">
                <a:tc vMerge="1">
                  <a:txBody>
                    <a:bodyPr/>
                    <a:lstStyle/>
                    <a:p>
                      <a:endParaRPr lang="zh-CN" altLang="en-US"/>
                    </a:p>
                  </a:txBody>
                  <a:tcPr/>
                </a:tc>
                <a:tc>
                  <a:txBody>
                    <a:bodyPr/>
                    <a:lstStyle/>
                    <a:p>
                      <a:pPr algn="ctr" fontAlgn="ctr"/>
                      <a:r>
                        <a:rPr lang="en-US" altLang="zh-CN" sz="1000" b="0" i="0" u="none" strike="noStrike">
                          <a:solidFill>
                            <a:srgbClr val="000000"/>
                          </a:solidFill>
                          <a:effectLst/>
                          <a:latin typeface="等线" panose="02010600030101010101" pitchFamily="2" charset="-122"/>
                          <a:ea typeface="等线" panose="02010600030101010101" pitchFamily="2" charset="-122"/>
                        </a:rPr>
                        <a:t>50</a:t>
                      </a:r>
                    </a:p>
                  </a:txBody>
                  <a:tcPr marL="4583" marR="4583" marT="4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000" b="0" i="0" u="none" strike="noStrike" dirty="0">
                          <a:solidFill>
                            <a:srgbClr val="000000"/>
                          </a:solidFill>
                          <a:effectLst/>
                          <a:latin typeface="等线" panose="02010600030101010101" pitchFamily="2" charset="-122"/>
                          <a:ea typeface="等线" panose="02010600030101010101" pitchFamily="2" charset="-122"/>
                        </a:rPr>
                        <a:t>18.64%</a:t>
                      </a:r>
                    </a:p>
                  </a:txBody>
                  <a:tcPr marL="4583" marR="4583" marT="4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000" b="0" i="0" u="none" strike="noStrike" dirty="0">
                          <a:solidFill>
                            <a:srgbClr val="000000"/>
                          </a:solidFill>
                          <a:effectLst/>
                          <a:latin typeface="等线" panose="02010600030101010101" pitchFamily="2" charset="-122"/>
                          <a:ea typeface="等线" panose="02010600030101010101" pitchFamily="2" charset="-122"/>
                        </a:rPr>
                        <a:t>6.14%</a:t>
                      </a:r>
                    </a:p>
                  </a:txBody>
                  <a:tcPr marL="4583" marR="4583" marT="4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ctr" fontAlgn="ctr"/>
                      <a:r>
                        <a:rPr lang="en-US" altLang="zh-CN" sz="1000" b="1" i="0" u="none" strike="noStrike" dirty="0">
                          <a:solidFill>
                            <a:srgbClr val="FF0000"/>
                          </a:solidFill>
                          <a:effectLst/>
                          <a:latin typeface="等线" panose="02010600030101010101" pitchFamily="2" charset="-122"/>
                          <a:ea typeface="等线" panose="02010600030101010101" pitchFamily="2" charset="-122"/>
                        </a:rPr>
                        <a:t>67.10%</a:t>
                      </a:r>
                    </a:p>
                  </a:txBody>
                  <a:tcPr marL="4583" marR="4583" marT="4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ctr" fontAlgn="ctr"/>
                      <a:r>
                        <a:rPr lang="en-US" altLang="zh-CN" sz="1000" b="0" i="0" u="none" strike="noStrike">
                          <a:solidFill>
                            <a:srgbClr val="000000"/>
                          </a:solidFill>
                          <a:effectLst/>
                          <a:latin typeface="等线" panose="02010600030101010101" pitchFamily="2" charset="-122"/>
                          <a:ea typeface="等线" panose="02010600030101010101" pitchFamily="2" charset="-122"/>
                        </a:rPr>
                        <a:t>3.80%</a:t>
                      </a:r>
                    </a:p>
                  </a:txBody>
                  <a:tcPr marL="4583" marR="4583" marT="4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US" altLang="zh-CN" sz="1000" b="1" i="0" u="none" strike="noStrike" dirty="0">
                          <a:solidFill>
                            <a:srgbClr val="FF0000"/>
                          </a:solidFill>
                          <a:effectLst/>
                          <a:latin typeface="等线" panose="02010600030101010101" pitchFamily="2" charset="-122"/>
                          <a:ea typeface="等线" panose="02010600030101010101" pitchFamily="2" charset="-122"/>
                        </a:rPr>
                        <a:t>79.60%</a:t>
                      </a:r>
                    </a:p>
                  </a:txBody>
                  <a:tcPr marL="4583" marR="4583" marT="4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US" altLang="zh-CN" sz="1000" b="0" i="0" u="none" strike="noStrike">
                          <a:solidFill>
                            <a:srgbClr val="000000"/>
                          </a:solidFill>
                          <a:effectLst/>
                          <a:latin typeface="等线" panose="02010600030101010101" pitchFamily="2" charset="-122"/>
                          <a:ea typeface="等线" panose="02010600030101010101" pitchFamily="2" charset="-122"/>
                        </a:rPr>
                        <a:t>1.67%</a:t>
                      </a:r>
                    </a:p>
                  </a:txBody>
                  <a:tcPr marL="4583" marR="4583" marT="4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US" altLang="zh-CN" sz="1000" b="1" i="0" u="none" strike="noStrike" dirty="0">
                          <a:solidFill>
                            <a:srgbClr val="FF0000"/>
                          </a:solidFill>
                          <a:effectLst/>
                          <a:latin typeface="等线" panose="02010600030101010101" pitchFamily="2" charset="-122"/>
                          <a:ea typeface="等线" panose="02010600030101010101" pitchFamily="2" charset="-122"/>
                        </a:rPr>
                        <a:t>91.00%</a:t>
                      </a:r>
                    </a:p>
                  </a:txBody>
                  <a:tcPr marL="4583" marR="4583" marT="4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2953956409"/>
                  </a:ext>
                </a:extLst>
              </a:tr>
              <a:tr h="361996">
                <a:tc rowSpan="3">
                  <a:txBody>
                    <a:bodyPr/>
                    <a:lstStyle/>
                    <a:p>
                      <a:pPr algn="ctr" fontAlgn="ctr"/>
                      <a:r>
                        <a:rPr lang="en-US" altLang="zh-CN" sz="1000" b="0" i="0" u="none" strike="noStrike">
                          <a:solidFill>
                            <a:srgbClr val="000000"/>
                          </a:solidFill>
                          <a:effectLst/>
                          <a:latin typeface="等线" panose="02010600030101010101" pitchFamily="2" charset="-122"/>
                          <a:ea typeface="等线" panose="02010600030101010101" pitchFamily="2" charset="-122"/>
                        </a:rPr>
                        <a:t>10</a:t>
                      </a:r>
                    </a:p>
                  </a:txBody>
                  <a:tcPr marL="4583" marR="4583" marT="4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000" b="0" i="0" u="none" strike="noStrike" dirty="0">
                          <a:solidFill>
                            <a:srgbClr val="000000"/>
                          </a:solidFill>
                          <a:effectLst/>
                          <a:latin typeface="等线" panose="02010600030101010101" pitchFamily="2" charset="-122"/>
                          <a:ea typeface="等线" panose="02010600030101010101" pitchFamily="2" charset="-122"/>
                        </a:rPr>
                        <a:t>10</a:t>
                      </a:r>
                    </a:p>
                  </a:txBody>
                  <a:tcPr marL="4583" marR="4583" marT="4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000" b="0" i="0" u="none" strike="noStrike">
                          <a:solidFill>
                            <a:srgbClr val="000000"/>
                          </a:solidFill>
                          <a:effectLst/>
                          <a:latin typeface="等线" panose="02010600030101010101" pitchFamily="2" charset="-122"/>
                          <a:ea typeface="等线" panose="02010600030101010101" pitchFamily="2" charset="-122"/>
                        </a:rPr>
                        <a:t>99.96%</a:t>
                      </a:r>
                    </a:p>
                  </a:txBody>
                  <a:tcPr marL="4583" marR="4583" marT="4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000" b="0" i="0" u="none" strike="noStrike" dirty="0">
                          <a:solidFill>
                            <a:srgbClr val="000000"/>
                          </a:solidFill>
                          <a:effectLst/>
                          <a:latin typeface="等线" panose="02010600030101010101" pitchFamily="2" charset="-122"/>
                          <a:ea typeface="等线" panose="02010600030101010101" pitchFamily="2" charset="-122"/>
                        </a:rPr>
                        <a:t>81.54%</a:t>
                      </a:r>
                    </a:p>
                  </a:txBody>
                  <a:tcPr marL="4583" marR="4583" marT="4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ctr" fontAlgn="ctr"/>
                      <a:r>
                        <a:rPr lang="en-US" altLang="zh-CN" sz="1000" b="1" i="0" u="none" strike="noStrike" dirty="0">
                          <a:solidFill>
                            <a:srgbClr val="FF0000"/>
                          </a:solidFill>
                          <a:effectLst/>
                          <a:latin typeface="等线" panose="02010600030101010101" pitchFamily="2" charset="-122"/>
                          <a:ea typeface="等线" panose="02010600030101010101" pitchFamily="2" charset="-122"/>
                        </a:rPr>
                        <a:t>18.40%</a:t>
                      </a:r>
                    </a:p>
                  </a:txBody>
                  <a:tcPr marL="4583" marR="4583" marT="4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ctr" fontAlgn="ctr"/>
                      <a:r>
                        <a:rPr lang="en-US" altLang="zh-CN" sz="1000" b="0" i="0" u="none" strike="noStrike">
                          <a:solidFill>
                            <a:srgbClr val="000000"/>
                          </a:solidFill>
                          <a:effectLst/>
                          <a:latin typeface="等线" panose="02010600030101010101" pitchFamily="2" charset="-122"/>
                          <a:ea typeface="等线" panose="02010600030101010101" pitchFamily="2" charset="-122"/>
                        </a:rPr>
                        <a:t>61.83%</a:t>
                      </a:r>
                    </a:p>
                  </a:txBody>
                  <a:tcPr marL="4583" marR="4583" marT="4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US" altLang="zh-CN" sz="1000" b="1" i="0" u="none" strike="noStrike" dirty="0">
                          <a:solidFill>
                            <a:srgbClr val="FF0000"/>
                          </a:solidFill>
                          <a:effectLst/>
                          <a:latin typeface="等线" panose="02010600030101010101" pitchFamily="2" charset="-122"/>
                          <a:ea typeface="等线" panose="02010600030101010101" pitchFamily="2" charset="-122"/>
                        </a:rPr>
                        <a:t>38.10%</a:t>
                      </a:r>
                    </a:p>
                  </a:txBody>
                  <a:tcPr marL="4583" marR="4583" marT="4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US" altLang="zh-CN" sz="1000" b="0" i="0" u="none" strike="noStrike">
                          <a:solidFill>
                            <a:srgbClr val="000000"/>
                          </a:solidFill>
                          <a:effectLst/>
                          <a:latin typeface="等线" panose="02010600030101010101" pitchFamily="2" charset="-122"/>
                          <a:ea typeface="等线" panose="02010600030101010101" pitchFamily="2" charset="-122"/>
                        </a:rPr>
                        <a:t>31.98%</a:t>
                      </a:r>
                    </a:p>
                  </a:txBody>
                  <a:tcPr marL="4583" marR="4583" marT="4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US" altLang="zh-CN" sz="1000" b="1" i="0" u="none" strike="noStrike">
                          <a:solidFill>
                            <a:srgbClr val="FF0000"/>
                          </a:solidFill>
                          <a:effectLst/>
                          <a:latin typeface="等线" panose="02010600030101010101" pitchFamily="2" charset="-122"/>
                          <a:ea typeface="等线" panose="02010600030101010101" pitchFamily="2" charset="-122"/>
                        </a:rPr>
                        <a:t>68.00%</a:t>
                      </a:r>
                    </a:p>
                  </a:txBody>
                  <a:tcPr marL="4583" marR="4583" marT="4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3991189848"/>
                  </a:ext>
                </a:extLst>
              </a:tr>
              <a:tr h="371781">
                <a:tc vMerge="1">
                  <a:txBody>
                    <a:bodyPr/>
                    <a:lstStyle/>
                    <a:p>
                      <a:endParaRPr lang="zh-CN" altLang="en-US"/>
                    </a:p>
                  </a:txBody>
                  <a:tcPr/>
                </a:tc>
                <a:tc>
                  <a:txBody>
                    <a:bodyPr/>
                    <a:lstStyle/>
                    <a:p>
                      <a:pPr algn="ctr" fontAlgn="ctr"/>
                      <a:r>
                        <a:rPr lang="en-US" altLang="zh-CN" sz="1000" b="0" i="0" u="none" strike="noStrike" dirty="0">
                          <a:solidFill>
                            <a:srgbClr val="000000"/>
                          </a:solidFill>
                          <a:effectLst/>
                          <a:latin typeface="等线" panose="02010600030101010101" pitchFamily="2" charset="-122"/>
                          <a:ea typeface="等线" panose="02010600030101010101" pitchFamily="2" charset="-122"/>
                        </a:rPr>
                        <a:t>20</a:t>
                      </a:r>
                    </a:p>
                  </a:txBody>
                  <a:tcPr marL="4583" marR="4583" marT="4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000" b="0" i="0" u="none" strike="noStrike">
                          <a:solidFill>
                            <a:srgbClr val="000000"/>
                          </a:solidFill>
                          <a:effectLst/>
                          <a:latin typeface="等线" panose="02010600030101010101" pitchFamily="2" charset="-122"/>
                          <a:ea typeface="等线" panose="02010600030101010101" pitchFamily="2" charset="-122"/>
                        </a:rPr>
                        <a:t>93.45%</a:t>
                      </a:r>
                    </a:p>
                  </a:txBody>
                  <a:tcPr marL="4583" marR="4583" marT="4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000" b="0" i="0" u="none" strike="noStrike" dirty="0">
                          <a:solidFill>
                            <a:srgbClr val="000000"/>
                          </a:solidFill>
                          <a:effectLst/>
                          <a:latin typeface="等线" panose="02010600030101010101" pitchFamily="2" charset="-122"/>
                          <a:ea typeface="等线" panose="02010600030101010101" pitchFamily="2" charset="-122"/>
                        </a:rPr>
                        <a:t>36.02%</a:t>
                      </a:r>
                    </a:p>
                  </a:txBody>
                  <a:tcPr marL="4583" marR="4583" marT="4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ctr" fontAlgn="ctr"/>
                      <a:r>
                        <a:rPr lang="en-US" altLang="zh-CN" sz="1000" b="1" i="0" u="none" strike="noStrike" dirty="0">
                          <a:solidFill>
                            <a:srgbClr val="FF0000"/>
                          </a:solidFill>
                          <a:effectLst/>
                          <a:latin typeface="等线" panose="02010600030101010101" pitchFamily="2" charset="-122"/>
                          <a:ea typeface="等线" panose="02010600030101010101" pitchFamily="2" charset="-122"/>
                        </a:rPr>
                        <a:t>61.50%</a:t>
                      </a:r>
                    </a:p>
                  </a:txBody>
                  <a:tcPr marL="4583" marR="4583" marT="4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ctr" fontAlgn="ctr"/>
                      <a:r>
                        <a:rPr lang="en-US" altLang="zh-CN" sz="1000" b="0" i="0" u="none" strike="noStrike" dirty="0">
                          <a:solidFill>
                            <a:srgbClr val="000000"/>
                          </a:solidFill>
                          <a:effectLst/>
                          <a:latin typeface="等线" panose="02010600030101010101" pitchFamily="2" charset="-122"/>
                          <a:ea typeface="等线" panose="02010600030101010101" pitchFamily="2" charset="-122"/>
                        </a:rPr>
                        <a:t>22.19%</a:t>
                      </a:r>
                    </a:p>
                  </a:txBody>
                  <a:tcPr marL="4583" marR="4583" marT="4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US" altLang="zh-CN" sz="1000" b="1" i="0" u="none" strike="noStrike" dirty="0">
                          <a:solidFill>
                            <a:srgbClr val="FF0000"/>
                          </a:solidFill>
                          <a:effectLst/>
                          <a:latin typeface="等线" panose="02010600030101010101" pitchFamily="2" charset="-122"/>
                          <a:ea typeface="等线" panose="02010600030101010101" pitchFamily="2" charset="-122"/>
                        </a:rPr>
                        <a:t>76.30%</a:t>
                      </a:r>
                    </a:p>
                  </a:txBody>
                  <a:tcPr marL="4583" marR="4583" marT="4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US" altLang="zh-CN" sz="1000" b="0" i="0" u="none" strike="noStrike">
                          <a:solidFill>
                            <a:srgbClr val="000000"/>
                          </a:solidFill>
                          <a:effectLst/>
                          <a:latin typeface="等线" panose="02010600030101010101" pitchFamily="2" charset="-122"/>
                          <a:ea typeface="等线" panose="02010600030101010101" pitchFamily="2" charset="-122"/>
                        </a:rPr>
                        <a:t>9.67%</a:t>
                      </a:r>
                    </a:p>
                  </a:txBody>
                  <a:tcPr marL="4583" marR="4583" marT="4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US" altLang="zh-CN" sz="1000" b="1" i="0" u="none" strike="noStrike" dirty="0">
                          <a:solidFill>
                            <a:srgbClr val="FF0000"/>
                          </a:solidFill>
                          <a:effectLst/>
                          <a:latin typeface="等线" panose="02010600030101010101" pitchFamily="2" charset="-122"/>
                          <a:ea typeface="等线" panose="02010600030101010101" pitchFamily="2" charset="-122"/>
                        </a:rPr>
                        <a:t>89.70%</a:t>
                      </a:r>
                    </a:p>
                  </a:txBody>
                  <a:tcPr marL="4583" marR="4583" marT="4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710045248"/>
                  </a:ext>
                </a:extLst>
              </a:tr>
              <a:tr h="332646">
                <a:tc vMerge="1">
                  <a:txBody>
                    <a:bodyPr/>
                    <a:lstStyle/>
                    <a:p>
                      <a:endParaRPr lang="zh-CN" altLang="en-US"/>
                    </a:p>
                  </a:txBody>
                  <a:tcPr/>
                </a:tc>
                <a:tc>
                  <a:txBody>
                    <a:bodyPr/>
                    <a:lstStyle/>
                    <a:p>
                      <a:pPr algn="ctr" fontAlgn="ctr"/>
                      <a:r>
                        <a:rPr lang="en-US" altLang="zh-CN" sz="1000" b="0" i="0" u="none" strike="noStrike">
                          <a:solidFill>
                            <a:srgbClr val="000000"/>
                          </a:solidFill>
                          <a:effectLst/>
                          <a:latin typeface="等线" panose="02010600030101010101" pitchFamily="2" charset="-122"/>
                          <a:ea typeface="等线" panose="02010600030101010101" pitchFamily="2" charset="-122"/>
                        </a:rPr>
                        <a:t>50</a:t>
                      </a:r>
                    </a:p>
                  </a:txBody>
                  <a:tcPr marL="4583" marR="4583" marT="4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000" b="0" i="0" u="none" strike="noStrike">
                          <a:solidFill>
                            <a:srgbClr val="000000"/>
                          </a:solidFill>
                          <a:effectLst/>
                          <a:latin typeface="等线" panose="02010600030101010101" pitchFamily="2" charset="-122"/>
                          <a:ea typeface="等线" panose="02010600030101010101" pitchFamily="2" charset="-122"/>
                        </a:rPr>
                        <a:t>61.83%</a:t>
                      </a:r>
                    </a:p>
                  </a:txBody>
                  <a:tcPr marL="4583" marR="4583" marT="4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000" b="0" i="0" u="none" strike="noStrike" dirty="0">
                          <a:solidFill>
                            <a:srgbClr val="000000"/>
                          </a:solidFill>
                          <a:effectLst/>
                          <a:latin typeface="等线" panose="02010600030101010101" pitchFamily="2" charset="-122"/>
                          <a:ea typeface="等线" panose="02010600030101010101" pitchFamily="2" charset="-122"/>
                        </a:rPr>
                        <a:t>19.77%</a:t>
                      </a:r>
                    </a:p>
                  </a:txBody>
                  <a:tcPr marL="4583" marR="4583" marT="4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ctr" fontAlgn="ctr"/>
                      <a:r>
                        <a:rPr lang="en-US" altLang="zh-CN" sz="1000" b="1" i="0" u="none" strike="noStrike" dirty="0">
                          <a:solidFill>
                            <a:srgbClr val="FF0000"/>
                          </a:solidFill>
                          <a:effectLst/>
                          <a:latin typeface="等线" panose="02010600030101010101" pitchFamily="2" charset="-122"/>
                          <a:ea typeface="等线" panose="02010600030101010101" pitchFamily="2" charset="-122"/>
                        </a:rPr>
                        <a:t>68.00%</a:t>
                      </a:r>
                    </a:p>
                  </a:txBody>
                  <a:tcPr marL="4583" marR="4583" marT="4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ctr" fontAlgn="ctr"/>
                      <a:r>
                        <a:rPr lang="en-US" altLang="zh-CN" sz="1000" b="0" i="0" u="none" strike="noStrike">
                          <a:solidFill>
                            <a:srgbClr val="000000"/>
                          </a:solidFill>
                          <a:effectLst/>
                          <a:latin typeface="等线" panose="02010600030101010101" pitchFamily="2" charset="-122"/>
                          <a:ea typeface="等线" panose="02010600030101010101" pitchFamily="2" charset="-122"/>
                        </a:rPr>
                        <a:t>12.10%</a:t>
                      </a:r>
                    </a:p>
                  </a:txBody>
                  <a:tcPr marL="4583" marR="4583" marT="4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US" altLang="zh-CN" sz="1000" b="1" i="0" u="none" strike="noStrike" dirty="0">
                          <a:solidFill>
                            <a:srgbClr val="FF0000"/>
                          </a:solidFill>
                          <a:effectLst/>
                          <a:latin typeface="等线" panose="02010600030101010101" pitchFamily="2" charset="-122"/>
                          <a:ea typeface="等线" panose="02010600030101010101" pitchFamily="2" charset="-122"/>
                        </a:rPr>
                        <a:t>80.40%</a:t>
                      </a:r>
                    </a:p>
                  </a:txBody>
                  <a:tcPr marL="4583" marR="4583" marT="4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US" altLang="zh-CN" sz="1000" b="0" i="0" u="none" strike="noStrike" dirty="0">
                          <a:solidFill>
                            <a:srgbClr val="000000"/>
                          </a:solidFill>
                          <a:effectLst/>
                          <a:latin typeface="等线" panose="02010600030101010101" pitchFamily="2" charset="-122"/>
                          <a:ea typeface="等线" panose="02010600030101010101" pitchFamily="2" charset="-122"/>
                        </a:rPr>
                        <a:t>5.28%</a:t>
                      </a:r>
                    </a:p>
                  </a:txBody>
                  <a:tcPr marL="4583" marR="4583" marT="4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US" altLang="zh-CN" sz="1000" b="1" i="0" u="none" strike="noStrike" dirty="0">
                          <a:solidFill>
                            <a:srgbClr val="FF0000"/>
                          </a:solidFill>
                          <a:effectLst/>
                          <a:latin typeface="等线" panose="02010600030101010101" pitchFamily="2" charset="-122"/>
                          <a:ea typeface="等线" panose="02010600030101010101" pitchFamily="2" charset="-122"/>
                        </a:rPr>
                        <a:t>91.50%</a:t>
                      </a:r>
                    </a:p>
                  </a:txBody>
                  <a:tcPr marL="4583" marR="4583" marT="4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30708073"/>
                  </a:ext>
                </a:extLst>
              </a:tr>
              <a:tr h="430483">
                <a:tc rowSpan="3">
                  <a:txBody>
                    <a:bodyPr/>
                    <a:lstStyle/>
                    <a:p>
                      <a:pPr algn="ctr" fontAlgn="ctr"/>
                      <a:r>
                        <a:rPr lang="en-US" altLang="zh-CN" sz="1000" b="0" i="0" u="none" strike="noStrike">
                          <a:solidFill>
                            <a:srgbClr val="000000"/>
                          </a:solidFill>
                          <a:effectLst/>
                          <a:latin typeface="等线" panose="02010600030101010101" pitchFamily="2" charset="-122"/>
                          <a:ea typeface="等线" panose="02010600030101010101" pitchFamily="2" charset="-122"/>
                        </a:rPr>
                        <a:t>20</a:t>
                      </a:r>
                    </a:p>
                  </a:txBody>
                  <a:tcPr marL="4583" marR="4583" marT="4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000" b="0" i="0" u="none" strike="noStrike">
                          <a:solidFill>
                            <a:srgbClr val="000000"/>
                          </a:solidFill>
                          <a:effectLst/>
                          <a:latin typeface="等线" panose="02010600030101010101" pitchFamily="2" charset="-122"/>
                          <a:ea typeface="等线" panose="02010600030101010101" pitchFamily="2" charset="-122"/>
                        </a:rPr>
                        <a:t>10</a:t>
                      </a:r>
                    </a:p>
                  </a:txBody>
                  <a:tcPr marL="4583" marR="4583" marT="4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000" b="0" i="0" u="none" strike="noStrike">
                          <a:solidFill>
                            <a:srgbClr val="000000"/>
                          </a:solidFill>
                          <a:effectLst/>
                          <a:latin typeface="等线" panose="02010600030101010101" pitchFamily="2" charset="-122"/>
                          <a:ea typeface="等线" panose="02010600030101010101" pitchFamily="2" charset="-122"/>
                        </a:rPr>
                        <a:t>100.00%</a:t>
                      </a:r>
                    </a:p>
                  </a:txBody>
                  <a:tcPr marL="4583" marR="4583" marT="4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000" b="0" i="0" u="none" strike="noStrike" dirty="0">
                          <a:solidFill>
                            <a:srgbClr val="000000"/>
                          </a:solidFill>
                          <a:effectLst/>
                          <a:latin typeface="等线" panose="02010600030101010101" pitchFamily="2" charset="-122"/>
                          <a:ea typeface="等线" panose="02010600030101010101" pitchFamily="2" charset="-122"/>
                        </a:rPr>
                        <a:t>99.98%</a:t>
                      </a:r>
                    </a:p>
                  </a:txBody>
                  <a:tcPr marL="4583" marR="4583" marT="4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ctr" fontAlgn="ctr"/>
                      <a:r>
                        <a:rPr lang="en-US" altLang="zh-CN" sz="1000" b="1" i="0" u="none" strike="noStrike" dirty="0">
                          <a:solidFill>
                            <a:srgbClr val="FF0000"/>
                          </a:solidFill>
                          <a:effectLst/>
                          <a:latin typeface="等线" panose="02010600030101010101" pitchFamily="2" charset="-122"/>
                          <a:ea typeface="等线" panose="02010600030101010101" pitchFamily="2" charset="-122"/>
                        </a:rPr>
                        <a:t>-  </a:t>
                      </a:r>
                    </a:p>
                  </a:txBody>
                  <a:tcPr marL="4583" marR="4583" marT="4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ctr" fontAlgn="ctr"/>
                      <a:r>
                        <a:rPr lang="en-US" altLang="zh-CN" sz="1000" b="0" i="0" u="none" strike="noStrike">
                          <a:solidFill>
                            <a:srgbClr val="000000"/>
                          </a:solidFill>
                          <a:effectLst/>
                          <a:latin typeface="等线" panose="02010600030101010101" pitchFamily="2" charset="-122"/>
                          <a:ea typeface="等线" panose="02010600030101010101" pitchFamily="2" charset="-122"/>
                        </a:rPr>
                        <a:t>98.80%</a:t>
                      </a:r>
                    </a:p>
                  </a:txBody>
                  <a:tcPr marL="4583" marR="4583" marT="4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US" altLang="zh-CN" sz="1000" b="1" i="0" u="none" strike="noStrike" dirty="0">
                          <a:solidFill>
                            <a:srgbClr val="FF0000"/>
                          </a:solidFill>
                          <a:effectLst/>
                          <a:latin typeface="等线" panose="02010600030101010101" pitchFamily="2" charset="-122"/>
                          <a:ea typeface="等线" panose="02010600030101010101" pitchFamily="2" charset="-122"/>
                        </a:rPr>
                        <a:t>1.20%</a:t>
                      </a:r>
                    </a:p>
                  </a:txBody>
                  <a:tcPr marL="4583" marR="4583" marT="4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US" altLang="zh-CN" sz="1000" b="0" i="0" u="none" strike="noStrike" dirty="0">
                          <a:solidFill>
                            <a:srgbClr val="000000"/>
                          </a:solidFill>
                          <a:effectLst/>
                          <a:latin typeface="等线" panose="02010600030101010101" pitchFamily="2" charset="-122"/>
                          <a:ea typeface="等线" panose="02010600030101010101" pitchFamily="2" charset="-122"/>
                        </a:rPr>
                        <a:t>81.30%</a:t>
                      </a:r>
                    </a:p>
                  </a:txBody>
                  <a:tcPr marL="4583" marR="4583" marT="4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US" altLang="zh-CN" sz="1000" b="1" i="0" u="none" strike="noStrike" dirty="0">
                          <a:solidFill>
                            <a:srgbClr val="FF0000"/>
                          </a:solidFill>
                          <a:effectLst/>
                          <a:latin typeface="等线" panose="02010600030101010101" pitchFamily="2" charset="-122"/>
                          <a:ea typeface="等线" panose="02010600030101010101" pitchFamily="2" charset="-122"/>
                        </a:rPr>
                        <a:t>18.70%</a:t>
                      </a:r>
                    </a:p>
                  </a:txBody>
                  <a:tcPr marL="4583" marR="4583" marT="4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882728995"/>
                  </a:ext>
                </a:extLst>
              </a:tr>
              <a:tr h="361996">
                <a:tc vMerge="1">
                  <a:txBody>
                    <a:bodyPr/>
                    <a:lstStyle/>
                    <a:p>
                      <a:endParaRPr lang="zh-CN" altLang="en-US"/>
                    </a:p>
                  </a:txBody>
                  <a:tcPr/>
                </a:tc>
                <a:tc>
                  <a:txBody>
                    <a:bodyPr/>
                    <a:lstStyle/>
                    <a:p>
                      <a:pPr algn="ctr" fontAlgn="ctr"/>
                      <a:r>
                        <a:rPr lang="en-US" altLang="zh-CN" sz="1000" b="0" i="0" u="none" strike="noStrike">
                          <a:solidFill>
                            <a:srgbClr val="000000"/>
                          </a:solidFill>
                          <a:effectLst/>
                          <a:latin typeface="等线" panose="02010600030101010101" pitchFamily="2" charset="-122"/>
                          <a:ea typeface="等线" panose="02010600030101010101" pitchFamily="2" charset="-122"/>
                        </a:rPr>
                        <a:t>20</a:t>
                      </a:r>
                    </a:p>
                  </a:txBody>
                  <a:tcPr marL="4583" marR="4583" marT="4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000" b="0" i="0" u="none" strike="noStrike">
                          <a:solidFill>
                            <a:srgbClr val="000000"/>
                          </a:solidFill>
                          <a:effectLst/>
                          <a:latin typeface="等线" panose="02010600030101010101" pitchFamily="2" charset="-122"/>
                          <a:ea typeface="等线" panose="02010600030101010101" pitchFamily="2" charset="-122"/>
                        </a:rPr>
                        <a:t>100.00%</a:t>
                      </a:r>
                    </a:p>
                  </a:txBody>
                  <a:tcPr marL="4583" marR="4583" marT="4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000" b="0" i="0" u="none" strike="noStrike" dirty="0">
                          <a:solidFill>
                            <a:srgbClr val="000000"/>
                          </a:solidFill>
                          <a:effectLst/>
                          <a:latin typeface="等线" panose="02010600030101010101" pitchFamily="2" charset="-122"/>
                          <a:ea typeface="等线" panose="02010600030101010101" pitchFamily="2" charset="-122"/>
                        </a:rPr>
                        <a:t>93.03%</a:t>
                      </a:r>
                    </a:p>
                  </a:txBody>
                  <a:tcPr marL="4583" marR="4583" marT="4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ctr" fontAlgn="ctr"/>
                      <a:r>
                        <a:rPr lang="en-US" altLang="zh-CN" sz="1000" b="1" i="0" u="none" strike="noStrike" dirty="0">
                          <a:solidFill>
                            <a:srgbClr val="FF0000"/>
                          </a:solidFill>
                          <a:effectLst/>
                          <a:latin typeface="等线" panose="02010600030101010101" pitchFamily="2" charset="-122"/>
                          <a:ea typeface="等线" panose="02010600030101010101" pitchFamily="2" charset="-122"/>
                        </a:rPr>
                        <a:t>6.97%</a:t>
                      </a:r>
                    </a:p>
                  </a:txBody>
                  <a:tcPr marL="4583" marR="4583" marT="4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ctr" fontAlgn="ctr"/>
                      <a:r>
                        <a:rPr lang="en-US" altLang="zh-CN" sz="1000" b="0" i="0" u="none" strike="noStrike">
                          <a:solidFill>
                            <a:srgbClr val="000000"/>
                          </a:solidFill>
                          <a:effectLst/>
                          <a:latin typeface="等线" panose="02010600030101010101" pitchFamily="2" charset="-122"/>
                          <a:ea typeface="等线" panose="02010600030101010101" pitchFamily="2" charset="-122"/>
                        </a:rPr>
                        <a:t>72.09%</a:t>
                      </a:r>
                    </a:p>
                  </a:txBody>
                  <a:tcPr marL="4583" marR="4583" marT="4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US" altLang="zh-CN" sz="1000" b="1" i="0" u="none" strike="noStrike" dirty="0">
                          <a:solidFill>
                            <a:srgbClr val="FF0000"/>
                          </a:solidFill>
                          <a:effectLst/>
                          <a:latin typeface="等线" panose="02010600030101010101" pitchFamily="2" charset="-122"/>
                          <a:ea typeface="等线" panose="02010600030101010101" pitchFamily="2" charset="-122"/>
                        </a:rPr>
                        <a:t>27.91%</a:t>
                      </a:r>
                    </a:p>
                  </a:txBody>
                  <a:tcPr marL="4583" marR="4583" marT="4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US" altLang="zh-CN" sz="1000" b="0" i="0" u="none" strike="noStrike">
                          <a:solidFill>
                            <a:srgbClr val="000000"/>
                          </a:solidFill>
                          <a:effectLst/>
                          <a:latin typeface="等线" panose="02010600030101010101" pitchFamily="2" charset="-122"/>
                          <a:ea typeface="等线" panose="02010600030101010101" pitchFamily="2" charset="-122"/>
                        </a:rPr>
                        <a:t>29.02%</a:t>
                      </a:r>
                    </a:p>
                  </a:txBody>
                  <a:tcPr marL="4583" marR="4583" marT="4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US" altLang="zh-CN" sz="1000" b="1" i="0" u="none" strike="noStrike" dirty="0">
                          <a:solidFill>
                            <a:srgbClr val="FF0000"/>
                          </a:solidFill>
                          <a:effectLst/>
                          <a:latin typeface="等线" panose="02010600030101010101" pitchFamily="2" charset="-122"/>
                          <a:ea typeface="等线" panose="02010600030101010101" pitchFamily="2" charset="-122"/>
                        </a:rPr>
                        <a:t>70.98%</a:t>
                      </a:r>
                    </a:p>
                  </a:txBody>
                  <a:tcPr marL="4583" marR="4583" marT="4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501771872"/>
                  </a:ext>
                </a:extLst>
              </a:tr>
              <a:tr h="371781">
                <a:tc vMerge="1">
                  <a:txBody>
                    <a:bodyPr/>
                    <a:lstStyle/>
                    <a:p>
                      <a:endParaRPr lang="zh-CN" altLang="en-US"/>
                    </a:p>
                  </a:txBody>
                  <a:tcPr/>
                </a:tc>
                <a:tc>
                  <a:txBody>
                    <a:bodyPr/>
                    <a:lstStyle/>
                    <a:p>
                      <a:pPr algn="ctr" fontAlgn="ctr"/>
                      <a:r>
                        <a:rPr lang="en-US" altLang="zh-CN" sz="1000" b="0" i="0" u="none" strike="noStrike">
                          <a:solidFill>
                            <a:srgbClr val="000000"/>
                          </a:solidFill>
                          <a:effectLst/>
                          <a:latin typeface="等线" panose="02010600030101010101" pitchFamily="2" charset="-122"/>
                          <a:ea typeface="等线" panose="02010600030101010101" pitchFamily="2" charset="-122"/>
                        </a:rPr>
                        <a:t>50</a:t>
                      </a:r>
                    </a:p>
                  </a:txBody>
                  <a:tcPr marL="4583" marR="4583" marT="4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000" b="0" i="0" u="none" strike="noStrike" dirty="0">
                          <a:solidFill>
                            <a:srgbClr val="000000"/>
                          </a:solidFill>
                          <a:effectLst/>
                          <a:latin typeface="等线" panose="02010600030101010101" pitchFamily="2" charset="-122"/>
                          <a:ea typeface="等线" panose="02010600030101010101" pitchFamily="2" charset="-122"/>
                        </a:rPr>
                        <a:t>98.80%</a:t>
                      </a:r>
                    </a:p>
                  </a:txBody>
                  <a:tcPr marL="4583" marR="4583" marT="4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000" b="0" i="0" u="none" strike="noStrike" dirty="0">
                          <a:solidFill>
                            <a:srgbClr val="000000"/>
                          </a:solidFill>
                          <a:effectLst/>
                          <a:latin typeface="等线" panose="02010600030101010101" pitchFamily="2" charset="-122"/>
                          <a:ea typeface="等线" panose="02010600030101010101" pitchFamily="2" charset="-122"/>
                        </a:rPr>
                        <a:t>67.10%</a:t>
                      </a:r>
                    </a:p>
                  </a:txBody>
                  <a:tcPr marL="4583" marR="4583" marT="4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ctr" fontAlgn="ctr"/>
                      <a:r>
                        <a:rPr lang="en-US" altLang="zh-CN" sz="1000" b="1" i="0" u="none" strike="noStrike" dirty="0">
                          <a:solidFill>
                            <a:srgbClr val="FF0000"/>
                          </a:solidFill>
                          <a:effectLst/>
                          <a:latin typeface="等线" panose="02010600030101010101" pitchFamily="2" charset="-122"/>
                          <a:ea typeface="等线" panose="02010600030101010101" pitchFamily="2" charset="-122"/>
                        </a:rPr>
                        <a:t>32.10%</a:t>
                      </a:r>
                    </a:p>
                  </a:txBody>
                  <a:tcPr marL="4583" marR="4583" marT="4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ctr" fontAlgn="ctr"/>
                      <a:r>
                        <a:rPr lang="en-US" altLang="zh-CN" sz="1000" b="0" i="0" u="none" strike="noStrike">
                          <a:solidFill>
                            <a:srgbClr val="000000"/>
                          </a:solidFill>
                          <a:effectLst/>
                          <a:latin typeface="等线" panose="02010600030101010101" pitchFamily="2" charset="-122"/>
                          <a:ea typeface="等线" panose="02010600030101010101" pitchFamily="2" charset="-122"/>
                        </a:rPr>
                        <a:t>41.73%</a:t>
                      </a:r>
                    </a:p>
                  </a:txBody>
                  <a:tcPr marL="4583" marR="4583" marT="4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US" altLang="zh-CN" sz="1000" b="1" i="0" u="none" strike="noStrike" dirty="0">
                          <a:solidFill>
                            <a:srgbClr val="FF0000"/>
                          </a:solidFill>
                          <a:effectLst/>
                          <a:latin typeface="等线" panose="02010600030101010101" pitchFamily="2" charset="-122"/>
                          <a:ea typeface="等线" panose="02010600030101010101" pitchFamily="2" charset="-122"/>
                        </a:rPr>
                        <a:t>57.80%</a:t>
                      </a:r>
                    </a:p>
                  </a:txBody>
                  <a:tcPr marL="4583" marR="4583" marT="4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US" altLang="zh-CN" sz="1000" b="0" i="0" u="none" strike="noStrike" dirty="0">
                          <a:solidFill>
                            <a:srgbClr val="000000"/>
                          </a:solidFill>
                          <a:effectLst/>
                          <a:latin typeface="等线" panose="02010600030101010101" pitchFamily="2" charset="-122"/>
                          <a:ea typeface="等线" panose="02010600030101010101" pitchFamily="2" charset="-122"/>
                        </a:rPr>
                        <a:t>17.62%</a:t>
                      </a:r>
                    </a:p>
                  </a:txBody>
                  <a:tcPr marL="4583" marR="4583" marT="4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US" altLang="zh-CN" sz="1000" b="1" i="0" u="none" strike="noStrike" dirty="0">
                          <a:solidFill>
                            <a:srgbClr val="FF0000"/>
                          </a:solidFill>
                          <a:effectLst/>
                          <a:latin typeface="等线" panose="02010600030101010101" pitchFamily="2" charset="-122"/>
                          <a:ea typeface="等线" panose="02010600030101010101" pitchFamily="2" charset="-122"/>
                        </a:rPr>
                        <a:t>82.20%</a:t>
                      </a:r>
                    </a:p>
                  </a:txBody>
                  <a:tcPr marL="4583" marR="4583" marT="4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1469685361"/>
                  </a:ext>
                </a:extLst>
              </a:tr>
            </a:tbl>
          </a:graphicData>
        </a:graphic>
      </p:graphicFrame>
      <p:sp>
        <p:nvSpPr>
          <p:cNvPr id="7" name="矩形 6">
            <a:extLst>
              <a:ext uri="{FF2B5EF4-FFF2-40B4-BE49-F238E27FC236}">
                <a16:creationId xmlns:a16="http://schemas.microsoft.com/office/drawing/2014/main" id="{FA1F20ED-B965-45A5-AD8F-1B4C079B6F30}"/>
              </a:ext>
            </a:extLst>
          </p:cNvPr>
          <p:cNvSpPr/>
          <p:nvPr/>
        </p:nvSpPr>
        <p:spPr>
          <a:xfrm>
            <a:off x="457200" y="5843973"/>
            <a:ext cx="2209800" cy="338554"/>
          </a:xfrm>
          <a:prstGeom prst="rect">
            <a:avLst/>
          </a:prstGeom>
          <a:ln>
            <a:noFill/>
          </a:ln>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600" dirty="0">
                <a:latin typeface="+mn-ea"/>
              </a:rPr>
              <a:t>P(no confliction)=</a:t>
            </a:r>
            <a:endParaRPr lang="zh-CN" altLang="en-US" sz="1600" dirty="0">
              <a:latin typeface="+mn-ea"/>
            </a:endParaRPr>
          </a:p>
        </p:txBody>
      </p:sp>
      <p:pic>
        <p:nvPicPr>
          <p:cNvPr id="9" name="图片 8">
            <a:extLst>
              <a:ext uri="{FF2B5EF4-FFF2-40B4-BE49-F238E27FC236}">
                <a16:creationId xmlns:a16="http://schemas.microsoft.com/office/drawing/2014/main" id="{7B3E3BE4-93EE-4D14-9A8A-992A7D84217C}"/>
              </a:ext>
            </a:extLst>
          </p:cNvPr>
          <p:cNvPicPr>
            <a:picLocks noChangeAspect="1"/>
          </p:cNvPicPr>
          <p:nvPr/>
        </p:nvPicPr>
        <p:blipFill>
          <a:blip r:embed="rId2"/>
          <a:stretch>
            <a:fillRect/>
          </a:stretch>
        </p:blipFill>
        <p:spPr>
          <a:xfrm>
            <a:off x="2171700" y="5707417"/>
            <a:ext cx="1600200" cy="667420"/>
          </a:xfrm>
          <a:prstGeom prst="rect">
            <a:avLst/>
          </a:prstGeom>
        </p:spPr>
      </p:pic>
      <p:sp>
        <p:nvSpPr>
          <p:cNvPr id="10" name="矩形 9">
            <a:extLst>
              <a:ext uri="{FF2B5EF4-FFF2-40B4-BE49-F238E27FC236}">
                <a16:creationId xmlns:a16="http://schemas.microsoft.com/office/drawing/2014/main" id="{CC9FAEFA-3FB2-4855-A9DD-9AEC53B39683}"/>
              </a:ext>
            </a:extLst>
          </p:cNvPr>
          <p:cNvSpPr/>
          <p:nvPr/>
        </p:nvSpPr>
        <p:spPr>
          <a:xfrm>
            <a:off x="3657600" y="5920012"/>
            <a:ext cx="4876800" cy="276999"/>
          </a:xfrm>
          <a:prstGeom prst="rect">
            <a:avLst/>
          </a:prstGeom>
          <a:ln>
            <a:noFill/>
          </a:ln>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200" dirty="0">
                <a:solidFill>
                  <a:srgbClr val="FF0000"/>
                </a:solidFill>
                <a:latin typeface="+mn-ea"/>
              </a:rPr>
              <a:t>Multiple NB channels can reduce the possible confliction dramatically  </a:t>
            </a:r>
          </a:p>
        </p:txBody>
      </p:sp>
      <p:sp>
        <p:nvSpPr>
          <p:cNvPr id="12" name="Footer Placeholder 4">
            <a:extLst>
              <a:ext uri="{FF2B5EF4-FFF2-40B4-BE49-F238E27FC236}">
                <a16:creationId xmlns:a16="http://schemas.microsoft.com/office/drawing/2014/main" id="{D163F3EE-72A4-4407-B75D-C9C89C6DA2E8}"/>
              </a:ext>
            </a:extLst>
          </p:cNvPr>
          <p:cNvSpPr>
            <a:spLocks noGrp="1"/>
          </p:cNvSpPr>
          <p:nvPr>
            <p:ph type="ftr" sz="quarter" idx="11"/>
          </p:nvPr>
        </p:nvSpPr>
        <p:spPr>
          <a:xfrm>
            <a:off x="5486400" y="6475413"/>
            <a:ext cx="3124200" cy="184666"/>
          </a:xfrm>
        </p:spPr>
        <p:txBody>
          <a:bodyPr/>
          <a:lstStyle/>
          <a:p>
            <a:r>
              <a:rPr lang="en-US" altLang="en-US"/>
              <a:t>Wenzheng Li (Calterah Semiconductor)</a:t>
            </a:r>
            <a:endParaRPr lang="en-US" altLang="en-US" dirty="0"/>
          </a:p>
        </p:txBody>
      </p:sp>
    </p:spTree>
    <p:extLst>
      <p:ext uri="{BB962C8B-B14F-4D97-AF65-F5344CB8AC3E}">
        <p14:creationId xmlns:p14="http://schemas.microsoft.com/office/powerpoint/2010/main" val="41519220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C9B24-E7E8-8547-A1D0-E2535767BF70}"/>
              </a:ext>
            </a:extLst>
          </p:cNvPr>
          <p:cNvSpPr>
            <a:spLocks noGrp="1"/>
          </p:cNvSpPr>
          <p:nvPr>
            <p:ph type="title" idx="4294967295"/>
          </p:nvPr>
        </p:nvSpPr>
        <p:spPr>
          <a:xfrm>
            <a:off x="685800" y="741974"/>
            <a:ext cx="7772400" cy="628333"/>
          </a:xfrm>
        </p:spPr>
        <p:txBody>
          <a:bodyPr/>
          <a:lstStyle/>
          <a:p>
            <a:r>
              <a:rPr lang="en-US" sz="2400" dirty="0"/>
              <a:t>Suggestion</a:t>
            </a:r>
          </a:p>
        </p:txBody>
      </p:sp>
      <p:sp>
        <p:nvSpPr>
          <p:cNvPr id="3" name="Content Placeholder 2">
            <a:extLst>
              <a:ext uri="{FF2B5EF4-FFF2-40B4-BE49-F238E27FC236}">
                <a16:creationId xmlns:a16="http://schemas.microsoft.com/office/drawing/2014/main" id="{17B5FC9D-8C64-7546-A32A-342E09FEC5E1}"/>
              </a:ext>
            </a:extLst>
          </p:cNvPr>
          <p:cNvSpPr>
            <a:spLocks noGrp="1"/>
          </p:cNvSpPr>
          <p:nvPr>
            <p:ph idx="1"/>
          </p:nvPr>
        </p:nvSpPr>
        <p:spPr>
          <a:xfrm>
            <a:off x="457200" y="1370307"/>
            <a:ext cx="8459067" cy="3276600"/>
          </a:xfrm>
        </p:spPr>
        <p:txBody>
          <a:bodyPr/>
          <a:lstStyle/>
          <a:p>
            <a:pPr>
              <a:lnSpc>
                <a:spcPct val="150000"/>
              </a:lnSpc>
              <a:spcBef>
                <a:spcPts val="0"/>
              </a:spcBef>
              <a:spcAft>
                <a:spcPts val="0"/>
              </a:spcAft>
            </a:pPr>
            <a:r>
              <a:rPr lang="en-US" altLang="zh-CN" sz="1600" dirty="0">
                <a:latin typeface="+mn-ea"/>
              </a:rPr>
              <a:t>NB initialization for MMS may be performed in some very complicated cases</a:t>
            </a:r>
          </a:p>
          <a:p>
            <a:pPr lvl="1">
              <a:lnSpc>
                <a:spcPct val="150000"/>
              </a:lnSpc>
              <a:spcBef>
                <a:spcPts val="0"/>
              </a:spcBef>
              <a:spcAft>
                <a:spcPts val="0"/>
              </a:spcAft>
            </a:pPr>
            <a:r>
              <a:rPr lang="en-US" altLang="zh-CN" sz="1600" dirty="0">
                <a:latin typeface="+mn-ea"/>
              </a:rPr>
              <a:t>E.g. after the closing of a concert or cinema, lots of people may go to the car park and use NBA MMS for passive entry or to locate their car; congestion and conflictions for one NB initialization channel is very likely to happen</a:t>
            </a:r>
          </a:p>
          <a:p>
            <a:pPr>
              <a:lnSpc>
                <a:spcPct val="150000"/>
              </a:lnSpc>
              <a:spcBef>
                <a:spcPts val="0"/>
              </a:spcBef>
              <a:spcAft>
                <a:spcPts val="0"/>
              </a:spcAft>
            </a:pPr>
            <a:r>
              <a:rPr lang="en-US" altLang="zh-CN" sz="1600" dirty="0">
                <a:latin typeface="+mn-ea"/>
              </a:rPr>
              <a:t>Simply configure multiple NB initialization channels for each initiator and responder(s) can benefit the randomness of NB initialization channel occupation, thus relieve the possible congestion and conflictions of the NB initialization channel</a:t>
            </a:r>
          </a:p>
          <a:p>
            <a:pPr>
              <a:lnSpc>
                <a:spcPct val="150000"/>
              </a:lnSpc>
              <a:spcBef>
                <a:spcPts val="0"/>
              </a:spcBef>
              <a:spcAft>
                <a:spcPts val="0"/>
              </a:spcAft>
            </a:pPr>
            <a:r>
              <a:rPr lang="en-US" altLang="zh-CN" sz="1600" dirty="0">
                <a:latin typeface="+mn-ea"/>
              </a:rPr>
              <a:t>Suggest to add multiple NB initialization channels configuration in the 4ab.</a:t>
            </a:r>
          </a:p>
        </p:txBody>
      </p:sp>
      <p:sp>
        <p:nvSpPr>
          <p:cNvPr id="5" name="Footer Placeholder 4">
            <a:extLst>
              <a:ext uri="{FF2B5EF4-FFF2-40B4-BE49-F238E27FC236}">
                <a16:creationId xmlns:a16="http://schemas.microsoft.com/office/drawing/2014/main" id="{BAEDE3A1-68AA-EE43-90C8-13A79EDB3133}"/>
              </a:ext>
            </a:extLst>
          </p:cNvPr>
          <p:cNvSpPr>
            <a:spLocks noGrp="1"/>
          </p:cNvSpPr>
          <p:nvPr>
            <p:ph type="ftr" sz="quarter" idx="11"/>
          </p:nvPr>
        </p:nvSpPr>
        <p:spPr>
          <a:xfrm>
            <a:off x="5486400" y="6475413"/>
            <a:ext cx="3124200" cy="184666"/>
          </a:xfrm>
        </p:spPr>
        <p:txBody>
          <a:bodyPr/>
          <a:lstStyle/>
          <a:p>
            <a:r>
              <a:rPr lang="en-US" altLang="en-US"/>
              <a:t>Wenzheng Li (Calterah Semiconductor)</a:t>
            </a:r>
            <a:endParaRPr lang="en-US" altLang="en-US" dirty="0"/>
          </a:p>
        </p:txBody>
      </p:sp>
      <p:sp>
        <p:nvSpPr>
          <p:cNvPr id="6" name="Slide Number Placeholder 5">
            <a:extLst>
              <a:ext uri="{FF2B5EF4-FFF2-40B4-BE49-F238E27FC236}">
                <a16:creationId xmlns:a16="http://schemas.microsoft.com/office/drawing/2014/main" id="{69CC07E8-4DCB-4241-8993-F09208D5A82D}"/>
              </a:ext>
            </a:extLst>
          </p:cNvPr>
          <p:cNvSpPr>
            <a:spLocks noGrp="1"/>
          </p:cNvSpPr>
          <p:nvPr>
            <p:ph type="sldNum" sz="quarter" idx="12"/>
          </p:nvPr>
        </p:nvSpPr>
        <p:spPr>
          <a:xfrm>
            <a:off x="4344988" y="6475413"/>
            <a:ext cx="530225" cy="182562"/>
          </a:xfrm>
        </p:spPr>
        <p:txBody>
          <a:bodyPr/>
          <a:lstStyle/>
          <a:p>
            <a:r>
              <a:rPr lang="en-US" altLang="en-US"/>
              <a:t>Slide </a:t>
            </a:r>
            <a:fld id="{402C19D2-AFCD-5441-8B74-E6F734CFFA69}" type="slidenum">
              <a:rPr lang="en-US" altLang="en-US" smtClean="0"/>
              <a:pPr/>
              <a:t>7</a:t>
            </a:fld>
            <a:endParaRPr lang="en-US" altLang="en-US"/>
          </a:p>
        </p:txBody>
      </p:sp>
      <p:sp>
        <p:nvSpPr>
          <p:cNvPr id="7" name="Date Placeholder 3">
            <a:extLst>
              <a:ext uri="{FF2B5EF4-FFF2-40B4-BE49-F238E27FC236}">
                <a16:creationId xmlns:a16="http://schemas.microsoft.com/office/drawing/2014/main" id="{C77C716B-0A03-4291-BEB7-BC38070214BC}"/>
              </a:ext>
            </a:extLst>
          </p:cNvPr>
          <p:cNvSpPr>
            <a:spLocks noGrp="1"/>
          </p:cNvSpPr>
          <p:nvPr>
            <p:ph type="dt" sz="half" idx="10"/>
          </p:nvPr>
        </p:nvSpPr>
        <p:spPr>
          <a:xfrm>
            <a:off x="685800" y="378281"/>
            <a:ext cx="1600200" cy="215444"/>
          </a:xfrm>
        </p:spPr>
        <p:txBody>
          <a:bodyPr/>
          <a:lstStyle/>
          <a:p>
            <a:r>
              <a:rPr lang="en-US" altLang="zh-CN" dirty="0"/>
              <a:t>July 2025</a:t>
            </a:r>
            <a:endParaRPr lang="en-US" altLang="en-US" dirty="0"/>
          </a:p>
        </p:txBody>
      </p:sp>
    </p:spTree>
    <p:extLst>
      <p:ext uri="{BB962C8B-B14F-4D97-AF65-F5344CB8AC3E}">
        <p14:creationId xmlns:p14="http://schemas.microsoft.com/office/powerpoint/2010/main" val="553151553"/>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2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2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Office Them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105358</TotalTime>
  <Words>1129</Words>
  <Application>Microsoft Office PowerPoint</Application>
  <PresentationFormat>全屏显示(4:3)</PresentationFormat>
  <Paragraphs>190</Paragraphs>
  <Slides>7</Slides>
  <Notes>0</Notes>
  <HiddenSlides>0</HiddenSlides>
  <MMClips>0</MMClips>
  <ScaleCrop>false</ScaleCrop>
  <HeadingPairs>
    <vt:vector size="6" baseType="variant">
      <vt:variant>
        <vt:lpstr>已用的字体</vt:lpstr>
      </vt:variant>
      <vt:variant>
        <vt:i4>3</vt:i4>
      </vt:variant>
      <vt:variant>
        <vt:lpstr>主题</vt:lpstr>
      </vt:variant>
      <vt:variant>
        <vt:i4>1</vt:i4>
      </vt:variant>
      <vt:variant>
        <vt:lpstr>幻灯片标题</vt:lpstr>
      </vt:variant>
      <vt:variant>
        <vt:i4>7</vt:i4>
      </vt:variant>
    </vt:vector>
  </HeadingPairs>
  <TitlesOfParts>
    <vt:vector size="11" baseType="lpstr">
      <vt:lpstr>等线</vt:lpstr>
      <vt:lpstr>Arial</vt:lpstr>
      <vt:lpstr>Times New Roman</vt:lpstr>
      <vt:lpstr>Office Theme</vt:lpstr>
      <vt:lpstr>PowerPoint 演示文稿</vt:lpstr>
      <vt:lpstr>Possible use case for MMS</vt:lpstr>
      <vt:lpstr>Current NBA MMS Initialization Procedure</vt:lpstr>
      <vt:lpstr>Congestion/Confliction for NB initialization channel</vt:lpstr>
      <vt:lpstr>Proposed multiple NB Initialization channels method</vt:lpstr>
      <vt:lpstr>Congestion evaluation  based on multiple NB Initialization Channels</vt:lpstr>
      <vt:lpstr>Suggestion</vt:lpstr>
    </vt:vector>
  </TitlesOfParts>
  <Manager/>
  <Company>Calterah Semiconductor</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IEEE 802.15 &lt;subject&gt;</dc:subject>
  <dc:creator>wenzheng.li@calterah.com</dc:creator>
  <cp:keywords/>
  <dc:description>&lt;doc#&gt;</dc:description>
  <cp:lastModifiedBy>李文正(Wenzheng Li)</cp:lastModifiedBy>
  <cp:revision>508</cp:revision>
  <cp:lastPrinted>1998-02-10T13:28:06Z</cp:lastPrinted>
  <dcterms:created xsi:type="dcterms:W3CDTF">2021-07-16T20:39:58Z</dcterms:created>
  <dcterms:modified xsi:type="dcterms:W3CDTF">2025-07-29T09:20:18Z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SCPROP">
    <vt:lpwstr>NSCCustomProperty</vt:lpwstr>
  </property>
</Properties>
</file>