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2425" r:id="rId3"/>
    <p:sldId id="2147472206" r:id="rId4"/>
    <p:sldId id="2147472207" r:id="rId5"/>
    <p:sldId id="2147472209" r:id="rId6"/>
    <p:sldId id="2147472210" r:id="rId7"/>
    <p:sldId id="2147472211" r:id="rId8"/>
    <p:sldId id="2147472212" r:id="rId9"/>
    <p:sldId id="2147472213" r:id="rId10"/>
    <p:sldId id="2147472218" r:id="rId11"/>
    <p:sldId id="2147472219" r:id="rId12"/>
    <p:sldId id="2147472214" r:id="rId13"/>
    <p:sldId id="2147472215" r:id="rId14"/>
    <p:sldId id="2147472216" r:id="rId15"/>
    <p:sldId id="2147472217" r:id="rId1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7E79"/>
    <a:srgbClr val="FAEE98"/>
    <a:srgbClr val="C3EC8F"/>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42" autoAdjust="0"/>
    <p:restoredTop sz="94646" autoAdjust="0"/>
  </p:normalViewPr>
  <p:slideViewPr>
    <p:cSldViewPr>
      <p:cViewPr varScale="1">
        <p:scale>
          <a:sx n="87" d="100"/>
          <a:sy n="87" d="100"/>
        </p:scale>
        <p:origin x="1186" y="67"/>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93" d="100"/>
          <a:sy n="93" d="100"/>
        </p:scale>
        <p:origin x="4160" y="2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284C8AE-9B4D-E3B9-5EF1-3F5F2F4C5CC3}"/>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7A93ED1B-99F0-D389-A91C-4FD1A9DEF3C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4984800F-1B68-5C40-AB02-2EF575ED69AA}" type="datetime1">
              <a:rPr lang="nb-NO" smtClean="0"/>
              <a:t>28.07.2025</a:t>
            </a:fld>
            <a:endParaRPr lang="en-GB"/>
          </a:p>
        </p:txBody>
      </p:sp>
      <p:sp>
        <p:nvSpPr>
          <p:cNvPr id="4" name="Footer Placeholder 3">
            <a:extLst>
              <a:ext uri="{FF2B5EF4-FFF2-40B4-BE49-F238E27FC236}">
                <a16:creationId xmlns:a16="http://schemas.microsoft.com/office/drawing/2014/main" id="{AD2C4568-7AD1-2059-08F4-350857F7F88F}"/>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5593556-3ACF-ACF0-B4AD-7E13060BD39C}"/>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D84A3096-DD52-C145-A3CC-6FBA9647148E}" type="slidenum">
              <a:rPr lang="en-GB" smtClean="0"/>
              <a:t>‹#›</a:t>
            </a:fld>
            <a:endParaRPr lang="en-GB"/>
          </a:p>
        </p:txBody>
      </p:sp>
    </p:spTree>
    <p:extLst>
      <p:ext uri="{BB962C8B-B14F-4D97-AF65-F5344CB8AC3E}">
        <p14:creationId xmlns:p14="http://schemas.microsoft.com/office/powerpoint/2010/main" val="24601397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fld id="{9302359A-0692-374B-B2D7-DC91120A3B79}" type="datetime1">
              <a:rPr lang="nb-NO" smtClean="0"/>
              <a:t>28.07.2025</a:t>
            </a:fld>
            <a:endParaRPr lang="en-US"/>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fld id="{2F42CA46-55FB-EB46-B431-2F161EA131BB}" type="datetime1">
              <a:rPr lang="nb-NO" altLang="en-US" sz="1400" smtClean="0">
                <a:ea typeface="Arial Unicode MS" pitchFamily="34" charset="-128"/>
              </a:rPr>
              <a:t>28.07.2025</a:t>
            </a:fld>
            <a:endParaRPr lang="en-US" altLang="en-US" sz="1400">
              <a:ea typeface="Arial Unicode MS" pitchFamily="34" charset="-128"/>
            </a:endParaRP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
        <p:nvSpPr>
          <p:cNvPr id="5" name="Title 4">
            <a:extLst>
              <a:ext uri="{FF2B5EF4-FFF2-40B4-BE49-F238E27FC236}">
                <a16:creationId xmlns:a16="http://schemas.microsoft.com/office/drawing/2014/main" id="{A91DA2D5-D4DB-CEBD-5697-9723DF9943CB}"/>
              </a:ext>
            </a:extLst>
          </p:cNvPr>
          <p:cNvSpPr>
            <a:spLocks noGrp="1"/>
          </p:cNvSpPr>
          <p:nvPr>
            <p:ph type="title"/>
          </p:nvPr>
        </p:nvSpPr>
        <p:spPr>
          <a:xfrm>
            <a:off x="755576" y="685800"/>
            <a:ext cx="7764463" cy="754063"/>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1</a:t>
            </a:r>
            <a:r>
              <a:rPr lang="en-US" sz="1200" b="1" i="0" kern="1200" dirty="0">
                <a:solidFill>
                  <a:schemeClr val="tx1"/>
                </a:solidFill>
                <a:effectLst/>
                <a:latin typeface="Times New Roman" panose="02020603050405020304" pitchFamily="18" charset="0"/>
                <a:ea typeface="MS PGothic" panose="020B0600070205080204" pitchFamily="34" charset="-128"/>
                <a:cs typeface="+mn-cs"/>
              </a:rPr>
              <a:t>5-25-0351-00-04ad</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July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T. Almholt (Texas Instruments, Inc)</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
        <p:nvSpPr>
          <p:cNvPr id="4" name="Title Placeholder 3">
            <a:extLst>
              <a:ext uri="{FF2B5EF4-FFF2-40B4-BE49-F238E27FC236}">
                <a16:creationId xmlns:a16="http://schemas.microsoft.com/office/drawing/2014/main" id="{FD6C8008-3500-ABAB-4066-73798F5D78B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GB" dirty="0"/>
              <a:t>Click to edit Master title style</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755576" y="836712"/>
            <a:ext cx="7848872" cy="5080494"/>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dirty="0">
                <a:effectLst>
                  <a:outerShdw blurRad="38100" dist="38100" dir="2700000" algn="tl">
                    <a:srgbClr val="C0C0C0"/>
                  </a:outerShdw>
                </a:effectLst>
                <a:latin typeface="Times New Roman" panose="02020603050405020304" pitchFamily="18" charset="0"/>
              </a:rPr>
              <a:t>Project: </a:t>
            </a:r>
            <a:r>
              <a:rPr lang="en-US" altLang="en-US" sz="2000" b="1" u="sng" dirty="0">
                <a:effectLst>
                  <a:outerShdw blurRad="38100" dist="38100" dir="2700000" algn="tl">
                    <a:srgbClr val="C0C0C0"/>
                  </a:outerShdw>
                </a:effectLst>
                <a:latin typeface="Times New Roman" panose="02020603050405020304" pitchFamily="18" charset="0"/>
              </a:rPr>
              <a:t>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marL="1616075" indent="-1608138" eaLnBrk="1" hangingPunct="1">
              <a:spcBef>
                <a:spcPts val="600"/>
              </a:spcBef>
              <a:buClrTx/>
              <a:buFontTx/>
              <a:buNone/>
              <a:tabLst>
                <a:tab pos="1362075" algn="l"/>
                <a:tab pos="1524000"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Submission Title : Long Range extension of the 802.15.4-2020 OFDM PHY</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Date Submitted : </a:t>
            </a:r>
            <a:r>
              <a:rPr lang="en-US" altLang="en-US" sz="1600" b="1" dirty="0">
                <a:solidFill>
                  <a:schemeClr val="tx1"/>
                </a:solidFill>
                <a:latin typeface="Times New Roman" panose="02020603050405020304" pitchFamily="18" charset="0"/>
              </a:rPr>
              <a:t>July 28</a:t>
            </a:r>
            <a:r>
              <a:rPr lang="en-US" altLang="en-US" sz="1600" b="1" baseline="30000" dirty="0">
                <a:solidFill>
                  <a:schemeClr val="tx1"/>
                </a:solidFill>
                <a:latin typeface="Times New Roman" panose="02020603050405020304" pitchFamily="18" charset="0"/>
              </a:rPr>
              <a:t>th</a:t>
            </a:r>
            <a:r>
              <a:rPr lang="en-US" altLang="en-US" sz="1600" b="1" dirty="0">
                <a:solidFill>
                  <a:schemeClr val="tx1"/>
                </a:solidFill>
                <a:latin typeface="Times New Roman" panose="02020603050405020304" pitchFamily="18" charset="0"/>
              </a:rPr>
              <a:t>, 2025</a:t>
            </a:r>
            <a:endParaRPr lang="en-US" altLang="en-US" sz="1600" dirty="0">
              <a:solidFill>
                <a:schemeClr val="tx1"/>
              </a:solidFill>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Source :</a:t>
            </a:r>
            <a:r>
              <a:rPr lang="en-US" altLang="en-US" sz="1600" dirty="0">
                <a:latin typeface="Times New Roman" panose="02020603050405020304" pitchFamily="18" charset="0"/>
              </a:rPr>
              <a:t> 	Thomas Almholt (Texas Instruments, Inc), Tomas Motos (Texas Instruments, Inc)</a:t>
            </a:r>
          </a:p>
          <a:p>
            <a:pPr eaLnBrk="1" hangingPunct="1">
              <a:spcBef>
                <a:spcPts val="600"/>
              </a:spcBef>
              <a:buClrTx/>
              <a:buFontTx/>
              <a:buNone/>
              <a:defRPr/>
            </a:pPr>
            <a:r>
              <a:rPr lang="en-US" altLang="en-US" sz="1600" b="1" dirty="0">
                <a:latin typeface="Times New Roman" panose="02020603050405020304" pitchFamily="18" charset="0"/>
              </a:rPr>
              <a:t>Re :</a:t>
            </a:r>
            <a:r>
              <a:rPr lang="en-US" altLang="en-US" sz="1600" dirty="0">
                <a:latin typeface="Times New Roman" panose="02020603050405020304" pitchFamily="18" charset="0"/>
              </a:rPr>
              <a:t> 	TG4ad Next Generation SUN PHYs</a:t>
            </a:r>
          </a:p>
          <a:p>
            <a:pPr marL="987425" indent="-979488" eaLnBrk="1" hangingPunct="1">
              <a:spcBef>
                <a:spcPts val="600"/>
              </a:spcBef>
              <a:buClrTx/>
              <a:buFontTx/>
              <a:buNone/>
              <a:tabLst>
                <a:tab pos="987425"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a:pPr>
            <a:r>
              <a:rPr lang="en-US" altLang="en-US" sz="1600" b="1" dirty="0">
                <a:latin typeface="Times New Roman" panose="02020603050405020304" pitchFamily="18" charset="0"/>
              </a:rPr>
              <a:t>Abstract : </a:t>
            </a:r>
            <a:r>
              <a:rPr lang="en-US" altLang="en-US" sz="1600" dirty="0">
                <a:latin typeface="Times New Roman" panose="02020603050405020304" pitchFamily="18" charset="0"/>
              </a:rPr>
              <a:t>This contribution describes a new long range extension of the SUN 802.15.4 OFDM PHY with high degree of re-use of existing OFDM PHY.</a:t>
            </a:r>
          </a:p>
          <a:p>
            <a:pPr eaLnBrk="1" hangingPunct="1">
              <a:spcBef>
                <a:spcPts val="60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Long Range technology proposal</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P802.15.4ad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lang="en-US" altLang="ko-KR" sz="1600" dirty="0">
                <a:latin typeface="Times New Roman" panose="02020603050405020304" pitchFamily="18" charset="0"/>
              </a:rPr>
              <a:t> </a:t>
            </a:r>
            <a:endParaRPr lang="en-US" altLang="en-US" sz="1600" dirty="0">
              <a:latin typeface="Times New Roman" panose="02020603050405020304" pitchFamily="18" charset="0"/>
            </a:endParaRPr>
          </a:p>
          <a:p>
            <a:pPr eaLnBrk="1" hangingPunct="1">
              <a:spcBef>
                <a:spcPts val="60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
        <p:nvSpPr>
          <p:cNvPr id="3" name="Slide Number Placeholder 3">
            <a:extLst>
              <a:ext uri="{FF2B5EF4-FFF2-40B4-BE49-F238E27FC236}">
                <a16:creationId xmlns:a16="http://schemas.microsoft.com/office/drawing/2014/main" id="{429EBAA1-9C46-4368-A208-FD346CEFF001}"/>
              </a:ext>
            </a:extLst>
          </p:cNvPr>
          <p:cNvSpPr txBox="1">
            <a:spLocks/>
          </p:cNvSpPr>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a:solidFill>
                  <a:schemeClr val="tx1"/>
                </a:solidFill>
                <a:latin typeface="Times New Roman" panose="02020603050405020304" pitchFamily="18" charset="0"/>
                <a:ea typeface="MS PGothic" panose="020B0600070205080204" pitchFamily="34" charset="-128"/>
                <a:cs typeface="+mn-cs"/>
              </a:rPr>
              <a:t>Slide</a:t>
            </a:r>
            <a:r>
              <a:rPr lang="en-GB">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1</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00131A-F69F-A517-3122-9076B181A8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BDF6A0-8E72-2EA1-8CE5-3EECB70CA573}"/>
              </a:ext>
            </a:extLst>
          </p:cNvPr>
          <p:cNvSpPr>
            <a:spLocks noGrp="1"/>
          </p:cNvSpPr>
          <p:nvPr>
            <p:ph type="title"/>
          </p:nvPr>
        </p:nvSpPr>
        <p:spPr/>
        <p:txBody>
          <a:bodyPr/>
          <a:lstStyle/>
          <a:p>
            <a:r>
              <a:rPr lang="en-GB" dirty="0" err="1"/>
              <a:t>SymDur</a:t>
            </a:r>
            <a:r>
              <a:rPr lang="en-GB" dirty="0"/>
              <a:t>=30 us Modes</a:t>
            </a:r>
          </a:p>
        </p:txBody>
      </p:sp>
      <p:graphicFrame>
        <p:nvGraphicFramePr>
          <p:cNvPr id="5" name="Content Placeholder 4">
            <a:extLst>
              <a:ext uri="{FF2B5EF4-FFF2-40B4-BE49-F238E27FC236}">
                <a16:creationId xmlns:a16="http://schemas.microsoft.com/office/drawing/2014/main" id="{52F94FA2-0CAA-5627-7DFD-5A5E076C74BA}"/>
              </a:ext>
            </a:extLst>
          </p:cNvPr>
          <p:cNvGraphicFramePr>
            <a:graphicFrameLocks noGrp="1"/>
          </p:cNvGraphicFramePr>
          <p:nvPr>
            <p:ph idx="1"/>
            <p:extLst>
              <p:ext uri="{D42A27DB-BD31-4B8C-83A1-F6EECF244321}">
                <p14:modId xmlns:p14="http://schemas.microsoft.com/office/powerpoint/2010/main" val="1544381265"/>
              </p:ext>
            </p:extLst>
          </p:nvPr>
        </p:nvGraphicFramePr>
        <p:xfrm>
          <a:off x="1105288" y="1796505"/>
          <a:ext cx="6912768" cy="2800258"/>
        </p:xfrm>
        <a:graphic>
          <a:graphicData uri="http://schemas.openxmlformats.org/drawingml/2006/table">
            <a:tbl>
              <a:tblPr firstRow="1" firstCol="1" bandRow="1">
                <a:tableStyleId>{5C22544A-7EE6-4342-B048-85BDC9FD1C3A}</a:tableStyleId>
              </a:tblPr>
              <a:tblGrid>
                <a:gridCol w="1686042">
                  <a:extLst>
                    <a:ext uri="{9D8B030D-6E8A-4147-A177-3AD203B41FA5}">
                      <a16:colId xmlns:a16="http://schemas.microsoft.com/office/drawing/2014/main" val="2093022636"/>
                    </a:ext>
                  </a:extLst>
                </a:gridCol>
                <a:gridCol w="1078759">
                  <a:extLst>
                    <a:ext uri="{9D8B030D-6E8A-4147-A177-3AD203B41FA5}">
                      <a16:colId xmlns:a16="http://schemas.microsoft.com/office/drawing/2014/main" val="2705053991"/>
                    </a:ext>
                  </a:extLst>
                </a:gridCol>
                <a:gridCol w="1382400">
                  <a:extLst>
                    <a:ext uri="{9D8B030D-6E8A-4147-A177-3AD203B41FA5}">
                      <a16:colId xmlns:a16="http://schemas.microsoft.com/office/drawing/2014/main" val="1608655473"/>
                    </a:ext>
                  </a:extLst>
                </a:gridCol>
                <a:gridCol w="1382400">
                  <a:extLst>
                    <a:ext uri="{9D8B030D-6E8A-4147-A177-3AD203B41FA5}">
                      <a16:colId xmlns:a16="http://schemas.microsoft.com/office/drawing/2014/main" val="4288983222"/>
                    </a:ext>
                  </a:extLst>
                </a:gridCol>
                <a:gridCol w="1383167">
                  <a:extLst>
                    <a:ext uri="{9D8B030D-6E8A-4147-A177-3AD203B41FA5}">
                      <a16:colId xmlns:a16="http://schemas.microsoft.com/office/drawing/2014/main" val="81650810"/>
                    </a:ext>
                  </a:extLst>
                </a:gridCol>
              </a:tblGrid>
              <a:tr h="203982">
                <a:tc>
                  <a:txBody>
                    <a:bodyPr/>
                    <a:lstStyle/>
                    <a:p>
                      <a:pPr>
                        <a:buNone/>
                      </a:pPr>
                      <a:r>
                        <a:rPr lang="en-US" sz="1400">
                          <a:effectLst/>
                          <a:latin typeface="+mn-lt"/>
                        </a:rPr>
                        <a:t>Parameter</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1</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3</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Option 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3913520"/>
                  </a:ext>
                </a:extLst>
              </a:tr>
              <a:tr h="453298">
                <a:tc>
                  <a:txBody>
                    <a:bodyPr/>
                    <a:lstStyle/>
                    <a:p>
                      <a:pPr>
                        <a:buNone/>
                      </a:pPr>
                      <a:r>
                        <a:rPr lang="en-US" sz="1400">
                          <a:effectLst/>
                          <a:latin typeface="+mn-lt"/>
                        </a:rPr>
                        <a:t>Nominal bandwidth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1100 </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550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280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156</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1609171"/>
                  </a:ext>
                </a:extLst>
              </a:tr>
              <a:tr h="336871">
                <a:tc>
                  <a:txBody>
                    <a:bodyPr/>
                    <a:lstStyle/>
                    <a:p>
                      <a:pPr>
                        <a:buNone/>
                      </a:pPr>
                      <a:r>
                        <a:rPr lang="en-US" sz="1400">
                          <a:effectLst/>
                          <a:latin typeface="+mn-lt"/>
                        </a:rPr>
                        <a:t>Channel Spacing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1200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800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400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200</a:t>
                      </a:r>
                    </a:p>
                  </a:txBody>
                  <a:tcPr marL="68580" marR="68580" marT="0" marB="0"/>
                </a:tc>
                <a:extLst>
                  <a:ext uri="{0D108BD9-81ED-4DB2-BD59-A6C34878D82A}">
                    <a16:rowId xmlns:a16="http://schemas.microsoft.com/office/drawing/2014/main" val="2922237103"/>
                  </a:ext>
                </a:extLst>
              </a:tr>
              <a:tr h="168435">
                <a:tc>
                  <a:txBody>
                    <a:bodyPr/>
                    <a:lstStyle/>
                    <a:p>
                      <a:pPr>
                        <a:buNone/>
                      </a:pPr>
                      <a:r>
                        <a:rPr lang="en-US" sz="1400">
                          <a:effectLst/>
                          <a:latin typeface="+mn-lt"/>
                        </a:rPr>
                        <a:t>DFT size</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ea typeface="Calibri" panose="020F0502020204030204" pitchFamily="34" charset="0"/>
                          <a:cs typeface="Times New Roman" panose="02020603050405020304" pitchFamily="18" charset="0"/>
                        </a:rPr>
                        <a:t>32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16</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637314006"/>
                  </a:ext>
                </a:extLst>
              </a:tr>
              <a:tr h="203982">
                <a:tc>
                  <a:txBody>
                    <a:bodyPr/>
                    <a:lstStyle/>
                    <a:p>
                      <a:pPr>
                        <a:buNone/>
                      </a:pPr>
                      <a:r>
                        <a:rPr lang="en-US" sz="1400">
                          <a:effectLst/>
                          <a:latin typeface="+mn-lt"/>
                        </a:rPr>
                        <a:t>Active tones</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24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2646457432"/>
                  </a:ext>
                </a:extLst>
              </a:tr>
              <a:tr h="203982">
                <a:tc>
                  <a:txBody>
                    <a:bodyPr/>
                    <a:lstStyle/>
                    <a:p>
                      <a:pPr>
                        <a:buNone/>
                      </a:pPr>
                      <a:r>
                        <a:rPr lang="en-US" sz="1400" dirty="0">
                          <a:effectLst/>
                          <a:latin typeface="+mn-lt"/>
                        </a:rPr>
                        <a:t>Pilot tones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199265644"/>
                  </a:ext>
                </a:extLst>
              </a:tr>
              <a:tr h="203982">
                <a:tc>
                  <a:txBody>
                    <a:bodyPr/>
                    <a:lstStyle/>
                    <a:p>
                      <a:pPr>
                        <a:buNone/>
                      </a:pPr>
                      <a:r>
                        <a:rPr lang="en-US" sz="1400" dirty="0">
                          <a:effectLst/>
                          <a:latin typeface="+mn-lt"/>
                        </a:rPr>
                        <a:t>Data tones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24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2958726266"/>
                  </a:ext>
                </a:extLst>
              </a:tr>
              <a:tr h="168435">
                <a:tc>
                  <a:txBody>
                    <a:bodyPr/>
                    <a:lstStyle/>
                    <a:p>
                      <a:pPr>
                        <a:buNone/>
                      </a:pPr>
                      <a:r>
                        <a:rPr lang="en-US" sz="1400" dirty="0">
                          <a:effectLst/>
                          <a:latin typeface="+mn-lt"/>
                        </a:rPr>
                        <a:t>MCS0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4.16</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4.16</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kern="1200" dirty="0">
                        <a:solidFill>
                          <a:schemeClr val="dk1"/>
                        </a:solidFill>
                        <a:effectLst/>
                        <a:latin typeface="+mn-lt"/>
                        <a:cs typeface="Times New Roman" panose="02020603050405020304" pitchFamily="18" charset="0"/>
                      </a:endParaRPr>
                    </a:p>
                  </a:txBody>
                  <a:tcPr marL="68580" marR="68580" marT="0" marB="0">
                    <a:solidFill>
                      <a:srgbClr val="FF7E79"/>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latin typeface="+mn-lt"/>
                      </a:endParaRPr>
                    </a:p>
                  </a:txBody>
                  <a:tcPr marL="68580" marR="68580" marT="0" marB="0">
                    <a:solidFill>
                      <a:srgbClr val="FF7E79"/>
                    </a:solidFill>
                  </a:tcPr>
                </a:tc>
                <a:extLst>
                  <a:ext uri="{0D108BD9-81ED-4DB2-BD59-A6C34878D82A}">
                    <a16:rowId xmlns:a16="http://schemas.microsoft.com/office/drawing/2014/main" val="3791456371"/>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MCS1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8.33</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8.33</a:t>
                      </a: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1008866089"/>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MCS2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13.3</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13.3</a:t>
                      </a: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4037322744"/>
                  </a:ext>
                </a:extLst>
              </a:tr>
              <a:tr h="168435">
                <a:tc>
                  <a:txBody>
                    <a:bodyPr/>
                    <a:lstStyle/>
                    <a:p>
                      <a:pPr>
                        <a:buNone/>
                      </a:pPr>
                      <a:r>
                        <a:rPr lang="en-NO" sz="1400" dirty="0">
                          <a:effectLst/>
                          <a:latin typeface="+mn-lt"/>
                          <a:ea typeface="Calibri" panose="020F0502020204030204" pitchFamily="34" charset="0"/>
                          <a:cs typeface="Times New Roman" panose="02020603050405020304" pitchFamily="18" charset="0"/>
                        </a:rPr>
                        <a:t>MCS3 (kbps)</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14.81</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14.81</a:t>
                      </a:r>
                    </a:p>
                  </a:txBody>
                  <a:tcPr marL="68580" marR="68580" marT="0" marB="0"/>
                </a:tc>
                <a:tc>
                  <a:txBody>
                    <a:bodyPr/>
                    <a:lstStyle/>
                    <a:p>
                      <a:pPr>
                        <a:buNone/>
                      </a:pPr>
                      <a:endParaRPr lang="en-NO" sz="1400" kern="1200" dirty="0">
                        <a:solidFill>
                          <a:schemeClr val="dk1"/>
                        </a:solidFill>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563225908"/>
                  </a:ext>
                </a:extLst>
              </a:tr>
            </a:tbl>
          </a:graphicData>
        </a:graphic>
      </p:graphicFrame>
      <p:sp>
        <p:nvSpPr>
          <p:cNvPr id="4" name="Slide Number Placeholder 3">
            <a:extLst>
              <a:ext uri="{FF2B5EF4-FFF2-40B4-BE49-F238E27FC236}">
                <a16:creationId xmlns:a16="http://schemas.microsoft.com/office/drawing/2014/main" id="{6E6B82D5-3947-E040-85B4-71F6F1ACF1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617272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B84EB9-1E44-2DD2-5779-401BE7F139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A8263E-C9FF-09D0-D7C2-851BEBE64963}"/>
              </a:ext>
            </a:extLst>
          </p:cNvPr>
          <p:cNvSpPr>
            <a:spLocks noGrp="1"/>
          </p:cNvSpPr>
          <p:nvPr>
            <p:ph type="title"/>
          </p:nvPr>
        </p:nvSpPr>
        <p:spPr/>
        <p:txBody>
          <a:bodyPr/>
          <a:lstStyle/>
          <a:p>
            <a:r>
              <a:rPr lang="en-GB" dirty="0" err="1"/>
              <a:t>SymDur</a:t>
            </a:r>
            <a:r>
              <a:rPr lang="en-GB" dirty="0"/>
              <a:t>=15 us Modes</a:t>
            </a:r>
          </a:p>
        </p:txBody>
      </p:sp>
      <p:graphicFrame>
        <p:nvGraphicFramePr>
          <p:cNvPr id="5" name="Content Placeholder 4">
            <a:extLst>
              <a:ext uri="{FF2B5EF4-FFF2-40B4-BE49-F238E27FC236}">
                <a16:creationId xmlns:a16="http://schemas.microsoft.com/office/drawing/2014/main" id="{514F07DB-2BF1-5587-94D7-419DBD9BE6BA}"/>
              </a:ext>
            </a:extLst>
          </p:cNvPr>
          <p:cNvGraphicFramePr>
            <a:graphicFrameLocks noGrp="1"/>
          </p:cNvGraphicFramePr>
          <p:nvPr>
            <p:ph idx="1"/>
            <p:extLst>
              <p:ext uri="{D42A27DB-BD31-4B8C-83A1-F6EECF244321}">
                <p14:modId xmlns:p14="http://schemas.microsoft.com/office/powerpoint/2010/main" val="2703907740"/>
              </p:ext>
            </p:extLst>
          </p:nvPr>
        </p:nvGraphicFramePr>
        <p:xfrm>
          <a:off x="1105288" y="1796505"/>
          <a:ext cx="6912768" cy="2800258"/>
        </p:xfrm>
        <a:graphic>
          <a:graphicData uri="http://schemas.openxmlformats.org/drawingml/2006/table">
            <a:tbl>
              <a:tblPr firstRow="1" firstCol="1" bandRow="1">
                <a:tableStyleId>{5C22544A-7EE6-4342-B048-85BDC9FD1C3A}</a:tableStyleId>
              </a:tblPr>
              <a:tblGrid>
                <a:gridCol w="1686042">
                  <a:extLst>
                    <a:ext uri="{9D8B030D-6E8A-4147-A177-3AD203B41FA5}">
                      <a16:colId xmlns:a16="http://schemas.microsoft.com/office/drawing/2014/main" val="2093022636"/>
                    </a:ext>
                  </a:extLst>
                </a:gridCol>
                <a:gridCol w="1078759">
                  <a:extLst>
                    <a:ext uri="{9D8B030D-6E8A-4147-A177-3AD203B41FA5}">
                      <a16:colId xmlns:a16="http://schemas.microsoft.com/office/drawing/2014/main" val="2705053991"/>
                    </a:ext>
                  </a:extLst>
                </a:gridCol>
                <a:gridCol w="1382400">
                  <a:extLst>
                    <a:ext uri="{9D8B030D-6E8A-4147-A177-3AD203B41FA5}">
                      <a16:colId xmlns:a16="http://schemas.microsoft.com/office/drawing/2014/main" val="1608655473"/>
                    </a:ext>
                  </a:extLst>
                </a:gridCol>
                <a:gridCol w="1382400">
                  <a:extLst>
                    <a:ext uri="{9D8B030D-6E8A-4147-A177-3AD203B41FA5}">
                      <a16:colId xmlns:a16="http://schemas.microsoft.com/office/drawing/2014/main" val="4288983222"/>
                    </a:ext>
                  </a:extLst>
                </a:gridCol>
                <a:gridCol w="1383167">
                  <a:extLst>
                    <a:ext uri="{9D8B030D-6E8A-4147-A177-3AD203B41FA5}">
                      <a16:colId xmlns:a16="http://schemas.microsoft.com/office/drawing/2014/main" val="81650810"/>
                    </a:ext>
                  </a:extLst>
                </a:gridCol>
              </a:tblGrid>
              <a:tr h="203982">
                <a:tc>
                  <a:txBody>
                    <a:bodyPr/>
                    <a:lstStyle/>
                    <a:p>
                      <a:pPr>
                        <a:buNone/>
                      </a:pPr>
                      <a:r>
                        <a:rPr lang="en-US" sz="1400">
                          <a:effectLst/>
                          <a:latin typeface="+mn-lt"/>
                        </a:rPr>
                        <a:t>Parameter</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1</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3</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Option 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3913520"/>
                  </a:ext>
                </a:extLst>
              </a:tr>
              <a:tr h="453298">
                <a:tc>
                  <a:txBody>
                    <a:bodyPr/>
                    <a:lstStyle/>
                    <a:p>
                      <a:pPr>
                        <a:buNone/>
                      </a:pPr>
                      <a:r>
                        <a:rPr lang="en-US" sz="1400">
                          <a:effectLst/>
                          <a:latin typeface="+mn-lt"/>
                        </a:rPr>
                        <a:t>Nominal bandwidth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1100 </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550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280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156</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1609171"/>
                  </a:ext>
                </a:extLst>
              </a:tr>
              <a:tr h="336871">
                <a:tc>
                  <a:txBody>
                    <a:bodyPr/>
                    <a:lstStyle/>
                    <a:p>
                      <a:pPr>
                        <a:buNone/>
                      </a:pPr>
                      <a:r>
                        <a:rPr lang="en-US" sz="1400">
                          <a:effectLst/>
                          <a:latin typeface="+mn-lt"/>
                        </a:rPr>
                        <a:t>Channel Spacing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1200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800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400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200</a:t>
                      </a:r>
                    </a:p>
                  </a:txBody>
                  <a:tcPr marL="68580" marR="68580" marT="0" marB="0"/>
                </a:tc>
                <a:extLst>
                  <a:ext uri="{0D108BD9-81ED-4DB2-BD59-A6C34878D82A}">
                    <a16:rowId xmlns:a16="http://schemas.microsoft.com/office/drawing/2014/main" val="2922237103"/>
                  </a:ext>
                </a:extLst>
              </a:tr>
              <a:tr h="168435">
                <a:tc>
                  <a:txBody>
                    <a:bodyPr/>
                    <a:lstStyle/>
                    <a:p>
                      <a:pPr>
                        <a:buNone/>
                      </a:pPr>
                      <a:r>
                        <a:rPr lang="en-US" sz="1400">
                          <a:effectLst/>
                          <a:latin typeface="+mn-lt"/>
                        </a:rPr>
                        <a:t>DFT size</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ea typeface="Calibri" panose="020F0502020204030204" pitchFamily="34" charset="0"/>
                          <a:cs typeface="Times New Roman" panose="02020603050405020304" pitchFamily="18" charset="0"/>
                        </a:rPr>
                        <a:t>16</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637314006"/>
                  </a:ext>
                </a:extLst>
              </a:tr>
              <a:tr h="203982">
                <a:tc>
                  <a:txBody>
                    <a:bodyPr/>
                    <a:lstStyle/>
                    <a:p>
                      <a:pPr>
                        <a:buNone/>
                      </a:pPr>
                      <a:r>
                        <a:rPr lang="en-US" sz="1400">
                          <a:effectLst/>
                          <a:latin typeface="+mn-lt"/>
                        </a:rPr>
                        <a:t>Active tones</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2646457432"/>
                  </a:ext>
                </a:extLst>
              </a:tr>
              <a:tr h="203982">
                <a:tc>
                  <a:txBody>
                    <a:bodyPr/>
                    <a:lstStyle/>
                    <a:p>
                      <a:pPr>
                        <a:buNone/>
                      </a:pPr>
                      <a:r>
                        <a:rPr lang="en-US" sz="1400" dirty="0">
                          <a:effectLst/>
                          <a:latin typeface="+mn-lt"/>
                        </a:rPr>
                        <a:t>Pilot tones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199265644"/>
                  </a:ext>
                </a:extLst>
              </a:tr>
              <a:tr h="203982">
                <a:tc>
                  <a:txBody>
                    <a:bodyPr/>
                    <a:lstStyle/>
                    <a:p>
                      <a:pPr>
                        <a:buNone/>
                      </a:pPr>
                      <a:r>
                        <a:rPr lang="en-US" sz="1400" dirty="0">
                          <a:effectLst/>
                          <a:latin typeface="+mn-lt"/>
                        </a:rPr>
                        <a:t>Data tones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2958726266"/>
                  </a:ext>
                </a:extLst>
              </a:tr>
              <a:tr h="168435">
                <a:tc>
                  <a:txBody>
                    <a:bodyPr/>
                    <a:lstStyle/>
                    <a:p>
                      <a:pPr>
                        <a:buNone/>
                      </a:pPr>
                      <a:r>
                        <a:rPr lang="en-US" sz="1400" dirty="0">
                          <a:effectLst/>
                          <a:latin typeface="+mn-lt"/>
                        </a:rPr>
                        <a:t>MCS0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8.33</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latin typeface="+mn-lt"/>
                      </a:endParaRPr>
                    </a:p>
                  </a:txBody>
                  <a:tcPr marL="68580" marR="68580" marT="0" marB="0">
                    <a:solidFill>
                      <a:srgbClr val="FF7E79"/>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latin typeface="+mn-lt"/>
                      </a:endParaRPr>
                    </a:p>
                  </a:txBody>
                  <a:tcPr marL="68580" marR="68580" marT="0" marB="0">
                    <a:solidFill>
                      <a:srgbClr val="FF7E79"/>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latin typeface="+mn-lt"/>
                      </a:endParaRPr>
                    </a:p>
                  </a:txBody>
                  <a:tcPr marL="68580" marR="68580" marT="0" marB="0">
                    <a:solidFill>
                      <a:srgbClr val="FF7E79"/>
                    </a:solidFill>
                  </a:tcPr>
                </a:tc>
                <a:extLst>
                  <a:ext uri="{0D108BD9-81ED-4DB2-BD59-A6C34878D82A}">
                    <a16:rowId xmlns:a16="http://schemas.microsoft.com/office/drawing/2014/main" val="3791456371"/>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MCS1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16.66</a:t>
                      </a: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1008866089"/>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MCS2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26.6</a:t>
                      </a: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4037322744"/>
                  </a:ext>
                </a:extLst>
              </a:tr>
              <a:tr h="168435">
                <a:tc>
                  <a:txBody>
                    <a:bodyPr/>
                    <a:lstStyle/>
                    <a:p>
                      <a:pPr>
                        <a:buNone/>
                      </a:pPr>
                      <a:r>
                        <a:rPr lang="en-NO" sz="1400" dirty="0">
                          <a:effectLst/>
                          <a:latin typeface="+mn-lt"/>
                          <a:ea typeface="Calibri" panose="020F0502020204030204" pitchFamily="34" charset="0"/>
                          <a:cs typeface="Times New Roman" panose="02020603050405020304" pitchFamily="18" charset="0"/>
                        </a:rPr>
                        <a:t>MCS3 (kbps)</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29.63</a:t>
                      </a: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563225908"/>
                  </a:ext>
                </a:extLst>
              </a:tr>
            </a:tbl>
          </a:graphicData>
        </a:graphic>
      </p:graphicFrame>
      <p:sp>
        <p:nvSpPr>
          <p:cNvPr id="4" name="Slide Number Placeholder 3">
            <a:extLst>
              <a:ext uri="{FF2B5EF4-FFF2-40B4-BE49-F238E27FC236}">
                <a16:creationId xmlns:a16="http://schemas.microsoft.com/office/drawing/2014/main" id="{646A8C34-E509-56BE-5D58-486E29C213F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2018576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03834-EE9E-1D2D-751A-FE5CEB4A54EE}"/>
              </a:ext>
            </a:extLst>
          </p:cNvPr>
          <p:cNvSpPr>
            <a:spLocks noGrp="1"/>
          </p:cNvSpPr>
          <p:nvPr>
            <p:ph type="title"/>
          </p:nvPr>
        </p:nvSpPr>
        <p:spPr/>
        <p:txBody>
          <a:bodyPr/>
          <a:lstStyle/>
          <a:p>
            <a:r>
              <a:rPr lang="en-GB" dirty="0"/>
              <a:t>Packet Structure and Duration</a:t>
            </a:r>
          </a:p>
        </p:txBody>
      </p:sp>
      <p:sp>
        <p:nvSpPr>
          <p:cNvPr id="4" name="Slide Number Placeholder 3">
            <a:extLst>
              <a:ext uri="{FF2B5EF4-FFF2-40B4-BE49-F238E27FC236}">
                <a16:creationId xmlns:a16="http://schemas.microsoft.com/office/drawing/2014/main" id="{F623AFDB-0404-EF22-87C3-3A30FF06DEA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pic>
        <p:nvPicPr>
          <p:cNvPr id="8194" name="Picture 2">
            <a:extLst>
              <a:ext uri="{FF2B5EF4-FFF2-40B4-BE49-F238E27FC236}">
                <a16:creationId xmlns:a16="http://schemas.microsoft.com/office/drawing/2014/main" id="{9B54F433-C4C6-B825-102D-C3300BAA0B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40" y="2348880"/>
            <a:ext cx="7452320" cy="2543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151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5306B-F438-C8D7-A332-5B64269652CA}"/>
              </a:ext>
            </a:extLst>
          </p:cNvPr>
          <p:cNvSpPr>
            <a:spLocks noGrp="1"/>
          </p:cNvSpPr>
          <p:nvPr>
            <p:ph type="title"/>
          </p:nvPr>
        </p:nvSpPr>
        <p:spPr/>
        <p:txBody>
          <a:bodyPr/>
          <a:lstStyle/>
          <a:p>
            <a:r>
              <a:rPr lang="en-GB" dirty="0" err="1"/>
              <a:t>SymDur</a:t>
            </a:r>
            <a:r>
              <a:rPr lang="en-GB" dirty="0"/>
              <a:t> = 120 us</a:t>
            </a:r>
          </a:p>
        </p:txBody>
      </p:sp>
      <p:pic>
        <p:nvPicPr>
          <p:cNvPr id="6" name="Content Placeholder 5">
            <a:extLst>
              <a:ext uri="{FF2B5EF4-FFF2-40B4-BE49-F238E27FC236}">
                <a16:creationId xmlns:a16="http://schemas.microsoft.com/office/drawing/2014/main" id="{C3D1FE5A-6CE7-FB7C-505A-FC2F8B8FE698}"/>
              </a:ext>
            </a:extLst>
          </p:cNvPr>
          <p:cNvPicPr>
            <a:picLocks noGrp="1" noChangeAspect="1"/>
          </p:cNvPicPr>
          <p:nvPr>
            <p:ph idx="1"/>
          </p:nvPr>
        </p:nvPicPr>
        <p:blipFill>
          <a:blip r:embed="rId2"/>
          <a:stretch>
            <a:fillRect/>
          </a:stretch>
        </p:blipFill>
        <p:spPr>
          <a:xfrm>
            <a:off x="4649675" y="1700808"/>
            <a:ext cx="4180350" cy="3103240"/>
          </a:xfrm>
          <a:prstGeom prst="rect">
            <a:avLst/>
          </a:prstGeom>
        </p:spPr>
      </p:pic>
      <p:sp>
        <p:nvSpPr>
          <p:cNvPr id="4" name="Slide Number Placeholder 3">
            <a:extLst>
              <a:ext uri="{FF2B5EF4-FFF2-40B4-BE49-F238E27FC236}">
                <a16:creationId xmlns:a16="http://schemas.microsoft.com/office/drawing/2014/main" id="{FB7B92DF-AFC4-80A1-B6A0-7ADF5F5FCF52}"/>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pic>
        <p:nvPicPr>
          <p:cNvPr id="5" name="Picture 4">
            <a:extLst>
              <a:ext uri="{FF2B5EF4-FFF2-40B4-BE49-F238E27FC236}">
                <a16:creationId xmlns:a16="http://schemas.microsoft.com/office/drawing/2014/main" id="{403A55F5-DB75-8A43-65D8-95A0741BCB9F}"/>
              </a:ext>
            </a:extLst>
          </p:cNvPr>
          <p:cNvPicPr>
            <a:picLocks noChangeAspect="1"/>
          </p:cNvPicPr>
          <p:nvPr/>
        </p:nvPicPr>
        <p:blipFill>
          <a:blip r:embed="rId3"/>
          <a:stretch>
            <a:fillRect/>
          </a:stretch>
        </p:blipFill>
        <p:spPr>
          <a:xfrm>
            <a:off x="107504" y="1700808"/>
            <a:ext cx="4180350" cy="3103240"/>
          </a:xfrm>
          <a:prstGeom prst="rect">
            <a:avLst/>
          </a:prstGeom>
        </p:spPr>
      </p:pic>
      <p:sp>
        <p:nvSpPr>
          <p:cNvPr id="7" name="TextBox 6">
            <a:extLst>
              <a:ext uri="{FF2B5EF4-FFF2-40B4-BE49-F238E27FC236}">
                <a16:creationId xmlns:a16="http://schemas.microsoft.com/office/drawing/2014/main" id="{523DD8DD-CF8B-551E-81B9-E1A55FC701D8}"/>
              </a:ext>
            </a:extLst>
          </p:cNvPr>
          <p:cNvSpPr txBox="1"/>
          <p:nvPr/>
        </p:nvSpPr>
        <p:spPr>
          <a:xfrm>
            <a:off x="1907704" y="4926493"/>
            <a:ext cx="720080" cy="276999"/>
          </a:xfrm>
          <a:prstGeom prst="rect">
            <a:avLst/>
          </a:prstGeom>
          <a:noFill/>
        </p:spPr>
        <p:txBody>
          <a:bodyPr wrap="square" rtlCol="0">
            <a:spAutoFit/>
          </a:bodyPr>
          <a:lstStyle/>
          <a:p>
            <a:r>
              <a:rPr lang="en-GB" dirty="0">
                <a:solidFill>
                  <a:schemeClr val="tx1"/>
                </a:solidFill>
              </a:rPr>
              <a:t>STF =1</a:t>
            </a:r>
          </a:p>
        </p:txBody>
      </p:sp>
      <p:sp>
        <p:nvSpPr>
          <p:cNvPr id="8" name="TextBox 7">
            <a:extLst>
              <a:ext uri="{FF2B5EF4-FFF2-40B4-BE49-F238E27FC236}">
                <a16:creationId xmlns:a16="http://schemas.microsoft.com/office/drawing/2014/main" id="{6DAFF484-F355-F295-CC1E-51BB998DF79E}"/>
              </a:ext>
            </a:extLst>
          </p:cNvPr>
          <p:cNvSpPr txBox="1"/>
          <p:nvPr/>
        </p:nvSpPr>
        <p:spPr>
          <a:xfrm>
            <a:off x="6553200" y="4926493"/>
            <a:ext cx="720080" cy="276999"/>
          </a:xfrm>
          <a:prstGeom prst="rect">
            <a:avLst/>
          </a:prstGeom>
          <a:noFill/>
        </p:spPr>
        <p:txBody>
          <a:bodyPr wrap="square" rtlCol="0">
            <a:spAutoFit/>
          </a:bodyPr>
          <a:lstStyle/>
          <a:p>
            <a:r>
              <a:rPr lang="en-GB" dirty="0">
                <a:solidFill>
                  <a:schemeClr val="tx1"/>
                </a:solidFill>
              </a:rPr>
              <a:t>STF =3</a:t>
            </a:r>
          </a:p>
        </p:txBody>
      </p:sp>
      <p:sp>
        <p:nvSpPr>
          <p:cNvPr id="9" name="TextBox 8">
            <a:extLst>
              <a:ext uri="{FF2B5EF4-FFF2-40B4-BE49-F238E27FC236}">
                <a16:creationId xmlns:a16="http://schemas.microsoft.com/office/drawing/2014/main" id="{A8C9925E-E662-EA0F-3EE8-73FEF771E0D8}"/>
              </a:ext>
            </a:extLst>
          </p:cNvPr>
          <p:cNvSpPr txBox="1"/>
          <p:nvPr/>
        </p:nvSpPr>
        <p:spPr>
          <a:xfrm>
            <a:off x="1420617" y="5555163"/>
            <a:ext cx="6823791" cy="584775"/>
          </a:xfrm>
          <a:prstGeom prst="rect">
            <a:avLst/>
          </a:prstGeom>
          <a:noFill/>
        </p:spPr>
        <p:txBody>
          <a:bodyPr wrap="square" rtlCol="0">
            <a:spAutoFit/>
          </a:bodyPr>
          <a:lstStyle/>
          <a:p>
            <a:r>
              <a:rPr lang="en-GB" sz="1600" b="1" dirty="0">
                <a:solidFill>
                  <a:schemeClr val="tx1"/>
                </a:solidFill>
              </a:rPr>
              <a:t>Insight: there is very little practical difference between MCS2 and MCS3, simplify to one? (BL=8)</a:t>
            </a:r>
          </a:p>
        </p:txBody>
      </p:sp>
    </p:spTree>
    <p:extLst>
      <p:ext uri="{BB962C8B-B14F-4D97-AF65-F5344CB8AC3E}">
        <p14:creationId xmlns:p14="http://schemas.microsoft.com/office/powerpoint/2010/main" val="1879590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E2C11-E5B4-B758-D0D7-A9043094D4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15248-4A44-0A45-14E6-01B73A4E4824}"/>
              </a:ext>
            </a:extLst>
          </p:cNvPr>
          <p:cNvSpPr>
            <a:spLocks noGrp="1"/>
          </p:cNvSpPr>
          <p:nvPr>
            <p:ph type="title"/>
          </p:nvPr>
        </p:nvSpPr>
        <p:spPr/>
        <p:txBody>
          <a:bodyPr/>
          <a:lstStyle/>
          <a:p>
            <a:r>
              <a:rPr lang="en-GB" dirty="0" err="1"/>
              <a:t>SymDur</a:t>
            </a:r>
            <a:r>
              <a:rPr lang="en-GB" dirty="0"/>
              <a:t> = 60 us</a:t>
            </a:r>
          </a:p>
        </p:txBody>
      </p:sp>
      <p:pic>
        <p:nvPicPr>
          <p:cNvPr id="6" name="Content Placeholder 5">
            <a:extLst>
              <a:ext uri="{FF2B5EF4-FFF2-40B4-BE49-F238E27FC236}">
                <a16:creationId xmlns:a16="http://schemas.microsoft.com/office/drawing/2014/main" id="{20860AA0-CE42-A3F3-F9F5-26363B0694F0}"/>
              </a:ext>
            </a:extLst>
          </p:cNvPr>
          <p:cNvPicPr>
            <a:picLocks noGrp="1" noChangeAspect="1"/>
          </p:cNvPicPr>
          <p:nvPr>
            <p:ph idx="1"/>
          </p:nvPr>
        </p:nvPicPr>
        <p:blipFill>
          <a:blip r:embed="rId2"/>
          <a:srcRect/>
          <a:stretch/>
        </p:blipFill>
        <p:spPr>
          <a:xfrm>
            <a:off x="4649675" y="1700808"/>
            <a:ext cx="4180350" cy="3103240"/>
          </a:xfrm>
          <a:prstGeom prst="rect">
            <a:avLst/>
          </a:prstGeom>
        </p:spPr>
      </p:pic>
      <p:sp>
        <p:nvSpPr>
          <p:cNvPr id="4" name="Slide Number Placeholder 3">
            <a:extLst>
              <a:ext uri="{FF2B5EF4-FFF2-40B4-BE49-F238E27FC236}">
                <a16:creationId xmlns:a16="http://schemas.microsoft.com/office/drawing/2014/main" id="{4773FB9B-41FC-5D52-5856-E6A79519645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pic>
        <p:nvPicPr>
          <p:cNvPr id="5" name="Picture 4">
            <a:extLst>
              <a:ext uri="{FF2B5EF4-FFF2-40B4-BE49-F238E27FC236}">
                <a16:creationId xmlns:a16="http://schemas.microsoft.com/office/drawing/2014/main" id="{6437650F-FE0C-5D15-4800-D989AF1C2DFE}"/>
              </a:ext>
            </a:extLst>
          </p:cNvPr>
          <p:cNvPicPr>
            <a:picLocks noChangeAspect="1"/>
          </p:cNvPicPr>
          <p:nvPr/>
        </p:nvPicPr>
        <p:blipFill>
          <a:blip r:embed="rId3"/>
          <a:srcRect/>
          <a:stretch/>
        </p:blipFill>
        <p:spPr>
          <a:xfrm>
            <a:off x="107504" y="1700808"/>
            <a:ext cx="4180349" cy="3103240"/>
          </a:xfrm>
          <a:prstGeom prst="rect">
            <a:avLst/>
          </a:prstGeom>
        </p:spPr>
      </p:pic>
      <p:sp>
        <p:nvSpPr>
          <p:cNvPr id="3" name="TextBox 2">
            <a:extLst>
              <a:ext uri="{FF2B5EF4-FFF2-40B4-BE49-F238E27FC236}">
                <a16:creationId xmlns:a16="http://schemas.microsoft.com/office/drawing/2014/main" id="{256B7C39-D54D-6C02-8CBA-8E7DD096C0F2}"/>
              </a:ext>
            </a:extLst>
          </p:cNvPr>
          <p:cNvSpPr txBox="1"/>
          <p:nvPr/>
        </p:nvSpPr>
        <p:spPr>
          <a:xfrm>
            <a:off x="1907704" y="4926493"/>
            <a:ext cx="720080" cy="276999"/>
          </a:xfrm>
          <a:prstGeom prst="rect">
            <a:avLst/>
          </a:prstGeom>
          <a:noFill/>
        </p:spPr>
        <p:txBody>
          <a:bodyPr wrap="square" rtlCol="0">
            <a:spAutoFit/>
          </a:bodyPr>
          <a:lstStyle/>
          <a:p>
            <a:r>
              <a:rPr lang="en-GB" dirty="0">
                <a:solidFill>
                  <a:schemeClr val="tx1"/>
                </a:solidFill>
              </a:rPr>
              <a:t>STF =1</a:t>
            </a:r>
          </a:p>
        </p:txBody>
      </p:sp>
      <p:sp>
        <p:nvSpPr>
          <p:cNvPr id="7" name="TextBox 6">
            <a:extLst>
              <a:ext uri="{FF2B5EF4-FFF2-40B4-BE49-F238E27FC236}">
                <a16:creationId xmlns:a16="http://schemas.microsoft.com/office/drawing/2014/main" id="{26BF732F-446B-CD96-B524-7E3BACD534A8}"/>
              </a:ext>
            </a:extLst>
          </p:cNvPr>
          <p:cNvSpPr txBox="1"/>
          <p:nvPr/>
        </p:nvSpPr>
        <p:spPr>
          <a:xfrm>
            <a:off x="6553200" y="4926493"/>
            <a:ext cx="720080" cy="276999"/>
          </a:xfrm>
          <a:prstGeom prst="rect">
            <a:avLst/>
          </a:prstGeom>
          <a:noFill/>
        </p:spPr>
        <p:txBody>
          <a:bodyPr wrap="square" rtlCol="0">
            <a:spAutoFit/>
          </a:bodyPr>
          <a:lstStyle/>
          <a:p>
            <a:r>
              <a:rPr lang="en-GB" dirty="0">
                <a:solidFill>
                  <a:schemeClr val="tx1"/>
                </a:solidFill>
              </a:rPr>
              <a:t>STF =3</a:t>
            </a:r>
          </a:p>
        </p:txBody>
      </p:sp>
    </p:spTree>
    <p:extLst>
      <p:ext uri="{BB962C8B-B14F-4D97-AF65-F5344CB8AC3E}">
        <p14:creationId xmlns:p14="http://schemas.microsoft.com/office/powerpoint/2010/main" val="3093146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3C9C2-E1FE-6190-F845-DACAC7FA124F}"/>
              </a:ext>
            </a:extLst>
          </p:cNvPr>
          <p:cNvSpPr>
            <a:spLocks noGrp="1"/>
          </p:cNvSpPr>
          <p:nvPr>
            <p:ph type="title"/>
          </p:nvPr>
        </p:nvSpPr>
        <p:spPr/>
        <p:txBody>
          <a:bodyPr/>
          <a:lstStyle/>
          <a:p>
            <a:r>
              <a:rPr lang="en-GB" dirty="0"/>
              <a:t>Conclusions</a:t>
            </a:r>
          </a:p>
        </p:txBody>
      </p:sp>
      <p:sp>
        <p:nvSpPr>
          <p:cNvPr id="3" name="Content Placeholder 2">
            <a:extLst>
              <a:ext uri="{FF2B5EF4-FFF2-40B4-BE49-F238E27FC236}">
                <a16:creationId xmlns:a16="http://schemas.microsoft.com/office/drawing/2014/main" id="{C964A8A7-F4FF-7F1A-9FA8-ED41E1F1E1E1}"/>
              </a:ext>
            </a:extLst>
          </p:cNvPr>
          <p:cNvSpPr>
            <a:spLocks noGrp="1"/>
          </p:cNvSpPr>
          <p:nvPr>
            <p:ph idx="1"/>
          </p:nvPr>
        </p:nvSpPr>
        <p:spPr/>
        <p:txBody>
          <a:bodyPr/>
          <a:lstStyle/>
          <a:p>
            <a:pPr marL="0" indent="0"/>
            <a:endParaRPr lang="en-GB" sz="2400" dirty="0"/>
          </a:p>
          <a:p>
            <a:pPr marL="0" indent="0"/>
            <a:r>
              <a:rPr lang="en-GB" sz="2400" dirty="0"/>
              <a:t>This material presents a common framework supporting </a:t>
            </a:r>
          </a:p>
          <a:p>
            <a:pPr marL="514350" indent="-514350">
              <a:buFont typeface="Arial" panose="020B0604020202020204" pitchFamily="34" charset="0"/>
              <a:buChar char="•"/>
            </a:pPr>
            <a:r>
              <a:rPr lang="en-GB" sz="2400" dirty="0"/>
              <a:t>Additional synchronization opportunities across up to 3 channels</a:t>
            </a:r>
          </a:p>
          <a:p>
            <a:pPr marL="914400" lvl="1" indent="-514350">
              <a:buFont typeface="Arial" panose="020B0604020202020204" pitchFamily="34" charset="0"/>
              <a:buChar char="•"/>
            </a:pPr>
            <a:r>
              <a:rPr lang="en-GB" sz="2000" dirty="0"/>
              <a:t>Improves fading resilience and provides longer sequences for coherent implementations</a:t>
            </a:r>
          </a:p>
          <a:p>
            <a:pPr marL="514350" indent="-514350">
              <a:buFont typeface="Arial" panose="020B0604020202020204" pitchFamily="34" charset="0"/>
              <a:buChar char="•"/>
            </a:pPr>
            <a:r>
              <a:rPr lang="en-GB" sz="2400" dirty="0"/>
              <a:t>Additional MCS and coding schemes</a:t>
            </a:r>
          </a:p>
          <a:p>
            <a:pPr marL="914400" lvl="1" indent="-514350">
              <a:buFont typeface="Arial" panose="020B0604020202020204" pitchFamily="34" charset="0"/>
              <a:buChar char="•"/>
            </a:pPr>
            <a:r>
              <a:rPr lang="en-GB" sz="2000" dirty="0"/>
              <a:t>Enables ¼ encoded coherent detection for advanced receivers</a:t>
            </a:r>
          </a:p>
          <a:p>
            <a:pPr marL="914400" lvl="1" indent="-514350">
              <a:buFont typeface="Arial" panose="020B0604020202020204" pitchFamily="34" charset="0"/>
              <a:buChar char="•"/>
            </a:pPr>
            <a:r>
              <a:rPr lang="en-GB" sz="2000" dirty="0"/>
              <a:t>Allows faster code rates (MCS2, MCS3) for higher data rates outside FCC regulatory regimes</a:t>
            </a:r>
          </a:p>
          <a:p>
            <a:pPr marL="914400" lvl="1" indent="-514350">
              <a:buFont typeface="Arial" panose="020B0604020202020204" pitchFamily="34" charset="0"/>
              <a:buChar char="•"/>
            </a:pPr>
            <a:endParaRPr lang="en-GB" sz="2000" dirty="0"/>
          </a:p>
        </p:txBody>
      </p:sp>
      <p:sp>
        <p:nvSpPr>
          <p:cNvPr id="4" name="Slide Number Placeholder 3">
            <a:extLst>
              <a:ext uri="{FF2B5EF4-FFF2-40B4-BE49-F238E27FC236}">
                <a16:creationId xmlns:a16="http://schemas.microsoft.com/office/drawing/2014/main" id="{2BCF5232-0389-1147-0009-2AC9A4BF81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spTree>
    <p:extLst>
      <p:ext uri="{BB962C8B-B14F-4D97-AF65-F5344CB8AC3E}">
        <p14:creationId xmlns:p14="http://schemas.microsoft.com/office/powerpoint/2010/main" val="251827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Joint Proposal</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Content Placeholder 3">
            <a:extLst>
              <a:ext uri="{FF2B5EF4-FFF2-40B4-BE49-F238E27FC236}">
                <a16:creationId xmlns:a16="http://schemas.microsoft.com/office/drawing/2014/main" id="{4FDF102C-6E89-3942-6D5F-3649F905AB50}"/>
              </a:ext>
            </a:extLst>
          </p:cNvPr>
          <p:cNvSpPr>
            <a:spLocks noGrp="1"/>
          </p:cNvSpPr>
          <p:nvPr>
            <p:ph idx="1"/>
          </p:nvPr>
        </p:nvSpPr>
        <p:spPr>
          <a:xfrm>
            <a:off x="767977" y="1371600"/>
            <a:ext cx="7764463" cy="4868863"/>
          </a:xfrm>
        </p:spPr>
        <p:txBody>
          <a:bodyPr/>
          <a:lstStyle/>
          <a:p>
            <a:r>
              <a:rPr lang="en-GB" sz="1600" b="1" dirty="0"/>
              <a:t>1) Flexible STF Scheme</a:t>
            </a:r>
          </a:p>
          <a:p>
            <a:r>
              <a:rPr lang="en-GB" sz="1600" b="1" dirty="0"/>
              <a:t>2) Enhanced Coding Scheme for PHR and PSDU</a:t>
            </a:r>
          </a:p>
        </p:txBody>
      </p:sp>
      <p:graphicFrame>
        <p:nvGraphicFramePr>
          <p:cNvPr id="9" name="Table 8">
            <a:extLst>
              <a:ext uri="{FF2B5EF4-FFF2-40B4-BE49-F238E27FC236}">
                <a16:creationId xmlns:a16="http://schemas.microsoft.com/office/drawing/2014/main" id="{A783A309-D4B7-D090-E422-0F08E2F759A6}"/>
              </a:ext>
            </a:extLst>
          </p:cNvPr>
          <p:cNvGraphicFramePr>
            <a:graphicFrameLocks noGrp="1"/>
          </p:cNvGraphicFramePr>
          <p:nvPr>
            <p:extLst>
              <p:ext uri="{D42A27DB-BD31-4B8C-83A1-F6EECF244321}">
                <p14:modId xmlns:p14="http://schemas.microsoft.com/office/powerpoint/2010/main" val="2835455615"/>
              </p:ext>
            </p:extLst>
          </p:nvPr>
        </p:nvGraphicFramePr>
        <p:xfrm>
          <a:off x="2772591" y="2483690"/>
          <a:ext cx="5642610" cy="3657600"/>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303688580"/>
                    </a:ext>
                  </a:extLst>
                </a:gridCol>
                <a:gridCol w="208280">
                  <a:extLst>
                    <a:ext uri="{9D8B030D-6E8A-4147-A177-3AD203B41FA5}">
                      <a16:colId xmlns:a16="http://schemas.microsoft.com/office/drawing/2014/main" val="2888054119"/>
                    </a:ext>
                  </a:extLst>
                </a:gridCol>
                <a:gridCol w="208280">
                  <a:extLst>
                    <a:ext uri="{9D8B030D-6E8A-4147-A177-3AD203B41FA5}">
                      <a16:colId xmlns:a16="http://schemas.microsoft.com/office/drawing/2014/main" val="110207881"/>
                    </a:ext>
                  </a:extLst>
                </a:gridCol>
                <a:gridCol w="208280">
                  <a:extLst>
                    <a:ext uri="{9D8B030D-6E8A-4147-A177-3AD203B41FA5}">
                      <a16:colId xmlns:a16="http://schemas.microsoft.com/office/drawing/2014/main" val="3292774460"/>
                    </a:ext>
                  </a:extLst>
                </a:gridCol>
                <a:gridCol w="208280">
                  <a:extLst>
                    <a:ext uri="{9D8B030D-6E8A-4147-A177-3AD203B41FA5}">
                      <a16:colId xmlns:a16="http://schemas.microsoft.com/office/drawing/2014/main" val="1994749429"/>
                    </a:ext>
                  </a:extLst>
                </a:gridCol>
                <a:gridCol w="208280">
                  <a:extLst>
                    <a:ext uri="{9D8B030D-6E8A-4147-A177-3AD203B41FA5}">
                      <a16:colId xmlns:a16="http://schemas.microsoft.com/office/drawing/2014/main" val="2665554819"/>
                    </a:ext>
                  </a:extLst>
                </a:gridCol>
                <a:gridCol w="217805">
                  <a:extLst>
                    <a:ext uri="{9D8B030D-6E8A-4147-A177-3AD203B41FA5}">
                      <a16:colId xmlns:a16="http://schemas.microsoft.com/office/drawing/2014/main" val="2166428300"/>
                    </a:ext>
                  </a:extLst>
                </a:gridCol>
                <a:gridCol w="208280">
                  <a:extLst>
                    <a:ext uri="{9D8B030D-6E8A-4147-A177-3AD203B41FA5}">
                      <a16:colId xmlns:a16="http://schemas.microsoft.com/office/drawing/2014/main" val="4293656686"/>
                    </a:ext>
                  </a:extLst>
                </a:gridCol>
                <a:gridCol w="217805">
                  <a:extLst>
                    <a:ext uri="{9D8B030D-6E8A-4147-A177-3AD203B41FA5}">
                      <a16:colId xmlns:a16="http://schemas.microsoft.com/office/drawing/2014/main" val="2343034383"/>
                    </a:ext>
                  </a:extLst>
                </a:gridCol>
                <a:gridCol w="208280">
                  <a:extLst>
                    <a:ext uri="{9D8B030D-6E8A-4147-A177-3AD203B41FA5}">
                      <a16:colId xmlns:a16="http://schemas.microsoft.com/office/drawing/2014/main" val="4073251842"/>
                    </a:ext>
                  </a:extLst>
                </a:gridCol>
                <a:gridCol w="208280">
                  <a:extLst>
                    <a:ext uri="{9D8B030D-6E8A-4147-A177-3AD203B41FA5}">
                      <a16:colId xmlns:a16="http://schemas.microsoft.com/office/drawing/2014/main" val="390088336"/>
                    </a:ext>
                  </a:extLst>
                </a:gridCol>
                <a:gridCol w="208280">
                  <a:extLst>
                    <a:ext uri="{9D8B030D-6E8A-4147-A177-3AD203B41FA5}">
                      <a16:colId xmlns:a16="http://schemas.microsoft.com/office/drawing/2014/main" val="181762142"/>
                    </a:ext>
                  </a:extLst>
                </a:gridCol>
                <a:gridCol w="208280">
                  <a:extLst>
                    <a:ext uri="{9D8B030D-6E8A-4147-A177-3AD203B41FA5}">
                      <a16:colId xmlns:a16="http://schemas.microsoft.com/office/drawing/2014/main" val="2365096287"/>
                    </a:ext>
                  </a:extLst>
                </a:gridCol>
                <a:gridCol w="208280">
                  <a:extLst>
                    <a:ext uri="{9D8B030D-6E8A-4147-A177-3AD203B41FA5}">
                      <a16:colId xmlns:a16="http://schemas.microsoft.com/office/drawing/2014/main" val="355384746"/>
                    </a:ext>
                  </a:extLst>
                </a:gridCol>
                <a:gridCol w="208280">
                  <a:extLst>
                    <a:ext uri="{9D8B030D-6E8A-4147-A177-3AD203B41FA5}">
                      <a16:colId xmlns:a16="http://schemas.microsoft.com/office/drawing/2014/main" val="3702291141"/>
                    </a:ext>
                  </a:extLst>
                </a:gridCol>
                <a:gridCol w="208280">
                  <a:extLst>
                    <a:ext uri="{9D8B030D-6E8A-4147-A177-3AD203B41FA5}">
                      <a16:colId xmlns:a16="http://schemas.microsoft.com/office/drawing/2014/main" val="3893072797"/>
                    </a:ext>
                  </a:extLst>
                </a:gridCol>
                <a:gridCol w="208280">
                  <a:extLst>
                    <a:ext uri="{9D8B030D-6E8A-4147-A177-3AD203B41FA5}">
                      <a16:colId xmlns:a16="http://schemas.microsoft.com/office/drawing/2014/main" val="2163106047"/>
                    </a:ext>
                  </a:extLst>
                </a:gridCol>
                <a:gridCol w="208280">
                  <a:extLst>
                    <a:ext uri="{9D8B030D-6E8A-4147-A177-3AD203B41FA5}">
                      <a16:colId xmlns:a16="http://schemas.microsoft.com/office/drawing/2014/main" val="1899163274"/>
                    </a:ext>
                  </a:extLst>
                </a:gridCol>
                <a:gridCol w="208280">
                  <a:extLst>
                    <a:ext uri="{9D8B030D-6E8A-4147-A177-3AD203B41FA5}">
                      <a16:colId xmlns:a16="http://schemas.microsoft.com/office/drawing/2014/main" val="3503623381"/>
                    </a:ext>
                  </a:extLst>
                </a:gridCol>
                <a:gridCol w="208280">
                  <a:extLst>
                    <a:ext uri="{9D8B030D-6E8A-4147-A177-3AD203B41FA5}">
                      <a16:colId xmlns:a16="http://schemas.microsoft.com/office/drawing/2014/main" val="771447796"/>
                    </a:ext>
                  </a:extLst>
                </a:gridCol>
                <a:gridCol w="208280">
                  <a:extLst>
                    <a:ext uri="{9D8B030D-6E8A-4147-A177-3AD203B41FA5}">
                      <a16:colId xmlns:a16="http://schemas.microsoft.com/office/drawing/2014/main" val="2064988132"/>
                    </a:ext>
                  </a:extLst>
                </a:gridCol>
                <a:gridCol w="208280">
                  <a:extLst>
                    <a:ext uri="{9D8B030D-6E8A-4147-A177-3AD203B41FA5}">
                      <a16:colId xmlns:a16="http://schemas.microsoft.com/office/drawing/2014/main" val="4068625262"/>
                    </a:ext>
                  </a:extLst>
                </a:gridCol>
                <a:gridCol w="208280">
                  <a:extLst>
                    <a:ext uri="{9D8B030D-6E8A-4147-A177-3AD203B41FA5}">
                      <a16:colId xmlns:a16="http://schemas.microsoft.com/office/drawing/2014/main" val="4074880508"/>
                    </a:ext>
                  </a:extLst>
                </a:gridCol>
                <a:gridCol w="208280">
                  <a:extLst>
                    <a:ext uri="{9D8B030D-6E8A-4147-A177-3AD203B41FA5}">
                      <a16:colId xmlns:a16="http://schemas.microsoft.com/office/drawing/2014/main" val="2019921256"/>
                    </a:ext>
                  </a:extLst>
                </a:gridCol>
                <a:gridCol w="208280">
                  <a:extLst>
                    <a:ext uri="{9D8B030D-6E8A-4147-A177-3AD203B41FA5}">
                      <a16:colId xmlns:a16="http://schemas.microsoft.com/office/drawing/2014/main" val="3630911991"/>
                    </a:ext>
                  </a:extLst>
                </a:gridCol>
                <a:gridCol w="208280">
                  <a:extLst>
                    <a:ext uri="{9D8B030D-6E8A-4147-A177-3AD203B41FA5}">
                      <a16:colId xmlns:a16="http://schemas.microsoft.com/office/drawing/2014/main" val="169747144"/>
                    </a:ext>
                  </a:extLst>
                </a:gridCol>
                <a:gridCol w="208280">
                  <a:extLst>
                    <a:ext uri="{9D8B030D-6E8A-4147-A177-3AD203B41FA5}">
                      <a16:colId xmlns:a16="http://schemas.microsoft.com/office/drawing/2014/main" val="816324403"/>
                    </a:ext>
                  </a:extLst>
                </a:gridCol>
              </a:tblGrid>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extLst>
                  <a:ext uri="{0D108BD9-81ED-4DB2-BD59-A6C34878D82A}">
                    <a16:rowId xmlns:a16="http://schemas.microsoft.com/office/drawing/2014/main" val="1219749540"/>
                  </a:ext>
                </a:extLst>
              </a:tr>
              <a:tr h="231934">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6">
                        <a:lumMod val="60000"/>
                        <a:lumOff val="40000"/>
                      </a:schemeClr>
                    </a:solidFill>
                  </a:tcPr>
                </a:tc>
                <a:tc>
                  <a:txBody>
                    <a:bodyPr/>
                    <a:lstStyle/>
                    <a:p>
                      <a:endParaRPr lang="en-GB" sz="1000"/>
                    </a:p>
                  </a:txBody>
                  <a:tcPr>
                    <a:solidFill>
                      <a:schemeClr val="accent6">
                        <a:lumMod val="40000"/>
                        <a:lumOff val="60000"/>
                      </a:schemeClr>
                    </a:solidFill>
                  </a:tcPr>
                </a:tc>
                <a:tc>
                  <a:txBody>
                    <a:bodyPr/>
                    <a:lstStyle/>
                    <a:p>
                      <a:endParaRPr lang="en-GB" sz="1000" dirty="0"/>
                    </a:p>
                  </a:txBody>
                  <a:tcPr>
                    <a:solidFill>
                      <a:schemeClr val="accent6">
                        <a:lumMod val="40000"/>
                        <a:lumOff val="6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2477083417"/>
                  </a:ext>
                </a:extLst>
              </a:tr>
              <a:tr h="231934">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3472923140"/>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4100815046"/>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3848605777"/>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75000"/>
                      </a:schemeClr>
                    </a:solidFill>
                  </a:tcPr>
                </a:tc>
                <a:tc>
                  <a:txBody>
                    <a:bodyPr/>
                    <a:lstStyle/>
                    <a:p>
                      <a:endParaRPr lang="en-GB" sz="1000"/>
                    </a:p>
                  </a:txBody>
                  <a:tcPr>
                    <a:solidFill>
                      <a:schemeClr val="accent1">
                        <a:lumMod val="75000"/>
                      </a:schemeClr>
                    </a:solidFill>
                  </a:tcPr>
                </a:tc>
                <a:tc>
                  <a:txBody>
                    <a:bodyPr/>
                    <a:lstStyle/>
                    <a:p>
                      <a:endParaRPr lang="en-GB" sz="1000"/>
                    </a:p>
                  </a:txBody>
                  <a:tcPr>
                    <a:solidFill>
                      <a:schemeClr val="accent1">
                        <a:lumMod val="75000"/>
                      </a:schemeClr>
                    </a:solidFill>
                  </a:tcPr>
                </a:tc>
                <a:tc>
                  <a:txBody>
                    <a:bodyPr/>
                    <a:lstStyle/>
                    <a:p>
                      <a:endParaRPr lang="en-GB" sz="100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6">
                        <a:lumMod val="60000"/>
                        <a:lumOff val="40000"/>
                      </a:schemeClr>
                    </a:solidFill>
                  </a:tcPr>
                </a:tc>
                <a:tc>
                  <a:txBody>
                    <a:bodyPr/>
                    <a:lstStyle/>
                    <a:p>
                      <a:endParaRPr lang="en-GB" sz="1000" dirty="0"/>
                    </a:p>
                  </a:txBody>
                  <a:tcPr>
                    <a:solidFill>
                      <a:schemeClr val="accent6">
                        <a:lumMod val="40000"/>
                        <a:lumOff val="60000"/>
                      </a:schemeClr>
                    </a:solidFill>
                  </a:tcPr>
                </a:tc>
                <a:tc>
                  <a:txBody>
                    <a:bodyPr/>
                    <a:lstStyle/>
                    <a:p>
                      <a:endParaRPr lang="en-GB" sz="1000" dirty="0"/>
                    </a:p>
                  </a:txBody>
                  <a:tcPr>
                    <a:solidFill>
                      <a:schemeClr val="accent6">
                        <a:lumMod val="40000"/>
                        <a:lumOff val="6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3196807746"/>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926759079"/>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Arial"/>
                        <a:ea typeface="ＭＳ Ｐゴシック"/>
                      </a:endParaRPr>
                    </a:p>
                  </a:txBody>
                  <a:tcPr>
                    <a:solidFill>
                      <a:schemeClr val="accent6">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Arial"/>
                        <a:ea typeface="ＭＳ Ｐゴシック"/>
                      </a:endParaRPr>
                    </a:p>
                  </a:txBody>
                  <a:tcPr>
                    <a:solidFill>
                      <a:schemeClr val="accent6">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000000"/>
                        </a:solidFill>
                        <a:effectLst/>
                        <a:uLnTx/>
                        <a:uFillTx/>
                        <a:latin typeface="Arial"/>
                        <a:ea typeface="ＭＳ Ｐゴシック"/>
                      </a:endParaRPr>
                    </a:p>
                  </a:txBody>
                  <a:tcPr>
                    <a:solidFill>
                      <a:schemeClr val="accent6">
                        <a:lumMod val="40000"/>
                        <a:lumOff val="6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280524079"/>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6">
                        <a:lumMod val="60000"/>
                        <a:lumOff val="40000"/>
                      </a:schemeClr>
                    </a:solidFill>
                  </a:tcPr>
                </a:tc>
                <a:tc>
                  <a:txBody>
                    <a:bodyPr/>
                    <a:lstStyle/>
                    <a:p>
                      <a:endParaRPr lang="en-GB" sz="1000" dirty="0"/>
                    </a:p>
                  </a:txBody>
                  <a:tcPr>
                    <a:solidFill>
                      <a:schemeClr val="accent6">
                        <a:lumMod val="40000"/>
                        <a:lumOff val="60000"/>
                      </a:schemeClr>
                    </a:solidFill>
                  </a:tcPr>
                </a:tc>
                <a:tc>
                  <a:txBody>
                    <a:bodyPr/>
                    <a:lstStyle/>
                    <a:p>
                      <a:endParaRPr lang="en-GB" sz="1000" dirty="0"/>
                    </a:p>
                  </a:txBody>
                  <a:tcPr>
                    <a:solidFill>
                      <a:schemeClr val="accent6">
                        <a:lumMod val="40000"/>
                        <a:lumOff val="60000"/>
                      </a:schemeClr>
                    </a:solidFill>
                  </a:tcPr>
                </a:tc>
                <a:extLst>
                  <a:ext uri="{0D108BD9-81ED-4DB2-BD59-A6C34878D82A}">
                    <a16:rowId xmlns:a16="http://schemas.microsoft.com/office/drawing/2014/main" val="2351961713"/>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1275630038"/>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3020303372"/>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3919930215"/>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dirty="0"/>
                    </a:p>
                  </a:txBody>
                  <a:tcPr>
                    <a:solidFill>
                      <a:schemeClr val="accent1">
                        <a:lumMod val="75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2246106202"/>
                  </a:ext>
                </a:extLst>
              </a:tr>
              <a:tr h="231934">
                <a:tc>
                  <a:txBody>
                    <a:bodyPr/>
                    <a:lstStyle/>
                    <a:p>
                      <a:endParaRPr lang="en-GB" sz="1000" dirty="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tc>
                  <a:txBody>
                    <a:bodyPr/>
                    <a:lstStyle/>
                    <a:p>
                      <a:endParaRPr lang="en-GB" sz="1000"/>
                    </a:p>
                  </a:txBody>
                  <a:tcPr>
                    <a:solidFill>
                      <a:schemeClr val="accent1">
                        <a:lumMod val="20000"/>
                        <a:lumOff val="80000"/>
                      </a:schemeClr>
                    </a:solidFill>
                  </a:tcPr>
                </a:tc>
                <a:extLst>
                  <a:ext uri="{0D108BD9-81ED-4DB2-BD59-A6C34878D82A}">
                    <a16:rowId xmlns:a16="http://schemas.microsoft.com/office/drawing/2014/main" val="27949629"/>
                  </a:ext>
                </a:extLst>
              </a:tr>
              <a:tr h="231934">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tc>
                  <a:txBody>
                    <a:bodyPr/>
                    <a:lstStyle/>
                    <a:p>
                      <a:endParaRPr lang="en-GB" sz="1000" dirty="0"/>
                    </a:p>
                  </a:txBody>
                  <a:tcPr>
                    <a:solidFill>
                      <a:schemeClr val="accent1">
                        <a:lumMod val="20000"/>
                        <a:lumOff val="80000"/>
                      </a:schemeClr>
                    </a:solidFill>
                  </a:tcPr>
                </a:tc>
                <a:extLst>
                  <a:ext uri="{0D108BD9-81ED-4DB2-BD59-A6C34878D82A}">
                    <a16:rowId xmlns:a16="http://schemas.microsoft.com/office/drawing/2014/main" val="4284585759"/>
                  </a:ext>
                </a:extLst>
              </a:tr>
            </a:tbl>
          </a:graphicData>
        </a:graphic>
      </p:graphicFrame>
      <p:sp>
        <p:nvSpPr>
          <p:cNvPr id="10" name="TextBox 9">
            <a:extLst>
              <a:ext uri="{FF2B5EF4-FFF2-40B4-BE49-F238E27FC236}">
                <a16:creationId xmlns:a16="http://schemas.microsoft.com/office/drawing/2014/main" id="{77720F2C-23C6-016C-663C-9CC267FF698D}"/>
              </a:ext>
            </a:extLst>
          </p:cNvPr>
          <p:cNvSpPr txBox="1"/>
          <p:nvPr/>
        </p:nvSpPr>
        <p:spPr>
          <a:xfrm>
            <a:off x="755576" y="3356992"/>
            <a:ext cx="1728192" cy="646331"/>
          </a:xfrm>
          <a:prstGeom prst="rect">
            <a:avLst/>
          </a:prstGeom>
          <a:noFill/>
        </p:spPr>
        <p:txBody>
          <a:bodyPr wrap="square" rtlCol="0">
            <a:spAutoFit/>
          </a:bodyPr>
          <a:lstStyle/>
          <a:p>
            <a:r>
              <a:rPr lang="en-GB" sz="1800" dirty="0">
                <a:solidFill>
                  <a:schemeClr val="tx1"/>
                </a:solidFill>
              </a:rPr>
              <a:t>Flexible STF</a:t>
            </a:r>
          </a:p>
          <a:p>
            <a:r>
              <a:rPr lang="en-GB" sz="1800" dirty="0">
                <a:solidFill>
                  <a:schemeClr val="tx1"/>
                </a:solidFill>
              </a:rPr>
              <a:t>scheme</a:t>
            </a:r>
          </a:p>
        </p:txBody>
      </p:sp>
      <p:cxnSp>
        <p:nvCxnSpPr>
          <p:cNvPr id="13" name="Straight Arrow Connector 12">
            <a:extLst>
              <a:ext uri="{FF2B5EF4-FFF2-40B4-BE49-F238E27FC236}">
                <a16:creationId xmlns:a16="http://schemas.microsoft.com/office/drawing/2014/main" id="{6A349A7C-D9A8-D2BD-1D1F-6C7D6BD98C62}"/>
              </a:ext>
            </a:extLst>
          </p:cNvPr>
          <p:cNvCxnSpPr/>
          <p:nvPr/>
        </p:nvCxnSpPr>
        <p:spPr bwMode="auto">
          <a:xfrm flipV="1">
            <a:off x="2263881" y="3284984"/>
            <a:ext cx="651935" cy="334509"/>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Arrow Connector 14">
            <a:extLst>
              <a:ext uri="{FF2B5EF4-FFF2-40B4-BE49-F238E27FC236}">
                <a16:creationId xmlns:a16="http://schemas.microsoft.com/office/drawing/2014/main" id="{CE156578-B74A-B4AC-FA53-6DC1D68C7CBB}"/>
              </a:ext>
            </a:extLst>
          </p:cNvPr>
          <p:cNvCxnSpPr/>
          <p:nvPr/>
        </p:nvCxnSpPr>
        <p:spPr bwMode="auto">
          <a:xfrm>
            <a:off x="2263881" y="3619493"/>
            <a:ext cx="1516031" cy="241555"/>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1" name="TextBox 20">
            <a:extLst>
              <a:ext uri="{FF2B5EF4-FFF2-40B4-BE49-F238E27FC236}">
                <a16:creationId xmlns:a16="http://schemas.microsoft.com/office/drawing/2014/main" id="{5215A1FA-184E-731F-0360-502B385DD3B6}"/>
              </a:ext>
            </a:extLst>
          </p:cNvPr>
          <p:cNvSpPr txBox="1"/>
          <p:nvPr/>
        </p:nvSpPr>
        <p:spPr>
          <a:xfrm>
            <a:off x="6071438" y="2054430"/>
            <a:ext cx="2600806" cy="369332"/>
          </a:xfrm>
          <a:prstGeom prst="rect">
            <a:avLst/>
          </a:prstGeom>
          <a:noFill/>
        </p:spPr>
        <p:txBody>
          <a:bodyPr wrap="square" rtlCol="0">
            <a:spAutoFit/>
          </a:bodyPr>
          <a:lstStyle/>
          <a:p>
            <a:r>
              <a:rPr lang="en-GB" sz="1800" dirty="0">
                <a:solidFill>
                  <a:schemeClr val="tx1"/>
                </a:solidFill>
              </a:rPr>
              <a:t>Enhanced Coding Scheme</a:t>
            </a:r>
          </a:p>
        </p:txBody>
      </p:sp>
      <p:cxnSp>
        <p:nvCxnSpPr>
          <p:cNvPr id="22" name="Straight Arrow Connector 21">
            <a:extLst>
              <a:ext uri="{FF2B5EF4-FFF2-40B4-BE49-F238E27FC236}">
                <a16:creationId xmlns:a16="http://schemas.microsoft.com/office/drawing/2014/main" id="{2952C028-EAB5-9B03-FBD5-FF9884608BDB}"/>
              </a:ext>
            </a:extLst>
          </p:cNvPr>
          <p:cNvCxnSpPr>
            <a:cxnSpLocks/>
          </p:cNvCxnSpPr>
          <p:nvPr/>
        </p:nvCxnSpPr>
        <p:spPr bwMode="auto">
          <a:xfrm flipH="1">
            <a:off x="6444208" y="2420888"/>
            <a:ext cx="720080" cy="1198605"/>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30" name="Straight Arrow Connector 29">
            <a:extLst>
              <a:ext uri="{FF2B5EF4-FFF2-40B4-BE49-F238E27FC236}">
                <a16:creationId xmlns:a16="http://schemas.microsoft.com/office/drawing/2014/main" id="{63709A69-AAD4-C1C0-208C-C40B00820F48}"/>
              </a:ext>
            </a:extLst>
          </p:cNvPr>
          <p:cNvCxnSpPr/>
          <p:nvPr/>
        </p:nvCxnSpPr>
        <p:spPr bwMode="auto">
          <a:xfrm>
            <a:off x="2263881" y="3619493"/>
            <a:ext cx="2459745" cy="1866907"/>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19851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CDDDAB-AC2A-D8F3-77DD-831D866EFF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313EB9-711A-D89E-76E8-438A4C99F5B8}"/>
              </a:ext>
            </a:extLst>
          </p:cNvPr>
          <p:cNvSpPr>
            <a:spLocks noGrp="1"/>
          </p:cNvSpPr>
          <p:nvPr>
            <p:ph type="title"/>
          </p:nvPr>
        </p:nvSpPr>
        <p:spPr>
          <a:xfrm>
            <a:off x="611560" y="443325"/>
            <a:ext cx="8183083" cy="994172"/>
          </a:xfrm>
        </p:spPr>
        <p:txBody>
          <a:bodyPr/>
          <a:lstStyle/>
          <a:p>
            <a:r>
              <a:rPr lang="en-GB" sz="2800" b="1" dirty="0"/>
              <a:t>Flexible STF scheme</a:t>
            </a:r>
            <a:endParaRPr lang="en-GB" sz="2800" dirty="0"/>
          </a:p>
        </p:txBody>
      </p:sp>
      <p:sp>
        <p:nvSpPr>
          <p:cNvPr id="4" name="Content Placeholder 3">
            <a:extLst>
              <a:ext uri="{FF2B5EF4-FFF2-40B4-BE49-F238E27FC236}">
                <a16:creationId xmlns:a16="http://schemas.microsoft.com/office/drawing/2014/main" id="{407E5AF5-A378-B30B-2CE3-75152E6EC3ED}"/>
              </a:ext>
            </a:extLst>
          </p:cNvPr>
          <p:cNvSpPr>
            <a:spLocks noGrp="1"/>
          </p:cNvSpPr>
          <p:nvPr>
            <p:ph idx="1"/>
          </p:nvPr>
        </p:nvSpPr>
        <p:spPr/>
        <p:txBody>
          <a:bodyPr/>
          <a:lstStyle/>
          <a:p>
            <a:r>
              <a:rPr lang="en-GB" sz="1600" dirty="0"/>
              <a:t>The </a:t>
            </a:r>
            <a:r>
              <a:rPr lang="en-GB" sz="1600" b="1" dirty="0"/>
              <a:t>mandatory</a:t>
            </a:r>
            <a:r>
              <a:rPr lang="en-GB" sz="1600" dirty="0"/>
              <a:t> STF is 80 bits encoded to 160 chips, on a single sub-carrier</a:t>
            </a:r>
          </a:p>
          <a:p>
            <a:r>
              <a:rPr lang="en-GB" sz="1600" dirty="0"/>
              <a:t>Two additional STFs can be </a:t>
            </a:r>
            <a:r>
              <a:rPr lang="en-GB" sz="1600" b="1" dirty="0"/>
              <a:t>optionally</a:t>
            </a:r>
            <a:r>
              <a:rPr lang="en-GB" sz="1600" dirty="0"/>
              <a:t> employed in some network configurations</a:t>
            </a:r>
          </a:p>
          <a:p>
            <a:pPr>
              <a:buFont typeface="Arial" panose="020B0604020202020204" pitchFamily="34" charset="0"/>
              <a:buChar char="•"/>
            </a:pPr>
            <a:r>
              <a:rPr lang="en-GB" sz="1600" dirty="0"/>
              <a:t>A simpler network based on point-to-point battery operated nodes would typically only employ one mandatory STF</a:t>
            </a:r>
          </a:p>
          <a:p>
            <a:pPr>
              <a:buFont typeface="Arial" panose="020B0604020202020204" pitchFamily="34" charset="0"/>
              <a:buChar char="•"/>
            </a:pPr>
            <a:r>
              <a:rPr lang="en-GB" sz="1600" dirty="0"/>
              <a:t>A more advanced network can employ the two additional STFs to facilitate synchronization in the present of fading and/or perform early coarse channel estimation</a:t>
            </a:r>
          </a:p>
          <a:p>
            <a:pPr>
              <a:buFont typeface="Arial" panose="020B0604020202020204" pitchFamily="34" charset="0"/>
              <a:buChar char="•"/>
            </a:pPr>
            <a:r>
              <a:rPr lang="en-GB" sz="1600" dirty="0"/>
              <a:t>STFs follow the standard </a:t>
            </a:r>
            <a:r>
              <a:rPr lang="en-GB" sz="1600" dirty="0" err="1"/>
              <a:t>LCGa</a:t>
            </a:r>
            <a:r>
              <a:rPr lang="en-GB" sz="1600" dirty="0"/>
              <a:t>, </a:t>
            </a:r>
            <a:r>
              <a:rPr lang="en-GB" sz="1600" dirty="0" err="1"/>
              <a:t>LCGb</a:t>
            </a:r>
            <a:r>
              <a:rPr lang="en-GB" sz="1600" dirty="0"/>
              <a:t> random sequence</a:t>
            </a:r>
          </a:p>
          <a:p>
            <a:r>
              <a:rPr lang="en-GB" sz="1600" dirty="0"/>
              <a:t>Receivers shall listen to the mandatory STF and optionally listen to the additional STFs (if configured to be present)</a:t>
            </a:r>
          </a:p>
          <a:p>
            <a:pPr>
              <a:buFont typeface="Arial" panose="020B0604020202020204" pitchFamily="34" charset="0"/>
              <a:buChar char="•"/>
            </a:pPr>
            <a:r>
              <a:rPr lang="en-GB" sz="1600" dirty="0"/>
              <a:t>The ability to receive, synchronize, equalize to multiple STFs is left for receiver implementations and design </a:t>
            </a:r>
            <a:r>
              <a:rPr lang="en-GB" sz="1600" dirty="0" err="1"/>
              <a:t>tradeoffs</a:t>
            </a:r>
            <a:endParaRPr lang="en-GB" sz="1600" dirty="0"/>
          </a:p>
        </p:txBody>
      </p:sp>
    </p:spTree>
    <p:extLst>
      <p:ext uri="{BB962C8B-B14F-4D97-AF65-F5344CB8AC3E}">
        <p14:creationId xmlns:p14="http://schemas.microsoft.com/office/powerpoint/2010/main" val="2447633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A4EE66-F64C-63F7-E4B2-28B230061F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0A9C4-1763-B12B-2A50-C9A9CFC85F7A}"/>
              </a:ext>
            </a:extLst>
          </p:cNvPr>
          <p:cNvSpPr>
            <a:spLocks noGrp="1"/>
          </p:cNvSpPr>
          <p:nvPr>
            <p:ph type="title"/>
          </p:nvPr>
        </p:nvSpPr>
        <p:spPr>
          <a:xfrm>
            <a:off x="611560" y="443325"/>
            <a:ext cx="8183083" cy="994172"/>
          </a:xfrm>
        </p:spPr>
        <p:txBody>
          <a:bodyPr/>
          <a:lstStyle/>
          <a:p>
            <a:r>
              <a:rPr lang="en-GB" sz="2800" b="1" dirty="0"/>
              <a:t>Enhanced Coding Scheme for PHR and PSDU</a:t>
            </a:r>
          </a:p>
        </p:txBody>
      </p:sp>
      <p:pic>
        <p:nvPicPr>
          <p:cNvPr id="1026" name="Picture 2">
            <a:extLst>
              <a:ext uri="{FF2B5EF4-FFF2-40B4-BE49-F238E27FC236}">
                <a16:creationId xmlns:a16="http://schemas.microsoft.com/office/drawing/2014/main" id="{BA23C7EC-EF3B-2451-AF73-338422657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7497"/>
            <a:ext cx="9144000" cy="3514725"/>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3">
            <a:extLst>
              <a:ext uri="{FF2B5EF4-FFF2-40B4-BE49-F238E27FC236}">
                <a16:creationId xmlns:a16="http://schemas.microsoft.com/office/drawing/2014/main" id="{304E08DF-65AC-6D0F-D42A-0BD885CD5CB5}"/>
              </a:ext>
            </a:extLst>
          </p:cNvPr>
          <p:cNvSpPr>
            <a:spLocks noGrp="1"/>
          </p:cNvSpPr>
          <p:nvPr>
            <p:ph idx="1"/>
          </p:nvPr>
        </p:nvSpPr>
        <p:spPr>
          <a:xfrm>
            <a:off x="767977" y="5229200"/>
            <a:ext cx="7764463" cy="1011263"/>
          </a:xfrm>
        </p:spPr>
        <p:txBody>
          <a:bodyPr/>
          <a:lstStyle/>
          <a:p>
            <a:r>
              <a:rPr lang="en-GB" sz="1600" b="1" dirty="0"/>
              <a:t>Bird’s view</a:t>
            </a:r>
            <a:r>
              <a:rPr lang="en-GB" sz="1600" dirty="0"/>
              <a:t>: MCS0, MCS1, MCS2, MCS3 defined in following slides</a:t>
            </a:r>
          </a:p>
        </p:txBody>
      </p:sp>
    </p:spTree>
    <p:extLst>
      <p:ext uri="{BB962C8B-B14F-4D97-AF65-F5344CB8AC3E}">
        <p14:creationId xmlns:p14="http://schemas.microsoft.com/office/powerpoint/2010/main" val="2512606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50D71F8-02B4-3E6C-8522-3497208D284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
        <p:nvSpPr>
          <p:cNvPr id="5" name="Title 1">
            <a:extLst>
              <a:ext uri="{FF2B5EF4-FFF2-40B4-BE49-F238E27FC236}">
                <a16:creationId xmlns:a16="http://schemas.microsoft.com/office/drawing/2014/main" id="{C5C612A5-EB51-5F53-8EC5-4E435950BBBD}"/>
              </a:ext>
            </a:extLst>
          </p:cNvPr>
          <p:cNvSpPr>
            <a:spLocks noGrp="1"/>
          </p:cNvSpPr>
          <p:nvPr>
            <p:ph type="title"/>
          </p:nvPr>
        </p:nvSpPr>
        <p:spPr/>
        <p:txBody>
          <a:bodyPr>
            <a:normAutofit/>
          </a:bodyPr>
          <a:lstStyle/>
          <a:p>
            <a:r>
              <a:rPr lang="en-GB" sz="2400" b="1" dirty="0"/>
              <a:t>Enhanced Coding Scheme for PHR and PSDU</a:t>
            </a:r>
          </a:p>
        </p:txBody>
      </p:sp>
      <p:sp>
        <p:nvSpPr>
          <p:cNvPr id="6" name="Content Placeholder 3">
            <a:extLst>
              <a:ext uri="{FF2B5EF4-FFF2-40B4-BE49-F238E27FC236}">
                <a16:creationId xmlns:a16="http://schemas.microsoft.com/office/drawing/2014/main" id="{EDA65858-068C-E40F-AD5A-96B8A9968673}"/>
              </a:ext>
            </a:extLst>
          </p:cNvPr>
          <p:cNvSpPr>
            <a:spLocks noGrp="1"/>
          </p:cNvSpPr>
          <p:nvPr>
            <p:ph idx="1"/>
          </p:nvPr>
        </p:nvSpPr>
        <p:spPr>
          <a:xfrm>
            <a:off x="767977" y="1371600"/>
            <a:ext cx="7764463" cy="4868863"/>
          </a:xfrm>
        </p:spPr>
        <p:txBody>
          <a:bodyPr/>
          <a:lstStyle/>
          <a:p>
            <a:r>
              <a:rPr lang="en-GB" sz="1200" dirty="0"/>
              <a:t>There are 4 coded bits generated per incoming bit (a0,a1) and (b0,b1)</a:t>
            </a:r>
          </a:p>
          <a:p>
            <a:r>
              <a:rPr lang="en-GB" sz="1200" dirty="0"/>
              <a:t>The output of the a-branch (a0,a1) are serialized and fed into the 4x4 a-</a:t>
            </a:r>
            <a:r>
              <a:rPr lang="en-GB" sz="1200" dirty="0" err="1"/>
              <a:t>interleaver</a:t>
            </a:r>
            <a:endParaRPr lang="en-GB" sz="1200" dirty="0"/>
          </a:p>
          <a:p>
            <a:r>
              <a:rPr lang="en-GB" sz="1200" dirty="0"/>
              <a:t>The output of the b-branch (b0,b1) are serialized and fed into the 4x4 b-</a:t>
            </a:r>
            <a:r>
              <a:rPr lang="en-GB" sz="1200" dirty="0" err="1"/>
              <a:t>interleaver</a:t>
            </a:r>
            <a:r>
              <a:rPr lang="en-GB" sz="1200" dirty="0"/>
              <a:t>.</a:t>
            </a:r>
          </a:p>
          <a:p>
            <a:r>
              <a:rPr lang="en-GB" sz="1200" dirty="0"/>
              <a:t>The interleaved-bits-to-chip has two modes of operation, resulting in MCS0, MCS1 and MCS2, MCS3, respectively</a:t>
            </a:r>
          </a:p>
          <a:p>
            <a:endParaRPr lang="en-GB" sz="1200" dirty="0"/>
          </a:p>
          <a:p>
            <a:r>
              <a:rPr lang="en-GB" sz="1200" b="1" dirty="0"/>
              <a:t>MCS0, MCS1</a:t>
            </a:r>
            <a:r>
              <a:rPr lang="en-GB" sz="1200" dirty="0"/>
              <a:t> Modes (</a:t>
            </a:r>
            <a:r>
              <a:rPr lang="en-GB" sz="1200" b="1" dirty="0"/>
              <a:t>mandatory</a:t>
            </a:r>
            <a:r>
              <a:rPr lang="en-GB" sz="1200" dirty="0"/>
              <a:t>)</a:t>
            </a:r>
          </a:p>
          <a:p>
            <a:r>
              <a:rPr lang="en-GB" sz="1200" dirty="0"/>
              <a:t>	MCS0: (1+1)x2 mode</a:t>
            </a:r>
          </a:p>
          <a:p>
            <a:pPr lvl="2"/>
            <a:r>
              <a:rPr lang="en-GB" sz="1200" dirty="0"/>
              <a:t>In this mode, two chips are generated and mapped to the same sub-carrier</a:t>
            </a:r>
          </a:p>
          <a:p>
            <a:pPr lvl="2"/>
            <a:r>
              <a:rPr lang="en-GB" sz="1200" dirty="0"/>
              <a:t>	The first chip (c0) is directly the output (</a:t>
            </a:r>
            <a:r>
              <a:rPr lang="en-GB" sz="1200" dirty="0" err="1"/>
              <a:t>Qb</a:t>
            </a:r>
            <a:r>
              <a:rPr lang="en-GB" sz="1200" dirty="0"/>
              <a:t>) of the b-</a:t>
            </a:r>
            <a:r>
              <a:rPr lang="en-GB" sz="1200" dirty="0" err="1"/>
              <a:t>interleaver</a:t>
            </a:r>
            <a:endParaRPr lang="en-GB" sz="1200" dirty="0"/>
          </a:p>
          <a:p>
            <a:pPr lvl="2"/>
            <a:r>
              <a:rPr lang="en-GB" sz="1200" dirty="0"/>
              <a:t>	The second chip (c1) is the </a:t>
            </a:r>
            <a:r>
              <a:rPr lang="en-GB" sz="1200" dirty="0" err="1"/>
              <a:t>xor</a:t>
            </a:r>
            <a:r>
              <a:rPr lang="en-GB" sz="1200" dirty="0"/>
              <a:t> of the </a:t>
            </a:r>
            <a:r>
              <a:rPr lang="en-GB" sz="1200" dirty="0" err="1"/>
              <a:t>Qa</a:t>
            </a:r>
            <a:r>
              <a:rPr lang="en-GB" sz="1200" dirty="0"/>
              <a:t> and </a:t>
            </a:r>
            <a:r>
              <a:rPr lang="en-GB" sz="1200" dirty="0" err="1"/>
              <a:t>Qb</a:t>
            </a:r>
            <a:endParaRPr lang="en-GB" sz="1200" dirty="0"/>
          </a:p>
          <a:p>
            <a:pPr lvl="2"/>
            <a:r>
              <a:rPr lang="en-GB" sz="1200" dirty="0"/>
              <a:t>	Differential receivers shall only look at the information coded into c1, by computing diff (c0, c1), which is </a:t>
            </a:r>
            <a:r>
              <a:rPr lang="en-GB" sz="1200" dirty="0" err="1"/>
              <a:t>Qa</a:t>
            </a:r>
            <a:r>
              <a:rPr lang="en-GB" sz="1200" dirty="0"/>
              <a:t> (1/2 coding)</a:t>
            </a:r>
          </a:p>
          <a:p>
            <a:pPr lvl="2"/>
            <a:r>
              <a:rPr lang="en-GB" sz="1200" dirty="0"/>
              <a:t>	Coherent receivers can extract information of both </a:t>
            </a:r>
            <a:r>
              <a:rPr lang="en-GB" sz="1200" dirty="0" err="1"/>
              <a:t>Qa</a:t>
            </a:r>
            <a:r>
              <a:rPr lang="en-GB" sz="1200" dirty="0"/>
              <a:t> and </a:t>
            </a:r>
            <a:r>
              <a:rPr lang="en-GB" sz="1200" dirty="0" err="1"/>
              <a:t>Qb</a:t>
            </a:r>
            <a:r>
              <a:rPr lang="en-GB" sz="1200" dirty="0"/>
              <a:t>, thus having additional redundancy available (1/4 coding)</a:t>
            </a:r>
          </a:p>
          <a:p>
            <a:pPr lvl="2"/>
            <a:r>
              <a:rPr lang="en-GB" sz="1200" dirty="0"/>
              <a:t>An </a:t>
            </a:r>
            <a:r>
              <a:rPr lang="en-GB" sz="1200" b="1" dirty="0"/>
              <a:t>additional repetition</a:t>
            </a:r>
            <a:r>
              <a:rPr lang="en-GB" sz="1200" dirty="0"/>
              <a:t> of c0, c1 is inserted on the following channel. This adds channel diversity to the encoding.</a:t>
            </a:r>
          </a:p>
          <a:p>
            <a:pPr lvl="1"/>
            <a:r>
              <a:rPr lang="en-GB" sz="1200" dirty="0"/>
              <a:t>MCS1: (1+1) mode</a:t>
            </a:r>
          </a:p>
          <a:p>
            <a:pPr lvl="1"/>
            <a:r>
              <a:rPr lang="en-GB" sz="1200" dirty="0"/>
              <a:t>	As above, but </a:t>
            </a:r>
            <a:r>
              <a:rPr lang="en-GB" sz="1200" b="1" dirty="0"/>
              <a:t>a single repetition</a:t>
            </a:r>
            <a:r>
              <a:rPr lang="en-GB" sz="1200" dirty="0"/>
              <a:t> of c0, c1 is employed</a:t>
            </a:r>
          </a:p>
        </p:txBody>
      </p:sp>
    </p:spTree>
    <p:extLst>
      <p:ext uri="{BB962C8B-B14F-4D97-AF65-F5344CB8AC3E}">
        <p14:creationId xmlns:p14="http://schemas.microsoft.com/office/powerpoint/2010/main" val="3604910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90108-F1A0-E30B-694D-16D46A6F824B}"/>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12360B8-31B6-C963-D1ED-AA741C8CE8A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5" name="Title 1">
            <a:extLst>
              <a:ext uri="{FF2B5EF4-FFF2-40B4-BE49-F238E27FC236}">
                <a16:creationId xmlns:a16="http://schemas.microsoft.com/office/drawing/2014/main" id="{C3D49D17-B9BA-AB56-B6DC-0BEC5729C744}"/>
              </a:ext>
            </a:extLst>
          </p:cNvPr>
          <p:cNvSpPr>
            <a:spLocks noGrp="1"/>
          </p:cNvSpPr>
          <p:nvPr>
            <p:ph type="title"/>
          </p:nvPr>
        </p:nvSpPr>
        <p:spPr/>
        <p:txBody>
          <a:bodyPr>
            <a:normAutofit/>
          </a:bodyPr>
          <a:lstStyle/>
          <a:p>
            <a:r>
              <a:rPr lang="en-GB" sz="2400" b="1" dirty="0"/>
              <a:t>Enhanced Coding Scheme for PHR and PSDU</a:t>
            </a:r>
          </a:p>
        </p:txBody>
      </p:sp>
      <p:sp>
        <p:nvSpPr>
          <p:cNvPr id="6" name="Content Placeholder 3">
            <a:extLst>
              <a:ext uri="{FF2B5EF4-FFF2-40B4-BE49-F238E27FC236}">
                <a16:creationId xmlns:a16="http://schemas.microsoft.com/office/drawing/2014/main" id="{1E3EB665-3A86-D59A-E156-21CB7B8C28E2}"/>
              </a:ext>
            </a:extLst>
          </p:cNvPr>
          <p:cNvSpPr>
            <a:spLocks noGrp="1"/>
          </p:cNvSpPr>
          <p:nvPr>
            <p:ph idx="1"/>
          </p:nvPr>
        </p:nvSpPr>
        <p:spPr>
          <a:xfrm>
            <a:off x="767977" y="1371600"/>
            <a:ext cx="7764463" cy="4868863"/>
          </a:xfrm>
        </p:spPr>
        <p:txBody>
          <a:bodyPr/>
          <a:lstStyle/>
          <a:p>
            <a:r>
              <a:rPr lang="en-GB" sz="1200" b="1" dirty="0"/>
              <a:t>MCS2, MCS3</a:t>
            </a:r>
            <a:r>
              <a:rPr lang="en-GB" sz="1200" dirty="0"/>
              <a:t> Modes (</a:t>
            </a:r>
            <a:r>
              <a:rPr lang="en-GB" sz="1200" b="1" dirty="0"/>
              <a:t>optional</a:t>
            </a:r>
            <a:r>
              <a:rPr lang="en-GB" sz="1200" dirty="0"/>
              <a:t>)</a:t>
            </a:r>
          </a:p>
          <a:p>
            <a:r>
              <a:rPr lang="en-GB" sz="1200" dirty="0"/>
              <a:t>	MCS2: (1+BL), with BL=4</a:t>
            </a:r>
          </a:p>
          <a:p>
            <a:r>
              <a:rPr lang="en-GB" sz="1200" dirty="0"/>
              <a:t>		In this mode, In this mode, 5 chips are generated and mapped to the same sub-carrier</a:t>
            </a:r>
          </a:p>
          <a:p>
            <a:r>
              <a:rPr lang="en-GB" sz="1200" dirty="0"/>
              <a:t>		The first chip c0 is a pilot chip, with alternating 0 and 1 values</a:t>
            </a:r>
          </a:p>
          <a:p>
            <a:r>
              <a:rPr lang="en-GB" sz="1200" dirty="0"/>
              <a:t>		The rest 4 chips are generated and c0 </a:t>
            </a:r>
            <a:r>
              <a:rPr lang="en-GB" sz="1200" dirty="0" err="1"/>
              <a:t>xor</a:t>
            </a:r>
            <a:r>
              <a:rPr lang="en-GB" sz="1200" dirty="0"/>
              <a:t> Qai (</a:t>
            </a:r>
            <a:r>
              <a:rPr lang="en-GB" sz="1200" dirty="0" err="1"/>
              <a:t>i</a:t>
            </a:r>
            <a:r>
              <a:rPr lang="en-GB" sz="1200" dirty="0"/>
              <a:t> = 0..3)</a:t>
            </a:r>
          </a:p>
          <a:p>
            <a:r>
              <a:rPr lang="en-GB" sz="1200" dirty="0"/>
              <a:t>		</a:t>
            </a:r>
            <a:r>
              <a:rPr lang="en-GB" sz="1200" dirty="0" err="1"/>
              <a:t>Qb</a:t>
            </a:r>
            <a:r>
              <a:rPr lang="en-GB" sz="1200" dirty="0"/>
              <a:t> is not employed in MCS2 mode</a:t>
            </a:r>
          </a:p>
          <a:p>
            <a:endParaRPr lang="en-GB" sz="1200" dirty="0"/>
          </a:p>
          <a:p>
            <a:r>
              <a:rPr lang="en-GB" sz="1200" dirty="0"/>
              <a:t>	MCS3: (1+BL), with BL=8</a:t>
            </a:r>
          </a:p>
          <a:p>
            <a:r>
              <a:rPr lang="en-GB" sz="1200" dirty="0"/>
              <a:t>		In this mode, In this mode, 9 chips are generated and mapped to the same sub-carrier</a:t>
            </a:r>
          </a:p>
          <a:p>
            <a:r>
              <a:rPr lang="en-GB" sz="1200" dirty="0"/>
              <a:t>		The first chip c0 is a pilot chip, with alternating 0 and 1 values</a:t>
            </a:r>
          </a:p>
          <a:p>
            <a:r>
              <a:rPr lang="en-GB" sz="1200" dirty="0"/>
              <a:t>		The rest 8 chips are generated and c0 </a:t>
            </a:r>
            <a:r>
              <a:rPr lang="en-GB" sz="1200" dirty="0" err="1"/>
              <a:t>xor</a:t>
            </a:r>
            <a:r>
              <a:rPr lang="en-GB" sz="1200" dirty="0"/>
              <a:t> Qai (</a:t>
            </a:r>
            <a:r>
              <a:rPr lang="en-GB" sz="1200" dirty="0" err="1"/>
              <a:t>i</a:t>
            </a:r>
            <a:r>
              <a:rPr lang="en-GB" sz="1200" dirty="0"/>
              <a:t> = 0..7)</a:t>
            </a:r>
          </a:p>
          <a:p>
            <a:r>
              <a:rPr lang="en-GB" sz="1200" dirty="0"/>
              <a:t>		</a:t>
            </a:r>
            <a:r>
              <a:rPr lang="en-GB" sz="1200" dirty="0" err="1"/>
              <a:t>Qb</a:t>
            </a:r>
            <a:r>
              <a:rPr lang="en-GB" sz="1200" dirty="0"/>
              <a:t> is not employed in MCS3 mode</a:t>
            </a:r>
          </a:p>
          <a:p>
            <a:r>
              <a:rPr lang="en-GB" sz="1200" dirty="0"/>
              <a:t>	</a:t>
            </a:r>
          </a:p>
          <a:p>
            <a:r>
              <a:rPr lang="en-GB" sz="1200" dirty="0"/>
              <a:t>In MCS2, MCS3 modes, only </a:t>
            </a:r>
            <a:r>
              <a:rPr lang="en-GB" sz="1200" b="1" dirty="0"/>
              <a:t>differential decoding</a:t>
            </a:r>
            <a:r>
              <a:rPr lang="en-GB" sz="1200" dirty="0"/>
              <a:t> is available to receivers, which results in an effective 1/2 coding. These modes employ a single pilot per sub-carrier, thus increasing the overall effective data rate.</a:t>
            </a:r>
          </a:p>
        </p:txBody>
      </p:sp>
    </p:spTree>
    <p:extLst>
      <p:ext uri="{BB962C8B-B14F-4D97-AF65-F5344CB8AC3E}">
        <p14:creationId xmlns:p14="http://schemas.microsoft.com/office/powerpoint/2010/main" val="828177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1804-FD77-F830-38BE-C965AA0C1F01}"/>
              </a:ext>
            </a:extLst>
          </p:cNvPr>
          <p:cNvSpPr>
            <a:spLocks noGrp="1"/>
          </p:cNvSpPr>
          <p:nvPr>
            <p:ph type="title"/>
          </p:nvPr>
        </p:nvSpPr>
        <p:spPr/>
        <p:txBody>
          <a:bodyPr>
            <a:noAutofit/>
          </a:bodyPr>
          <a:lstStyle/>
          <a:p>
            <a:r>
              <a:rPr lang="en-GB" sz="2400" b="1" dirty="0"/>
              <a:t>Enhanced Coding Scheme for PHR and PSDU</a:t>
            </a:r>
            <a:endParaRPr lang="en-GB" sz="2400" dirty="0"/>
          </a:p>
        </p:txBody>
      </p:sp>
      <p:sp>
        <p:nvSpPr>
          <p:cNvPr id="4" name="Slide Number Placeholder 3">
            <a:extLst>
              <a:ext uri="{FF2B5EF4-FFF2-40B4-BE49-F238E27FC236}">
                <a16:creationId xmlns:a16="http://schemas.microsoft.com/office/drawing/2014/main" id="{57B458F3-CEAB-DE1A-B0A4-555E613767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
        <p:nvSpPr>
          <p:cNvPr id="5" name="Content Placeholder 3">
            <a:extLst>
              <a:ext uri="{FF2B5EF4-FFF2-40B4-BE49-F238E27FC236}">
                <a16:creationId xmlns:a16="http://schemas.microsoft.com/office/drawing/2014/main" id="{74F4E856-BADD-7564-4801-F81FF8E7A267}"/>
              </a:ext>
            </a:extLst>
          </p:cNvPr>
          <p:cNvSpPr>
            <a:spLocks noGrp="1"/>
          </p:cNvSpPr>
          <p:nvPr>
            <p:ph idx="1"/>
          </p:nvPr>
        </p:nvSpPr>
        <p:spPr>
          <a:xfrm>
            <a:off x="767977" y="1628800"/>
            <a:ext cx="7764463" cy="4611663"/>
          </a:xfrm>
        </p:spPr>
        <p:txBody>
          <a:bodyPr/>
          <a:lstStyle/>
          <a:p>
            <a:r>
              <a:rPr lang="en-GB" sz="1200" b="1" dirty="0"/>
              <a:t>Information Encoding Factor and Effective Data Rates</a:t>
            </a:r>
          </a:p>
          <a:p>
            <a:endParaRPr lang="en-GB" sz="1200" b="1" dirty="0"/>
          </a:p>
          <a:p>
            <a:endParaRPr lang="en-GB" sz="1200" b="1" dirty="0"/>
          </a:p>
          <a:p>
            <a:endParaRPr lang="en-GB" sz="1200" b="1" dirty="0"/>
          </a:p>
          <a:p>
            <a:r>
              <a:rPr lang="en-GB" sz="1200" dirty="0"/>
              <a:t>			*Note that upper bound for encoding factor is 0.5, given by the FEC encoder</a:t>
            </a:r>
          </a:p>
          <a:p>
            <a:endParaRPr lang="en-GB" sz="1200" dirty="0"/>
          </a:p>
          <a:p>
            <a:endParaRPr lang="en-GB" sz="1200" dirty="0"/>
          </a:p>
          <a:p>
            <a:r>
              <a:rPr lang="en-GB" sz="1200" dirty="0"/>
              <a:t>		</a:t>
            </a:r>
          </a:p>
          <a:p>
            <a:endParaRPr lang="en-GB" sz="1200" dirty="0"/>
          </a:p>
          <a:p>
            <a:endParaRPr lang="en-GB" sz="1200" dirty="0"/>
          </a:p>
          <a:p>
            <a:endParaRPr lang="en-GB" sz="1200" dirty="0"/>
          </a:p>
          <a:p>
            <a:endParaRPr lang="en-GB" sz="1200" dirty="0"/>
          </a:p>
          <a:p>
            <a:r>
              <a:rPr lang="en-GB" sz="1200" dirty="0"/>
              <a:t>			* </a:t>
            </a:r>
            <a:r>
              <a:rPr lang="en-GB" sz="1200" dirty="0" err="1"/>
              <a:t>SymDur</a:t>
            </a:r>
            <a:r>
              <a:rPr lang="en-GB" sz="1200" dirty="0"/>
              <a:t>=120 us is available for O1, O2, O3, O4, providing </a:t>
            </a:r>
            <a:r>
              <a:rPr lang="en-GB" sz="1200" b="1" dirty="0"/>
              <a:t>104, 56, 24, 12</a:t>
            </a:r>
            <a:r>
              <a:rPr lang="en-GB" sz="1200" dirty="0"/>
              <a:t> active tones, respectively. </a:t>
            </a:r>
            <a:r>
              <a:rPr lang="en-GB" sz="1200" dirty="0" err="1"/>
              <a:t>SymDur</a:t>
            </a:r>
            <a:r>
              <a:rPr lang="en-GB" sz="1200" dirty="0"/>
              <a:t>=120 us requires stricter +/-10 ppm XTAL accuracy (+/-20 ppm both ends)</a:t>
            </a:r>
          </a:p>
          <a:p>
            <a:endParaRPr lang="en-GB" sz="1200" dirty="0"/>
          </a:p>
          <a:p>
            <a:r>
              <a:rPr lang="en-GB" sz="1200" dirty="0"/>
              <a:t>			** </a:t>
            </a:r>
            <a:r>
              <a:rPr lang="en-GB" sz="1200" dirty="0" err="1"/>
              <a:t>SymDur</a:t>
            </a:r>
            <a:r>
              <a:rPr lang="en-GB" sz="1200" dirty="0"/>
              <a:t>={60,30,15} us maintains current +/-20 ppm XTAL accuracy (+/-40 ppm both ends)</a:t>
            </a:r>
            <a:endParaRPr lang="en-GB" sz="1200" b="1" dirty="0"/>
          </a:p>
        </p:txBody>
      </p:sp>
      <p:graphicFrame>
        <p:nvGraphicFramePr>
          <p:cNvPr id="6" name="Table 5">
            <a:extLst>
              <a:ext uri="{FF2B5EF4-FFF2-40B4-BE49-F238E27FC236}">
                <a16:creationId xmlns:a16="http://schemas.microsoft.com/office/drawing/2014/main" id="{EDC9EA24-D5CA-5A06-2ED0-D5637CA0525F}"/>
              </a:ext>
            </a:extLst>
          </p:cNvPr>
          <p:cNvGraphicFramePr>
            <a:graphicFrameLocks noGrp="1"/>
          </p:cNvGraphicFramePr>
          <p:nvPr>
            <p:extLst>
              <p:ext uri="{D42A27DB-BD31-4B8C-83A1-F6EECF244321}">
                <p14:modId xmlns:p14="http://schemas.microsoft.com/office/powerpoint/2010/main" val="3972187458"/>
              </p:ext>
            </p:extLst>
          </p:nvPr>
        </p:nvGraphicFramePr>
        <p:xfrm>
          <a:off x="1602208" y="1988840"/>
          <a:ext cx="6096000" cy="8280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065101991"/>
                    </a:ext>
                  </a:extLst>
                </a:gridCol>
                <a:gridCol w="1219200">
                  <a:extLst>
                    <a:ext uri="{9D8B030D-6E8A-4147-A177-3AD203B41FA5}">
                      <a16:colId xmlns:a16="http://schemas.microsoft.com/office/drawing/2014/main" val="2012864089"/>
                    </a:ext>
                  </a:extLst>
                </a:gridCol>
                <a:gridCol w="1219200">
                  <a:extLst>
                    <a:ext uri="{9D8B030D-6E8A-4147-A177-3AD203B41FA5}">
                      <a16:colId xmlns:a16="http://schemas.microsoft.com/office/drawing/2014/main" val="598783046"/>
                    </a:ext>
                  </a:extLst>
                </a:gridCol>
                <a:gridCol w="1219200">
                  <a:extLst>
                    <a:ext uri="{9D8B030D-6E8A-4147-A177-3AD203B41FA5}">
                      <a16:colId xmlns:a16="http://schemas.microsoft.com/office/drawing/2014/main" val="3932681910"/>
                    </a:ext>
                  </a:extLst>
                </a:gridCol>
                <a:gridCol w="1219200">
                  <a:extLst>
                    <a:ext uri="{9D8B030D-6E8A-4147-A177-3AD203B41FA5}">
                      <a16:colId xmlns:a16="http://schemas.microsoft.com/office/drawing/2014/main" val="1901803222"/>
                    </a:ext>
                  </a:extLst>
                </a:gridCol>
              </a:tblGrid>
              <a:tr h="370840">
                <a:tc>
                  <a:txBody>
                    <a:bodyPr/>
                    <a:lstStyle/>
                    <a:p>
                      <a:endParaRPr lang="en-GB" sz="1200" dirty="0"/>
                    </a:p>
                  </a:txBody>
                  <a:tcPr/>
                </a:tc>
                <a:tc>
                  <a:txBody>
                    <a:bodyPr/>
                    <a:lstStyle/>
                    <a:p>
                      <a:r>
                        <a:rPr lang="en-GB" sz="1200" dirty="0"/>
                        <a:t>MCS0</a:t>
                      </a:r>
                    </a:p>
                  </a:txBody>
                  <a:tcPr/>
                </a:tc>
                <a:tc>
                  <a:txBody>
                    <a:bodyPr/>
                    <a:lstStyle/>
                    <a:p>
                      <a:r>
                        <a:rPr lang="en-GB" sz="1200" dirty="0"/>
                        <a:t>MCS1</a:t>
                      </a:r>
                    </a:p>
                  </a:txBody>
                  <a:tcPr/>
                </a:tc>
                <a:tc>
                  <a:txBody>
                    <a:bodyPr/>
                    <a:lstStyle/>
                    <a:p>
                      <a:r>
                        <a:rPr lang="en-GB" sz="1200" dirty="0"/>
                        <a:t>MCS2</a:t>
                      </a:r>
                    </a:p>
                  </a:txBody>
                  <a:tcPr/>
                </a:tc>
                <a:tc>
                  <a:txBody>
                    <a:bodyPr/>
                    <a:lstStyle/>
                    <a:p>
                      <a:r>
                        <a:rPr lang="en-GB" sz="1200" dirty="0"/>
                        <a:t>MCS3</a:t>
                      </a:r>
                    </a:p>
                  </a:txBody>
                  <a:tcPr/>
                </a:tc>
                <a:extLst>
                  <a:ext uri="{0D108BD9-81ED-4DB2-BD59-A6C34878D82A}">
                    <a16:rowId xmlns:a16="http://schemas.microsoft.com/office/drawing/2014/main" val="3948762959"/>
                  </a:ext>
                </a:extLst>
              </a:tr>
              <a:tr h="370840">
                <a:tc>
                  <a:txBody>
                    <a:bodyPr/>
                    <a:lstStyle/>
                    <a:p>
                      <a:r>
                        <a:rPr lang="en-GB" sz="1200" dirty="0"/>
                        <a:t>Enc Factor</a:t>
                      </a:r>
                    </a:p>
                  </a:txBody>
                  <a:tcPr/>
                </a:tc>
                <a:tc>
                  <a:txBody>
                    <a:bodyPr/>
                    <a:lstStyle/>
                    <a:p>
                      <a:r>
                        <a:rPr lang="en-GB" sz="1200" dirty="0"/>
                        <a:t>1/8 </a:t>
                      </a:r>
                    </a:p>
                    <a:p>
                      <a:r>
                        <a:rPr lang="en-GB" sz="1200" dirty="0"/>
                        <a:t>0.125</a:t>
                      </a:r>
                    </a:p>
                  </a:txBody>
                  <a:tcPr/>
                </a:tc>
                <a:tc>
                  <a:txBody>
                    <a:bodyPr/>
                    <a:lstStyle/>
                    <a:p>
                      <a:r>
                        <a:rPr lang="en-GB" sz="1200" dirty="0"/>
                        <a:t>¼ </a:t>
                      </a:r>
                    </a:p>
                    <a:p>
                      <a:r>
                        <a:rPr lang="en-GB" sz="1200" dirty="0"/>
                        <a:t>0.25</a:t>
                      </a:r>
                    </a:p>
                  </a:txBody>
                  <a:tcPr/>
                </a:tc>
                <a:tc>
                  <a:txBody>
                    <a:bodyPr/>
                    <a:lstStyle/>
                    <a:p>
                      <a:r>
                        <a:rPr lang="en-GB" sz="1200" dirty="0"/>
                        <a:t>(4/5)/2</a:t>
                      </a:r>
                    </a:p>
                    <a:p>
                      <a:r>
                        <a:rPr lang="en-GB" sz="1200" dirty="0"/>
                        <a:t>0.4</a:t>
                      </a:r>
                    </a:p>
                  </a:txBody>
                  <a:tcPr/>
                </a:tc>
                <a:tc>
                  <a:txBody>
                    <a:bodyPr/>
                    <a:lstStyle/>
                    <a:p>
                      <a:r>
                        <a:rPr lang="en-GB" sz="1200" dirty="0"/>
                        <a:t>(8/9)/2</a:t>
                      </a:r>
                    </a:p>
                    <a:p>
                      <a:r>
                        <a:rPr lang="en-GB" sz="1200" dirty="0"/>
                        <a:t>0.44</a:t>
                      </a:r>
                    </a:p>
                  </a:txBody>
                  <a:tcPr/>
                </a:tc>
                <a:extLst>
                  <a:ext uri="{0D108BD9-81ED-4DB2-BD59-A6C34878D82A}">
                    <a16:rowId xmlns:a16="http://schemas.microsoft.com/office/drawing/2014/main" val="1247393989"/>
                  </a:ext>
                </a:extLst>
              </a:tr>
            </a:tbl>
          </a:graphicData>
        </a:graphic>
      </p:graphicFrame>
      <p:graphicFrame>
        <p:nvGraphicFramePr>
          <p:cNvPr id="7" name="Table 6">
            <a:extLst>
              <a:ext uri="{FF2B5EF4-FFF2-40B4-BE49-F238E27FC236}">
                <a16:creationId xmlns:a16="http://schemas.microsoft.com/office/drawing/2014/main" id="{5E99D345-A347-3D88-58C0-69BD9B9E1B68}"/>
              </a:ext>
            </a:extLst>
          </p:cNvPr>
          <p:cNvGraphicFramePr>
            <a:graphicFrameLocks noGrp="1"/>
          </p:cNvGraphicFramePr>
          <p:nvPr>
            <p:extLst>
              <p:ext uri="{D42A27DB-BD31-4B8C-83A1-F6EECF244321}">
                <p14:modId xmlns:p14="http://schemas.microsoft.com/office/powerpoint/2010/main" val="1770771267"/>
              </p:ext>
            </p:extLst>
          </p:nvPr>
        </p:nvGraphicFramePr>
        <p:xfrm>
          <a:off x="1589807" y="3196428"/>
          <a:ext cx="6096000" cy="1854200"/>
        </p:xfrm>
        <a:graphic>
          <a:graphicData uri="http://schemas.openxmlformats.org/drawingml/2006/table">
            <a:tbl>
              <a:tblPr firstRow="1" bandRow="1">
                <a:tableStyleId>{5C22544A-7EE6-4342-B048-85BDC9FD1C3A}</a:tableStyleId>
              </a:tblPr>
              <a:tblGrid>
                <a:gridCol w="1391816">
                  <a:extLst>
                    <a:ext uri="{9D8B030D-6E8A-4147-A177-3AD203B41FA5}">
                      <a16:colId xmlns:a16="http://schemas.microsoft.com/office/drawing/2014/main" val="3065101991"/>
                    </a:ext>
                  </a:extLst>
                </a:gridCol>
                <a:gridCol w="1152128">
                  <a:extLst>
                    <a:ext uri="{9D8B030D-6E8A-4147-A177-3AD203B41FA5}">
                      <a16:colId xmlns:a16="http://schemas.microsoft.com/office/drawing/2014/main" val="2012864089"/>
                    </a:ext>
                  </a:extLst>
                </a:gridCol>
                <a:gridCol w="1152128">
                  <a:extLst>
                    <a:ext uri="{9D8B030D-6E8A-4147-A177-3AD203B41FA5}">
                      <a16:colId xmlns:a16="http://schemas.microsoft.com/office/drawing/2014/main" val="598783046"/>
                    </a:ext>
                  </a:extLst>
                </a:gridCol>
                <a:gridCol w="1152128">
                  <a:extLst>
                    <a:ext uri="{9D8B030D-6E8A-4147-A177-3AD203B41FA5}">
                      <a16:colId xmlns:a16="http://schemas.microsoft.com/office/drawing/2014/main" val="3932681910"/>
                    </a:ext>
                  </a:extLst>
                </a:gridCol>
                <a:gridCol w="1247800">
                  <a:extLst>
                    <a:ext uri="{9D8B030D-6E8A-4147-A177-3AD203B41FA5}">
                      <a16:colId xmlns:a16="http://schemas.microsoft.com/office/drawing/2014/main" val="1901803222"/>
                    </a:ext>
                  </a:extLst>
                </a:gridCol>
              </a:tblGrid>
              <a:tr h="370840">
                <a:tc>
                  <a:txBody>
                    <a:bodyPr/>
                    <a:lstStyle/>
                    <a:p>
                      <a:r>
                        <a:rPr lang="en-GB" sz="1200" dirty="0"/>
                        <a:t>Effective Rate</a:t>
                      </a:r>
                    </a:p>
                  </a:txBody>
                  <a:tcPr/>
                </a:tc>
                <a:tc>
                  <a:txBody>
                    <a:bodyPr/>
                    <a:lstStyle/>
                    <a:p>
                      <a:r>
                        <a:rPr lang="en-GB" sz="1200" dirty="0"/>
                        <a:t>MCS0</a:t>
                      </a:r>
                    </a:p>
                  </a:txBody>
                  <a:tcPr/>
                </a:tc>
                <a:tc>
                  <a:txBody>
                    <a:bodyPr/>
                    <a:lstStyle/>
                    <a:p>
                      <a:r>
                        <a:rPr lang="en-GB" sz="1200" dirty="0"/>
                        <a:t>MCS1</a:t>
                      </a:r>
                    </a:p>
                  </a:txBody>
                  <a:tcPr/>
                </a:tc>
                <a:tc>
                  <a:txBody>
                    <a:bodyPr/>
                    <a:lstStyle/>
                    <a:p>
                      <a:r>
                        <a:rPr lang="en-GB" sz="1200" dirty="0"/>
                        <a:t>MCS2</a:t>
                      </a:r>
                    </a:p>
                  </a:txBody>
                  <a:tcPr/>
                </a:tc>
                <a:tc>
                  <a:txBody>
                    <a:bodyPr/>
                    <a:lstStyle/>
                    <a:p>
                      <a:r>
                        <a:rPr lang="en-GB" sz="1200" dirty="0"/>
                        <a:t>MCS3</a:t>
                      </a:r>
                    </a:p>
                  </a:txBody>
                  <a:tcPr/>
                </a:tc>
                <a:extLst>
                  <a:ext uri="{0D108BD9-81ED-4DB2-BD59-A6C34878D82A}">
                    <a16:rowId xmlns:a16="http://schemas.microsoft.com/office/drawing/2014/main" val="3948762959"/>
                  </a:ext>
                </a:extLst>
              </a:tr>
              <a:tr h="370840">
                <a:tc>
                  <a:txBody>
                    <a:bodyPr/>
                    <a:lstStyle/>
                    <a:p>
                      <a:r>
                        <a:rPr lang="en-GB" sz="1200" dirty="0" err="1"/>
                        <a:t>SymDur</a:t>
                      </a:r>
                      <a:r>
                        <a:rPr lang="en-GB" sz="1200" dirty="0"/>
                        <a:t>=120 us</a:t>
                      </a:r>
                    </a:p>
                  </a:txBody>
                  <a:tcPr/>
                </a:tc>
                <a:tc>
                  <a:txBody>
                    <a:bodyPr/>
                    <a:lstStyle/>
                    <a:p>
                      <a:r>
                        <a:rPr lang="en-GB" sz="1200" dirty="0"/>
                        <a:t>1.04 kbps</a:t>
                      </a:r>
                    </a:p>
                  </a:txBody>
                  <a:tcPr/>
                </a:tc>
                <a:tc>
                  <a:txBody>
                    <a:bodyPr/>
                    <a:lstStyle/>
                    <a:p>
                      <a:r>
                        <a:rPr lang="en-GB" sz="1200" dirty="0"/>
                        <a:t>2.08 kbps</a:t>
                      </a:r>
                    </a:p>
                  </a:txBody>
                  <a:tcPr/>
                </a:tc>
                <a:tc>
                  <a:txBody>
                    <a:bodyPr/>
                    <a:lstStyle/>
                    <a:p>
                      <a:r>
                        <a:rPr lang="en-GB" sz="1200" dirty="0"/>
                        <a:t>3.33 kbps</a:t>
                      </a:r>
                    </a:p>
                  </a:txBody>
                  <a:tcPr/>
                </a:tc>
                <a:tc>
                  <a:txBody>
                    <a:bodyPr/>
                    <a:lstStyle/>
                    <a:p>
                      <a:r>
                        <a:rPr lang="en-GB" sz="1200" dirty="0"/>
                        <a:t>3.7 kbps</a:t>
                      </a:r>
                    </a:p>
                  </a:txBody>
                  <a:tcPr/>
                </a:tc>
                <a:extLst>
                  <a:ext uri="{0D108BD9-81ED-4DB2-BD59-A6C34878D82A}">
                    <a16:rowId xmlns:a16="http://schemas.microsoft.com/office/drawing/2014/main" val="1247393989"/>
                  </a:ext>
                </a:extLst>
              </a:tr>
              <a:tr h="370840">
                <a:tc>
                  <a:txBody>
                    <a:bodyPr/>
                    <a:lstStyle/>
                    <a:p>
                      <a:r>
                        <a:rPr lang="en-GB" sz="1200" dirty="0" err="1"/>
                        <a:t>SymDur</a:t>
                      </a:r>
                      <a:r>
                        <a:rPr lang="en-GB" sz="1200" dirty="0"/>
                        <a:t>= 60 us</a:t>
                      </a:r>
                    </a:p>
                  </a:txBody>
                  <a:tcPr/>
                </a:tc>
                <a:tc>
                  <a:txBody>
                    <a:bodyPr/>
                    <a:lstStyle/>
                    <a:p>
                      <a:r>
                        <a:rPr lang="en-GB" sz="1200" dirty="0"/>
                        <a:t>2.08 kbps</a:t>
                      </a:r>
                    </a:p>
                  </a:txBody>
                  <a:tcPr/>
                </a:tc>
                <a:tc>
                  <a:txBody>
                    <a:bodyPr/>
                    <a:lstStyle/>
                    <a:p>
                      <a:r>
                        <a:rPr lang="en-GB" sz="1200" dirty="0"/>
                        <a:t>4.16 kbps</a:t>
                      </a:r>
                    </a:p>
                  </a:txBody>
                  <a:tcPr/>
                </a:tc>
                <a:tc>
                  <a:txBody>
                    <a:bodyPr/>
                    <a:lstStyle/>
                    <a:p>
                      <a:r>
                        <a:rPr lang="en-GB" sz="1200" dirty="0"/>
                        <a:t>6.66 kbps</a:t>
                      </a:r>
                    </a:p>
                  </a:txBody>
                  <a:tcPr/>
                </a:tc>
                <a:tc>
                  <a:txBody>
                    <a:bodyPr/>
                    <a:lstStyle/>
                    <a:p>
                      <a:r>
                        <a:rPr lang="en-GB" sz="1200" dirty="0"/>
                        <a:t>7.4 kbps</a:t>
                      </a:r>
                    </a:p>
                  </a:txBody>
                  <a:tcPr/>
                </a:tc>
                <a:extLst>
                  <a:ext uri="{0D108BD9-81ED-4DB2-BD59-A6C34878D82A}">
                    <a16:rowId xmlns:a16="http://schemas.microsoft.com/office/drawing/2014/main" val="3487198580"/>
                  </a:ext>
                </a:extLst>
              </a:tr>
              <a:tr h="370840">
                <a:tc>
                  <a:txBody>
                    <a:bodyPr/>
                    <a:lstStyle/>
                    <a:p>
                      <a:r>
                        <a:rPr lang="en-GB" sz="1200" dirty="0" err="1"/>
                        <a:t>SymDur</a:t>
                      </a:r>
                      <a:r>
                        <a:rPr lang="en-GB" sz="1200" dirty="0"/>
                        <a:t>=30 us</a:t>
                      </a:r>
                    </a:p>
                  </a:txBody>
                  <a:tcPr/>
                </a:tc>
                <a:tc>
                  <a:txBody>
                    <a:bodyPr/>
                    <a:lstStyle/>
                    <a:p>
                      <a:r>
                        <a:rPr lang="en-GB" sz="1200" dirty="0"/>
                        <a:t>4.16 kbps</a:t>
                      </a:r>
                    </a:p>
                  </a:txBody>
                  <a:tcPr/>
                </a:tc>
                <a:tc>
                  <a:txBody>
                    <a:bodyPr/>
                    <a:lstStyle/>
                    <a:p>
                      <a:r>
                        <a:rPr lang="en-GB" sz="1200" dirty="0"/>
                        <a:t>8.33 kbps</a:t>
                      </a:r>
                    </a:p>
                  </a:txBody>
                  <a:tcPr/>
                </a:tc>
                <a:tc>
                  <a:txBody>
                    <a:bodyPr/>
                    <a:lstStyle/>
                    <a:p>
                      <a:r>
                        <a:rPr lang="en-GB" sz="1200" dirty="0"/>
                        <a:t>13.33 kbps</a:t>
                      </a:r>
                    </a:p>
                  </a:txBody>
                  <a:tcPr/>
                </a:tc>
                <a:tc>
                  <a:txBody>
                    <a:bodyPr/>
                    <a:lstStyle/>
                    <a:p>
                      <a:r>
                        <a:rPr lang="en-GB" sz="1200" dirty="0"/>
                        <a:t>14.81 kbps</a:t>
                      </a:r>
                    </a:p>
                  </a:txBody>
                  <a:tcPr/>
                </a:tc>
                <a:extLst>
                  <a:ext uri="{0D108BD9-81ED-4DB2-BD59-A6C34878D82A}">
                    <a16:rowId xmlns:a16="http://schemas.microsoft.com/office/drawing/2014/main" val="3824360919"/>
                  </a:ext>
                </a:extLst>
              </a:tr>
              <a:tr h="370840">
                <a:tc>
                  <a:txBody>
                    <a:bodyPr/>
                    <a:lstStyle/>
                    <a:p>
                      <a:r>
                        <a:rPr lang="en-GB" sz="1200" dirty="0" err="1"/>
                        <a:t>SymDur</a:t>
                      </a:r>
                      <a:r>
                        <a:rPr lang="en-GB" sz="1200" dirty="0"/>
                        <a:t>=15 us</a:t>
                      </a:r>
                    </a:p>
                  </a:txBody>
                  <a:tcPr/>
                </a:tc>
                <a:tc>
                  <a:txBody>
                    <a:bodyPr/>
                    <a:lstStyle/>
                    <a:p>
                      <a:r>
                        <a:rPr lang="en-GB" sz="1200" dirty="0"/>
                        <a:t>8.33 kbps</a:t>
                      </a:r>
                    </a:p>
                  </a:txBody>
                  <a:tcPr/>
                </a:tc>
                <a:tc>
                  <a:txBody>
                    <a:bodyPr/>
                    <a:lstStyle/>
                    <a:p>
                      <a:r>
                        <a:rPr lang="en-GB" sz="1200" dirty="0"/>
                        <a:t>16.66 kbps</a:t>
                      </a:r>
                    </a:p>
                  </a:txBody>
                  <a:tcPr/>
                </a:tc>
                <a:tc>
                  <a:txBody>
                    <a:bodyPr/>
                    <a:lstStyle/>
                    <a:p>
                      <a:r>
                        <a:rPr lang="en-GB" sz="1200" dirty="0"/>
                        <a:t>26.6 kbps</a:t>
                      </a:r>
                    </a:p>
                  </a:txBody>
                  <a:tcPr/>
                </a:tc>
                <a:tc>
                  <a:txBody>
                    <a:bodyPr/>
                    <a:lstStyle/>
                    <a:p>
                      <a:r>
                        <a:rPr lang="en-GB" sz="1200" dirty="0"/>
                        <a:t>29.63 kbps</a:t>
                      </a:r>
                    </a:p>
                  </a:txBody>
                  <a:tcPr/>
                </a:tc>
                <a:extLst>
                  <a:ext uri="{0D108BD9-81ED-4DB2-BD59-A6C34878D82A}">
                    <a16:rowId xmlns:a16="http://schemas.microsoft.com/office/drawing/2014/main" val="1722394499"/>
                  </a:ext>
                </a:extLst>
              </a:tr>
            </a:tbl>
          </a:graphicData>
        </a:graphic>
      </p:graphicFrame>
    </p:spTree>
    <p:extLst>
      <p:ext uri="{BB962C8B-B14F-4D97-AF65-F5344CB8AC3E}">
        <p14:creationId xmlns:p14="http://schemas.microsoft.com/office/powerpoint/2010/main" val="1361064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DBE16-4905-ECE1-1C18-71886641B674}"/>
              </a:ext>
            </a:extLst>
          </p:cNvPr>
          <p:cNvSpPr>
            <a:spLocks noGrp="1"/>
          </p:cNvSpPr>
          <p:nvPr>
            <p:ph type="title"/>
          </p:nvPr>
        </p:nvSpPr>
        <p:spPr/>
        <p:txBody>
          <a:bodyPr/>
          <a:lstStyle/>
          <a:p>
            <a:r>
              <a:rPr lang="en-GB" dirty="0" err="1"/>
              <a:t>SymDur</a:t>
            </a:r>
            <a:r>
              <a:rPr lang="en-GB" dirty="0"/>
              <a:t>=120 us Modes</a:t>
            </a:r>
          </a:p>
        </p:txBody>
      </p:sp>
      <p:graphicFrame>
        <p:nvGraphicFramePr>
          <p:cNvPr id="5" name="Content Placeholder 4">
            <a:extLst>
              <a:ext uri="{FF2B5EF4-FFF2-40B4-BE49-F238E27FC236}">
                <a16:creationId xmlns:a16="http://schemas.microsoft.com/office/drawing/2014/main" id="{49395B3C-2E1E-8368-FAE5-3BD8CBAF4813}"/>
              </a:ext>
            </a:extLst>
          </p:cNvPr>
          <p:cNvGraphicFramePr>
            <a:graphicFrameLocks noGrp="1"/>
          </p:cNvGraphicFramePr>
          <p:nvPr>
            <p:ph idx="1"/>
            <p:extLst>
              <p:ext uri="{D42A27DB-BD31-4B8C-83A1-F6EECF244321}">
                <p14:modId xmlns:p14="http://schemas.microsoft.com/office/powerpoint/2010/main" val="1410407588"/>
              </p:ext>
            </p:extLst>
          </p:nvPr>
        </p:nvGraphicFramePr>
        <p:xfrm>
          <a:off x="1105288" y="1796505"/>
          <a:ext cx="6912768" cy="2800258"/>
        </p:xfrm>
        <a:graphic>
          <a:graphicData uri="http://schemas.openxmlformats.org/drawingml/2006/table">
            <a:tbl>
              <a:tblPr firstRow="1" firstCol="1" bandRow="1">
                <a:tableStyleId>{5C22544A-7EE6-4342-B048-85BDC9FD1C3A}</a:tableStyleId>
              </a:tblPr>
              <a:tblGrid>
                <a:gridCol w="1686042">
                  <a:extLst>
                    <a:ext uri="{9D8B030D-6E8A-4147-A177-3AD203B41FA5}">
                      <a16:colId xmlns:a16="http://schemas.microsoft.com/office/drawing/2014/main" val="2093022636"/>
                    </a:ext>
                  </a:extLst>
                </a:gridCol>
                <a:gridCol w="1078759">
                  <a:extLst>
                    <a:ext uri="{9D8B030D-6E8A-4147-A177-3AD203B41FA5}">
                      <a16:colId xmlns:a16="http://schemas.microsoft.com/office/drawing/2014/main" val="2705053991"/>
                    </a:ext>
                  </a:extLst>
                </a:gridCol>
                <a:gridCol w="1382400">
                  <a:extLst>
                    <a:ext uri="{9D8B030D-6E8A-4147-A177-3AD203B41FA5}">
                      <a16:colId xmlns:a16="http://schemas.microsoft.com/office/drawing/2014/main" val="1608655473"/>
                    </a:ext>
                  </a:extLst>
                </a:gridCol>
                <a:gridCol w="1382400">
                  <a:extLst>
                    <a:ext uri="{9D8B030D-6E8A-4147-A177-3AD203B41FA5}">
                      <a16:colId xmlns:a16="http://schemas.microsoft.com/office/drawing/2014/main" val="4288983222"/>
                    </a:ext>
                  </a:extLst>
                </a:gridCol>
                <a:gridCol w="1383167">
                  <a:extLst>
                    <a:ext uri="{9D8B030D-6E8A-4147-A177-3AD203B41FA5}">
                      <a16:colId xmlns:a16="http://schemas.microsoft.com/office/drawing/2014/main" val="81650810"/>
                    </a:ext>
                  </a:extLst>
                </a:gridCol>
              </a:tblGrid>
              <a:tr h="203982">
                <a:tc>
                  <a:txBody>
                    <a:bodyPr/>
                    <a:lstStyle/>
                    <a:p>
                      <a:pPr>
                        <a:buNone/>
                      </a:pPr>
                      <a:r>
                        <a:rPr lang="en-US" sz="1400">
                          <a:effectLst/>
                          <a:latin typeface="+mn-lt"/>
                        </a:rPr>
                        <a:t>Parameter</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1</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3</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4</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3913520"/>
                  </a:ext>
                </a:extLst>
              </a:tr>
              <a:tr h="453298">
                <a:tc>
                  <a:txBody>
                    <a:bodyPr/>
                    <a:lstStyle/>
                    <a:p>
                      <a:pPr>
                        <a:buNone/>
                      </a:pPr>
                      <a:r>
                        <a:rPr lang="en-US" sz="1400">
                          <a:effectLst/>
                          <a:latin typeface="+mn-lt"/>
                        </a:rPr>
                        <a:t>Nominal bandwidth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1100 </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550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280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156</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1609171"/>
                  </a:ext>
                </a:extLst>
              </a:tr>
              <a:tr h="336871">
                <a:tc>
                  <a:txBody>
                    <a:bodyPr/>
                    <a:lstStyle/>
                    <a:p>
                      <a:pPr>
                        <a:buNone/>
                      </a:pPr>
                      <a:r>
                        <a:rPr lang="en-US" sz="1400">
                          <a:effectLst/>
                          <a:latin typeface="+mn-lt"/>
                        </a:rPr>
                        <a:t>Channel Spacing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1200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800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400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2237103"/>
                  </a:ext>
                </a:extLst>
              </a:tr>
              <a:tr h="168435">
                <a:tc>
                  <a:txBody>
                    <a:bodyPr/>
                    <a:lstStyle/>
                    <a:p>
                      <a:pPr>
                        <a:buNone/>
                      </a:pPr>
                      <a:r>
                        <a:rPr lang="en-US" sz="1400">
                          <a:effectLst/>
                          <a:latin typeface="+mn-lt"/>
                        </a:rPr>
                        <a:t>DFT size</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128</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64</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32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16</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37314006"/>
                  </a:ext>
                </a:extLst>
              </a:tr>
              <a:tr h="203982">
                <a:tc>
                  <a:txBody>
                    <a:bodyPr/>
                    <a:lstStyle/>
                    <a:p>
                      <a:pPr>
                        <a:buNone/>
                      </a:pPr>
                      <a:r>
                        <a:rPr lang="en-US" sz="1400">
                          <a:effectLst/>
                          <a:latin typeface="+mn-lt"/>
                        </a:rPr>
                        <a:t>Active tones</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104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52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26</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12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6457432"/>
                  </a:ext>
                </a:extLst>
              </a:tr>
              <a:tr h="203982">
                <a:tc>
                  <a:txBody>
                    <a:bodyPr/>
                    <a:lstStyle/>
                    <a:p>
                      <a:pPr>
                        <a:buNone/>
                      </a:pPr>
                      <a:r>
                        <a:rPr lang="en-US" sz="1400">
                          <a:effectLst/>
                          <a:latin typeface="+mn-lt"/>
                        </a:rPr>
                        <a:t>Pilot tones</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9265644"/>
                  </a:ext>
                </a:extLst>
              </a:tr>
              <a:tr h="203982">
                <a:tc>
                  <a:txBody>
                    <a:bodyPr/>
                    <a:lstStyle/>
                    <a:p>
                      <a:pPr>
                        <a:buNone/>
                      </a:pPr>
                      <a:r>
                        <a:rPr lang="en-US" sz="1400">
                          <a:effectLst/>
                          <a:latin typeface="+mn-lt"/>
                        </a:rPr>
                        <a:t>Data tones</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104</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52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26</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12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58726266"/>
                  </a:ext>
                </a:extLst>
              </a:tr>
              <a:tr h="168435">
                <a:tc>
                  <a:txBody>
                    <a:bodyPr/>
                    <a:lstStyle/>
                    <a:p>
                      <a:pPr>
                        <a:buNone/>
                      </a:pPr>
                      <a:r>
                        <a:rPr lang="en-US" sz="1400" dirty="0">
                          <a:effectLst/>
                          <a:latin typeface="+mn-lt"/>
                        </a:rPr>
                        <a:t>MCS0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1.04</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1.04</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1.04</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1.04</a:t>
                      </a:r>
                    </a:p>
                  </a:txBody>
                  <a:tcPr marL="68580" marR="68580" marT="0" marB="0"/>
                </a:tc>
                <a:extLst>
                  <a:ext uri="{0D108BD9-81ED-4DB2-BD59-A6C34878D82A}">
                    <a16:rowId xmlns:a16="http://schemas.microsoft.com/office/drawing/2014/main" val="3791456371"/>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MCS1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2.08</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2.08</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2.08</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2.08</a:t>
                      </a:r>
                    </a:p>
                  </a:txBody>
                  <a:tcPr marL="68580" marR="68580" marT="0" marB="0"/>
                </a:tc>
                <a:extLst>
                  <a:ext uri="{0D108BD9-81ED-4DB2-BD59-A6C34878D82A}">
                    <a16:rowId xmlns:a16="http://schemas.microsoft.com/office/drawing/2014/main" val="1008866089"/>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MCS2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3.33</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3.33</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3.33</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3.33</a:t>
                      </a:r>
                    </a:p>
                  </a:txBody>
                  <a:tcPr marL="68580" marR="68580" marT="0" marB="0"/>
                </a:tc>
                <a:extLst>
                  <a:ext uri="{0D108BD9-81ED-4DB2-BD59-A6C34878D82A}">
                    <a16:rowId xmlns:a16="http://schemas.microsoft.com/office/drawing/2014/main" val="4037322744"/>
                  </a:ext>
                </a:extLst>
              </a:tr>
              <a:tr h="168435">
                <a:tc>
                  <a:txBody>
                    <a:bodyPr/>
                    <a:lstStyle/>
                    <a:p>
                      <a:pPr>
                        <a:buNone/>
                      </a:pPr>
                      <a:r>
                        <a:rPr lang="en-NO" sz="1400" dirty="0">
                          <a:effectLst/>
                          <a:latin typeface="+mn-lt"/>
                          <a:ea typeface="Calibri" panose="020F0502020204030204" pitchFamily="34" charset="0"/>
                          <a:cs typeface="Times New Roman" panose="02020603050405020304" pitchFamily="18" charset="0"/>
                        </a:rPr>
                        <a:t>MCS3 (kbps)</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3.70</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3.70</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3.70</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3.70</a:t>
                      </a:r>
                    </a:p>
                  </a:txBody>
                  <a:tcPr marL="68580" marR="68580" marT="0" marB="0"/>
                </a:tc>
                <a:extLst>
                  <a:ext uri="{0D108BD9-81ED-4DB2-BD59-A6C34878D82A}">
                    <a16:rowId xmlns:a16="http://schemas.microsoft.com/office/drawing/2014/main" val="3563225908"/>
                  </a:ext>
                </a:extLst>
              </a:tr>
            </a:tbl>
          </a:graphicData>
        </a:graphic>
      </p:graphicFrame>
      <p:sp>
        <p:nvSpPr>
          <p:cNvPr id="4" name="Slide Number Placeholder 3">
            <a:extLst>
              <a:ext uri="{FF2B5EF4-FFF2-40B4-BE49-F238E27FC236}">
                <a16:creationId xmlns:a16="http://schemas.microsoft.com/office/drawing/2014/main" id="{A77893C9-02AE-8760-E9BA-C82CF81DF99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229268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8A22F-5E26-4A11-97EE-017E8CF4A1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99655C-BA80-633A-0AEF-BEE6A49B3ACA}"/>
              </a:ext>
            </a:extLst>
          </p:cNvPr>
          <p:cNvSpPr>
            <a:spLocks noGrp="1"/>
          </p:cNvSpPr>
          <p:nvPr>
            <p:ph type="title"/>
          </p:nvPr>
        </p:nvSpPr>
        <p:spPr/>
        <p:txBody>
          <a:bodyPr/>
          <a:lstStyle/>
          <a:p>
            <a:r>
              <a:rPr lang="en-GB" dirty="0" err="1"/>
              <a:t>SymDur</a:t>
            </a:r>
            <a:r>
              <a:rPr lang="en-GB" dirty="0"/>
              <a:t>=60 us Modes</a:t>
            </a:r>
          </a:p>
        </p:txBody>
      </p:sp>
      <p:graphicFrame>
        <p:nvGraphicFramePr>
          <p:cNvPr id="5" name="Content Placeholder 4">
            <a:extLst>
              <a:ext uri="{FF2B5EF4-FFF2-40B4-BE49-F238E27FC236}">
                <a16:creationId xmlns:a16="http://schemas.microsoft.com/office/drawing/2014/main" id="{49FBB6BC-C536-4471-75A2-CBB1543471E7}"/>
              </a:ext>
            </a:extLst>
          </p:cNvPr>
          <p:cNvGraphicFramePr>
            <a:graphicFrameLocks noGrp="1"/>
          </p:cNvGraphicFramePr>
          <p:nvPr>
            <p:ph idx="1"/>
            <p:extLst>
              <p:ext uri="{D42A27DB-BD31-4B8C-83A1-F6EECF244321}">
                <p14:modId xmlns:p14="http://schemas.microsoft.com/office/powerpoint/2010/main" val="3999443224"/>
              </p:ext>
            </p:extLst>
          </p:nvPr>
        </p:nvGraphicFramePr>
        <p:xfrm>
          <a:off x="1105288" y="1796505"/>
          <a:ext cx="6912768" cy="2800258"/>
        </p:xfrm>
        <a:graphic>
          <a:graphicData uri="http://schemas.openxmlformats.org/drawingml/2006/table">
            <a:tbl>
              <a:tblPr firstRow="1" firstCol="1" bandRow="1">
                <a:tableStyleId>{5C22544A-7EE6-4342-B048-85BDC9FD1C3A}</a:tableStyleId>
              </a:tblPr>
              <a:tblGrid>
                <a:gridCol w="1686042">
                  <a:extLst>
                    <a:ext uri="{9D8B030D-6E8A-4147-A177-3AD203B41FA5}">
                      <a16:colId xmlns:a16="http://schemas.microsoft.com/office/drawing/2014/main" val="2093022636"/>
                    </a:ext>
                  </a:extLst>
                </a:gridCol>
                <a:gridCol w="1078759">
                  <a:extLst>
                    <a:ext uri="{9D8B030D-6E8A-4147-A177-3AD203B41FA5}">
                      <a16:colId xmlns:a16="http://schemas.microsoft.com/office/drawing/2014/main" val="2705053991"/>
                    </a:ext>
                  </a:extLst>
                </a:gridCol>
                <a:gridCol w="1382400">
                  <a:extLst>
                    <a:ext uri="{9D8B030D-6E8A-4147-A177-3AD203B41FA5}">
                      <a16:colId xmlns:a16="http://schemas.microsoft.com/office/drawing/2014/main" val="1608655473"/>
                    </a:ext>
                  </a:extLst>
                </a:gridCol>
                <a:gridCol w="1382400">
                  <a:extLst>
                    <a:ext uri="{9D8B030D-6E8A-4147-A177-3AD203B41FA5}">
                      <a16:colId xmlns:a16="http://schemas.microsoft.com/office/drawing/2014/main" val="4288983222"/>
                    </a:ext>
                  </a:extLst>
                </a:gridCol>
                <a:gridCol w="1383167">
                  <a:extLst>
                    <a:ext uri="{9D8B030D-6E8A-4147-A177-3AD203B41FA5}">
                      <a16:colId xmlns:a16="http://schemas.microsoft.com/office/drawing/2014/main" val="81650810"/>
                    </a:ext>
                  </a:extLst>
                </a:gridCol>
              </a:tblGrid>
              <a:tr h="203982">
                <a:tc>
                  <a:txBody>
                    <a:bodyPr/>
                    <a:lstStyle/>
                    <a:p>
                      <a:pPr>
                        <a:buNone/>
                      </a:pPr>
                      <a:r>
                        <a:rPr lang="en-US" sz="1400">
                          <a:effectLst/>
                          <a:latin typeface="+mn-lt"/>
                        </a:rPr>
                        <a:t>Parameter</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1</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2</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Option 3</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Option 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63913520"/>
                  </a:ext>
                </a:extLst>
              </a:tr>
              <a:tr h="453298">
                <a:tc>
                  <a:txBody>
                    <a:bodyPr/>
                    <a:lstStyle/>
                    <a:p>
                      <a:pPr>
                        <a:buNone/>
                      </a:pPr>
                      <a:r>
                        <a:rPr lang="en-US" sz="1400">
                          <a:effectLst/>
                          <a:latin typeface="+mn-lt"/>
                        </a:rPr>
                        <a:t>Nominal bandwidth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1100 </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550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280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156</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1609171"/>
                  </a:ext>
                </a:extLst>
              </a:tr>
              <a:tr h="336871">
                <a:tc>
                  <a:txBody>
                    <a:bodyPr/>
                    <a:lstStyle/>
                    <a:p>
                      <a:pPr>
                        <a:buNone/>
                      </a:pPr>
                      <a:r>
                        <a:rPr lang="en-US" sz="1400">
                          <a:effectLst/>
                          <a:latin typeface="+mn-lt"/>
                        </a:rPr>
                        <a:t>Channel Spacing (kHz)</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1200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800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a:effectLst/>
                          <a:latin typeface="+mn-lt"/>
                        </a:rPr>
                        <a:t>400</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200</a:t>
                      </a:r>
                    </a:p>
                  </a:txBody>
                  <a:tcPr marL="68580" marR="68580" marT="0" marB="0"/>
                </a:tc>
                <a:extLst>
                  <a:ext uri="{0D108BD9-81ED-4DB2-BD59-A6C34878D82A}">
                    <a16:rowId xmlns:a16="http://schemas.microsoft.com/office/drawing/2014/main" val="2922237103"/>
                  </a:ext>
                </a:extLst>
              </a:tr>
              <a:tr h="168435">
                <a:tc>
                  <a:txBody>
                    <a:bodyPr/>
                    <a:lstStyle/>
                    <a:p>
                      <a:pPr>
                        <a:buNone/>
                      </a:pPr>
                      <a:r>
                        <a:rPr lang="en-US" sz="1400">
                          <a:effectLst/>
                          <a:latin typeface="+mn-lt"/>
                        </a:rPr>
                        <a:t>DFT size</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ea typeface="Calibri" panose="020F0502020204030204" pitchFamily="34" charset="0"/>
                          <a:cs typeface="Times New Roman" panose="02020603050405020304" pitchFamily="18" charset="0"/>
                        </a:rPr>
                        <a:t>64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32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16</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637314006"/>
                  </a:ext>
                </a:extLst>
              </a:tr>
              <a:tr h="203982">
                <a:tc>
                  <a:txBody>
                    <a:bodyPr/>
                    <a:lstStyle/>
                    <a:p>
                      <a:pPr>
                        <a:buNone/>
                      </a:pPr>
                      <a:r>
                        <a:rPr lang="en-US" sz="1400">
                          <a:effectLst/>
                          <a:latin typeface="+mn-lt"/>
                        </a:rPr>
                        <a:t>Active tones</a:t>
                      </a:r>
                      <a:endParaRPr lang="en-NO" sz="1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52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24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2646457432"/>
                  </a:ext>
                </a:extLst>
              </a:tr>
              <a:tr h="203982">
                <a:tc>
                  <a:txBody>
                    <a:bodyPr/>
                    <a:lstStyle/>
                    <a:p>
                      <a:pPr>
                        <a:buNone/>
                      </a:pPr>
                      <a:r>
                        <a:rPr lang="en-US" sz="1400" dirty="0">
                          <a:effectLst/>
                          <a:latin typeface="+mn-lt"/>
                        </a:rPr>
                        <a:t>Pilot tones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0</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199265644"/>
                  </a:ext>
                </a:extLst>
              </a:tr>
              <a:tr h="203982">
                <a:tc>
                  <a:txBody>
                    <a:bodyPr/>
                    <a:lstStyle/>
                    <a:p>
                      <a:pPr>
                        <a:buNone/>
                      </a:pPr>
                      <a:r>
                        <a:rPr lang="en-US" sz="1400" dirty="0">
                          <a:effectLst/>
                          <a:latin typeface="+mn-lt"/>
                        </a:rPr>
                        <a:t>Data tones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52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24</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US" sz="1400" dirty="0">
                          <a:effectLst/>
                          <a:latin typeface="+mn-lt"/>
                        </a:rPr>
                        <a:t>12</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2958726266"/>
                  </a:ext>
                </a:extLst>
              </a:tr>
              <a:tr h="168435">
                <a:tc>
                  <a:txBody>
                    <a:bodyPr/>
                    <a:lstStyle/>
                    <a:p>
                      <a:pPr>
                        <a:buNone/>
                      </a:pPr>
                      <a:r>
                        <a:rPr lang="en-US" sz="1400" dirty="0">
                          <a:effectLst/>
                          <a:latin typeface="+mn-lt"/>
                        </a:rPr>
                        <a:t>MCS0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2.08</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2.08</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400" dirty="0">
                          <a:latin typeface="+mn-lt"/>
                        </a:rPr>
                        <a:t>2.08</a:t>
                      </a:r>
                    </a:p>
                  </a:txBody>
                  <a:tcPr marL="68580" marR="68580" marT="0" marB="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GB" sz="1400" dirty="0">
                        <a:latin typeface="+mn-lt"/>
                      </a:endParaRPr>
                    </a:p>
                  </a:txBody>
                  <a:tcPr marL="68580" marR="68580" marT="0" marB="0">
                    <a:solidFill>
                      <a:srgbClr val="FF7E79"/>
                    </a:solidFill>
                  </a:tcPr>
                </a:tc>
                <a:extLst>
                  <a:ext uri="{0D108BD9-81ED-4DB2-BD59-A6C34878D82A}">
                    <a16:rowId xmlns:a16="http://schemas.microsoft.com/office/drawing/2014/main" val="3791456371"/>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MCS1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4.16</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4.16</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4.16</a:t>
                      </a: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1008866089"/>
                  </a:ext>
                </a:extLst>
              </a:tr>
              <a:tr h="168435">
                <a:tc>
                  <a:txBody>
                    <a:bodyPr/>
                    <a:lstStyle/>
                    <a:p>
                      <a:pPr>
                        <a:buNone/>
                      </a:pPr>
                      <a:r>
                        <a:rPr lang="en-US" sz="1400" dirty="0">
                          <a:effectLst/>
                          <a:latin typeface="+mn-lt"/>
                          <a:ea typeface="Calibri" panose="020F0502020204030204" pitchFamily="34" charset="0"/>
                          <a:cs typeface="Times New Roman" panose="02020603050405020304" pitchFamily="18" charset="0"/>
                        </a:rPr>
                        <a:t>MCS2 (kbps)</a:t>
                      </a:r>
                      <a:endParaRPr lang="en-NO" sz="1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6.66</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6.66</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6.66</a:t>
                      </a: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4037322744"/>
                  </a:ext>
                </a:extLst>
              </a:tr>
              <a:tr h="168435">
                <a:tc>
                  <a:txBody>
                    <a:bodyPr/>
                    <a:lstStyle/>
                    <a:p>
                      <a:pPr>
                        <a:buNone/>
                      </a:pPr>
                      <a:r>
                        <a:rPr lang="en-NO" sz="1400" dirty="0">
                          <a:effectLst/>
                          <a:latin typeface="+mn-lt"/>
                          <a:ea typeface="Calibri" panose="020F0502020204030204" pitchFamily="34" charset="0"/>
                          <a:cs typeface="Times New Roman" panose="02020603050405020304" pitchFamily="18" charset="0"/>
                        </a:rPr>
                        <a:t>MCS3 (kbps)</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7.40 </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7.40 </a:t>
                      </a:r>
                    </a:p>
                  </a:txBody>
                  <a:tcPr marL="68580" marR="68580" marT="0" marB="0"/>
                </a:tc>
                <a:tc>
                  <a:txBody>
                    <a:bodyPr/>
                    <a:lstStyle/>
                    <a:p>
                      <a:pPr>
                        <a:buNone/>
                      </a:pPr>
                      <a:r>
                        <a:rPr lang="en-NO" sz="1400" dirty="0">
                          <a:effectLst/>
                          <a:latin typeface="+mn-lt"/>
                          <a:ea typeface="Calibri" panose="020F0502020204030204" pitchFamily="34" charset="0"/>
                          <a:cs typeface="Times New Roman" panose="02020603050405020304" pitchFamily="18" charset="0"/>
                        </a:rPr>
                        <a:t>7.40 </a:t>
                      </a:r>
                    </a:p>
                  </a:txBody>
                  <a:tcPr marL="68580" marR="68580" marT="0" marB="0"/>
                </a:tc>
                <a:tc>
                  <a:txBody>
                    <a:bodyPr/>
                    <a:lstStyle/>
                    <a:p>
                      <a:pPr>
                        <a:buNone/>
                      </a:pPr>
                      <a:endParaRPr lang="en-NO" sz="1400" dirty="0">
                        <a:effectLst/>
                        <a:latin typeface="+mn-lt"/>
                        <a:ea typeface="Calibri" panose="020F0502020204030204" pitchFamily="34" charset="0"/>
                        <a:cs typeface="Times New Roman" panose="02020603050405020304" pitchFamily="18" charset="0"/>
                      </a:endParaRPr>
                    </a:p>
                  </a:txBody>
                  <a:tcPr marL="68580" marR="68580" marT="0" marB="0">
                    <a:solidFill>
                      <a:srgbClr val="FF7E79"/>
                    </a:solidFill>
                  </a:tcPr>
                </a:tc>
                <a:extLst>
                  <a:ext uri="{0D108BD9-81ED-4DB2-BD59-A6C34878D82A}">
                    <a16:rowId xmlns:a16="http://schemas.microsoft.com/office/drawing/2014/main" val="3563225908"/>
                  </a:ext>
                </a:extLst>
              </a:tr>
            </a:tbl>
          </a:graphicData>
        </a:graphic>
      </p:graphicFrame>
      <p:sp>
        <p:nvSpPr>
          <p:cNvPr id="4" name="Slide Number Placeholder 3">
            <a:extLst>
              <a:ext uri="{FF2B5EF4-FFF2-40B4-BE49-F238E27FC236}">
                <a16:creationId xmlns:a16="http://schemas.microsoft.com/office/drawing/2014/main" id="{0F4F1DB8-76F0-52E8-F153-C859BA0B862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7078417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120940</TotalTime>
  <Words>1420</Words>
  <Application>Microsoft Office PowerPoint</Application>
  <PresentationFormat>On-screen Show (4:3)</PresentationFormat>
  <Paragraphs>321</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 Unicode MS</vt:lpstr>
      <vt:lpstr>MS Gothic</vt:lpstr>
      <vt:lpstr>MS PGothic</vt:lpstr>
      <vt:lpstr>MS PGothic</vt:lpstr>
      <vt:lpstr>Arial</vt:lpstr>
      <vt:lpstr>Calibri</vt:lpstr>
      <vt:lpstr>Times New Roman</vt:lpstr>
      <vt:lpstr>Office Theme</vt:lpstr>
      <vt:lpstr>PowerPoint Presentation</vt:lpstr>
      <vt:lpstr>Joint Proposal</vt:lpstr>
      <vt:lpstr>Flexible STF scheme</vt:lpstr>
      <vt:lpstr>Enhanced Coding Scheme for PHR and PSDU</vt:lpstr>
      <vt:lpstr>Enhanced Coding Scheme for PHR and PSDU</vt:lpstr>
      <vt:lpstr>Enhanced Coding Scheme for PHR and PSDU</vt:lpstr>
      <vt:lpstr>Enhanced Coding Scheme for PHR and PSDU</vt:lpstr>
      <vt:lpstr>SymDur=120 us Modes</vt:lpstr>
      <vt:lpstr>SymDur=60 us Modes</vt:lpstr>
      <vt:lpstr>SymDur=30 us Modes</vt:lpstr>
      <vt:lpstr>SymDur=15 us Modes</vt:lpstr>
      <vt:lpstr>Packet Structure and Duration</vt:lpstr>
      <vt:lpstr>SymDur = 120 us</vt:lpstr>
      <vt:lpstr>SymDur = 60 us</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ben@blindcreek.com</dc:creator>
  <cp:keywords/>
  <dc:description/>
  <cp:lastModifiedBy>Almholt, Thomas</cp:lastModifiedBy>
  <cp:revision>547</cp:revision>
  <cp:lastPrinted>2000-03-07T00:55:37Z</cp:lastPrinted>
  <dcterms:created xsi:type="dcterms:W3CDTF">2016-01-17T22:48:36Z</dcterms:created>
  <dcterms:modified xsi:type="dcterms:W3CDTF">2025-07-29T04:04:16Z</dcterms:modified>
  <cp:category/>
</cp:coreProperties>
</file>