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87" r:id="rId2"/>
    <p:sldId id="290" r:id="rId3"/>
    <p:sldId id="294" r:id="rId4"/>
    <p:sldId id="289" r:id="rId5"/>
    <p:sldId id="306" r:id="rId6"/>
    <p:sldId id="299" r:id="rId7"/>
    <p:sldId id="304" r:id="rId8"/>
    <p:sldId id="308" r:id="rId9"/>
    <p:sldId id="305" r:id="rId10"/>
    <p:sldId id="297" r:id="rId11"/>
    <p:sldId id="298" r:id="rId12"/>
    <p:sldId id="309" r:id="rId13"/>
    <p:sldId id="310" r:id="rId14"/>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6" autoAdjust="0"/>
  </p:normalViewPr>
  <p:slideViewPr>
    <p:cSldViewPr>
      <p:cViewPr varScale="1">
        <p:scale>
          <a:sx n="70" d="100"/>
          <a:sy n="70" d="100"/>
        </p:scale>
        <p:origin x="1838" y="278"/>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15-25-0345-00-acss</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July 2025</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77864" y="685800"/>
            <a:ext cx="78485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95969"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5/dcn/25/15-25-0353-02-acss-cca-modes-and-adaptive-ed-threshold-in-suspendable-csma-ca.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957384"/>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July 2025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28 Jully 2025</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July 2025 802 plenary session</a:t>
            </a:r>
            <a:r>
              <a:rPr lang="en-US" altLang="en-US" sz="1600" dirty="0">
                <a:latin typeface="Times New Roman" panose="02020603050405020304" pitchFamily="18" charset="0"/>
              </a:rPr>
              <a:t> Interest group access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10</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11</a:t>
            </a:fld>
            <a:endParaRPr lang="en-US" altLang="en-US"/>
          </a:p>
        </p:txBody>
      </p:sp>
    </p:spTree>
    <p:extLst>
      <p:ext uri="{BB962C8B-B14F-4D97-AF65-F5344CB8AC3E}">
        <p14:creationId xmlns:p14="http://schemas.microsoft.com/office/powerpoint/2010/main" val="346998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B99C-EA39-5891-4E3E-6CE2D888673F}"/>
              </a:ext>
            </a:extLst>
          </p:cNvPr>
          <p:cNvSpPr>
            <a:spLocks noGrp="1"/>
          </p:cNvSpPr>
          <p:nvPr>
            <p:ph type="title"/>
          </p:nvPr>
        </p:nvSpPr>
        <p:spPr/>
        <p:txBody>
          <a:bodyPr/>
          <a:lstStyle/>
          <a:p>
            <a:r>
              <a:rPr lang="en-US" dirty="0"/>
              <a:t>Minutes</a:t>
            </a:r>
          </a:p>
        </p:txBody>
      </p:sp>
      <p:sp>
        <p:nvSpPr>
          <p:cNvPr id="4" name="Slide Number Placeholder 3">
            <a:extLst>
              <a:ext uri="{FF2B5EF4-FFF2-40B4-BE49-F238E27FC236}">
                <a16:creationId xmlns:a16="http://schemas.microsoft.com/office/drawing/2014/main" id="{6C85592F-12FE-D13D-94FC-F6A16F009CD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12</a:t>
            </a:fld>
            <a:endParaRPr lang="en-US" altLang="en-US"/>
          </a:p>
        </p:txBody>
      </p:sp>
      <p:sp>
        <p:nvSpPr>
          <p:cNvPr id="5" name="Content Placeholder 2">
            <a:extLst>
              <a:ext uri="{FF2B5EF4-FFF2-40B4-BE49-F238E27FC236}">
                <a16:creationId xmlns:a16="http://schemas.microsoft.com/office/drawing/2014/main" id="{9AC89F32-8F30-F04E-11DD-82102530969D}"/>
              </a:ext>
            </a:extLst>
          </p:cNvPr>
          <p:cNvSpPr txBox="1">
            <a:spLocks/>
          </p:cNvSpPr>
          <p:nvPr/>
        </p:nvSpPr>
        <p:spPr bwMode="auto">
          <a:xfrm>
            <a:off x="708710" y="1488664"/>
            <a:ext cx="7827962" cy="4683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92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914400" lvl="1" indent="-514350">
              <a:buFont typeface="+mj-lt"/>
              <a:buAutoNum type="arabicPeriod"/>
              <a:defRPr/>
            </a:pPr>
            <a:r>
              <a:rPr lang="en-US" kern="0" dirty="0"/>
              <a:t>Called to order @14:32 CEST</a:t>
            </a:r>
          </a:p>
          <a:p>
            <a:pPr marL="914400" lvl="1" indent="-514350">
              <a:buFont typeface="+mj-lt"/>
              <a:buAutoNum type="arabicPeriod"/>
              <a:defRPr/>
            </a:pPr>
            <a:r>
              <a:rPr lang="en-US" kern="0" dirty="0"/>
              <a:t>Introduction and meeting reminders</a:t>
            </a:r>
          </a:p>
          <a:p>
            <a:pPr marL="914400" lvl="1" indent="-514350">
              <a:buFont typeface="+mj-lt"/>
              <a:buAutoNum type="arabicPeriod"/>
              <a:defRPr/>
            </a:pPr>
            <a:r>
              <a:rPr lang="en-US" kern="0" dirty="0"/>
              <a:t>IEEE policy for non-PAR activity</a:t>
            </a:r>
          </a:p>
          <a:p>
            <a:pPr marL="914400" lvl="1" indent="-514350">
              <a:buFont typeface="+mj-lt"/>
              <a:buAutoNum type="arabicPeriod"/>
              <a:defRPr/>
            </a:pPr>
            <a:r>
              <a:rPr lang="en-US" kern="0" dirty="0"/>
              <a:t>Agenda review. Agenda in 15-25-0345-00 approved by unanimous consent</a:t>
            </a:r>
          </a:p>
          <a:p>
            <a:pPr marL="914400" lvl="1" indent="-514350">
              <a:buFont typeface="+mj-lt"/>
              <a:buAutoNum type="arabicPeriod"/>
              <a:defRPr/>
            </a:pPr>
            <a:r>
              <a:rPr lang="en-US" kern="0" dirty="0"/>
              <a:t>Overview of IG access: purpose and goals</a:t>
            </a:r>
          </a:p>
          <a:p>
            <a:pPr marL="914400" lvl="1" indent="-514350">
              <a:buFont typeface="+mj-lt"/>
              <a:buAutoNum type="arabicPeriod"/>
              <a:defRPr/>
            </a:pPr>
            <a:r>
              <a:rPr lang="en-US" kern="0" dirty="0"/>
              <a:t>Technical presentation “</a:t>
            </a:r>
            <a:r>
              <a:rPr lang="en-US" dirty="0"/>
              <a:t>CCA Modes and Adaptive ED Threshold in </a:t>
            </a:r>
            <a:r>
              <a:rPr lang="en-US" dirty="0" err="1"/>
              <a:t>suspendable</a:t>
            </a:r>
            <a:r>
              <a:rPr lang="en-US" dirty="0"/>
              <a:t> CSMA-CA” </a:t>
            </a:r>
            <a:r>
              <a:rPr lang="en-US" dirty="0">
                <a:hlinkClick r:id="rId2"/>
              </a:rPr>
              <a:t>Doc: 15-25-0353-02</a:t>
            </a:r>
            <a:endParaRPr lang="en-US" dirty="0"/>
          </a:p>
          <a:p>
            <a:pPr marL="914400" lvl="1" indent="-514350">
              <a:buFont typeface="+mj-lt"/>
              <a:buAutoNum type="arabicPeriod"/>
              <a:defRPr/>
            </a:pPr>
            <a:r>
              <a:rPr lang="en-US" kern="0" dirty="0"/>
              <a:t>Discussion followed</a:t>
            </a:r>
          </a:p>
          <a:p>
            <a:pPr marL="914400" lvl="1" indent="-514350">
              <a:buFont typeface="+mj-lt"/>
              <a:buAutoNum type="arabicPeriod"/>
              <a:defRPr/>
            </a:pPr>
            <a:r>
              <a:rPr lang="en-US" kern="0" dirty="0"/>
              <a:t>Any other business: non heard</a:t>
            </a:r>
          </a:p>
          <a:p>
            <a:pPr marL="914400" lvl="1" indent="-514350">
              <a:buFont typeface="+mj-lt"/>
              <a:buAutoNum type="arabicPeriod"/>
              <a:defRPr/>
            </a:pPr>
            <a:r>
              <a:rPr lang="en-US" kern="0" dirty="0"/>
              <a:t>Adjourned @15:45 CEST</a:t>
            </a:r>
          </a:p>
        </p:txBody>
      </p:sp>
    </p:spTree>
    <p:extLst>
      <p:ext uri="{BB962C8B-B14F-4D97-AF65-F5344CB8AC3E}">
        <p14:creationId xmlns:p14="http://schemas.microsoft.com/office/powerpoint/2010/main" val="2352188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02B24-2C9A-5A53-D276-EFB231B50FFA}"/>
              </a:ext>
            </a:extLst>
          </p:cNvPr>
          <p:cNvSpPr>
            <a:spLocks noGrp="1"/>
          </p:cNvSpPr>
          <p:nvPr>
            <p:ph type="title"/>
          </p:nvPr>
        </p:nvSpPr>
        <p:spPr/>
        <p:txBody>
          <a:bodyPr/>
          <a:lstStyle/>
          <a:p>
            <a:r>
              <a:rPr lang="en-US" dirty="0"/>
              <a:t>IG Attendance</a:t>
            </a:r>
          </a:p>
        </p:txBody>
      </p:sp>
      <p:sp>
        <p:nvSpPr>
          <p:cNvPr id="10" name="Content Placeholder 9">
            <a:extLst>
              <a:ext uri="{FF2B5EF4-FFF2-40B4-BE49-F238E27FC236}">
                <a16:creationId xmlns:a16="http://schemas.microsoft.com/office/drawing/2014/main" id="{47D7A0FD-07A6-E614-EF0E-69EC9422E65C}"/>
              </a:ext>
            </a:extLst>
          </p:cNvPr>
          <p:cNvSpPr>
            <a:spLocks noGrp="1"/>
          </p:cNvSpPr>
          <p:nvPr>
            <p:ph sz="half" idx="1"/>
          </p:nvPr>
        </p:nvSpPr>
        <p:spPr>
          <a:xfrm>
            <a:off x="6219503" y="1319002"/>
            <a:ext cx="2304256" cy="5009728"/>
          </a:xfrm>
        </p:spPr>
        <p:txBody>
          <a:bodyPr>
            <a:noAutofit/>
          </a:bodyPr>
          <a:lstStyle/>
          <a:p>
            <a:r>
              <a:rPr lang="en-US" sz="1400" dirty="0"/>
              <a:t>Maman, Mickael</a:t>
            </a:r>
          </a:p>
          <a:p>
            <a:r>
              <a:rPr lang="en-US" sz="1400" dirty="0"/>
              <a:t>Nabki, Frederic</a:t>
            </a:r>
          </a:p>
          <a:p>
            <a:r>
              <a:rPr lang="en-US" sz="1400" dirty="0"/>
              <a:t>Neirynck, Dries</a:t>
            </a:r>
          </a:p>
          <a:p>
            <a:r>
              <a:rPr lang="en-US" sz="1400" dirty="0"/>
              <a:t>Ogawa, Masakatsu</a:t>
            </a:r>
          </a:p>
          <a:p>
            <a:r>
              <a:rPr lang="en-US" sz="1400" dirty="0" err="1"/>
              <a:t>Pakrooh</a:t>
            </a:r>
            <a:r>
              <a:rPr lang="en-US" sz="1400" dirty="0"/>
              <a:t>, Pooria</a:t>
            </a:r>
          </a:p>
          <a:p>
            <a:r>
              <a:rPr lang="en-US" sz="1400" dirty="0"/>
              <a:t>Patel, Tushar</a:t>
            </a:r>
          </a:p>
          <a:p>
            <a:r>
              <a:rPr lang="en-US" sz="1400" dirty="0"/>
              <a:t>Rolfe, Benjamin</a:t>
            </a:r>
          </a:p>
          <a:p>
            <a:r>
              <a:rPr lang="en-US" sz="1400" dirty="0"/>
              <a:t>Sand, Stephan</a:t>
            </a:r>
          </a:p>
          <a:p>
            <a:r>
              <a:rPr lang="en-US" sz="1400" dirty="0"/>
              <a:t>Sasaki, Shigenobu</a:t>
            </a:r>
          </a:p>
          <a:p>
            <a:r>
              <a:rPr lang="en-US" sz="1400" dirty="0"/>
              <a:t>Schmidt, Reinhold</a:t>
            </a:r>
          </a:p>
          <a:p>
            <a:r>
              <a:rPr lang="en-US" sz="1400" dirty="0"/>
              <a:t>Sumi, </a:t>
            </a:r>
            <a:r>
              <a:rPr lang="en-US" sz="1400" dirty="0" err="1"/>
              <a:t>Takenori</a:t>
            </a:r>
            <a:endParaRPr lang="en-US" sz="1400" dirty="0"/>
          </a:p>
          <a:p>
            <a:r>
              <a:rPr lang="en-US" sz="1400" dirty="0"/>
              <a:t>Verso, Billy</a:t>
            </a:r>
          </a:p>
          <a:p>
            <a:r>
              <a:rPr lang="en-US" sz="1400" dirty="0"/>
              <a:t>Wisland, Dag</a:t>
            </a:r>
          </a:p>
          <a:p>
            <a:r>
              <a:rPr lang="en-US" sz="1400" dirty="0" err="1"/>
              <a:t>Zakaib</a:t>
            </a:r>
            <a:r>
              <a:rPr lang="en-US" sz="1400" dirty="0"/>
              <a:t>, Larry</a:t>
            </a:r>
          </a:p>
          <a:p>
            <a:r>
              <a:rPr lang="en-US" sz="1400" dirty="0"/>
              <a:t>Zhang, Xiaolong</a:t>
            </a:r>
          </a:p>
          <a:p>
            <a:r>
              <a:rPr lang="en-US" sz="1400" dirty="0"/>
              <a:t>Zhou, Chengzhi</a:t>
            </a:r>
          </a:p>
          <a:p>
            <a:endParaRPr lang="en-US" sz="1400" dirty="0"/>
          </a:p>
        </p:txBody>
      </p:sp>
      <p:sp>
        <p:nvSpPr>
          <p:cNvPr id="11" name="Content Placeholder 10">
            <a:extLst>
              <a:ext uri="{FF2B5EF4-FFF2-40B4-BE49-F238E27FC236}">
                <a16:creationId xmlns:a16="http://schemas.microsoft.com/office/drawing/2014/main" id="{F095423C-AB2C-6757-A689-71D2CFBEEFB9}"/>
              </a:ext>
            </a:extLst>
          </p:cNvPr>
          <p:cNvSpPr>
            <a:spLocks noGrp="1"/>
          </p:cNvSpPr>
          <p:nvPr>
            <p:ph sz="half" idx="2"/>
          </p:nvPr>
        </p:nvSpPr>
        <p:spPr>
          <a:xfrm>
            <a:off x="765175" y="1319002"/>
            <a:ext cx="3014737" cy="5077991"/>
          </a:xfrm>
        </p:spPr>
        <p:txBody>
          <a:bodyPr>
            <a:normAutofit fontScale="92500" lnSpcReduction="20000"/>
          </a:bodyPr>
          <a:lstStyle/>
          <a:p>
            <a:r>
              <a:rPr lang="en-US" sz="1400" dirty="0"/>
              <a:t>Berger, Christian</a:t>
            </a:r>
          </a:p>
          <a:p>
            <a:r>
              <a:rPr lang="en-US" sz="1400" dirty="0"/>
              <a:t>Dolmans, Guido</a:t>
            </a:r>
          </a:p>
          <a:p>
            <a:r>
              <a:rPr lang="en-US" sz="1400" dirty="0" err="1"/>
              <a:t>Grosswindhager</a:t>
            </a:r>
            <a:r>
              <a:rPr lang="en-US" sz="1400" dirty="0"/>
              <a:t>, Bernhard</a:t>
            </a:r>
          </a:p>
          <a:p>
            <a:r>
              <a:rPr lang="en-US" sz="1400" dirty="0"/>
              <a:t>Gruber, Josef</a:t>
            </a:r>
          </a:p>
          <a:p>
            <a:r>
              <a:rPr lang="en-US" sz="1400" dirty="0"/>
              <a:t>Guo, Jianlin</a:t>
            </a:r>
          </a:p>
          <a:p>
            <a:r>
              <a:rPr lang="en-US" sz="1400" dirty="0"/>
              <a:t>HOSAKO, IWAO</a:t>
            </a:r>
          </a:p>
          <a:p>
            <a:r>
              <a:rPr lang="en-US" sz="1400" dirty="0"/>
              <a:t>Ikegami, Tetsushi</a:t>
            </a:r>
          </a:p>
          <a:p>
            <a:r>
              <a:rPr lang="en-US" sz="1400" dirty="0"/>
              <a:t>Ishihara, Susumu</a:t>
            </a:r>
          </a:p>
          <a:p>
            <a:r>
              <a:rPr lang="en-US" sz="1400" dirty="0"/>
              <a:t>JOO, SEONG-SOON</a:t>
            </a:r>
          </a:p>
          <a:p>
            <a:r>
              <a:rPr lang="en-US" sz="1400" dirty="0"/>
              <a:t>Kato, Arata</a:t>
            </a:r>
          </a:p>
          <a:p>
            <a:r>
              <a:rPr lang="en-US" sz="1400" dirty="0"/>
              <a:t>Kitazawa, Shoichi</a:t>
            </a:r>
          </a:p>
          <a:p>
            <a:r>
              <a:rPr lang="en-US" sz="1400" dirty="0"/>
              <a:t>Kivinen, Tero</a:t>
            </a:r>
          </a:p>
          <a:p>
            <a:r>
              <a:rPr lang="en-US" sz="1400" dirty="0"/>
              <a:t>KOBAYASHI, Takumi</a:t>
            </a:r>
          </a:p>
          <a:p>
            <a:r>
              <a:rPr lang="en-US" sz="1400" dirty="0" err="1"/>
              <a:t>kristem</a:t>
            </a:r>
            <a:r>
              <a:rPr lang="en-US" sz="1400" dirty="0"/>
              <a:t>, </a:t>
            </a:r>
            <a:r>
              <a:rPr lang="en-US" sz="1400" dirty="0" err="1"/>
              <a:t>vinod</a:t>
            </a:r>
            <a:endParaRPr lang="en-US" sz="1400" dirty="0"/>
          </a:p>
          <a:p>
            <a:r>
              <a:rPr lang="en-US" sz="1400" dirty="0"/>
              <a:t>Kuechler, Wolfgang</a:t>
            </a:r>
          </a:p>
          <a:p>
            <a:r>
              <a:rPr lang="en-US" sz="1400" dirty="0" err="1"/>
              <a:t>Kuerner</a:t>
            </a:r>
            <a:r>
              <a:rPr lang="en-US" sz="1400" dirty="0"/>
              <a:t>, Thomas</a:t>
            </a:r>
          </a:p>
          <a:p>
            <a:r>
              <a:rPr lang="en-US" sz="1400" dirty="0"/>
              <a:t>Li, Huan-Bang</a:t>
            </a:r>
          </a:p>
          <a:p>
            <a:r>
              <a:rPr lang="en-US" sz="1400" dirty="0"/>
              <a:t>LIU, CHENCHEN</a:t>
            </a:r>
          </a:p>
          <a:p>
            <a:r>
              <a:rPr lang="en-US" sz="1400" dirty="0"/>
              <a:t>Luo, </a:t>
            </a:r>
            <a:r>
              <a:rPr lang="en-US" sz="1400" dirty="0" err="1"/>
              <a:t>Xiliang</a:t>
            </a:r>
            <a:endParaRPr lang="en-US" sz="1400" dirty="0"/>
          </a:p>
        </p:txBody>
      </p:sp>
      <p:sp>
        <p:nvSpPr>
          <p:cNvPr id="4" name="Slide Number Placeholder 3">
            <a:extLst>
              <a:ext uri="{FF2B5EF4-FFF2-40B4-BE49-F238E27FC236}">
                <a16:creationId xmlns:a16="http://schemas.microsoft.com/office/drawing/2014/main" id="{BD386670-ACF3-7EB8-95A6-1E9A67AB3B25}"/>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13</a:t>
            </a:fld>
            <a:endParaRPr lang="en-US" altLang="en-US"/>
          </a:p>
        </p:txBody>
      </p:sp>
    </p:spTree>
    <p:extLst>
      <p:ext uri="{BB962C8B-B14F-4D97-AF65-F5344CB8AC3E}">
        <p14:creationId xmlns:p14="http://schemas.microsoft.com/office/powerpoint/2010/main" val="246026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677864" y="685800"/>
            <a:ext cx="7848599" cy="754063"/>
          </a:xfrm>
        </p:spPr>
        <p:txBody>
          <a:bodyPr wrap="square" anchor="ctr">
            <a:normAutofit/>
          </a:bodyPr>
          <a:lstStyle/>
          <a:p>
            <a:pPr>
              <a:lnSpc>
                <a:spcPct val="90000"/>
              </a:lnSpc>
            </a:pPr>
            <a:r>
              <a:rPr lang="en-US" sz="2200" dirty="0"/>
              <a:t>July 2025 802 </a:t>
            </a:r>
            <a:r>
              <a:rPr lang="en-US" sz="2200" dirty="0" err="1"/>
              <a:t>PlenarySession</a:t>
            </a:r>
            <a:br>
              <a:rPr lang="en-US" sz="2200" dirty="0"/>
            </a:br>
            <a:r>
              <a:rPr lang="en-US" sz="2200" dirty="0"/>
              <a:t>Interest Group, Spectrum Channel Access</a:t>
            </a:r>
          </a:p>
        </p:txBody>
      </p:sp>
      <p:sp>
        <p:nvSpPr>
          <p:cNvPr id="6153" name="Content Placeholder 3">
            <a:extLst>
              <a:ext uri="{FF2B5EF4-FFF2-40B4-BE49-F238E27FC236}">
                <a16:creationId xmlns:a16="http://schemas.microsoft.com/office/drawing/2014/main" id="{8C396D80-4349-7761-A652-3DAE56ECBD5E}"/>
              </a:ext>
            </a:extLst>
          </p:cNvPr>
          <p:cNvSpPr>
            <a:spLocks noGrp="1"/>
          </p:cNvSpPr>
          <p:nvPr>
            <p:ph sz="half" idx="2"/>
          </p:nvPr>
        </p:nvSpPr>
        <p:spPr>
          <a:xfrm>
            <a:off x="4204494" y="1439863"/>
            <a:ext cx="3806825" cy="4868863"/>
          </a:xfrm>
        </p:spPr>
        <p:txBody>
          <a:bodyPr/>
          <a:lstStyle/>
          <a:p>
            <a:pPr algn="ctr"/>
            <a:endParaRPr lang="en-US" dirty="0"/>
          </a:p>
          <a:p>
            <a:pPr algn="ctr"/>
            <a:r>
              <a:rPr lang="en-US" dirty="0"/>
              <a:t>Live from Madrid, Spain </a:t>
            </a:r>
          </a:p>
          <a:p>
            <a:pPr algn="ctr"/>
            <a:r>
              <a:rPr lang="en-US" dirty="0"/>
              <a:t>And remote around the world</a:t>
            </a:r>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ADBE66FB-16EE-4F8E-8A1C-C3B088C12397}" type="slidenum">
              <a:rPr lang="en-US" altLang="en-US" smtClean="0">
                <a:solidFill>
                  <a:schemeClr val="tx1"/>
                </a:solidFill>
              </a:rPr>
              <a:pPr>
                <a:spcAft>
                  <a:spcPts val="600"/>
                </a:spcAft>
              </a:pPr>
              <a:t>2</a:t>
            </a:fld>
            <a:endParaRPr lang="en-US" altLang="en-US">
              <a:solidFill>
                <a:schemeClr val="tx1"/>
              </a:solidFill>
            </a:endParaRPr>
          </a:p>
        </p:txBody>
      </p:sp>
      <p:pic>
        <p:nvPicPr>
          <p:cNvPr id="4" name="Picture 3">
            <a:extLst>
              <a:ext uri="{FF2B5EF4-FFF2-40B4-BE49-F238E27FC236}">
                <a16:creationId xmlns:a16="http://schemas.microsoft.com/office/drawing/2014/main" id="{B6D3BD40-021B-9C0A-19B5-44BF68B08088}"/>
              </a:ext>
            </a:extLst>
          </p:cNvPr>
          <p:cNvPicPr>
            <a:picLocks noChangeAspect="1"/>
          </p:cNvPicPr>
          <p:nvPr/>
        </p:nvPicPr>
        <p:blipFill>
          <a:blip r:embed="rId2"/>
          <a:stretch>
            <a:fillRect/>
          </a:stretch>
        </p:blipFill>
        <p:spPr>
          <a:xfrm flipH="1">
            <a:off x="968741" y="2050280"/>
            <a:ext cx="2944876" cy="364802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677864" y="685800"/>
            <a:ext cx="7848599" cy="556667"/>
          </a:xfrm>
        </p:spPr>
        <p:txBody>
          <a:bodyPr/>
          <a:lstStyle/>
          <a:p>
            <a:r>
              <a:rPr lang="en-US" b="1" dirty="0"/>
              <a:t>Agenda 13 May 2025</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95969" y="1556792"/>
            <a:ext cx="7827962" cy="4683671"/>
          </a:xfrm>
        </p:spPr>
        <p:txBody>
          <a:bodyPr>
            <a:normAutofit/>
          </a:bodyPr>
          <a:lstStyle/>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Technical Discussion</a:t>
            </a:r>
          </a:p>
          <a:p>
            <a:pPr marL="914400" lvl="1" indent="-514350">
              <a:buFont typeface="+mj-lt"/>
              <a:buAutoNum type="arabicPeriod"/>
              <a:defRPr/>
            </a:pPr>
            <a:r>
              <a:rPr lang="en-US" dirty="0"/>
              <a:t>ED thresholds for </a:t>
            </a:r>
            <a:r>
              <a:rPr lang="en-US" dirty="0" err="1"/>
              <a:t>suspendable</a:t>
            </a:r>
            <a:r>
              <a:rPr lang="en-US" dirty="0"/>
              <a:t> CSMA-CA</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F80731-7034-6485-BF7C-8524801A2CFD}"/>
              </a:ext>
            </a:extLst>
          </p:cNvPr>
          <p:cNvSpPr>
            <a:spLocks noGrp="1"/>
          </p:cNvSpPr>
          <p:nvPr>
            <p:ph type="title"/>
          </p:nvPr>
        </p:nvSpPr>
        <p:spPr/>
        <p:txBody>
          <a:bodyPr/>
          <a:lstStyle/>
          <a:p>
            <a:r>
              <a:rPr lang="en-US" dirty="0"/>
              <a:t>Opportunity and problem consideration</a:t>
            </a:r>
          </a:p>
        </p:txBody>
      </p:sp>
      <p:sp>
        <p:nvSpPr>
          <p:cNvPr id="6" name="Text Placeholder 5">
            <a:extLst>
              <a:ext uri="{FF2B5EF4-FFF2-40B4-BE49-F238E27FC236}">
                <a16:creationId xmlns:a16="http://schemas.microsoft.com/office/drawing/2014/main" id="{8D92DC4E-0AD5-CA84-2FBB-219D36B7F15E}"/>
              </a:ext>
            </a:extLst>
          </p:cNvPr>
          <p:cNvSpPr>
            <a:spLocks noGrp="1"/>
          </p:cNvSpPr>
          <p:nvPr>
            <p:ph type="body" idx="1"/>
          </p:nvPr>
        </p:nvSpPr>
        <p:spPr/>
        <p:txBody>
          <a:bodyPr/>
          <a:lstStyle/>
          <a:p>
            <a:r>
              <a:rPr lang="en-US" sz="2000" dirty="0"/>
              <a:t>Overview of Interest Group</a:t>
            </a:r>
          </a:p>
        </p:txBody>
      </p:sp>
      <p:sp>
        <p:nvSpPr>
          <p:cNvPr id="4" name="Slide Number Placeholder 3">
            <a:extLst>
              <a:ext uri="{FF2B5EF4-FFF2-40B4-BE49-F238E27FC236}">
                <a16:creationId xmlns:a16="http://schemas.microsoft.com/office/drawing/2014/main" id="{AADFFA0D-C78F-9C48-0882-5240D8630FE9}"/>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pic>
        <p:nvPicPr>
          <p:cNvPr id="8" name="Picture 7">
            <a:extLst>
              <a:ext uri="{FF2B5EF4-FFF2-40B4-BE49-F238E27FC236}">
                <a16:creationId xmlns:a16="http://schemas.microsoft.com/office/drawing/2014/main" id="{2867135C-1C5A-DCEA-1148-1EF26D92F4ED}"/>
              </a:ext>
            </a:extLst>
          </p:cNvPr>
          <p:cNvPicPr>
            <a:picLocks noChangeAspect="1"/>
          </p:cNvPicPr>
          <p:nvPr/>
        </p:nvPicPr>
        <p:blipFill>
          <a:blip r:embed="rId2"/>
          <a:stretch>
            <a:fillRect/>
          </a:stretch>
        </p:blipFill>
        <p:spPr>
          <a:xfrm>
            <a:off x="1012028" y="1124744"/>
            <a:ext cx="7119944" cy="2632420"/>
          </a:xfrm>
          <a:prstGeom prst="rect">
            <a:avLst/>
          </a:prstGeom>
        </p:spPr>
      </p:pic>
    </p:spTree>
    <p:extLst>
      <p:ext uri="{BB962C8B-B14F-4D97-AF65-F5344CB8AC3E}">
        <p14:creationId xmlns:p14="http://schemas.microsoft.com/office/powerpoint/2010/main" val="1070019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a:xfrm>
            <a:off x="677864" y="685801"/>
            <a:ext cx="7848599" cy="438944"/>
          </a:xfrm>
        </p:spPr>
        <p:txBody>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a:xfrm>
            <a:off x="695969" y="1371601"/>
            <a:ext cx="7827962" cy="4505672"/>
          </a:xfrm>
        </p:spPr>
        <p:txBody>
          <a:bodyPr>
            <a:normAutofit fontScale="92500" lnSpcReduction="20000"/>
          </a:bodyPr>
          <a:lstStyle/>
          <a:p>
            <a:pPr marL="457200" indent="-457200">
              <a:buFont typeface="Arial" panose="020B0604020202020204" pitchFamily="34" charset="0"/>
              <a:buChar char="•"/>
            </a:pPr>
            <a:r>
              <a:rPr lang="en-US" dirty="0"/>
              <a:t>Need to share spectrum </a:t>
            </a:r>
          </a:p>
          <a:p>
            <a:pPr marL="857250" lvl="1" indent="-457200">
              <a:buFont typeface="Arial" panose="020B0604020202020204" pitchFamily="34" charset="0"/>
              <a:buChar char="•"/>
            </a:pPr>
            <a:r>
              <a:rPr lang="en-US" dirty="0"/>
              <a:t>Need to share with uncoordinated access</a:t>
            </a:r>
          </a:p>
          <a:p>
            <a:pPr marL="857250" lvl="1" indent="-457200">
              <a:buFont typeface="Arial" panose="020B0604020202020204" pitchFamily="34" charset="0"/>
              <a:buChar char="•"/>
            </a:pPr>
            <a:r>
              <a:rPr lang="en-US" dirty="0"/>
              <a:t>Need multiple sharing methods </a:t>
            </a:r>
          </a:p>
          <a:p>
            <a:pPr marL="857250" lvl="1" indent="-457200">
              <a:buFont typeface="Arial" panose="020B0604020202020204" pitchFamily="34" charset="0"/>
              <a:buChar char="•"/>
            </a:pPr>
            <a:r>
              <a:rPr lang="en-US" dirty="0"/>
              <a:t>Sharing through coexistence is essential</a:t>
            </a:r>
          </a:p>
          <a:p>
            <a:pPr marL="457200" indent="-457200">
              <a:buFont typeface="Arial" panose="020B0604020202020204" pitchFamily="34" charset="0"/>
              <a:buChar char="•"/>
            </a:pPr>
            <a:r>
              <a:rPr lang="en-US" dirty="0"/>
              <a:t>Need to accommodate reality</a:t>
            </a:r>
          </a:p>
          <a:p>
            <a:pPr marL="457200" indent="-457200">
              <a:buFont typeface="Arial" panose="020B0604020202020204" pitchFamily="34" charset="0"/>
              <a:buChar char="•"/>
            </a:pPr>
            <a:r>
              <a:rPr lang="en-US" dirty="0"/>
              <a:t>A </a:t>
            </a:r>
            <a:r>
              <a:rPr lang="en-US" i="1" dirty="0"/>
              <a:t>systems view </a:t>
            </a:r>
            <a:r>
              <a:rPr lang="en-US" dirty="0"/>
              <a:t>of coexistence will help to advance </a:t>
            </a:r>
          </a:p>
          <a:p>
            <a:pPr marL="857250" lvl="1" indent="-457200">
              <a:buFont typeface="Arial" panose="020B0604020202020204" pitchFamily="34" charset="0"/>
              <a:buChar char="•"/>
            </a:pPr>
            <a:r>
              <a:rPr lang="en-US" dirty="0"/>
              <a:t>With over 5 decades of wireless channel access experience a lot has been learned</a:t>
            </a:r>
          </a:p>
          <a:p>
            <a:pPr marL="857250" lvl="1" indent="-457200">
              <a:buFont typeface="Arial" panose="020B0604020202020204" pitchFamily="34" charset="0"/>
              <a:buChar char="•"/>
            </a:pPr>
            <a:r>
              <a:rPr lang="en-US" dirty="0"/>
              <a:t>We can do more than what we’ve already done!</a:t>
            </a:r>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spTree>
    <p:extLst>
      <p:ext uri="{BB962C8B-B14F-4D97-AF65-F5344CB8AC3E}">
        <p14:creationId xmlns:p14="http://schemas.microsoft.com/office/powerpoint/2010/main" val="3358048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pic>
        <p:nvPicPr>
          <p:cNvPr id="8" name="Picture 7">
            <a:extLst>
              <a:ext uri="{FF2B5EF4-FFF2-40B4-BE49-F238E27FC236}">
                <a16:creationId xmlns:a16="http://schemas.microsoft.com/office/drawing/2014/main" id="{288DF00A-810D-DE52-C21B-0D52795FD596}"/>
              </a:ext>
            </a:extLst>
          </p:cNvPr>
          <p:cNvPicPr>
            <a:picLocks noChangeAspect="1"/>
          </p:cNvPicPr>
          <p:nvPr/>
        </p:nvPicPr>
        <p:blipFill>
          <a:blip r:embed="rId2"/>
          <a:stretch>
            <a:fillRect/>
          </a:stretch>
        </p:blipFill>
        <p:spPr>
          <a:xfrm>
            <a:off x="2648101" y="2564904"/>
            <a:ext cx="3847798" cy="2866664"/>
          </a:xfrm>
          <a:prstGeom prst="rect">
            <a:avLst/>
          </a:prstGeom>
        </p:spPr>
      </p:pic>
    </p:spTree>
    <p:extLst>
      <p:ext uri="{BB962C8B-B14F-4D97-AF65-F5344CB8AC3E}">
        <p14:creationId xmlns:p14="http://schemas.microsoft.com/office/powerpoint/2010/main" val="159212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5D178-2AA2-4749-4DAE-3300A4FB15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9F015-ECD9-8A52-B21B-CE16A0E3D904}"/>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5C176EFB-F986-4695-9968-1E089F32BB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pic>
        <p:nvPicPr>
          <p:cNvPr id="6" name="Picture 5">
            <a:extLst>
              <a:ext uri="{FF2B5EF4-FFF2-40B4-BE49-F238E27FC236}">
                <a16:creationId xmlns:a16="http://schemas.microsoft.com/office/drawing/2014/main" id="{57C0C438-9C0E-1C72-B61D-A8BC3767A0BA}"/>
              </a:ext>
            </a:extLst>
          </p:cNvPr>
          <p:cNvPicPr>
            <a:picLocks noChangeAspect="1"/>
          </p:cNvPicPr>
          <p:nvPr/>
        </p:nvPicPr>
        <p:blipFill>
          <a:blip r:embed="rId2"/>
          <a:stretch>
            <a:fillRect/>
          </a:stretch>
        </p:blipFill>
        <p:spPr>
          <a:xfrm>
            <a:off x="2041941" y="1527645"/>
            <a:ext cx="5060118" cy="3802710"/>
          </a:xfrm>
          <a:prstGeom prst="rect">
            <a:avLst/>
          </a:prstGeom>
        </p:spPr>
      </p:pic>
    </p:spTree>
    <p:extLst>
      <p:ext uri="{BB962C8B-B14F-4D97-AF65-F5344CB8AC3E}">
        <p14:creationId xmlns:p14="http://schemas.microsoft.com/office/powerpoint/2010/main" val="2378277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323A-CA6A-D51C-6494-E7CEE1F4C109}"/>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8C1E055A-9ABB-C14A-44FF-F1DD43CA601A}"/>
              </a:ext>
            </a:extLst>
          </p:cNvPr>
          <p:cNvSpPr>
            <a:spLocks noGrp="1"/>
          </p:cNvSpPr>
          <p:nvPr>
            <p:ph idx="1"/>
          </p:nvPr>
        </p:nvSpPr>
        <p:spPr>
          <a:xfrm>
            <a:off x="695969" y="1628800"/>
            <a:ext cx="7827962" cy="4611663"/>
          </a:xfrm>
        </p:spPr>
        <p:txBody>
          <a:bodyPr/>
          <a:lstStyle/>
          <a:p>
            <a:pPr marL="457200" indent="-457200">
              <a:buFont typeface="Arial" panose="020B0604020202020204" pitchFamily="34" charset="0"/>
              <a:buChar char="•"/>
            </a:pPr>
            <a:r>
              <a:rPr lang="en-US" dirty="0"/>
              <a:t>[to be discussed]</a:t>
            </a:r>
          </a:p>
        </p:txBody>
      </p:sp>
      <p:sp>
        <p:nvSpPr>
          <p:cNvPr id="4" name="Slide Number Placeholder 3">
            <a:extLst>
              <a:ext uri="{FF2B5EF4-FFF2-40B4-BE49-F238E27FC236}">
                <a16:creationId xmlns:a16="http://schemas.microsoft.com/office/drawing/2014/main" id="{F2BEEC57-F820-3124-AEC2-4E0696B3D6D0}"/>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spTree>
    <p:extLst>
      <p:ext uri="{BB962C8B-B14F-4D97-AF65-F5344CB8AC3E}">
        <p14:creationId xmlns:p14="http://schemas.microsoft.com/office/powerpoint/2010/main" val="246706281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18844</TotalTime>
  <Words>561</Words>
  <Application>Microsoft Office PowerPoint</Application>
  <PresentationFormat>On-screen Show (4:3)</PresentationFormat>
  <Paragraphs>110</Paragraphs>
  <Slides>13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 Unicode MS</vt:lpstr>
      <vt:lpstr>Arial</vt:lpstr>
      <vt:lpstr>Times New Roman</vt:lpstr>
      <vt:lpstr>Office Theme</vt:lpstr>
      <vt:lpstr>PowerPoint Presentation</vt:lpstr>
      <vt:lpstr>July 2025 802 PlenarySession Interest Group, Spectrum Channel Access</vt:lpstr>
      <vt:lpstr>Hybrid Meeting</vt:lpstr>
      <vt:lpstr>Agenda 13 May 2025</vt:lpstr>
      <vt:lpstr>Opportunity and problem consideration</vt:lpstr>
      <vt:lpstr>Opportunity Statement</vt:lpstr>
      <vt:lpstr>Technical Contributions</vt:lpstr>
      <vt:lpstr>Discussion</vt:lpstr>
      <vt:lpstr>Next Steps</vt:lpstr>
      <vt:lpstr>Any Other Business</vt:lpstr>
      <vt:lpstr>Adjourned</vt:lpstr>
      <vt:lpstr>Minutes</vt:lpstr>
      <vt:lpstr>IG Attendance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Benjamin Rolfe</dc:creator>
  <cp:keywords>March 2024 Plenary</cp:keywords>
  <dc:description>15-25-0238-01</dc:description>
  <cp:lastModifiedBy>Benjamin Rolfe</cp:lastModifiedBy>
  <cp:revision>129</cp:revision>
  <cp:lastPrinted>2000-03-07T00:55:37Z</cp:lastPrinted>
  <dcterms:created xsi:type="dcterms:W3CDTF">2016-01-17T22:48:36Z</dcterms:created>
  <dcterms:modified xsi:type="dcterms:W3CDTF">2025-07-30T07:31:17Z</dcterms:modified>
  <cp:category/>
</cp:coreProperties>
</file>