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5"/>
  </p:notesMasterIdLst>
  <p:sldIdLst>
    <p:sldId id="287" r:id="rId2"/>
    <p:sldId id="290" r:id="rId3"/>
    <p:sldId id="294" r:id="rId4"/>
    <p:sldId id="289" r:id="rId5"/>
    <p:sldId id="306" r:id="rId6"/>
    <p:sldId id="299" r:id="rId7"/>
    <p:sldId id="304" r:id="rId8"/>
    <p:sldId id="308" r:id="rId9"/>
    <p:sldId id="305" r:id="rId10"/>
    <p:sldId id="297" r:id="rId11"/>
    <p:sldId id="298" r:id="rId12"/>
    <p:sldId id="309" r:id="rId13"/>
    <p:sldId id="310" r:id="rId14"/>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9933"/>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6" autoAdjust="0"/>
  </p:normalViewPr>
  <p:slideViewPr>
    <p:cSldViewPr>
      <p:cViewPr varScale="1">
        <p:scale>
          <a:sx n="70" d="100"/>
          <a:sy n="70" d="100"/>
        </p:scale>
        <p:origin x="1838" y="27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067944" y="412234"/>
            <a:ext cx="4466456" cy="184666"/>
          </a:xfrm>
          <a:prstGeom prst="rect">
            <a:avLst/>
          </a:prstGeom>
          <a:noFill/>
          <a:ln>
            <a:noFill/>
          </a:ln>
        </p:spPr>
        <p:txBody>
          <a:bodyPr wrap="square"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15-25-0345-00-acss</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July 2025</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677864" y="685800"/>
            <a:ext cx="7848599"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95969" y="1371600"/>
            <a:ext cx="7827962"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533400" y="762000"/>
            <a:ext cx="8001000" cy="4957384"/>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IG Access July 2025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28 Jully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a:t>
            </a:r>
            <a:r>
              <a:rPr lang="en-US" altLang="en-US" sz="1600" b="1" dirty="0">
                <a:solidFill>
                  <a:schemeClr val="tx1"/>
                </a:solidFill>
                <a:highlight>
                  <a:srgbClr val="00FFFF"/>
                </a:highlight>
                <a:latin typeface="Times New Roman" panose="02020603050405020304" pitchFamily="18" charset="0"/>
              </a:rPr>
              <a:t>July 2024 802 plenary session</a:t>
            </a:r>
            <a:r>
              <a:rPr lang="en-US" altLang="en-US" sz="1600" dirty="0">
                <a:latin typeface="Times New Roman" panose="02020603050405020304" pitchFamily="18" charset="0"/>
              </a:rPr>
              <a:t> Interest group access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762000" y="685800"/>
            <a:ext cx="7764463" cy="754063"/>
          </a:xfrm>
        </p:spPr>
        <p:txBody>
          <a:bodyPr wrap="square" anchor="ctr">
            <a:normAutofit/>
          </a:bodyPr>
          <a:lstStyle/>
          <a:p>
            <a:r>
              <a:rPr lang="en-US" dirty="0"/>
              <a:t>Any Other Business</a:t>
            </a:r>
          </a:p>
        </p:txBody>
      </p:sp>
      <p:pic>
        <p:nvPicPr>
          <p:cNvPr id="7" name="Graphic 6" descr="Easel outline">
            <a:extLst>
              <a:ext uri="{FF2B5EF4-FFF2-40B4-BE49-F238E27FC236}">
                <a16:creationId xmlns:a16="http://schemas.microsoft.com/office/drawing/2014/main" id="{5CB7E441-5B56-B5AD-BF57-BA608CA909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7400" y="1371600"/>
            <a:ext cx="4868863" cy="4868863"/>
          </a:xfrm>
          <a:prstGeom prst="rect">
            <a:avLst/>
          </a:prstGeom>
        </p:spPr>
      </p:pic>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10</a:t>
            </a:fld>
            <a:endParaRPr lang="en-US" altLang="en-US"/>
          </a:p>
        </p:txBody>
      </p:sp>
    </p:spTree>
    <p:extLst>
      <p:ext uri="{BB962C8B-B14F-4D97-AF65-F5344CB8AC3E}">
        <p14:creationId xmlns:p14="http://schemas.microsoft.com/office/powerpoint/2010/main" val="2698664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762000" y="685800"/>
            <a:ext cx="7764463" cy="754063"/>
          </a:xfrm>
        </p:spPr>
        <p:txBody>
          <a:bodyPr wrap="square" anchor="ctr">
            <a:normAutofit/>
          </a:bodyPr>
          <a:lstStyle/>
          <a:p>
            <a:r>
              <a:rPr lang="en-US" dirty="0"/>
              <a:t>Adjourned</a:t>
            </a:r>
          </a:p>
        </p:txBody>
      </p:sp>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11</a:t>
            </a:fld>
            <a:endParaRPr lang="en-US" altLang="en-US"/>
          </a:p>
        </p:txBody>
      </p:sp>
    </p:spTree>
    <p:extLst>
      <p:ext uri="{BB962C8B-B14F-4D97-AF65-F5344CB8AC3E}">
        <p14:creationId xmlns:p14="http://schemas.microsoft.com/office/powerpoint/2010/main" val="3469985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CB99C-EA39-5891-4E3E-6CE2D888673F}"/>
              </a:ext>
            </a:extLst>
          </p:cNvPr>
          <p:cNvSpPr>
            <a:spLocks noGrp="1"/>
          </p:cNvSpPr>
          <p:nvPr>
            <p:ph type="title"/>
          </p:nvPr>
        </p:nvSpPr>
        <p:spPr/>
        <p:txBody>
          <a:bodyPr/>
          <a:lstStyle/>
          <a:p>
            <a:r>
              <a:rPr lang="en-US" dirty="0"/>
              <a:t>Minutes</a:t>
            </a:r>
          </a:p>
        </p:txBody>
      </p:sp>
      <p:sp>
        <p:nvSpPr>
          <p:cNvPr id="4" name="Slide Number Placeholder 3">
            <a:extLst>
              <a:ext uri="{FF2B5EF4-FFF2-40B4-BE49-F238E27FC236}">
                <a16:creationId xmlns:a16="http://schemas.microsoft.com/office/drawing/2014/main" id="{6C85592F-12FE-D13D-94FC-F6A16F009CDC}"/>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12</a:t>
            </a:fld>
            <a:endParaRPr lang="en-US" altLang="en-US"/>
          </a:p>
        </p:txBody>
      </p:sp>
      <p:sp>
        <p:nvSpPr>
          <p:cNvPr id="5" name="Content Placeholder 2">
            <a:extLst>
              <a:ext uri="{FF2B5EF4-FFF2-40B4-BE49-F238E27FC236}">
                <a16:creationId xmlns:a16="http://schemas.microsoft.com/office/drawing/2014/main" id="{9AC89F32-8F30-F04E-11DD-82102530969D}"/>
              </a:ext>
            </a:extLst>
          </p:cNvPr>
          <p:cNvSpPr txBox="1">
            <a:spLocks/>
          </p:cNvSpPr>
          <p:nvPr/>
        </p:nvSpPr>
        <p:spPr bwMode="auto">
          <a:xfrm>
            <a:off x="708710" y="1488664"/>
            <a:ext cx="7827962" cy="468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914400" lvl="1" indent="-514350">
              <a:buFont typeface="+mj-lt"/>
              <a:buAutoNum type="arabicPeriod"/>
              <a:defRPr/>
            </a:pPr>
            <a:endParaRPr lang="en-US" kern="0" dirty="0"/>
          </a:p>
        </p:txBody>
      </p:sp>
    </p:spTree>
    <p:extLst>
      <p:ext uri="{BB962C8B-B14F-4D97-AF65-F5344CB8AC3E}">
        <p14:creationId xmlns:p14="http://schemas.microsoft.com/office/powerpoint/2010/main" val="2352188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02B24-2C9A-5A53-D276-EFB231B50FFA}"/>
              </a:ext>
            </a:extLst>
          </p:cNvPr>
          <p:cNvSpPr>
            <a:spLocks noGrp="1"/>
          </p:cNvSpPr>
          <p:nvPr>
            <p:ph type="title"/>
          </p:nvPr>
        </p:nvSpPr>
        <p:spPr/>
        <p:txBody>
          <a:bodyPr/>
          <a:lstStyle/>
          <a:p>
            <a:r>
              <a:rPr lang="en-US" dirty="0"/>
              <a:t>IG Attendance</a:t>
            </a:r>
          </a:p>
        </p:txBody>
      </p:sp>
      <p:graphicFrame>
        <p:nvGraphicFramePr>
          <p:cNvPr id="8" name="Content Placeholder 7">
            <a:extLst>
              <a:ext uri="{FF2B5EF4-FFF2-40B4-BE49-F238E27FC236}">
                <a16:creationId xmlns:a16="http://schemas.microsoft.com/office/drawing/2014/main" id="{9EBAC580-9C3E-ACA8-6072-2E2C251CC8F2}"/>
              </a:ext>
            </a:extLst>
          </p:cNvPr>
          <p:cNvGraphicFramePr>
            <a:graphicFrameLocks noGrp="1"/>
          </p:cNvGraphicFramePr>
          <p:nvPr>
            <p:ph idx="1"/>
            <p:extLst>
              <p:ext uri="{D42A27DB-BD31-4B8C-83A1-F6EECF244321}">
                <p14:modId xmlns:p14="http://schemas.microsoft.com/office/powerpoint/2010/main" val="2696151967"/>
              </p:ext>
            </p:extLst>
          </p:nvPr>
        </p:nvGraphicFramePr>
        <p:xfrm>
          <a:off x="2051720" y="1628800"/>
          <a:ext cx="2159918" cy="4511040"/>
        </p:xfrm>
        <a:graphic>
          <a:graphicData uri="http://schemas.openxmlformats.org/drawingml/2006/table">
            <a:tbl>
              <a:tblPr/>
              <a:tblGrid>
                <a:gridCol w="2159918">
                  <a:extLst>
                    <a:ext uri="{9D8B030D-6E8A-4147-A177-3AD203B41FA5}">
                      <a16:colId xmlns:a16="http://schemas.microsoft.com/office/drawing/2014/main" val="3046257696"/>
                    </a:ext>
                  </a:extLst>
                </a:gridCol>
              </a:tblGrid>
              <a:tr h="182880">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179508974"/>
                  </a:ext>
                </a:extLst>
              </a:tr>
              <a:tr h="182880">
                <a:tc>
                  <a:txBody>
                    <a:bodyPr/>
                    <a:lstStyle/>
                    <a:p>
                      <a:pPr algn="l" fontAlgn="b"/>
                      <a:endParaRPr lang="en-US" sz="18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645614119"/>
                  </a:ext>
                </a:extLst>
              </a:tr>
              <a:tr h="182880">
                <a:tc>
                  <a:txBody>
                    <a:bodyPr/>
                    <a:lstStyle/>
                    <a:p>
                      <a:pPr algn="l" fontAlgn="b"/>
                      <a:endParaRPr lang="en-US" sz="18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505686916"/>
                  </a:ext>
                </a:extLst>
              </a:tr>
              <a:tr h="182880">
                <a:tc>
                  <a:txBody>
                    <a:bodyPr/>
                    <a:lstStyle/>
                    <a:p>
                      <a:pPr algn="l" fontAlgn="b"/>
                      <a:endParaRPr lang="en-US" sz="18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2946927908"/>
                  </a:ext>
                </a:extLst>
              </a:tr>
              <a:tr h="182880">
                <a:tc>
                  <a:txBody>
                    <a:bodyPr/>
                    <a:lstStyle/>
                    <a:p>
                      <a:pPr algn="l" fontAlgn="b"/>
                      <a:endParaRPr lang="en-US" sz="18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3444336796"/>
                  </a:ext>
                </a:extLst>
              </a:tr>
              <a:tr h="182880">
                <a:tc>
                  <a:txBody>
                    <a:bodyPr/>
                    <a:lstStyle/>
                    <a:p>
                      <a:pPr algn="l" fontAlgn="b"/>
                      <a:endParaRPr lang="en-US" sz="18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3172890626"/>
                  </a:ext>
                </a:extLst>
              </a:tr>
              <a:tr h="182880">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2625916015"/>
                  </a:ext>
                </a:extLst>
              </a:tr>
              <a:tr h="182880">
                <a:tc>
                  <a:txBody>
                    <a:bodyPr/>
                    <a:lstStyle/>
                    <a:p>
                      <a:pPr algn="l" fontAlgn="b"/>
                      <a:endParaRPr lang="en-US" sz="18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2731344274"/>
                  </a:ext>
                </a:extLst>
              </a:tr>
              <a:tr h="182880">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481727002"/>
                  </a:ext>
                </a:extLst>
              </a:tr>
              <a:tr h="182880">
                <a:tc>
                  <a:txBody>
                    <a:bodyPr/>
                    <a:lstStyle/>
                    <a:p>
                      <a:pPr algn="l" fontAlgn="b"/>
                      <a:endParaRPr lang="en-US" sz="18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4153649443"/>
                  </a:ext>
                </a:extLst>
              </a:tr>
              <a:tr h="182880">
                <a:tc>
                  <a:txBody>
                    <a:bodyPr/>
                    <a:lstStyle/>
                    <a:p>
                      <a:pPr algn="l" fontAlgn="b"/>
                      <a:endParaRPr lang="en-US" sz="18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4203059531"/>
                  </a:ext>
                </a:extLst>
              </a:tr>
              <a:tr h="182880">
                <a:tc>
                  <a:txBody>
                    <a:bodyPr/>
                    <a:lstStyle/>
                    <a:p>
                      <a:pPr algn="l" fontAlgn="b"/>
                      <a:endParaRPr lang="en-US" sz="18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808272103"/>
                  </a:ext>
                </a:extLst>
              </a:tr>
              <a:tr h="182880">
                <a:tc>
                  <a:txBody>
                    <a:bodyPr/>
                    <a:lstStyle/>
                    <a:p>
                      <a:pPr algn="l" fontAlgn="b"/>
                      <a:endParaRPr lang="en-US" sz="18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2489933078"/>
                  </a:ext>
                </a:extLst>
              </a:tr>
              <a:tr h="182880">
                <a:tc>
                  <a:txBody>
                    <a:bodyPr/>
                    <a:lstStyle/>
                    <a:p>
                      <a:pPr algn="l" fontAlgn="b"/>
                      <a:endParaRPr lang="en-US" sz="18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3400040457"/>
                  </a:ext>
                </a:extLst>
              </a:tr>
              <a:tr h="182880">
                <a:tc>
                  <a:txBody>
                    <a:bodyPr/>
                    <a:lstStyle/>
                    <a:p>
                      <a:pPr algn="l" fontAlgn="b"/>
                      <a:endParaRPr lang="en-US" sz="18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401581707"/>
                  </a:ext>
                </a:extLst>
              </a:tr>
              <a:tr h="182880">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692241908"/>
                  </a:ext>
                </a:extLst>
              </a:tr>
            </a:tbl>
          </a:graphicData>
        </a:graphic>
      </p:graphicFrame>
      <p:sp>
        <p:nvSpPr>
          <p:cNvPr id="4" name="Slide Number Placeholder 3">
            <a:extLst>
              <a:ext uri="{FF2B5EF4-FFF2-40B4-BE49-F238E27FC236}">
                <a16:creationId xmlns:a16="http://schemas.microsoft.com/office/drawing/2014/main" id="{BD386670-ACF3-7EB8-95A6-1E9A67AB3B25}"/>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13</a:t>
            </a:fld>
            <a:endParaRPr lang="en-US" altLang="en-US"/>
          </a:p>
        </p:txBody>
      </p:sp>
      <p:graphicFrame>
        <p:nvGraphicFramePr>
          <p:cNvPr id="9" name="Table 8">
            <a:extLst>
              <a:ext uri="{FF2B5EF4-FFF2-40B4-BE49-F238E27FC236}">
                <a16:creationId xmlns:a16="http://schemas.microsoft.com/office/drawing/2014/main" id="{6B486E05-32E8-F28F-9FDB-80A0C1AA0130}"/>
              </a:ext>
            </a:extLst>
          </p:cNvPr>
          <p:cNvGraphicFramePr>
            <a:graphicFrameLocks noGrp="1"/>
          </p:cNvGraphicFramePr>
          <p:nvPr>
            <p:extLst>
              <p:ext uri="{D42A27DB-BD31-4B8C-83A1-F6EECF244321}">
                <p14:modId xmlns:p14="http://schemas.microsoft.com/office/powerpoint/2010/main" val="83215931"/>
              </p:ext>
            </p:extLst>
          </p:nvPr>
        </p:nvGraphicFramePr>
        <p:xfrm>
          <a:off x="4911576" y="1628800"/>
          <a:ext cx="2180704" cy="4229100"/>
        </p:xfrm>
        <a:graphic>
          <a:graphicData uri="http://schemas.openxmlformats.org/drawingml/2006/table">
            <a:tbl>
              <a:tblPr/>
              <a:tblGrid>
                <a:gridCol w="2180704">
                  <a:extLst>
                    <a:ext uri="{9D8B030D-6E8A-4147-A177-3AD203B41FA5}">
                      <a16:colId xmlns:a16="http://schemas.microsoft.com/office/drawing/2014/main" val="56461322"/>
                    </a:ext>
                  </a:extLst>
                </a:gridCol>
              </a:tblGrid>
              <a:tr h="182880">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749582374"/>
                  </a:ext>
                </a:extLst>
              </a:tr>
              <a:tr h="177160">
                <a:tc>
                  <a:txBody>
                    <a:bodyPr/>
                    <a:lstStyle/>
                    <a:p>
                      <a:pPr algn="l" fontAlgn="b"/>
                      <a:endParaRPr lang="en-US" sz="18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829151662"/>
                  </a:ext>
                </a:extLst>
              </a:tr>
              <a:tr h="182880">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3395281136"/>
                  </a:ext>
                </a:extLst>
              </a:tr>
              <a:tr h="182880">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409490347"/>
                  </a:ext>
                </a:extLst>
              </a:tr>
              <a:tr h="182880">
                <a:tc>
                  <a:txBody>
                    <a:bodyPr/>
                    <a:lstStyle/>
                    <a:p>
                      <a:pPr algn="l" fontAlgn="b"/>
                      <a:endParaRPr lang="en-US" sz="18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605914520"/>
                  </a:ext>
                </a:extLst>
              </a:tr>
              <a:tr h="182880">
                <a:tc>
                  <a:txBody>
                    <a:bodyPr/>
                    <a:lstStyle/>
                    <a:p>
                      <a:pPr algn="l" fontAlgn="b"/>
                      <a:endParaRPr lang="en-US" sz="18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3838422651"/>
                  </a:ext>
                </a:extLst>
              </a:tr>
              <a:tr h="182880">
                <a:tc>
                  <a:txBody>
                    <a:bodyPr/>
                    <a:lstStyle/>
                    <a:p>
                      <a:pPr algn="l" fontAlgn="b"/>
                      <a:endParaRPr lang="en-US" sz="18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316665939"/>
                  </a:ext>
                </a:extLst>
              </a:tr>
              <a:tr h="182880">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28461345"/>
                  </a:ext>
                </a:extLst>
              </a:tr>
              <a:tr h="182880">
                <a:tc>
                  <a:txBody>
                    <a:bodyPr/>
                    <a:lstStyle/>
                    <a:p>
                      <a:pPr algn="l" fontAlgn="b"/>
                      <a:endParaRPr lang="en-US" sz="18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3994402986"/>
                  </a:ext>
                </a:extLst>
              </a:tr>
              <a:tr h="182880">
                <a:tc>
                  <a:txBody>
                    <a:bodyPr/>
                    <a:lstStyle/>
                    <a:p>
                      <a:pPr algn="l" fontAlgn="b"/>
                      <a:endParaRPr lang="en-US" sz="18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532931821"/>
                  </a:ext>
                </a:extLst>
              </a:tr>
              <a:tr h="182880">
                <a:tc>
                  <a:txBody>
                    <a:bodyPr/>
                    <a:lstStyle/>
                    <a:p>
                      <a:pPr algn="l" fontAlgn="b"/>
                      <a:endParaRPr lang="en-US" sz="18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3308537"/>
                  </a:ext>
                </a:extLst>
              </a:tr>
              <a:tr h="182880">
                <a:tc>
                  <a:txBody>
                    <a:bodyPr/>
                    <a:lstStyle/>
                    <a:p>
                      <a:pPr algn="l" fontAlgn="b"/>
                      <a:endParaRPr lang="en-US" sz="18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2011520838"/>
                  </a:ext>
                </a:extLst>
              </a:tr>
              <a:tr h="182880">
                <a:tc>
                  <a:txBody>
                    <a:bodyPr/>
                    <a:lstStyle/>
                    <a:p>
                      <a:pPr algn="l" fontAlgn="b"/>
                      <a:endParaRPr lang="en-US" sz="18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4055482295"/>
                  </a:ext>
                </a:extLst>
              </a:tr>
              <a:tr h="182880">
                <a:tc>
                  <a:txBody>
                    <a:bodyPr/>
                    <a:lstStyle/>
                    <a:p>
                      <a:pPr algn="l" fontAlgn="b"/>
                      <a:endParaRPr lang="en-US" sz="1800" b="0" i="0" u="none" strike="noStrike">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2961994420"/>
                  </a:ext>
                </a:extLst>
              </a:tr>
              <a:tr h="182880">
                <a:tc>
                  <a:txBody>
                    <a:bodyPr/>
                    <a:lstStyle/>
                    <a:p>
                      <a:pPr algn="l" fontAlgn="b"/>
                      <a:endParaRPr lang="en-US" sz="1800" b="0" i="0" u="none" strike="noStrike" dirty="0">
                        <a:solidFill>
                          <a:srgbClr val="000000"/>
                        </a:solidFill>
                        <a:effectLst/>
                        <a:latin typeface="Aptos Narrow" panose="020B000402020202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4284200210"/>
                  </a:ext>
                </a:extLst>
              </a:tr>
            </a:tbl>
          </a:graphicData>
        </a:graphic>
      </p:graphicFrame>
    </p:spTree>
    <p:extLst>
      <p:ext uri="{BB962C8B-B14F-4D97-AF65-F5344CB8AC3E}">
        <p14:creationId xmlns:p14="http://schemas.microsoft.com/office/powerpoint/2010/main" val="2460260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9099F7-9FC3-AFE9-6875-E69B6697AA59}"/>
              </a:ext>
            </a:extLst>
          </p:cNvPr>
          <p:cNvSpPr>
            <a:spLocks noGrp="1"/>
          </p:cNvSpPr>
          <p:nvPr>
            <p:ph type="title"/>
          </p:nvPr>
        </p:nvSpPr>
        <p:spPr>
          <a:xfrm>
            <a:off x="677864" y="685800"/>
            <a:ext cx="7848599" cy="754063"/>
          </a:xfrm>
        </p:spPr>
        <p:txBody>
          <a:bodyPr wrap="square" anchor="ctr">
            <a:normAutofit/>
          </a:bodyPr>
          <a:lstStyle/>
          <a:p>
            <a:pPr>
              <a:lnSpc>
                <a:spcPct val="90000"/>
              </a:lnSpc>
            </a:pPr>
            <a:r>
              <a:rPr lang="en-US" sz="2200"/>
              <a:t>May 2025 802 Wireless Interim Session</a:t>
            </a:r>
            <a:br>
              <a:rPr lang="en-US" sz="2200"/>
            </a:br>
            <a:r>
              <a:rPr lang="en-US" sz="2200"/>
              <a:t>Interest Group, Spectrum Channel Access</a:t>
            </a:r>
          </a:p>
        </p:txBody>
      </p:sp>
      <p:sp>
        <p:nvSpPr>
          <p:cNvPr id="6153" name="Content Placeholder 3">
            <a:extLst>
              <a:ext uri="{FF2B5EF4-FFF2-40B4-BE49-F238E27FC236}">
                <a16:creationId xmlns:a16="http://schemas.microsoft.com/office/drawing/2014/main" id="{8C396D80-4349-7761-A652-3DAE56ECBD5E}"/>
              </a:ext>
            </a:extLst>
          </p:cNvPr>
          <p:cNvSpPr>
            <a:spLocks noGrp="1"/>
          </p:cNvSpPr>
          <p:nvPr>
            <p:ph sz="half" idx="2"/>
          </p:nvPr>
        </p:nvSpPr>
        <p:spPr>
          <a:xfrm>
            <a:off x="4204494" y="1439863"/>
            <a:ext cx="3806825" cy="4868863"/>
          </a:xfrm>
        </p:spPr>
        <p:txBody>
          <a:bodyPr/>
          <a:lstStyle/>
          <a:p>
            <a:pPr algn="ctr"/>
            <a:endParaRPr lang="en-US" dirty="0"/>
          </a:p>
          <a:p>
            <a:pPr algn="ctr"/>
            <a:r>
              <a:rPr lang="en-US" dirty="0"/>
              <a:t>Live from Madrid, Spain </a:t>
            </a:r>
          </a:p>
          <a:p>
            <a:pPr algn="ctr"/>
            <a:r>
              <a:rPr lang="en-US" dirty="0"/>
              <a:t>And remote around the world</a:t>
            </a:r>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ADBE66FB-16EE-4F8E-8A1C-C3B088C12397}" type="slidenum">
              <a:rPr lang="en-US" altLang="en-US" smtClean="0">
                <a:solidFill>
                  <a:schemeClr val="tx1"/>
                </a:solidFill>
              </a:rPr>
              <a:pPr>
                <a:spcAft>
                  <a:spcPts val="600"/>
                </a:spcAft>
              </a:pPr>
              <a:t>2</a:t>
            </a:fld>
            <a:endParaRPr lang="en-US" altLang="en-US">
              <a:solidFill>
                <a:schemeClr val="tx1"/>
              </a:solidFill>
            </a:endParaRPr>
          </a:p>
        </p:txBody>
      </p:sp>
      <p:pic>
        <p:nvPicPr>
          <p:cNvPr id="4" name="Picture 3">
            <a:extLst>
              <a:ext uri="{FF2B5EF4-FFF2-40B4-BE49-F238E27FC236}">
                <a16:creationId xmlns:a16="http://schemas.microsoft.com/office/drawing/2014/main" id="{B6D3BD40-021B-9C0A-19B5-44BF68B08088}"/>
              </a:ext>
            </a:extLst>
          </p:cNvPr>
          <p:cNvPicPr>
            <a:picLocks noChangeAspect="1"/>
          </p:cNvPicPr>
          <p:nvPr/>
        </p:nvPicPr>
        <p:blipFill>
          <a:blip r:embed="rId2"/>
          <a:stretch>
            <a:fillRect/>
          </a:stretch>
        </p:blipFill>
        <p:spPr>
          <a:xfrm flipH="1">
            <a:off x="968741" y="2050280"/>
            <a:ext cx="2944876" cy="364802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p:txBody>
          <a:bodyPr>
            <a:normAutofit/>
          </a:bodyPr>
          <a:lstStyle/>
          <a:p>
            <a:pPr marL="457200" indent="-457200">
              <a:buFont typeface="Arial" panose="020B0604020202020204" pitchFamily="34" charset="0"/>
              <a:buChar char="•"/>
              <a:defRPr/>
            </a:pPr>
            <a:r>
              <a:rPr lang="en-US" b="1"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3</a:t>
            </a:fld>
            <a:endParaRPr lang="en-US" altLang="en-US">
              <a:solidFill>
                <a:schemeClr val="tx1"/>
              </a:solidFill>
            </a:endParaRPr>
          </a:p>
        </p:txBody>
      </p:sp>
    </p:spTree>
    <p:extLst>
      <p:ext uri="{BB962C8B-B14F-4D97-AF65-F5344CB8AC3E}">
        <p14:creationId xmlns:p14="http://schemas.microsoft.com/office/powerpoint/2010/main" val="184839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01D47-C4C5-A23D-B2EE-9CCBA12F43EE}"/>
              </a:ext>
            </a:extLst>
          </p:cNvPr>
          <p:cNvSpPr>
            <a:spLocks noGrp="1"/>
          </p:cNvSpPr>
          <p:nvPr>
            <p:ph type="title"/>
          </p:nvPr>
        </p:nvSpPr>
        <p:spPr>
          <a:xfrm>
            <a:off x="677864" y="685800"/>
            <a:ext cx="7848599" cy="556667"/>
          </a:xfrm>
        </p:spPr>
        <p:txBody>
          <a:bodyPr/>
          <a:lstStyle/>
          <a:p>
            <a:r>
              <a:rPr lang="en-US" b="1" dirty="0"/>
              <a:t>Agenda 13 May 2025</a:t>
            </a:r>
            <a:endParaRPr lang="en-US" dirty="0"/>
          </a:p>
        </p:txBody>
      </p:sp>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95969" y="1556792"/>
            <a:ext cx="7827962" cy="4683671"/>
          </a:xfrm>
        </p:spPr>
        <p:txBody>
          <a:bodyPr>
            <a:normAutofit/>
          </a:bodyPr>
          <a:lstStyle/>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Overview of Interest Group</a:t>
            </a:r>
          </a:p>
          <a:p>
            <a:pPr marL="514350" indent="-514350">
              <a:buFont typeface="+mj-lt"/>
              <a:buAutoNum type="arabicPeriod"/>
              <a:defRPr/>
            </a:pPr>
            <a:r>
              <a:rPr lang="en-US" sz="2800" dirty="0"/>
              <a:t>Technical Discussion</a:t>
            </a:r>
          </a:p>
          <a:p>
            <a:pPr marL="914400" lvl="1" indent="-514350">
              <a:buFont typeface="+mj-lt"/>
              <a:buAutoNum type="arabicPeriod"/>
              <a:defRPr/>
            </a:pPr>
            <a:r>
              <a:rPr lang="en-US" dirty="0"/>
              <a:t>ED thresholds for </a:t>
            </a:r>
            <a:r>
              <a:rPr lang="en-US" dirty="0" err="1"/>
              <a:t>suspendable</a:t>
            </a:r>
            <a:r>
              <a:rPr lang="en-US" dirty="0"/>
              <a:t> CSMA-CA</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4</a:t>
            </a:fld>
            <a:endParaRPr lang="en-US" altLang="en-US">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F80731-7034-6485-BF7C-8524801A2CFD}"/>
              </a:ext>
            </a:extLst>
          </p:cNvPr>
          <p:cNvSpPr>
            <a:spLocks noGrp="1"/>
          </p:cNvSpPr>
          <p:nvPr>
            <p:ph type="title"/>
          </p:nvPr>
        </p:nvSpPr>
        <p:spPr/>
        <p:txBody>
          <a:bodyPr/>
          <a:lstStyle/>
          <a:p>
            <a:r>
              <a:rPr lang="en-US" dirty="0"/>
              <a:t>Opportunity and problem consideration</a:t>
            </a:r>
          </a:p>
        </p:txBody>
      </p:sp>
      <p:sp>
        <p:nvSpPr>
          <p:cNvPr id="6" name="Text Placeholder 5">
            <a:extLst>
              <a:ext uri="{FF2B5EF4-FFF2-40B4-BE49-F238E27FC236}">
                <a16:creationId xmlns:a16="http://schemas.microsoft.com/office/drawing/2014/main" id="{8D92DC4E-0AD5-CA84-2FBB-219D36B7F15E}"/>
              </a:ext>
            </a:extLst>
          </p:cNvPr>
          <p:cNvSpPr>
            <a:spLocks noGrp="1"/>
          </p:cNvSpPr>
          <p:nvPr>
            <p:ph type="body" idx="1"/>
          </p:nvPr>
        </p:nvSpPr>
        <p:spPr/>
        <p:txBody>
          <a:bodyPr/>
          <a:lstStyle/>
          <a:p>
            <a:r>
              <a:rPr lang="en-US" sz="2000" dirty="0"/>
              <a:t>Overview of Interest Group</a:t>
            </a:r>
          </a:p>
        </p:txBody>
      </p:sp>
      <p:sp>
        <p:nvSpPr>
          <p:cNvPr id="4" name="Slide Number Placeholder 3">
            <a:extLst>
              <a:ext uri="{FF2B5EF4-FFF2-40B4-BE49-F238E27FC236}">
                <a16:creationId xmlns:a16="http://schemas.microsoft.com/office/drawing/2014/main" id="{AADFFA0D-C78F-9C48-0882-5240D8630FE9}"/>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5</a:t>
            </a:fld>
            <a:endParaRPr lang="en-US" altLang="en-US"/>
          </a:p>
        </p:txBody>
      </p:sp>
      <p:pic>
        <p:nvPicPr>
          <p:cNvPr id="8" name="Picture 7">
            <a:extLst>
              <a:ext uri="{FF2B5EF4-FFF2-40B4-BE49-F238E27FC236}">
                <a16:creationId xmlns:a16="http://schemas.microsoft.com/office/drawing/2014/main" id="{2867135C-1C5A-DCEA-1148-1EF26D92F4ED}"/>
              </a:ext>
            </a:extLst>
          </p:cNvPr>
          <p:cNvPicPr>
            <a:picLocks noChangeAspect="1"/>
          </p:cNvPicPr>
          <p:nvPr/>
        </p:nvPicPr>
        <p:blipFill>
          <a:blip r:embed="rId2"/>
          <a:stretch>
            <a:fillRect/>
          </a:stretch>
        </p:blipFill>
        <p:spPr>
          <a:xfrm>
            <a:off x="1012028" y="1124744"/>
            <a:ext cx="7119944" cy="2632420"/>
          </a:xfrm>
          <a:prstGeom prst="rect">
            <a:avLst/>
          </a:prstGeom>
        </p:spPr>
      </p:pic>
    </p:spTree>
    <p:extLst>
      <p:ext uri="{BB962C8B-B14F-4D97-AF65-F5344CB8AC3E}">
        <p14:creationId xmlns:p14="http://schemas.microsoft.com/office/powerpoint/2010/main" val="1070019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B0C97-FF9F-FBA9-C22F-20FC79BA4E6F}"/>
              </a:ext>
            </a:extLst>
          </p:cNvPr>
          <p:cNvSpPr>
            <a:spLocks noGrp="1"/>
          </p:cNvSpPr>
          <p:nvPr>
            <p:ph type="title"/>
          </p:nvPr>
        </p:nvSpPr>
        <p:spPr>
          <a:xfrm>
            <a:off x="677864" y="685801"/>
            <a:ext cx="7848599" cy="438944"/>
          </a:xfrm>
        </p:spPr>
        <p:txBody>
          <a:bodyPr/>
          <a:lstStyle/>
          <a:p>
            <a:r>
              <a:rPr lang="en-US" dirty="0"/>
              <a:t>Opportunity Statement</a:t>
            </a:r>
          </a:p>
        </p:txBody>
      </p:sp>
      <p:sp>
        <p:nvSpPr>
          <p:cNvPr id="3" name="Content Placeholder 2">
            <a:extLst>
              <a:ext uri="{FF2B5EF4-FFF2-40B4-BE49-F238E27FC236}">
                <a16:creationId xmlns:a16="http://schemas.microsoft.com/office/drawing/2014/main" id="{DE69D7D4-8DD4-2F5E-1BE9-909DED179994}"/>
              </a:ext>
            </a:extLst>
          </p:cNvPr>
          <p:cNvSpPr>
            <a:spLocks noGrp="1"/>
          </p:cNvSpPr>
          <p:nvPr>
            <p:ph idx="1"/>
          </p:nvPr>
        </p:nvSpPr>
        <p:spPr>
          <a:xfrm>
            <a:off x="695969" y="1371601"/>
            <a:ext cx="7827962" cy="4505672"/>
          </a:xfrm>
        </p:spPr>
        <p:txBody>
          <a:bodyPr>
            <a:normAutofit fontScale="92500" lnSpcReduction="20000"/>
          </a:bodyPr>
          <a:lstStyle/>
          <a:p>
            <a:pPr marL="457200" indent="-457200">
              <a:buFont typeface="Arial" panose="020B0604020202020204" pitchFamily="34" charset="0"/>
              <a:buChar char="•"/>
            </a:pPr>
            <a:r>
              <a:rPr lang="en-US" dirty="0"/>
              <a:t>Need to share spectrum </a:t>
            </a:r>
          </a:p>
          <a:p>
            <a:pPr marL="857250" lvl="1" indent="-457200">
              <a:buFont typeface="Arial" panose="020B0604020202020204" pitchFamily="34" charset="0"/>
              <a:buChar char="•"/>
            </a:pPr>
            <a:r>
              <a:rPr lang="en-US" dirty="0"/>
              <a:t>Need to share with uncoordinated access</a:t>
            </a:r>
          </a:p>
          <a:p>
            <a:pPr marL="857250" lvl="1" indent="-457200">
              <a:buFont typeface="Arial" panose="020B0604020202020204" pitchFamily="34" charset="0"/>
              <a:buChar char="•"/>
            </a:pPr>
            <a:r>
              <a:rPr lang="en-US" dirty="0"/>
              <a:t>Need multiple sharing methods </a:t>
            </a:r>
          </a:p>
          <a:p>
            <a:pPr marL="857250" lvl="1" indent="-457200">
              <a:buFont typeface="Arial" panose="020B0604020202020204" pitchFamily="34" charset="0"/>
              <a:buChar char="•"/>
            </a:pPr>
            <a:r>
              <a:rPr lang="en-US" dirty="0"/>
              <a:t>Sharing through coexistence is essential</a:t>
            </a:r>
          </a:p>
          <a:p>
            <a:pPr marL="457200" indent="-457200">
              <a:buFont typeface="Arial" panose="020B0604020202020204" pitchFamily="34" charset="0"/>
              <a:buChar char="•"/>
            </a:pPr>
            <a:r>
              <a:rPr lang="en-US" dirty="0"/>
              <a:t>Need to accommodate reality</a:t>
            </a:r>
          </a:p>
          <a:p>
            <a:pPr marL="457200" indent="-457200">
              <a:buFont typeface="Arial" panose="020B0604020202020204" pitchFamily="34" charset="0"/>
              <a:buChar char="•"/>
            </a:pPr>
            <a:r>
              <a:rPr lang="en-US" dirty="0"/>
              <a:t>A </a:t>
            </a:r>
            <a:r>
              <a:rPr lang="en-US" i="1" dirty="0"/>
              <a:t>systems view </a:t>
            </a:r>
            <a:r>
              <a:rPr lang="en-US" dirty="0"/>
              <a:t>of coexistence will help to advance </a:t>
            </a:r>
          </a:p>
          <a:p>
            <a:pPr marL="857250" lvl="1" indent="-457200">
              <a:buFont typeface="Arial" panose="020B0604020202020204" pitchFamily="34" charset="0"/>
              <a:buChar char="•"/>
            </a:pPr>
            <a:r>
              <a:rPr lang="en-US" dirty="0"/>
              <a:t>With over 5 decades of wireless channel access experience a lot has been learned</a:t>
            </a:r>
          </a:p>
          <a:p>
            <a:pPr marL="857250" lvl="1" indent="-457200">
              <a:buFont typeface="Arial" panose="020B0604020202020204" pitchFamily="34" charset="0"/>
              <a:buChar char="•"/>
            </a:pPr>
            <a:r>
              <a:rPr lang="en-US" dirty="0"/>
              <a:t>We can do more than what we’ve already done!</a:t>
            </a:r>
          </a:p>
        </p:txBody>
      </p:sp>
      <p:sp>
        <p:nvSpPr>
          <p:cNvPr id="4" name="Slide Number Placeholder 3">
            <a:extLst>
              <a:ext uri="{FF2B5EF4-FFF2-40B4-BE49-F238E27FC236}">
                <a16:creationId xmlns:a16="http://schemas.microsoft.com/office/drawing/2014/main" id="{B3E8EC08-A3FD-46D4-2D2F-1EF8BFFBF60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6</a:t>
            </a:fld>
            <a:endParaRPr lang="en-US" altLang="en-US"/>
          </a:p>
        </p:txBody>
      </p:sp>
    </p:spTree>
    <p:extLst>
      <p:ext uri="{BB962C8B-B14F-4D97-AF65-F5344CB8AC3E}">
        <p14:creationId xmlns:p14="http://schemas.microsoft.com/office/powerpoint/2010/main" val="3358048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D0EA-853D-343B-D206-CF27479E921A}"/>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9B2B7AE0-6706-F598-9EC5-7FCA63DDDE84}"/>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7</a:t>
            </a:fld>
            <a:endParaRPr lang="en-US" altLang="en-US"/>
          </a:p>
        </p:txBody>
      </p:sp>
      <p:pic>
        <p:nvPicPr>
          <p:cNvPr id="8" name="Picture 7">
            <a:extLst>
              <a:ext uri="{FF2B5EF4-FFF2-40B4-BE49-F238E27FC236}">
                <a16:creationId xmlns:a16="http://schemas.microsoft.com/office/drawing/2014/main" id="{288DF00A-810D-DE52-C21B-0D52795FD596}"/>
              </a:ext>
            </a:extLst>
          </p:cNvPr>
          <p:cNvPicPr>
            <a:picLocks noChangeAspect="1"/>
          </p:cNvPicPr>
          <p:nvPr/>
        </p:nvPicPr>
        <p:blipFill>
          <a:blip r:embed="rId2"/>
          <a:stretch>
            <a:fillRect/>
          </a:stretch>
        </p:blipFill>
        <p:spPr>
          <a:xfrm>
            <a:off x="2648101" y="2564904"/>
            <a:ext cx="3847798" cy="2866664"/>
          </a:xfrm>
          <a:prstGeom prst="rect">
            <a:avLst/>
          </a:prstGeom>
        </p:spPr>
      </p:pic>
    </p:spTree>
    <p:extLst>
      <p:ext uri="{BB962C8B-B14F-4D97-AF65-F5344CB8AC3E}">
        <p14:creationId xmlns:p14="http://schemas.microsoft.com/office/powerpoint/2010/main" val="159212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5D178-2AA2-4749-4DAE-3300A4FB15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29F015-ECD9-8A52-B21B-CE16A0E3D904}"/>
              </a:ext>
            </a:extLst>
          </p:cNvPr>
          <p:cNvSpPr>
            <a:spLocks noGrp="1"/>
          </p:cNvSpPr>
          <p:nvPr>
            <p:ph type="title"/>
          </p:nvPr>
        </p:nvSpPr>
        <p:spPr/>
        <p:txBody>
          <a:bodyPr/>
          <a:lstStyle/>
          <a:p>
            <a:r>
              <a:rPr lang="en-US" dirty="0"/>
              <a:t>Discussion</a:t>
            </a:r>
          </a:p>
        </p:txBody>
      </p:sp>
      <p:sp>
        <p:nvSpPr>
          <p:cNvPr id="4" name="Slide Number Placeholder 3">
            <a:extLst>
              <a:ext uri="{FF2B5EF4-FFF2-40B4-BE49-F238E27FC236}">
                <a16:creationId xmlns:a16="http://schemas.microsoft.com/office/drawing/2014/main" id="{5C176EFB-F986-4695-9968-1E089F32BBBF}"/>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8</a:t>
            </a:fld>
            <a:endParaRPr lang="en-US" altLang="en-US"/>
          </a:p>
        </p:txBody>
      </p:sp>
      <p:pic>
        <p:nvPicPr>
          <p:cNvPr id="6" name="Picture 5">
            <a:extLst>
              <a:ext uri="{FF2B5EF4-FFF2-40B4-BE49-F238E27FC236}">
                <a16:creationId xmlns:a16="http://schemas.microsoft.com/office/drawing/2014/main" id="{57C0C438-9C0E-1C72-B61D-A8BC3767A0BA}"/>
              </a:ext>
            </a:extLst>
          </p:cNvPr>
          <p:cNvPicPr>
            <a:picLocks noChangeAspect="1"/>
          </p:cNvPicPr>
          <p:nvPr/>
        </p:nvPicPr>
        <p:blipFill>
          <a:blip r:embed="rId2"/>
          <a:stretch>
            <a:fillRect/>
          </a:stretch>
        </p:blipFill>
        <p:spPr>
          <a:xfrm>
            <a:off x="2041941" y="1527645"/>
            <a:ext cx="5060118" cy="3802710"/>
          </a:xfrm>
          <a:prstGeom prst="rect">
            <a:avLst/>
          </a:prstGeom>
        </p:spPr>
      </p:pic>
    </p:spTree>
    <p:extLst>
      <p:ext uri="{BB962C8B-B14F-4D97-AF65-F5344CB8AC3E}">
        <p14:creationId xmlns:p14="http://schemas.microsoft.com/office/powerpoint/2010/main" val="2378277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323A-CA6A-D51C-6494-E7CEE1F4C109}"/>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8C1E055A-9ABB-C14A-44FF-F1DD43CA601A}"/>
              </a:ext>
            </a:extLst>
          </p:cNvPr>
          <p:cNvSpPr>
            <a:spLocks noGrp="1"/>
          </p:cNvSpPr>
          <p:nvPr>
            <p:ph idx="1"/>
          </p:nvPr>
        </p:nvSpPr>
        <p:spPr>
          <a:xfrm>
            <a:off x="695969" y="1628800"/>
            <a:ext cx="7827962" cy="4611663"/>
          </a:xfrm>
        </p:spPr>
        <p:txBody>
          <a:bodyPr/>
          <a:lstStyle/>
          <a:p>
            <a:pPr marL="457200" indent="-457200">
              <a:buFont typeface="Arial" panose="020B0604020202020204" pitchFamily="34" charset="0"/>
              <a:buChar char="•"/>
            </a:pPr>
            <a:r>
              <a:rPr lang="en-US" dirty="0"/>
              <a:t>[to be discussed]</a:t>
            </a:r>
          </a:p>
        </p:txBody>
      </p:sp>
      <p:sp>
        <p:nvSpPr>
          <p:cNvPr id="4" name="Slide Number Placeholder 3">
            <a:extLst>
              <a:ext uri="{FF2B5EF4-FFF2-40B4-BE49-F238E27FC236}">
                <a16:creationId xmlns:a16="http://schemas.microsoft.com/office/drawing/2014/main" id="{F2BEEC57-F820-3124-AEC2-4E0696B3D6D0}"/>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9</a:t>
            </a:fld>
            <a:endParaRPr lang="en-US" altLang="en-US"/>
          </a:p>
        </p:txBody>
      </p:sp>
    </p:spTree>
    <p:extLst>
      <p:ext uri="{BB962C8B-B14F-4D97-AF65-F5344CB8AC3E}">
        <p14:creationId xmlns:p14="http://schemas.microsoft.com/office/powerpoint/2010/main" val="246706281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17706</TotalTime>
  <Words>397</Words>
  <Application>Microsoft Office PowerPoint</Application>
  <PresentationFormat>On-screen Show (4:3)</PresentationFormat>
  <Paragraphs>66</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 Unicode MS</vt:lpstr>
      <vt:lpstr>Aptos Narrow</vt:lpstr>
      <vt:lpstr>Arial</vt:lpstr>
      <vt:lpstr>Times New Roman</vt:lpstr>
      <vt:lpstr>Office Theme</vt:lpstr>
      <vt:lpstr>PowerPoint Presentation</vt:lpstr>
      <vt:lpstr>May 2025 802 Wireless Interim Session Interest Group, Spectrum Channel Access</vt:lpstr>
      <vt:lpstr>Hybrid Meeting</vt:lpstr>
      <vt:lpstr>Agenda 13 May 2025</vt:lpstr>
      <vt:lpstr>Opportunity and problem consideration</vt:lpstr>
      <vt:lpstr>Opportunity Statement</vt:lpstr>
      <vt:lpstr>Technical Contributions</vt:lpstr>
      <vt:lpstr>Discussion</vt:lpstr>
      <vt:lpstr>Next Steps</vt:lpstr>
      <vt:lpstr>Any Other Business</vt:lpstr>
      <vt:lpstr>Adjourned</vt:lpstr>
      <vt:lpstr>Minutes</vt:lpstr>
      <vt:lpstr>IG Attendance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Benjamin Rolfe</dc:creator>
  <cp:keywords>March 2024 Plenary</cp:keywords>
  <dc:description>15-25-0238-01</dc:description>
  <cp:lastModifiedBy>Benjamin Rolfe</cp:lastModifiedBy>
  <cp:revision>127</cp:revision>
  <cp:lastPrinted>2000-03-07T00:55:37Z</cp:lastPrinted>
  <dcterms:created xsi:type="dcterms:W3CDTF">2016-01-17T22:48:36Z</dcterms:created>
  <dcterms:modified xsi:type="dcterms:W3CDTF">2025-07-28T21:03:27Z</dcterms:modified>
  <cp:category/>
</cp:coreProperties>
</file>