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64" r:id="rId5"/>
    <p:sldId id="265" r:id="rId6"/>
    <p:sldId id="266"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0" autoAdjust="0"/>
    <p:restoredTop sz="95033" autoAdjust="0"/>
  </p:normalViewPr>
  <p:slideViewPr>
    <p:cSldViewPr>
      <p:cViewPr varScale="1">
        <p:scale>
          <a:sx n="75" d="100"/>
          <a:sy n="75" d="100"/>
        </p:scale>
        <p:origin x="672" y="53"/>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3211" y="3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15-25-0342-00-16me</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July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15-25-0342-00-16me</a:t>
            </a:r>
          </a:p>
        </p:txBody>
      </p:sp>
      <p:sp>
        <p:nvSpPr>
          <p:cNvPr id="5" name="Rectangle 3"/>
          <p:cNvSpPr>
            <a:spLocks noGrp="1" noChangeArrowheads="1"/>
          </p:cNvSpPr>
          <p:nvPr>
            <p:ph type="dt"/>
          </p:nvPr>
        </p:nvSpPr>
        <p:spPr>
          <a:ln/>
        </p:spPr>
        <p:txBody>
          <a:bodyPr/>
          <a:lstStyle/>
          <a:p>
            <a:r>
              <a:rPr lang="en-US" dirty="0"/>
              <a:t>July 2025</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15-25-0342-00-16me</a:t>
            </a:r>
          </a:p>
        </p:txBody>
      </p:sp>
      <p:sp>
        <p:nvSpPr>
          <p:cNvPr id="5" name="Rectangle 3"/>
          <p:cNvSpPr>
            <a:spLocks noGrp="1" noChangeArrowheads="1"/>
          </p:cNvSpPr>
          <p:nvPr>
            <p:ph type="dt"/>
          </p:nvPr>
        </p:nvSpPr>
        <p:spPr>
          <a:ln/>
        </p:spPr>
        <p:txBody>
          <a:bodyPr/>
          <a:lstStyle/>
          <a:p>
            <a:r>
              <a:rPr lang="en-US" dirty="0"/>
              <a:t>July 2025</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15-25-0342-00-16me</a:t>
            </a:r>
          </a:p>
        </p:txBody>
      </p:sp>
      <p:sp>
        <p:nvSpPr>
          <p:cNvPr id="5" name="Rectangle 3"/>
          <p:cNvSpPr>
            <a:spLocks noGrp="1" noChangeArrowheads="1"/>
          </p:cNvSpPr>
          <p:nvPr>
            <p:ph type="dt"/>
          </p:nvPr>
        </p:nvSpPr>
        <p:spPr>
          <a:ln/>
        </p:spPr>
        <p:txBody>
          <a:bodyPr/>
          <a:lstStyle/>
          <a:p>
            <a:r>
              <a:rPr lang="en-US" dirty="0"/>
              <a:t>July 2025</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15-25-0342-00-16me</a:t>
            </a:r>
          </a:p>
        </p:txBody>
      </p:sp>
      <p:sp>
        <p:nvSpPr>
          <p:cNvPr id="5" name="Rectangle 3"/>
          <p:cNvSpPr>
            <a:spLocks noGrp="1" noChangeArrowheads="1"/>
          </p:cNvSpPr>
          <p:nvPr>
            <p:ph type="dt"/>
          </p:nvPr>
        </p:nvSpPr>
        <p:spPr>
          <a:ln/>
        </p:spPr>
        <p:txBody>
          <a:bodyPr/>
          <a:lstStyle/>
          <a:p>
            <a:r>
              <a:rPr lang="en-US" dirty="0"/>
              <a:t>July 2025</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5AB4E71-123D-B222-7C75-82C17FB09B17}"/>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A11E2BA8-27F5-9F3A-6007-A84E01D347E1}"/>
              </a:ext>
            </a:extLst>
          </p:cNvPr>
          <p:cNvSpPr>
            <a:spLocks noGrp="1" noChangeArrowheads="1"/>
          </p:cNvSpPr>
          <p:nvPr>
            <p:ph type="hdr"/>
          </p:nvPr>
        </p:nvSpPr>
        <p:spPr>
          <a:ln/>
        </p:spPr>
        <p:txBody>
          <a:bodyPr/>
          <a:lstStyle/>
          <a:p>
            <a:r>
              <a:rPr lang="en-US" dirty="0"/>
              <a:t>doc.:  15-25-0342-00-16me</a:t>
            </a:r>
          </a:p>
        </p:txBody>
      </p:sp>
      <p:sp>
        <p:nvSpPr>
          <p:cNvPr id="5" name="Rectangle 3">
            <a:extLst>
              <a:ext uri="{FF2B5EF4-FFF2-40B4-BE49-F238E27FC236}">
                <a16:creationId xmlns:a16="http://schemas.microsoft.com/office/drawing/2014/main" id="{F4F8FC9E-6DE4-D43E-9735-6D8CB78BB031}"/>
              </a:ext>
            </a:extLst>
          </p:cNvPr>
          <p:cNvSpPr>
            <a:spLocks noGrp="1" noChangeArrowheads="1"/>
          </p:cNvSpPr>
          <p:nvPr>
            <p:ph type="dt"/>
          </p:nvPr>
        </p:nvSpPr>
        <p:spPr>
          <a:ln/>
        </p:spPr>
        <p:txBody>
          <a:bodyPr/>
          <a:lstStyle/>
          <a:p>
            <a:r>
              <a:rPr lang="en-US" dirty="0"/>
              <a:t>July 2025</a:t>
            </a:r>
          </a:p>
        </p:txBody>
      </p:sp>
      <p:sp>
        <p:nvSpPr>
          <p:cNvPr id="6" name="Rectangle 6">
            <a:extLst>
              <a:ext uri="{FF2B5EF4-FFF2-40B4-BE49-F238E27FC236}">
                <a16:creationId xmlns:a16="http://schemas.microsoft.com/office/drawing/2014/main" id="{5EBB5041-3438-AEB5-4F37-7C4076A12D64}"/>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8095DEB0-D951-2C07-C92C-1165543E5949}"/>
              </a:ext>
            </a:extLst>
          </p:cNvPr>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a:extLst>
              <a:ext uri="{FF2B5EF4-FFF2-40B4-BE49-F238E27FC236}">
                <a16:creationId xmlns:a16="http://schemas.microsoft.com/office/drawing/2014/main" id="{DEE5A594-A292-FC45-A821-F8B9FCF091D9}"/>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6F32C676-C60D-534C-1CF5-501632CCED5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8086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8" name="Title 7">
            <a:extLst>
              <a:ext uri="{FF2B5EF4-FFF2-40B4-BE49-F238E27FC236}">
                <a16:creationId xmlns:a16="http://schemas.microsoft.com/office/drawing/2014/main" id="{4158DCDA-E7F0-B3EF-26E5-463F47461657}"/>
              </a:ext>
            </a:extLst>
          </p:cNvPr>
          <p:cNvSpPr>
            <a:spLocks noGrp="1"/>
          </p:cNvSpPr>
          <p:nvPr>
            <p:ph type="title"/>
          </p:nvPr>
        </p:nvSpPr>
        <p:spPr/>
        <p:txBody>
          <a:bodyPr/>
          <a:lstStyle/>
          <a:p>
            <a:r>
              <a:rPr lang="en-US"/>
              <a:t>Click to edit Master title style</a:t>
            </a:r>
            <a:endParaRPr lang="en-IN"/>
          </a:p>
        </p:txBody>
      </p:sp>
      <p:sp>
        <p:nvSpPr>
          <p:cNvPr id="15" name="Date Placeholder 14">
            <a:extLst>
              <a:ext uri="{FF2B5EF4-FFF2-40B4-BE49-F238E27FC236}">
                <a16:creationId xmlns:a16="http://schemas.microsoft.com/office/drawing/2014/main" id="{25D6C8AF-563F-112C-3DD2-49F7B0596C0C}"/>
              </a:ext>
            </a:extLst>
          </p:cNvPr>
          <p:cNvSpPr>
            <a:spLocks noGrp="1"/>
          </p:cNvSpPr>
          <p:nvPr>
            <p:ph type="dt" idx="10"/>
          </p:nvPr>
        </p:nvSpPr>
        <p:spPr/>
        <p:txBody>
          <a:bodyPr/>
          <a:lstStyle/>
          <a:p>
            <a:r>
              <a:rPr lang="en-US"/>
              <a:t>July 2025</a:t>
            </a:r>
            <a:endParaRPr lang="en-GB" dirty="0"/>
          </a:p>
        </p:txBody>
      </p:sp>
      <p:sp>
        <p:nvSpPr>
          <p:cNvPr id="16" name="Footer Placeholder 15">
            <a:extLst>
              <a:ext uri="{FF2B5EF4-FFF2-40B4-BE49-F238E27FC236}">
                <a16:creationId xmlns:a16="http://schemas.microsoft.com/office/drawing/2014/main" id="{CBDF0805-AA13-EEBC-B129-3AA77DE2BCF6}"/>
              </a:ext>
            </a:extLst>
          </p:cNvPr>
          <p:cNvSpPr>
            <a:spLocks noGrp="1"/>
          </p:cNvSpPr>
          <p:nvPr>
            <p:ph type="ftr" idx="11"/>
          </p:nvPr>
        </p:nvSpPr>
        <p:spPr/>
        <p:txBody>
          <a:bodyPr/>
          <a:lstStyle/>
          <a:p>
            <a:r>
              <a:rPr lang="en-GB" dirty="0"/>
              <a:t>Vishal, Ondas Networks</a:t>
            </a:r>
          </a:p>
        </p:txBody>
      </p:sp>
      <p:sp>
        <p:nvSpPr>
          <p:cNvPr id="17" name="Slide Number Placeholder 16">
            <a:extLst>
              <a:ext uri="{FF2B5EF4-FFF2-40B4-BE49-F238E27FC236}">
                <a16:creationId xmlns:a16="http://schemas.microsoft.com/office/drawing/2014/main" id="{D8DEE277-8C43-833D-1FBB-7E76BF75EE01}"/>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Vishal, Ondas Networks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Vishal, Ondas Networks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2025</a:t>
            </a:r>
            <a:endParaRPr lang="en-GB" dirty="0"/>
          </a:p>
        </p:txBody>
      </p:sp>
      <p:sp>
        <p:nvSpPr>
          <p:cNvPr id="6" name="Footer Placeholder 5"/>
          <p:cNvSpPr>
            <a:spLocks noGrp="1"/>
          </p:cNvSpPr>
          <p:nvPr>
            <p:ph type="ftr" idx="11"/>
          </p:nvPr>
        </p:nvSpPr>
        <p:spPr/>
        <p:txBody>
          <a:bodyPr/>
          <a:lstStyle>
            <a:lvl1pPr>
              <a:defRPr/>
            </a:lvl1pPr>
          </a:lstStyle>
          <a:p>
            <a:r>
              <a:rPr lang="en-GB" dirty="0"/>
              <a:t>Vishal, Ondas Networks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Vishal, Ondas Networks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2025</a:t>
            </a:r>
            <a:endParaRPr lang="en-GB" dirty="0"/>
          </a:p>
        </p:txBody>
      </p:sp>
      <p:sp>
        <p:nvSpPr>
          <p:cNvPr id="4" name="Footer Placeholder 3"/>
          <p:cNvSpPr>
            <a:spLocks noGrp="1"/>
          </p:cNvSpPr>
          <p:nvPr>
            <p:ph type="ftr" idx="11"/>
          </p:nvPr>
        </p:nvSpPr>
        <p:spPr/>
        <p:txBody>
          <a:bodyPr/>
          <a:lstStyle>
            <a:lvl1pPr>
              <a:defRPr/>
            </a:lvl1pPr>
          </a:lstStyle>
          <a:p>
            <a:r>
              <a:rPr lang="en-GB" dirty="0"/>
              <a:t>Vishal, Ondas Networks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GB" dirty="0"/>
              <a:t>Vishal, Ondas Networks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Vishal, Ondas Networks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2025</a:t>
            </a:r>
            <a:endParaRPr lang="en-GB" dirty="0"/>
          </a:p>
        </p:txBody>
      </p:sp>
      <p:sp>
        <p:nvSpPr>
          <p:cNvPr id="5" name="Footer Placeholder 4"/>
          <p:cNvSpPr>
            <a:spLocks noGrp="1"/>
          </p:cNvSpPr>
          <p:nvPr>
            <p:ph type="ftr" idx="11"/>
          </p:nvPr>
        </p:nvSpPr>
        <p:spPr/>
        <p:txBody>
          <a:bodyPr/>
          <a:lstStyle>
            <a:lvl1pPr>
              <a:defRPr/>
            </a:lvl1pPr>
          </a:lstStyle>
          <a:p>
            <a:r>
              <a:rPr lang="en-GB" dirty="0"/>
              <a:t>Vishal, Ondas Networks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Vishal, Ondas Networks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15-25-0342-00-16me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Synchronization Sequences Lengths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6" name="Date Placeholder 3"/>
          <p:cNvSpPr>
            <a:spLocks noGrp="1"/>
          </p:cNvSpPr>
          <p:nvPr>
            <p:ph type="dt" idx="10"/>
          </p:nvPr>
        </p:nvSpPr>
        <p:spPr>
          <a:xfrm>
            <a:off x="929217" y="333375"/>
            <a:ext cx="2499764" cy="273050"/>
          </a:xfrm>
        </p:spPr>
        <p:txBody>
          <a:bodyPr/>
          <a:lstStyle/>
          <a:p>
            <a:r>
              <a:rPr lang="en-US" dirty="0"/>
              <a:t>July 2025</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Vishal, Ondas Networks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802.16t describes usage of the Gold sequence for the synchronization purpose. There are various length of Gold sequences like 31,63,127 etc. The standard also describes various repetition factors such as 2,4,8 up to 128. The preamble detection and synchronization has to be robust enough to support these repetition factors and for ease of interoperability it will be good to specify the preamble length for each repetition factor.</a:t>
            </a: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presents an analysis of the synchronization performance based on the ideal Synchronization algorithm. Based on the ideal performance, selection of the sequence length can be done for No repetition Vs Repetition cases.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Vishal, Ondas Networks</a:t>
            </a:r>
          </a:p>
        </p:txBody>
      </p:sp>
      <p:sp>
        <p:nvSpPr>
          <p:cNvPr id="4" name="Date Placeholder 3"/>
          <p:cNvSpPr>
            <a:spLocks noGrp="1"/>
          </p:cNvSpPr>
          <p:nvPr>
            <p:ph type="dt" idx="15"/>
          </p:nvPr>
        </p:nvSpPr>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Ideal Synchronization Method</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Let y[n] be the received data and x[n] be the reference preamble.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Select a set of possible frequency offsets f_1, f_2… </a:t>
            </a:r>
            <a:r>
              <a:rPr lang="en-US" dirty="0" err="1"/>
              <a:t>f_k</a:t>
            </a:r>
            <a:r>
              <a:rPr lang="en-US" dirty="0"/>
              <a: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each frequency offset calculate the frequency shifted data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err="1"/>
              <a:t>yk</a:t>
            </a:r>
            <a:r>
              <a:rPr lang="en-US" dirty="0"/>
              <a:t>[n] = y[n]*exp(-1i*2*pi*f(k)/Fs*n)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Correlate the shifted data </a:t>
            </a:r>
            <a:r>
              <a:rPr lang="en-US" dirty="0" err="1"/>
              <a:t>yk</a:t>
            </a:r>
            <a:r>
              <a:rPr lang="en-US" dirty="0"/>
              <a:t> with the reference preamble x.</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results in the two-dimensional array of correlation values with respect to time and various frequency offsets.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Find the peak of this correlation matrix. This peak will be maximum likelihood estimate of the time and frequency offset.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each SNR multiple iterations are run and RMSE is calculated.</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dirty="0"/>
              <a:t>Vishal, Ondas Networks</a:t>
            </a:r>
          </a:p>
        </p:txBody>
      </p:sp>
      <p:sp>
        <p:nvSpPr>
          <p:cNvPr id="4" name="Date Placeholder 3"/>
          <p:cNvSpPr>
            <a:spLocks noGrp="1"/>
          </p:cNvSpPr>
          <p:nvPr>
            <p:ph type="dt" idx="15"/>
          </p:nvPr>
        </p:nvSpPr>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 Estimation Results</a:t>
            </a:r>
          </a:p>
        </p:txBody>
      </p:sp>
      <p:pic>
        <p:nvPicPr>
          <p:cNvPr id="7" name="Content Placeholder 6" descr="A graph showing the growth of a number of people&#10;&#10;AI-generated content may be incorrect.">
            <a:extLst>
              <a:ext uri="{FF2B5EF4-FFF2-40B4-BE49-F238E27FC236}">
                <a16:creationId xmlns:a16="http://schemas.microsoft.com/office/drawing/2014/main" id="{26294B73-EF01-1401-29C2-9F0C41F8DB8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0850" y="1418356"/>
            <a:ext cx="11278934" cy="4890964"/>
          </a:xfrm>
        </p:spPr>
      </p:pic>
      <p:sp>
        <p:nvSpPr>
          <p:cNvPr id="6" name="Slide Number Placeholder 5"/>
          <p:cNvSpPr>
            <a:spLocks noGrp="1"/>
          </p:cNvSpPr>
          <p:nvPr>
            <p:ph type="sldNum" idx="12"/>
          </p:nvPr>
        </p:nvSpPr>
        <p:spPr/>
        <p:txBody>
          <a:bodyPr/>
          <a:lstStyle/>
          <a:p>
            <a:r>
              <a:rPr lang="en-GB"/>
              <a:t>Slide </a:t>
            </a:r>
            <a:fld id="{531D307C-65C7-4BB3-B44A-1501D36803F7}" type="slidenum">
              <a:rPr lang="en-GB"/>
              <a:pPr/>
              <a:t>4</a:t>
            </a:fld>
            <a:endParaRPr lang="en-GB"/>
          </a:p>
        </p:txBody>
      </p:sp>
      <p:sp>
        <p:nvSpPr>
          <p:cNvPr id="5" name="Footer Placeholder 4"/>
          <p:cNvSpPr>
            <a:spLocks noGrp="1"/>
          </p:cNvSpPr>
          <p:nvPr>
            <p:ph type="ftr" idx="14"/>
          </p:nvPr>
        </p:nvSpPr>
        <p:spPr/>
        <p:txBody>
          <a:bodyPr/>
          <a:lstStyle/>
          <a:p>
            <a:r>
              <a:rPr lang="en-GB" dirty="0"/>
              <a:t>Vishal, Ondas Networks</a:t>
            </a:r>
          </a:p>
        </p:txBody>
      </p:sp>
      <p:sp>
        <p:nvSpPr>
          <p:cNvPr id="4" name="Date Placeholder 3"/>
          <p:cNvSpPr>
            <a:spLocks noGrp="1"/>
          </p:cNvSpPr>
          <p:nvPr>
            <p:ph type="dt" idx="15"/>
          </p:nvPr>
        </p:nvSpPr>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2E4A8-3CEE-4F72-A76A-DAE5A6086A00}"/>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8C4B2C94-E9A6-0158-BA58-FBE64AB2B463}"/>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Frequency Estimation Results</a:t>
            </a:r>
          </a:p>
        </p:txBody>
      </p:sp>
      <p:sp>
        <p:nvSpPr>
          <p:cNvPr id="6" name="Slide Number Placeholder 5">
            <a:extLst>
              <a:ext uri="{FF2B5EF4-FFF2-40B4-BE49-F238E27FC236}">
                <a16:creationId xmlns:a16="http://schemas.microsoft.com/office/drawing/2014/main" id="{DAF25333-0705-FD45-DD9E-65F08765C666}"/>
              </a:ext>
            </a:extLst>
          </p:cNvPr>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a:extLst>
              <a:ext uri="{FF2B5EF4-FFF2-40B4-BE49-F238E27FC236}">
                <a16:creationId xmlns:a16="http://schemas.microsoft.com/office/drawing/2014/main" id="{28E6F75C-FF5A-6F91-FA27-F09A8F81C81A}"/>
              </a:ext>
            </a:extLst>
          </p:cNvPr>
          <p:cNvSpPr>
            <a:spLocks noGrp="1"/>
          </p:cNvSpPr>
          <p:nvPr>
            <p:ph type="ftr" idx="14"/>
          </p:nvPr>
        </p:nvSpPr>
        <p:spPr/>
        <p:txBody>
          <a:bodyPr/>
          <a:lstStyle/>
          <a:p>
            <a:r>
              <a:rPr lang="en-GB" dirty="0"/>
              <a:t>Vishal, Ondas Networks</a:t>
            </a:r>
          </a:p>
        </p:txBody>
      </p:sp>
      <p:sp>
        <p:nvSpPr>
          <p:cNvPr id="4" name="Date Placeholder 3">
            <a:extLst>
              <a:ext uri="{FF2B5EF4-FFF2-40B4-BE49-F238E27FC236}">
                <a16:creationId xmlns:a16="http://schemas.microsoft.com/office/drawing/2014/main" id="{1A1CB97C-8C53-C89E-A144-E4EC98380736}"/>
              </a:ext>
            </a:extLst>
          </p:cNvPr>
          <p:cNvSpPr>
            <a:spLocks noGrp="1"/>
          </p:cNvSpPr>
          <p:nvPr>
            <p:ph type="dt" idx="15"/>
          </p:nvPr>
        </p:nvSpPr>
        <p:spPr/>
        <p:txBody>
          <a:bodyPr/>
          <a:lstStyle/>
          <a:p>
            <a:r>
              <a:rPr lang="en-US" dirty="0"/>
              <a:t>July 2025</a:t>
            </a:r>
            <a:endParaRPr lang="en-GB" dirty="0"/>
          </a:p>
        </p:txBody>
      </p:sp>
      <p:pic>
        <p:nvPicPr>
          <p:cNvPr id="9" name="Content Placeholder 8" descr="A graph with a line graph&#10;&#10;AI-generated content may be incorrect.">
            <a:extLst>
              <a:ext uri="{FF2B5EF4-FFF2-40B4-BE49-F238E27FC236}">
                <a16:creationId xmlns:a16="http://schemas.microsoft.com/office/drawing/2014/main" id="{BA7FA576-4CA9-5125-0711-6D5EDB95B08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6524" y="1412776"/>
            <a:ext cx="11949148" cy="4896544"/>
          </a:xfrm>
        </p:spPr>
      </p:pic>
    </p:spTree>
    <p:extLst>
      <p:ext uri="{BB962C8B-B14F-4D97-AF65-F5344CB8AC3E}">
        <p14:creationId xmlns:p14="http://schemas.microsoft.com/office/powerpoint/2010/main" val="3842713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BCB50-A5CB-AB95-81BB-795D262C3152}"/>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99F3F3DA-5E92-B42D-DC9B-BBDB70F85B88}"/>
              </a:ext>
            </a:extLst>
          </p:cNvPr>
          <p:cNvSpPr>
            <a:spLocks noGrp="1"/>
          </p:cNvSpPr>
          <p:nvPr>
            <p:ph idx="1"/>
          </p:nvPr>
        </p:nvSpPr>
        <p:spPr/>
        <p:txBody>
          <a:bodyPr/>
          <a:lstStyle/>
          <a:p>
            <a:pPr lvl="1"/>
            <a:r>
              <a:rPr lang="en-IN" dirty="0"/>
              <a:t>Analysis shows the Time and Frequency estimation performance of 31 and 127 length preamble sequence. </a:t>
            </a:r>
          </a:p>
          <a:p>
            <a:pPr lvl="1"/>
            <a:r>
              <a:rPr lang="en-IN" dirty="0"/>
              <a:t>31 length timing RMSE is less than 4 samples for SNR more than -1 dB and for frequency error it is less than 16 Hz.</a:t>
            </a:r>
          </a:p>
          <a:p>
            <a:pPr lvl="1"/>
            <a:r>
              <a:rPr lang="en-IN" dirty="0"/>
              <a:t>127 length timing RMSE is less than 4 samples for SNR more than -7 dB and for frequency error it is less than 6 Hz.</a:t>
            </a:r>
          </a:p>
          <a:p>
            <a:pPr lvl="1"/>
            <a:r>
              <a:rPr lang="en-IN" dirty="0"/>
              <a:t>We can see around 6 dB gain between these gain as expected. </a:t>
            </a:r>
          </a:p>
          <a:p>
            <a:pPr lvl="1"/>
            <a:r>
              <a:rPr lang="en-IN" dirty="0"/>
              <a:t>This analysis can be base for the other higher length sequences, </a:t>
            </a:r>
            <a:r>
              <a:rPr lang="en-IN" dirty="0" err="1"/>
              <a:t>Matlab</a:t>
            </a:r>
            <a:r>
              <a:rPr lang="en-IN" dirty="0"/>
              <a:t> simulations script is added here. </a:t>
            </a:r>
          </a:p>
        </p:txBody>
      </p:sp>
      <p:sp>
        <p:nvSpPr>
          <p:cNvPr id="4" name="Slide Number Placeholder 3">
            <a:extLst>
              <a:ext uri="{FF2B5EF4-FFF2-40B4-BE49-F238E27FC236}">
                <a16:creationId xmlns:a16="http://schemas.microsoft.com/office/drawing/2014/main" id="{4C613223-EA70-8D32-3841-85ADC481217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BF7119D-0F42-56B8-0833-C340BB8BE241}"/>
              </a:ext>
            </a:extLst>
          </p:cNvPr>
          <p:cNvSpPr>
            <a:spLocks noGrp="1"/>
          </p:cNvSpPr>
          <p:nvPr>
            <p:ph type="ftr" idx="14"/>
          </p:nvPr>
        </p:nvSpPr>
        <p:spPr/>
        <p:txBody>
          <a:bodyPr/>
          <a:lstStyle/>
          <a:p>
            <a:r>
              <a:rPr lang="en-GB"/>
              <a:t>Vishal, Ondas Networks</a:t>
            </a:r>
            <a:endParaRPr lang="en-GB" dirty="0"/>
          </a:p>
        </p:txBody>
      </p:sp>
      <p:sp>
        <p:nvSpPr>
          <p:cNvPr id="6" name="Date Placeholder 5">
            <a:extLst>
              <a:ext uri="{FF2B5EF4-FFF2-40B4-BE49-F238E27FC236}">
                <a16:creationId xmlns:a16="http://schemas.microsoft.com/office/drawing/2014/main" id="{BB2AF0AC-7590-EEFF-BA9D-3D31BEE03D32}"/>
              </a:ext>
            </a:extLst>
          </p:cNvPr>
          <p:cNvSpPr>
            <a:spLocks noGrp="1"/>
          </p:cNvSpPr>
          <p:nvPr>
            <p:ph type="dt" idx="15"/>
          </p:nvPr>
        </p:nvSpPr>
        <p:spPr/>
        <p:txBody>
          <a:bodyPr/>
          <a:lstStyle/>
          <a:p>
            <a:r>
              <a:rPr lang="en-US"/>
              <a:t>July 2025</a:t>
            </a:r>
            <a:endParaRPr lang="en-GB" dirty="0"/>
          </a:p>
        </p:txBody>
      </p:sp>
      <p:graphicFrame>
        <p:nvGraphicFramePr>
          <p:cNvPr id="7" name="Object 6">
            <a:extLst>
              <a:ext uri="{FF2B5EF4-FFF2-40B4-BE49-F238E27FC236}">
                <a16:creationId xmlns:a16="http://schemas.microsoft.com/office/drawing/2014/main" id="{4AC0452C-3CE7-B540-436F-E4CCF5525DFA}"/>
              </a:ext>
            </a:extLst>
          </p:cNvPr>
          <p:cNvGraphicFramePr>
            <a:graphicFrameLocks noChangeAspect="1"/>
          </p:cNvGraphicFramePr>
          <p:nvPr>
            <p:extLst>
              <p:ext uri="{D42A27DB-BD31-4B8C-83A1-F6EECF244321}">
                <p14:modId xmlns:p14="http://schemas.microsoft.com/office/powerpoint/2010/main" val="3341124578"/>
              </p:ext>
            </p:extLst>
          </p:nvPr>
        </p:nvGraphicFramePr>
        <p:xfrm>
          <a:off x="2693968" y="4797152"/>
          <a:ext cx="1470025" cy="517525"/>
        </p:xfrm>
        <a:graphic>
          <a:graphicData uri="http://schemas.openxmlformats.org/presentationml/2006/ole">
            <mc:AlternateContent xmlns:mc="http://schemas.openxmlformats.org/markup-compatibility/2006">
              <mc:Choice xmlns:v="urn:schemas-microsoft-com:vml" Requires="v">
                <p:oleObj name="Packager Shell Object" showAsIcon="1" r:id="rId2" imgW="1470695" imgH="518081" progId="Package">
                  <p:embed/>
                </p:oleObj>
              </mc:Choice>
              <mc:Fallback>
                <p:oleObj name="Packager Shell Object" showAsIcon="1" r:id="rId2" imgW="1470695" imgH="518081" progId="Package">
                  <p:embed/>
                  <p:pic>
                    <p:nvPicPr>
                      <p:cNvPr id="0" name=""/>
                      <p:cNvPicPr/>
                      <p:nvPr/>
                    </p:nvPicPr>
                    <p:blipFill>
                      <a:blip r:embed="rId3"/>
                      <a:stretch>
                        <a:fillRect/>
                      </a:stretch>
                    </p:blipFill>
                    <p:spPr>
                      <a:xfrm>
                        <a:off x="2693968" y="4797152"/>
                        <a:ext cx="1470025" cy="517525"/>
                      </a:xfrm>
                      <a:prstGeom prst="rect">
                        <a:avLst/>
                      </a:prstGeom>
                    </p:spPr>
                  </p:pic>
                </p:oleObj>
              </mc:Fallback>
            </mc:AlternateContent>
          </a:graphicData>
        </a:graphic>
      </p:graphicFrame>
    </p:spTree>
    <p:extLst>
      <p:ext uri="{BB962C8B-B14F-4D97-AF65-F5344CB8AC3E}">
        <p14:creationId xmlns:p14="http://schemas.microsoft.com/office/powerpoint/2010/main" val="35450497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252</TotalTime>
  <Words>471</Words>
  <Application>Microsoft Office PowerPoint</Application>
  <PresentationFormat>Widescreen</PresentationFormat>
  <Paragraphs>60</Paragraphs>
  <Slides>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 Unicode MS</vt:lpstr>
      <vt:lpstr>Times New Roman</vt:lpstr>
      <vt:lpstr>Office Theme</vt:lpstr>
      <vt:lpstr>Packager Shell Object</vt:lpstr>
      <vt:lpstr>Synchronization Sequences Lengths</vt:lpstr>
      <vt:lpstr>Abstract</vt:lpstr>
      <vt:lpstr>Ideal Synchronization Method</vt:lpstr>
      <vt:lpstr>Time Estimation Results</vt:lpstr>
      <vt:lpstr>Frequency Estimation Results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Vishal Kalkundrikar</dc:creator>
  <cp:keywords/>
  <cp:lastModifiedBy>Vishal Kalkundrikar</cp:lastModifiedBy>
  <cp:revision>11</cp:revision>
  <cp:lastPrinted>1601-01-01T00:00:00Z</cp:lastPrinted>
  <dcterms:created xsi:type="dcterms:W3CDTF">2025-07-28T08:10:40Z</dcterms:created>
  <dcterms:modified xsi:type="dcterms:W3CDTF">2025-07-28T13:21:10Z</dcterms:modified>
  <cp:category>Name, Affiliation</cp:category>
</cp:coreProperties>
</file>