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360" r:id="rId2"/>
    <p:sldId id="361" r:id="rId3"/>
    <p:sldId id="450" r:id="rId4"/>
    <p:sldId id="451" r:id="rId5"/>
    <p:sldId id="412" r:id="rId6"/>
    <p:sldId id="362" r:id="rId7"/>
    <p:sldId id="363" r:id="rId8"/>
    <p:sldId id="433" r:id="rId9"/>
    <p:sldId id="449" r:id="rId10"/>
    <p:sldId id="366" r:id="rId11"/>
    <p:sldId id="367" r:id="rId12"/>
    <p:sldId id="368" r:id="rId13"/>
    <p:sldId id="369" r:id="rId14"/>
    <p:sldId id="370" r:id="rId15"/>
    <p:sldId id="427" r:id="rId16"/>
    <p:sldId id="377" r:id="rId17"/>
    <p:sldId id="388" r:id="rId18"/>
    <p:sldId id="448" r:id="rId19"/>
    <p:sldId id="440" r:id="rId20"/>
    <p:sldId id="382" r:id="rId21"/>
    <p:sldId id="381" r:id="rId22"/>
    <p:sldId id="452" r:id="rId23"/>
    <p:sldId id="428" r:id="rId24"/>
    <p:sldId id="436" r:id="rId25"/>
    <p:sldId id="437" r:id="rId26"/>
    <p:sldId id="438" r:id="rId27"/>
    <p:sldId id="439" r:id="rId28"/>
    <p:sldId id="435" r:id="rId29"/>
    <p:sldId id="429" r:id="rId30"/>
    <p:sldId id="416" r:id="rId31"/>
    <p:sldId id="415" r:id="rId32"/>
    <p:sldId id="418" r:id="rId33"/>
    <p:sldId id="430" r:id="rId34"/>
    <p:sldId id="455" r:id="rId35"/>
    <p:sldId id="383" r:id="rId36"/>
    <p:sldId id="413" r:id="rId37"/>
    <p:sldId id="394" r:id="rId38"/>
    <p:sldId id="423" r:id="rId39"/>
    <p:sldId id="453" r:id="rId40"/>
    <p:sldId id="454" r:id="rId41"/>
    <p:sldId id="424" r:id="rId42"/>
    <p:sldId id="393" r:id="rId43"/>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6" autoAdjust="0"/>
  </p:normalViewPr>
  <p:slideViewPr>
    <p:cSldViewPr>
      <p:cViewPr>
        <p:scale>
          <a:sx n="80" d="100"/>
          <a:sy n="80" d="100"/>
        </p:scale>
        <p:origin x="782"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802.15-25-0335-04</a:t>
            </a: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5/15-25-0288-01-04ab-tg4ab-detailed-agenda-july-2025.xls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_for_commenting_on-draft_standards.pdf"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802world.org/plen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July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May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60134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116956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https://mentor.ieee.org/802.15/dcn/25/15-25-0288-01-04ab-tg4ab-detailed-agenda-july-2025.xlsx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28818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Tree>
    <p:extLst>
      <p:ext uri="{BB962C8B-B14F-4D97-AF65-F5344CB8AC3E}">
        <p14:creationId xmlns:p14="http://schemas.microsoft.com/office/powerpoint/2010/main" val="322555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a:off x="654856" y="3429001"/>
            <a:ext cx="2484640"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728018568"/>
              </p:ext>
            </p:extLst>
          </p:nvPr>
        </p:nvGraphicFramePr>
        <p:xfrm>
          <a:off x="3699424" y="1532871"/>
          <a:ext cx="4834976" cy="478791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April-July 2025</a:t>
                      </a:r>
                    </a:p>
                  </a:txBody>
                  <a:tcPr marL="5715" marR="5715" marT="5715" marB="0" anchor="ctr"/>
                </a:tc>
                <a:extLst>
                  <a:ext uri="{0D108BD9-81ED-4DB2-BD59-A6C34878D82A}">
                    <a16:rowId xmlns:a16="http://schemas.microsoft.com/office/drawing/2014/main" val="244108333"/>
                  </a:ext>
                </a:extLst>
              </a:tr>
              <a:tr h="443249">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July 2025</a:t>
                      </a:r>
                    </a:p>
                  </a:txBody>
                  <a:tcPr marL="5715" marR="5715" marT="5715" marB="0" anchor="ctr"/>
                </a:tc>
                <a:extLst>
                  <a:ext uri="{0D108BD9-81ED-4DB2-BD59-A6C34878D82A}">
                    <a16:rowId xmlns:a16="http://schemas.microsoft.com/office/drawing/2014/main" val="897297966"/>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2522965536"/>
              </p:ext>
            </p:extLst>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October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November 2025 -  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April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11" name="Arrow: Right 10">
            <a:extLst>
              <a:ext uri="{FF2B5EF4-FFF2-40B4-BE49-F238E27FC236}">
                <a16:creationId xmlns:a16="http://schemas.microsoft.com/office/drawing/2014/main" id="{C47F48B4-A266-5C59-CEC1-AA3AFDAB15E8}"/>
              </a:ext>
            </a:extLst>
          </p:cNvPr>
          <p:cNvSpPr/>
          <p:nvPr/>
        </p:nvSpPr>
        <p:spPr bwMode="auto">
          <a:xfrm flipH="1">
            <a:off x="8558643" y="4101050"/>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for REVCOM</a:t>
            </a:r>
          </a:p>
        </p:txBody>
      </p:sp>
      <p:sp>
        <p:nvSpPr>
          <p:cNvPr id="12" name="Arrow: Right 11">
            <a:extLst>
              <a:ext uri="{FF2B5EF4-FFF2-40B4-BE49-F238E27FC236}">
                <a16:creationId xmlns:a16="http://schemas.microsoft.com/office/drawing/2014/main" id="{85FCDAF1-8381-B75C-11F4-995C0B1428BC}"/>
              </a:ext>
            </a:extLst>
          </p:cNvPr>
          <p:cNvSpPr/>
          <p:nvPr/>
        </p:nvSpPr>
        <p:spPr bwMode="auto">
          <a:xfrm flipH="1">
            <a:off x="8603396" y="992221"/>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July 2025</a:t>
            </a:r>
          </a:p>
        </p:txBody>
      </p:sp>
    </p:spTree>
    <p:extLst>
      <p:ext uri="{BB962C8B-B14F-4D97-AF65-F5344CB8AC3E}">
        <p14:creationId xmlns:p14="http://schemas.microsoft.com/office/powerpoint/2010/main" val="414406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65CE-900F-6629-C7E6-949E67A944D7}"/>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14E418E6-2D68-4911-8FE5-C275BD020B03}"/>
              </a:ext>
            </a:extLst>
          </p:cNvPr>
          <p:cNvSpPr>
            <a:spLocks noGrp="1"/>
          </p:cNvSpPr>
          <p:nvPr>
            <p:ph type="body" sz="half" idx="1"/>
          </p:nvPr>
        </p:nvSpPr>
        <p:spPr/>
        <p:txBody>
          <a:bodyPr/>
          <a:lstStyle/>
          <a:p>
            <a:r>
              <a:rPr lang="en-US" dirty="0"/>
              <a:t>Improve draft D02</a:t>
            </a:r>
          </a:p>
          <a:p>
            <a:pPr lvl="1"/>
            <a:r>
              <a:rPr lang="en-US" dirty="0"/>
              <a:t>Resolve comments through friendly and productive collaboration</a:t>
            </a:r>
          </a:p>
          <a:p>
            <a:r>
              <a:rPr lang="en-US" dirty="0"/>
              <a:t>Work on outstanding issues</a:t>
            </a:r>
          </a:p>
          <a:p>
            <a:pPr lvl="1"/>
            <a:r>
              <a:rPr lang="en-US" dirty="0"/>
              <a:t>Us ad hoc time to work on convergence</a:t>
            </a:r>
          </a:p>
          <a:p>
            <a:r>
              <a:rPr lang="en-US" dirty="0"/>
              <a:t>Complete comment resolution </a:t>
            </a:r>
          </a:p>
        </p:txBody>
      </p:sp>
      <p:sp>
        <p:nvSpPr>
          <p:cNvPr id="4" name="Slide Number Placeholder 3">
            <a:extLst>
              <a:ext uri="{FF2B5EF4-FFF2-40B4-BE49-F238E27FC236}">
                <a16:creationId xmlns:a16="http://schemas.microsoft.com/office/drawing/2014/main" id="{A532FA22-198A-50A0-7230-7D499760AB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1962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July 2025 </a:t>
            </a:r>
          </a:p>
          <a:p>
            <a:r>
              <a:rPr lang="en-US" sz="2800" dirty="0"/>
              <a:t>802 Plenary Session</a:t>
            </a:r>
          </a:p>
          <a:p>
            <a:r>
              <a:rPr lang="en-US" sz="2800" dirty="0"/>
              <a:t>Mixed Mode</a:t>
            </a:r>
          </a:p>
          <a:p>
            <a:r>
              <a:rPr lang="en-US" sz="2800" dirty="0"/>
              <a:t>Live from</a:t>
            </a:r>
          </a:p>
          <a:p>
            <a:r>
              <a:rPr lang="en-US" sz="2800" dirty="0"/>
              <a:t>Madrid, Spain</a:t>
            </a:r>
          </a:p>
          <a:p>
            <a:r>
              <a:rPr lang="en-US" sz="2400" dirty="0"/>
              <a:t>And remote worldwide</a:t>
            </a:r>
          </a:p>
        </p:txBody>
      </p:sp>
      <p:pic>
        <p:nvPicPr>
          <p:cNvPr id="2" name="Picture 1">
            <a:extLst>
              <a:ext uri="{FF2B5EF4-FFF2-40B4-BE49-F238E27FC236}">
                <a16:creationId xmlns:a16="http://schemas.microsoft.com/office/drawing/2014/main" id="{FAA47D6E-7E86-081C-E2EC-D2700D31B0DE}"/>
              </a:ext>
            </a:extLst>
          </p:cNvPr>
          <p:cNvPicPr>
            <a:picLocks noChangeAspect="1"/>
          </p:cNvPicPr>
          <p:nvPr/>
        </p:nvPicPr>
        <p:blipFill>
          <a:blip r:embed="rId3"/>
          <a:stretch>
            <a:fillRect/>
          </a:stretch>
        </p:blipFill>
        <p:spPr>
          <a:xfrm>
            <a:off x="6740714" y="3124200"/>
            <a:ext cx="4934639" cy="1876687"/>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3528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A6D4-C4A5-0F65-287D-918513807A7D}"/>
              </a:ext>
            </a:extLst>
          </p:cNvPr>
          <p:cNvSpPr>
            <a:spLocks noGrp="1"/>
          </p:cNvSpPr>
          <p:nvPr>
            <p:ph type="title"/>
          </p:nvPr>
        </p:nvSpPr>
        <p:spPr>
          <a:xfrm>
            <a:off x="914400" y="76201"/>
            <a:ext cx="10363200" cy="533399"/>
          </a:xfrm>
        </p:spPr>
        <p:txBody>
          <a:bodyPr/>
          <a:lstStyle/>
          <a:p>
            <a:r>
              <a:rPr lang="en-US" dirty="0"/>
              <a:t>Status</a:t>
            </a:r>
          </a:p>
        </p:txBody>
      </p:sp>
      <p:sp>
        <p:nvSpPr>
          <p:cNvPr id="3" name="Text Placeholder 2">
            <a:extLst>
              <a:ext uri="{FF2B5EF4-FFF2-40B4-BE49-F238E27FC236}">
                <a16:creationId xmlns:a16="http://schemas.microsoft.com/office/drawing/2014/main" id="{C597AC39-7151-CF95-15B5-6BD3488ACF01}"/>
              </a:ext>
            </a:extLst>
          </p:cNvPr>
          <p:cNvSpPr>
            <a:spLocks noGrp="1"/>
          </p:cNvSpPr>
          <p:nvPr>
            <p:ph type="body" sz="half" idx="1"/>
          </p:nvPr>
        </p:nvSpPr>
        <p:spPr>
          <a:xfrm>
            <a:off x="914400" y="5334000"/>
            <a:ext cx="10363200" cy="762000"/>
          </a:xfrm>
        </p:spPr>
        <p:txBody>
          <a:bodyPr/>
          <a:lstStyle/>
          <a:p>
            <a:pPr marL="0" indent="0" algn="ctr">
              <a:buNone/>
            </a:pPr>
            <a:r>
              <a:rPr lang="en-US" dirty="0"/>
              <a:t>We have a lot to do!</a:t>
            </a:r>
          </a:p>
        </p:txBody>
      </p:sp>
      <p:sp>
        <p:nvSpPr>
          <p:cNvPr id="4" name="Slide Number Placeholder 3">
            <a:extLst>
              <a:ext uri="{FF2B5EF4-FFF2-40B4-BE49-F238E27FC236}">
                <a16:creationId xmlns:a16="http://schemas.microsoft.com/office/drawing/2014/main" id="{467F6D69-70BE-F101-BAC8-03E47785230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graphicFrame>
        <p:nvGraphicFramePr>
          <p:cNvPr id="5" name="Table 4">
            <a:extLst>
              <a:ext uri="{FF2B5EF4-FFF2-40B4-BE49-F238E27FC236}">
                <a16:creationId xmlns:a16="http://schemas.microsoft.com/office/drawing/2014/main" id="{2AF97B8A-D6A8-2B5E-4DCA-4139852FF9A4}"/>
              </a:ext>
            </a:extLst>
          </p:cNvPr>
          <p:cNvGraphicFramePr>
            <a:graphicFrameLocks noGrp="1"/>
          </p:cNvGraphicFramePr>
          <p:nvPr>
            <p:extLst>
              <p:ext uri="{D42A27DB-BD31-4B8C-83A1-F6EECF244321}">
                <p14:modId xmlns:p14="http://schemas.microsoft.com/office/powerpoint/2010/main" val="1785815362"/>
              </p:ext>
            </p:extLst>
          </p:nvPr>
        </p:nvGraphicFramePr>
        <p:xfrm>
          <a:off x="1752600" y="989012"/>
          <a:ext cx="8991601" cy="4192587"/>
        </p:xfrm>
        <a:graphic>
          <a:graphicData uri="http://schemas.openxmlformats.org/drawingml/2006/table">
            <a:tbl>
              <a:tblPr/>
              <a:tblGrid>
                <a:gridCol w="1196053">
                  <a:extLst>
                    <a:ext uri="{9D8B030D-6E8A-4147-A177-3AD203B41FA5}">
                      <a16:colId xmlns:a16="http://schemas.microsoft.com/office/drawing/2014/main" val="4023183694"/>
                    </a:ext>
                  </a:extLst>
                </a:gridCol>
                <a:gridCol w="1196053">
                  <a:extLst>
                    <a:ext uri="{9D8B030D-6E8A-4147-A177-3AD203B41FA5}">
                      <a16:colId xmlns:a16="http://schemas.microsoft.com/office/drawing/2014/main" val="4192975870"/>
                    </a:ext>
                  </a:extLst>
                </a:gridCol>
                <a:gridCol w="1085778">
                  <a:extLst>
                    <a:ext uri="{9D8B030D-6E8A-4147-A177-3AD203B41FA5}">
                      <a16:colId xmlns:a16="http://schemas.microsoft.com/office/drawing/2014/main" val="22628398"/>
                    </a:ext>
                  </a:extLst>
                </a:gridCol>
                <a:gridCol w="1085778">
                  <a:extLst>
                    <a:ext uri="{9D8B030D-6E8A-4147-A177-3AD203B41FA5}">
                      <a16:colId xmlns:a16="http://schemas.microsoft.com/office/drawing/2014/main" val="3100482946"/>
                    </a:ext>
                  </a:extLst>
                </a:gridCol>
                <a:gridCol w="1085778">
                  <a:extLst>
                    <a:ext uri="{9D8B030D-6E8A-4147-A177-3AD203B41FA5}">
                      <a16:colId xmlns:a16="http://schemas.microsoft.com/office/drawing/2014/main" val="2095597978"/>
                    </a:ext>
                  </a:extLst>
                </a:gridCol>
                <a:gridCol w="1085778">
                  <a:extLst>
                    <a:ext uri="{9D8B030D-6E8A-4147-A177-3AD203B41FA5}">
                      <a16:colId xmlns:a16="http://schemas.microsoft.com/office/drawing/2014/main" val="665276647"/>
                    </a:ext>
                  </a:extLst>
                </a:gridCol>
                <a:gridCol w="1085778">
                  <a:extLst>
                    <a:ext uri="{9D8B030D-6E8A-4147-A177-3AD203B41FA5}">
                      <a16:colId xmlns:a16="http://schemas.microsoft.com/office/drawing/2014/main" val="2064229467"/>
                    </a:ext>
                  </a:extLst>
                </a:gridCol>
                <a:gridCol w="1170605">
                  <a:extLst>
                    <a:ext uri="{9D8B030D-6E8A-4147-A177-3AD203B41FA5}">
                      <a16:colId xmlns:a16="http://schemas.microsoft.com/office/drawing/2014/main" val="3775145262"/>
                    </a:ext>
                  </a:extLst>
                </a:gridCol>
              </a:tblGrid>
              <a:tr h="479496">
                <a:tc gridSpan="8">
                  <a:txBody>
                    <a:bodyPr/>
                    <a:lstStyle/>
                    <a:p>
                      <a:pPr algn="ctr" fontAlgn="ctr"/>
                      <a:r>
                        <a:rPr lang="en-US" sz="1400" b="1" i="0" u="none" strike="noStrike" dirty="0">
                          <a:solidFill>
                            <a:srgbClr val="000000"/>
                          </a:solidFill>
                          <a:effectLst/>
                          <a:latin typeface="Arial" panose="020B0604020202020204" pitchFamily="34" charset="0"/>
                        </a:rPr>
                        <a:t>Comments and Resolution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9012959"/>
                  </a:ext>
                </a:extLst>
              </a:tr>
              <a:tr h="275710">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1251952"/>
                  </a:ext>
                </a:extLst>
              </a:tr>
              <a:tr h="803155">
                <a:tc>
                  <a:txBody>
                    <a:bodyPr/>
                    <a:lstStyle/>
                    <a:p>
                      <a:pPr algn="ctr" fontAlgn="ctr"/>
                      <a:r>
                        <a:rPr lang="en-US" sz="1050" b="0" i="0" u="none" strike="noStrike" dirty="0">
                          <a:solidFill>
                            <a:srgbClr val="000000"/>
                          </a:solidFill>
                          <a:effectLst/>
                          <a:latin typeface="Arial" panose="020B0604020202020204" pitchFamily="34" charset="0"/>
                        </a:rPr>
                        <a:t>Total #  Comments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with 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with non-blank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dirty="0">
                          <a:solidFill>
                            <a:srgbClr val="000000"/>
                          </a:solidFill>
                          <a:effectLst/>
                          <a:latin typeface="Arial" panose="020B0604020202020204" pitchFamily="34" charset="0"/>
                        </a:rPr>
                        <a:t># with "Rejected"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dirty="0">
                          <a:solidFill>
                            <a:srgbClr val="000000"/>
                          </a:solidFill>
                          <a:effectLst/>
                          <a:latin typeface="Arial" panose="020B0604020202020204" pitchFamily="34" charset="0"/>
                        </a:rPr>
                        <a:t># with "Accepted"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with "Revised"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No Resolution, not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58941757"/>
                  </a:ext>
                </a:extLst>
              </a:tr>
              <a:tr h="689274">
                <a:tc>
                  <a:txBody>
                    <a:bodyPr/>
                    <a:lstStyle/>
                    <a:p>
                      <a:pPr algn="ctr" fontAlgn="ctr"/>
                      <a:r>
                        <a:rPr lang="en-US" sz="1200" b="1" i="0" u="none" strike="noStrike" dirty="0">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50" b="0" i="0" u="none" strike="noStrike">
                          <a:solidFill>
                            <a:srgbClr val="000000"/>
                          </a:solidFill>
                          <a:effectLst/>
                          <a:latin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dirty="0">
                          <a:solidFill>
                            <a:srgbClr val="000000"/>
                          </a:solidFill>
                          <a:effectLst/>
                          <a:latin typeface="Arial" panose="020B0604020202020204" pitchFamily="34" charset="0"/>
                        </a:rPr>
                        <a:t>234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dirty="0">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73802425"/>
                  </a:ext>
                </a:extLst>
              </a:tr>
              <a:tr h="269715">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58391025"/>
                  </a:ext>
                </a:extLst>
              </a:tr>
              <a:tr h="434543">
                <a:tc>
                  <a:txBody>
                    <a:bodyPr/>
                    <a:lstStyle/>
                    <a:p>
                      <a:pPr algn="ctr" fontAlgn="ctr"/>
                      <a:r>
                        <a:rPr lang="en-US" sz="1050" b="0" i="0" u="none" strike="noStrike" dirty="0">
                          <a:solidFill>
                            <a:srgbClr val="000000"/>
                          </a:solidFill>
                          <a:effectLst/>
                          <a:latin typeface="Arial" panose="020B0604020202020204" pitchFamily="34" charset="0"/>
                        </a:rPr>
                        <a:t>Technical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Editorial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Okay</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n-US" sz="1050" b="0" i="0" u="none" strike="noStrike" dirty="0">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ctr"/>
                      <a:endParaRPr lang="en-US" sz="105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994368802"/>
                  </a:ext>
                </a:extLst>
              </a:tr>
              <a:tr h="275710">
                <a:tc>
                  <a:txBody>
                    <a:bodyPr/>
                    <a:lstStyle/>
                    <a:p>
                      <a:pPr algn="ctr" fontAlgn="ctr"/>
                      <a:r>
                        <a:rPr lang="en-US" sz="1050" b="0" i="0" u="none" strike="noStrike" dirty="0">
                          <a:solidFill>
                            <a:srgbClr val="000000"/>
                          </a:solidFill>
                          <a:effectLst/>
                          <a:latin typeface="Arial" panose="020B0604020202020204" pitchFamily="34" charset="0"/>
                        </a:rPr>
                        <a:t>447</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105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811701"/>
                  </a:ext>
                </a:extLst>
              </a:tr>
              <a:tr h="689274">
                <a:tc>
                  <a:txBody>
                    <a:bodyPr/>
                    <a:lstStyle/>
                    <a:p>
                      <a:pPr algn="ctr" fontAlgn="ctr"/>
                      <a:r>
                        <a:rPr lang="en-US" sz="1050" b="0" i="0" u="none" strike="noStrike" dirty="0">
                          <a:solidFill>
                            <a:srgbClr val="000000"/>
                          </a:solidFill>
                          <a:effectLst/>
                          <a:latin typeface="Arial" panose="020B0604020202020204" pitchFamily="34" charset="0"/>
                        </a:rPr>
                        <a:t>General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dirty="0">
                          <a:solidFill>
                            <a:srgbClr val="000000"/>
                          </a:solidFill>
                          <a:effectLst/>
                          <a:latin typeface="Arial" panose="020B0604020202020204" pitchFamily="34" charset="0"/>
                        </a:rPr>
                        <a:t>Okay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Arial" panose="020B0604020202020204" pitchFamily="34" charset="0"/>
                        </a:rPr>
                        <a:t>61.69%</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1" i="0" u="none" strike="noStrike" dirty="0">
                          <a:solidFill>
                            <a:srgbClr val="000000"/>
                          </a:solidFill>
                          <a:effectLst/>
                          <a:latin typeface="Arial" panose="020B0604020202020204" pitchFamily="34" charset="0"/>
                        </a:rPr>
                        <a:t>5.28%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35.29%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21.12%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38.31%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14412339"/>
                  </a:ext>
                </a:extLst>
              </a:tr>
              <a:tr h="275710">
                <a:tc>
                  <a:txBody>
                    <a:bodyPr/>
                    <a:lstStyle/>
                    <a:p>
                      <a:pPr algn="ctr" fontAlgn="ctr"/>
                      <a:r>
                        <a:rPr lang="en-US" sz="1000" b="0" i="0" u="none" strike="noStrike">
                          <a:solidFill>
                            <a:srgbClr val="000000"/>
                          </a:solidFill>
                          <a:effectLst/>
                          <a:latin typeface="Arial" panose="020B0604020202020204" pitchFamily="34" charset="0"/>
                        </a:rPr>
                        <a:t>5</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2F2F2"/>
                    </a:solid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16097245"/>
                  </a:ext>
                </a:extLst>
              </a:tr>
            </a:tbl>
          </a:graphicData>
        </a:graphic>
      </p:graphicFrame>
    </p:spTree>
    <p:extLst>
      <p:ext uri="{BB962C8B-B14F-4D97-AF65-F5344CB8AC3E}">
        <p14:creationId xmlns:p14="http://schemas.microsoft.com/office/powerpoint/2010/main" val="281469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a:xfrm>
            <a:off x="914400" y="762000"/>
            <a:ext cx="10363200" cy="4038600"/>
          </a:xfrm>
        </p:spPr>
        <p:txBody>
          <a:bodyPr/>
          <a:lstStyle/>
          <a:p>
            <a:r>
              <a:rPr lang="en-US" dirty="0"/>
              <a:t>Useful information:</a:t>
            </a:r>
            <a:br>
              <a:rPr lang="en-US" dirty="0"/>
            </a:br>
            <a:r>
              <a:rPr lang="en-US" dirty="0"/>
              <a:t>IEEE SA guidelines for commenting on draft standards</a:t>
            </a:r>
            <a:br>
              <a:rPr lang="en-US" dirty="0"/>
            </a:br>
            <a:r>
              <a:rPr lang="en-US" dirty="0"/>
              <a:t> </a:t>
            </a:r>
            <a:br>
              <a:rPr lang="en-US" dirty="0"/>
            </a:br>
            <a:r>
              <a:rPr lang="en-US" dirty="0">
                <a:hlinkClick r:id="rId2"/>
              </a:rPr>
              <a:t>https://standards.ieee.org/wp-content/uploads/import/governance/revcom/Guidelines_for_commenting_on-draft_standards.pdf</a:t>
            </a:r>
            <a:br>
              <a:rPr lang="en-US" dirty="0"/>
            </a:br>
            <a:br>
              <a:rPr lang="en-US" dirty="0"/>
            </a:br>
            <a:endParaRPr lang="en-US" dirty="0"/>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a:xfrm>
            <a:off x="1828800" y="5017532"/>
            <a:ext cx="8534400" cy="621268"/>
          </a:xfrm>
        </p:spPr>
        <p:txBody>
          <a:bodyPr/>
          <a:lstStyle/>
          <a:p>
            <a:r>
              <a:rPr lang="en-US" dirty="0"/>
              <a:t>Things to know when commenting on a draft</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135971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7A9CE-780B-9CAD-5C33-A17C3676472F}"/>
              </a:ext>
            </a:extLst>
          </p:cNvPr>
          <p:cNvSpPr>
            <a:spLocks noGrp="1"/>
          </p:cNvSpPr>
          <p:nvPr>
            <p:ph type="title"/>
          </p:nvPr>
        </p:nvSpPr>
        <p:spPr>
          <a:xfrm>
            <a:off x="914400" y="685800"/>
            <a:ext cx="10363200" cy="609600"/>
          </a:xfrm>
        </p:spPr>
        <p:txBody>
          <a:bodyPr/>
          <a:lstStyle/>
          <a:p>
            <a:r>
              <a:rPr lang="en-US" dirty="0"/>
              <a:t>General Guidelines</a:t>
            </a:r>
          </a:p>
        </p:txBody>
      </p:sp>
      <p:sp>
        <p:nvSpPr>
          <p:cNvPr id="7" name="Text Placeholder 6">
            <a:extLst>
              <a:ext uri="{FF2B5EF4-FFF2-40B4-BE49-F238E27FC236}">
                <a16:creationId xmlns:a16="http://schemas.microsoft.com/office/drawing/2014/main" id="{2BB6AD66-B4D5-BA07-F3D7-44421DCEDD2A}"/>
              </a:ext>
            </a:extLst>
          </p:cNvPr>
          <p:cNvSpPr>
            <a:spLocks noGrp="1"/>
          </p:cNvSpPr>
          <p:nvPr>
            <p:ph type="body" sz="half" idx="1"/>
          </p:nvPr>
        </p:nvSpPr>
        <p:spPr>
          <a:xfrm>
            <a:off x="914400" y="1600200"/>
            <a:ext cx="10363200" cy="4800600"/>
          </a:xfrm>
        </p:spPr>
        <p:txBody>
          <a:bodyPr>
            <a:normAutofit fontScale="85000" lnSpcReduction="20000"/>
          </a:bodyPr>
          <a:lstStyle/>
          <a:p>
            <a:r>
              <a:rPr lang="en-US" dirty="0"/>
              <a:t>Each comment should reference a specific sub-clause, line, paragraph, figure, and/or equation in the balloted draft.</a:t>
            </a:r>
          </a:p>
          <a:p>
            <a:r>
              <a:rPr lang="en-US" dirty="0"/>
              <a:t>A </a:t>
            </a:r>
            <a:r>
              <a:rPr lang="en-US" b="1" dirty="0"/>
              <a:t>valid comment </a:t>
            </a:r>
            <a:r>
              <a:rPr lang="en-US" dirty="0"/>
              <a:t>should identify:</a:t>
            </a:r>
          </a:p>
          <a:p>
            <a:pPr lvl="1"/>
            <a:r>
              <a:rPr lang="en-US" dirty="0"/>
              <a:t>A specific issue with he draft </a:t>
            </a:r>
            <a:r>
              <a:rPr lang="en-US" b="1" dirty="0">
                <a:highlight>
                  <a:srgbClr val="FFFF00"/>
                </a:highlight>
              </a:rPr>
              <a:t>and the proposed change in sufficient detail </a:t>
            </a:r>
            <a:r>
              <a:rPr lang="en-US" dirty="0"/>
              <a:t>so that the Comment Resolution Group (CRG) can revise the draft so that the draft may satisfy the commenter.</a:t>
            </a:r>
          </a:p>
          <a:p>
            <a:r>
              <a:rPr lang="en-US" dirty="0"/>
              <a:t>Comments should </a:t>
            </a:r>
            <a:r>
              <a:rPr lang="en-US" b="1" dirty="0"/>
              <a:t>NOT </a:t>
            </a:r>
            <a:r>
              <a:rPr lang="en-US" dirty="0"/>
              <a:t>be:</a:t>
            </a:r>
          </a:p>
          <a:p>
            <a:pPr lvl="1"/>
            <a:r>
              <a:rPr lang="en-US" dirty="0"/>
              <a:t>Vague: For example, "This paragraph is wrong, fix it" is not a valid comment.</a:t>
            </a:r>
          </a:p>
          <a:p>
            <a:pPr lvl="1"/>
            <a:r>
              <a:rPr lang="en-US" dirty="0"/>
              <a:t>Ask questions without proposing a specific change</a:t>
            </a:r>
          </a:p>
          <a:p>
            <a:pPr lvl="1"/>
            <a:r>
              <a:rPr lang="en-US" dirty="0"/>
              <a:t>Request changes in other documents beside the specific document under ballot, or in potential future revisions of the current project (such comments are out of scope).</a:t>
            </a:r>
          </a:p>
          <a:p>
            <a:endParaRPr lang="en-US" dirty="0"/>
          </a:p>
        </p:txBody>
      </p:sp>
      <p:sp>
        <p:nvSpPr>
          <p:cNvPr id="5" name="Slide Number Placeholder 4">
            <a:extLst>
              <a:ext uri="{FF2B5EF4-FFF2-40B4-BE49-F238E27FC236}">
                <a16:creationId xmlns:a16="http://schemas.microsoft.com/office/drawing/2014/main" id="{8E272A57-E323-C298-D480-D73C1177200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2820376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7C03-2401-89F3-B937-49F0F8E649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D1BD3D-3F02-6D9E-5F4E-532EC6D86EE7}"/>
              </a:ext>
            </a:extLst>
          </p:cNvPr>
          <p:cNvSpPr>
            <a:spLocks noGrp="1"/>
          </p:cNvSpPr>
          <p:nvPr>
            <p:ph type="title"/>
          </p:nvPr>
        </p:nvSpPr>
        <p:spPr>
          <a:xfrm>
            <a:off x="914400" y="685800"/>
            <a:ext cx="10363200" cy="609600"/>
          </a:xfrm>
        </p:spPr>
        <p:txBody>
          <a:bodyPr/>
          <a:lstStyle/>
          <a:p>
            <a:r>
              <a:rPr lang="en-US" dirty="0"/>
              <a:t>Content of Comments</a:t>
            </a:r>
          </a:p>
        </p:txBody>
      </p:sp>
      <p:sp>
        <p:nvSpPr>
          <p:cNvPr id="7" name="Text Placeholder 6">
            <a:extLst>
              <a:ext uri="{FF2B5EF4-FFF2-40B4-BE49-F238E27FC236}">
                <a16:creationId xmlns:a16="http://schemas.microsoft.com/office/drawing/2014/main" id="{78F07A1A-5718-C77E-D01C-22FEC4009E1E}"/>
              </a:ext>
            </a:extLst>
          </p:cNvPr>
          <p:cNvSpPr>
            <a:spLocks noGrp="1"/>
          </p:cNvSpPr>
          <p:nvPr>
            <p:ph type="body" sz="half" idx="1"/>
          </p:nvPr>
        </p:nvSpPr>
        <p:spPr>
          <a:xfrm>
            <a:off x="914400" y="1295400"/>
            <a:ext cx="10363200" cy="5105400"/>
          </a:xfrm>
        </p:spPr>
        <p:txBody>
          <a:bodyPr>
            <a:normAutofit fontScale="70000" lnSpcReduction="20000"/>
          </a:bodyPr>
          <a:lstStyle/>
          <a:p>
            <a:r>
              <a:rPr lang="en-US" dirty="0"/>
              <a:t>Comments relating to general issues that affect multiple sections should be referenced to the first or most prominent instance of the issue. It is acceptable to have one comment that covers multiple instances of a single issue instead of entering multiple comments. </a:t>
            </a:r>
          </a:p>
          <a:p>
            <a:r>
              <a:rPr lang="en-US" dirty="0"/>
              <a:t>Comments should be self contained when possible</a:t>
            </a:r>
          </a:p>
          <a:p>
            <a:r>
              <a:rPr lang="en-US" dirty="0"/>
              <a:t>If necessary, an individual comment submitted in </a:t>
            </a:r>
            <a:r>
              <a:rPr lang="en-US" dirty="0" err="1"/>
              <a:t>myProject</a:t>
            </a:r>
            <a:r>
              <a:rPr lang="en-US" dirty="0"/>
              <a:t> may be supplemented by supporting documents Some examples of acceptable attachment files are: </a:t>
            </a:r>
          </a:p>
          <a:p>
            <a:pPr lvl="1"/>
            <a:r>
              <a:rPr lang="en-US" dirty="0"/>
              <a:t>A marked-up copy of a figure, table or equation indicating corrections or changes needed.</a:t>
            </a:r>
          </a:p>
          <a:p>
            <a:pPr lvl="1"/>
            <a:r>
              <a:rPr lang="en-US" dirty="0"/>
              <a:t>A replacement figure, table, or equation that the comment suggests be added or suggests as a replacement of an existing item in the balloted draft.</a:t>
            </a:r>
          </a:p>
          <a:p>
            <a:pPr lvl="1"/>
            <a:r>
              <a:rPr lang="en-US" dirty="0"/>
              <a:t>Revised text to replace or add an entire subclause or paragraph, exceeding the capacity of the comments form.</a:t>
            </a:r>
          </a:p>
          <a:p>
            <a:pPr lvl="1"/>
            <a:r>
              <a:rPr lang="en-US" dirty="0"/>
              <a:t>All or part of the balloted draft that has been marked up with comments (e.g. by hand and then scanned, or using Word change tracking, or by inserting PDF comments) that relates to multiple issues or relates to multiple lines, paragraphs, figures, or equations in the balloted draft. </a:t>
            </a:r>
          </a:p>
        </p:txBody>
      </p:sp>
      <p:sp>
        <p:nvSpPr>
          <p:cNvPr id="5" name="Slide Number Placeholder 4">
            <a:extLst>
              <a:ext uri="{FF2B5EF4-FFF2-40B4-BE49-F238E27FC236}">
                <a16:creationId xmlns:a16="http://schemas.microsoft.com/office/drawing/2014/main" id="{D7656D41-60B5-E3AE-42FD-E6480B8FB9C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2685859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F576-D6BA-180F-86E5-C87FD1B5B3C4}"/>
              </a:ext>
            </a:extLst>
          </p:cNvPr>
          <p:cNvSpPr>
            <a:spLocks noGrp="1"/>
          </p:cNvSpPr>
          <p:nvPr>
            <p:ph type="title"/>
          </p:nvPr>
        </p:nvSpPr>
        <p:spPr/>
        <p:txBody>
          <a:bodyPr/>
          <a:lstStyle/>
          <a:p>
            <a:r>
              <a:rPr lang="en-US" dirty="0"/>
              <a:t>Scope of a recirculation</a:t>
            </a:r>
          </a:p>
        </p:txBody>
      </p:sp>
      <p:sp>
        <p:nvSpPr>
          <p:cNvPr id="3" name="Text Placeholder 2">
            <a:extLst>
              <a:ext uri="{FF2B5EF4-FFF2-40B4-BE49-F238E27FC236}">
                <a16:creationId xmlns:a16="http://schemas.microsoft.com/office/drawing/2014/main" id="{87D18321-7DF7-65B7-937A-EEBDD32E4CF1}"/>
              </a:ext>
            </a:extLst>
          </p:cNvPr>
          <p:cNvSpPr>
            <a:spLocks noGrp="1"/>
          </p:cNvSpPr>
          <p:nvPr>
            <p:ph type="body" sz="half" idx="1"/>
          </p:nvPr>
        </p:nvSpPr>
        <p:spPr>
          <a:xfrm>
            <a:off x="914400" y="1752600"/>
            <a:ext cx="10363200" cy="4343400"/>
          </a:xfrm>
        </p:spPr>
        <p:txBody>
          <a:bodyPr/>
          <a:lstStyle/>
          <a:p>
            <a:r>
              <a:rPr lang="en-US" dirty="0"/>
              <a:t>Changes since the previous draft, or material affected by that change</a:t>
            </a:r>
          </a:p>
          <a:p>
            <a:r>
              <a:rPr lang="en-US" dirty="0"/>
              <a:t>Material related to a "must be satisfied" comment from the previous round of balloting</a:t>
            </a:r>
          </a:p>
          <a:p>
            <a:r>
              <a:rPr lang="en-US" dirty="0"/>
              <a:t>Material related to a previous comment response that was not properly applied. It is the responsibility of the balloters to carefully examine the draft to confirm that it is consistent with the comment disposition and disposition detail from the previous ballot.</a:t>
            </a:r>
          </a:p>
        </p:txBody>
      </p:sp>
      <p:sp>
        <p:nvSpPr>
          <p:cNvPr id="4" name="Slide Number Placeholder 3">
            <a:extLst>
              <a:ext uri="{FF2B5EF4-FFF2-40B4-BE49-F238E27FC236}">
                <a16:creationId xmlns:a16="http://schemas.microsoft.com/office/drawing/2014/main" id="{342CE15E-6DD4-09EB-034D-870612D7DCA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Tree>
    <p:extLst>
      <p:ext uri="{BB962C8B-B14F-4D97-AF65-F5344CB8AC3E}">
        <p14:creationId xmlns:p14="http://schemas.microsoft.com/office/powerpoint/2010/main" val="335941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BC06-D736-F822-9A3E-260DE9DED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8E34-D482-F015-E594-4973F783B9CB}"/>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CAA34655-3D6C-36C2-E7EC-4A017948B5AA}"/>
              </a:ext>
            </a:extLst>
          </p:cNvPr>
          <p:cNvSpPr>
            <a:spLocks noGrp="1"/>
          </p:cNvSpPr>
          <p:nvPr>
            <p:ph type="body" sz="half" idx="1"/>
          </p:nvPr>
        </p:nvSpPr>
        <p:spPr/>
        <p:txBody>
          <a:bodyPr/>
          <a:lstStyle/>
          <a:p>
            <a:r>
              <a:rPr lang="en-US" dirty="0"/>
              <a:t>The group can not improve the draft standard with poorly formed comments</a:t>
            </a:r>
          </a:p>
          <a:p>
            <a:r>
              <a:rPr lang="en-US" dirty="0"/>
              <a:t>The groups time is valuable </a:t>
            </a:r>
          </a:p>
          <a:p>
            <a:r>
              <a:rPr lang="en-US" dirty="0"/>
              <a:t>Comments not following the guidelines can be rejected</a:t>
            </a:r>
          </a:p>
          <a:p>
            <a:r>
              <a:rPr lang="en-US" dirty="0"/>
              <a:t>Submissions not following these guidelines are not meeting the obligation of WG </a:t>
            </a:r>
            <a:r>
              <a:rPr lang="en-US" dirty="0" err="1"/>
              <a:t>memers</a:t>
            </a:r>
            <a:endParaRPr lang="en-US" dirty="0"/>
          </a:p>
        </p:txBody>
      </p:sp>
      <p:sp>
        <p:nvSpPr>
          <p:cNvPr id="4" name="Slide Number Placeholder 3">
            <a:extLst>
              <a:ext uri="{FF2B5EF4-FFF2-40B4-BE49-F238E27FC236}">
                <a16:creationId xmlns:a16="http://schemas.microsoft.com/office/drawing/2014/main" id="{DDEA912F-81F5-4288-8F25-C5B755C90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281516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A265-F0AE-98A5-AAB9-EF78846F6F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5B72A2-17E1-094D-A3A2-C1FDE3FBB6C5}"/>
              </a:ext>
            </a:extLst>
          </p:cNvPr>
          <p:cNvSpPr>
            <a:spLocks noGrp="1"/>
          </p:cNvSpPr>
          <p:nvPr>
            <p:ph type="ctrTitle"/>
          </p:nvPr>
        </p:nvSpPr>
        <p:spPr>
          <a:xfrm>
            <a:off x="914400" y="685800"/>
            <a:ext cx="10363200" cy="2914651"/>
          </a:xfrm>
        </p:spPr>
        <p:txBody>
          <a:bodyPr/>
          <a:lstStyle/>
          <a:p>
            <a:r>
              <a:rPr lang="en-US" dirty="0"/>
              <a:t>Useful information:</a:t>
            </a:r>
            <a:br>
              <a:rPr lang="en-US" dirty="0"/>
            </a:br>
            <a:r>
              <a:rPr lang="en-US" dirty="0"/>
              <a:t>Comment Resolution Guidelines</a:t>
            </a:r>
            <a:br>
              <a:rPr lang="en-US" dirty="0"/>
            </a:br>
            <a:r>
              <a:rPr lang="en-US" dirty="0">
                <a:hlinkClick r:id="rId2"/>
              </a:rPr>
              <a:t>https://standards.ieee.org/wp-content/uploads/import/governance/revcom/guidelines.pdf</a:t>
            </a:r>
            <a:endParaRPr lang="en-US" dirty="0"/>
          </a:p>
        </p:txBody>
      </p:sp>
      <p:sp>
        <p:nvSpPr>
          <p:cNvPr id="6" name="Subtitle 5">
            <a:extLst>
              <a:ext uri="{FF2B5EF4-FFF2-40B4-BE49-F238E27FC236}">
                <a16:creationId xmlns:a16="http://schemas.microsoft.com/office/drawing/2014/main" id="{280E5D28-C796-97B3-7592-1AB35C53F963}"/>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F3B84B42-428C-B951-09CF-477D68E94C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Tree>
    <p:extLst>
      <p:ext uri="{BB962C8B-B14F-4D97-AF65-F5344CB8AC3E}">
        <p14:creationId xmlns:p14="http://schemas.microsoft.com/office/powerpoint/2010/main" val="3280739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304083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1358-F967-0F4D-9E18-5CA345FEB58B}"/>
              </a:ext>
            </a:extLst>
          </p:cNvPr>
          <p:cNvSpPr>
            <a:spLocks noGrp="1"/>
          </p:cNvSpPr>
          <p:nvPr>
            <p:ph type="title"/>
          </p:nvPr>
        </p:nvSpPr>
        <p:spPr>
          <a:xfrm>
            <a:off x="914400" y="685800"/>
            <a:ext cx="10363200" cy="1143000"/>
          </a:xfrm>
        </p:spPr>
        <p:txBody>
          <a:bodyPr/>
          <a:lstStyle/>
          <a:p>
            <a:r>
              <a:rPr lang="en-US" dirty="0"/>
              <a:t>Opening Report</a:t>
            </a:r>
          </a:p>
        </p:txBody>
      </p:sp>
      <p:sp>
        <p:nvSpPr>
          <p:cNvPr id="3" name="Text Placeholder 2">
            <a:extLst>
              <a:ext uri="{FF2B5EF4-FFF2-40B4-BE49-F238E27FC236}">
                <a16:creationId xmlns:a16="http://schemas.microsoft.com/office/drawing/2014/main" id="{19A2C12D-3F1C-9AB1-24DE-C7D71B326CD8}"/>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EC90BD35-3925-A931-9171-28ED38418114}"/>
              </a:ext>
            </a:extLst>
          </p:cNvPr>
          <p:cNvSpPr>
            <a:spLocks noGrp="1"/>
          </p:cNvSpPr>
          <p:nvPr>
            <p:ph sz="half" idx="2"/>
          </p:nvPr>
        </p:nvSpPr>
        <p:spPr>
          <a:xfrm>
            <a:off x="1016002" y="1981200"/>
            <a:ext cx="10363200" cy="2743200"/>
          </a:xfrm>
        </p:spPr>
        <p:txBody>
          <a:bodyPr>
            <a:normAutofit lnSpcReduction="10000"/>
          </a:bodyPr>
          <a:lstStyle/>
          <a:p>
            <a:pPr marL="0" indent="0">
              <a:buNone/>
            </a:pPr>
            <a:r>
              <a:rPr lang="en-US" dirty="0"/>
              <a:t>Goals for the week:</a:t>
            </a:r>
          </a:p>
          <a:p>
            <a:r>
              <a:rPr lang="en-US" dirty="0"/>
              <a:t>Resolve Comments</a:t>
            </a:r>
          </a:p>
          <a:p>
            <a:r>
              <a:rPr lang="en-US" dirty="0"/>
              <a:t>Complete comment resolution on D02</a:t>
            </a:r>
          </a:p>
          <a:p>
            <a:r>
              <a:rPr lang="en-US" dirty="0"/>
              <a:t>8 meeting slots</a:t>
            </a:r>
          </a:p>
          <a:p>
            <a:pPr lvl="1"/>
            <a:r>
              <a:rPr lang="en-US" dirty="0"/>
              <a:t>1 designated for breakout</a:t>
            </a:r>
          </a:p>
          <a:p>
            <a:endParaRPr lang="en-US" dirty="0"/>
          </a:p>
        </p:txBody>
      </p:sp>
      <p:sp>
        <p:nvSpPr>
          <p:cNvPr id="5" name="Slide Number Placeholder 4">
            <a:extLst>
              <a:ext uri="{FF2B5EF4-FFF2-40B4-BE49-F238E27FC236}">
                <a16:creationId xmlns:a16="http://schemas.microsoft.com/office/drawing/2014/main" id="{6D457E01-5655-9FCC-A105-E5C0031D49A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Tree>
    <p:extLst>
      <p:ext uri="{BB962C8B-B14F-4D97-AF65-F5344CB8AC3E}">
        <p14:creationId xmlns:p14="http://schemas.microsoft.com/office/powerpoint/2010/main" val="1339946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3976740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unresolvable deadlock</a:t>
            </a:r>
          </a:p>
          <a:p>
            <a:pPr lvl="1"/>
            <a:r>
              <a:rPr lang="en-US" dirty="0"/>
              <a:t>The CRG cannot come to a consensus to make changes necessary to address the comment. </a:t>
            </a:r>
          </a:p>
          <a:p>
            <a:pPr lvl="1"/>
            <a:r>
              <a:rPr lang="en-US" dirty="0"/>
              <a:t>This is not subject to CRG consensus, it is determined by the chair</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109730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339594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577545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0355-ACA7-387C-3F43-1612EBC07714}"/>
              </a:ext>
            </a:extLst>
          </p:cNvPr>
          <p:cNvSpPr>
            <a:spLocks noGrp="1"/>
          </p:cNvSpPr>
          <p:nvPr>
            <p:ph type="title"/>
          </p:nvPr>
        </p:nvSpPr>
        <p:spPr/>
        <p:txBody>
          <a:bodyPr/>
          <a:lstStyle/>
          <a:p>
            <a:r>
              <a:rPr lang="en-US" dirty="0"/>
              <a:t>Motion</a:t>
            </a:r>
          </a:p>
        </p:txBody>
      </p:sp>
      <p:sp>
        <p:nvSpPr>
          <p:cNvPr id="3" name="Text Placeholder 2">
            <a:extLst>
              <a:ext uri="{FF2B5EF4-FFF2-40B4-BE49-F238E27FC236}">
                <a16:creationId xmlns:a16="http://schemas.microsoft.com/office/drawing/2014/main" id="{95DAF312-1923-E413-4B52-7E72C34475F7}"/>
              </a:ext>
            </a:extLst>
          </p:cNvPr>
          <p:cNvSpPr>
            <a:spLocks noGrp="1"/>
          </p:cNvSpPr>
          <p:nvPr>
            <p:ph type="body" sz="half" idx="1"/>
          </p:nvPr>
        </p:nvSpPr>
        <p:spPr/>
        <p:txBody>
          <a:bodyPr/>
          <a:lstStyle/>
          <a:p>
            <a:r>
              <a:rPr lang="en-US" dirty="0"/>
              <a:t>Move to adopt the comment resolutions in document 15-25-0307-01</a:t>
            </a:r>
          </a:p>
          <a:p>
            <a:pPr lvl="1"/>
            <a:r>
              <a:rPr lang="en-US" dirty="0"/>
              <a:t>Moved: Mickael Maman (ST)</a:t>
            </a:r>
          </a:p>
          <a:p>
            <a:pPr lvl="1"/>
            <a:r>
              <a:rPr lang="en-US" dirty="0"/>
              <a:t>Second: Frank Leong (NXP)</a:t>
            </a:r>
          </a:p>
          <a:p>
            <a:pPr lvl="1"/>
            <a:r>
              <a:rPr lang="en-US" dirty="0"/>
              <a:t>Outcome(y/n/a) : 20 / 6 / 1</a:t>
            </a:r>
          </a:p>
          <a:p>
            <a:pPr lvl="1"/>
            <a:endParaRPr lang="en-US" dirty="0"/>
          </a:p>
          <a:p>
            <a:endParaRPr lang="en-US" dirty="0"/>
          </a:p>
        </p:txBody>
      </p:sp>
      <p:sp>
        <p:nvSpPr>
          <p:cNvPr id="4" name="Slide Number Placeholder 3">
            <a:extLst>
              <a:ext uri="{FF2B5EF4-FFF2-40B4-BE49-F238E27FC236}">
                <a16:creationId xmlns:a16="http://schemas.microsoft.com/office/drawing/2014/main" id="{7656A767-F35D-7BCA-3EB7-A5CAF0DD39F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spTree>
    <p:extLst>
      <p:ext uri="{BB962C8B-B14F-4D97-AF65-F5344CB8AC3E}">
        <p14:creationId xmlns:p14="http://schemas.microsoft.com/office/powerpoint/2010/main" val="3672131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Tree>
    <p:extLst>
      <p:ext uri="{BB962C8B-B14F-4D97-AF65-F5344CB8AC3E}">
        <p14:creationId xmlns:p14="http://schemas.microsoft.com/office/powerpoint/2010/main" val="1422968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F5D9-CD38-C983-00BF-0333FFE6F98D}"/>
              </a:ext>
            </a:extLst>
          </p:cNvPr>
          <p:cNvSpPr>
            <a:spLocks noGrp="1"/>
          </p:cNvSpPr>
          <p:nvPr>
            <p:ph type="title"/>
          </p:nvPr>
        </p:nvSpPr>
        <p:spPr>
          <a:xfrm>
            <a:off x="914400" y="685800"/>
            <a:ext cx="10363200" cy="762000"/>
          </a:xfrm>
        </p:spPr>
        <p:txBody>
          <a:bodyPr/>
          <a:lstStyle/>
          <a:p>
            <a:r>
              <a:rPr lang="en-US" dirty="0"/>
              <a:t>Teleconferences</a:t>
            </a:r>
          </a:p>
        </p:txBody>
      </p:sp>
      <p:sp>
        <p:nvSpPr>
          <p:cNvPr id="3" name="Text Placeholder 2">
            <a:extLst>
              <a:ext uri="{FF2B5EF4-FFF2-40B4-BE49-F238E27FC236}">
                <a16:creationId xmlns:a16="http://schemas.microsoft.com/office/drawing/2014/main" id="{237AFD46-6346-5DA9-2963-7B1D03F9D3FE}"/>
              </a:ext>
            </a:extLst>
          </p:cNvPr>
          <p:cNvSpPr>
            <a:spLocks noGrp="1"/>
          </p:cNvSpPr>
          <p:nvPr>
            <p:ph type="body" sz="half" idx="1"/>
          </p:nvPr>
        </p:nvSpPr>
        <p:spPr>
          <a:xfrm>
            <a:off x="914400" y="1676400"/>
            <a:ext cx="10363200" cy="4419600"/>
          </a:xfrm>
        </p:spPr>
        <p:txBody>
          <a:bodyPr>
            <a:normAutofit fontScale="92500" lnSpcReduction="20000"/>
          </a:bodyPr>
          <a:lstStyle/>
          <a:p>
            <a:r>
              <a:rPr lang="en-US" dirty="0"/>
              <a:t>Suggested that 1 hour per week is not enough</a:t>
            </a:r>
          </a:p>
          <a:p>
            <a:r>
              <a:rPr lang="en-US" dirty="0"/>
              <a:t>One longer call vs 2 1 hour calls</a:t>
            </a:r>
          </a:p>
          <a:p>
            <a:pPr lvl="1"/>
            <a:r>
              <a:rPr lang="en-US" dirty="0"/>
              <a:t>Advantage of 1 call </a:t>
            </a:r>
          </a:p>
          <a:p>
            <a:pPr lvl="2"/>
            <a:r>
              <a:rPr lang="en-US" dirty="0"/>
              <a:t>Better overhead time to working time</a:t>
            </a:r>
          </a:p>
          <a:p>
            <a:pPr lvl="2"/>
            <a:r>
              <a:rPr lang="en-US" dirty="0"/>
              <a:t>Discussion momentum</a:t>
            </a:r>
          </a:p>
          <a:p>
            <a:pPr lvl="1"/>
            <a:r>
              <a:rPr lang="en-US" dirty="0"/>
              <a:t>Advantage of 2 calls </a:t>
            </a:r>
          </a:p>
          <a:p>
            <a:pPr lvl="2"/>
            <a:r>
              <a:rPr lang="en-US" dirty="0"/>
              <a:t>May be easier to fit into people’s schedules</a:t>
            </a:r>
          </a:p>
          <a:p>
            <a:pPr lvl="2"/>
            <a:r>
              <a:rPr lang="en-US" dirty="0"/>
              <a:t>Can share the pain of inconvenient call time (spherical earth)</a:t>
            </a:r>
          </a:p>
          <a:p>
            <a:r>
              <a:rPr lang="en-US" dirty="0"/>
              <a:t>A proposal:</a:t>
            </a:r>
          </a:p>
          <a:p>
            <a:pPr lvl="1"/>
            <a:r>
              <a:rPr lang="en-US" dirty="0"/>
              <a:t>Commencing 14</a:t>
            </a:r>
            <a:r>
              <a:rPr lang="en-US" baseline="30000" dirty="0"/>
              <a:t>th</a:t>
            </a:r>
            <a:r>
              <a:rPr lang="en-US" dirty="0"/>
              <a:t> Aug 2025, continuing through 8</a:t>
            </a:r>
            <a:r>
              <a:rPr lang="en-US" baseline="30000" dirty="0"/>
              <a:t>th</a:t>
            </a:r>
            <a:r>
              <a:rPr lang="en-US" dirty="0"/>
              <a:t> Sept 2025</a:t>
            </a:r>
          </a:p>
          <a:p>
            <a:pPr lvl="1"/>
            <a:r>
              <a:rPr lang="en-US" dirty="0"/>
              <a:t>Once per week, 1.5 hour Tuesday 06:00</a:t>
            </a:r>
          </a:p>
          <a:p>
            <a:pPr marL="0" indent="0">
              <a:buNone/>
            </a:pPr>
            <a:endParaRPr lang="en-US" dirty="0"/>
          </a:p>
        </p:txBody>
      </p:sp>
      <p:sp>
        <p:nvSpPr>
          <p:cNvPr id="4" name="Slide Number Placeholder 3">
            <a:extLst>
              <a:ext uri="{FF2B5EF4-FFF2-40B4-BE49-F238E27FC236}">
                <a16:creationId xmlns:a16="http://schemas.microsoft.com/office/drawing/2014/main" id="{903D20D3-B001-1B8C-F9D8-B0E803B42F7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39</a:t>
            </a:fld>
            <a:endParaRPr lang="en-US"/>
          </a:p>
        </p:txBody>
      </p:sp>
    </p:spTree>
    <p:extLst>
      <p:ext uri="{BB962C8B-B14F-4D97-AF65-F5344CB8AC3E}">
        <p14:creationId xmlns:p14="http://schemas.microsoft.com/office/powerpoint/2010/main" val="58930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D54BC-9D5F-936E-531C-1B0267C71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EFE0A-DD03-9C58-D04D-0327AE2041AF}"/>
              </a:ext>
            </a:extLst>
          </p:cNvPr>
          <p:cNvSpPr>
            <a:spLocks noGrp="1"/>
          </p:cNvSpPr>
          <p:nvPr>
            <p:ph type="title"/>
          </p:nvPr>
        </p:nvSpPr>
        <p:spPr>
          <a:xfrm>
            <a:off x="914400" y="685800"/>
            <a:ext cx="10363200" cy="654310"/>
          </a:xfrm>
        </p:spPr>
        <p:txBody>
          <a:bodyPr/>
          <a:lstStyle/>
          <a:p>
            <a:r>
              <a:rPr lang="en-US" dirty="0"/>
              <a:t>Opening Report</a:t>
            </a:r>
          </a:p>
        </p:txBody>
      </p:sp>
      <p:sp>
        <p:nvSpPr>
          <p:cNvPr id="3" name="Text Placeholder 2">
            <a:extLst>
              <a:ext uri="{FF2B5EF4-FFF2-40B4-BE49-F238E27FC236}">
                <a16:creationId xmlns:a16="http://schemas.microsoft.com/office/drawing/2014/main" id="{45FEE635-F506-2245-7543-E194CC2EC26A}"/>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A1589301-9A53-AD37-A8D8-DFAC95441F7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graphicFrame>
        <p:nvGraphicFramePr>
          <p:cNvPr id="6" name="Table 5">
            <a:extLst>
              <a:ext uri="{FF2B5EF4-FFF2-40B4-BE49-F238E27FC236}">
                <a16:creationId xmlns:a16="http://schemas.microsoft.com/office/drawing/2014/main" id="{D542017C-9142-E75E-AE2E-716C91912E11}"/>
              </a:ext>
            </a:extLst>
          </p:cNvPr>
          <p:cNvGraphicFramePr>
            <a:graphicFrameLocks noGrp="1"/>
          </p:cNvGraphicFramePr>
          <p:nvPr>
            <p:extLst>
              <p:ext uri="{D42A27DB-BD31-4B8C-83A1-F6EECF244321}">
                <p14:modId xmlns:p14="http://schemas.microsoft.com/office/powerpoint/2010/main" val="2097652141"/>
              </p:ext>
            </p:extLst>
          </p:nvPr>
        </p:nvGraphicFramePr>
        <p:xfrm>
          <a:off x="1140997" y="1524000"/>
          <a:ext cx="9818099" cy="4421156"/>
        </p:xfrm>
        <a:graphic>
          <a:graphicData uri="http://schemas.openxmlformats.org/drawingml/2006/table">
            <a:tbl>
              <a:tblPr/>
              <a:tblGrid>
                <a:gridCol w="1305994">
                  <a:extLst>
                    <a:ext uri="{9D8B030D-6E8A-4147-A177-3AD203B41FA5}">
                      <a16:colId xmlns:a16="http://schemas.microsoft.com/office/drawing/2014/main" val="3951410355"/>
                    </a:ext>
                  </a:extLst>
                </a:gridCol>
                <a:gridCol w="1305994">
                  <a:extLst>
                    <a:ext uri="{9D8B030D-6E8A-4147-A177-3AD203B41FA5}">
                      <a16:colId xmlns:a16="http://schemas.microsoft.com/office/drawing/2014/main" val="3790601009"/>
                    </a:ext>
                  </a:extLst>
                </a:gridCol>
                <a:gridCol w="1185581">
                  <a:extLst>
                    <a:ext uri="{9D8B030D-6E8A-4147-A177-3AD203B41FA5}">
                      <a16:colId xmlns:a16="http://schemas.microsoft.com/office/drawing/2014/main" val="2197694913"/>
                    </a:ext>
                  </a:extLst>
                </a:gridCol>
                <a:gridCol w="1185581">
                  <a:extLst>
                    <a:ext uri="{9D8B030D-6E8A-4147-A177-3AD203B41FA5}">
                      <a16:colId xmlns:a16="http://schemas.microsoft.com/office/drawing/2014/main" val="4276531436"/>
                    </a:ext>
                  </a:extLst>
                </a:gridCol>
                <a:gridCol w="1185581">
                  <a:extLst>
                    <a:ext uri="{9D8B030D-6E8A-4147-A177-3AD203B41FA5}">
                      <a16:colId xmlns:a16="http://schemas.microsoft.com/office/drawing/2014/main" val="319720787"/>
                    </a:ext>
                  </a:extLst>
                </a:gridCol>
                <a:gridCol w="1185581">
                  <a:extLst>
                    <a:ext uri="{9D8B030D-6E8A-4147-A177-3AD203B41FA5}">
                      <a16:colId xmlns:a16="http://schemas.microsoft.com/office/drawing/2014/main" val="1016647794"/>
                    </a:ext>
                  </a:extLst>
                </a:gridCol>
                <a:gridCol w="1185581">
                  <a:extLst>
                    <a:ext uri="{9D8B030D-6E8A-4147-A177-3AD203B41FA5}">
                      <a16:colId xmlns:a16="http://schemas.microsoft.com/office/drawing/2014/main" val="3291492941"/>
                    </a:ext>
                  </a:extLst>
                </a:gridCol>
                <a:gridCol w="1278206">
                  <a:extLst>
                    <a:ext uri="{9D8B030D-6E8A-4147-A177-3AD203B41FA5}">
                      <a16:colId xmlns:a16="http://schemas.microsoft.com/office/drawing/2014/main" val="1892463779"/>
                    </a:ext>
                  </a:extLst>
                </a:gridCol>
              </a:tblGrid>
              <a:tr h="472478">
                <a:tc gridSpan="8">
                  <a:txBody>
                    <a:bodyPr/>
                    <a:lstStyle/>
                    <a:p>
                      <a:pPr algn="ctr" fontAlgn="ctr"/>
                      <a:r>
                        <a:rPr lang="en-US" sz="1200" b="1" i="0" u="none" strike="noStrike" dirty="0">
                          <a:solidFill>
                            <a:srgbClr val="000000"/>
                          </a:solidFill>
                          <a:effectLst/>
                          <a:latin typeface="Arial" panose="020B0604020202020204" pitchFamily="34" charset="0"/>
                        </a:rPr>
                        <a:t>Comments and Resolution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8494213"/>
                  </a:ext>
                </a:extLst>
              </a:tr>
              <a:tr h="271674">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0090351"/>
                  </a:ext>
                </a:extLst>
              </a:tr>
              <a:tr h="1081331">
                <a:tc>
                  <a:txBody>
                    <a:bodyPr/>
                    <a:lstStyle/>
                    <a:p>
                      <a:pPr algn="ctr" fontAlgn="ctr"/>
                      <a:r>
                        <a:rPr lang="en-US" sz="1000" b="0" i="0" u="none" strike="noStrike">
                          <a:solidFill>
                            <a:srgbClr val="000000"/>
                          </a:solidFill>
                          <a:effectLst/>
                          <a:latin typeface="Arial" panose="020B0604020202020204" pitchFamily="34" charset="0"/>
                        </a:rPr>
                        <a:t>Total #  Comments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Arial" panose="020B0604020202020204" pitchFamily="34" charset="0"/>
                        </a:rPr>
                        <a:t># with 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non-blank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"Rejected"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"Accepted"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"Revised"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No Resolution, not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14282573"/>
                  </a:ext>
                </a:extLst>
              </a:tr>
              <a:tr h="679187">
                <a:tc>
                  <a:txBody>
                    <a:bodyPr/>
                    <a:lstStyle/>
                    <a:p>
                      <a:pPr algn="ctr" fontAlgn="ctr"/>
                      <a:r>
                        <a:rPr lang="en-US" sz="1100" b="1"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65784530"/>
                  </a:ext>
                </a:extLst>
              </a:tr>
              <a:tr h="265768">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19408943"/>
                  </a:ext>
                </a:extLst>
              </a:tr>
              <a:tr h="428183">
                <a:tc>
                  <a:txBody>
                    <a:bodyPr/>
                    <a:lstStyle/>
                    <a:p>
                      <a:pPr algn="ctr" fontAlgn="ctr"/>
                      <a:r>
                        <a:rPr lang="en-US" sz="1000" b="0" i="0" u="none" strike="noStrike">
                          <a:solidFill>
                            <a:srgbClr val="000000"/>
                          </a:solidFill>
                          <a:effectLst/>
                          <a:latin typeface="Arial" panose="020B0604020202020204" pitchFamily="34" charset="0"/>
                        </a:rPr>
                        <a:t>Technical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Editorial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n-US" sz="10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048985585"/>
                  </a:ext>
                </a:extLst>
              </a:tr>
              <a:tr h="271674">
                <a:tc>
                  <a:txBody>
                    <a:bodyPr/>
                    <a:lstStyle/>
                    <a:p>
                      <a:pPr algn="ctr" fontAlgn="ctr"/>
                      <a:r>
                        <a:rPr lang="en-US" sz="1000" b="0" i="0" u="none" strike="noStrike">
                          <a:solidFill>
                            <a:srgbClr val="000000"/>
                          </a:solidFill>
                          <a:effectLst/>
                          <a:latin typeface="Arial" panose="020B0604020202020204" pitchFamily="34" charset="0"/>
                        </a:rPr>
                        <a:t>447</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893670"/>
                  </a:ext>
                </a:extLst>
              </a:tr>
              <a:tr h="679187">
                <a:tc>
                  <a:txBody>
                    <a:bodyPr/>
                    <a:lstStyle/>
                    <a:p>
                      <a:pPr algn="ctr" fontAlgn="ctr"/>
                      <a:r>
                        <a:rPr lang="en-US" sz="1000" b="0" i="0" u="none" strike="noStrike">
                          <a:solidFill>
                            <a:srgbClr val="000000"/>
                          </a:solidFill>
                          <a:effectLst/>
                          <a:latin typeface="Arial" panose="020B0604020202020204" pitchFamily="34" charset="0"/>
                        </a:rPr>
                        <a:t>General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panose="020B0604020202020204" pitchFamily="34" charset="0"/>
                        </a:rPr>
                        <a:t>61.69%</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200" b="1" i="0" u="none" strike="noStrike">
                          <a:solidFill>
                            <a:srgbClr val="000000"/>
                          </a:solidFill>
                          <a:effectLst/>
                          <a:latin typeface="Arial" panose="020B0604020202020204" pitchFamily="34" charset="0"/>
                        </a:rPr>
                        <a:t>5.28%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35.29%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21.12%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38.31%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81348138"/>
                  </a:ext>
                </a:extLst>
              </a:tr>
              <a:tr h="271674">
                <a:tc>
                  <a:txBody>
                    <a:bodyPr/>
                    <a:lstStyle/>
                    <a:p>
                      <a:pPr algn="ctr" fontAlgn="ctr"/>
                      <a:r>
                        <a:rPr lang="en-US" sz="1000" b="0" i="0" u="none" strike="noStrike">
                          <a:solidFill>
                            <a:srgbClr val="000000"/>
                          </a:solidFill>
                          <a:effectLst/>
                          <a:latin typeface="Arial" panose="020B0604020202020204" pitchFamily="34" charset="0"/>
                        </a:rPr>
                        <a:t>5</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2F2F2"/>
                    </a:solid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70078237"/>
                  </a:ext>
                </a:extLst>
              </a:tr>
            </a:tbl>
          </a:graphicData>
        </a:graphic>
      </p:graphicFrame>
    </p:spTree>
    <p:extLst>
      <p:ext uri="{BB962C8B-B14F-4D97-AF65-F5344CB8AC3E}">
        <p14:creationId xmlns:p14="http://schemas.microsoft.com/office/powerpoint/2010/main" val="192945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19F91-8574-588C-CFEA-A018738D79F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79E078A-C100-3868-8032-25E8F56A53A1}"/>
              </a:ext>
            </a:extLst>
          </p:cNvPr>
          <p:cNvPicPr>
            <a:picLocks noChangeAspect="1"/>
          </p:cNvPicPr>
          <p:nvPr/>
        </p:nvPicPr>
        <p:blipFill>
          <a:blip r:embed="rId2"/>
          <a:stretch>
            <a:fillRect/>
          </a:stretch>
        </p:blipFill>
        <p:spPr>
          <a:xfrm>
            <a:off x="1918577" y="720435"/>
            <a:ext cx="3820177" cy="3775365"/>
          </a:xfrm>
          <a:prstGeom prst="rect">
            <a:avLst/>
          </a:prstGeom>
        </p:spPr>
      </p:pic>
      <p:pic>
        <p:nvPicPr>
          <p:cNvPr id="13" name="Picture 12">
            <a:extLst>
              <a:ext uri="{FF2B5EF4-FFF2-40B4-BE49-F238E27FC236}">
                <a16:creationId xmlns:a16="http://schemas.microsoft.com/office/drawing/2014/main" id="{B868ACC0-94E3-409D-DE6A-0CEDE0172A0B}"/>
              </a:ext>
            </a:extLst>
          </p:cNvPr>
          <p:cNvPicPr>
            <a:picLocks noChangeAspect="1"/>
          </p:cNvPicPr>
          <p:nvPr/>
        </p:nvPicPr>
        <p:blipFill>
          <a:blip r:embed="rId3"/>
          <a:stretch>
            <a:fillRect/>
          </a:stretch>
        </p:blipFill>
        <p:spPr>
          <a:xfrm>
            <a:off x="6524079" y="704332"/>
            <a:ext cx="3915321" cy="3715268"/>
          </a:xfrm>
          <a:prstGeom prst="rect">
            <a:avLst/>
          </a:prstGeom>
        </p:spPr>
      </p:pic>
      <p:sp>
        <p:nvSpPr>
          <p:cNvPr id="2" name="Title 1">
            <a:extLst>
              <a:ext uri="{FF2B5EF4-FFF2-40B4-BE49-F238E27FC236}">
                <a16:creationId xmlns:a16="http://schemas.microsoft.com/office/drawing/2014/main" id="{8629DC41-6156-C06D-28B9-536FB7A71496}"/>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DC8C8BF1-20EE-FC17-F1DC-E5310D67F2F4}"/>
              </a:ext>
            </a:extLst>
          </p:cNvPr>
          <p:cNvSpPr>
            <a:spLocks noGrp="1"/>
          </p:cNvSpPr>
          <p:nvPr>
            <p:ph type="body" sz="half" idx="1"/>
          </p:nvPr>
        </p:nvSpPr>
        <p:spPr>
          <a:xfrm>
            <a:off x="1066800" y="4724399"/>
            <a:ext cx="10363200" cy="1751013"/>
          </a:xfrm>
        </p:spPr>
        <p:txBody>
          <a:bodyPr>
            <a:normAutofit fontScale="85000" lnSpcReduction="20000"/>
          </a:bodyPr>
          <a:lstStyle/>
          <a:p>
            <a:endParaRPr lang="en-US" dirty="0"/>
          </a:p>
          <a:p>
            <a:r>
              <a:rPr lang="en-US" dirty="0"/>
              <a:t>Agenda:  Resolve comments, produce D03, recirculate</a:t>
            </a:r>
          </a:p>
          <a:p>
            <a:r>
              <a:rPr lang="en-US" dirty="0"/>
              <a:t>Commencing 14</a:t>
            </a:r>
            <a:r>
              <a:rPr lang="en-US" baseline="30000" dirty="0"/>
              <a:t>th</a:t>
            </a:r>
            <a:r>
              <a:rPr lang="en-US" dirty="0"/>
              <a:t> Aug 2025, continuing through 8</a:t>
            </a:r>
            <a:r>
              <a:rPr lang="en-US" baseline="30000" dirty="0"/>
              <a:t>th</a:t>
            </a:r>
            <a:r>
              <a:rPr lang="en-US" dirty="0"/>
              <a:t> Sept 2025</a:t>
            </a:r>
          </a:p>
          <a:p>
            <a:r>
              <a:rPr lang="en-US" dirty="0"/>
              <a:t>Once per week, 1.5 hour Tuesday 06:00 </a:t>
            </a:r>
          </a:p>
        </p:txBody>
      </p:sp>
      <p:sp>
        <p:nvSpPr>
          <p:cNvPr id="4" name="Slide Number Placeholder 3">
            <a:extLst>
              <a:ext uri="{FF2B5EF4-FFF2-40B4-BE49-F238E27FC236}">
                <a16:creationId xmlns:a16="http://schemas.microsoft.com/office/drawing/2014/main" id="{29FD392B-F494-4B84-CC1E-718E7249BF1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40</a:t>
            </a:fld>
            <a:endParaRPr lang="en-US"/>
          </a:p>
        </p:txBody>
      </p:sp>
      <p:sp>
        <p:nvSpPr>
          <p:cNvPr id="26" name="Oval 25">
            <a:extLst>
              <a:ext uri="{FF2B5EF4-FFF2-40B4-BE49-F238E27FC236}">
                <a16:creationId xmlns:a16="http://schemas.microsoft.com/office/drawing/2014/main" id="{D5C44962-0C54-C905-1246-9195BDCAEE85}"/>
              </a:ext>
            </a:extLst>
          </p:cNvPr>
          <p:cNvSpPr/>
          <p:nvPr/>
        </p:nvSpPr>
        <p:spPr bwMode="auto">
          <a:xfrm>
            <a:off x="4191000" y="1804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40" name="Straight Connector 39">
            <a:extLst>
              <a:ext uri="{FF2B5EF4-FFF2-40B4-BE49-F238E27FC236}">
                <a16:creationId xmlns:a16="http://schemas.microsoft.com/office/drawing/2014/main" id="{F6919D8E-0898-0311-515E-AC83BA61D8B3}"/>
              </a:ext>
            </a:extLst>
          </p:cNvPr>
          <p:cNvCxnSpPr/>
          <p:nvPr/>
        </p:nvCxnSpPr>
        <p:spPr bwMode="auto">
          <a:xfrm>
            <a:off x="6119754"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C0DA96EC-0D43-51EA-8905-AD954C18B82A}"/>
              </a:ext>
            </a:extLst>
          </p:cNvPr>
          <p:cNvSpPr/>
          <p:nvPr/>
        </p:nvSpPr>
        <p:spPr bwMode="auto">
          <a:xfrm>
            <a:off x="7186554" y="2895600"/>
            <a:ext cx="3171463"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TextBox 22">
            <a:extLst>
              <a:ext uri="{FF2B5EF4-FFF2-40B4-BE49-F238E27FC236}">
                <a16:creationId xmlns:a16="http://schemas.microsoft.com/office/drawing/2014/main" id="{CDED5784-9AF7-061F-F397-A825ECA2CE83}"/>
              </a:ext>
            </a:extLst>
          </p:cNvPr>
          <p:cNvSpPr txBox="1"/>
          <p:nvPr/>
        </p:nvSpPr>
        <p:spPr>
          <a:xfrm>
            <a:off x="10439400" y="2895600"/>
            <a:ext cx="1348740" cy="369332"/>
          </a:xfrm>
          <a:prstGeom prst="rect">
            <a:avLst/>
          </a:prstGeom>
          <a:solidFill>
            <a:schemeClr val="bg1">
              <a:lumMod val="95000"/>
            </a:schemeClr>
          </a:solidFill>
        </p:spPr>
        <p:txBody>
          <a:bodyPr wrap="square">
            <a:spAutoFit/>
          </a:bodyPr>
          <a:lstStyle/>
          <a:p>
            <a:r>
              <a:rPr lang="en-US" sz="1800" dirty="0"/>
              <a:t>Sept Interim </a:t>
            </a:r>
          </a:p>
        </p:txBody>
      </p:sp>
    </p:spTree>
    <p:extLst>
      <p:ext uri="{BB962C8B-B14F-4D97-AF65-F5344CB8AC3E}">
        <p14:creationId xmlns:p14="http://schemas.microsoft.com/office/powerpoint/2010/main" val="2717842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41</a:t>
            </a:fld>
            <a:endParaRPr lang="en-US"/>
          </a:p>
        </p:txBody>
      </p:sp>
    </p:spTree>
    <p:extLst>
      <p:ext uri="{BB962C8B-B14F-4D97-AF65-F5344CB8AC3E}">
        <p14:creationId xmlns:p14="http://schemas.microsoft.com/office/powerpoint/2010/main" val="158533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42</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an IEEE 802 Plenary session or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https://802world.org/plenary/</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sz="2800" dirty="0"/>
              <a:t>Local attendees when joining WebEx </a:t>
            </a:r>
            <a:r>
              <a:rPr lang="en-US" sz="2800" u="sng" dirty="0">
                <a:solidFill>
                  <a:srgbClr val="FF0000"/>
                </a:solidFill>
              </a:rPr>
              <a:t>connect without audio! </a:t>
            </a:r>
            <a:r>
              <a:rPr lang="en-US" sz="2800" dirty="0">
                <a:solidFill>
                  <a:srgbClr val="FF0000"/>
                </a:solidFill>
              </a:rPr>
              <a:t>	In-room Webex with audio enabled will disrupt the meeting!  </a:t>
            </a:r>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668000" y="2930649"/>
            <a:ext cx="1219200" cy="914400"/>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A366D8C4-C746-CBCA-CCF2-79B33253A4E1}"/>
              </a:ext>
            </a:extLst>
          </p:cNvPr>
          <p:cNvSpPr/>
          <p:nvPr/>
        </p:nvSpPr>
        <p:spPr bwMode="auto">
          <a:xfrm>
            <a:off x="533400" y="3124200"/>
            <a:ext cx="914400" cy="914400"/>
          </a:xfrm>
          <a:prstGeom prst="rightArrow">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79CE-9833-8B6D-12CC-503ED263A7A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121DB8-9AA2-4ECD-9486-91E1D1FC0F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
        <p:nvSpPr>
          <p:cNvPr id="7" name="Title 1">
            <a:extLst>
              <a:ext uri="{FF2B5EF4-FFF2-40B4-BE49-F238E27FC236}">
                <a16:creationId xmlns:a16="http://schemas.microsoft.com/office/drawing/2014/main" id="{8E6D86FB-FD36-35E2-60A0-D8F03F893BAF}"/>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6AA21C6B-75B9-DF0B-1CCB-A11884B94E11}"/>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800" dirty="0"/>
              <a:t>Local attendees when joining WebEx </a:t>
            </a:r>
            <a:r>
              <a:rPr lang="en-US" sz="2800" dirty="0">
                <a:solidFill>
                  <a:srgbClr val="FF0000"/>
                </a:solidFill>
              </a:rPr>
              <a:t>connect without audio! 	In-room Webex with audio enabled will disrupt the meeting!  </a:t>
            </a:r>
          </a:p>
          <a:p>
            <a:pPr marL="0" indent="0"/>
            <a:r>
              <a:rPr lang="en-US" sz="2800" dirty="0">
                <a:solidFill>
                  <a:srgbClr val="FF0000"/>
                </a:solidFill>
              </a:rPr>
              <a:t>Webex has been known to unmute without your consent!</a:t>
            </a:r>
          </a:p>
          <a:p>
            <a:pPr marL="0" indent="0"/>
            <a:endParaRPr lang="en-US" sz="2800" dirty="0">
              <a:solidFill>
                <a:srgbClr val="FF0000"/>
              </a:solidFill>
            </a:endParaRPr>
          </a:p>
          <a:p>
            <a:pPr marL="0" indent="0" algn="ctr"/>
            <a:r>
              <a:rPr lang="en-US" sz="2800" dirty="0">
                <a:solidFill>
                  <a:srgbClr val="FF0000"/>
                </a:solidFill>
              </a:rPr>
              <a:t>Disruption will result in being dropped out of the Webex and/or being asked to leave the room</a:t>
            </a:r>
          </a:p>
          <a:p>
            <a:pPr marL="0" indent="0" algn="ctr"/>
            <a:r>
              <a:rPr lang="en-US" sz="2800" dirty="0">
                <a:solidFill>
                  <a:srgbClr val="FF0000"/>
                </a:solidFill>
              </a:rPr>
              <a:t> </a:t>
            </a:r>
          </a:p>
          <a:p>
            <a:pPr marL="457200" indent="-457200">
              <a:buFont typeface="Times New Roman" pitchFamily="18" charset="0"/>
              <a:buAutoNum type="arabicPeriod"/>
            </a:pPr>
            <a:endParaRPr lang="en-US" sz="2800" dirty="0">
              <a:solidFill>
                <a:srgbClr val="FF0000"/>
              </a:solidFill>
            </a:endParaRPr>
          </a:p>
        </p:txBody>
      </p:sp>
    </p:spTree>
    <p:extLst>
      <p:ext uri="{BB962C8B-B14F-4D97-AF65-F5344CB8AC3E}">
        <p14:creationId xmlns:p14="http://schemas.microsoft.com/office/powerpoint/2010/main" val="48736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9</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69332"/>
          </a:xfrm>
          <a:prstGeom prst="rect">
            <a:avLst/>
          </a:prstGeom>
          <a:noFill/>
        </p:spPr>
        <p:txBody>
          <a:bodyPr wrap="square" rtlCol="0">
            <a:spAutoFit/>
          </a:bodyPr>
          <a:lstStyle/>
          <a:p>
            <a:r>
              <a:rPr lang="en-US" sz="18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347016352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74598</TotalTime>
  <Words>3276</Words>
  <Application>Microsoft Office PowerPoint</Application>
  <PresentationFormat>Widescreen</PresentationFormat>
  <Paragraphs>405</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DejaVu Sans</vt:lpstr>
      <vt:lpstr>Monotype Sorts</vt:lpstr>
      <vt:lpstr>Open Sans</vt:lpstr>
      <vt:lpstr>Source Sans Pro</vt:lpstr>
      <vt:lpstr>Times New Roman</vt:lpstr>
      <vt:lpstr>IEEE-802_15</vt:lpstr>
      <vt:lpstr>PowerPoint Presentation</vt:lpstr>
      <vt:lpstr>Task Group 15.4ab Next Generation UWB Amendment</vt:lpstr>
      <vt:lpstr>Opening Report</vt:lpstr>
      <vt:lpstr>Opening Report</vt:lpstr>
      <vt:lpstr>Registration for 802 LMSC Plenaries and 802 Wireless Interims</vt:lpstr>
      <vt:lpstr>Meeting Preamble </vt:lpstr>
      <vt:lpstr>PowerPoint Presentation</vt:lpstr>
      <vt:lpstr>PowerPoint Presentation</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Project Information</vt:lpstr>
      <vt:lpstr>5.2.b Scope of the project (As approved):</vt:lpstr>
      <vt:lpstr>PowerPoint Presentation</vt:lpstr>
      <vt:lpstr>PowerPoint Presentation</vt:lpstr>
      <vt:lpstr>Goals for the week </vt:lpstr>
      <vt:lpstr>Editor’s Corner</vt:lpstr>
      <vt:lpstr>Comment Resolution </vt:lpstr>
      <vt:lpstr>Status</vt:lpstr>
      <vt:lpstr>Useful information: IEEE SA guidelines for commenting on draft standards   https://standards.ieee.org/wp-content/uploads/import/governance/revcom/Guidelines_for_commenting_on-draft_standards.pdf  </vt:lpstr>
      <vt:lpstr>General Guidelines</vt:lpstr>
      <vt:lpstr>Content of Comments</vt:lpstr>
      <vt:lpstr>Scope of a recirculation</vt:lpstr>
      <vt:lpstr>Why it matters</vt:lpstr>
      <vt:lpstr>Useful information: Comment Resolution Guidelines https://standards.ieee.org/wp-content/uploads/import/governance/revcom/guidelines.pdf</vt:lpstr>
      <vt:lpstr>Accepted and Revised</vt:lpstr>
      <vt:lpstr>General Guidelines</vt:lpstr>
      <vt:lpstr>Rejecting a comment correctly</vt:lpstr>
      <vt:lpstr>Rejecting a comment correctly: Detail</vt:lpstr>
      <vt:lpstr>Why it matters</vt:lpstr>
      <vt:lpstr>Motion</vt:lpstr>
      <vt:lpstr>Recess</vt:lpstr>
      <vt:lpstr>Resume from Recess</vt:lpstr>
      <vt:lpstr>Participants have a duty to inform the IEEE</vt:lpstr>
      <vt:lpstr>Next Steps</vt:lpstr>
      <vt:lpstr>Teleconferences</vt:lpstr>
      <vt:lpstr>Telecom/Webex Schedule</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1352</cp:revision>
  <cp:lastPrinted>2000-07-07T01:25:49Z</cp:lastPrinted>
  <dcterms:created xsi:type="dcterms:W3CDTF">1999-06-22T06:24:01Z</dcterms:created>
  <dcterms:modified xsi:type="dcterms:W3CDTF">2025-07-31T13:55:24Z</dcterms:modified>
  <cp:category/>
</cp:coreProperties>
</file>