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1"/>
  </p:notesMasterIdLst>
  <p:handoutMasterIdLst>
    <p:handoutMasterId r:id="rId42"/>
  </p:handoutMasterIdLst>
  <p:sldIdLst>
    <p:sldId id="360" r:id="rId2"/>
    <p:sldId id="361" r:id="rId3"/>
    <p:sldId id="450" r:id="rId4"/>
    <p:sldId id="451" r:id="rId5"/>
    <p:sldId id="412" r:id="rId6"/>
    <p:sldId id="362" r:id="rId7"/>
    <p:sldId id="363" r:id="rId8"/>
    <p:sldId id="433" r:id="rId9"/>
    <p:sldId id="449" r:id="rId10"/>
    <p:sldId id="366" r:id="rId11"/>
    <p:sldId id="367" r:id="rId12"/>
    <p:sldId id="368" r:id="rId13"/>
    <p:sldId id="369" r:id="rId14"/>
    <p:sldId id="370" r:id="rId15"/>
    <p:sldId id="427" r:id="rId16"/>
    <p:sldId id="377" r:id="rId17"/>
    <p:sldId id="388" r:id="rId18"/>
    <p:sldId id="448" r:id="rId19"/>
    <p:sldId id="440" r:id="rId20"/>
    <p:sldId id="382" r:id="rId21"/>
    <p:sldId id="381" r:id="rId22"/>
    <p:sldId id="452" r:id="rId23"/>
    <p:sldId id="428" r:id="rId24"/>
    <p:sldId id="436" r:id="rId25"/>
    <p:sldId id="437" r:id="rId26"/>
    <p:sldId id="438" r:id="rId27"/>
    <p:sldId id="439" r:id="rId28"/>
    <p:sldId id="435" r:id="rId29"/>
    <p:sldId id="429" r:id="rId30"/>
    <p:sldId id="416" r:id="rId31"/>
    <p:sldId id="415" r:id="rId32"/>
    <p:sldId id="418" r:id="rId33"/>
    <p:sldId id="430" r:id="rId34"/>
    <p:sldId id="383" r:id="rId35"/>
    <p:sldId id="413" r:id="rId36"/>
    <p:sldId id="394" r:id="rId37"/>
    <p:sldId id="423" r:id="rId38"/>
    <p:sldId id="424" r:id="rId39"/>
    <p:sldId id="393" r:id="rId40"/>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76" autoAdjust="0"/>
  </p:normalViewPr>
  <p:slideViewPr>
    <p:cSldViewPr>
      <p:cViewPr varScale="1">
        <p:scale>
          <a:sx n="74" d="100"/>
          <a:sy n="74" d="100"/>
        </p:scale>
        <p:origin x="1042" y="283"/>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114239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5689600" y="394156"/>
            <a:ext cx="5588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802.15-25-0335-01</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July 2025</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3.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mentor.ieee.org/802.15/dcn/25/15-25-0288-01-04ab-tg4ab-detailed-agenda-july-2025.xlsx"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s://standards.ieee.org/wp-content/uploads/import/governance/revcom/Guidelines_for_commenting_on-draft_standards.pdf"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s://standards.ieee.org/wp-content/uploads/import/governance/revcom/guidelines.pdf"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802world.org/plenar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a:t>Slide </a:t>
            </a:r>
            <a:fld id="{8269BD7D-1DCB-4C55-B36B-7043228FA0F3}" type="slidenum">
              <a:rPr lang="en-US" smtClean="0"/>
              <a:pPr>
                <a:defRPr/>
              </a:pPr>
              <a:t>1</a:t>
            </a:fld>
            <a:endParaRPr lang="en-US"/>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372608"/>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TG4ab Meeting Slides July 2025</a:t>
            </a: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11 May 2025</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[deprecated]</a:t>
            </a:r>
          </a:p>
          <a:p>
            <a:pPr eaLnBrk="1" hangingPunct="1">
              <a:spcBef>
                <a:spcPct val="0"/>
              </a:spcBef>
              <a:buClrTx/>
              <a:buFontTx/>
              <a:buNone/>
              <a:defRPr/>
            </a:pP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for the 802 Wireless Interim May 2025</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 and continue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0D7A-4A41-A8C9-F440-8575D5BA2C8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8E0FFB2B-963D-39C7-8B1F-D3EF64FDAE3E}"/>
              </a:ext>
            </a:extLst>
          </p:cNvPr>
          <p:cNvSpPr>
            <a:spLocks noGrp="1"/>
          </p:cNvSpPr>
          <p:nvPr>
            <p:ph type="body" sz="half" idx="1"/>
          </p:nvPr>
        </p:nvSpPr>
        <p:spPr/>
        <p:txBody>
          <a:bodyPr>
            <a:normAutofit fontScale="47500" lnSpcReduction="20000"/>
          </a:bodyPr>
          <a:lstStyle/>
          <a:p>
            <a:pPr marL="0" indent="0">
              <a:buNone/>
            </a:pPr>
            <a:r>
              <a:rPr lang="en-US" dirty="0"/>
              <a:t>See: </a:t>
            </a:r>
            <a:r>
              <a:rPr lang="en-US" dirty="0">
                <a:hlinkClick r:id="rId2"/>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3"/>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4"/>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5"/>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hlinkClick r:id="rId6"/>
              </a:rPr>
              <a:t>https://standards.ieee.org/ipr/copyright-materials.html</a:t>
            </a:r>
            <a:endParaRPr lang="en-US" dirty="0"/>
          </a:p>
          <a:p>
            <a:pPr marL="0" indent="0">
              <a:buNone/>
            </a:pPr>
            <a:r>
              <a:rPr lang="en-US" dirty="0">
                <a:hlinkClick r:id="rId7"/>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4D123C-EC94-C96F-A72B-0283F40F1FE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Tree>
    <p:extLst>
      <p:ext uri="{BB962C8B-B14F-4D97-AF65-F5344CB8AC3E}">
        <p14:creationId xmlns:p14="http://schemas.microsoft.com/office/powerpoint/2010/main" val="2601341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11</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extLst>
      <p:ext uri="{BB962C8B-B14F-4D97-AF65-F5344CB8AC3E}">
        <p14:creationId xmlns:p14="http://schemas.microsoft.com/office/powerpoint/2010/main" val="1968010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12</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1695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B240-8E09-B83A-0A5C-0F63A8A7C7A8}"/>
              </a:ext>
            </a:extLst>
          </p:cNvPr>
          <p:cNvSpPr>
            <a:spLocks noGrp="1"/>
          </p:cNvSpPr>
          <p:nvPr>
            <p:ph type="title"/>
          </p:nvPr>
        </p:nvSpPr>
        <p:spPr/>
        <p:txBody>
          <a:bodyPr/>
          <a:lstStyle/>
          <a:p>
            <a:r>
              <a:rPr lang="en-US" dirty="0"/>
              <a:t>IEEE 802 Ground Rules</a:t>
            </a:r>
          </a:p>
        </p:txBody>
      </p:sp>
      <p:sp>
        <p:nvSpPr>
          <p:cNvPr id="3" name="Text Placeholder 2">
            <a:extLst>
              <a:ext uri="{FF2B5EF4-FFF2-40B4-BE49-F238E27FC236}">
                <a16:creationId xmlns:a16="http://schemas.microsoft.com/office/drawing/2014/main" id="{BEC6B886-7290-1E3B-BA2F-5A8F94E73ECA}"/>
              </a:ext>
            </a:extLst>
          </p:cNvPr>
          <p:cNvSpPr>
            <a:spLocks noGrp="1"/>
          </p:cNvSpPr>
          <p:nvPr>
            <p:ph type="body" sz="half" idx="1"/>
          </p:nvPr>
        </p:nvSpPr>
        <p:spPr/>
        <p:txBody>
          <a:bodyPr/>
          <a:lstStyle/>
          <a:p>
            <a:pPr marL="0" indent="0">
              <a:buNone/>
            </a:pPr>
            <a:r>
              <a:rPr lang="en-US" dirty="0">
                <a:cs typeface="DejaVu Sans" pitchFamily="34" charset="0"/>
              </a:rPr>
              <a:t>Respect … give it, get it</a:t>
            </a:r>
          </a:p>
          <a:p>
            <a:pPr marL="0" indent="0">
              <a:buNone/>
            </a:pPr>
            <a:r>
              <a:rPr lang="en-US" dirty="0">
                <a:cs typeface="DejaVu Sans" pitchFamily="34" charset="0"/>
              </a:rPr>
              <a:t>NO product pitches</a:t>
            </a:r>
          </a:p>
          <a:p>
            <a:pPr marL="0" indent="0">
              <a:buNone/>
            </a:pPr>
            <a:r>
              <a:rPr lang="en-US" dirty="0">
                <a:cs typeface="DejaVu Sans" pitchFamily="34" charset="0"/>
              </a:rPr>
              <a:t>NO corporate pitches</a:t>
            </a:r>
          </a:p>
          <a:p>
            <a:pPr marL="0" indent="0">
              <a:buNone/>
            </a:pPr>
            <a:r>
              <a:rPr lang="en-US" dirty="0">
                <a:cs typeface="DejaVu Sans" pitchFamily="34" charset="0"/>
              </a:rPr>
              <a:t>NO prices</a:t>
            </a:r>
          </a:p>
          <a:p>
            <a:pPr marL="0" indent="0">
              <a:buNone/>
            </a:pPr>
            <a:r>
              <a:rPr lang="en-US" dirty="0">
                <a:cs typeface="DejaVu Sans" pitchFamily="34" charset="0"/>
              </a:rPr>
              <a:t>NO restrictive notices – (no confidentially notices in email)</a:t>
            </a:r>
          </a:p>
          <a:p>
            <a:pPr marL="0" indent="0">
              <a:buNone/>
            </a:pPr>
            <a:r>
              <a:rPr lang="en-US" dirty="0">
                <a:cs typeface="DejaVu Sans" pitchFamily="34" charset="0"/>
              </a:rPr>
              <a:t>Presentations must be openly available</a:t>
            </a:r>
          </a:p>
          <a:p>
            <a:pPr marL="0" indent="0">
              <a:buNone/>
            </a:pPr>
            <a:endParaRPr lang="en-US" dirty="0"/>
          </a:p>
        </p:txBody>
      </p:sp>
      <p:sp>
        <p:nvSpPr>
          <p:cNvPr id="4" name="Slide Number Placeholder 3">
            <a:extLst>
              <a:ext uri="{FF2B5EF4-FFF2-40B4-BE49-F238E27FC236}">
                <a16:creationId xmlns:a16="http://schemas.microsoft.com/office/drawing/2014/main" id="{F5400EF6-B557-BC8C-5869-F0BE63C8A5F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13</a:t>
            </a:fld>
            <a:endParaRPr lang="en-US"/>
          </a:p>
        </p:txBody>
      </p:sp>
    </p:spTree>
    <p:extLst>
      <p:ext uri="{BB962C8B-B14F-4D97-AF65-F5344CB8AC3E}">
        <p14:creationId xmlns:p14="http://schemas.microsoft.com/office/powerpoint/2010/main" val="1169567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hlinkClick r:id="rId2"/>
              </a:rPr>
              <a:t>https://mentor.ieee.org/802.15/dcn/25/15-25-0288-01-04ab-tg4ab-detailed-agenda-july-2025.xlsx</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14</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A828A7-9E96-9D6A-D78B-57AC36647EA2}"/>
              </a:ext>
            </a:extLst>
          </p:cNvPr>
          <p:cNvSpPr>
            <a:spLocks noGrp="1"/>
          </p:cNvSpPr>
          <p:nvPr>
            <p:ph type="ctrTitle"/>
          </p:nvPr>
        </p:nvSpPr>
        <p:spPr/>
        <p:txBody>
          <a:bodyPr/>
          <a:lstStyle/>
          <a:p>
            <a:r>
              <a:rPr lang="en-US" dirty="0"/>
              <a:t>Project Information</a:t>
            </a:r>
          </a:p>
        </p:txBody>
      </p:sp>
      <p:sp>
        <p:nvSpPr>
          <p:cNvPr id="4" name="Slide Number Placeholder 3">
            <a:extLst>
              <a:ext uri="{FF2B5EF4-FFF2-40B4-BE49-F238E27FC236}">
                <a16:creationId xmlns:a16="http://schemas.microsoft.com/office/drawing/2014/main" id="{ADD2E1C6-7C2D-1D81-01DD-E357FE70A522}"/>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15</a:t>
            </a:fld>
            <a:endParaRPr lang="en-US"/>
          </a:p>
        </p:txBody>
      </p:sp>
    </p:spTree>
    <p:extLst>
      <p:ext uri="{BB962C8B-B14F-4D97-AF65-F5344CB8AC3E}">
        <p14:creationId xmlns:p14="http://schemas.microsoft.com/office/powerpoint/2010/main" val="3288188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16</a:t>
            </a:fld>
            <a:endParaRPr lang="en-US"/>
          </a:p>
        </p:txBody>
      </p:sp>
    </p:spTree>
    <p:extLst>
      <p:ext uri="{BB962C8B-B14F-4D97-AF65-F5344CB8AC3E}">
        <p14:creationId xmlns:p14="http://schemas.microsoft.com/office/powerpoint/2010/main" val="3225554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17</a:t>
            </a:fld>
            <a:endParaRPr lang="en-US"/>
          </a:p>
        </p:txBody>
      </p:sp>
      <p:sp>
        <p:nvSpPr>
          <p:cNvPr id="6" name="TextBox 5">
            <a:extLst>
              <a:ext uri="{FF2B5EF4-FFF2-40B4-BE49-F238E27FC236}">
                <a16:creationId xmlns:a16="http://schemas.microsoft.com/office/drawing/2014/main" id="{11BB7E29-2063-374F-C054-C36720382F35}"/>
              </a:ext>
            </a:extLst>
          </p:cNvPr>
          <p:cNvSpPr txBox="1"/>
          <p:nvPr/>
        </p:nvSpPr>
        <p:spPr>
          <a:xfrm>
            <a:off x="4481248" y="731282"/>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a:off x="654856" y="3429001"/>
            <a:ext cx="2484640" cy="9905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We are here</a:t>
            </a:r>
          </a:p>
        </p:txBody>
      </p:sp>
      <p:graphicFrame>
        <p:nvGraphicFramePr>
          <p:cNvPr id="2" name="Content Placeholder 7">
            <a:extLst>
              <a:ext uri="{FF2B5EF4-FFF2-40B4-BE49-F238E27FC236}">
                <a16:creationId xmlns:a16="http://schemas.microsoft.com/office/drawing/2014/main" id="{240E59BA-6CB7-2144-16FC-20F0AC8B361F}"/>
              </a:ext>
            </a:extLst>
          </p:cNvPr>
          <p:cNvGraphicFramePr>
            <a:graphicFrameLocks/>
          </p:cNvGraphicFramePr>
          <p:nvPr>
            <p:extLst>
              <p:ext uri="{D42A27DB-BD31-4B8C-83A1-F6EECF244321}">
                <p14:modId xmlns:p14="http://schemas.microsoft.com/office/powerpoint/2010/main" val="728018568"/>
              </p:ext>
            </p:extLst>
          </p:nvPr>
        </p:nvGraphicFramePr>
        <p:xfrm>
          <a:off x="3699424" y="1532871"/>
          <a:ext cx="4834976" cy="4787919"/>
        </p:xfrm>
        <a:graphic>
          <a:graphicData uri="http://schemas.openxmlformats.org/drawingml/2006/table">
            <a:tbl>
              <a:tblPr>
                <a:tableStyleId>{5C22544A-7EE6-4342-B048-85BDC9FD1C3A}</a:tableStyleId>
              </a:tblPr>
              <a:tblGrid>
                <a:gridCol w="3331888">
                  <a:extLst>
                    <a:ext uri="{9D8B030D-6E8A-4147-A177-3AD203B41FA5}">
                      <a16:colId xmlns:a16="http://schemas.microsoft.com/office/drawing/2014/main" val="4020299781"/>
                    </a:ext>
                  </a:extLst>
                </a:gridCol>
                <a:gridCol w="1503088">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51295">
                <a:tc>
                  <a:txBody>
                    <a:bodyPr/>
                    <a:lstStyle/>
                    <a:p>
                      <a:pPr algn="l" fontAlgn="b"/>
                      <a:r>
                        <a:rPr lang="en-US" sz="1600" u="none" strike="noStrike" dirty="0">
                          <a:solidFill>
                            <a:schemeClr val="bg1">
                              <a:lumMod val="65000"/>
                            </a:schemeClr>
                          </a:solidFill>
                          <a:effectLst/>
                          <a:latin typeface="+mn-lt"/>
                        </a:rPr>
                        <a:t>First letter ballot</a:t>
                      </a:r>
                      <a:endParaRPr lang="en-US" sz="1600" b="0" i="0" u="none" strike="noStrike" dirty="0">
                        <a:solidFill>
                          <a:schemeClr val="bg1">
                            <a:lumMod val="65000"/>
                          </a:schemeClr>
                        </a:solidFill>
                        <a:effectLst/>
                        <a:latin typeface="+mn-lt"/>
                      </a:endParaRP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2694915279"/>
                  </a:ext>
                </a:extLst>
              </a:tr>
              <a:tr h="551295">
                <a:tc>
                  <a:txBody>
                    <a:bodyPr/>
                    <a:lstStyle/>
                    <a:p>
                      <a:pPr algn="l" fontAlgn="b"/>
                      <a:r>
                        <a:rPr lang="en-US" sz="1600" b="0" i="0" u="none" strike="noStrike" dirty="0">
                          <a:solidFill>
                            <a:srgbClr val="000000"/>
                          </a:solidFill>
                          <a:effectLst/>
                          <a:latin typeface="+mn-lt"/>
                        </a:rPr>
                        <a:t>Initial LB comment resolution</a:t>
                      </a: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Start: July 2024</a:t>
                      </a:r>
                    </a:p>
                  </a:txBody>
                  <a:tcPr marL="5715" marR="5715" marT="5715" marB="0" anchor="ctr"/>
                </a:tc>
                <a:extLst>
                  <a:ext uri="{0D108BD9-81ED-4DB2-BD59-A6C34878D82A}">
                    <a16:rowId xmlns:a16="http://schemas.microsoft.com/office/drawing/2014/main" val="3657201518"/>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March 2025</a:t>
                      </a:r>
                      <a:endParaRPr lang="en-US" sz="1600" b="0" i="0" u="none" strike="sngStrike" dirty="0">
                        <a:solidFill>
                          <a:srgbClr val="FF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April-July 2025</a:t>
                      </a:r>
                    </a:p>
                  </a:txBody>
                  <a:tcPr marL="5715" marR="5715" marT="5715" marB="0" anchor="ctr"/>
                </a:tc>
                <a:extLst>
                  <a:ext uri="{0D108BD9-81ED-4DB2-BD59-A6C34878D82A}">
                    <a16:rowId xmlns:a16="http://schemas.microsoft.com/office/drawing/2014/main" val="244108333"/>
                  </a:ext>
                </a:extLst>
              </a:tr>
              <a:tr h="443249">
                <a:tc>
                  <a:txBody>
                    <a:bodyPr/>
                    <a:lstStyle/>
                    <a:p>
                      <a:pPr algn="l" fontAlgn="b"/>
                      <a:r>
                        <a:rPr lang="en-US" sz="1600" b="0" i="0" u="none" strike="noStrike" dirty="0">
                          <a:solidFill>
                            <a:schemeClr val="tx1"/>
                          </a:solidFill>
                          <a:effectLst/>
                          <a:latin typeface="+mn-lt"/>
                        </a:rPr>
                        <a:t>LMSC Conditional Approval for SA-Ballot</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July 2025</a:t>
                      </a:r>
                    </a:p>
                  </a:txBody>
                  <a:tcPr marL="5715" marR="5715" marT="5715" marB="0" anchor="ctr"/>
                </a:tc>
                <a:extLst>
                  <a:ext uri="{0D108BD9-81ED-4DB2-BD59-A6C34878D82A}">
                    <a16:rowId xmlns:a16="http://schemas.microsoft.com/office/drawing/2014/main" val="897297966"/>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Aug 2025</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Aug-Sept 2025</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November 2025</a:t>
                      </a:r>
                    </a:p>
                  </a:txBody>
                  <a:tcPr marL="5715" marR="5715" marT="5715" marB="0" anchor="ctr"/>
                </a:tc>
                <a:extLst>
                  <a:ext uri="{0D108BD9-81ED-4DB2-BD59-A6C34878D82A}">
                    <a16:rowId xmlns:a16="http://schemas.microsoft.com/office/drawing/2014/main" val="2854633268"/>
                  </a:ext>
                </a:extLst>
              </a:tr>
              <a:tr h="3810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baseline="0" dirty="0">
                          <a:solidFill>
                            <a:schemeClr val="tx1"/>
                          </a:solidFill>
                          <a:effectLst/>
                          <a:latin typeface="Calibri" panose="020F0502020204030204" pitchFamily="34" charset="0"/>
                          <a:ea typeface="+mn-ea"/>
                          <a:cs typeface="+mn-cs"/>
                        </a:rPr>
                        <a:t>December 2025 to ….</a:t>
                      </a:r>
                      <a:endParaRPr lang="en-US" sz="1600" b="0" i="0" u="none" strike="noStrike" kern="1200" dirty="0">
                        <a:solidFill>
                          <a:schemeClr val="tx1"/>
                        </a:solidFill>
                        <a:effectLst/>
                        <a:latin typeface="Calibri" panose="020F0502020204030204" pitchFamily="34" charset="0"/>
                        <a:ea typeface="+mn-ea"/>
                        <a:cs typeface="+mn-cs"/>
                      </a:endParaRPr>
                    </a:p>
                  </a:txBody>
                  <a:tcPr marL="5715" marR="5715" marT="5715" marB="0" anchor="ctr"/>
                </a:tc>
                <a:extLst>
                  <a:ext uri="{0D108BD9-81ED-4DB2-BD59-A6C34878D82A}">
                    <a16:rowId xmlns:a16="http://schemas.microsoft.com/office/drawing/2014/main" val="1258475387"/>
                  </a:ext>
                </a:extLst>
              </a:tr>
            </a:tbl>
          </a:graphicData>
        </a:graphic>
      </p:graphicFrame>
    </p:spTree>
    <p:extLst>
      <p:ext uri="{BB962C8B-B14F-4D97-AF65-F5344CB8AC3E}">
        <p14:creationId xmlns:p14="http://schemas.microsoft.com/office/powerpoint/2010/main" val="972761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1C5EC-0547-7D0F-7574-69D81E6A40C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5D0B64-DA6D-A2DF-37D9-848700F40B1A}"/>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18</a:t>
            </a:fld>
            <a:endParaRPr lang="en-US"/>
          </a:p>
        </p:txBody>
      </p:sp>
      <p:sp>
        <p:nvSpPr>
          <p:cNvPr id="6" name="TextBox 5">
            <a:extLst>
              <a:ext uri="{FF2B5EF4-FFF2-40B4-BE49-F238E27FC236}">
                <a16:creationId xmlns:a16="http://schemas.microsoft.com/office/drawing/2014/main" id="{8565C9E4-F355-03C9-088F-94F572ED7806}"/>
              </a:ext>
            </a:extLst>
          </p:cNvPr>
          <p:cNvSpPr txBox="1"/>
          <p:nvPr/>
        </p:nvSpPr>
        <p:spPr>
          <a:xfrm>
            <a:off x="4481248" y="731282"/>
            <a:ext cx="2416111"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SA Ballot and Beyond</a:t>
            </a:r>
          </a:p>
        </p:txBody>
      </p:sp>
      <p:graphicFrame>
        <p:nvGraphicFramePr>
          <p:cNvPr id="2" name="Content Placeholder 7">
            <a:extLst>
              <a:ext uri="{FF2B5EF4-FFF2-40B4-BE49-F238E27FC236}">
                <a16:creationId xmlns:a16="http://schemas.microsoft.com/office/drawing/2014/main" id="{FE255071-7279-9CFC-6560-060AD89FCC3D}"/>
              </a:ext>
            </a:extLst>
          </p:cNvPr>
          <p:cNvGraphicFramePr>
            <a:graphicFrameLocks/>
          </p:cNvGraphicFramePr>
          <p:nvPr>
            <p:extLst>
              <p:ext uri="{D42A27DB-BD31-4B8C-83A1-F6EECF244321}">
                <p14:modId xmlns:p14="http://schemas.microsoft.com/office/powerpoint/2010/main" val="2522965536"/>
              </p:ext>
            </p:extLst>
          </p:nvPr>
        </p:nvGraphicFramePr>
        <p:xfrm>
          <a:off x="3699424" y="1143000"/>
          <a:ext cx="4834976" cy="4715529"/>
        </p:xfrm>
        <a:graphic>
          <a:graphicData uri="http://schemas.openxmlformats.org/drawingml/2006/table">
            <a:tbl>
              <a:tblPr>
                <a:tableStyleId>{5C22544A-7EE6-4342-B048-85BDC9FD1C3A}</a:tableStyleId>
              </a:tblPr>
              <a:tblGrid>
                <a:gridCol w="3331888">
                  <a:extLst>
                    <a:ext uri="{9D8B030D-6E8A-4147-A177-3AD203B41FA5}">
                      <a16:colId xmlns:a16="http://schemas.microsoft.com/office/drawing/2014/main" val="4020299781"/>
                    </a:ext>
                  </a:extLst>
                </a:gridCol>
                <a:gridCol w="1503088">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October 2025</a:t>
                      </a:r>
                    </a:p>
                  </a:txBody>
                  <a:tcPr marL="5715" marR="5715" marT="5715" marB="0" anchor="ctr"/>
                </a:tc>
                <a:extLst>
                  <a:ext uri="{0D108BD9-81ED-4DB2-BD59-A6C34878D82A}">
                    <a16:rowId xmlns:a16="http://schemas.microsoft.com/office/drawing/2014/main" val="2694915279"/>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baseline="0" dirty="0">
                          <a:solidFill>
                            <a:schemeClr val="tx1"/>
                          </a:solidFill>
                          <a:effectLst/>
                          <a:latin typeface="Calibri" panose="020F0502020204030204" pitchFamily="34" charset="0"/>
                          <a:ea typeface="+mn-ea"/>
                          <a:cs typeface="+mn-cs"/>
                        </a:rPr>
                        <a:t>November 2025 -  January 2026</a:t>
                      </a:r>
                      <a:endParaRPr lang="en-US" sz="1600" b="0" i="0" u="none" strike="noStrike" kern="1200" dirty="0">
                        <a:solidFill>
                          <a:schemeClr val="tx1"/>
                        </a:solidFill>
                        <a:effectLst/>
                        <a:latin typeface="Calibri" panose="020F0502020204030204" pitchFamily="34" charset="0"/>
                        <a:ea typeface="+mn-ea"/>
                        <a:cs typeface="+mn-cs"/>
                      </a:endParaRPr>
                    </a:p>
                  </a:txBody>
                  <a:tcPr marL="5715" marR="5715" marT="5715" marB="0" anchor="ctr"/>
                </a:tc>
                <a:extLst>
                  <a:ext uri="{0D108BD9-81ED-4DB2-BD59-A6C34878D82A}">
                    <a16:rowId xmlns:a16="http://schemas.microsoft.com/office/drawing/2014/main" val="3657201518"/>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Feb/Mar 2026</a:t>
                      </a:r>
                      <a:endParaRPr lang="en-US" sz="1600" b="0" i="0" u="none" strike="noStrike" dirty="0">
                        <a:solidFill>
                          <a:srgbClr val="FF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Mar 2026</a:t>
                      </a:r>
                    </a:p>
                  </a:txBody>
                  <a:tcPr marL="5715" marR="5715" marT="5715" marB="0" anchor="ctr"/>
                </a:tc>
                <a:extLst>
                  <a:ext uri="{0D108BD9-81ED-4DB2-BD59-A6C34878D82A}">
                    <a16:rowId xmlns:a16="http://schemas.microsoft.com/office/drawing/2014/main" val="244108333"/>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April 2026</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May 2026</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Final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July 2026</a:t>
                      </a:r>
                    </a:p>
                  </a:txBody>
                  <a:tcPr marL="5715" marR="5715" marT="5715" marB="0" anchor="ctr"/>
                </a:tc>
                <a:extLst>
                  <a:ext uri="{0D108BD9-81ED-4DB2-BD59-A6C34878D82A}">
                    <a16:rowId xmlns:a16="http://schemas.microsoft.com/office/drawing/2014/main" val="215206477"/>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Third and final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Aug 2026</a:t>
                      </a:r>
                    </a:p>
                  </a:txBody>
                  <a:tcPr marL="5715" marR="5715" marT="5715" marB="0" anchor="ctr"/>
                </a:tc>
                <a:extLst>
                  <a:ext uri="{0D108BD9-81ED-4DB2-BD59-A6C34878D82A}">
                    <a16:rowId xmlns:a16="http://schemas.microsoft.com/office/drawing/2014/main" val="3963283933"/>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REVCOM and SASB</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Nov 2026</a:t>
                      </a:r>
                    </a:p>
                  </a:txBody>
                  <a:tcPr marL="5715" marR="5715" marT="5715" marB="0" anchor="ctr"/>
                </a:tc>
                <a:extLst>
                  <a:ext uri="{0D108BD9-81ED-4DB2-BD59-A6C34878D82A}">
                    <a16:rowId xmlns:a16="http://schemas.microsoft.com/office/drawing/2014/main" val="1748250864"/>
                  </a:ext>
                </a:extLst>
              </a:tr>
            </a:tbl>
          </a:graphicData>
        </a:graphic>
      </p:graphicFrame>
      <p:sp>
        <p:nvSpPr>
          <p:cNvPr id="11" name="Arrow: Right 10">
            <a:extLst>
              <a:ext uri="{FF2B5EF4-FFF2-40B4-BE49-F238E27FC236}">
                <a16:creationId xmlns:a16="http://schemas.microsoft.com/office/drawing/2014/main" id="{C47F48B4-A266-5C59-CEC1-AA3AFDAB15E8}"/>
              </a:ext>
            </a:extLst>
          </p:cNvPr>
          <p:cNvSpPr/>
          <p:nvPr/>
        </p:nvSpPr>
        <p:spPr bwMode="auto">
          <a:xfrm flipH="1">
            <a:off x="8558643" y="4101050"/>
            <a:ext cx="3185999" cy="1385350"/>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Conditional LMSC approval for REVCOM</a:t>
            </a:r>
          </a:p>
        </p:txBody>
      </p:sp>
      <p:sp>
        <p:nvSpPr>
          <p:cNvPr id="12" name="Arrow: Right 11">
            <a:extLst>
              <a:ext uri="{FF2B5EF4-FFF2-40B4-BE49-F238E27FC236}">
                <a16:creationId xmlns:a16="http://schemas.microsoft.com/office/drawing/2014/main" id="{85FCDAF1-8381-B75C-11F4-995C0B1428BC}"/>
              </a:ext>
            </a:extLst>
          </p:cNvPr>
          <p:cNvSpPr/>
          <p:nvPr/>
        </p:nvSpPr>
        <p:spPr bwMode="auto">
          <a:xfrm flipH="1">
            <a:off x="8603396" y="992221"/>
            <a:ext cx="3185999" cy="1385350"/>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Conditional LMSC approval July 2025</a:t>
            </a:r>
          </a:p>
        </p:txBody>
      </p:sp>
    </p:spTree>
    <p:extLst>
      <p:ext uri="{BB962C8B-B14F-4D97-AF65-F5344CB8AC3E}">
        <p14:creationId xmlns:p14="http://schemas.microsoft.com/office/powerpoint/2010/main" val="414406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065CE-900F-6629-C7E6-949E67A944D7}"/>
              </a:ext>
            </a:extLst>
          </p:cNvPr>
          <p:cNvSpPr>
            <a:spLocks noGrp="1"/>
          </p:cNvSpPr>
          <p:nvPr>
            <p:ph type="title"/>
          </p:nvPr>
        </p:nvSpPr>
        <p:spPr/>
        <p:txBody>
          <a:bodyPr/>
          <a:lstStyle/>
          <a:p>
            <a:r>
              <a:rPr lang="en-US" dirty="0"/>
              <a:t>Goals for the week	</a:t>
            </a:r>
          </a:p>
        </p:txBody>
      </p:sp>
      <p:sp>
        <p:nvSpPr>
          <p:cNvPr id="3" name="Text Placeholder 2">
            <a:extLst>
              <a:ext uri="{FF2B5EF4-FFF2-40B4-BE49-F238E27FC236}">
                <a16:creationId xmlns:a16="http://schemas.microsoft.com/office/drawing/2014/main" id="{14E418E6-2D68-4911-8FE5-C275BD020B03}"/>
              </a:ext>
            </a:extLst>
          </p:cNvPr>
          <p:cNvSpPr>
            <a:spLocks noGrp="1"/>
          </p:cNvSpPr>
          <p:nvPr>
            <p:ph type="body" sz="half" idx="1"/>
          </p:nvPr>
        </p:nvSpPr>
        <p:spPr/>
        <p:txBody>
          <a:bodyPr/>
          <a:lstStyle/>
          <a:p>
            <a:r>
              <a:rPr lang="en-US" dirty="0"/>
              <a:t>Improve draft D02</a:t>
            </a:r>
          </a:p>
          <a:p>
            <a:pPr lvl="1"/>
            <a:r>
              <a:rPr lang="en-US" dirty="0"/>
              <a:t>Resolve comments through friendly and productive collaboration</a:t>
            </a:r>
          </a:p>
          <a:p>
            <a:r>
              <a:rPr lang="en-US" dirty="0"/>
              <a:t>Work on outstanding issues</a:t>
            </a:r>
          </a:p>
          <a:p>
            <a:pPr lvl="1"/>
            <a:r>
              <a:rPr lang="en-US" dirty="0"/>
              <a:t>Us ad hoc time to work on convergence</a:t>
            </a:r>
          </a:p>
          <a:p>
            <a:r>
              <a:rPr lang="en-US" dirty="0"/>
              <a:t>Complete comment resolution </a:t>
            </a:r>
          </a:p>
        </p:txBody>
      </p:sp>
      <p:sp>
        <p:nvSpPr>
          <p:cNvPr id="4" name="Slide Number Placeholder 3">
            <a:extLst>
              <a:ext uri="{FF2B5EF4-FFF2-40B4-BE49-F238E27FC236}">
                <a16:creationId xmlns:a16="http://schemas.microsoft.com/office/drawing/2014/main" id="{A532FA22-198A-50A0-7230-7D499760AB7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19</a:t>
            </a:fld>
            <a:endParaRPr lang="en-US"/>
          </a:p>
        </p:txBody>
      </p:sp>
    </p:spTree>
    <p:extLst>
      <p:ext uri="{BB962C8B-B14F-4D97-AF65-F5344CB8AC3E}">
        <p14:creationId xmlns:p14="http://schemas.microsoft.com/office/powerpoint/2010/main" val="1962723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a:t>
            </a:fld>
            <a:endParaRPr lang="en-US"/>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11" name="Subtitle 3">
            <a:extLst>
              <a:ext uri="{FF2B5EF4-FFF2-40B4-BE49-F238E27FC236}">
                <a16:creationId xmlns:a16="http://schemas.microsoft.com/office/drawing/2014/main" id="{1F0D43FA-F6BD-0786-B287-9D745B501004}"/>
              </a:ext>
            </a:extLst>
          </p:cNvPr>
          <p:cNvSpPr>
            <a:spLocks noGrp="1"/>
          </p:cNvSpPr>
          <p:nvPr>
            <p:ph type="subTitle" idx="1"/>
          </p:nvPr>
        </p:nvSpPr>
        <p:spPr>
          <a:xfrm>
            <a:off x="839416" y="2372137"/>
            <a:ext cx="5789984" cy="4039056"/>
          </a:xfrm>
          <a:ln>
            <a:solidFill>
              <a:schemeClr val="bg2">
                <a:lumMod val="20000"/>
                <a:lumOff val="80000"/>
              </a:schemeClr>
            </a:solidFill>
          </a:ln>
        </p:spPr>
        <p:txBody>
          <a:bodyPr/>
          <a:lstStyle/>
          <a:p>
            <a:endParaRPr lang="en-US" sz="2800" dirty="0"/>
          </a:p>
          <a:p>
            <a:endParaRPr lang="en-US" sz="2800" dirty="0"/>
          </a:p>
          <a:p>
            <a:r>
              <a:rPr lang="en-US" sz="2800" dirty="0"/>
              <a:t>July 2025 </a:t>
            </a:r>
          </a:p>
          <a:p>
            <a:r>
              <a:rPr lang="en-US" sz="2800" dirty="0"/>
              <a:t>802 Plenary Session</a:t>
            </a:r>
          </a:p>
          <a:p>
            <a:r>
              <a:rPr lang="en-US" sz="2800" dirty="0"/>
              <a:t>Mixed Mode</a:t>
            </a:r>
          </a:p>
          <a:p>
            <a:r>
              <a:rPr lang="en-US" sz="2800" dirty="0"/>
              <a:t>Live from</a:t>
            </a:r>
          </a:p>
          <a:p>
            <a:r>
              <a:rPr lang="en-US" sz="2800" dirty="0"/>
              <a:t>Madrid, Spain</a:t>
            </a:r>
          </a:p>
          <a:p>
            <a:r>
              <a:rPr lang="en-US" sz="2400" dirty="0"/>
              <a:t>And remote worldwide</a:t>
            </a:r>
          </a:p>
        </p:txBody>
      </p:sp>
      <p:pic>
        <p:nvPicPr>
          <p:cNvPr id="2" name="Picture 1">
            <a:extLst>
              <a:ext uri="{FF2B5EF4-FFF2-40B4-BE49-F238E27FC236}">
                <a16:creationId xmlns:a16="http://schemas.microsoft.com/office/drawing/2014/main" id="{FAA47D6E-7E86-081C-E2EC-D2700D31B0DE}"/>
              </a:ext>
            </a:extLst>
          </p:cNvPr>
          <p:cNvPicPr>
            <a:picLocks noChangeAspect="1"/>
          </p:cNvPicPr>
          <p:nvPr/>
        </p:nvPicPr>
        <p:blipFill>
          <a:blip r:embed="rId3"/>
          <a:stretch>
            <a:fillRect/>
          </a:stretch>
        </p:blipFill>
        <p:spPr>
          <a:xfrm>
            <a:off x="6740714" y="3124200"/>
            <a:ext cx="4934639" cy="1876687"/>
          </a:xfrm>
          <a:prstGeom prst="rect">
            <a:avLst/>
          </a:prstGeom>
        </p:spPr>
      </p:pic>
    </p:spTree>
    <p:extLst>
      <p:ext uri="{BB962C8B-B14F-4D97-AF65-F5344CB8AC3E}">
        <p14:creationId xmlns:p14="http://schemas.microsoft.com/office/powerpoint/2010/main" val="663738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1EF6-C5F4-27C8-E8D4-DF6D56F2CF69}"/>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E3ED3D41-12CB-A6B1-8FF5-0D49F1824DB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20</a:t>
            </a:fld>
            <a:endParaRPr lang="en-US"/>
          </a:p>
        </p:txBody>
      </p:sp>
      <p:pic>
        <p:nvPicPr>
          <p:cNvPr id="5" name="Picture 4" descr="A picture containing text, indoor, device, different&#10;&#10;Description automatically generated">
            <a:extLst>
              <a:ext uri="{FF2B5EF4-FFF2-40B4-BE49-F238E27FC236}">
                <a16:creationId xmlns:a16="http://schemas.microsoft.com/office/drawing/2014/main" id="{E6323F3B-8911-58EA-B446-D600F8AFEA84}"/>
              </a:ext>
            </a:extLst>
          </p:cNvPr>
          <p:cNvPicPr>
            <a:picLocks noChangeAspect="1"/>
          </p:cNvPicPr>
          <p:nvPr/>
        </p:nvPicPr>
        <p:blipFill>
          <a:blip r:embed="rId2"/>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1844846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Resolution </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21</a:t>
            </a:fld>
            <a:endParaRPr lang="en-US"/>
          </a:p>
        </p:txBody>
      </p:sp>
      <p:pic>
        <p:nvPicPr>
          <p:cNvPr id="5" name="Picture 4">
            <a:extLst>
              <a:ext uri="{FF2B5EF4-FFF2-40B4-BE49-F238E27FC236}">
                <a16:creationId xmlns:a16="http://schemas.microsoft.com/office/drawing/2014/main" id="{4F3C895C-03D4-64A3-3440-C3EF04BDF1C8}"/>
              </a:ext>
            </a:extLst>
          </p:cNvPr>
          <p:cNvPicPr>
            <a:picLocks noChangeAspect="1"/>
          </p:cNvPicPr>
          <p:nvPr/>
        </p:nvPicPr>
        <p:blipFill>
          <a:blip r:embed="rId2"/>
          <a:stretch>
            <a:fillRect/>
          </a:stretch>
        </p:blipFill>
        <p:spPr>
          <a:xfrm>
            <a:off x="4988349" y="2971800"/>
            <a:ext cx="2215301" cy="2754158"/>
          </a:xfrm>
          <a:prstGeom prst="rect">
            <a:avLst/>
          </a:prstGeom>
        </p:spPr>
      </p:pic>
      <p:sp>
        <p:nvSpPr>
          <p:cNvPr id="8" name="Isosceles Triangle 7">
            <a:extLst>
              <a:ext uri="{FF2B5EF4-FFF2-40B4-BE49-F238E27FC236}">
                <a16:creationId xmlns:a16="http://schemas.microsoft.com/office/drawing/2014/main" id="{F8CB53E8-BCF6-44BF-8D10-671CF70727FC}"/>
              </a:ext>
            </a:extLst>
          </p:cNvPr>
          <p:cNvSpPr/>
          <p:nvPr/>
        </p:nvSpPr>
        <p:spPr bwMode="auto">
          <a:xfrm rot="5400000">
            <a:off x="4953000" y="3352800"/>
            <a:ext cx="228600" cy="22860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238349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6A6D4-C4A5-0F65-287D-918513807A7D}"/>
              </a:ext>
            </a:extLst>
          </p:cNvPr>
          <p:cNvSpPr>
            <a:spLocks noGrp="1"/>
          </p:cNvSpPr>
          <p:nvPr>
            <p:ph type="title"/>
          </p:nvPr>
        </p:nvSpPr>
        <p:spPr>
          <a:xfrm>
            <a:off x="914400" y="76201"/>
            <a:ext cx="10363200" cy="533399"/>
          </a:xfrm>
        </p:spPr>
        <p:txBody>
          <a:bodyPr/>
          <a:lstStyle/>
          <a:p>
            <a:r>
              <a:rPr lang="en-US" dirty="0"/>
              <a:t>Status</a:t>
            </a:r>
          </a:p>
        </p:txBody>
      </p:sp>
      <p:sp>
        <p:nvSpPr>
          <p:cNvPr id="3" name="Text Placeholder 2">
            <a:extLst>
              <a:ext uri="{FF2B5EF4-FFF2-40B4-BE49-F238E27FC236}">
                <a16:creationId xmlns:a16="http://schemas.microsoft.com/office/drawing/2014/main" id="{C597AC39-7151-CF95-15B5-6BD3488ACF01}"/>
              </a:ext>
            </a:extLst>
          </p:cNvPr>
          <p:cNvSpPr>
            <a:spLocks noGrp="1"/>
          </p:cNvSpPr>
          <p:nvPr>
            <p:ph type="body" sz="half" idx="1"/>
          </p:nvPr>
        </p:nvSpPr>
        <p:spPr>
          <a:xfrm>
            <a:off x="914400" y="5334000"/>
            <a:ext cx="10363200" cy="762000"/>
          </a:xfrm>
        </p:spPr>
        <p:txBody>
          <a:bodyPr/>
          <a:lstStyle/>
          <a:p>
            <a:pPr marL="0" indent="0" algn="ctr">
              <a:buNone/>
            </a:pPr>
            <a:r>
              <a:rPr lang="en-US" dirty="0"/>
              <a:t>We have a lot to do!</a:t>
            </a:r>
          </a:p>
        </p:txBody>
      </p:sp>
      <p:sp>
        <p:nvSpPr>
          <p:cNvPr id="4" name="Slide Number Placeholder 3">
            <a:extLst>
              <a:ext uri="{FF2B5EF4-FFF2-40B4-BE49-F238E27FC236}">
                <a16:creationId xmlns:a16="http://schemas.microsoft.com/office/drawing/2014/main" id="{467F6D69-70BE-F101-BAC8-03E47785230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22</a:t>
            </a:fld>
            <a:endParaRPr lang="en-US"/>
          </a:p>
        </p:txBody>
      </p:sp>
      <p:graphicFrame>
        <p:nvGraphicFramePr>
          <p:cNvPr id="5" name="Table 4">
            <a:extLst>
              <a:ext uri="{FF2B5EF4-FFF2-40B4-BE49-F238E27FC236}">
                <a16:creationId xmlns:a16="http://schemas.microsoft.com/office/drawing/2014/main" id="{2AF97B8A-D6A8-2B5E-4DCA-4139852FF9A4}"/>
              </a:ext>
            </a:extLst>
          </p:cNvPr>
          <p:cNvGraphicFramePr>
            <a:graphicFrameLocks noGrp="1"/>
          </p:cNvGraphicFramePr>
          <p:nvPr>
            <p:extLst>
              <p:ext uri="{D42A27DB-BD31-4B8C-83A1-F6EECF244321}">
                <p14:modId xmlns:p14="http://schemas.microsoft.com/office/powerpoint/2010/main" val="1785815362"/>
              </p:ext>
            </p:extLst>
          </p:nvPr>
        </p:nvGraphicFramePr>
        <p:xfrm>
          <a:off x="1752600" y="989012"/>
          <a:ext cx="8991601" cy="4192587"/>
        </p:xfrm>
        <a:graphic>
          <a:graphicData uri="http://schemas.openxmlformats.org/drawingml/2006/table">
            <a:tbl>
              <a:tblPr/>
              <a:tblGrid>
                <a:gridCol w="1196053">
                  <a:extLst>
                    <a:ext uri="{9D8B030D-6E8A-4147-A177-3AD203B41FA5}">
                      <a16:colId xmlns:a16="http://schemas.microsoft.com/office/drawing/2014/main" val="4023183694"/>
                    </a:ext>
                  </a:extLst>
                </a:gridCol>
                <a:gridCol w="1196053">
                  <a:extLst>
                    <a:ext uri="{9D8B030D-6E8A-4147-A177-3AD203B41FA5}">
                      <a16:colId xmlns:a16="http://schemas.microsoft.com/office/drawing/2014/main" val="4192975870"/>
                    </a:ext>
                  </a:extLst>
                </a:gridCol>
                <a:gridCol w="1085778">
                  <a:extLst>
                    <a:ext uri="{9D8B030D-6E8A-4147-A177-3AD203B41FA5}">
                      <a16:colId xmlns:a16="http://schemas.microsoft.com/office/drawing/2014/main" val="22628398"/>
                    </a:ext>
                  </a:extLst>
                </a:gridCol>
                <a:gridCol w="1085778">
                  <a:extLst>
                    <a:ext uri="{9D8B030D-6E8A-4147-A177-3AD203B41FA5}">
                      <a16:colId xmlns:a16="http://schemas.microsoft.com/office/drawing/2014/main" val="3100482946"/>
                    </a:ext>
                  </a:extLst>
                </a:gridCol>
                <a:gridCol w="1085778">
                  <a:extLst>
                    <a:ext uri="{9D8B030D-6E8A-4147-A177-3AD203B41FA5}">
                      <a16:colId xmlns:a16="http://schemas.microsoft.com/office/drawing/2014/main" val="2095597978"/>
                    </a:ext>
                  </a:extLst>
                </a:gridCol>
                <a:gridCol w="1085778">
                  <a:extLst>
                    <a:ext uri="{9D8B030D-6E8A-4147-A177-3AD203B41FA5}">
                      <a16:colId xmlns:a16="http://schemas.microsoft.com/office/drawing/2014/main" val="665276647"/>
                    </a:ext>
                  </a:extLst>
                </a:gridCol>
                <a:gridCol w="1085778">
                  <a:extLst>
                    <a:ext uri="{9D8B030D-6E8A-4147-A177-3AD203B41FA5}">
                      <a16:colId xmlns:a16="http://schemas.microsoft.com/office/drawing/2014/main" val="2064229467"/>
                    </a:ext>
                  </a:extLst>
                </a:gridCol>
                <a:gridCol w="1170605">
                  <a:extLst>
                    <a:ext uri="{9D8B030D-6E8A-4147-A177-3AD203B41FA5}">
                      <a16:colId xmlns:a16="http://schemas.microsoft.com/office/drawing/2014/main" val="3775145262"/>
                    </a:ext>
                  </a:extLst>
                </a:gridCol>
              </a:tblGrid>
              <a:tr h="479496">
                <a:tc gridSpan="8">
                  <a:txBody>
                    <a:bodyPr/>
                    <a:lstStyle/>
                    <a:p>
                      <a:pPr algn="ctr" fontAlgn="ctr"/>
                      <a:r>
                        <a:rPr lang="en-US" sz="1400" b="1" i="0" u="none" strike="noStrike" dirty="0">
                          <a:solidFill>
                            <a:srgbClr val="000000"/>
                          </a:solidFill>
                          <a:effectLst/>
                          <a:latin typeface="Arial" panose="020B0604020202020204" pitchFamily="34" charset="0"/>
                        </a:rPr>
                        <a:t>Comments and Resolution Status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49012959"/>
                  </a:ext>
                </a:extLst>
              </a:tr>
              <a:tr h="275710">
                <a:tc>
                  <a:txBody>
                    <a:bodyPr/>
                    <a:lstStyle/>
                    <a:p>
                      <a:pPr algn="l" fontAlgn="ctr"/>
                      <a:endParaRPr lang="en-US" sz="1050" b="0" i="0" u="none" strike="noStrike" dirty="0">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50" b="0" i="0" u="none" strike="noStrike" dirty="0">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01251952"/>
                  </a:ext>
                </a:extLst>
              </a:tr>
              <a:tr h="803155">
                <a:tc>
                  <a:txBody>
                    <a:bodyPr/>
                    <a:lstStyle/>
                    <a:p>
                      <a:pPr algn="ctr" fontAlgn="ctr"/>
                      <a:r>
                        <a:rPr lang="en-US" sz="1050" b="0" i="0" u="none" strike="noStrike" dirty="0">
                          <a:solidFill>
                            <a:srgbClr val="000000"/>
                          </a:solidFill>
                          <a:effectLst/>
                          <a:latin typeface="Arial" panose="020B0604020202020204" pitchFamily="34" charset="0"/>
                        </a:rPr>
                        <a:t>Total #  Comments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50" b="0" i="0" u="none" strike="noStrike">
                          <a:solidFill>
                            <a:srgbClr val="000000"/>
                          </a:solidFill>
                          <a:effectLst/>
                          <a:latin typeface="Arial" panose="020B0604020202020204" pitchFamily="34" charset="0"/>
                        </a:rPr>
                        <a:t># with Blank resolution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50" b="0" i="0" u="none" strike="noStrike">
                          <a:solidFill>
                            <a:srgbClr val="000000"/>
                          </a:solidFill>
                          <a:effectLst/>
                          <a:latin typeface="Arial" panose="020B0604020202020204" pitchFamily="34" charset="0"/>
                        </a:rPr>
                        <a:t># with non-blank resolution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50" b="0" i="0" u="none" strike="noStrike" dirty="0">
                          <a:solidFill>
                            <a:srgbClr val="000000"/>
                          </a:solidFill>
                          <a:effectLst/>
                          <a:latin typeface="Arial" panose="020B0604020202020204" pitchFamily="34" charset="0"/>
                        </a:rPr>
                        <a:t># with "Rejected" resolution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50" b="0" i="0" u="none" strike="noStrike" dirty="0">
                          <a:solidFill>
                            <a:srgbClr val="000000"/>
                          </a:solidFill>
                          <a:effectLst/>
                          <a:latin typeface="Arial" panose="020B0604020202020204" pitchFamily="34" charset="0"/>
                        </a:rPr>
                        <a:t># with "Accepted" resolution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50" b="0" i="0" u="none" strike="noStrike">
                          <a:solidFill>
                            <a:srgbClr val="000000"/>
                          </a:solidFill>
                          <a:effectLst/>
                          <a:latin typeface="Arial" panose="020B0604020202020204" pitchFamily="34" charset="0"/>
                        </a:rPr>
                        <a:t># with "Revised" resolution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50" b="0" i="0" u="none" strike="noStrike">
                          <a:solidFill>
                            <a:srgbClr val="000000"/>
                          </a:solidFill>
                          <a:effectLst/>
                          <a:latin typeface="Arial" panose="020B0604020202020204" pitchFamily="34" charset="0"/>
                        </a:rPr>
                        <a:t># Assigned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50" b="0" i="0" u="none" strike="noStrike">
                          <a:solidFill>
                            <a:srgbClr val="000000"/>
                          </a:solidFill>
                          <a:effectLst/>
                          <a:latin typeface="Arial" panose="020B0604020202020204" pitchFamily="34" charset="0"/>
                        </a:rPr>
                        <a:t>No Resolution, not Assigned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658941757"/>
                  </a:ext>
                </a:extLst>
              </a:tr>
              <a:tr h="689274">
                <a:tc>
                  <a:txBody>
                    <a:bodyPr/>
                    <a:lstStyle/>
                    <a:p>
                      <a:pPr algn="ctr" fontAlgn="ctr"/>
                      <a:r>
                        <a:rPr lang="en-US" sz="1200" b="1" i="0" u="none" strike="noStrike" dirty="0">
                          <a:solidFill>
                            <a:srgbClr val="000000"/>
                          </a:solidFill>
                          <a:effectLst/>
                          <a:latin typeface="Arial" panose="020B0604020202020204" pitchFamily="34" charset="0"/>
                        </a:rPr>
                        <a:t>663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50" b="0" i="0" u="none" strike="noStrike">
                          <a:solidFill>
                            <a:srgbClr val="000000"/>
                          </a:solidFill>
                          <a:effectLst/>
                          <a:latin typeface="Arial" panose="020B0604020202020204" pitchFamily="34" charset="0"/>
                        </a:rPr>
                        <a:t>254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400" b="0" i="0" u="none" strike="noStrike">
                          <a:solidFill>
                            <a:srgbClr val="000000"/>
                          </a:solidFill>
                          <a:effectLst/>
                          <a:latin typeface="Arial" panose="020B0604020202020204" pitchFamily="34" charset="0"/>
                        </a:rPr>
                        <a:t>409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050" b="0" i="0" u="none" strike="noStrike">
                          <a:solidFill>
                            <a:srgbClr val="000000"/>
                          </a:solidFill>
                          <a:effectLst/>
                          <a:latin typeface="Arial" panose="020B0604020202020204" pitchFamily="34" charset="0"/>
                        </a:rPr>
                        <a:t>35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50" b="0" i="0" u="none" strike="noStrike" dirty="0">
                          <a:solidFill>
                            <a:srgbClr val="000000"/>
                          </a:solidFill>
                          <a:effectLst/>
                          <a:latin typeface="Arial" panose="020B0604020202020204" pitchFamily="34" charset="0"/>
                        </a:rPr>
                        <a:t>234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50" b="0" i="0" u="none" strike="noStrike">
                          <a:solidFill>
                            <a:srgbClr val="000000"/>
                          </a:solidFill>
                          <a:effectLst/>
                          <a:latin typeface="Arial" panose="020B0604020202020204" pitchFamily="34" charset="0"/>
                        </a:rPr>
                        <a:t>140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50" b="0" i="0" u="none" strike="noStrike">
                          <a:solidFill>
                            <a:srgbClr val="000000"/>
                          </a:solidFill>
                          <a:effectLst/>
                          <a:latin typeface="Arial" panose="020B0604020202020204" pitchFamily="34" charset="0"/>
                        </a:rPr>
                        <a:t>254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50" b="0" i="0" u="none" strike="noStrike" dirty="0">
                          <a:solidFill>
                            <a:srgbClr val="000000"/>
                          </a:solidFill>
                          <a:effectLst/>
                          <a:latin typeface="Arial" panose="020B0604020202020204" pitchFamily="34" charset="0"/>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773802425"/>
                  </a:ext>
                </a:extLst>
              </a:tr>
              <a:tr h="269715">
                <a:tc>
                  <a:txBody>
                    <a:bodyPr/>
                    <a:lstStyle/>
                    <a:p>
                      <a:pPr algn="l" fontAlgn="ctr"/>
                      <a:endParaRPr lang="en-US" sz="1050" b="0" i="0" u="none" strike="noStrike" dirty="0">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C65911"/>
                      </a:solidFill>
                      <a:prstDash val="solid"/>
                      <a:round/>
                      <a:headEnd type="none" w="med" len="med"/>
                      <a:tailEnd type="none" w="med" len="med"/>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C65911"/>
                      </a:solidFill>
                      <a:prstDash val="solid"/>
                      <a:round/>
                      <a:headEnd type="none" w="med" len="med"/>
                      <a:tailEnd type="none" w="med" len="med"/>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50" b="0" i="0" u="none" strike="noStrike" dirty="0">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258391025"/>
                  </a:ext>
                </a:extLst>
              </a:tr>
              <a:tr h="434543">
                <a:tc>
                  <a:txBody>
                    <a:bodyPr/>
                    <a:lstStyle/>
                    <a:p>
                      <a:pPr algn="ctr" fontAlgn="ctr"/>
                      <a:r>
                        <a:rPr lang="en-US" sz="1050" b="0" i="0" u="none" strike="noStrike" dirty="0">
                          <a:solidFill>
                            <a:srgbClr val="000000"/>
                          </a:solidFill>
                          <a:effectLst/>
                          <a:latin typeface="Arial" panose="020B0604020202020204" pitchFamily="34" charset="0"/>
                        </a:rPr>
                        <a:t>Technical</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50" b="0" i="0" u="none" strike="noStrike">
                          <a:solidFill>
                            <a:srgbClr val="000000"/>
                          </a:solidFill>
                          <a:effectLst/>
                          <a:latin typeface="Arial" panose="020B0604020202020204" pitchFamily="34" charset="0"/>
                        </a:rPr>
                        <a:t>Editorial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50" b="0" i="0" u="none" strike="noStrike">
                          <a:solidFill>
                            <a:srgbClr val="000000"/>
                          </a:solidFill>
                          <a:effectLst/>
                          <a:latin typeface="Arial" panose="020B0604020202020204" pitchFamily="34" charset="0"/>
                        </a:rPr>
                        <a:t>Okay</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gridSpan="3">
                  <a:txBody>
                    <a:bodyPr/>
                    <a:lstStyle/>
                    <a:p>
                      <a:pPr algn="ctr" fontAlgn="ctr"/>
                      <a:r>
                        <a:rPr lang="en-US" sz="1050" b="0" i="0" u="none" strike="noStrike" dirty="0">
                          <a:solidFill>
                            <a:srgbClr val="000000"/>
                          </a:solidFill>
                          <a:effectLst/>
                          <a:latin typeface="Arial" panose="020B0604020202020204" pitchFamily="34" charset="0"/>
                        </a:rPr>
                        <a:t>409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hMerge="1">
                  <a:txBody>
                    <a:bodyPr/>
                    <a:lstStyle/>
                    <a:p>
                      <a:endParaRPr lang="en-US"/>
                    </a:p>
                  </a:txBody>
                  <a:tcPr/>
                </a:tc>
                <a:tc hMerge="1">
                  <a:txBody>
                    <a:bodyPr/>
                    <a:lstStyle/>
                    <a:p>
                      <a:endParaRPr lang="en-US"/>
                    </a:p>
                  </a:txBody>
                  <a:tcPr/>
                </a:tc>
                <a:tc>
                  <a:txBody>
                    <a:bodyPr/>
                    <a:lstStyle/>
                    <a:p>
                      <a:pPr algn="ctr" fontAlgn="ctr"/>
                      <a:endParaRPr lang="en-US" sz="1050" b="0" i="0" u="none" strike="noStrike">
                        <a:solidFill>
                          <a:srgbClr val="000000"/>
                        </a:solidFill>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noFill/>
                  </a:tcPr>
                </a:tc>
                <a:extLst>
                  <a:ext uri="{0D108BD9-81ED-4DB2-BD59-A6C34878D82A}">
                    <a16:rowId xmlns:a16="http://schemas.microsoft.com/office/drawing/2014/main" val="2994368802"/>
                  </a:ext>
                </a:extLst>
              </a:tr>
              <a:tr h="275710">
                <a:tc>
                  <a:txBody>
                    <a:bodyPr/>
                    <a:lstStyle/>
                    <a:p>
                      <a:pPr algn="ctr" fontAlgn="ctr"/>
                      <a:r>
                        <a:rPr lang="en-US" sz="1050" b="0" i="0" u="none" strike="noStrike" dirty="0">
                          <a:solidFill>
                            <a:srgbClr val="000000"/>
                          </a:solidFill>
                          <a:effectLst/>
                          <a:latin typeface="Arial" panose="020B0604020202020204" pitchFamily="34" charset="0"/>
                        </a:rPr>
                        <a:t>447</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50" b="0" i="0" u="none" strike="noStrike">
                          <a:solidFill>
                            <a:srgbClr val="000000"/>
                          </a:solidFill>
                          <a:effectLst/>
                          <a:latin typeface="Arial" panose="020B0604020202020204" pitchFamily="34" charset="0"/>
                        </a:rPr>
                        <a:t>211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endParaRPr lang="en-US" sz="1050" b="0" i="0" u="none" strike="noStrike">
                        <a:solidFill>
                          <a:srgbClr val="000000"/>
                        </a:solidFill>
                        <a:effectLst/>
                        <a:latin typeface="Arial" panose="020B0604020202020204" pitchFamily="34" charset="0"/>
                      </a:endParaRPr>
                    </a:p>
                  </a:txBody>
                  <a:tcPr marL="0" marR="0" marT="0" marB="0" anchor="ctr">
                    <a:lnL w="12700" cap="flat" cmpd="sng" algn="ctr">
                      <a:solidFill>
                        <a:srgbClr val="C6591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50" b="0" i="0" u="none" strike="noStrike" dirty="0">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96811701"/>
                  </a:ext>
                </a:extLst>
              </a:tr>
              <a:tr h="689274">
                <a:tc>
                  <a:txBody>
                    <a:bodyPr/>
                    <a:lstStyle/>
                    <a:p>
                      <a:pPr algn="ctr" fontAlgn="ctr"/>
                      <a:r>
                        <a:rPr lang="en-US" sz="1050" b="0" i="0" u="none" strike="noStrike" dirty="0">
                          <a:solidFill>
                            <a:srgbClr val="000000"/>
                          </a:solidFill>
                          <a:effectLst/>
                          <a:latin typeface="Arial" panose="020B0604020202020204" pitchFamily="34" charset="0"/>
                        </a:rPr>
                        <a:t>General</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50" b="0" i="0" u="none" strike="noStrike" dirty="0">
                          <a:solidFill>
                            <a:srgbClr val="000000"/>
                          </a:solidFill>
                          <a:effectLst/>
                          <a:latin typeface="Arial" panose="020B0604020202020204" pitchFamily="34" charset="0"/>
                        </a:rPr>
                        <a:t>Okay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dirty="0">
                          <a:solidFill>
                            <a:srgbClr val="000000"/>
                          </a:solidFill>
                          <a:effectLst/>
                          <a:latin typeface="Arial" panose="020B0604020202020204" pitchFamily="34" charset="0"/>
                        </a:rPr>
                        <a:t>61.69%</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400" b="1" i="0" u="none" strike="noStrike" dirty="0">
                          <a:solidFill>
                            <a:srgbClr val="000000"/>
                          </a:solidFill>
                          <a:effectLst/>
                          <a:latin typeface="Arial" panose="020B0604020202020204" pitchFamily="34" charset="0"/>
                        </a:rPr>
                        <a:t>5.28%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400" b="1" i="0" u="none" strike="noStrike" dirty="0">
                          <a:solidFill>
                            <a:srgbClr val="000000"/>
                          </a:solidFill>
                          <a:effectLst/>
                          <a:latin typeface="Arial" panose="020B0604020202020204" pitchFamily="34" charset="0"/>
                        </a:rPr>
                        <a:t>35.29%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400" b="1" i="0" u="none" strike="noStrike" dirty="0">
                          <a:solidFill>
                            <a:srgbClr val="000000"/>
                          </a:solidFill>
                          <a:effectLst/>
                          <a:latin typeface="Arial" panose="020B0604020202020204" pitchFamily="34" charset="0"/>
                        </a:rPr>
                        <a:t>21.12%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400" b="1" i="0" u="none" strike="noStrike" dirty="0">
                          <a:solidFill>
                            <a:srgbClr val="000000"/>
                          </a:solidFill>
                          <a:effectLst/>
                          <a:latin typeface="Arial" panose="020B0604020202020204" pitchFamily="34" charset="0"/>
                        </a:rPr>
                        <a:t>38.31%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400" b="1" i="0" u="none" strike="noStrike" dirty="0">
                          <a:solidFill>
                            <a:srgbClr val="000000"/>
                          </a:solidFill>
                          <a:effectLst/>
                          <a:latin typeface="Arial" panose="020B0604020202020204" pitchFamily="34" charset="0"/>
                        </a:rPr>
                        <a:t>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214412339"/>
                  </a:ext>
                </a:extLst>
              </a:tr>
              <a:tr h="275710">
                <a:tc>
                  <a:txBody>
                    <a:bodyPr/>
                    <a:lstStyle/>
                    <a:p>
                      <a:pPr algn="ctr" fontAlgn="ctr"/>
                      <a:r>
                        <a:rPr lang="en-US" sz="1000" b="0" i="0" u="none" strike="noStrike">
                          <a:solidFill>
                            <a:srgbClr val="000000"/>
                          </a:solidFill>
                          <a:effectLst/>
                          <a:latin typeface="Arial" panose="020B0604020202020204" pitchFamily="34" charset="0"/>
                        </a:rPr>
                        <a:t>5</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65911"/>
                      </a:solidFill>
                      <a:prstDash val="solid"/>
                      <a:round/>
                      <a:headEnd type="none" w="med" len="med"/>
                      <a:tailEnd type="none" w="med" len="med"/>
                    </a:lnB>
                    <a:solidFill>
                      <a:srgbClr val="FFF2CC"/>
                    </a:solidFill>
                  </a:tcPr>
                </a:tc>
                <a:tc>
                  <a:txBody>
                    <a:bodyPr/>
                    <a:lstStyle/>
                    <a:p>
                      <a:pPr algn="ctr" fontAlgn="ctr"/>
                      <a:r>
                        <a:rPr lang="en-US" sz="1000" b="0" i="0" u="none" strike="noStrike">
                          <a:solidFill>
                            <a:srgbClr val="000000"/>
                          </a:solidFill>
                          <a:effectLst/>
                          <a:latin typeface="Arial" panose="020B0604020202020204" pitchFamily="34" charset="0"/>
                        </a:rPr>
                        <a:t>663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65911"/>
                      </a:solidFill>
                      <a:prstDash val="solid"/>
                      <a:round/>
                      <a:headEnd type="none" w="med" len="med"/>
                      <a:tailEnd type="none" w="med" len="med"/>
                    </a:lnB>
                    <a:solidFill>
                      <a:srgbClr val="F2F2F2"/>
                    </a:solidFill>
                  </a:tcPr>
                </a:tc>
                <a:tc>
                  <a:txBody>
                    <a:bodyPr/>
                    <a:lstStyle/>
                    <a:p>
                      <a:pPr algn="ctr" fontAlgn="ctr"/>
                      <a:endParaRPr lang="en-US" sz="1000" b="0" i="0" u="none" strike="noStrike">
                        <a:solidFill>
                          <a:srgbClr val="000000"/>
                        </a:solidFill>
                        <a:effectLst/>
                        <a:latin typeface="Arial" panose="020B0604020202020204" pitchFamily="34" charset="0"/>
                      </a:endParaRPr>
                    </a:p>
                  </a:txBody>
                  <a:tcPr marL="0" marR="0" marT="0" marB="0" anchor="ctr">
                    <a:lnL w="12700" cap="flat" cmpd="sng" algn="ctr">
                      <a:solidFill>
                        <a:srgbClr val="C6591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n-US" sz="1000" b="0" i="0" u="none" strike="noStrike" dirty="0">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116097245"/>
                  </a:ext>
                </a:extLst>
              </a:tr>
            </a:tbl>
          </a:graphicData>
        </a:graphic>
      </p:graphicFrame>
    </p:spTree>
    <p:extLst>
      <p:ext uri="{BB962C8B-B14F-4D97-AF65-F5344CB8AC3E}">
        <p14:creationId xmlns:p14="http://schemas.microsoft.com/office/powerpoint/2010/main" val="281469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5EFEA9-9B57-549C-F31A-5DC9D88D01D0}"/>
              </a:ext>
            </a:extLst>
          </p:cNvPr>
          <p:cNvSpPr>
            <a:spLocks noGrp="1"/>
          </p:cNvSpPr>
          <p:nvPr>
            <p:ph type="ctrTitle"/>
          </p:nvPr>
        </p:nvSpPr>
        <p:spPr>
          <a:xfrm>
            <a:off x="914400" y="762000"/>
            <a:ext cx="10363200" cy="4038600"/>
          </a:xfrm>
        </p:spPr>
        <p:txBody>
          <a:bodyPr/>
          <a:lstStyle/>
          <a:p>
            <a:r>
              <a:rPr lang="en-US" dirty="0"/>
              <a:t>Useful information:</a:t>
            </a:r>
            <a:br>
              <a:rPr lang="en-US" dirty="0"/>
            </a:br>
            <a:r>
              <a:rPr lang="en-US" dirty="0"/>
              <a:t>IEEE SA guidelines for commenting on draft standards</a:t>
            </a:r>
            <a:br>
              <a:rPr lang="en-US" dirty="0"/>
            </a:br>
            <a:r>
              <a:rPr lang="en-US" dirty="0"/>
              <a:t> </a:t>
            </a:r>
            <a:br>
              <a:rPr lang="en-US" dirty="0"/>
            </a:br>
            <a:r>
              <a:rPr lang="en-US" dirty="0">
                <a:hlinkClick r:id="rId2"/>
              </a:rPr>
              <a:t>https://standards.ieee.org/wp-content/uploads/import/governance/revcom/Guidelines_for_commenting_on-draft_standards.pdf</a:t>
            </a:r>
            <a:br>
              <a:rPr lang="en-US" dirty="0"/>
            </a:br>
            <a:br>
              <a:rPr lang="en-US" dirty="0"/>
            </a:br>
            <a:endParaRPr lang="en-US" dirty="0"/>
          </a:p>
        </p:txBody>
      </p:sp>
      <p:sp>
        <p:nvSpPr>
          <p:cNvPr id="6" name="Subtitle 5">
            <a:extLst>
              <a:ext uri="{FF2B5EF4-FFF2-40B4-BE49-F238E27FC236}">
                <a16:creationId xmlns:a16="http://schemas.microsoft.com/office/drawing/2014/main" id="{553B0A16-D64E-49BF-4D83-7BCA19A290A0}"/>
              </a:ext>
            </a:extLst>
          </p:cNvPr>
          <p:cNvSpPr>
            <a:spLocks noGrp="1"/>
          </p:cNvSpPr>
          <p:nvPr>
            <p:ph type="subTitle" idx="1"/>
          </p:nvPr>
        </p:nvSpPr>
        <p:spPr>
          <a:xfrm>
            <a:off x="1828800" y="5017532"/>
            <a:ext cx="8534400" cy="621268"/>
          </a:xfrm>
        </p:spPr>
        <p:txBody>
          <a:bodyPr/>
          <a:lstStyle/>
          <a:p>
            <a:r>
              <a:rPr lang="en-US" dirty="0"/>
              <a:t>Things to know when commenting on a draft</a:t>
            </a:r>
          </a:p>
        </p:txBody>
      </p:sp>
      <p:sp>
        <p:nvSpPr>
          <p:cNvPr id="4" name="Slide Number Placeholder 3">
            <a:extLst>
              <a:ext uri="{FF2B5EF4-FFF2-40B4-BE49-F238E27FC236}">
                <a16:creationId xmlns:a16="http://schemas.microsoft.com/office/drawing/2014/main" id="{B3C4BBDB-9A8D-055E-9F22-478DEA31BCD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23</a:t>
            </a:fld>
            <a:endParaRPr lang="en-US"/>
          </a:p>
        </p:txBody>
      </p:sp>
    </p:spTree>
    <p:extLst>
      <p:ext uri="{BB962C8B-B14F-4D97-AF65-F5344CB8AC3E}">
        <p14:creationId xmlns:p14="http://schemas.microsoft.com/office/powerpoint/2010/main" val="1359711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07A9CE-780B-9CAD-5C33-A17C3676472F}"/>
              </a:ext>
            </a:extLst>
          </p:cNvPr>
          <p:cNvSpPr>
            <a:spLocks noGrp="1"/>
          </p:cNvSpPr>
          <p:nvPr>
            <p:ph type="title"/>
          </p:nvPr>
        </p:nvSpPr>
        <p:spPr>
          <a:xfrm>
            <a:off x="914400" y="685800"/>
            <a:ext cx="10363200" cy="609600"/>
          </a:xfrm>
        </p:spPr>
        <p:txBody>
          <a:bodyPr/>
          <a:lstStyle/>
          <a:p>
            <a:r>
              <a:rPr lang="en-US" dirty="0"/>
              <a:t>General Guidelines</a:t>
            </a:r>
          </a:p>
        </p:txBody>
      </p:sp>
      <p:sp>
        <p:nvSpPr>
          <p:cNvPr id="7" name="Text Placeholder 6">
            <a:extLst>
              <a:ext uri="{FF2B5EF4-FFF2-40B4-BE49-F238E27FC236}">
                <a16:creationId xmlns:a16="http://schemas.microsoft.com/office/drawing/2014/main" id="{2BB6AD66-B4D5-BA07-F3D7-44421DCEDD2A}"/>
              </a:ext>
            </a:extLst>
          </p:cNvPr>
          <p:cNvSpPr>
            <a:spLocks noGrp="1"/>
          </p:cNvSpPr>
          <p:nvPr>
            <p:ph type="body" sz="half" idx="1"/>
          </p:nvPr>
        </p:nvSpPr>
        <p:spPr>
          <a:xfrm>
            <a:off x="914400" y="1600200"/>
            <a:ext cx="10363200" cy="4800600"/>
          </a:xfrm>
        </p:spPr>
        <p:txBody>
          <a:bodyPr>
            <a:normAutofit fontScale="85000" lnSpcReduction="20000"/>
          </a:bodyPr>
          <a:lstStyle/>
          <a:p>
            <a:r>
              <a:rPr lang="en-US" dirty="0"/>
              <a:t>Each comment should reference a specific sub-clause, line, paragraph, figure, and/or equation in the balloted draft.</a:t>
            </a:r>
          </a:p>
          <a:p>
            <a:r>
              <a:rPr lang="en-US" dirty="0"/>
              <a:t>A </a:t>
            </a:r>
            <a:r>
              <a:rPr lang="en-US" b="1" dirty="0"/>
              <a:t>valid comment </a:t>
            </a:r>
            <a:r>
              <a:rPr lang="en-US" dirty="0"/>
              <a:t>should identify:</a:t>
            </a:r>
          </a:p>
          <a:p>
            <a:pPr lvl="1"/>
            <a:r>
              <a:rPr lang="en-US" dirty="0"/>
              <a:t>A specific issue with he draft </a:t>
            </a:r>
            <a:r>
              <a:rPr lang="en-US" b="1" dirty="0">
                <a:highlight>
                  <a:srgbClr val="FFFF00"/>
                </a:highlight>
              </a:rPr>
              <a:t>and the proposed change in sufficient detail </a:t>
            </a:r>
            <a:r>
              <a:rPr lang="en-US" dirty="0"/>
              <a:t>so that the Comment Resolution Group (CRG) can revise the draft so that the draft may satisfy the commenter.</a:t>
            </a:r>
          </a:p>
          <a:p>
            <a:r>
              <a:rPr lang="en-US" dirty="0"/>
              <a:t>Comments should </a:t>
            </a:r>
            <a:r>
              <a:rPr lang="en-US" b="1" dirty="0"/>
              <a:t>NOT </a:t>
            </a:r>
            <a:r>
              <a:rPr lang="en-US" dirty="0"/>
              <a:t>be:</a:t>
            </a:r>
          </a:p>
          <a:p>
            <a:pPr lvl="1"/>
            <a:r>
              <a:rPr lang="en-US" dirty="0"/>
              <a:t>Vague: For example, "This paragraph is wrong, fix it" is not a valid comment.</a:t>
            </a:r>
          </a:p>
          <a:p>
            <a:pPr lvl="1"/>
            <a:r>
              <a:rPr lang="en-US" dirty="0"/>
              <a:t>Ask questions without proposing a specific change</a:t>
            </a:r>
          </a:p>
          <a:p>
            <a:pPr lvl="1"/>
            <a:r>
              <a:rPr lang="en-US" dirty="0"/>
              <a:t>Request changes in other documents beside the specific document under ballot, or in potential future revisions of the current project (such comments are out of scope).</a:t>
            </a:r>
          </a:p>
          <a:p>
            <a:endParaRPr lang="en-US" dirty="0"/>
          </a:p>
        </p:txBody>
      </p:sp>
      <p:sp>
        <p:nvSpPr>
          <p:cNvPr id="5" name="Slide Number Placeholder 4">
            <a:extLst>
              <a:ext uri="{FF2B5EF4-FFF2-40B4-BE49-F238E27FC236}">
                <a16:creationId xmlns:a16="http://schemas.microsoft.com/office/drawing/2014/main" id="{8E272A57-E323-C298-D480-D73C1177200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24</a:t>
            </a:fld>
            <a:endParaRPr lang="en-US"/>
          </a:p>
        </p:txBody>
      </p:sp>
    </p:spTree>
    <p:extLst>
      <p:ext uri="{BB962C8B-B14F-4D97-AF65-F5344CB8AC3E}">
        <p14:creationId xmlns:p14="http://schemas.microsoft.com/office/powerpoint/2010/main" val="28203766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67C03-2401-89F3-B937-49F0F8E6497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4D1BD3D-3F02-6D9E-5F4E-532EC6D86EE7}"/>
              </a:ext>
            </a:extLst>
          </p:cNvPr>
          <p:cNvSpPr>
            <a:spLocks noGrp="1"/>
          </p:cNvSpPr>
          <p:nvPr>
            <p:ph type="title"/>
          </p:nvPr>
        </p:nvSpPr>
        <p:spPr>
          <a:xfrm>
            <a:off x="914400" y="685800"/>
            <a:ext cx="10363200" cy="609600"/>
          </a:xfrm>
        </p:spPr>
        <p:txBody>
          <a:bodyPr/>
          <a:lstStyle/>
          <a:p>
            <a:r>
              <a:rPr lang="en-US" dirty="0"/>
              <a:t>Content of Comments</a:t>
            </a:r>
          </a:p>
        </p:txBody>
      </p:sp>
      <p:sp>
        <p:nvSpPr>
          <p:cNvPr id="7" name="Text Placeholder 6">
            <a:extLst>
              <a:ext uri="{FF2B5EF4-FFF2-40B4-BE49-F238E27FC236}">
                <a16:creationId xmlns:a16="http://schemas.microsoft.com/office/drawing/2014/main" id="{78F07A1A-5718-C77E-D01C-22FEC4009E1E}"/>
              </a:ext>
            </a:extLst>
          </p:cNvPr>
          <p:cNvSpPr>
            <a:spLocks noGrp="1"/>
          </p:cNvSpPr>
          <p:nvPr>
            <p:ph type="body" sz="half" idx="1"/>
          </p:nvPr>
        </p:nvSpPr>
        <p:spPr>
          <a:xfrm>
            <a:off x="914400" y="1295400"/>
            <a:ext cx="10363200" cy="5105400"/>
          </a:xfrm>
        </p:spPr>
        <p:txBody>
          <a:bodyPr>
            <a:normAutofit fontScale="70000" lnSpcReduction="20000"/>
          </a:bodyPr>
          <a:lstStyle/>
          <a:p>
            <a:r>
              <a:rPr lang="en-US" dirty="0"/>
              <a:t>Comments relating to general issues that affect multiple sections should be referenced to the first or most prominent instance of the issue. It is acceptable to have one comment that covers multiple instances of a single issue instead of entering multiple comments. </a:t>
            </a:r>
          </a:p>
          <a:p>
            <a:r>
              <a:rPr lang="en-US" dirty="0"/>
              <a:t>Comments should be self contained when possible</a:t>
            </a:r>
          </a:p>
          <a:p>
            <a:r>
              <a:rPr lang="en-US" dirty="0"/>
              <a:t>If necessary, an individual comment submitted in </a:t>
            </a:r>
            <a:r>
              <a:rPr lang="en-US" dirty="0" err="1"/>
              <a:t>myProject</a:t>
            </a:r>
            <a:r>
              <a:rPr lang="en-US" dirty="0"/>
              <a:t> may be supplemented by supporting documents Some examples of acceptable attachment files are: </a:t>
            </a:r>
          </a:p>
          <a:p>
            <a:pPr lvl="1"/>
            <a:r>
              <a:rPr lang="en-US" dirty="0"/>
              <a:t>A marked-up copy of a figure, table or equation indicating corrections or changes needed.</a:t>
            </a:r>
          </a:p>
          <a:p>
            <a:pPr lvl="1"/>
            <a:r>
              <a:rPr lang="en-US" dirty="0"/>
              <a:t>A replacement figure, table, or equation that the comment suggests be added or suggests as a replacement of an existing item in the balloted draft.</a:t>
            </a:r>
          </a:p>
          <a:p>
            <a:pPr lvl="1"/>
            <a:r>
              <a:rPr lang="en-US" dirty="0"/>
              <a:t>Revised text to replace or add an entire subclause or paragraph, exceeding the capacity of the comments form.</a:t>
            </a:r>
          </a:p>
          <a:p>
            <a:pPr lvl="1"/>
            <a:r>
              <a:rPr lang="en-US" dirty="0"/>
              <a:t>All or part of the balloted draft that has been marked up with comments (e.g. by hand and then scanned, or using Word change tracking, or by inserting PDF comments) that relates to multiple issues or relates to multiple lines, paragraphs, figures, or equations in the balloted draft. </a:t>
            </a:r>
          </a:p>
        </p:txBody>
      </p:sp>
      <p:sp>
        <p:nvSpPr>
          <p:cNvPr id="5" name="Slide Number Placeholder 4">
            <a:extLst>
              <a:ext uri="{FF2B5EF4-FFF2-40B4-BE49-F238E27FC236}">
                <a16:creationId xmlns:a16="http://schemas.microsoft.com/office/drawing/2014/main" id="{D7656D41-60B5-E3AE-42FD-E6480B8FB9C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25</a:t>
            </a:fld>
            <a:endParaRPr lang="en-US"/>
          </a:p>
        </p:txBody>
      </p:sp>
    </p:spTree>
    <p:extLst>
      <p:ext uri="{BB962C8B-B14F-4D97-AF65-F5344CB8AC3E}">
        <p14:creationId xmlns:p14="http://schemas.microsoft.com/office/powerpoint/2010/main" val="2685859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0F576-D6BA-180F-86E5-C87FD1B5B3C4}"/>
              </a:ext>
            </a:extLst>
          </p:cNvPr>
          <p:cNvSpPr>
            <a:spLocks noGrp="1"/>
          </p:cNvSpPr>
          <p:nvPr>
            <p:ph type="title"/>
          </p:nvPr>
        </p:nvSpPr>
        <p:spPr/>
        <p:txBody>
          <a:bodyPr/>
          <a:lstStyle/>
          <a:p>
            <a:r>
              <a:rPr lang="en-US" dirty="0"/>
              <a:t>Scope of a recirculation</a:t>
            </a:r>
          </a:p>
        </p:txBody>
      </p:sp>
      <p:sp>
        <p:nvSpPr>
          <p:cNvPr id="3" name="Text Placeholder 2">
            <a:extLst>
              <a:ext uri="{FF2B5EF4-FFF2-40B4-BE49-F238E27FC236}">
                <a16:creationId xmlns:a16="http://schemas.microsoft.com/office/drawing/2014/main" id="{87D18321-7DF7-65B7-937A-EEBDD32E4CF1}"/>
              </a:ext>
            </a:extLst>
          </p:cNvPr>
          <p:cNvSpPr>
            <a:spLocks noGrp="1"/>
          </p:cNvSpPr>
          <p:nvPr>
            <p:ph type="body" sz="half" idx="1"/>
          </p:nvPr>
        </p:nvSpPr>
        <p:spPr>
          <a:xfrm>
            <a:off x="914400" y="1752600"/>
            <a:ext cx="10363200" cy="4343400"/>
          </a:xfrm>
        </p:spPr>
        <p:txBody>
          <a:bodyPr/>
          <a:lstStyle/>
          <a:p>
            <a:r>
              <a:rPr lang="en-US" dirty="0"/>
              <a:t>Changes since the previous draft, or material affected by that change</a:t>
            </a:r>
          </a:p>
          <a:p>
            <a:r>
              <a:rPr lang="en-US" dirty="0"/>
              <a:t>Material related to a "must be satisfied" comment from the previous round of balloting</a:t>
            </a:r>
          </a:p>
          <a:p>
            <a:r>
              <a:rPr lang="en-US" dirty="0"/>
              <a:t>Material related to a previous comment response that was not properly applied. It is the responsibility of the balloters to carefully examine the draft to confirm that it is consistent with the comment disposition and disposition detail from the previous ballot.</a:t>
            </a:r>
          </a:p>
        </p:txBody>
      </p:sp>
      <p:sp>
        <p:nvSpPr>
          <p:cNvPr id="4" name="Slide Number Placeholder 3">
            <a:extLst>
              <a:ext uri="{FF2B5EF4-FFF2-40B4-BE49-F238E27FC236}">
                <a16:creationId xmlns:a16="http://schemas.microsoft.com/office/drawing/2014/main" id="{342CE15E-6DD4-09EB-034D-870612D7DCAF}"/>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26</a:t>
            </a:fld>
            <a:endParaRPr lang="en-US"/>
          </a:p>
        </p:txBody>
      </p:sp>
    </p:spTree>
    <p:extLst>
      <p:ext uri="{BB962C8B-B14F-4D97-AF65-F5344CB8AC3E}">
        <p14:creationId xmlns:p14="http://schemas.microsoft.com/office/powerpoint/2010/main" val="335941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5BC06-D736-F822-9A3E-260DE9DED3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F08E34-D482-F015-E594-4973F783B9CB}"/>
              </a:ext>
            </a:extLst>
          </p:cNvPr>
          <p:cNvSpPr>
            <a:spLocks noGrp="1"/>
          </p:cNvSpPr>
          <p:nvPr>
            <p:ph type="title"/>
          </p:nvPr>
        </p:nvSpPr>
        <p:spPr/>
        <p:txBody>
          <a:bodyPr/>
          <a:lstStyle/>
          <a:p>
            <a:r>
              <a:rPr lang="en-US" dirty="0"/>
              <a:t>Why it matters</a:t>
            </a:r>
          </a:p>
        </p:txBody>
      </p:sp>
      <p:sp>
        <p:nvSpPr>
          <p:cNvPr id="3" name="Text Placeholder 2">
            <a:extLst>
              <a:ext uri="{FF2B5EF4-FFF2-40B4-BE49-F238E27FC236}">
                <a16:creationId xmlns:a16="http://schemas.microsoft.com/office/drawing/2014/main" id="{CAA34655-3D6C-36C2-E7EC-4A017948B5AA}"/>
              </a:ext>
            </a:extLst>
          </p:cNvPr>
          <p:cNvSpPr>
            <a:spLocks noGrp="1"/>
          </p:cNvSpPr>
          <p:nvPr>
            <p:ph type="body" sz="half" idx="1"/>
          </p:nvPr>
        </p:nvSpPr>
        <p:spPr/>
        <p:txBody>
          <a:bodyPr/>
          <a:lstStyle/>
          <a:p>
            <a:r>
              <a:rPr lang="en-US" dirty="0"/>
              <a:t>The group can not improve the draft standard with poorly formed comments</a:t>
            </a:r>
          </a:p>
          <a:p>
            <a:r>
              <a:rPr lang="en-US" dirty="0"/>
              <a:t>The groups time is valuable </a:t>
            </a:r>
          </a:p>
          <a:p>
            <a:r>
              <a:rPr lang="en-US" dirty="0"/>
              <a:t>Comments not following the guidelines can be rejected</a:t>
            </a:r>
          </a:p>
          <a:p>
            <a:r>
              <a:rPr lang="en-US" dirty="0"/>
              <a:t>Submissions not following these guidelines are not meeting the obligation of WG </a:t>
            </a:r>
            <a:r>
              <a:rPr lang="en-US" dirty="0" err="1"/>
              <a:t>memers</a:t>
            </a:r>
            <a:endParaRPr lang="en-US" dirty="0"/>
          </a:p>
        </p:txBody>
      </p:sp>
      <p:sp>
        <p:nvSpPr>
          <p:cNvPr id="4" name="Slide Number Placeholder 3">
            <a:extLst>
              <a:ext uri="{FF2B5EF4-FFF2-40B4-BE49-F238E27FC236}">
                <a16:creationId xmlns:a16="http://schemas.microsoft.com/office/drawing/2014/main" id="{DDEA912F-81F5-4288-8F25-C5B755C9003F}"/>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27</a:t>
            </a:fld>
            <a:endParaRPr lang="en-US"/>
          </a:p>
        </p:txBody>
      </p:sp>
    </p:spTree>
    <p:extLst>
      <p:ext uri="{BB962C8B-B14F-4D97-AF65-F5344CB8AC3E}">
        <p14:creationId xmlns:p14="http://schemas.microsoft.com/office/powerpoint/2010/main" val="281516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9A265-F0AE-98A5-AAB9-EF78846F6F7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95B72A2-17E1-094D-A3A2-C1FDE3FBB6C5}"/>
              </a:ext>
            </a:extLst>
          </p:cNvPr>
          <p:cNvSpPr>
            <a:spLocks noGrp="1"/>
          </p:cNvSpPr>
          <p:nvPr>
            <p:ph type="ctrTitle"/>
          </p:nvPr>
        </p:nvSpPr>
        <p:spPr>
          <a:xfrm>
            <a:off x="914400" y="685800"/>
            <a:ext cx="10363200" cy="2914651"/>
          </a:xfrm>
        </p:spPr>
        <p:txBody>
          <a:bodyPr/>
          <a:lstStyle/>
          <a:p>
            <a:r>
              <a:rPr lang="en-US" dirty="0"/>
              <a:t>Useful information:</a:t>
            </a:r>
            <a:br>
              <a:rPr lang="en-US" dirty="0"/>
            </a:br>
            <a:r>
              <a:rPr lang="en-US" dirty="0"/>
              <a:t>Comment Resolution Guidelines</a:t>
            </a:r>
            <a:br>
              <a:rPr lang="en-US" dirty="0"/>
            </a:br>
            <a:r>
              <a:rPr lang="en-US" dirty="0">
                <a:hlinkClick r:id="rId2"/>
              </a:rPr>
              <a:t>https://standards.ieee.org/wp-content/uploads/import/governance/revcom/guidelines.pdf</a:t>
            </a:r>
            <a:endParaRPr lang="en-US" dirty="0"/>
          </a:p>
        </p:txBody>
      </p:sp>
      <p:sp>
        <p:nvSpPr>
          <p:cNvPr id="6" name="Subtitle 5">
            <a:extLst>
              <a:ext uri="{FF2B5EF4-FFF2-40B4-BE49-F238E27FC236}">
                <a16:creationId xmlns:a16="http://schemas.microsoft.com/office/drawing/2014/main" id="{280E5D28-C796-97B3-7592-1AB35C53F963}"/>
              </a:ext>
            </a:extLst>
          </p:cNvPr>
          <p:cNvSpPr>
            <a:spLocks noGrp="1"/>
          </p:cNvSpPr>
          <p:nvPr>
            <p:ph type="subTitle" idx="1"/>
          </p:nvPr>
        </p:nvSpPr>
        <p:spPr/>
        <p:txBody>
          <a:bodyPr/>
          <a:lstStyle/>
          <a:p>
            <a:r>
              <a:rPr lang="en-US" dirty="0"/>
              <a:t>Helpful things to know</a:t>
            </a:r>
          </a:p>
        </p:txBody>
      </p:sp>
      <p:sp>
        <p:nvSpPr>
          <p:cNvPr id="4" name="Slide Number Placeholder 3">
            <a:extLst>
              <a:ext uri="{FF2B5EF4-FFF2-40B4-BE49-F238E27FC236}">
                <a16:creationId xmlns:a16="http://schemas.microsoft.com/office/drawing/2014/main" id="{F3B84B42-428C-B951-09CF-477D68E94C2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28</a:t>
            </a:fld>
            <a:endParaRPr lang="en-US"/>
          </a:p>
        </p:txBody>
      </p:sp>
    </p:spTree>
    <p:extLst>
      <p:ext uri="{BB962C8B-B14F-4D97-AF65-F5344CB8AC3E}">
        <p14:creationId xmlns:p14="http://schemas.microsoft.com/office/powerpoint/2010/main" val="3280739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5447-B9FE-24B6-B641-67BA615E96E7}"/>
              </a:ext>
            </a:extLst>
          </p:cNvPr>
          <p:cNvSpPr>
            <a:spLocks noGrp="1"/>
          </p:cNvSpPr>
          <p:nvPr>
            <p:ph type="title"/>
          </p:nvPr>
        </p:nvSpPr>
        <p:spPr/>
        <p:txBody>
          <a:bodyPr/>
          <a:lstStyle/>
          <a:p>
            <a:r>
              <a:rPr lang="en-US" dirty="0"/>
              <a:t>Accepted and Revised</a:t>
            </a:r>
          </a:p>
        </p:txBody>
      </p:sp>
      <p:sp>
        <p:nvSpPr>
          <p:cNvPr id="3" name="Text Placeholder 2">
            <a:extLst>
              <a:ext uri="{FF2B5EF4-FFF2-40B4-BE49-F238E27FC236}">
                <a16:creationId xmlns:a16="http://schemas.microsoft.com/office/drawing/2014/main" id="{A5A22D43-49FB-3186-53E3-18054F1D7B4C}"/>
              </a:ext>
            </a:extLst>
          </p:cNvPr>
          <p:cNvSpPr>
            <a:spLocks noGrp="1"/>
          </p:cNvSpPr>
          <p:nvPr>
            <p:ph type="body" sz="half" idx="1"/>
          </p:nvPr>
        </p:nvSpPr>
        <p:spPr/>
        <p:txBody>
          <a:bodyPr>
            <a:normAutofit fontScale="77500" lnSpcReduction="20000"/>
          </a:bodyPr>
          <a:lstStyle/>
          <a:p>
            <a:pPr>
              <a:spcBef>
                <a:spcPts val="600"/>
              </a:spcBef>
              <a:spcAft>
                <a:spcPts val="600"/>
              </a:spcAft>
            </a:pPr>
            <a:r>
              <a:rPr lang="en-US" b="1" dirty="0"/>
              <a:t>Accepted</a:t>
            </a:r>
            <a:r>
              <a:rPr lang="en-US" dirty="0"/>
              <a:t> means the commenter provides a change resolution accepted by the group EXACTLY as proposed</a:t>
            </a:r>
          </a:p>
          <a:p>
            <a:pPr>
              <a:spcBef>
                <a:spcPts val="600"/>
              </a:spcBef>
              <a:spcAft>
                <a:spcPts val="600"/>
              </a:spcAft>
            </a:pPr>
            <a:r>
              <a:rPr lang="en-US" dirty="0"/>
              <a:t>There is NO RESOLUTION DETAIL when resolution is accepted.</a:t>
            </a:r>
          </a:p>
          <a:p>
            <a:pPr>
              <a:spcBef>
                <a:spcPts val="600"/>
              </a:spcBef>
              <a:spcAft>
                <a:spcPts val="600"/>
              </a:spcAft>
            </a:pPr>
            <a:r>
              <a:rPr lang="en-US" dirty="0"/>
              <a:t>Exception: MEC comment “draft meets all editorial requirements” (no change specified, we accept this comment) </a:t>
            </a:r>
          </a:p>
        </p:txBody>
      </p:sp>
      <p:sp>
        <p:nvSpPr>
          <p:cNvPr id="4" name="Content Placeholder 3">
            <a:extLst>
              <a:ext uri="{FF2B5EF4-FFF2-40B4-BE49-F238E27FC236}">
                <a16:creationId xmlns:a16="http://schemas.microsoft.com/office/drawing/2014/main" id="{10774F6C-AD61-4887-8821-296E0A77BB64}"/>
              </a:ext>
            </a:extLst>
          </p:cNvPr>
          <p:cNvSpPr>
            <a:spLocks noGrp="1"/>
          </p:cNvSpPr>
          <p:nvPr>
            <p:ph sz="half" idx="2"/>
          </p:nvPr>
        </p:nvSpPr>
        <p:spPr/>
        <p:txBody>
          <a:bodyPr>
            <a:normAutofit fontScale="77500" lnSpcReduction="20000"/>
          </a:bodyPr>
          <a:lstStyle/>
          <a:p>
            <a:pPr>
              <a:spcBef>
                <a:spcPts val="600"/>
              </a:spcBef>
              <a:spcAft>
                <a:spcPts val="600"/>
              </a:spcAft>
            </a:pPr>
            <a:r>
              <a:rPr lang="en-US" b="1" dirty="0"/>
              <a:t>Revised</a:t>
            </a:r>
            <a:r>
              <a:rPr lang="en-US" dirty="0"/>
              <a:t> means we agree in principle that a change is required and we have provide an alternate change</a:t>
            </a:r>
          </a:p>
          <a:p>
            <a:pPr>
              <a:spcBef>
                <a:spcPts val="600"/>
              </a:spcBef>
              <a:spcAft>
                <a:spcPts val="600"/>
              </a:spcAft>
            </a:pPr>
            <a:r>
              <a:rPr lang="en-US" dirty="0"/>
              <a:t>Resolution detail contains EXACTLY what change we are asking the TE to make to the draft</a:t>
            </a:r>
          </a:p>
          <a:p>
            <a:pPr>
              <a:spcBef>
                <a:spcPts val="600"/>
              </a:spcBef>
              <a:spcAft>
                <a:spcPts val="600"/>
              </a:spcAft>
            </a:pPr>
            <a:endParaRPr lang="en-US" dirty="0"/>
          </a:p>
        </p:txBody>
      </p:sp>
      <p:sp>
        <p:nvSpPr>
          <p:cNvPr id="5" name="Slide Number Placeholder 4">
            <a:extLst>
              <a:ext uri="{FF2B5EF4-FFF2-40B4-BE49-F238E27FC236}">
                <a16:creationId xmlns:a16="http://schemas.microsoft.com/office/drawing/2014/main" id="{976DB117-FC8D-0787-C0A2-597C9638B9B7}"/>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29</a:t>
            </a:fld>
            <a:endParaRPr lang="en-US"/>
          </a:p>
        </p:txBody>
      </p:sp>
    </p:spTree>
    <p:extLst>
      <p:ext uri="{BB962C8B-B14F-4D97-AF65-F5344CB8AC3E}">
        <p14:creationId xmlns:p14="http://schemas.microsoft.com/office/powerpoint/2010/main" val="3040831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61358-F967-0F4D-9E18-5CA345FEB58B}"/>
              </a:ext>
            </a:extLst>
          </p:cNvPr>
          <p:cNvSpPr>
            <a:spLocks noGrp="1"/>
          </p:cNvSpPr>
          <p:nvPr>
            <p:ph type="title"/>
          </p:nvPr>
        </p:nvSpPr>
        <p:spPr>
          <a:xfrm>
            <a:off x="914400" y="685800"/>
            <a:ext cx="10363200" cy="1143000"/>
          </a:xfrm>
        </p:spPr>
        <p:txBody>
          <a:bodyPr/>
          <a:lstStyle/>
          <a:p>
            <a:r>
              <a:rPr lang="en-US" dirty="0"/>
              <a:t>Opening Report</a:t>
            </a:r>
          </a:p>
        </p:txBody>
      </p:sp>
      <p:sp>
        <p:nvSpPr>
          <p:cNvPr id="3" name="Text Placeholder 2">
            <a:extLst>
              <a:ext uri="{FF2B5EF4-FFF2-40B4-BE49-F238E27FC236}">
                <a16:creationId xmlns:a16="http://schemas.microsoft.com/office/drawing/2014/main" id="{19A2C12D-3F1C-9AB1-24DE-C7D71B326CD8}"/>
              </a:ext>
            </a:extLst>
          </p:cNvPr>
          <p:cNvSpPr>
            <a:spLocks noGrp="1"/>
          </p:cNvSpPr>
          <p:nvPr>
            <p:ph type="body" sz="half" idx="1"/>
          </p:nvPr>
        </p:nvSpPr>
        <p:spPr>
          <a:xfrm>
            <a:off x="914400" y="1981200"/>
            <a:ext cx="5080000" cy="1447800"/>
          </a:xfrm>
        </p:spPr>
        <p:txBody>
          <a:bodyPr/>
          <a:lstStyle/>
          <a:p>
            <a:endParaRPr lang="en-US" dirty="0"/>
          </a:p>
          <a:p>
            <a:pPr marL="0" indent="0">
              <a:buNone/>
            </a:pPr>
            <a:endParaRPr lang="en-US" dirty="0"/>
          </a:p>
        </p:txBody>
      </p:sp>
      <p:sp>
        <p:nvSpPr>
          <p:cNvPr id="4" name="Content Placeholder 3">
            <a:extLst>
              <a:ext uri="{FF2B5EF4-FFF2-40B4-BE49-F238E27FC236}">
                <a16:creationId xmlns:a16="http://schemas.microsoft.com/office/drawing/2014/main" id="{EC90BD35-3925-A931-9171-28ED38418114}"/>
              </a:ext>
            </a:extLst>
          </p:cNvPr>
          <p:cNvSpPr>
            <a:spLocks noGrp="1"/>
          </p:cNvSpPr>
          <p:nvPr>
            <p:ph sz="half" idx="2"/>
          </p:nvPr>
        </p:nvSpPr>
        <p:spPr>
          <a:xfrm>
            <a:off x="1016002" y="1981200"/>
            <a:ext cx="10363200" cy="2743200"/>
          </a:xfrm>
        </p:spPr>
        <p:txBody>
          <a:bodyPr>
            <a:normAutofit lnSpcReduction="10000"/>
          </a:bodyPr>
          <a:lstStyle/>
          <a:p>
            <a:pPr marL="0" indent="0">
              <a:buNone/>
            </a:pPr>
            <a:r>
              <a:rPr lang="en-US" dirty="0"/>
              <a:t>Goals for the week:</a:t>
            </a:r>
          </a:p>
          <a:p>
            <a:r>
              <a:rPr lang="en-US" dirty="0"/>
              <a:t>Resolve Comments</a:t>
            </a:r>
          </a:p>
          <a:p>
            <a:r>
              <a:rPr lang="en-US" dirty="0"/>
              <a:t>Complete comment resolution on D02</a:t>
            </a:r>
          </a:p>
          <a:p>
            <a:r>
              <a:rPr lang="en-US" dirty="0"/>
              <a:t>8 meeting slots</a:t>
            </a:r>
          </a:p>
          <a:p>
            <a:pPr lvl="1"/>
            <a:r>
              <a:rPr lang="en-US" dirty="0"/>
              <a:t>1 designated for breakout</a:t>
            </a:r>
          </a:p>
          <a:p>
            <a:endParaRPr lang="en-US" dirty="0"/>
          </a:p>
        </p:txBody>
      </p:sp>
      <p:sp>
        <p:nvSpPr>
          <p:cNvPr id="5" name="Slide Number Placeholder 4">
            <a:extLst>
              <a:ext uri="{FF2B5EF4-FFF2-40B4-BE49-F238E27FC236}">
                <a16:creationId xmlns:a16="http://schemas.microsoft.com/office/drawing/2014/main" id="{6D457E01-5655-9FCC-A105-E5C0031D49A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a:t>
            </a:fld>
            <a:endParaRPr lang="en-US"/>
          </a:p>
        </p:txBody>
      </p:sp>
    </p:spTree>
    <p:extLst>
      <p:ext uri="{BB962C8B-B14F-4D97-AF65-F5344CB8AC3E}">
        <p14:creationId xmlns:p14="http://schemas.microsoft.com/office/powerpoint/2010/main" val="1339946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DE78B-D9B0-748D-922F-D94C84A3C692}"/>
              </a:ext>
            </a:extLst>
          </p:cNvPr>
          <p:cNvSpPr>
            <a:spLocks noGrp="1"/>
          </p:cNvSpPr>
          <p:nvPr>
            <p:ph type="title"/>
          </p:nvPr>
        </p:nvSpPr>
        <p:spPr/>
        <p:txBody>
          <a:bodyPr/>
          <a:lstStyle/>
          <a:p>
            <a:r>
              <a:rPr lang="en-US" dirty="0"/>
              <a:t>General Guidelines</a:t>
            </a:r>
          </a:p>
        </p:txBody>
      </p:sp>
      <p:sp>
        <p:nvSpPr>
          <p:cNvPr id="3" name="Text Placeholder 2">
            <a:extLst>
              <a:ext uri="{FF2B5EF4-FFF2-40B4-BE49-F238E27FC236}">
                <a16:creationId xmlns:a16="http://schemas.microsoft.com/office/drawing/2014/main" id="{BB40E429-B189-AACB-8267-87BB5F2153CF}"/>
              </a:ext>
            </a:extLst>
          </p:cNvPr>
          <p:cNvSpPr>
            <a:spLocks noGrp="1"/>
          </p:cNvSpPr>
          <p:nvPr>
            <p:ph type="body" sz="half" idx="1"/>
          </p:nvPr>
        </p:nvSpPr>
        <p:spPr/>
        <p:txBody>
          <a:bodyPr>
            <a:normAutofit fontScale="92500" lnSpcReduction="10000"/>
          </a:bodyPr>
          <a:lstStyle/>
          <a:p>
            <a:r>
              <a:rPr lang="en-US" dirty="0"/>
              <a:t>Copy dependent disposition details, don’t cross-reference</a:t>
            </a:r>
          </a:p>
          <a:p>
            <a:pPr lvl="1"/>
            <a:r>
              <a:rPr lang="en-US" dirty="0"/>
              <a:t>add “(same comment disposition detail as comment i-1234)”</a:t>
            </a:r>
          </a:p>
          <a:p>
            <a:r>
              <a:rPr lang="en-US" dirty="0"/>
              <a:t>Copy textual disposition details, don’t reference submissions, EXCEPT: </a:t>
            </a:r>
          </a:p>
          <a:p>
            <a:pPr lvl="1"/>
            <a:r>
              <a:rPr lang="en-US" dirty="0"/>
              <a:t>if the disposition detail contains something that cannot be easily and unambiguously represented in plain text, (e.g., </a:t>
            </a:r>
            <a:r>
              <a:rPr lang="en-US" dirty="0">
                <a:highlight>
                  <a:srgbClr val="FFFF00"/>
                </a:highlight>
              </a:rPr>
              <a:t>graphics</a:t>
            </a:r>
            <a:r>
              <a:rPr lang="en-US" dirty="0"/>
              <a:t> or </a:t>
            </a:r>
            <a:r>
              <a:rPr lang="en-US" dirty="0">
                <a:highlight>
                  <a:srgbClr val="FFFF00"/>
                </a:highlight>
              </a:rPr>
              <a:t>extensive markup edits</a:t>
            </a:r>
            <a:r>
              <a:rPr lang="en-US" dirty="0"/>
              <a:t>)</a:t>
            </a:r>
          </a:p>
          <a:p>
            <a:pPr lvl="1"/>
            <a:r>
              <a:rPr lang="en-US" dirty="0"/>
              <a:t>References to comment disposition details in external documents should be public URLs </a:t>
            </a:r>
          </a:p>
          <a:p>
            <a:endParaRPr lang="en-US" dirty="0"/>
          </a:p>
          <a:p>
            <a:endParaRPr lang="en-US" dirty="0"/>
          </a:p>
        </p:txBody>
      </p:sp>
      <p:sp>
        <p:nvSpPr>
          <p:cNvPr id="4" name="Slide Number Placeholder 3">
            <a:extLst>
              <a:ext uri="{FF2B5EF4-FFF2-40B4-BE49-F238E27FC236}">
                <a16:creationId xmlns:a16="http://schemas.microsoft.com/office/drawing/2014/main" id="{94797461-C5F3-8D56-21D3-66CC7DD73633}"/>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30</a:t>
            </a:fld>
            <a:endParaRPr lang="en-US"/>
          </a:p>
        </p:txBody>
      </p:sp>
    </p:spTree>
    <p:extLst>
      <p:ext uri="{BB962C8B-B14F-4D97-AF65-F5344CB8AC3E}">
        <p14:creationId xmlns:p14="http://schemas.microsoft.com/office/powerpoint/2010/main" val="39767407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F7105-EEBD-2C93-E618-37EA7514F581}"/>
              </a:ext>
            </a:extLst>
          </p:cNvPr>
          <p:cNvSpPr>
            <a:spLocks noGrp="1"/>
          </p:cNvSpPr>
          <p:nvPr>
            <p:ph type="title"/>
          </p:nvPr>
        </p:nvSpPr>
        <p:spPr>
          <a:xfrm>
            <a:off x="914400" y="685800"/>
            <a:ext cx="10363200" cy="685800"/>
          </a:xfrm>
        </p:spPr>
        <p:txBody>
          <a:bodyPr/>
          <a:lstStyle/>
          <a:p>
            <a:r>
              <a:rPr lang="en-US" dirty="0"/>
              <a:t>Rejecting a comment correctly</a:t>
            </a:r>
          </a:p>
        </p:txBody>
      </p:sp>
      <p:sp>
        <p:nvSpPr>
          <p:cNvPr id="3" name="Text Placeholder 2">
            <a:extLst>
              <a:ext uri="{FF2B5EF4-FFF2-40B4-BE49-F238E27FC236}">
                <a16:creationId xmlns:a16="http://schemas.microsoft.com/office/drawing/2014/main" id="{19E46123-31FB-4892-4A86-D7FA1EAA57FF}"/>
              </a:ext>
            </a:extLst>
          </p:cNvPr>
          <p:cNvSpPr>
            <a:spLocks noGrp="1"/>
          </p:cNvSpPr>
          <p:nvPr>
            <p:ph type="body" sz="half" idx="1"/>
          </p:nvPr>
        </p:nvSpPr>
        <p:spPr>
          <a:xfrm>
            <a:off x="914400" y="1752601"/>
            <a:ext cx="10363200" cy="4722812"/>
          </a:xfrm>
        </p:spPr>
        <p:txBody>
          <a:bodyPr>
            <a:normAutofit fontScale="62500" lnSpcReduction="20000"/>
          </a:bodyPr>
          <a:lstStyle/>
          <a:p>
            <a:r>
              <a:rPr lang="en-US" dirty="0"/>
              <a:t>Reasons to reject (only valid reasons): Rejected is used [only] when one or more of these applies:</a:t>
            </a:r>
          </a:p>
          <a:p>
            <a:pPr lvl="1"/>
            <a:r>
              <a:rPr lang="en-US" dirty="0"/>
              <a:t>The CRG disagrees with the technical change proposed </a:t>
            </a:r>
          </a:p>
          <a:p>
            <a:pPr lvl="1"/>
            <a:r>
              <a:rPr lang="en-US" dirty="0"/>
              <a:t>The proposed change in the comment does not contain sufficient detail </a:t>
            </a:r>
          </a:p>
          <a:p>
            <a:pPr lvl="1"/>
            <a:r>
              <a:rPr lang="en-US" dirty="0"/>
              <a:t>The comment is stale (no new information)</a:t>
            </a:r>
          </a:p>
          <a:p>
            <a:pPr lvl="1"/>
            <a:r>
              <a:rPr lang="en-US" dirty="0"/>
              <a:t>The commenter has indicated to the CRG chair that they wish to withdraw the comment</a:t>
            </a:r>
          </a:p>
          <a:p>
            <a:pPr lvl="1"/>
            <a:r>
              <a:rPr lang="en-US" dirty="0"/>
              <a:t>The comment is out of scope:  Valid only for recirculation or when the comment is on material not part of the standard being balloted (explain which)</a:t>
            </a:r>
          </a:p>
          <a:p>
            <a:r>
              <a:rPr lang="en-US" dirty="0"/>
              <a:t>OK for SA ballot, to be avoided in 802.15 WG ballots</a:t>
            </a:r>
          </a:p>
          <a:p>
            <a:pPr lvl="1"/>
            <a:r>
              <a:rPr lang="en-US" dirty="0"/>
              <a:t>The comment includes an attachment that does not meet the criteria indicated by </a:t>
            </a:r>
            <a:r>
              <a:rPr lang="en-US" dirty="0" err="1"/>
              <a:t>myProject</a:t>
            </a:r>
            <a:r>
              <a:rPr lang="en-US" dirty="0"/>
              <a:t> ;</a:t>
            </a:r>
          </a:p>
          <a:p>
            <a:pPr lvl="1"/>
            <a:r>
              <a:rPr lang="en-US" dirty="0"/>
              <a:t>The CRG cannot address as a single issue; </a:t>
            </a:r>
          </a:p>
          <a:p>
            <a:pPr lvl="1"/>
            <a:r>
              <a:rPr lang="en-US" dirty="0"/>
              <a:t>Does not relate to a specific line, paragraph, figure, or equation in the balloted draft.</a:t>
            </a:r>
          </a:p>
          <a:p>
            <a:r>
              <a:rPr lang="en-US" dirty="0"/>
              <a:t>To be used only in unresolvable deadlock</a:t>
            </a:r>
          </a:p>
          <a:p>
            <a:pPr lvl="1"/>
            <a:r>
              <a:rPr lang="en-US" dirty="0"/>
              <a:t>The CRG cannot come to a consensus to make changes necessary to address the comment. </a:t>
            </a:r>
          </a:p>
          <a:p>
            <a:pPr lvl="1"/>
            <a:r>
              <a:rPr lang="en-US" dirty="0"/>
              <a:t>This is not subject to CRG consensus, it is determined by the chair</a:t>
            </a:r>
          </a:p>
          <a:p>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B0F271DB-EFBC-D1E4-A4C1-4C1B2CB408D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31</a:t>
            </a:fld>
            <a:endParaRPr lang="en-US"/>
          </a:p>
        </p:txBody>
      </p:sp>
    </p:spTree>
    <p:extLst>
      <p:ext uri="{BB962C8B-B14F-4D97-AF65-F5344CB8AC3E}">
        <p14:creationId xmlns:p14="http://schemas.microsoft.com/office/powerpoint/2010/main" val="1097305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F7105-EEBD-2C93-E618-37EA7514F581}"/>
              </a:ext>
            </a:extLst>
          </p:cNvPr>
          <p:cNvSpPr>
            <a:spLocks noGrp="1"/>
          </p:cNvSpPr>
          <p:nvPr>
            <p:ph type="title"/>
          </p:nvPr>
        </p:nvSpPr>
        <p:spPr>
          <a:xfrm>
            <a:off x="914400" y="685800"/>
            <a:ext cx="10363200" cy="685800"/>
          </a:xfrm>
        </p:spPr>
        <p:txBody>
          <a:bodyPr/>
          <a:lstStyle/>
          <a:p>
            <a:r>
              <a:rPr lang="en-US" dirty="0"/>
              <a:t>Rejecting a comment correctly: Detail</a:t>
            </a:r>
          </a:p>
        </p:txBody>
      </p:sp>
      <p:sp>
        <p:nvSpPr>
          <p:cNvPr id="3" name="Text Placeholder 2">
            <a:extLst>
              <a:ext uri="{FF2B5EF4-FFF2-40B4-BE49-F238E27FC236}">
                <a16:creationId xmlns:a16="http://schemas.microsoft.com/office/drawing/2014/main" id="{19E46123-31FB-4892-4A86-D7FA1EAA57FF}"/>
              </a:ext>
            </a:extLst>
          </p:cNvPr>
          <p:cNvSpPr>
            <a:spLocks noGrp="1"/>
          </p:cNvSpPr>
          <p:nvPr>
            <p:ph type="body" sz="half" idx="1"/>
          </p:nvPr>
        </p:nvSpPr>
        <p:spPr>
          <a:xfrm>
            <a:off x="914400" y="1371600"/>
            <a:ext cx="10363200" cy="5103813"/>
          </a:xfrm>
        </p:spPr>
        <p:txBody>
          <a:bodyPr>
            <a:normAutofit fontScale="62500" lnSpcReduction="20000"/>
          </a:bodyPr>
          <a:lstStyle/>
          <a:p>
            <a:pPr marL="0" indent="0">
              <a:buNone/>
            </a:pPr>
            <a:r>
              <a:rPr lang="en-US" dirty="0"/>
              <a:t>The disposition detail field should explain why the comment is being rejected using one or more of these reasons:</a:t>
            </a:r>
          </a:p>
          <a:p>
            <a:r>
              <a:rPr lang="en-US" dirty="0"/>
              <a:t>An (technical) explanation of why the CRG disagrees with the comment; </a:t>
            </a:r>
          </a:p>
          <a:p>
            <a:r>
              <a:rPr lang="en-US" dirty="0"/>
              <a:t>a statement that the comment is out of scope, and the rationale; </a:t>
            </a:r>
          </a:p>
          <a:p>
            <a:r>
              <a:rPr lang="en-US" dirty="0"/>
              <a:t>a statement that the proposed change in the comment does not contain sufficient detail so that the CRG can understand the specific changes that are being proposed; </a:t>
            </a:r>
          </a:p>
          <a:p>
            <a:r>
              <a:rPr lang="en-US" dirty="0"/>
              <a:t>a statement that the proposed change is already included in another part of the standard and not needed here.</a:t>
            </a:r>
          </a:p>
          <a:p>
            <a:r>
              <a:rPr lang="en-US" dirty="0"/>
              <a:t>a statement that the proposed wording change does not improve the technical clarity or accuracy of the text in the consideration of </a:t>
            </a:r>
            <a:r>
              <a:rPr lang="en-US" dirty="0" err="1"/>
              <a:t>theCRG</a:t>
            </a:r>
            <a:r>
              <a:rPr lang="en-US" dirty="0"/>
              <a:t>, e.g., "change happy to glad";</a:t>
            </a:r>
          </a:p>
          <a:p>
            <a:r>
              <a:rPr lang="en-US" dirty="0"/>
              <a:t>a statement that the CRG could not reach consensus on the changes necessary to address the comment;</a:t>
            </a:r>
          </a:p>
          <a:p>
            <a:r>
              <a:rPr lang="en-US" dirty="0"/>
              <a:t>a statement that the CRG has previously considered the comment (or a substantively similar comment), along with identification (by reference or copy) of the original comment and its disposition detail and status;</a:t>
            </a:r>
          </a:p>
          <a:p>
            <a:r>
              <a:rPr lang="en-US" dirty="0"/>
              <a:t>A statement that the commenter has withdrawn the comment.</a:t>
            </a:r>
          </a:p>
          <a:p>
            <a:r>
              <a:rPr lang="en-US" dirty="0"/>
              <a:t>For editorial comments:  "The CRG refers this change to IEEE SA Editorial staff for consideration during preparation for publication.” </a:t>
            </a:r>
          </a:p>
        </p:txBody>
      </p:sp>
      <p:sp>
        <p:nvSpPr>
          <p:cNvPr id="4" name="Slide Number Placeholder 3">
            <a:extLst>
              <a:ext uri="{FF2B5EF4-FFF2-40B4-BE49-F238E27FC236}">
                <a16:creationId xmlns:a16="http://schemas.microsoft.com/office/drawing/2014/main" id="{B0F271DB-EFBC-D1E4-A4C1-4C1B2CB408D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32</a:t>
            </a:fld>
            <a:endParaRPr lang="en-US"/>
          </a:p>
        </p:txBody>
      </p:sp>
    </p:spTree>
    <p:extLst>
      <p:ext uri="{BB962C8B-B14F-4D97-AF65-F5344CB8AC3E}">
        <p14:creationId xmlns:p14="http://schemas.microsoft.com/office/powerpoint/2010/main" val="33959463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910A5-500D-51D8-C8F5-327859A4BC98}"/>
              </a:ext>
            </a:extLst>
          </p:cNvPr>
          <p:cNvSpPr>
            <a:spLocks noGrp="1"/>
          </p:cNvSpPr>
          <p:nvPr>
            <p:ph type="title"/>
          </p:nvPr>
        </p:nvSpPr>
        <p:spPr/>
        <p:txBody>
          <a:bodyPr/>
          <a:lstStyle/>
          <a:p>
            <a:r>
              <a:rPr lang="en-US" dirty="0"/>
              <a:t>Why it matters</a:t>
            </a:r>
          </a:p>
        </p:txBody>
      </p:sp>
      <p:sp>
        <p:nvSpPr>
          <p:cNvPr id="3" name="Text Placeholder 2">
            <a:extLst>
              <a:ext uri="{FF2B5EF4-FFF2-40B4-BE49-F238E27FC236}">
                <a16:creationId xmlns:a16="http://schemas.microsoft.com/office/drawing/2014/main" id="{981B4A3D-2120-48F5-45BB-22B35E235C3F}"/>
              </a:ext>
            </a:extLst>
          </p:cNvPr>
          <p:cNvSpPr>
            <a:spLocks noGrp="1"/>
          </p:cNvSpPr>
          <p:nvPr>
            <p:ph type="body" sz="half" idx="1"/>
          </p:nvPr>
        </p:nvSpPr>
        <p:spPr/>
        <p:txBody>
          <a:bodyPr/>
          <a:lstStyle/>
          <a:p>
            <a:r>
              <a:rPr lang="en-US" dirty="0"/>
              <a:t>REVCOM may NOT approve the draft if comment resolution is not documented properly</a:t>
            </a:r>
          </a:p>
          <a:p>
            <a:r>
              <a:rPr lang="en-US" dirty="0"/>
              <a:t>At best it delays completion of the amendment</a:t>
            </a:r>
          </a:p>
          <a:p>
            <a:r>
              <a:rPr lang="en-US" dirty="0"/>
              <a:t>REVCOM is more likely to approve when we have followed the published guidelines from REVCOM</a:t>
            </a:r>
          </a:p>
        </p:txBody>
      </p:sp>
      <p:sp>
        <p:nvSpPr>
          <p:cNvPr id="4" name="Slide Number Placeholder 3">
            <a:extLst>
              <a:ext uri="{FF2B5EF4-FFF2-40B4-BE49-F238E27FC236}">
                <a16:creationId xmlns:a16="http://schemas.microsoft.com/office/drawing/2014/main" id="{D5717B16-0A96-E61E-9243-956F536C5A9A}"/>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33</a:t>
            </a:fld>
            <a:endParaRPr lang="en-US"/>
          </a:p>
        </p:txBody>
      </p:sp>
    </p:spTree>
    <p:extLst>
      <p:ext uri="{BB962C8B-B14F-4D97-AF65-F5344CB8AC3E}">
        <p14:creationId xmlns:p14="http://schemas.microsoft.com/office/powerpoint/2010/main" val="5775458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Recess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34</a:t>
            </a:fld>
            <a:endParaRPr lang="en-US"/>
          </a:p>
        </p:txBody>
      </p:sp>
      <p:pic>
        <p:nvPicPr>
          <p:cNvPr id="5" name="Picture 4">
            <a:extLst>
              <a:ext uri="{FF2B5EF4-FFF2-40B4-BE49-F238E27FC236}">
                <a16:creationId xmlns:a16="http://schemas.microsoft.com/office/drawing/2014/main" id="{618D91CD-B6E4-2E9D-F40A-98B8599AA3D4}"/>
              </a:ext>
            </a:extLst>
          </p:cNvPr>
          <p:cNvPicPr>
            <a:picLocks noChangeAspect="1"/>
          </p:cNvPicPr>
          <p:nvPr/>
        </p:nvPicPr>
        <p:blipFill>
          <a:blip r:embed="rId2"/>
          <a:stretch>
            <a:fillRect/>
          </a:stretch>
        </p:blipFill>
        <p:spPr>
          <a:xfrm>
            <a:off x="4388972" y="2148729"/>
            <a:ext cx="3414056" cy="2560542"/>
          </a:xfrm>
          <a:prstGeom prst="rect">
            <a:avLst/>
          </a:prstGeom>
        </p:spPr>
      </p:pic>
    </p:spTree>
    <p:extLst>
      <p:ext uri="{BB962C8B-B14F-4D97-AF65-F5344CB8AC3E}">
        <p14:creationId xmlns:p14="http://schemas.microsoft.com/office/powerpoint/2010/main" val="10483175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422297-D70F-9612-630D-0F46A4F57EA9}"/>
              </a:ext>
            </a:extLst>
          </p:cNvPr>
          <p:cNvSpPr>
            <a:spLocks noGrp="1"/>
          </p:cNvSpPr>
          <p:nvPr>
            <p:ph type="ctrTitle"/>
          </p:nvPr>
        </p:nvSpPr>
        <p:spPr>
          <a:xfrm>
            <a:off x="914400" y="2274331"/>
            <a:ext cx="10363200" cy="3314697"/>
          </a:xfrm>
        </p:spPr>
        <p:txBody>
          <a:bodyPr/>
          <a:lstStyle/>
          <a:p>
            <a:r>
              <a:rPr lang="en-US" dirty="0"/>
              <a:t>Resume from Recess</a:t>
            </a:r>
          </a:p>
        </p:txBody>
      </p:sp>
      <p:sp>
        <p:nvSpPr>
          <p:cNvPr id="4" name="Slide Number Placeholder 3">
            <a:extLst>
              <a:ext uri="{FF2B5EF4-FFF2-40B4-BE49-F238E27FC236}">
                <a16:creationId xmlns:a16="http://schemas.microsoft.com/office/drawing/2014/main" id="{83FD117C-DD5C-44C8-DFEA-DB52804827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35</a:t>
            </a:fld>
            <a:endParaRPr lang="en-US"/>
          </a:p>
        </p:txBody>
      </p:sp>
      <p:sp>
        <p:nvSpPr>
          <p:cNvPr id="8" name="Title 2">
            <a:extLst>
              <a:ext uri="{FF2B5EF4-FFF2-40B4-BE49-F238E27FC236}">
                <a16:creationId xmlns:a16="http://schemas.microsoft.com/office/drawing/2014/main" id="{30B6DDAA-7B61-DA00-B0E6-B873FED7D472}"/>
              </a:ext>
            </a:extLst>
          </p:cNvPr>
          <p:cNvSpPr txBox="1">
            <a:spLocks/>
          </p:cNvSpPr>
          <p:nvPr/>
        </p:nvSpPr>
        <p:spPr bwMode="auto">
          <a:xfrm>
            <a:off x="914400" y="804307"/>
            <a:ext cx="10363201" cy="1470025"/>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dirty="0"/>
              <a:t>Task Group 15.4ab</a:t>
            </a:r>
            <a:br>
              <a:rPr lang="en-US" kern="0" dirty="0"/>
            </a:br>
            <a:r>
              <a:rPr lang="en-US" kern="0" dirty="0"/>
              <a:t>Next Generation UWB Amendment</a:t>
            </a:r>
          </a:p>
        </p:txBody>
      </p:sp>
    </p:spTree>
    <p:extLst>
      <p:ext uri="{BB962C8B-B14F-4D97-AF65-F5344CB8AC3E}">
        <p14:creationId xmlns:p14="http://schemas.microsoft.com/office/powerpoint/2010/main" val="14229689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36</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54424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37</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2814741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8B707E-CA37-C584-AE76-1B82A64BEF9E}"/>
              </a:ext>
            </a:extLst>
          </p:cNvPr>
          <p:cNvSpPr>
            <a:spLocks noGrp="1"/>
          </p:cNvSpPr>
          <p:nvPr>
            <p:ph type="ctrTitle"/>
          </p:nvPr>
        </p:nvSpPr>
        <p:spPr/>
        <p:txBody>
          <a:bodyPr/>
          <a:lstStyle/>
          <a:p>
            <a:r>
              <a:rPr lang="en-US" dirty="0"/>
              <a:t>Any Other Business</a:t>
            </a:r>
          </a:p>
        </p:txBody>
      </p:sp>
      <p:sp>
        <p:nvSpPr>
          <p:cNvPr id="4" name="Slide Number Placeholder 3">
            <a:extLst>
              <a:ext uri="{FF2B5EF4-FFF2-40B4-BE49-F238E27FC236}">
                <a16:creationId xmlns:a16="http://schemas.microsoft.com/office/drawing/2014/main" id="{B7C5327B-CB8C-981B-6E71-C492BF81409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38</a:t>
            </a:fld>
            <a:endParaRPr lang="en-US"/>
          </a:p>
        </p:txBody>
      </p:sp>
    </p:spTree>
    <p:extLst>
      <p:ext uri="{BB962C8B-B14F-4D97-AF65-F5344CB8AC3E}">
        <p14:creationId xmlns:p14="http://schemas.microsoft.com/office/powerpoint/2010/main" val="1585331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8F71-290D-7146-1E88-A5CC93F2366B}"/>
              </a:ext>
            </a:extLst>
          </p:cNvPr>
          <p:cNvSpPr>
            <a:spLocks noGrp="1"/>
          </p:cNvSpPr>
          <p:nvPr>
            <p:ph type="title"/>
          </p:nvPr>
        </p:nvSpPr>
        <p:spPr>
          <a:xfrm>
            <a:off x="914400" y="685800"/>
            <a:ext cx="10363200" cy="533400"/>
          </a:xfrm>
        </p:spPr>
        <p:txBody>
          <a:bodyPr/>
          <a:lstStyle/>
          <a:p>
            <a:r>
              <a:rPr lang="en-US" dirty="0"/>
              <a:t>Adjourned</a:t>
            </a:r>
          </a:p>
        </p:txBody>
      </p:sp>
      <p:sp>
        <p:nvSpPr>
          <p:cNvPr id="4" name="Slide Number Placeholder 3">
            <a:extLst>
              <a:ext uri="{FF2B5EF4-FFF2-40B4-BE49-F238E27FC236}">
                <a16:creationId xmlns:a16="http://schemas.microsoft.com/office/drawing/2014/main" id="{AC6808DB-A970-B770-72CB-D3AA92AD8BE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39</a:t>
            </a:fld>
            <a:endParaRPr lang="en-US" dirty="0"/>
          </a:p>
        </p:txBody>
      </p:sp>
      <p:pic>
        <p:nvPicPr>
          <p:cNvPr id="5" name="Picture 4">
            <a:extLst>
              <a:ext uri="{FF2B5EF4-FFF2-40B4-BE49-F238E27FC236}">
                <a16:creationId xmlns:a16="http://schemas.microsoft.com/office/drawing/2014/main" id="{BAA299EE-70B0-B648-4050-A1876DBEBFE6}"/>
              </a:ext>
            </a:extLst>
          </p:cNvPr>
          <p:cNvPicPr>
            <a:picLocks noChangeAspect="1"/>
          </p:cNvPicPr>
          <p:nvPr/>
        </p:nvPicPr>
        <p:blipFill>
          <a:blip r:embed="rId2"/>
          <a:stretch>
            <a:fillRect/>
          </a:stretch>
        </p:blipFill>
        <p:spPr>
          <a:xfrm>
            <a:off x="3671549" y="2057208"/>
            <a:ext cx="4848902" cy="2743583"/>
          </a:xfrm>
          <a:prstGeom prst="rect">
            <a:avLst/>
          </a:prstGeom>
        </p:spPr>
      </p:pic>
    </p:spTree>
    <p:extLst>
      <p:ext uri="{BB962C8B-B14F-4D97-AF65-F5344CB8AC3E}">
        <p14:creationId xmlns:p14="http://schemas.microsoft.com/office/powerpoint/2010/main" val="2159646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D54BC-9D5F-936E-531C-1B0267C71D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6EFE0A-DD03-9C58-D04D-0327AE2041AF}"/>
              </a:ext>
            </a:extLst>
          </p:cNvPr>
          <p:cNvSpPr>
            <a:spLocks noGrp="1"/>
          </p:cNvSpPr>
          <p:nvPr>
            <p:ph type="title"/>
          </p:nvPr>
        </p:nvSpPr>
        <p:spPr>
          <a:xfrm>
            <a:off x="914400" y="685800"/>
            <a:ext cx="10363200" cy="654310"/>
          </a:xfrm>
        </p:spPr>
        <p:txBody>
          <a:bodyPr/>
          <a:lstStyle/>
          <a:p>
            <a:r>
              <a:rPr lang="en-US" dirty="0"/>
              <a:t>Opening Report</a:t>
            </a:r>
          </a:p>
        </p:txBody>
      </p:sp>
      <p:sp>
        <p:nvSpPr>
          <p:cNvPr id="3" name="Text Placeholder 2">
            <a:extLst>
              <a:ext uri="{FF2B5EF4-FFF2-40B4-BE49-F238E27FC236}">
                <a16:creationId xmlns:a16="http://schemas.microsoft.com/office/drawing/2014/main" id="{45FEE635-F506-2245-7543-E194CC2EC26A}"/>
              </a:ext>
            </a:extLst>
          </p:cNvPr>
          <p:cNvSpPr>
            <a:spLocks noGrp="1"/>
          </p:cNvSpPr>
          <p:nvPr>
            <p:ph type="body" sz="half" idx="1"/>
          </p:nvPr>
        </p:nvSpPr>
        <p:spPr>
          <a:xfrm>
            <a:off x="914400" y="1981200"/>
            <a:ext cx="5080000" cy="1447800"/>
          </a:xfrm>
        </p:spPr>
        <p:txBody>
          <a:bodyPr/>
          <a:lstStyle/>
          <a:p>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A1589301-9A53-AD37-A8D8-DFAC95441F7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a:t>
            </a:fld>
            <a:endParaRPr lang="en-US"/>
          </a:p>
        </p:txBody>
      </p:sp>
      <p:graphicFrame>
        <p:nvGraphicFramePr>
          <p:cNvPr id="6" name="Table 5">
            <a:extLst>
              <a:ext uri="{FF2B5EF4-FFF2-40B4-BE49-F238E27FC236}">
                <a16:creationId xmlns:a16="http://schemas.microsoft.com/office/drawing/2014/main" id="{D542017C-9142-E75E-AE2E-716C91912E11}"/>
              </a:ext>
            </a:extLst>
          </p:cNvPr>
          <p:cNvGraphicFramePr>
            <a:graphicFrameLocks noGrp="1"/>
          </p:cNvGraphicFramePr>
          <p:nvPr>
            <p:extLst>
              <p:ext uri="{D42A27DB-BD31-4B8C-83A1-F6EECF244321}">
                <p14:modId xmlns:p14="http://schemas.microsoft.com/office/powerpoint/2010/main" val="2097652141"/>
              </p:ext>
            </p:extLst>
          </p:nvPr>
        </p:nvGraphicFramePr>
        <p:xfrm>
          <a:off x="1140997" y="1524000"/>
          <a:ext cx="9818099" cy="4421156"/>
        </p:xfrm>
        <a:graphic>
          <a:graphicData uri="http://schemas.openxmlformats.org/drawingml/2006/table">
            <a:tbl>
              <a:tblPr/>
              <a:tblGrid>
                <a:gridCol w="1305994">
                  <a:extLst>
                    <a:ext uri="{9D8B030D-6E8A-4147-A177-3AD203B41FA5}">
                      <a16:colId xmlns:a16="http://schemas.microsoft.com/office/drawing/2014/main" val="3951410355"/>
                    </a:ext>
                  </a:extLst>
                </a:gridCol>
                <a:gridCol w="1305994">
                  <a:extLst>
                    <a:ext uri="{9D8B030D-6E8A-4147-A177-3AD203B41FA5}">
                      <a16:colId xmlns:a16="http://schemas.microsoft.com/office/drawing/2014/main" val="3790601009"/>
                    </a:ext>
                  </a:extLst>
                </a:gridCol>
                <a:gridCol w="1185581">
                  <a:extLst>
                    <a:ext uri="{9D8B030D-6E8A-4147-A177-3AD203B41FA5}">
                      <a16:colId xmlns:a16="http://schemas.microsoft.com/office/drawing/2014/main" val="2197694913"/>
                    </a:ext>
                  </a:extLst>
                </a:gridCol>
                <a:gridCol w="1185581">
                  <a:extLst>
                    <a:ext uri="{9D8B030D-6E8A-4147-A177-3AD203B41FA5}">
                      <a16:colId xmlns:a16="http://schemas.microsoft.com/office/drawing/2014/main" val="4276531436"/>
                    </a:ext>
                  </a:extLst>
                </a:gridCol>
                <a:gridCol w="1185581">
                  <a:extLst>
                    <a:ext uri="{9D8B030D-6E8A-4147-A177-3AD203B41FA5}">
                      <a16:colId xmlns:a16="http://schemas.microsoft.com/office/drawing/2014/main" val="319720787"/>
                    </a:ext>
                  </a:extLst>
                </a:gridCol>
                <a:gridCol w="1185581">
                  <a:extLst>
                    <a:ext uri="{9D8B030D-6E8A-4147-A177-3AD203B41FA5}">
                      <a16:colId xmlns:a16="http://schemas.microsoft.com/office/drawing/2014/main" val="1016647794"/>
                    </a:ext>
                  </a:extLst>
                </a:gridCol>
                <a:gridCol w="1185581">
                  <a:extLst>
                    <a:ext uri="{9D8B030D-6E8A-4147-A177-3AD203B41FA5}">
                      <a16:colId xmlns:a16="http://schemas.microsoft.com/office/drawing/2014/main" val="3291492941"/>
                    </a:ext>
                  </a:extLst>
                </a:gridCol>
                <a:gridCol w="1278206">
                  <a:extLst>
                    <a:ext uri="{9D8B030D-6E8A-4147-A177-3AD203B41FA5}">
                      <a16:colId xmlns:a16="http://schemas.microsoft.com/office/drawing/2014/main" val="1892463779"/>
                    </a:ext>
                  </a:extLst>
                </a:gridCol>
              </a:tblGrid>
              <a:tr h="472478">
                <a:tc gridSpan="8">
                  <a:txBody>
                    <a:bodyPr/>
                    <a:lstStyle/>
                    <a:p>
                      <a:pPr algn="ctr" fontAlgn="ctr"/>
                      <a:r>
                        <a:rPr lang="en-US" sz="1200" b="1" i="0" u="none" strike="noStrike" dirty="0">
                          <a:solidFill>
                            <a:srgbClr val="000000"/>
                          </a:solidFill>
                          <a:effectLst/>
                          <a:latin typeface="Arial" panose="020B0604020202020204" pitchFamily="34" charset="0"/>
                        </a:rPr>
                        <a:t>Comments and Resolution Status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68494213"/>
                  </a:ext>
                </a:extLst>
              </a:tr>
              <a:tr h="271674">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80090351"/>
                  </a:ext>
                </a:extLst>
              </a:tr>
              <a:tr h="1081331">
                <a:tc>
                  <a:txBody>
                    <a:bodyPr/>
                    <a:lstStyle/>
                    <a:p>
                      <a:pPr algn="ctr" fontAlgn="ctr"/>
                      <a:r>
                        <a:rPr lang="en-US" sz="1000" b="0" i="0" u="none" strike="noStrike">
                          <a:solidFill>
                            <a:srgbClr val="000000"/>
                          </a:solidFill>
                          <a:effectLst/>
                          <a:latin typeface="Arial" panose="020B0604020202020204" pitchFamily="34" charset="0"/>
                        </a:rPr>
                        <a:t>Total #  Comments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0" i="0" u="none" strike="noStrike" dirty="0">
                          <a:solidFill>
                            <a:srgbClr val="000000"/>
                          </a:solidFill>
                          <a:effectLst/>
                          <a:latin typeface="Arial" panose="020B0604020202020204" pitchFamily="34" charset="0"/>
                        </a:rPr>
                        <a:t># with Blank resolution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0" i="0" u="none" strike="noStrike">
                          <a:solidFill>
                            <a:srgbClr val="000000"/>
                          </a:solidFill>
                          <a:effectLst/>
                          <a:latin typeface="Arial" panose="020B0604020202020204" pitchFamily="34" charset="0"/>
                        </a:rPr>
                        <a:t># with non-blank resolution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0" i="0" u="none" strike="noStrike">
                          <a:solidFill>
                            <a:srgbClr val="000000"/>
                          </a:solidFill>
                          <a:effectLst/>
                          <a:latin typeface="Arial" panose="020B0604020202020204" pitchFamily="34" charset="0"/>
                        </a:rPr>
                        <a:t># with "Rejected" resolution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0" i="0" u="none" strike="noStrike">
                          <a:solidFill>
                            <a:srgbClr val="000000"/>
                          </a:solidFill>
                          <a:effectLst/>
                          <a:latin typeface="Arial" panose="020B0604020202020204" pitchFamily="34" charset="0"/>
                        </a:rPr>
                        <a:t># with "Accepted" resolution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0" i="0" u="none" strike="noStrike">
                          <a:solidFill>
                            <a:srgbClr val="000000"/>
                          </a:solidFill>
                          <a:effectLst/>
                          <a:latin typeface="Arial" panose="020B0604020202020204" pitchFamily="34" charset="0"/>
                        </a:rPr>
                        <a:t># with "Revised" resolution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0" i="0" u="none" strike="noStrike">
                          <a:solidFill>
                            <a:srgbClr val="000000"/>
                          </a:solidFill>
                          <a:effectLst/>
                          <a:latin typeface="Arial" panose="020B0604020202020204" pitchFamily="34" charset="0"/>
                        </a:rPr>
                        <a:t># Assigned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0" i="0" u="none" strike="noStrike">
                          <a:solidFill>
                            <a:srgbClr val="000000"/>
                          </a:solidFill>
                          <a:effectLst/>
                          <a:latin typeface="Arial" panose="020B0604020202020204" pitchFamily="34" charset="0"/>
                        </a:rPr>
                        <a:t>No Resolution, not Assigned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314282573"/>
                  </a:ext>
                </a:extLst>
              </a:tr>
              <a:tr h="679187">
                <a:tc>
                  <a:txBody>
                    <a:bodyPr/>
                    <a:lstStyle/>
                    <a:p>
                      <a:pPr algn="ctr" fontAlgn="ctr"/>
                      <a:r>
                        <a:rPr lang="en-US" sz="1100" b="1" i="0" u="none" strike="noStrike">
                          <a:solidFill>
                            <a:srgbClr val="000000"/>
                          </a:solidFill>
                          <a:effectLst/>
                          <a:latin typeface="Arial" panose="020B0604020202020204" pitchFamily="34" charset="0"/>
                        </a:rPr>
                        <a:t>663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0" i="0" u="none" strike="noStrike">
                          <a:solidFill>
                            <a:srgbClr val="000000"/>
                          </a:solidFill>
                          <a:effectLst/>
                          <a:latin typeface="Arial" panose="020B0604020202020204" pitchFamily="34" charset="0"/>
                        </a:rPr>
                        <a:t>254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200" b="0" i="0" u="none" strike="noStrike">
                          <a:solidFill>
                            <a:srgbClr val="000000"/>
                          </a:solidFill>
                          <a:effectLst/>
                          <a:latin typeface="Arial" panose="020B0604020202020204" pitchFamily="34" charset="0"/>
                        </a:rPr>
                        <a:t>409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000" b="0" i="0" u="none" strike="noStrike">
                          <a:solidFill>
                            <a:srgbClr val="000000"/>
                          </a:solidFill>
                          <a:effectLst/>
                          <a:latin typeface="Arial" panose="020B0604020202020204" pitchFamily="34" charset="0"/>
                        </a:rPr>
                        <a:t>35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0" i="0" u="none" strike="noStrike">
                          <a:solidFill>
                            <a:srgbClr val="000000"/>
                          </a:solidFill>
                          <a:effectLst/>
                          <a:latin typeface="Arial" panose="020B0604020202020204" pitchFamily="34" charset="0"/>
                        </a:rPr>
                        <a:t>234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0" i="0" u="none" strike="noStrike">
                          <a:solidFill>
                            <a:srgbClr val="000000"/>
                          </a:solidFill>
                          <a:effectLst/>
                          <a:latin typeface="Arial" panose="020B0604020202020204" pitchFamily="34" charset="0"/>
                        </a:rPr>
                        <a:t>140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0" i="0" u="none" strike="noStrike">
                          <a:solidFill>
                            <a:srgbClr val="000000"/>
                          </a:solidFill>
                          <a:effectLst/>
                          <a:latin typeface="Arial" panose="020B0604020202020204" pitchFamily="34" charset="0"/>
                        </a:rPr>
                        <a:t>254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0" i="0" u="none" strike="noStrike">
                          <a:solidFill>
                            <a:srgbClr val="000000"/>
                          </a:solidFill>
                          <a:effectLst/>
                          <a:latin typeface="Arial" panose="020B0604020202020204" pitchFamily="34" charset="0"/>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165784530"/>
                  </a:ext>
                </a:extLst>
              </a:tr>
              <a:tr h="265768">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C65911"/>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C65911"/>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619408943"/>
                  </a:ext>
                </a:extLst>
              </a:tr>
              <a:tr h="428183">
                <a:tc>
                  <a:txBody>
                    <a:bodyPr/>
                    <a:lstStyle/>
                    <a:p>
                      <a:pPr algn="ctr" fontAlgn="ctr"/>
                      <a:r>
                        <a:rPr lang="en-US" sz="1000" b="0" i="0" u="none" strike="noStrike">
                          <a:solidFill>
                            <a:srgbClr val="000000"/>
                          </a:solidFill>
                          <a:effectLst/>
                          <a:latin typeface="Arial" panose="020B0604020202020204" pitchFamily="34" charset="0"/>
                        </a:rPr>
                        <a:t>Technical</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0" i="0" u="none" strike="noStrike">
                          <a:solidFill>
                            <a:srgbClr val="000000"/>
                          </a:solidFill>
                          <a:effectLst/>
                          <a:latin typeface="Arial" panose="020B0604020202020204" pitchFamily="34" charset="0"/>
                        </a:rPr>
                        <a:t>Editorial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0" i="0" u="none" strike="noStrike">
                          <a:solidFill>
                            <a:srgbClr val="000000"/>
                          </a:solidFill>
                          <a:effectLst/>
                          <a:latin typeface="Arial" panose="020B0604020202020204" pitchFamily="34" charset="0"/>
                        </a:rPr>
                        <a:t>Okay</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gridSpan="3">
                  <a:txBody>
                    <a:bodyPr/>
                    <a:lstStyle/>
                    <a:p>
                      <a:pPr algn="ctr" fontAlgn="ctr"/>
                      <a:r>
                        <a:rPr lang="en-US" sz="1000" b="0" i="0" u="none" strike="noStrike">
                          <a:solidFill>
                            <a:srgbClr val="000000"/>
                          </a:solidFill>
                          <a:effectLst/>
                          <a:latin typeface="Arial" panose="020B0604020202020204" pitchFamily="34" charset="0"/>
                        </a:rPr>
                        <a:t>409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hMerge="1">
                  <a:txBody>
                    <a:bodyPr/>
                    <a:lstStyle/>
                    <a:p>
                      <a:endParaRPr lang="en-US"/>
                    </a:p>
                  </a:txBody>
                  <a:tcPr/>
                </a:tc>
                <a:tc hMerge="1">
                  <a:txBody>
                    <a:bodyPr/>
                    <a:lstStyle/>
                    <a:p>
                      <a:endParaRPr lang="en-US"/>
                    </a:p>
                  </a:txBody>
                  <a:tcPr/>
                </a:tc>
                <a:tc>
                  <a:txBody>
                    <a:bodyPr/>
                    <a:lstStyle/>
                    <a:p>
                      <a:pPr algn="ctr" fontAlgn="ctr"/>
                      <a:endParaRPr lang="en-US" sz="1000" b="0" i="0" u="none" strike="noStrike">
                        <a:solidFill>
                          <a:srgbClr val="000000"/>
                        </a:solidFill>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noFill/>
                  </a:tcPr>
                </a:tc>
                <a:extLst>
                  <a:ext uri="{0D108BD9-81ED-4DB2-BD59-A6C34878D82A}">
                    <a16:rowId xmlns:a16="http://schemas.microsoft.com/office/drawing/2014/main" val="2048985585"/>
                  </a:ext>
                </a:extLst>
              </a:tr>
              <a:tr h="271674">
                <a:tc>
                  <a:txBody>
                    <a:bodyPr/>
                    <a:lstStyle/>
                    <a:p>
                      <a:pPr algn="ctr" fontAlgn="ctr"/>
                      <a:r>
                        <a:rPr lang="en-US" sz="1000" b="0" i="0" u="none" strike="noStrike">
                          <a:solidFill>
                            <a:srgbClr val="000000"/>
                          </a:solidFill>
                          <a:effectLst/>
                          <a:latin typeface="Arial" panose="020B0604020202020204" pitchFamily="34" charset="0"/>
                        </a:rPr>
                        <a:t>447</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0" i="0" u="none" strike="noStrike">
                          <a:solidFill>
                            <a:srgbClr val="000000"/>
                          </a:solidFill>
                          <a:effectLst/>
                          <a:latin typeface="Arial" panose="020B0604020202020204" pitchFamily="34" charset="0"/>
                        </a:rPr>
                        <a:t>211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endParaRPr lang="en-US" sz="1000" b="0" i="0" u="none" strike="noStrike" dirty="0">
                        <a:solidFill>
                          <a:srgbClr val="000000"/>
                        </a:solidFill>
                        <a:effectLst/>
                        <a:latin typeface="Arial" panose="020B0604020202020204" pitchFamily="34" charset="0"/>
                      </a:endParaRPr>
                    </a:p>
                  </a:txBody>
                  <a:tcPr marL="0" marR="0" marT="0" marB="0" anchor="ctr">
                    <a:lnL w="12700" cap="flat" cmpd="sng" algn="ctr">
                      <a:solidFill>
                        <a:srgbClr val="C6591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6893670"/>
                  </a:ext>
                </a:extLst>
              </a:tr>
              <a:tr h="679187">
                <a:tc>
                  <a:txBody>
                    <a:bodyPr/>
                    <a:lstStyle/>
                    <a:p>
                      <a:pPr algn="ctr" fontAlgn="ctr"/>
                      <a:r>
                        <a:rPr lang="en-US" sz="1000" b="0" i="0" u="none" strike="noStrike">
                          <a:solidFill>
                            <a:srgbClr val="000000"/>
                          </a:solidFill>
                          <a:effectLst/>
                          <a:latin typeface="Arial" panose="020B0604020202020204" pitchFamily="34" charset="0"/>
                        </a:rPr>
                        <a:t>General</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0" i="0" u="none" strike="noStrike">
                          <a:solidFill>
                            <a:srgbClr val="000000"/>
                          </a:solidFill>
                          <a:effectLst/>
                          <a:latin typeface="Arial" panose="020B0604020202020204" pitchFamily="34" charset="0"/>
                        </a:rPr>
                        <a:t>Okay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200" b="1" i="0" u="none" strike="noStrike" dirty="0">
                          <a:solidFill>
                            <a:srgbClr val="000000"/>
                          </a:solidFill>
                          <a:effectLst/>
                          <a:latin typeface="Arial" panose="020B0604020202020204" pitchFamily="34" charset="0"/>
                        </a:rPr>
                        <a:t>61.69%</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200" b="1" i="0" u="none" strike="noStrike">
                          <a:solidFill>
                            <a:srgbClr val="000000"/>
                          </a:solidFill>
                          <a:effectLst/>
                          <a:latin typeface="Arial" panose="020B0604020202020204" pitchFamily="34" charset="0"/>
                        </a:rPr>
                        <a:t>5.28%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200" b="1" i="0" u="none" strike="noStrike">
                          <a:solidFill>
                            <a:srgbClr val="000000"/>
                          </a:solidFill>
                          <a:effectLst/>
                          <a:latin typeface="Arial" panose="020B0604020202020204" pitchFamily="34" charset="0"/>
                        </a:rPr>
                        <a:t>35.29%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200" b="1" i="0" u="none" strike="noStrike">
                          <a:solidFill>
                            <a:srgbClr val="000000"/>
                          </a:solidFill>
                          <a:effectLst/>
                          <a:latin typeface="Arial" panose="020B0604020202020204" pitchFamily="34" charset="0"/>
                        </a:rPr>
                        <a:t>21.12%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200" b="1" i="0" u="none" strike="noStrike">
                          <a:solidFill>
                            <a:srgbClr val="000000"/>
                          </a:solidFill>
                          <a:effectLst/>
                          <a:latin typeface="Arial" panose="020B0604020202020204" pitchFamily="34" charset="0"/>
                        </a:rPr>
                        <a:t>38.31%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200" b="1" i="0" u="none" strike="noStrike">
                          <a:solidFill>
                            <a:srgbClr val="000000"/>
                          </a:solidFill>
                          <a:effectLst/>
                          <a:latin typeface="Arial" panose="020B0604020202020204" pitchFamily="34" charset="0"/>
                        </a:rPr>
                        <a:t>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481348138"/>
                  </a:ext>
                </a:extLst>
              </a:tr>
              <a:tr h="271674">
                <a:tc>
                  <a:txBody>
                    <a:bodyPr/>
                    <a:lstStyle/>
                    <a:p>
                      <a:pPr algn="ctr" fontAlgn="ctr"/>
                      <a:r>
                        <a:rPr lang="en-US" sz="1000" b="0" i="0" u="none" strike="noStrike">
                          <a:solidFill>
                            <a:srgbClr val="000000"/>
                          </a:solidFill>
                          <a:effectLst/>
                          <a:latin typeface="Arial" panose="020B0604020202020204" pitchFamily="34" charset="0"/>
                        </a:rPr>
                        <a:t>5</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65911"/>
                      </a:solidFill>
                      <a:prstDash val="solid"/>
                      <a:round/>
                      <a:headEnd type="none" w="med" len="med"/>
                      <a:tailEnd type="none" w="med" len="med"/>
                    </a:lnB>
                    <a:solidFill>
                      <a:srgbClr val="FFF2CC"/>
                    </a:solidFill>
                  </a:tcPr>
                </a:tc>
                <a:tc>
                  <a:txBody>
                    <a:bodyPr/>
                    <a:lstStyle/>
                    <a:p>
                      <a:pPr algn="ctr" fontAlgn="ctr"/>
                      <a:r>
                        <a:rPr lang="en-US" sz="1000" b="0" i="0" u="none" strike="noStrike">
                          <a:solidFill>
                            <a:srgbClr val="000000"/>
                          </a:solidFill>
                          <a:effectLst/>
                          <a:latin typeface="Arial" panose="020B0604020202020204" pitchFamily="34" charset="0"/>
                        </a:rPr>
                        <a:t>663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65911"/>
                      </a:solidFill>
                      <a:prstDash val="solid"/>
                      <a:round/>
                      <a:headEnd type="none" w="med" len="med"/>
                      <a:tailEnd type="none" w="med" len="med"/>
                    </a:lnB>
                    <a:solidFill>
                      <a:srgbClr val="F2F2F2"/>
                    </a:solidFill>
                  </a:tcPr>
                </a:tc>
                <a:tc>
                  <a:txBody>
                    <a:bodyPr/>
                    <a:lstStyle/>
                    <a:p>
                      <a:pPr algn="ctr" fontAlgn="ctr"/>
                      <a:endParaRPr lang="en-US" sz="1000" b="0" i="0" u="none" strike="noStrike">
                        <a:solidFill>
                          <a:srgbClr val="000000"/>
                        </a:solidFill>
                        <a:effectLst/>
                        <a:latin typeface="Arial" panose="020B0604020202020204" pitchFamily="34" charset="0"/>
                      </a:endParaRPr>
                    </a:p>
                  </a:txBody>
                  <a:tcPr marL="0" marR="0" marT="0" marB="0" anchor="ctr">
                    <a:lnL w="12700" cap="flat" cmpd="sng" algn="ctr">
                      <a:solidFill>
                        <a:srgbClr val="C6591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n-US" sz="1000" b="0" i="0" u="none" strike="noStrike" dirty="0">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470078237"/>
                  </a:ext>
                </a:extLst>
              </a:tr>
            </a:tbl>
          </a:graphicData>
        </a:graphic>
      </p:graphicFrame>
    </p:spTree>
    <p:extLst>
      <p:ext uri="{BB962C8B-B14F-4D97-AF65-F5344CB8AC3E}">
        <p14:creationId xmlns:p14="http://schemas.microsoft.com/office/powerpoint/2010/main" val="1929450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A396E6-AC8C-FBC3-49B8-22ECCCCDBEC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sp>
        <p:nvSpPr>
          <p:cNvPr id="2" name="Content Placeholder 2">
            <a:extLst>
              <a:ext uri="{FF2B5EF4-FFF2-40B4-BE49-F238E27FC236}">
                <a16:creationId xmlns:a16="http://schemas.microsoft.com/office/drawing/2014/main" id="{0D4E12AA-0DC0-7A7A-9EBE-572CFDD3F3BB}"/>
              </a:ext>
            </a:extLst>
          </p:cNvPr>
          <p:cNvSpPr txBox="1">
            <a:spLocks/>
          </p:cNvSpPr>
          <p:nvPr/>
        </p:nvSpPr>
        <p:spPr bwMode="auto">
          <a:xfrm>
            <a:off x="2209802" y="1828800"/>
            <a:ext cx="7770813" cy="464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normAutofit fontScale="92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2800" b="1" u="sng" kern="0" dirty="0">
                <a:solidFill>
                  <a:srgbClr val="FF0000"/>
                </a:solidFill>
              </a:rPr>
              <a:t>This 802.15 meeting is part an IEEE 802 Plenary session or Wireless Interim session</a:t>
            </a:r>
          </a:p>
          <a:p>
            <a:pPr marL="0" indent="0" algn="ctr">
              <a:buNone/>
            </a:pPr>
            <a:endParaRPr lang="en-US" sz="2800" b="1" u="sng" kern="0" dirty="0">
              <a:solidFill>
                <a:srgbClr val="FF0000"/>
              </a:solidFill>
            </a:endParaRPr>
          </a:p>
          <a:p>
            <a:pPr>
              <a:buFont typeface="Arial" panose="020B0604020202020204" pitchFamily="34" charset="0"/>
              <a:buChar char="•"/>
            </a:pPr>
            <a:r>
              <a:rPr lang="en-US" sz="2000" kern="0" dirty="0">
                <a:highlight>
                  <a:srgbClr val="FFFF00"/>
                </a:highlight>
              </a:rPr>
              <a:t>You must pay the registration fee in order to attend </a:t>
            </a:r>
            <a:r>
              <a:rPr lang="en-US" sz="2000" b="1" u="sng" kern="0" dirty="0">
                <a:highlight>
                  <a:srgbClr val="FFFF00"/>
                </a:highlight>
              </a:rPr>
              <a:t>virtually or in person</a:t>
            </a:r>
          </a:p>
          <a:p>
            <a:pPr>
              <a:buFont typeface="Arial" panose="020B0604020202020204" pitchFamily="34" charset="0"/>
              <a:buChar char="•"/>
            </a:pPr>
            <a:r>
              <a:rPr lang="en-US" sz="2000" kern="0" dirty="0"/>
              <a:t>If you have not already done so please register:</a:t>
            </a:r>
          </a:p>
          <a:p>
            <a:pPr marL="0" indent="0"/>
            <a:endParaRPr lang="en-US" sz="2000" kern="0" dirty="0"/>
          </a:p>
          <a:p>
            <a:pPr marL="0" indent="0" algn="ctr"/>
            <a:r>
              <a:rPr lang="en-US" sz="2400" b="1" kern="0" dirty="0"/>
              <a:t>Session Information &amp; Registration Website: </a:t>
            </a:r>
          </a:p>
          <a:p>
            <a:pPr marL="457200" lvl="1" indent="0" algn="ctr">
              <a:buNone/>
            </a:pPr>
            <a:r>
              <a:rPr lang="en-US" sz="2400" kern="0" dirty="0">
                <a:hlinkClick r:id="rId2"/>
              </a:rPr>
              <a:t>https://802world.org/plenary/</a:t>
            </a:r>
            <a:endParaRPr lang="en-US" sz="2400" kern="0" dirty="0"/>
          </a:p>
          <a:p>
            <a:pPr marL="457200" lvl="1" indent="0" algn="ctr">
              <a:buNone/>
            </a:pPr>
            <a:endParaRPr lang="en-US" sz="2400" kern="0" dirty="0"/>
          </a:p>
          <a:p>
            <a:pPr marL="457200" lvl="1" indent="0" algn="ctr">
              <a:buNone/>
            </a:pPr>
            <a:r>
              <a:rPr lang="en-US" sz="2400" b="1" kern="0" dirty="0">
                <a:solidFill>
                  <a:srgbClr val="FF0000"/>
                </a:solidFill>
              </a:rPr>
              <a:t>If you do not intend to register for this session you must leave this meeting and, if you have logged attendance on IMAT, email the appropriate WG chair or vice chairs to have your attendance cancelled</a:t>
            </a:r>
          </a:p>
          <a:p>
            <a:endParaRPr lang="en-US" kern="0" dirty="0"/>
          </a:p>
        </p:txBody>
      </p:sp>
      <p:sp>
        <p:nvSpPr>
          <p:cNvPr id="3" name="Title 1">
            <a:extLst>
              <a:ext uri="{FF2B5EF4-FFF2-40B4-BE49-F238E27FC236}">
                <a16:creationId xmlns:a16="http://schemas.microsoft.com/office/drawing/2014/main" id="{1EF1EB42-E07B-08EB-CDDB-7D605F295A5F}"/>
              </a:ext>
            </a:extLst>
          </p:cNvPr>
          <p:cNvSpPr>
            <a:spLocks noGrp="1"/>
          </p:cNvSpPr>
          <p:nvPr>
            <p:ph type="title"/>
          </p:nvPr>
        </p:nvSpPr>
        <p:spPr>
          <a:xfrm>
            <a:off x="2286001" y="533400"/>
            <a:ext cx="7764463" cy="1143000"/>
          </a:xfrm>
        </p:spPr>
        <p:txBody>
          <a:bodyPr anchor="t"/>
          <a:lstStyle/>
          <a:p>
            <a:r>
              <a:rPr lang="en-US" sz="3600" dirty="0"/>
              <a:t>Registration for </a:t>
            </a:r>
            <a:r>
              <a:rPr lang="en-US" sz="3600" b="1" dirty="0"/>
              <a:t>802 LMSC Plenaries </a:t>
            </a:r>
            <a:r>
              <a:rPr lang="en-US" sz="3600" dirty="0"/>
              <a:t>and 802 Wireless Interims</a:t>
            </a:r>
          </a:p>
        </p:txBody>
      </p:sp>
    </p:spTree>
    <p:extLst>
      <p:ext uri="{BB962C8B-B14F-4D97-AF65-F5344CB8AC3E}">
        <p14:creationId xmlns:p14="http://schemas.microsoft.com/office/powerpoint/2010/main" val="752887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6000-37FB-5B0E-44CE-F219554A63A2}"/>
              </a:ext>
            </a:extLst>
          </p:cNvPr>
          <p:cNvSpPr>
            <a:spLocks noGrp="1"/>
          </p:cNvSpPr>
          <p:nvPr>
            <p:ph type="title"/>
          </p:nvPr>
        </p:nvSpPr>
        <p:spPr/>
        <p:txBody>
          <a:bodyPr/>
          <a:lstStyle/>
          <a:p>
            <a:r>
              <a:rPr lang="en-US" b="1" dirty="0">
                <a:latin typeface="+mn-lt"/>
              </a:rPr>
              <a:t>Meeting Preamble </a:t>
            </a:r>
          </a:p>
        </p:txBody>
      </p:sp>
      <p:sp>
        <p:nvSpPr>
          <p:cNvPr id="3" name="Text Placeholder 2">
            <a:extLst>
              <a:ext uri="{FF2B5EF4-FFF2-40B4-BE49-F238E27FC236}">
                <a16:creationId xmlns:a16="http://schemas.microsoft.com/office/drawing/2014/main" id="{8C6D1B6F-3DBA-9EF3-93F4-483187D6D518}"/>
              </a:ext>
            </a:extLst>
          </p:cNvPr>
          <p:cNvSpPr>
            <a:spLocks noGrp="1"/>
          </p:cNvSpPr>
          <p:nvPr>
            <p:ph type="body" sz="half" idx="1"/>
          </p:nvPr>
        </p:nvSpPr>
        <p:spPr>
          <a:xfrm>
            <a:off x="914400" y="1981200"/>
            <a:ext cx="10363200" cy="1524000"/>
          </a:xfrm>
        </p:spPr>
        <p:txBody>
          <a:bodyPr/>
          <a:lstStyle/>
          <a:p>
            <a:pPr algn="ctr"/>
            <a:r>
              <a:rPr lang="en-US" dirty="0"/>
              <a:t>Stuff you need to know before we get to the meeting content</a:t>
            </a:r>
          </a:p>
          <a:p>
            <a:pPr algn="ctr"/>
            <a:endParaRPr lang="en-US" dirty="0"/>
          </a:p>
        </p:txBody>
      </p:sp>
      <p:sp>
        <p:nvSpPr>
          <p:cNvPr id="5" name="Slide Number Placeholder 4">
            <a:extLst>
              <a:ext uri="{FF2B5EF4-FFF2-40B4-BE49-F238E27FC236}">
                <a16:creationId xmlns:a16="http://schemas.microsoft.com/office/drawing/2014/main" id="{078E59CC-9CD4-87CC-1D6F-88D7B694035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pic>
        <p:nvPicPr>
          <p:cNvPr id="7" name="Picture Placeholder 10">
            <a:extLst>
              <a:ext uri="{FF2B5EF4-FFF2-40B4-BE49-F238E27FC236}">
                <a16:creationId xmlns:a16="http://schemas.microsoft.com/office/drawing/2014/main" id="{8FD5CBBD-F98E-A44E-88FB-0E79C4EBDEBC}"/>
              </a:ext>
            </a:extLst>
          </p:cNvPr>
          <p:cNvPicPr>
            <a:picLocks noGrp="1" noChangeAspect="1"/>
          </p:cNvPicPr>
          <p:nvPr>
            <p:ph sz="half" idx="2"/>
          </p:nvPr>
        </p:nvPicPr>
        <p:blipFill rotWithShape="1">
          <a:blip r:embed="rId2"/>
          <a:stretch/>
        </p:blipFill>
        <p:spPr>
          <a:xfrm>
            <a:off x="6707187" y="3661355"/>
            <a:ext cx="3806825" cy="1751139"/>
          </a:xfrm>
          <a:noFill/>
        </p:spPr>
      </p:pic>
    </p:spTree>
    <p:extLst>
      <p:ext uri="{BB962C8B-B14F-4D97-AF65-F5344CB8AC3E}">
        <p14:creationId xmlns:p14="http://schemas.microsoft.com/office/powerpoint/2010/main" val="2005147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A396E6-AC8C-FBC3-49B8-22ECCCCDBEC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sp>
        <p:nvSpPr>
          <p:cNvPr id="7" name="Title 1">
            <a:extLst>
              <a:ext uri="{FF2B5EF4-FFF2-40B4-BE49-F238E27FC236}">
                <a16:creationId xmlns:a16="http://schemas.microsoft.com/office/drawing/2014/main" id="{274BD988-B8D2-E2BB-1BB5-FF7E977111A8}"/>
              </a:ext>
            </a:extLst>
          </p:cNvPr>
          <p:cNvSpPr>
            <a:spLocks noGrp="1"/>
          </p:cNvSpPr>
          <p:nvPr/>
        </p:nvSpPr>
        <p:spPr bwMode="auto">
          <a:xfrm>
            <a:off x="915458" y="620688"/>
            <a:ext cx="10361084" cy="616074"/>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dirty="0"/>
              <a:t>Mixed Mode Logistics</a:t>
            </a:r>
          </a:p>
        </p:txBody>
      </p:sp>
      <p:sp>
        <p:nvSpPr>
          <p:cNvPr id="8" name="Content Placeholder 2">
            <a:extLst>
              <a:ext uri="{FF2B5EF4-FFF2-40B4-BE49-F238E27FC236}">
                <a16:creationId xmlns:a16="http://schemas.microsoft.com/office/drawing/2014/main" id="{45404A07-8225-C02C-AAE2-B94B01774B10}"/>
              </a:ext>
            </a:extLst>
          </p:cNvPr>
          <p:cNvSpPr>
            <a:spLocks noGrp="1"/>
          </p:cNvSpPr>
          <p:nvPr/>
        </p:nvSpPr>
        <p:spPr bwMode="auto">
          <a:xfrm>
            <a:off x="915458" y="1236762"/>
            <a:ext cx="10361084" cy="5216574"/>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457200" indent="-457200">
              <a:buAutoNum type="arabicPeriod"/>
            </a:pPr>
            <a:r>
              <a:rPr lang="en-US" dirty="0"/>
              <a:t>Head table will project (one computer all day)</a:t>
            </a:r>
          </a:p>
          <a:p>
            <a:pPr marL="457200" indent="-457200">
              <a:buAutoNum type="arabicPeriod"/>
            </a:pPr>
            <a:r>
              <a:rPr lang="en-US" dirty="0"/>
              <a:t>Local: queue to speak a microphone; remember remote attendees will hear you only if you use the microphone!</a:t>
            </a:r>
          </a:p>
          <a:p>
            <a:pPr marL="457200" indent="-457200">
              <a:buAutoNum type="arabicPeriod"/>
            </a:pPr>
            <a:r>
              <a:rPr lang="en-US" dirty="0"/>
              <a:t>Remote attendees please queue via chat window</a:t>
            </a:r>
          </a:p>
          <a:p>
            <a:pPr marL="457200" indent="-457200">
              <a:buFont typeface="Times New Roman" pitchFamily="18" charset="0"/>
              <a:buAutoNum type="arabicPeriod"/>
            </a:pPr>
            <a:r>
              <a:rPr lang="en-US" sz="2800" dirty="0"/>
              <a:t>Local attendees when joining WebEx </a:t>
            </a:r>
            <a:r>
              <a:rPr lang="en-US" sz="2800" u="sng" dirty="0">
                <a:solidFill>
                  <a:srgbClr val="FF0000"/>
                </a:solidFill>
              </a:rPr>
              <a:t>connect without audio! </a:t>
            </a:r>
            <a:r>
              <a:rPr lang="en-US" sz="2800" dirty="0">
                <a:solidFill>
                  <a:srgbClr val="FF0000"/>
                </a:solidFill>
              </a:rPr>
              <a:t>	In-room Webex with audio enabled will disrupt the meeting!  </a:t>
            </a:r>
          </a:p>
          <a:p>
            <a:pPr marL="457200" indent="-457200">
              <a:buAutoNum type="arabicPeriod"/>
            </a:pPr>
            <a:r>
              <a:rPr lang="en-US" dirty="0">
                <a:solidFill>
                  <a:schemeClr val="accent1">
                    <a:lumMod val="50000"/>
                  </a:schemeClr>
                </a:solidFill>
              </a:rPr>
              <a:t>Presenters, both local and remote, will present via WebEx</a:t>
            </a:r>
          </a:p>
          <a:p>
            <a:pPr marL="457200" indent="-457200">
              <a:buAutoNum type="arabicPeriod"/>
            </a:pPr>
            <a:r>
              <a:rPr lang="en-US" dirty="0">
                <a:solidFill>
                  <a:schemeClr val="tx1"/>
                </a:solidFill>
              </a:rPr>
              <a:t>For those Remote Attendees connecting to Webex, Configure Webex Audio to use “Music Mode” (seems to work best).</a:t>
            </a:r>
          </a:p>
          <a:p>
            <a:pPr marL="457200" indent="-457200">
              <a:buAutoNum type="arabicPeriod"/>
            </a:pPr>
            <a:r>
              <a:rPr lang="en-US" dirty="0">
                <a:solidFill>
                  <a:schemeClr val="tx1"/>
                </a:solidFill>
              </a:rPr>
              <a:t>Makes sure “mute on entry” is set in WebEx</a:t>
            </a:r>
          </a:p>
          <a:p>
            <a:pPr marL="457200" indent="-457200">
              <a:buAutoNum type="arabicPeriod"/>
            </a:pPr>
            <a:r>
              <a:rPr lang="en-US" dirty="0">
                <a:solidFill>
                  <a:schemeClr val="tx1"/>
                </a:solidFill>
              </a:rPr>
              <a:t>Please do not turn on video.</a:t>
            </a:r>
          </a:p>
        </p:txBody>
      </p:sp>
      <p:sp>
        <p:nvSpPr>
          <p:cNvPr id="2" name="Arrow: Right 1">
            <a:extLst>
              <a:ext uri="{FF2B5EF4-FFF2-40B4-BE49-F238E27FC236}">
                <a16:creationId xmlns:a16="http://schemas.microsoft.com/office/drawing/2014/main" id="{089CA25F-62D0-EA89-4B9F-7C2857CA5CA6}"/>
              </a:ext>
            </a:extLst>
          </p:cNvPr>
          <p:cNvSpPr/>
          <p:nvPr/>
        </p:nvSpPr>
        <p:spPr bwMode="auto">
          <a:xfrm rot="10800000">
            <a:off x="10668000" y="2930649"/>
            <a:ext cx="1219200" cy="914400"/>
          </a:xfrm>
          <a:prstGeom prst="rightArrow">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 name="Arrow: Right 2">
            <a:extLst>
              <a:ext uri="{FF2B5EF4-FFF2-40B4-BE49-F238E27FC236}">
                <a16:creationId xmlns:a16="http://schemas.microsoft.com/office/drawing/2014/main" id="{A366D8C4-C746-CBCA-CCF2-79B33253A4E1}"/>
              </a:ext>
            </a:extLst>
          </p:cNvPr>
          <p:cNvSpPr/>
          <p:nvPr/>
        </p:nvSpPr>
        <p:spPr bwMode="auto">
          <a:xfrm>
            <a:off x="533400" y="3124200"/>
            <a:ext cx="914400" cy="914400"/>
          </a:xfrm>
          <a:prstGeom prst="rightArrow">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339781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F79CE-9833-8B6D-12CC-503ED263A7A8}"/>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A121DB8-9AA2-4ECD-9486-91E1D1FC0FC4}"/>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sp>
        <p:nvSpPr>
          <p:cNvPr id="7" name="Title 1">
            <a:extLst>
              <a:ext uri="{FF2B5EF4-FFF2-40B4-BE49-F238E27FC236}">
                <a16:creationId xmlns:a16="http://schemas.microsoft.com/office/drawing/2014/main" id="{8E6D86FB-FD36-35E2-60A0-D8F03F893BAF}"/>
              </a:ext>
            </a:extLst>
          </p:cNvPr>
          <p:cNvSpPr>
            <a:spLocks noGrp="1"/>
          </p:cNvSpPr>
          <p:nvPr/>
        </p:nvSpPr>
        <p:spPr bwMode="auto">
          <a:xfrm>
            <a:off x="915458" y="620688"/>
            <a:ext cx="10361084" cy="616074"/>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dirty="0"/>
              <a:t>Mixed Mode Logistics</a:t>
            </a:r>
          </a:p>
        </p:txBody>
      </p:sp>
      <p:sp>
        <p:nvSpPr>
          <p:cNvPr id="8" name="Content Placeholder 2">
            <a:extLst>
              <a:ext uri="{FF2B5EF4-FFF2-40B4-BE49-F238E27FC236}">
                <a16:creationId xmlns:a16="http://schemas.microsoft.com/office/drawing/2014/main" id="{6AA21C6B-75B9-DF0B-1CCB-A11884B94E11}"/>
              </a:ext>
            </a:extLst>
          </p:cNvPr>
          <p:cNvSpPr>
            <a:spLocks noGrp="1"/>
          </p:cNvSpPr>
          <p:nvPr/>
        </p:nvSpPr>
        <p:spPr bwMode="auto">
          <a:xfrm>
            <a:off x="915458" y="1236762"/>
            <a:ext cx="10361084" cy="5216574"/>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r>
              <a:rPr lang="en-US" sz="2800" dirty="0"/>
              <a:t>Local attendees when joining WebEx </a:t>
            </a:r>
            <a:r>
              <a:rPr lang="en-US" sz="2800" dirty="0">
                <a:solidFill>
                  <a:srgbClr val="FF0000"/>
                </a:solidFill>
              </a:rPr>
              <a:t>connect without audio! 	In-room Webex with audio enabled will disrupt the meeting!  </a:t>
            </a:r>
          </a:p>
          <a:p>
            <a:pPr marL="0" indent="0"/>
            <a:r>
              <a:rPr lang="en-US" sz="2800" dirty="0">
                <a:solidFill>
                  <a:srgbClr val="FF0000"/>
                </a:solidFill>
              </a:rPr>
              <a:t>Webex has been known to unmute without your consent!</a:t>
            </a:r>
          </a:p>
          <a:p>
            <a:pPr marL="0" indent="0"/>
            <a:endParaRPr lang="en-US" sz="2800" dirty="0">
              <a:solidFill>
                <a:srgbClr val="FF0000"/>
              </a:solidFill>
            </a:endParaRPr>
          </a:p>
          <a:p>
            <a:pPr marL="0" indent="0" algn="ctr"/>
            <a:r>
              <a:rPr lang="en-US" sz="2800" dirty="0">
                <a:solidFill>
                  <a:srgbClr val="FF0000"/>
                </a:solidFill>
              </a:rPr>
              <a:t>Disruption will result in being dropped out of the Webex and/or being asked to leave the room</a:t>
            </a:r>
          </a:p>
          <a:p>
            <a:pPr marL="0" indent="0" algn="ctr"/>
            <a:r>
              <a:rPr lang="en-US" sz="2800" dirty="0">
                <a:solidFill>
                  <a:srgbClr val="FF0000"/>
                </a:solidFill>
              </a:rPr>
              <a:t> </a:t>
            </a:r>
          </a:p>
          <a:p>
            <a:pPr marL="457200" indent="-457200">
              <a:buFont typeface="Times New Roman" pitchFamily="18" charset="0"/>
              <a:buAutoNum type="arabicPeriod"/>
            </a:pPr>
            <a:endParaRPr lang="en-US" sz="2800" dirty="0">
              <a:solidFill>
                <a:srgbClr val="FF0000"/>
              </a:solidFill>
            </a:endParaRPr>
          </a:p>
        </p:txBody>
      </p:sp>
    </p:spTree>
    <p:extLst>
      <p:ext uri="{BB962C8B-B14F-4D97-AF65-F5344CB8AC3E}">
        <p14:creationId xmlns:p14="http://schemas.microsoft.com/office/powerpoint/2010/main" val="487367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CD1AC1-9EB6-42CD-2D50-0D57D55B161D}"/>
              </a:ext>
            </a:extLst>
          </p:cNvPr>
          <p:cNvSpPr>
            <a:spLocks noGrp="1"/>
          </p:cNvSpPr>
          <p:nvPr>
            <p:ph type="title"/>
          </p:nvPr>
        </p:nvSpPr>
        <p:spPr/>
        <p:txBody>
          <a:bodyPr/>
          <a:lstStyle/>
          <a:p>
            <a:r>
              <a:rPr lang="en-US" dirty="0"/>
              <a:t>Task Group Rules</a:t>
            </a:r>
          </a:p>
        </p:txBody>
      </p:sp>
      <p:sp>
        <p:nvSpPr>
          <p:cNvPr id="7" name="Text Placeholder 6">
            <a:extLst>
              <a:ext uri="{FF2B5EF4-FFF2-40B4-BE49-F238E27FC236}">
                <a16:creationId xmlns:a16="http://schemas.microsoft.com/office/drawing/2014/main" id="{24BA0305-4752-4A4F-B402-CE02265FCC6E}"/>
              </a:ext>
            </a:extLst>
          </p:cNvPr>
          <p:cNvSpPr>
            <a:spLocks noGrp="1"/>
          </p:cNvSpPr>
          <p:nvPr>
            <p:ph type="body" sz="half" idx="1"/>
          </p:nvPr>
        </p:nvSpPr>
        <p:spPr>
          <a:xfrm>
            <a:off x="914400" y="1828800"/>
            <a:ext cx="10363200" cy="4114800"/>
          </a:xfrm>
        </p:spPr>
        <p:txBody>
          <a:bodyPr>
            <a:normAutofit fontScale="92500" lnSpcReduction="20000"/>
          </a:bodyPr>
          <a:lstStyle/>
          <a:p>
            <a:r>
              <a:rPr lang="en-US" dirty="0"/>
              <a:t>Discussion: Everyone present is welcome*</a:t>
            </a:r>
          </a:p>
          <a:p>
            <a:r>
              <a:rPr lang="en-US" dirty="0"/>
              <a:t>Straw polls: Everyone present may vote</a:t>
            </a:r>
          </a:p>
          <a:p>
            <a:r>
              <a:rPr lang="en-US" dirty="0"/>
              <a:t>Formal motions: WG voters</a:t>
            </a:r>
          </a:p>
          <a:p>
            <a:r>
              <a:rPr lang="en-US" dirty="0"/>
              <a:t>To make, second and vote</a:t>
            </a:r>
          </a:p>
          <a:p>
            <a:r>
              <a:rPr lang="en-US" dirty="0"/>
              <a:t>Patent policy for PAR activities applies</a:t>
            </a:r>
          </a:p>
          <a:p>
            <a:r>
              <a:rPr lang="en-US" dirty="0"/>
              <a:t>All the usual rules of conduct</a:t>
            </a:r>
          </a:p>
          <a:p>
            <a:endParaRPr lang="en-US" dirty="0">
              <a:solidFill>
                <a:schemeClr val="accent1">
                  <a:lumMod val="50000"/>
                </a:schemeClr>
              </a:solidFill>
            </a:endParaRPr>
          </a:p>
          <a:p>
            <a:pPr marL="0" indent="0" algn="ctr">
              <a:buNone/>
            </a:pPr>
            <a:r>
              <a:rPr lang="en-US" dirty="0">
                <a:solidFill>
                  <a:schemeClr val="accent1">
                    <a:lumMod val="50000"/>
                  </a:schemeClr>
                </a:solidFill>
              </a:rPr>
              <a:t>Please identify yourself on first contact with name and affiliation</a:t>
            </a:r>
          </a:p>
        </p:txBody>
      </p:sp>
      <p:sp>
        <p:nvSpPr>
          <p:cNvPr id="5" name="Slide Number Placeholder 4">
            <a:extLst>
              <a:ext uri="{FF2B5EF4-FFF2-40B4-BE49-F238E27FC236}">
                <a16:creationId xmlns:a16="http://schemas.microsoft.com/office/drawing/2014/main" id="{2CC92302-9016-8F7F-76AE-8CE24BFF20A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9</a:t>
            </a:fld>
            <a:endParaRPr lang="en-US" dirty="0"/>
          </a:p>
        </p:txBody>
      </p:sp>
      <p:sp>
        <p:nvSpPr>
          <p:cNvPr id="2" name="TextBox 1">
            <a:extLst>
              <a:ext uri="{FF2B5EF4-FFF2-40B4-BE49-F238E27FC236}">
                <a16:creationId xmlns:a16="http://schemas.microsoft.com/office/drawing/2014/main" id="{975A7CCB-B13C-823A-4B3B-0126CB57B6DA}"/>
              </a:ext>
            </a:extLst>
          </p:cNvPr>
          <p:cNvSpPr txBox="1"/>
          <p:nvPr/>
        </p:nvSpPr>
        <p:spPr>
          <a:xfrm>
            <a:off x="1143000" y="6096000"/>
            <a:ext cx="9144000" cy="369332"/>
          </a:xfrm>
          <a:prstGeom prst="rect">
            <a:avLst/>
          </a:prstGeom>
          <a:noFill/>
        </p:spPr>
        <p:txBody>
          <a:bodyPr wrap="square" rtlCol="0">
            <a:spAutoFit/>
          </a:bodyPr>
          <a:lstStyle/>
          <a:p>
            <a:r>
              <a:rPr lang="en-US" sz="1800" dirty="0">
                <a:latin typeface="Source Sans Pro" panose="020B0503030403020204" pitchFamily="34" charset="0"/>
                <a:ea typeface="Source Sans Pro" panose="020B0503030403020204" pitchFamily="34" charset="0"/>
              </a:rPr>
              <a:t>*at the discretion of the WG and TG chairs</a:t>
            </a:r>
          </a:p>
        </p:txBody>
      </p:sp>
    </p:spTree>
    <p:extLst>
      <p:ext uri="{BB962C8B-B14F-4D97-AF65-F5344CB8AC3E}">
        <p14:creationId xmlns:p14="http://schemas.microsoft.com/office/powerpoint/2010/main" val="3470163528"/>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70075</TotalTime>
  <Words>3124</Words>
  <Application>Microsoft Office PowerPoint</Application>
  <PresentationFormat>Widescreen</PresentationFormat>
  <Paragraphs>379</Paragraphs>
  <Slides>39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Calibri</vt:lpstr>
      <vt:lpstr>DejaVu Sans</vt:lpstr>
      <vt:lpstr>Monotype Sorts</vt:lpstr>
      <vt:lpstr>Open Sans</vt:lpstr>
      <vt:lpstr>Source Sans Pro</vt:lpstr>
      <vt:lpstr>Times New Roman</vt:lpstr>
      <vt:lpstr>IEEE-802_15</vt:lpstr>
      <vt:lpstr>PowerPoint Presentation</vt:lpstr>
      <vt:lpstr>Task Group 15.4ab Next Generation UWB Amendment</vt:lpstr>
      <vt:lpstr>Opening Report</vt:lpstr>
      <vt:lpstr>Opening Report</vt:lpstr>
      <vt:lpstr>Registration for 802 LMSC Plenaries and 802 Wireless Interims</vt:lpstr>
      <vt:lpstr>Meeting Preamble </vt:lpstr>
      <vt:lpstr>PowerPoint Presentation</vt:lpstr>
      <vt:lpstr>PowerPoint Presentation</vt:lpstr>
      <vt:lpstr>Task Group Rules</vt:lpstr>
      <vt:lpstr>IEEE-SA Patent, Copyright, and Participation Policies</vt:lpstr>
      <vt:lpstr>Participants have a duty to inform the IEEE</vt:lpstr>
      <vt:lpstr>Participants have a duty to inform the IEEE</vt:lpstr>
      <vt:lpstr>IEEE 802 Ground Rules</vt:lpstr>
      <vt:lpstr>Agenda</vt:lpstr>
      <vt:lpstr>Project Information</vt:lpstr>
      <vt:lpstr>5.2.b Scope of the project (As approved):</vt:lpstr>
      <vt:lpstr>PowerPoint Presentation</vt:lpstr>
      <vt:lpstr>PowerPoint Presentation</vt:lpstr>
      <vt:lpstr>Goals for the week </vt:lpstr>
      <vt:lpstr>Editor’s Corner</vt:lpstr>
      <vt:lpstr>Comment Resolution </vt:lpstr>
      <vt:lpstr>Status</vt:lpstr>
      <vt:lpstr>Useful information: IEEE SA guidelines for commenting on draft standards   https://standards.ieee.org/wp-content/uploads/import/governance/revcom/Guidelines_for_commenting_on-draft_standards.pdf  </vt:lpstr>
      <vt:lpstr>General Guidelines</vt:lpstr>
      <vt:lpstr>Content of Comments</vt:lpstr>
      <vt:lpstr>Scope of a recirculation</vt:lpstr>
      <vt:lpstr>Why it matters</vt:lpstr>
      <vt:lpstr>Useful information: Comment Resolution Guidelines https://standards.ieee.org/wp-content/uploads/import/governance/revcom/guidelines.pdf</vt:lpstr>
      <vt:lpstr>Accepted and Revised</vt:lpstr>
      <vt:lpstr>General Guidelines</vt:lpstr>
      <vt:lpstr>Rejecting a comment correctly</vt:lpstr>
      <vt:lpstr>Rejecting a comment correctly: Detail</vt:lpstr>
      <vt:lpstr>Why it matters</vt:lpstr>
      <vt:lpstr>Recess</vt:lpstr>
      <vt:lpstr>Resume from Recess</vt:lpstr>
      <vt:lpstr>Participants have a duty to inform the IEEE</vt:lpstr>
      <vt:lpstr>Next Steps</vt:lpstr>
      <vt:lpstr>Any Other Business</vt:lpstr>
      <vt:lpstr>Adjourned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Benjamin Rolfe</cp:lastModifiedBy>
  <cp:revision>1345</cp:revision>
  <cp:lastPrinted>2000-07-07T01:25:49Z</cp:lastPrinted>
  <dcterms:created xsi:type="dcterms:W3CDTF">1999-06-22T06:24:01Z</dcterms:created>
  <dcterms:modified xsi:type="dcterms:W3CDTF">2025-07-28T10:31:52Z</dcterms:modified>
  <cp:category/>
</cp:coreProperties>
</file>