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360" r:id="rId2"/>
    <p:sldId id="361" r:id="rId3"/>
    <p:sldId id="450" r:id="rId4"/>
    <p:sldId id="451" r:id="rId5"/>
    <p:sldId id="412" r:id="rId6"/>
    <p:sldId id="362" r:id="rId7"/>
    <p:sldId id="363" r:id="rId8"/>
    <p:sldId id="433" r:id="rId9"/>
    <p:sldId id="449" r:id="rId10"/>
    <p:sldId id="366" r:id="rId11"/>
    <p:sldId id="367" r:id="rId12"/>
    <p:sldId id="368" r:id="rId13"/>
    <p:sldId id="369" r:id="rId14"/>
    <p:sldId id="370" r:id="rId15"/>
    <p:sldId id="427" r:id="rId16"/>
    <p:sldId id="377" r:id="rId17"/>
    <p:sldId id="388" r:id="rId18"/>
    <p:sldId id="448" r:id="rId19"/>
    <p:sldId id="440" r:id="rId20"/>
    <p:sldId id="382" r:id="rId21"/>
    <p:sldId id="381" r:id="rId22"/>
    <p:sldId id="452" r:id="rId23"/>
    <p:sldId id="428" r:id="rId24"/>
    <p:sldId id="436" r:id="rId25"/>
    <p:sldId id="437" r:id="rId26"/>
    <p:sldId id="438" r:id="rId27"/>
    <p:sldId id="439" r:id="rId28"/>
    <p:sldId id="435" r:id="rId29"/>
    <p:sldId id="429" r:id="rId30"/>
    <p:sldId id="416" r:id="rId31"/>
    <p:sldId id="415" r:id="rId32"/>
    <p:sldId id="418" r:id="rId33"/>
    <p:sldId id="430" r:id="rId34"/>
    <p:sldId id="383" r:id="rId35"/>
    <p:sldId id="413" r:id="rId36"/>
    <p:sldId id="394" r:id="rId37"/>
    <p:sldId id="423" r:id="rId38"/>
    <p:sldId id="424" r:id="rId39"/>
    <p:sldId id="393" r:id="rId4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802.15-25-0223-01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1695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https://mentor.ieee.org/802.15/dcn/25/15-25-0288-01-04ab-tg4ab-detailed-agenda-july-2025.xlsx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28818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654856" y="34290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28018568"/>
              </p:ext>
            </p:extLst>
          </p:nvPr>
        </p:nvGraphicFramePr>
        <p:xfrm>
          <a:off x="3699424" y="1532871"/>
          <a:ext cx="4834976" cy="478791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July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2522965536"/>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July 2025</a:t>
            </a:r>
          </a:p>
        </p:txBody>
      </p:sp>
    </p:spTree>
    <p:extLst>
      <p:ext uri="{BB962C8B-B14F-4D97-AF65-F5344CB8AC3E}">
        <p14:creationId xmlns:p14="http://schemas.microsoft.com/office/powerpoint/2010/main" val="4144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productive collaboration</a:t>
            </a:r>
          </a:p>
          <a:p>
            <a:r>
              <a:rPr lang="en-US" dirty="0"/>
              <a:t>Work on outstanding issues</a:t>
            </a:r>
          </a:p>
          <a:p>
            <a:pPr lvl="1"/>
            <a:r>
              <a:rPr lang="en-US" dirty="0"/>
              <a:t>Us ad hoc time to work on convergence</a:t>
            </a:r>
          </a:p>
          <a:p>
            <a:r>
              <a:rPr lang="en-US" dirty="0"/>
              <a:t>Complete comment resolution </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July 2025 </a:t>
            </a:r>
          </a:p>
          <a:p>
            <a:r>
              <a:rPr lang="en-US" sz="2800" dirty="0"/>
              <a:t>802 Plenary Session</a:t>
            </a:r>
          </a:p>
          <a:p>
            <a:r>
              <a:rPr lang="en-US" sz="2800" dirty="0"/>
              <a:t>Mixed Mode</a:t>
            </a:r>
          </a:p>
          <a:p>
            <a:r>
              <a:rPr lang="en-US" sz="2800" dirty="0"/>
              <a:t>Live from</a:t>
            </a:r>
          </a:p>
          <a:p>
            <a:r>
              <a:rPr lang="en-US" sz="2800" dirty="0"/>
              <a:t>Madrid, Spain</a:t>
            </a:r>
          </a:p>
          <a:p>
            <a:r>
              <a:rPr lang="en-US" sz="2400" dirty="0"/>
              <a:t>And remote worldwide</a:t>
            </a:r>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3528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A6D4-C4A5-0F65-287D-918513807A7D}"/>
              </a:ext>
            </a:extLst>
          </p:cNvPr>
          <p:cNvSpPr>
            <a:spLocks noGrp="1"/>
          </p:cNvSpPr>
          <p:nvPr>
            <p:ph type="title"/>
          </p:nvPr>
        </p:nvSpPr>
        <p:spPr>
          <a:xfrm>
            <a:off x="914400" y="76201"/>
            <a:ext cx="10363200" cy="533399"/>
          </a:xfrm>
        </p:spPr>
        <p:txBody>
          <a:bodyPr/>
          <a:lstStyle/>
          <a:p>
            <a:r>
              <a:rPr lang="en-US" dirty="0"/>
              <a:t>Status</a:t>
            </a:r>
          </a:p>
        </p:txBody>
      </p:sp>
      <p:sp>
        <p:nvSpPr>
          <p:cNvPr id="3" name="Text Placeholder 2">
            <a:extLst>
              <a:ext uri="{FF2B5EF4-FFF2-40B4-BE49-F238E27FC236}">
                <a16:creationId xmlns:a16="http://schemas.microsoft.com/office/drawing/2014/main" id="{C597AC39-7151-CF95-15B5-6BD3488ACF01}"/>
              </a:ext>
            </a:extLst>
          </p:cNvPr>
          <p:cNvSpPr>
            <a:spLocks noGrp="1"/>
          </p:cNvSpPr>
          <p:nvPr>
            <p:ph type="body" sz="half" idx="1"/>
          </p:nvPr>
        </p:nvSpPr>
        <p:spPr>
          <a:xfrm>
            <a:off x="914400" y="5334000"/>
            <a:ext cx="10363200" cy="762000"/>
          </a:xfrm>
        </p:spPr>
        <p:txBody>
          <a:bodyPr/>
          <a:lstStyle/>
          <a:p>
            <a:pPr marL="0" indent="0" algn="ctr">
              <a:buNone/>
            </a:pPr>
            <a:r>
              <a:rPr lang="en-US" dirty="0"/>
              <a:t>We have a lot to do!</a:t>
            </a:r>
          </a:p>
        </p:txBody>
      </p:sp>
      <p:sp>
        <p:nvSpPr>
          <p:cNvPr id="4" name="Slide Number Placeholder 3">
            <a:extLst>
              <a:ext uri="{FF2B5EF4-FFF2-40B4-BE49-F238E27FC236}">
                <a16:creationId xmlns:a16="http://schemas.microsoft.com/office/drawing/2014/main" id="{467F6D69-70BE-F101-BAC8-03E4778523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2AF97B8A-D6A8-2B5E-4DCA-4139852FF9A4}"/>
              </a:ext>
            </a:extLst>
          </p:cNvPr>
          <p:cNvGraphicFramePr>
            <a:graphicFrameLocks noGrp="1"/>
          </p:cNvGraphicFramePr>
          <p:nvPr>
            <p:extLst>
              <p:ext uri="{D42A27DB-BD31-4B8C-83A1-F6EECF244321}">
                <p14:modId xmlns:p14="http://schemas.microsoft.com/office/powerpoint/2010/main" val="1785815362"/>
              </p:ext>
            </p:extLst>
          </p:nvPr>
        </p:nvGraphicFramePr>
        <p:xfrm>
          <a:off x="1752600" y="989012"/>
          <a:ext cx="8991601" cy="4192587"/>
        </p:xfrm>
        <a:graphic>
          <a:graphicData uri="http://schemas.openxmlformats.org/drawingml/2006/table">
            <a:tbl>
              <a:tblPr/>
              <a:tblGrid>
                <a:gridCol w="1196053">
                  <a:extLst>
                    <a:ext uri="{9D8B030D-6E8A-4147-A177-3AD203B41FA5}">
                      <a16:colId xmlns:a16="http://schemas.microsoft.com/office/drawing/2014/main" val="4023183694"/>
                    </a:ext>
                  </a:extLst>
                </a:gridCol>
                <a:gridCol w="1196053">
                  <a:extLst>
                    <a:ext uri="{9D8B030D-6E8A-4147-A177-3AD203B41FA5}">
                      <a16:colId xmlns:a16="http://schemas.microsoft.com/office/drawing/2014/main" val="4192975870"/>
                    </a:ext>
                  </a:extLst>
                </a:gridCol>
                <a:gridCol w="1085778">
                  <a:extLst>
                    <a:ext uri="{9D8B030D-6E8A-4147-A177-3AD203B41FA5}">
                      <a16:colId xmlns:a16="http://schemas.microsoft.com/office/drawing/2014/main" val="22628398"/>
                    </a:ext>
                  </a:extLst>
                </a:gridCol>
                <a:gridCol w="1085778">
                  <a:extLst>
                    <a:ext uri="{9D8B030D-6E8A-4147-A177-3AD203B41FA5}">
                      <a16:colId xmlns:a16="http://schemas.microsoft.com/office/drawing/2014/main" val="3100482946"/>
                    </a:ext>
                  </a:extLst>
                </a:gridCol>
                <a:gridCol w="1085778">
                  <a:extLst>
                    <a:ext uri="{9D8B030D-6E8A-4147-A177-3AD203B41FA5}">
                      <a16:colId xmlns:a16="http://schemas.microsoft.com/office/drawing/2014/main" val="2095597978"/>
                    </a:ext>
                  </a:extLst>
                </a:gridCol>
                <a:gridCol w="1085778">
                  <a:extLst>
                    <a:ext uri="{9D8B030D-6E8A-4147-A177-3AD203B41FA5}">
                      <a16:colId xmlns:a16="http://schemas.microsoft.com/office/drawing/2014/main" val="665276647"/>
                    </a:ext>
                  </a:extLst>
                </a:gridCol>
                <a:gridCol w="1085778">
                  <a:extLst>
                    <a:ext uri="{9D8B030D-6E8A-4147-A177-3AD203B41FA5}">
                      <a16:colId xmlns:a16="http://schemas.microsoft.com/office/drawing/2014/main" val="2064229467"/>
                    </a:ext>
                  </a:extLst>
                </a:gridCol>
                <a:gridCol w="1170605">
                  <a:extLst>
                    <a:ext uri="{9D8B030D-6E8A-4147-A177-3AD203B41FA5}">
                      <a16:colId xmlns:a16="http://schemas.microsoft.com/office/drawing/2014/main" val="3775145262"/>
                    </a:ext>
                  </a:extLst>
                </a:gridCol>
              </a:tblGrid>
              <a:tr h="479496">
                <a:tc gridSpan="8">
                  <a:txBody>
                    <a:bodyPr/>
                    <a:lstStyle/>
                    <a:p>
                      <a:pPr algn="ctr" fontAlgn="ctr"/>
                      <a:r>
                        <a:rPr lang="en-US" sz="14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012959"/>
                  </a:ext>
                </a:extLst>
              </a:tr>
              <a:tr h="275710">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251952"/>
                  </a:ext>
                </a:extLst>
              </a:tr>
              <a:tr h="803155">
                <a:tc>
                  <a:txBody>
                    <a:bodyPr/>
                    <a:lstStyle/>
                    <a:p>
                      <a:pPr algn="ctr" fontAlgn="ctr"/>
                      <a:r>
                        <a:rPr lang="en-US" sz="1050" b="0" i="0" u="none" strike="noStrike" dirty="0">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8941757"/>
                  </a:ext>
                </a:extLst>
              </a:tr>
              <a:tr h="689274">
                <a:tc>
                  <a:txBody>
                    <a:bodyPr/>
                    <a:lstStyle/>
                    <a:p>
                      <a:pPr algn="ctr" fontAlgn="ctr"/>
                      <a:r>
                        <a:rPr lang="en-US" sz="1200" b="1" i="0" u="none" strike="noStrike" dirty="0">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5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3802425"/>
                  </a:ext>
                </a:extLst>
              </a:tr>
              <a:tr h="269715">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8391025"/>
                  </a:ext>
                </a:extLst>
              </a:tr>
              <a:tr h="434543">
                <a:tc>
                  <a:txBody>
                    <a:bodyPr/>
                    <a:lstStyle/>
                    <a:p>
                      <a:pPr algn="ctr" fontAlgn="ctr"/>
                      <a:r>
                        <a:rPr lang="en-US" sz="1050" b="0" i="0" u="none" strike="noStrike" dirty="0">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50" b="0" i="0" u="none" strike="noStrike" dirty="0">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4368802"/>
                  </a:ext>
                </a:extLst>
              </a:tr>
              <a:tr h="275710">
                <a:tc>
                  <a:txBody>
                    <a:bodyPr/>
                    <a:lstStyle/>
                    <a:p>
                      <a:pPr algn="ctr" fontAlgn="ctr"/>
                      <a:r>
                        <a:rPr lang="en-US" sz="1050" b="0" i="0" u="none" strike="noStrike" dirty="0">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11701"/>
                  </a:ext>
                </a:extLst>
              </a:tr>
              <a:tr h="689274">
                <a:tc>
                  <a:txBody>
                    <a:bodyPr/>
                    <a:lstStyle/>
                    <a:p>
                      <a:pPr algn="ctr" fontAlgn="ctr"/>
                      <a:r>
                        <a:rPr lang="en-US" sz="1050" b="0" i="0" u="none" strike="noStrike" dirty="0">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dirty="0">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4412339"/>
                  </a:ext>
                </a:extLst>
              </a:tr>
              <a:tr h="275710">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6097245"/>
                  </a:ext>
                </a:extLst>
              </a:tr>
            </a:tbl>
          </a:graphicData>
        </a:graphic>
      </p:graphicFrame>
    </p:spTree>
    <p:extLst>
      <p:ext uri="{BB962C8B-B14F-4D97-AF65-F5344CB8AC3E}">
        <p14:creationId xmlns:p14="http://schemas.microsoft.com/office/powerpoint/2010/main" val="2814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1359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2037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68585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359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28151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8073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0408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lnSpcReduction="10000"/>
          </a:bodyPr>
          <a:lstStyle/>
          <a:p>
            <a:pPr marL="0" indent="0">
              <a:buNone/>
            </a:pPr>
            <a:r>
              <a:rPr lang="en-US" dirty="0"/>
              <a:t>Goals for the week:</a:t>
            </a:r>
          </a:p>
          <a:p>
            <a:r>
              <a:rPr lang="en-US" dirty="0"/>
              <a:t>Resolve Comments</a:t>
            </a:r>
          </a:p>
          <a:p>
            <a:r>
              <a:rPr lang="en-US" dirty="0"/>
              <a:t>Complete comment resolution on D02</a:t>
            </a:r>
          </a:p>
          <a:p>
            <a:r>
              <a:rPr lang="en-US" dirty="0"/>
              <a:t>8 meeting slots</a:t>
            </a:r>
          </a:p>
          <a:p>
            <a:pPr lvl="1"/>
            <a:r>
              <a:rPr lang="en-US" dirty="0"/>
              <a:t>1 designated for breakout</a:t>
            </a:r>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97674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57754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158533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Opening Report</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extLst>
              <p:ext uri="{D42A27DB-BD31-4B8C-83A1-F6EECF244321}">
                <p14:modId xmlns:p14="http://schemas.microsoft.com/office/powerpoint/2010/main" val="2097652141"/>
              </p:ext>
            </p:extLst>
          </p:nvPr>
        </p:nvGraphicFramePr>
        <p:xfrm>
          <a:off x="1140997" y="1524000"/>
          <a:ext cx="9818099" cy="4421156"/>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72478">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71674">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081331">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67918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6576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28183">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71674">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67918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71674">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70062</TotalTime>
  <Words>3124</Words>
  <Application>Microsoft Office PowerPoint</Application>
  <PresentationFormat>Widescreen</PresentationFormat>
  <Paragraphs>379</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Opening Report</vt:lpstr>
      <vt:lpstr>Opening Report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Status</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1343</cp:revision>
  <cp:lastPrinted>2000-07-07T01:25:49Z</cp:lastPrinted>
  <dcterms:created xsi:type="dcterms:W3CDTF">1999-06-22T06:24:01Z</dcterms:created>
  <dcterms:modified xsi:type="dcterms:W3CDTF">2025-07-28T10:19:02Z</dcterms:modified>
  <cp:category/>
</cp:coreProperties>
</file>