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_rels/notesSlide8.xml.rels" ContentType="application/vnd.openxmlformats-package.relationships+xml"/>
  <Override PartName="/ppt/notesSlides/_rels/notesSlide2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4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_rels/presentation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9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12192000" cy="6858000"/>
  <p:notesSz cx="6934200" cy="92805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Click to edit the notes format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fi-FI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fi-FI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fi-FI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6B6B6E7A-CED7-4E04-8CD1-53D5E47E6A81}" type="slidenum"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CustomShape 1"/>
          <p:cNvSpPr/>
          <p:nvPr/>
        </p:nvSpPr>
        <p:spPr>
          <a:xfrm>
            <a:off x="5640480" y="96840"/>
            <a:ext cx="63648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654120" y="96840"/>
            <a:ext cx="82224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3"/>
          <p:cNvSpPr/>
          <p:nvPr/>
        </p:nvSpPr>
        <p:spPr>
          <a:xfrm>
            <a:off x="5357880" y="8985240"/>
            <a:ext cx="91908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4"/>
          <p:cNvSpPr/>
          <p:nvPr/>
        </p:nvSpPr>
        <p:spPr>
          <a:xfrm>
            <a:off x="3222720" y="8985240"/>
            <a:ext cx="50796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AE60771-4FBD-4A27-93B5-4D11060AF1BF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CustomShape 5"/>
          <p:cNvSpPr/>
          <p:nvPr/>
        </p:nvSpPr>
        <p:spPr>
          <a:xfrm>
            <a:off x="1154160" y="701640"/>
            <a:ext cx="4622760" cy="34653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200" cy="426708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ctr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440" cy="3463200"/>
          </a:xfrm>
          <a:prstGeom prst="rect">
            <a:avLst/>
          </a:prstGeom>
          <a:ln w="0">
            <a:noFill/>
          </a:ln>
        </p:spPr>
      </p:sp>
      <p:sp>
        <p:nvSpPr>
          <p:cNvPr id="262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400" cy="417204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3"/>
          <p:cNvSpPr/>
          <p:nvPr/>
        </p:nvSpPr>
        <p:spPr>
          <a:xfrm>
            <a:off x="5640480" y="96840"/>
            <a:ext cx="63648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4"/>
          <p:cNvSpPr/>
          <p:nvPr/>
        </p:nvSpPr>
        <p:spPr>
          <a:xfrm>
            <a:off x="654120" y="96840"/>
            <a:ext cx="82224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5"/>
          <p:cNvSpPr/>
          <p:nvPr/>
        </p:nvSpPr>
        <p:spPr>
          <a:xfrm>
            <a:off x="5357880" y="8985240"/>
            <a:ext cx="91908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6" name="CustomShape 6"/>
          <p:cNvSpPr/>
          <p:nvPr/>
        </p:nvSpPr>
        <p:spPr>
          <a:xfrm>
            <a:off x="3222720" y="8985240"/>
            <a:ext cx="50796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DF58E3AD-721E-40B2-83D6-71FE905E9BA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CustomShape 1"/>
          <p:cNvSpPr/>
          <p:nvPr/>
        </p:nvSpPr>
        <p:spPr>
          <a:xfrm>
            <a:off x="5640480" y="96840"/>
            <a:ext cx="63648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2"/>
          <p:cNvSpPr/>
          <p:nvPr/>
        </p:nvSpPr>
        <p:spPr>
          <a:xfrm>
            <a:off x="654120" y="96840"/>
            <a:ext cx="82224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3"/>
          <p:cNvSpPr/>
          <p:nvPr/>
        </p:nvSpPr>
        <p:spPr>
          <a:xfrm>
            <a:off x="5357880" y="8985240"/>
            <a:ext cx="91908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4"/>
          <p:cNvSpPr/>
          <p:nvPr/>
        </p:nvSpPr>
        <p:spPr>
          <a:xfrm>
            <a:off x="3222720" y="8985240"/>
            <a:ext cx="50796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2CF605F-F95A-4462-873B-A58F1D4FF5A6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CustomShape 5"/>
          <p:cNvSpPr/>
          <p:nvPr/>
        </p:nvSpPr>
        <p:spPr>
          <a:xfrm>
            <a:off x="1154160" y="701640"/>
            <a:ext cx="4622760" cy="34653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200" cy="426708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ctr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440" cy="3463200"/>
          </a:xfrm>
          <a:prstGeom prst="rect">
            <a:avLst/>
          </a:prstGeom>
          <a:ln w="0">
            <a:noFill/>
          </a:ln>
        </p:spPr>
      </p:sp>
      <p:sp>
        <p:nvSpPr>
          <p:cNvPr id="238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400" cy="417204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3"/>
          <p:cNvSpPr/>
          <p:nvPr/>
        </p:nvSpPr>
        <p:spPr>
          <a:xfrm>
            <a:off x="5640480" y="96840"/>
            <a:ext cx="63648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4"/>
          <p:cNvSpPr/>
          <p:nvPr/>
        </p:nvSpPr>
        <p:spPr>
          <a:xfrm>
            <a:off x="654120" y="96840"/>
            <a:ext cx="82224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5"/>
          <p:cNvSpPr/>
          <p:nvPr/>
        </p:nvSpPr>
        <p:spPr>
          <a:xfrm>
            <a:off x="5357880" y="8985240"/>
            <a:ext cx="91908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CustomShape 6"/>
          <p:cNvSpPr/>
          <p:nvPr/>
        </p:nvSpPr>
        <p:spPr>
          <a:xfrm>
            <a:off x="3222720" y="8985240"/>
            <a:ext cx="50796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8757755C-F10B-4116-9527-6D9A3D14476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440" cy="3463200"/>
          </a:xfrm>
          <a:prstGeom prst="rect">
            <a:avLst/>
          </a:prstGeom>
          <a:ln w="0">
            <a:noFill/>
          </a:ln>
        </p:spPr>
      </p:sp>
      <p:sp>
        <p:nvSpPr>
          <p:cNvPr id="244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400" cy="417204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3"/>
          <p:cNvSpPr/>
          <p:nvPr/>
        </p:nvSpPr>
        <p:spPr>
          <a:xfrm>
            <a:off x="5640480" y="96840"/>
            <a:ext cx="63648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CustomShape 4"/>
          <p:cNvSpPr/>
          <p:nvPr/>
        </p:nvSpPr>
        <p:spPr>
          <a:xfrm>
            <a:off x="654120" y="96840"/>
            <a:ext cx="82224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5"/>
          <p:cNvSpPr/>
          <p:nvPr/>
        </p:nvSpPr>
        <p:spPr>
          <a:xfrm>
            <a:off x="5357880" y="8985240"/>
            <a:ext cx="91908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CustomShape 6"/>
          <p:cNvSpPr/>
          <p:nvPr/>
        </p:nvSpPr>
        <p:spPr>
          <a:xfrm>
            <a:off x="3222720" y="8985240"/>
            <a:ext cx="50796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5B2E7D96-9FF2-4DA6-804A-80EF0C4AA39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440" cy="3463200"/>
          </a:xfrm>
          <a:prstGeom prst="rect">
            <a:avLst/>
          </a:prstGeom>
          <a:ln w="0">
            <a:noFill/>
          </a:ln>
        </p:spPr>
      </p:sp>
      <p:sp>
        <p:nvSpPr>
          <p:cNvPr id="250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400" cy="417204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3"/>
          <p:cNvSpPr/>
          <p:nvPr/>
        </p:nvSpPr>
        <p:spPr>
          <a:xfrm>
            <a:off x="5640480" y="96840"/>
            <a:ext cx="63648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4"/>
          <p:cNvSpPr/>
          <p:nvPr/>
        </p:nvSpPr>
        <p:spPr>
          <a:xfrm>
            <a:off x="654120" y="96840"/>
            <a:ext cx="82224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5"/>
          <p:cNvSpPr/>
          <p:nvPr/>
        </p:nvSpPr>
        <p:spPr>
          <a:xfrm>
            <a:off x="5357880" y="8985240"/>
            <a:ext cx="91908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CustomShape 6"/>
          <p:cNvSpPr/>
          <p:nvPr/>
        </p:nvSpPr>
        <p:spPr>
          <a:xfrm>
            <a:off x="3222720" y="8985240"/>
            <a:ext cx="50796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82BF3EC8-3BF6-4318-8BC0-BA862C00CE9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7440" cy="3463200"/>
          </a:xfrm>
          <a:prstGeom prst="rect">
            <a:avLst/>
          </a:prstGeom>
          <a:ln w="0">
            <a:noFill/>
          </a:ln>
        </p:spPr>
      </p:sp>
      <p:sp>
        <p:nvSpPr>
          <p:cNvPr id="256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1400" cy="417204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CustomShape 3"/>
          <p:cNvSpPr/>
          <p:nvPr/>
        </p:nvSpPr>
        <p:spPr>
          <a:xfrm>
            <a:off x="5640480" y="96840"/>
            <a:ext cx="63648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CustomShape 4"/>
          <p:cNvSpPr/>
          <p:nvPr/>
        </p:nvSpPr>
        <p:spPr>
          <a:xfrm>
            <a:off x="654120" y="96840"/>
            <a:ext cx="822240" cy="207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CustomShape 5"/>
          <p:cNvSpPr/>
          <p:nvPr/>
        </p:nvSpPr>
        <p:spPr>
          <a:xfrm>
            <a:off x="5357880" y="8985240"/>
            <a:ext cx="91908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0" name="CustomShape 6"/>
          <p:cNvSpPr/>
          <p:nvPr/>
        </p:nvSpPr>
        <p:spPr>
          <a:xfrm>
            <a:off x="3222720" y="8985240"/>
            <a:ext cx="50796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26AE7F8-41ED-4782-BCA0-3C3ADF008561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7920" cy="530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7920" cy="530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7920" cy="530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7920" cy="530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6145920" y="318960"/>
            <a:ext cx="466416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15-25-0322-01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6145920" y="318960"/>
            <a:ext cx="466416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15-25-0322-01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6145920" y="318960"/>
            <a:ext cx="466416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15-25-0322-01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9" name="CustomShape 4"/>
          <p:cNvSpPr/>
          <p:nvPr/>
        </p:nvSpPr>
        <p:spPr>
          <a:xfrm>
            <a:off x="6145920" y="318960"/>
            <a:ext cx="466416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15-25-0322-01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7920" cy="114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10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0080" cy="1466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P802.15.4ac Report to LMSC on conditional Approval to go to SA Ballot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1280" cy="473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Date: 2025-07-27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929160" y="333360"/>
            <a:ext cx="249660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296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164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0735FB1-86E1-46F8-BC63-15BDFD0260A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4680" cy="377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0" name=""/>
          <p:cNvGraphicFramePr/>
          <p:nvPr/>
        </p:nvGraphicFramePr>
        <p:xfrm>
          <a:off x="1143000" y="2743200"/>
          <a:ext cx="10286640" cy="3200400"/>
        </p:xfrm>
        <a:graphic>
          <a:graphicData uri="http://schemas.openxmlformats.org/drawingml/2006/table">
            <a:tbl>
              <a:tblPr/>
              <a:tblGrid>
                <a:gridCol w="3428280"/>
                <a:gridCol w="3428280"/>
                <a:gridCol w="3430440"/>
              </a:tblGrid>
              <a:tr h="64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Name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Affiliations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Email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Tero Kivinen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Wi-SUN Alliance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kivinen@iki.fi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1"/>
          <p:cNvSpPr/>
          <p:nvPr/>
        </p:nvSpPr>
        <p:spPr>
          <a:xfrm>
            <a:off x="914400" y="685800"/>
            <a:ext cx="10357920" cy="1062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TG4ac Timeline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CustomShape 2"/>
          <p:cNvSpPr/>
          <p:nvPr/>
        </p:nvSpPr>
        <p:spPr>
          <a:xfrm>
            <a:off x="929160" y="333360"/>
            <a:ext cx="249660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3"/>
          <p:cNvSpPr/>
          <p:nvPr/>
        </p:nvSpPr>
        <p:spPr>
          <a:xfrm>
            <a:off x="7143840" y="6475320"/>
            <a:ext cx="424296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CustomShape 4"/>
          <p:cNvSpPr/>
          <p:nvPr/>
        </p:nvSpPr>
        <p:spPr>
          <a:xfrm>
            <a:off x="5793480" y="6475320"/>
            <a:ext cx="70164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A3A6EAE-36DF-4D35-87A7-E28CE1E1F66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24" name="Table 5"/>
          <p:cNvGraphicFramePr/>
          <p:nvPr/>
        </p:nvGraphicFramePr>
        <p:xfrm>
          <a:off x="1631520" y="2002320"/>
          <a:ext cx="8526600" cy="2224800"/>
        </p:xfrm>
        <a:graphic>
          <a:graphicData uri="http://schemas.openxmlformats.org/drawingml/2006/table">
            <a:tbl>
              <a:tblPr/>
              <a:tblGrid>
                <a:gridCol w="3600360"/>
                <a:gridCol w="2084400"/>
                <a:gridCol w="2842200"/>
              </a:tblGrid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2025-08-15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2025-09-15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2025-10-15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2025-10-30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2025-12-15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2026-01-10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LMSC to Revcom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January 2026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March 2026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7920" cy="1062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914400" y="1981080"/>
            <a:ext cx="10357920" cy="4110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LMSC in support of a request for conditional approval to send IEEE P802.15.4ac D03 to SA Ballot.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conditional approval was approved during the July session of the 802.15 working group on 2025-07-30.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800280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yes, 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no, 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abstain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164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42C6BE0-C589-4A4E-BDCE-F3785E2409D6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296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660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7920" cy="1062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7920" cy="4110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TG4ac Draft went through 4 WG Letter Ballots. Draft P802.15.4ac/D02 achieved 100% approval rate (&gt; 75% needed for an approved draft)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has resolved 131 comments received on drafts P802.15.4ac/D00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has resolved 59 comments received on drafts P802.15.4ac/D01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has resolved 1 comment received on drafts P802.15.4ac/D02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last recirculation LB223 is still ongoing for P802.15.4ac/D03 closing at 2025-08-14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CRG meeting teleconference will be held at 2025-08-14 immediately after the letter ballot to processing results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164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D982A09-FFF6-48B1-8937-5DDCDFAC472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296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660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660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296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164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8C5CBA19-03FB-4CE4-B0E5-D131C1507116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0" y="685800"/>
            <a:ext cx="10358280" cy="5796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P802.15.4ac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95" name="Table 5"/>
          <p:cNvGraphicFramePr/>
          <p:nvPr/>
        </p:nvGraphicFramePr>
        <p:xfrm>
          <a:off x="335520" y="1412640"/>
          <a:ext cx="11448720" cy="4914720"/>
        </p:xfrm>
        <a:graphic>
          <a:graphicData uri="http://schemas.openxmlformats.org/drawingml/2006/table">
            <a:tbl>
              <a:tblPr/>
              <a:tblGrid>
                <a:gridCol w="676440"/>
                <a:gridCol w="1143000"/>
                <a:gridCol w="2155320"/>
                <a:gridCol w="1308600"/>
                <a:gridCol w="528840"/>
                <a:gridCol w="817920"/>
                <a:gridCol w="817920"/>
                <a:gridCol w="779400"/>
                <a:gridCol w="884880"/>
                <a:gridCol w="846720"/>
                <a:gridCol w="654480"/>
                <a:gridCol w="835560"/>
              </a:tblGrid>
              <a:tr h="9658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97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LB211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2025-02-22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P802.15.4ac/D00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116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85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73.28%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7.06%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76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96.20%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LB215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2025-04-08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P802.15.4ac/D01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116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92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79.31%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8.70%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82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97.62%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LB218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2025-06-22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P802.15.4ac/D02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116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96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82.76%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12.50%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84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LB223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2025-08-14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P802.15.4ac/D03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116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Final Tally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116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7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7920" cy="1062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P802.15.4ac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660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296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164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5DFF165-63E1-4698-A093-77524669C4B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00" name="Table 5"/>
          <p:cNvGraphicFramePr/>
          <p:nvPr/>
        </p:nvGraphicFramePr>
        <p:xfrm>
          <a:off x="1310040" y="1751040"/>
          <a:ext cx="9568800" cy="4620600"/>
        </p:xfrm>
        <a:graphic>
          <a:graphicData uri="http://schemas.openxmlformats.org/drawingml/2006/table">
            <a:tbl>
              <a:tblPr/>
              <a:tblGrid>
                <a:gridCol w="1000440"/>
                <a:gridCol w="1667160"/>
                <a:gridCol w="4381200"/>
                <a:gridCol w="2520360"/>
              </a:tblGrid>
              <a:tr h="106056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LB211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2025-02-22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Technical Letter Ballot for P802.15.4ac/D00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131 (94 T, 29 E, 8 G)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LB215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2025-04-08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First recirculation draft, P802.15.4ac/D01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59 (27 T, 32 E)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LB218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2025-06-22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Second recirculation draft, P802.15.4ac/D02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 (0 T, 1 E)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LB223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2025-08-14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Third recirculation draft, P802.15.4ac/D03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320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191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121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62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8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G)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7920" cy="1062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57920" cy="4110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2025-07-28: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tabLst>
                <a:tab algn="l" pos="0"/>
              </a:tabLst>
            </a:pPr>
            <a:endParaRPr b="0" lang="fi-FI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164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EB009E62-F193-41AE-BF29-65CFA6D1C10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296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660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"/>
          <p:cNvSpPr/>
          <p:nvPr/>
        </p:nvSpPr>
        <p:spPr>
          <a:xfrm>
            <a:off x="2700000" y="2520000"/>
            <a:ext cx="6047640" cy="3592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From: "Michelle Turner" &lt;m.d.turner@ieee.org&gt;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To: "Clint Powell" &lt;cpowell@ieee.org&gt;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Cc: "Christy Bahn" &lt;c.bahn@ieee.org&gt;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Sent: Mon, Jul 28, 2025 at 3:33 PM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Subject: P802.15.4ac_D2 _MEC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Hello Clint,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Please let this email serve as the MEC for PC802.15.4ac.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My official comment is: "This draft meets all editorial requirements."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Thank you!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--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Michelle Turner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Senior Manager, Content Production and Management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IEEE Standards Association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e-mail: m.d.turner@ieee.org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PH: +1 732 562 3825; FAX: +1 732 562 1571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000000"/>
                </a:solidFill>
                <a:latin typeface="Courier New"/>
                <a:ea typeface="MS Gothic"/>
              </a:rPr>
              <a:t>Cell: +1 732 540 2992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1"/>
          <p:cNvSpPr/>
          <p:nvPr/>
        </p:nvSpPr>
        <p:spPr>
          <a:xfrm>
            <a:off x="929160" y="640080"/>
            <a:ext cx="10650960" cy="2008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 by “No” voting commenter</a:t>
            </a: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LB218)</a:t>
            </a:r>
            <a:br>
              <a:rPr sz="1800"/>
            </a:b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LB218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CustomShape 2"/>
          <p:cNvSpPr/>
          <p:nvPr/>
        </p:nvSpPr>
        <p:spPr>
          <a:xfrm>
            <a:off x="929160" y="333360"/>
            <a:ext cx="249660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CustomShape 3"/>
          <p:cNvSpPr/>
          <p:nvPr/>
        </p:nvSpPr>
        <p:spPr>
          <a:xfrm>
            <a:off x="7143840" y="6475320"/>
            <a:ext cx="424296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CustomShape 4"/>
          <p:cNvSpPr/>
          <p:nvPr/>
        </p:nvSpPr>
        <p:spPr>
          <a:xfrm>
            <a:off x="5793480" y="6475320"/>
            <a:ext cx="70164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D93D09D-5A11-486A-96BA-BDD8DEBA101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1" name="Table 5"/>
          <p:cNvGraphicFramePr/>
          <p:nvPr/>
        </p:nvGraphicFramePr>
        <p:xfrm>
          <a:off x="1780920" y="3087720"/>
          <a:ext cx="8424360" cy="2319120"/>
        </p:xfrm>
        <a:graphic>
          <a:graphicData uri="http://schemas.openxmlformats.org/drawingml/2006/table">
            <a:tbl>
              <a:tblPr/>
              <a:tblGrid>
                <a:gridCol w="4495320"/>
                <a:gridCol w="547920"/>
                <a:gridCol w="547920"/>
                <a:gridCol w="547920"/>
                <a:gridCol w="547920"/>
                <a:gridCol w="868680"/>
                <a:gridCol w="869040"/>
              </a:tblGrid>
              <a:tr h="3448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5277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509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477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488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ustomShape 1"/>
          <p:cNvSpPr/>
          <p:nvPr/>
        </p:nvSpPr>
        <p:spPr>
          <a:xfrm>
            <a:off x="914400" y="640080"/>
            <a:ext cx="10357920" cy="210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Unsatisfied Comments in Categories</a:t>
            </a: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LB218)</a:t>
            </a:r>
            <a:br>
              <a:rPr sz="1800"/>
            </a:b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LB218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CustomShape 2"/>
          <p:cNvSpPr/>
          <p:nvPr/>
        </p:nvSpPr>
        <p:spPr>
          <a:xfrm>
            <a:off x="929160" y="333360"/>
            <a:ext cx="249660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CustomShape 3"/>
          <p:cNvSpPr/>
          <p:nvPr/>
        </p:nvSpPr>
        <p:spPr>
          <a:xfrm>
            <a:off x="7143840" y="6475320"/>
            <a:ext cx="424296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CustomShape 4"/>
          <p:cNvSpPr/>
          <p:nvPr/>
        </p:nvSpPr>
        <p:spPr>
          <a:xfrm>
            <a:off x="5793480" y="6475320"/>
            <a:ext cx="70164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B13E0CA-8EA3-4435-A55B-9EC4A4F29ECC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1"/>
          <p:cNvSpPr/>
          <p:nvPr/>
        </p:nvSpPr>
        <p:spPr>
          <a:xfrm>
            <a:off x="929520" y="640080"/>
            <a:ext cx="10357920" cy="2008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LB218)</a:t>
            </a:r>
            <a:br>
              <a:rPr sz="1800"/>
            </a:b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LB218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CustomShape 2"/>
          <p:cNvSpPr/>
          <p:nvPr/>
        </p:nvSpPr>
        <p:spPr>
          <a:xfrm>
            <a:off x="5793480" y="6475320"/>
            <a:ext cx="701640" cy="36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5E9086FE-E83A-46AD-90E9-29AFC5848C9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CustomShape 3"/>
          <p:cNvSpPr/>
          <p:nvPr/>
        </p:nvSpPr>
        <p:spPr>
          <a:xfrm>
            <a:off x="929520" y="333720"/>
            <a:ext cx="2496600" cy="26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CustomShape 4"/>
          <p:cNvSpPr/>
          <p:nvPr/>
        </p:nvSpPr>
        <p:spPr>
          <a:xfrm>
            <a:off x="7143840" y="6477480"/>
            <a:ext cx="4242960" cy="177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8595</TotalTime>
  <Application>LibreOffice/7.4.7.2$Linux_X86_64 LibreOffice_project/40$Build-2</Application>
  <AppVersion>15.0000</AppVersion>
  <Words>654</Words>
  <Paragraphs>166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2019-11-09T15:46:46Z</dcterms:created>
  <dc:creator>Pat Kinney</dc:creator>
  <dc:description/>
  <dc:language>en-US</dc:language>
  <cp:lastModifiedBy>Tero Kivinen</cp:lastModifiedBy>
  <cp:lastPrinted>1601-01-01T00:00:00Z</cp:lastPrinted>
  <dcterms:modified xsi:type="dcterms:W3CDTF">2025-07-29T10:15:39Z</dcterms:modified>
  <cp:revision>195</cp:revision>
  <dc:subject/>
  <dc:title>P802.15.13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0</vt:bool>
  </property>
  <property fmtid="{D5CDD505-2E9C-101B-9397-08002B2CF9AE}" pid="9" name="LinksUpToDate">
    <vt:bool>0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0</vt:bool>
  </property>
  <property fmtid="{D5CDD505-2E9C-101B-9397-08002B2CF9AE}" pid="14" name="ShareDoc">
    <vt:bool>0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