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8.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28.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slide16.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slide" Target="slides/slide28.xml"/><Relationship Id="rId3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5560" cy="138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1800" cy="20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1800" cy="20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6960F37-6631-41E1-ADB6-9A9A1495D84E}"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1960" cy="20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7360" cy="138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5560" cy="138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1800" cy="20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1800" cy="20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8026970-86D8-45FF-BCC9-354A0E33D1E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1960" cy="20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7360" cy="138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5560" cy="138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1800" cy="20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1800" cy="20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0F36641-5553-4F34-9959-1B28C32EDCFA}"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1960" cy="20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7360" cy="138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5560" cy="138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802.15-25-0320-01</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1800" cy="20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1800" cy="20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54CB0B3-7CFC-4674-A502-16C223334E7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1960" cy="20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7360" cy="138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297000"/>
            <a:ext cx="5335560" cy="138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802.15-25-0320-01</a:t>
            </a:r>
            <a:endParaRPr b="0" lang="fi-FI" sz="1400" spc="-1" strike="noStrike">
              <a:solidFill>
                <a:srgbClr val="000000"/>
              </a:solidFill>
              <a:latin typeface="Arial"/>
            </a:endParaRPr>
          </a:p>
        </p:txBody>
      </p:sp>
      <p:sp>
        <p:nvSpPr>
          <p:cNvPr id="185"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3"/>
          <p:cNvSpPr/>
          <p:nvPr/>
        </p:nvSpPr>
        <p:spPr>
          <a:xfrm>
            <a:off x="685800" y="4856400"/>
            <a:ext cx="1711800" cy="20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6"/>
          <p:cNvSpPr/>
          <p:nvPr/>
        </p:nvSpPr>
        <p:spPr>
          <a:xfrm>
            <a:off x="3749040" y="4856400"/>
            <a:ext cx="1711800" cy="20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5978433-B093-4CC3-A991-CECA880D7A6B}"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7"/>
          <p:cNvSpPr/>
          <p:nvPr/>
        </p:nvSpPr>
        <p:spPr>
          <a:xfrm>
            <a:off x="5220000" y="4867560"/>
            <a:ext cx="3351960" cy="20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91" name="CustomShape 8"/>
          <p:cNvSpPr/>
          <p:nvPr/>
        </p:nvSpPr>
        <p:spPr>
          <a:xfrm>
            <a:off x="685800" y="274320"/>
            <a:ext cx="2547360" cy="138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120"/>
            <a:ext cx="5587560" cy="158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1"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1520" cy="2152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1520" cy="2152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4DA18D87-08EE-41D4-9730-B1028110609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1520" cy="2152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7080" cy="146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2"/>
          <p:cNvSpPr/>
          <p:nvPr/>
        </p:nvSpPr>
        <p:spPr>
          <a:xfrm>
            <a:off x="3095640" y="285480"/>
            <a:ext cx="5589720" cy="160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802-15-23-0506-05</a:t>
            </a:r>
            <a:endParaRPr b="0" lang="fi-FI" sz="1400" spc="-1" strike="noStrike">
              <a:solidFill>
                <a:srgbClr val="000000"/>
              </a:solidFill>
              <a:latin typeface="Arial"/>
            </a:endParaRPr>
          </a:p>
        </p:txBody>
      </p:sp>
      <p:sp>
        <p:nvSpPr>
          <p:cNvPr id="277"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8" name="CustomShape 4"/>
          <p:cNvSpPr/>
          <p:nvPr/>
        </p:nvSpPr>
        <p:spPr>
          <a:xfrm>
            <a:off x="685800" y="4856400"/>
            <a:ext cx="1723680" cy="217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79"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0"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CustomShape 7"/>
          <p:cNvSpPr/>
          <p:nvPr/>
        </p:nvSpPr>
        <p:spPr>
          <a:xfrm>
            <a:off x="3749040" y="4856400"/>
            <a:ext cx="1723680" cy="217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4FA2947B-B342-4B6C-BAE9-CF44C088FC5D}"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82" name="CustomShape 8"/>
          <p:cNvSpPr/>
          <p:nvPr/>
        </p:nvSpPr>
        <p:spPr>
          <a:xfrm>
            <a:off x="7040160" y="4867560"/>
            <a:ext cx="1723680" cy="217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83" name="CustomShape 9"/>
          <p:cNvSpPr/>
          <p:nvPr/>
        </p:nvSpPr>
        <p:spPr>
          <a:xfrm>
            <a:off x="685800" y="274320"/>
            <a:ext cx="2559240" cy="148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84"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28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236-00-04ac-may25-tg4ac-minutes.docx"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ocuments?is_dcn=397&amp;is_group=04ac&amp;is_options=5" TargetMode="External"/><Relationship Id="rId2" Type="http://schemas.openxmlformats.org/officeDocument/2006/relationships/hyperlink" Target="https://mentor.ieee.org/802.15/documents?is_dcn=107&amp;is_group=04ac&amp;is_options=5" TargetMode="External"/><Relationship Id="rId3"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2" name="CustomShape 1"/>
          <p:cNvSpPr/>
          <p:nvPr/>
        </p:nvSpPr>
        <p:spPr>
          <a:xfrm>
            <a:off x="152280" y="457200"/>
            <a:ext cx="8964720" cy="34484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TG4ac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2025-07-27</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TG4ac Privacy July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PlaceHolder 1"/>
          <p:cNvSpPr>
            <a:spLocks noGrp="1"/>
          </p:cNvSpPr>
          <p:nvPr>
            <p:ph type="title"/>
          </p:nvPr>
        </p:nvSpPr>
        <p:spPr>
          <a:xfrm>
            <a:off x="457200" y="439560"/>
            <a:ext cx="8225640" cy="9403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a:t>
            </a:r>
            <a:r>
              <a:rPr b="0" lang="fi-FI" sz="3200" spc="-1" strike="noStrike">
                <a:solidFill>
                  <a:srgbClr val="000000"/>
                </a:solidFill>
                <a:latin typeface="Arial"/>
              </a:rPr>
              <a:t>July</a:t>
            </a:r>
            <a:endParaRPr b="0" lang="fi-FI" sz="3200" spc="-1" strike="noStrike">
              <a:solidFill>
                <a:srgbClr val="000000"/>
              </a:solidFill>
              <a:latin typeface="Arial"/>
            </a:endParaRPr>
          </a:p>
        </p:txBody>
      </p:sp>
      <p:sp>
        <p:nvSpPr>
          <p:cNvPr id="340" name="PlaceHolder 2"/>
          <p:cNvSpPr>
            <a:spLocks noGrp="1"/>
          </p:cNvSpPr>
          <p:nvPr>
            <p:ph/>
          </p:nvPr>
        </p:nvSpPr>
        <p:spPr>
          <a:xfrm>
            <a:off x="457200" y="1383480"/>
            <a:ext cx="8225640" cy="347112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Conditinal submittal to start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PlaceHolder 1"/>
          <p:cNvSpPr>
            <a:spLocks noGrp="1"/>
          </p:cNvSpPr>
          <p:nvPr>
            <p:ph type="title"/>
          </p:nvPr>
        </p:nvSpPr>
        <p:spPr>
          <a:xfrm>
            <a:off x="457200" y="439560"/>
            <a:ext cx="8225640" cy="9403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t>
            </a:r>
            <a:r>
              <a:rPr b="0" lang="fi-FI" sz="3200" spc="-1" strike="noStrike">
                <a:solidFill>
                  <a:srgbClr val="000000"/>
                </a:solidFill>
                <a:latin typeface="Arial"/>
              </a:rPr>
              <a:t>Agenda for </a:t>
            </a:r>
            <a:r>
              <a:rPr b="0" lang="fi-FI" sz="3200" spc="-1" strike="noStrike">
                <a:solidFill>
                  <a:srgbClr val="000000"/>
                </a:solidFill>
                <a:latin typeface="Arial"/>
              </a:rPr>
              <a:t>July</a:t>
            </a:r>
            <a:endParaRPr b="0" lang="fi-FI" sz="3200" spc="-1" strike="noStrike">
              <a:solidFill>
                <a:srgbClr val="000000"/>
              </a:solidFill>
              <a:latin typeface="Arial"/>
            </a:endParaRPr>
          </a:p>
        </p:txBody>
      </p:sp>
      <p:sp>
        <p:nvSpPr>
          <p:cNvPr id="342" name="PlaceHolder 2"/>
          <p:cNvSpPr>
            <a:spLocks noGrp="1"/>
          </p:cNvSpPr>
          <p:nvPr>
            <p:ph/>
          </p:nvPr>
        </p:nvSpPr>
        <p:spPr>
          <a:xfrm>
            <a:off x="457200" y="1383480"/>
            <a:ext cx="8225640" cy="3471120"/>
          </a:xfrm>
          <a:prstGeom prst="rect">
            <a:avLst/>
          </a:prstGeom>
          <a:noFill/>
          <a:ln w="0">
            <a:noFill/>
          </a:ln>
        </p:spPr>
        <p:txBody>
          <a:bodyPr lIns="0" rIns="0" tIns="0" bIns="0" anchor="t">
            <a:normAutofit fontScale="43000"/>
          </a:bodyPr>
          <a:p>
            <a:pPr marL="185760" indent="-13932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19th of July 09:00-11:00</a:t>
            </a:r>
            <a:endParaRPr b="0" lang="fi-FI" sz="32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Approve minutes </a:t>
            </a:r>
            <a:r>
              <a:rPr b="0" lang="fi-FI" sz="2800" spc="-1" strike="noStrike" u="sng">
                <a:solidFill>
                  <a:srgbClr val="0000ff"/>
                </a:solidFill>
                <a:uFillTx/>
                <a:latin typeface="Arial"/>
                <a:ea typeface="Noto Sans CJK SC"/>
                <a:hlinkClick r:id="rId1"/>
              </a:rPr>
              <a:t>15-25-0236-00</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Resolve letter ballot comments</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Review draft ready for the recirculation ballot</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to start recirculation ballot</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to form a CRG</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Do motion for conditional submittal to standard association ballot</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Review the package going to the LMSC</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Update project task list</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Closing report</a:t>
            </a:r>
            <a:endParaRPr b="0" lang="fi-FI" sz="2800" spc="-1" strike="noStrike">
              <a:solidFill>
                <a:srgbClr val="000000"/>
              </a:solidFill>
              <a:latin typeface="Arial"/>
            </a:endParaRPr>
          </a:p>
          <a:p>
            <a:pPr marL="185760" indent="-139320">
              <a:lnSpc>
                <a:spcPct val="100000"/>
              </a:lnSpc>
              <a:spcBef>
                <a:spcPts val="1417"/>
              </a:spcBef>
              <a:buClr>
                <a:srgbClr val="000000"/>
              </a:buClr>
              <a:buSzPct val="50000"/>
              <a:buFont typeface="DejaVu Sans"/>
              <a:buChar char="●"/>
            </a:pPr>
            <a:r>
              <a:rPr b="0" lang="fi-FI" sz="2800" spc="-1" strike="noStrike">
                <a:solidFill>
                  <a:srgbClr val="000000"/>
                </a:solidFill>
                <a:latin typeface="Arial"/>
                <a:ea typeface="Noto Sans CJK SC"/>
              </a:rPr>
              <a:t>Thursday 31st of July 11:30-13:30</a:t>
            </a:r>
            <a:endParaRPr b="0" lang="fi-FI" sz="2800" spc="-1" strike="noStrike">
              <a:solidFill>
                <a:srgbClr val="000000"/>
              </a:solidFill>
              <a:latin typeface="Arial"/>
            </a:endParaRPr>
          </a:p>
          <a:p>
            <a:pPr lvl="1" marL="371520" indent="-139320">
              <a:lnSpc>
                <a:spcPct val="100000"/>
              </a:lnSpc>
              <a:spcBef>
                <a:spcPts val="1134"/>
              </a:spcBef>
              <a:buClr>
                <a:srgbClr val="000000"/>
              </a:buClr>
              <a:buSzPct val="50000"/>
              <a:buFont typeface="DejaVu Sans"/>
              <a:buChar char="●"/>
            </a:pPr>
            <a:r>
              <a:rPr b="0" lang="fi-FI" sz="2800" spc="-1" strike="noStrike">
                <a:solidFill>
                  <a:srgbClr val="000000"/>
                </a:solidFill>
                <a:latin typeface="Arial"/>
                <a:ea typeface="Noto Sans CJK SC"/>
              </a:rPr>
              <a:t>Cancelled</a:t>
            </a:r>
            <a:endParaRPr b="0" lang="fi-FI" sz="2800" spc="-1" strike="noStrike">
              <a:solidFill>
                <a:srgbClr val="000000"/>
              </a:solidFill>
              <a:latin typeface="Arial"/>
            </a:endParaRPr>
          </a:p>
          <a:p>
            <a:pPr marL="185760" indent="0">
              <a:lnSpc>
                <a:spcPct val="100000"/>
              </a:lnSpc>
              <a:spcBef>
                <a:spcPts val="1417"/>
              </a:spcBef>
              <a:buNone/>
              <a:tabLst>
                <a:tab algn="l" pos="0"/>
              </a:tabLst>
            </a:pP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3" name="PlaceHolder 1"/>
          <p:cNvSpPr>
            <a:spLocks noGrp="1"/>
          </p:cNvSpPr>
          <p:nvPr>
            <p:ph type="title"/>
          </p:nvPr>
        </p:nvSpPr>
        <p:spPr>
          <a:xfrm>
            <a:off x="457200" y="439560"/>
            <a:ext cx="8225640" cy="9403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344" name="PlaceHolder 2"/>
          <p:cNvSpPr>
            <a:spLocks noGrp="1"/>
          </p:cNvSpPr>
          <p:nvPr>
            <p:ph/>
          </p:nvPr>
        </p:nvSpPr>
        <p:spPr>
          <a:xfrm>
            <a:off x="457200" y="1383480"/>
            <a:ext cx="8225640" cy="3471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a:t>
            </a:r>
            <a:endParaRPr b="0" lang="fi-FI" sz="3200" spc="-1" strike="noStrike">
              <a:solidFill>
                <a:srgbClr val="000000"/>
              </a:solidFill>
              <a:latin typeface="Arial"/>
            </a:endParaRPr>
          </a:p>
          <a:p>
            <a:pPr lvl="1" marL="864000" indent="-324000">
              <a:lnSpc>
                <a:spcPct val="100000"/>
              </a:lnSpc>
              <a:spcBef>
                <a:spcPts val="1134"/>
              </a:spcBef>
              <a:buClr>
                <a:srgbClr val="000000"/>
              </a:buClr>
              <a:buSzPct val="75000"/>
              <a:buFont typeface="Symbol" charset="2"/>
              <a:buChar char=""/>
            </a:pPr>
            <a:r>
              <a:rPr b="0" lang="fi-FI" sz="3200" spc="-1" strike="noStrike" u="sng">
                <a:solidFill>
                  <a:srgbClr val="0000ff"/>
                </a:solidFill>
                <a:uFillTx/>
                <a:latin typeface="Arial"/>
                <a:hlinkClick r:id="rId1"/>
              </a:rPr>
              <a:t>15-23-0397 latest version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a:t>
            </a:r>
            <a:endParaRPr b="0" lang="fi-FI" sz="3200" spc="-1" strike="noStrike">
              <a:solidFill>
                <a:srgbClr val="000000"/>
              </a:solidFill>
              <a:latin typeface="Arial"/>
            </a:endParaRPr>
          </a:p>
          <a:p>
            <a:pPr lvl="1" marL="864000" indent="-324000">
              <a:lnSpc>
                <a:spcPct val="100000"/>
              </a:lnSpc>
              <a:spcBef>
                <a:spcPts val="1134"/>
              </a:spcBef>
              <a:buClr>
                <a:srgbClr val="000000"/>
              </a:buClr>
              <a:buSzPct val="75000"/>
              <a:buFont typeface="Symbol" charset="2"/>
              <a:buChar char=""/>
            </a:pPr>
            <a:r>
              <a:rPr b="0" lang="fi-FI" sz="3200" spc="-1" strike="noStrike" u="sng">
                <a:solidFill>
                  <a:srgbClr val="0000ff"/>
                </a:solidFill>
                <a:uFillTx/>
                <a:latin typeface="Arial"/>
                <a:hlinkClick r:id="rId2"/>
              </a:rPr>
              <a:t>15-25-0107 latest version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results</a:t>
            </a:r>
            <a:endParaRPr b="0" lang="fi-FI" sz="3200" spc="-1" strike="noStrike">
              <a:solidFill>
                <a:srgbClr val="000000"/>
              </a:solidFill>
              <a:latin typeface="Arial"/>
            </a:endParaRPr>
          </a:p>
        </p:txBody>
      </p:sp>
      <p:graphicFrame>
        <p:nvGraphicFramePr>
          <p:cNvPr id="346"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2025-01-23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2025-02-22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73.28%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96.20%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26.7%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7"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a:t>
            </a:r>
            <a:r>
              <a:rPr b="0" lang="fi-FI" sz="3200" spc="-1" strike="noStrike">
                <a:solidFill>
                  <a:srgbClr val="000000"/>
                </a:solidFill>
                <a:latin typeface="Arial"/>
              </a:rPr>
              <a:t>comme</a:t>
            </a:r>
            <a:r>
              <a:rPr b="0" lang="fi-FI" sz="3200" spc="-1" strike="noStrike">
                <a:solidFill>
                  <a:srgbClr val="000000"/>
                </a:solidFill>
                <a:latin typeface="Arial"/>
              </a:rPr>
              <a:t>nts</a:t>
            </a:r>
            <a:endParaRPr b="0" lang="fi-FI" sz="3200" spc="-1" strike="noStrike">
              <a:solidFill>
                <a:srgbClr val="000000"/>
              </a:solidFill>
              <a:latin typeface="Arial"/>
            </a:endParaRPr>
          </a:p>
        </p:txBody>
      </p:sp>
      <p:graphicFrame>
        <p:nvGraphicFramePr>
          <p:cNvPr id="348"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a:t>
            </a:r>
            <a:r>
              <a:rPr b="0" lang="fi-FI" sz="3200" spc="-1" strike="noStrike">
                <a:solidFill>
                  <a:srgbClr val="000000"/>
                </a:solidFill>
                <a:latin typeface="Arial"/>
              </a:rPr>
              <a:t>results</a:t>
            </a:r>
            <a:endParaRPr b="0" lang="fi-FI" sz="3200" spc="-1" strike="noStrike">
              <a:solidFill>
                <a:srgbClr val="000000"/>
              </a:solidFill>
              <a:latin typeface="Arial"/>
            </a:endParaRPr>
          </a:p>
        </p:txBody>
      </p:sp>
      <p:graphicFrame>
        <p:nvGraphicFramePr>
          <p:cNvPr id="350"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2025-04-08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79.31%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97.62%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8.70%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a:t>
            </a:r>
            <a:r>
              <a:rPr b="0" lang="fi-FI" sz="3200" spc="-1" strike="noStrike">
                <a:solidFill>
                  <a:srgbClr val="000000"/>
                </a:solidFill>
                <a:latin typeface="Arial"/>
              </a:rPr>
              <a:t>comme</a:t>
            </a:r>
            <a:r>
              <a:rPr b="0" lang="fi-FI" sz="3200" spc="-1" strike="noStrike">
                <a:solidFill>
                  <a:srgbClr val="000000"/>
                </a:solidFill>
                <a:latin typeface="Arial"/>
              </a:rPr>
              <a:t>nts</a:t>
            </a:r>
            <a:endParaRPr b="0" lang="fi-FI" sz="3200" spc="-1" strike="noStrike">
              <a:solidFill>
                <a:srgbClr val="000000"/>
              </a:solidFill>
              <a:latin typeface="Arial"/>
            </a:endParaRPr>
          </a:p>
        </p:txBody>
      </p:sp>
      <p:graphicFrame>
        <p:nvGraphicFramePr>
          <p:cNvPr id="352"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results</a:t>
            </a:r>
            <a:endParaRPr b="0" lang="fi-FI" sz="3200" spc="-1" strike="noStrike">
              <a:solidFill>
                <a:srgbClr val="000000"/>
              </a:solidFill>
              <a:latin typeface="Arial"/>
            </a:endParaRPr>
          </a:p>
        </p:txBody>
      </p:sp>
      <p:graphicFrame>
        <p:nvGraphicFramePr>
          <p:cNvPr id="354"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82.76%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12.50%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17.2%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a:t>
            </a:r>
            <a:r>
              <a:rPr b="0" lang="fi-FI" sz="3200" spc="-1" strike="noStrike">
                <a:solidFill>
                  <a:srgbClr val="000000"/>
                </a:solidFill>
                <a:latin typeface="Arial"/>
              </a:rPr>
              <a:t>comme</a:t>
            </a:r>
            <a:r>
              <a:rPr b="0" lang="fi-FI" sz="3200" spc="-1" strike="noStrike">
                <a:solidFill>
                  <a:srgbClr val="000000"/>
                </a:solidFill>
                <a:latin typeface="Arial"/>
              </a:rPr>
              <a:t>nts</a:t>
            </a:r>
            <a:endParaRPr b="0" lang="fi-FI" sz="3200" spc="-1" strike="noStrike">
              <a:solidFill>
                <a:srgbClr val="000000"/>
              </a:solidFill>
              <a:latin typeface="Arial"/>
            </a:endParaRPr>
          </a:p>
        </p:txBody>
      </p:sp>
      <p:graphicFrame>
        <p:nvGraphicFramePr>
          <p:cNvPr id="356"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7" name="CustomShape 21"/>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WG start a WG recirculation requesting approval of document P802.15.4ac_D03 and to forward document P802.15.4ac_D03,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58"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CustomShape 2"/>
          <p:cNvSpPr/>
          <p:nvPr/>
        </p:nvSpPr>
        <p:spPr>
          <a:xfrm>
            <a:off x="540000" y="1115640"/>
            <a:ext cx="8096400" cy="3740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324" name="CustomShape 3"/>
          <p:cNvSpPr/>
          <p:nvPr/>
        </p:nvSpPr>
        <p:spPr>
          <a:xfrm>
            <a:off x="720000" y="461520"/>
            <a:ext cx="7712280" cy="6148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CustomShape 31"/>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P802.15.4ac_D03 and to forward document P802.15.4ac_D03,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60"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CustomShape 35"/>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TG4ac requests that 802.15 WG approve the formation of a Comment Resolution Group (CRG) for the WG balloting of the P802.15.4ac_D03 with the following membership: Tero Kivinen (Chair), Ann Krieger, Alex Krebs, Ben Rolfe,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62"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CustomShape 18"/>
          <p:cNvSpPr/>
          <p:nvPr/>
        </p:nvSpPr>
        <p:spPr>
          <a:xfrm>
            <a:off x="457200" y="1635120"/>
            <a:ext cx="8222760" cy="297684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P802.15.4ac_D03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Alex Krebs, Ben Rolfe,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64" name="PlaceHolder 1"/>
          <p:cNvSpPr>
            <a:spLocks noGrp="1"/>
          </p:cNvSpPr>
          <p:nvPr>
            <p:ph type="title"/>
          </p:nvPr>
        </p:nvSpPr>
        <p:spPr>
          <a:xfrm>
            <a:off x="228600" y="583200"/>
            <a:ext cx="8683560" cy="85536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39"/>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reviews and requests conditional approval from the LMSC to submit P802.15.4ac_D03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66"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Conditional submittal</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CustomShape 49"/>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IEEE 802.15 WG requests conditional approval from the LMSC to submit P802.15.4ac_D03 (or current revision)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68"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Conditional submittal to SA Ballot</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CRG telechat</a:t>
            </a:r>
            <a:endParaRPr b="0" lang="fi-FI" sz="3200" spc="-1" strike="noStrike">
              <a:solidFill>
                <a:srgbClr val="000000"/>
              </a:solidFill>
              <a:latin typeface="Arial"/>
            </a:endParaRPr>
          </a:p>
        </p:txBody>
      </p:sp>
      <p:sp>
        <p:nvSpPr>
          <p:cNvPr id="370"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LB223 ends at 2025-08-14 18:00 EDT, so we schedule telechat immediately after that at 18:30 EDT:</a:t>
            </a:r>
            <a:endParaRPr b="0" lang="fi-FI" sz="3200" spc="-1" strike="noStrike">
              <a:solidFill>
                <a:srgbClr val="000000"/>
              </a:solidFill>
              <a:latin typeface="Arial"/>
            </a:endParaRPr>
          </a:p>
        </p:txBody>
      </p:sp>
      <p:graphicFrame>
        <p:nvGraphicFramePr>
          <p:cNvPr id="371" name=""/>
          <p:cNvGraphicFramePr/>
          <p:nvPr/>
        </p:nvGraphicFramePr>
        <p:xfrm>
          <a:off x="120960" y="2737440"/>
          <a:ext cx="8819640" cy="1894320"/>
        </p:xfrm>
        <a:graphic>
          <a:graphicData uri="http://schemas.openxmlformats.org/drawingml/2006/table">
            <a:tbl>
              <a:tblPr/>
              <a:tblGrid>
                <a:gridCol w="2809440"/>
                <a:gridCol w="3223800"/>
                <a:gridCol w="1348200"/>
                <a:gridCol w="1438560"/>
              </a:tblGrid>
              <a:tr h="425520">
                <a:tc>
                  <a:txBody>
                    <a:bodyPr lIns="90000" rIns="90000" tIns="46800" bIns="46800" anchor="t">
                      <a:noAutofit/>
                    </a:bodyPr>
                    <a:p>
                      <a:r>
                        <a:rPr b="1" lang="fi-FI" sz="1800" spc="-1" strike="noStrike">
                          <a:solidFill>
                            <a:srgbClr val="000000"/>
                          </a:solidFill>
                          <a:latin typeface="Arial"/>
                        </a:rPr>
                        <a:t>Location</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1" lang="fi-FI" sz="1800" spc="-1" strike="noStrike">
                          <a:solidFill>
                            <a:srgbClr val="000000"/>
                          </a:solidFill>
                          <a:latin typeface="Arial"/>
                        </a:rPr>
                        <a:t>Local Time</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1" lang="fi-FI" sz="1800" spc="-1" strike="noStrike">
                          <a:solidFill>
                            <a:srgbClr val="000000"/>
                          </a:solidFill>
                          <a:latin typeface="Arial"/>
                        </a:rPr>
                        <a:t>Time Zone</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1" lang="fi-FI" sz="1800" spc="-1" strike="noStrike">
                          <a:solidFill>
                            <a:srgbClr val="000000"/>
                          </a:solidFill>
                          <a:latin typeface="Arial"/>
                        </a:rPr>
                        <a:t>UTC Offset</a:t>
                      </a:r>
                      <a:endParaRPr b="1"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293760">
                <a:tc>
                  <a:txBody>
                    <a:bodyPr lIns="90000" rIns="90000" tIns="46800" bIns="46800" anchor="t">
                      <a:noAutofit/>
                    </a:bodyPr>
                    <a:p>
                      <a:r>
                        <a:rPr b="0" lang="fi-FI" sz="1400" spc="-1" strike="noStrike">
                          <a:solidFill>
                            <a:srgbClr val="000000"/>
                          </a:solidFill>
                          <a:latin typeface="Arial"/>
                        </a:rPr>
                        <a:t>Helsinki (Finland)</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Friday, 15 August 2025, 01:30:00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EEST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UTC+3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293760">
                <a:tc>
                  <a:txBody>
                    <a:bodyPr lIns="90000" rIns="90000" tIns="46800" bIns="46800" anchor="t">
                      <a:noAutofit/>
                    </a:bodyPr>
                    <a:p>
                      <a:r>
                        <a:rPr b="0" lang="fi-FI" sz="1400" spc="-1" strike="noStrike">
                          <a:solidFill>
                            <a:srgbClr val="000000"/>
                          </a:solidFill>
                          <a:latin typeface="Arial"/>
                        </a:rPr>
                        <a:t>Los Angeles (USA – California)</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Thursday, 14 August 2025, </a:t>
                      </a:r>
                      <a:r>
                        <a:rPr b="0" lang="fi-FI" sz="1400" spc="-1" strike="noStrike">
                          <a:solidFill>
                            <a:srgbClr val="000000"/>
                          </a:solidFill>
                          <a:latin typeface="Arial"/>
                        </a:rPr>
                        <a:t>15:30:00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PDT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UTC-7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93760">
                <a:tc>
                  <a:txBody>
                    <a:bodyPr lIns="90000" rIns="90000" tIns="46800" bIns="46800" anchor="t">
                      <a:noAutofit/>
                    </a:bodyPr>
                    <a:p>
                      <a:r>
                        <a:rPr b="0" lang="fi-FI" sz="1400" spc="-1" strike="noStrike">
                          <a:solidFill>
                            <a:srgbClr val="000000"/>
                          </a:solidFill>
                          <a:latin typeface="Arial"/>
                        </a:rPr>
                        <a:t>New York (USA – New York)</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Thursday, 14 August 2025, </a:t>
                      </a:r>
                      <a:r>
                        <a:rPr b="0" lang="fi-FI" sz="1400" spc="-1" strike="noStrike">
                          <a:solidFill>
                            <a:srgbClr val="000000"/>
                          </a:solidFill>
                          <a:latin typeface="Arial"/>
                        </a:rPr>
                        <a:t>18:30:00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EDT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UTC-4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293760">
                <a:tc>
                  <a:txBody>
                    <a:bodyPr lIns="90000" rIns="90000" tIns="46800" bIns="46800" anchor="t">
                      <a:noAutofit/>
                    </a:bodyPr>
                    <a:p>
                      <a:r>
                        <a:rPr b="0" lang="fi-FI" sz="1400" spc="-1" strike="noStrike">
                          <a:solidFill>
                            <a:srgbClr val="000000"/>
                          </a:solidFill>
                          <a:latin typeface="Arial"/>
                        </a:rPr>
                        <a:t>Tokyo (Japan)</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Friday, 15 August 2025, 07:30:00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JST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fi-FI" sz="1400" spc="-1" strike="noStrike">
                          <a:solidFill>
                            <a:srgbClr val="000000"/>
                          </a:solidFill>
                          <a:latin typeface="Arial"/>
                        </a:rPr>
                        <a:t>UTC+9 hours</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93760">
                <a:tc>
                  <a:txBody>
                    <a:bodyPr lIns="90000" rIns="90000" tIns="46800" bIns="46800" anchor="t">
                      <a:noAutofit/>
                    </a:bodyPr>
                    <a:p>
                      <a:r>
                        <a:rPr b="0" lang="fi-FI" sz="1400" spc="-1" strike="noStrike">
                          <a:solidFill>
                            <a:srgbClr val="000000"/>
                          </a:solidFill>
                          <a:latin typeface="Arial"/>
                        </a:rPr>
                        <a:t>Corresponding UTC (GMT)</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fi-FI" sz="1400" spc="-1" strike="noStrike">
                          <a:solidFill>
                            <a:srgbClr val="000000"/>
                          </a:solidFill>
                          <a:latin typeface="Arial"/>
                        </a:rPr>
                        <a:t>Thursday, 14 August 2025, 22:30:00</a:t>
                      </a:r>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endParaRPr b="0" lang="fi-FI" sz="14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2" name="PlaceHolder 1"/>
          <p:cNvSpPr>
            <a:spLocks noGrp="1"/>
          </p:cNvSpPr>
          <p:nvPr>
            <p:ph type="title"/>
          </p:nvPr>
        </p:nvSpPr>
        <p:spPr>
          <a:xfrm>
            <a:off x="457200" y="439560"/>
            <a:ext cx="8225640" cy="9403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73" name=""/>
          <p:cNvGraphicFramePr/>
          <p:nvPr/>
        </p:nvGraphicFramePr>
        <p:xfrm>
          <a:off x="1077840" y="1284840"/>
          <a:ext cx="7109640" cy="3540240"/>
        </p:xfrm>
        <a:graphic>
          <a:graphicData uri="http://schemas.openxmlformats.org/drawingml/2006/table">
            <a:tbl>
              <a:tblPr/>
              <a:tblGrid>
                <a:gridCol w="5625360"/>
                <a:gridCol w="1484640"/>
              </a:tblGrid>
              <a:tr h="3740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fi-FI" sz="1800" spc="-1" strike="sngStrike">
                          <a:solidFill>
                            <a:srgbClr val="003300"/>
                          </a:solidFill>
                          <a:latin typeface="Arial"/>
                        </a:rPr>
                        <a:t>Letter ballot recirculation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r>
              <a:tr h="0">
                <a:tc>
                  <a:txBody>
                    <a:bodyPr lIns="90000" rIns="90000" anchor="t">
                      <a:noAutofit/>
                    </a:bodyPr>
                    <a:p>
                      <a:pPr>
                        <a:lnSpc>
                          <a:spcPct val="100000"/>
                        </a:lnSpc>
                      </a:pPr>
                      <a:r>
                        <a:rPr b="0" lang="en-US" sz="1800" spc="-1" strike="sngStrike">
                          <a:solidFill>
                            <a:srgbClr val="0033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Aug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080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Apr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4" name="PlaceHolder 1"/>
          <p:cNvSpPr>
            <a:spLocks noGrp="1"/>
          </p:cNvSpPr>
          <p:nvPr>
            <p:ph type="title"/>
          </p:nvPr>
        </p:nvSpPr>
        <p:spPr>
          <a:xfrm>
            <a:off x="457200" y="439560"/>
            <a:ext cx="8225640" cy="9403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75" name="PlaceHolder 2"/>
          <p:cNvSpPr>
            <a:spLocks noGrp="1"/>
          </p:cNvSpPr>
          <p:nvPr>
            <p:ph/>
          </p:nvPr>
        </p:nvSpPr>
        <p:spPr>
          <a:xfrm>
            <a:off x="457200" y="1383480"/>
            <a:ext cx="8225640" cy="3471120"/>
          </a:xfrm>
          <a:prstGeom prst="rect">
            <a:avLst/>
          </a:prstGeom>
          <a:noFill/>
          <a:ln w="0">
            <a:noFill/>
          </a:ln>
        </p:spPr>
        <p:txBody>
          <a:bodyPr lIns="0" rIns="0" tIns="0" bIns="0" anchor="t">
            <a:normAutofit fontScale="95000"/>
          </a:bodyPr>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205200" indent="-2052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Requested conditional submittal for </a:t>
            </a:r>
            <a:r>
              <a:rPr b="0" lang="fi-FI" sz="3200" spc="-1" strike="noStrike">
                <a:solidFill>
                  <a:srgbClr val="000000"/>
                </a:solidFill>
                <a:latin typeface="Arial"/>
              </a:rPr>
              <a:t>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PlaceHolder 1"/>
          <p:cNvSpPr>
            <a:spLocks noGrp="1"/>
          </p:cNvSpPr>
          <p:nvPr>
            <p:ph type="title"/>
          </p:nvPr>
        </p:nvSpPr>
        <p:spPr>
          <a:xfrm>
            <a:off x="457200" y="439560"/>
            <a:ext cx="8225640" cy="9403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TG4ac for September</a:t>
            </a:r>
            <a:endParaRPr b="0" lang="fi-FI" sz="3200" spc="-1" strike="noStrike">
              <a:solidFill>
                <a:srgbClr val="000000"/>
              </a:solidFill>
              <a:latin typeface="Arial"/>
            </a:endParaRPr>
          </a:p>
        </p:txBody>
      </p:sp>
      <p:sp>
        <p:nvSpPr>
          <p:cNvPr id="377" name="PlaceHolder 2"/>
          <p:cNvSpPr>
            <a:spLocks noGrp="1"/>
          </p:cNvSpPr>
          <p:nvPr>
            <p:ph/>
          </p:nvPr>
        </p:nvSpPr>
        <p:spPr>
          <a:xfrm>
            <a:off x="457200" y="1383480"/>
            <a:ext cx="8225640" cy="3471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TG9a, or TG4ae.</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 (if any), or process initial standard association ballot comemnts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4"/>
          <p:cNvSpPr/>
          <p:nvPr/>
        </p:nvSpPr>
        <p:spPr>
          <a:xfrm>
            <a:off x="720000" y="476280"/>
            <a:ext cx="7736400" cy="600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26" name="CustomShape 5"/>
          <p:cNvSpPr/>
          <p:nvPr/>
        </p:nvSpPr>
        <p:spPr>
          <a:xfrm>
            <a:off x="540000" y="1125000"/>
            <a:ext cx="8096400" cy="35514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CustomShape 6"/>
          <p:cNvSpPr/>
          <p:nvPr/>
        </p:nvSpPr>
        <p:spPr>
          <a:xfrm>
            <a:off x="720000" y="469800"/>
            <a:ext cx="7736400" cy="606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328" name="CustomShape 7"/>
          <p:cNvSpPr/>
          <p:nvPr/>
        </p:nvSpPr>
        <p:spPr>
          <a:xfrm>
            <a:off x="540000" y="1115640"/>
            <a:ext cx="8096400" cy="37407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CustomShape 8"/>
          <p:cNvSpPr/>
          <p:nvPr/>
        </p:nvSpPr>
        <p:spPr>
          <a:xfrm>
            <a:off x="720000" y="486720"/>
            <a:ext cx="7736400" cy="625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330" name="CustomShape 9"/>
          <p:cNvSpPr/>
          <p:nvPr/>
        </p:nvSpPr>
        <p:spPr>
          <a:xfrm>
            <a:off x="540000" y="1115640"/>
            <a:ext cx="8096400" cy="3740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1" name="CustomShape 10"/>
          <p:cNvSpPr/>
          <p:nvPr/>
        </p:nvSpPr>
        <p:spPr>
          <a:xfrm>
            <a:off x="720000" y="486000"/>
            <a:ext cx="7736400" cy="62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332" name="CustomShape 11"/>
          <p:cNvSpPr/>
          <p:nvPr/>
        </p:nvSpPr>
        <p:spPr>
          <a:xfrm>
            <a:off x="540000" y="1135080"/>
            <a:ext cx="8096400" cy="3721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CustomShape 12"/>
          <p:cNvSpPr/>
          <p:nvPr/>
        </p:nvSpPr>
        <p:spPr>
          <a:xfrm>
            <a:off x="720000" y="486000"/>
            <a:ext cx="7736400" cy="80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34" name="CustomShape 13"/>
          <p:cNvSpPr/>
          <p:nvPr/>
        </p:nvSpPr>
        <p:spPr>
          <a:xfrm>
            <a:off x="540000" y="1296000"/>
            <a:ext cx="8096400" cy="35604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4"/>
          <p:cNvSpPr/>
          <p:nvPr/>
        </p:nvSpPr>
        <p:spPr>
          <a:xfrm>
            <a:off x="720000" y="486000"/>
            <a:ext cx="7736400" cy="44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6" name="CustomShape 15"/>
          <p:cNvSpPr/>
          <p:nvPr/>
        </p:nvSpPr>
        <p:spPr>
          <a:xfrm>
            <a:off x="540000" y="1315080"/>
            <a:ext cx="8096400" cy="3541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CustomShape 16"/>
          <p:cNvSpPr/>
          <p:nvPr/>
        </p:nvSpPr>
        <p:spPr>
          <a:xfrm>
            <a:off x="720000" y="486000"/>
            <a:ext cx="7736400" cy="44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38" name="CustomShape 17"/>
          <p:cNvSpPr/>
          <p:nvPr/>
        </p:nvSpPr>
        <p:spPr>
          <a:xfrm>
            <a:off x="540000" y="1315080"/>
            <a:ext cx="8096400" cy="3541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4625</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2025-07-29T09:55:54Z</dcterms:modified>
  <cp:revision>51</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