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_rels/slide1.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20.xml.rels" ContentType="application/vnd.openxmlformats-package.relationships+xml"/>
  <Override PartName="/ppt/slides/_rels/slide2.xml.rels" ContentType="application/vnd.openxmlformats-package.relationships+xml"/>
  <Override PartName="/ppt/slides/_rels/slide19.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24.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7000" cy="140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802.15-25-0319-00</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3240" cy="209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3240" cy="209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3F0080C2-D781-4AEE-9538-DB028612D937}"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3400" cy="209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8800" cy="140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7000" cy="140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802.15-25-0319-00</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3240" cy="209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3240" cy="209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E368B9DA-DA3E-464C-82AC-86B2666A8E64}"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3400" cy="209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8800" cy="140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7000" cy="140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802.15-25-0319-00</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3240" cy="209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3240" cy="209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0802D313-28C4-4C5A-9455-1EC898E7423F}"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3400" cy="209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8800" cy="140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297000"/>
            <a:ext cx="5335920" cy="139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802.15-25-0319-00</a:t>
            </a:r>
            <a:endParaRPr b="0" lang="fi-FI" sz="1400" spc="-1" strike="noStrike">
              <a:solidFill>
                <a:srgbClr val="000000"/>
              </a:solidFill>
              <a:latin typeface="Arial"/>
            </a:endParaRPr>
          </a:p>
        </p:txBody>
      </p:sp>
      <p:sp>
        <p:nvSpPr>
          <p:cNvPr id="139"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4856400"/>
            <a:ext cx="1712160" cy="208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4856400"/>
            <a:ext cx="1712160" cy="208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634F7E62-80EF-49C3-8C25-1E2E2F2C3FD9}"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7"/>
          <p:cNvSpPr/>
          <p:nvPr/>
        </p:nvSpPr>
        <p:spPr>
          <a:xfrm>
            <a:off x="5220000" y="4867560"/>
            <a:ext cx="3352320" cy="208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145" name="CustomShape 8"/>
          <p:cNvSpPr/>
          <p:nvPr/>
        </p:nvSpPr>
        <p:spPr>
          <a:xfrm>
            <a:off x="685800" y="274320"/>
            <a:ext cx="2547720" cy="139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2"/>
          <p:cNvSpPr/>
          <p:nvPr/>
        </p:nvSpPr>
        <p:spPr>
          <a:xfrm>
            <a:off x="3095640" y="285120"/>
            <a:ext cx="5587920" cy="158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85"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4"/>
          <p:cNvSpPr/>
          <p:nvPr/>
        </p:nvSpPr>
        <p:spPr>
          <a:xfrm>
            <a:off x="685800" y="4856400"/>
            <a:ext cx="1721880" cy="2156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7"/>
          <p:cNvSpPr/>
          <p:nvPr/>
        </p:nvSpPr>
        <p:spPr>
          <a:xfrm>
            <a:off x="3749040" y="4856400"/>
            <a:ext cx="1721880" cy="2156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E3C5EA41-8D29-419A-AE16-84CABCAE80C0}"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8"/>
          <p:cNvSpPr/>
          <p:nvPr/>
        </p:nvSpPr>
        <p:spPr>
          <a:xfrm>
            <a:off x="7040160" y="4867560"/>
            <a:ext cx="1721880" cy="2156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91" name="CustomShape 9"/>
          <p:cNvSpPr/>
          <p:nvPr/>
        </p:nvSpPr>
        <p:spPr>
          <a:xfrm>
            <a:off x="685800" y="274320"/>
            <a:ext cx="2557440" cy="146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2"/>
          <p:cNvSpPr/>
          <p:nvPr/>
        </p:nvSpPr>
        <p:spPr>
          <a:xfrm>
            <a:off x="3095640" y="285480"/>
            <a:ext cx="5590080" cy="160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a:t>
            </a:r>
            <a:r>
              <a:rPr b="1" lang="en-IE" sz="1400" spc="-1" strike="noStrike">
                <a:solidFill>
                  <a:srgbClr val="000000"/>
                </a:solidFill>
                <a:latin typeface="Times New Roman"/>
                <a:ea typeface="DejaVu Sans"/>
              </a:rPr>
              <a:t>15-23-</a:t>
            </a:r>
            <a:r>
              <a:rPr b="1" lang="en-IE" sz="1400" spc="-1" strike="noStrike">
                <a:solidFill>
                  <a:srgbClr val="000000"/>
                </a:solidFill>
                <a:latin typeface="Times New Roman"/>
                <a:ea typeface="DejaVu Sans"/>
              </a:rPr>
              <a:t>0506-05</a:t>
            </a:r>
            <a:endParaRPr b="0" lang="fi-FI" sz="1400" spc="-1" strike="noStrike">
              <a:solidFill>
                <a:srgbClr val="000000"/>
              </a:solidFill>
              <a:latin typeface="Arial"/>
            </a:endParaRPr>
          </a:p>
        </p:txBody>
      </p:sp>
      <p:sp>
        <p:nvSpPr>
          <p:cNvPr id="231" name="Line 3"/>
          <p:cNvSpPr/>
          <p:nvPr/>
        </p:nvSpPr>
        <p:spPr>
          <a:xfrm>
            <a:off x="685800" y="457200"/>
            <a:ext cx="7772400" cy="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2" name="CustomShape 4"/>
          <p:cNvSpPr/>
          <p:nvPr/>
        </p:nvSpPr>
        <p:spPr>
          <a:xfrm>
            <a:off x="685800" y="4856400"/>
            <a:ext cx="1724040" cy="217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33" name="Line 5"/>
          <p:cNvSpPr/>
          <p:nvPr/>
        </p:nvSpPr>
        <p:spPr>
          <a:xfrm>
            <a:off x="685800" y="4857840"/>
            <a:ext cx="7848720" cy="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4" name="Line 6"/>
          <p:cNvSpPr/>
          <p:nvPr/>
        </p:nvSpPr>
        <p:spPr>
          <a:xfrm>
            <a:off x="685800" y="4856400"/>
            <a:ext cx="7848720" cy="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CustomShape 7"/>
          <p:cNvSpPr/>
          <p:nvPr/>
        </p:nvSpPr>
        <p:spPr>
          <a:xfrm>
            <a:off x="3749040" y="4856400"/>
            <a:ext cx="1724040" cy="217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946C5A12-960D-4619-B051-BAF84D96B68C}"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36" name="CustomShape 8"/>
          <p:cNvSpPr/>
          <p:nvPr/>
        </p:nvSpPr>
        <p:spPr>
          <a:xfrm>
            <a:off x="7040160" y="4867560"/>
            <a:ext cx="1724040" cy="217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237" name="CustomShape 9"/>
          <p:cNvSpPr/>
          <p:nvPr/>
        </p:nvSpPr>
        <p:spPr>
          <a:xfrm>
            <a:off x="685800" y="274320"/>
            <a:ext cx="2559600" cy="149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238" name="PlaceHolder 1"/>
          <p:cNvSpPr>
            <a:spLocks noGrp="1"/>
          </p:cNvSpPr>
          <p:nvPr>
            <p:ph type="title"/>
          </p:nvPr>
        </p:nvSpPr>
        <p:spPr>
          <a:xfrm>
            <a:off x="228600" y="583200"/>
            <a:ext cx="86860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239" name="PlaceHolder 2"/>
          <p:cNvSpPr>
            <a:spLocks noGrp="1"/>
          </p:cNvSpPr>
          <p:nvPr>
            <p:ph type="body"/>
          </p:nvPr>
        </p:nvSpPr>
        <p:spPr>
          <a:xfrm>
            <a:off x="457200" y="1203120"/>
            <a:ext cx="8229240" cy="2982960"/>
          </a:xfrm>
          <a:prstGeom prst="rect">
            <a:avLst/>
          </a:prstGeom>
          <a:noFill/>
          <a:ln w="0">
            <a:noFill/>
          </a:ln>
        </p:spPr>
        <p:txBody>
          <a:bodyPr lIns="0" rIns="0" tIns="0" bIns="0" anchor="t">
            <a:normAutofit/>
          </a:bodyPr>
          <a:p>
            <a:pPr marL="432000" indent="-324000">
              <a:spcBef>
                <a:spcPts val="1060"/>
              </a:spcBef>
              <a:buClr>
                <a:srgbClr val="000000"/>
              </a:buClr>
              <a:buSzPct val="45000"/>
              <a:buFont typeface="Wingdings" charset="2"/>
              <a:buChar char=""/>
            </a:pPr>
            <a:r>
              <a:rPr b="0" lang="fi-FI" sz="2400" spc="-1" strike="noStrike">
                <a:solidFill>
                  <a:srgbClr val="000000"/>
                </a:solidFill>
                <a:latin typeface="Arial"/>
              </a:rPr>
              <a:t>Click to edit the outline text format</a:t>
            </a:r>
            <a:endParaRPr b="0" lang="fi-FI" sz="2400" spc="-1" strike="noStrike">
              <a:solidFill>
                <a:srgbClr val="000000"/>
              </a:solidFill>
              <a:latin typeface="Arial"/>
            </a:endParaRPr>
          </a:p>
          <a:p>
            <a:pPr lvl="1" marL="864000" indent="-324000">
              <a:spcBef>
                <a:spcPts val="850"/>
              </a:spcBef>
              <a:buClr>
                <a:srgbClr val="000000"/>
              </a:buClr>
              <a:buSzPct val="75000"/>
              <a:buFont typeface="Symbol" charset="2"/>
              <a:buChar char=""/>
            </a:pPr>
            <a:r>
              <a:rPr b="0" lang="fi-FI" sz="2100" spc="-1" strike="noStrike">
                <a:solidFill>
                  <a:srgbClr val="000000"/>
                </a:solidFill>
                <a:latin typeface="Arial"/>
              </a:rPr>
              <a:t>Second Outline Level</a:t>
            </a:r>
            <a:endParaRPr b="0" lang="fi-FI" sz="2100" spc="-1" strike="noStrike">
              <a:solidFill>
                <a:srgbClr val="000000"/>
              </a:solidFill>
              <a:latin typeface="Arial"/>
            </a:endParaRPr>
          </a:p>
          <a:p>
            <a:pPr lvl="2" marL="1296000" indent="-288000">
              <a:spcBef>
                <a:spcPts val="635"/>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422"/>
              </a:spcBef>
              <a:buClr>
                <a:srgbClr val="000000"/>
              </a:buClr>
              <a:buSzPct val="75000"/>
              <a:buFont typeface="Symbol" charset="2"/>
              <a:buChar char=""/>
            </a:pPr>
            <a:r>
              <a:rPr b="0" lang="fi-FI" sz="1500" spc="-1" strike="noStrike">
                <a:solidFill>
                  <a:srgbClr val="000000"/>
                </a:solidFill>
                <a:latin typeface="Arial"/>
              </a:rPr>
              <a:t>Fourth Outline Level</a:t>
            </a:r>
            <a:endParaRPr b="0" lang="fi-FI" sz="1500" spc="-1" strike="noStrike">
              <a:solidFill>
                <a:srgbClr val="000000"/>
              </a:solidFill>
              <a:latin typeface="Arial"/>
            </a:endParaRPr>
          </a:p>
          <a:p>
            <a:pPr lvl="4" marL="2160000" indent="-216000">
              <a:spcBef>
                <a:spcPts val="210"/>
              </a:spcBef>
              <a:buClr>
                <a:srgbClr val="000000"/>
              </a:buClr>
              <a:buSzPct val="45000"/>
              <a:buFont typeface="Wingdings" charset="2"/>
              <a:buChar char=""/>
            </a:pPr>
            <a:r>
              <a:rPr b="0" lang="fi-FI" sz="1500" spc="-1" strike="noStrike">
                <a:solidFill>
                  <a:srgbClr val="000000"/>
                </a:solidFill>
                <a:latin typeface="Arial"/>
              </a:rPr>
              <a:t>Fifth Outline Level</a:t>
            </a:r>
            <a:endParaRPr b="0" lang="fi-FI" sz="1500" spc="-1" strike="noStrike">
              <a:solidFill>
                <a:srgbClr val="000000"/>
              </a:solidFill>
              <a:latin typeface="Arial"/>
            </a:endParaRPr>
          </a:p>
          <a:p>
            <a:pPr lvl="5" marL="2592000" indent="-216000">
              <a:spcBef>
                <a:spcPts val="210"/>
              </a:spcBef>
              <a:buClr>
                <a:srgbClr val="000000"/>
              </a:buClr>
              <a:buSzPct val="45000"/>
              <a:buFont typeface="Wingdings" charset="2"/>
              <a:buChar char=""/>
            </a:pPr>
            <a:r>
              <a:rPr b="0" lang="fi-FI" sz="1500" spc="-1" strike="noStrike">
                <a:solidFill>
                  <a:srgbClr val="000000"/>
                </a:solidFill>
                <a:latin typeface="Arial"/>
              </a:rPr>
              <a:t>Sixth Outline Level</a:t>
            </a:r>
            <a:endParaRPr b="0" lang="fi-FI" sz="1500" spc="-1" strike="noStrike">
              <a:solidFill>
                <a:srgbClr val="000000"/>
              </a:solidFill>
              <a:latin typeface="Arial"/>
            </a:endParaRPr>
          </a:p>
          <a:p>
            <a:pPr lvl="6" marL="3024000" indent="-216000">
              <a:spcBef>
                <a:spcPts val="210"/>
              </a:spcBef>
              <a:buClr>
                <a:srgbClr val="000000"/>
              </a:buClr>
              <a:buSzPct val="45000"/>
              <a:buFont typeface="Wingdings" charset="2"/>
              <a:buChar char=""/>
            </a:pPr>
            <a:r>
              <a:rPr b="0" lang="fi-FI" sz="1500" spc="-1" strike="noStrike">
                <a:solidFill>
                  <a:srgbClr val="000000"/>
                </a:solidFill>
                <a:latin typeface="Arial"/>
              </a:rPr>
              <a:t>Seventh Outline Level</a:t>
            </a:r>
            <a:endParaRPr b="0" lang="fi-FI" sz="15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231-00-009a-may25-tg9a-minutes.docx" TargetMode="External"/><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8-05-009a-tg9a-project-task-list.xlsx" TargetMode="External"/><Relationship Id="rId2" Type="http://schemas.openxmlformats.org/officeDocument/2006/relationships/hyperlink" Target="https://mentor.ieee.org/802.15/dcn/25/15-25-0218-02-009a-consolidated-letter-ballot-comments.xlsx" TargetMode="External"/><Relationship Id="rId3"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6" name="CustomShape 1"/>
          <p:cNvSpPr/>
          <p:nvPr/>
        </p:nvSpPr>
        <p:spPr>
          <a:xfrm>
            <a:off x="152280" y="457200"/>
            <a:ext cx="8966160" cy="34498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2025-07-26</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TG9a EDHOC July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3"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a:t>
            </a:r>
            <a:r>
              <a:rPr b="0" lang="fi-FI" sz="3200" spc="-1" strike="noStrike">
                <a:solidFill>
                  <a:srgbClr val="000000"/>
                </a:solidFill>
                <a:latin typeface="Arial"/>
              </a:rPr>
              <a:t>July</a:t>
            </a:r>
            <a:endParaRPr b="0" lang="fi-FI" sz="3200" spc="-1" strike="noStrike">
              <a:solidFill>
                <a:srgbClr val="000000"/>
              </a:solidFill>
              <a:latin typeface="Arial"/>
            </a:endParaRPr>
          </a:p>
        </p:txBody>
      </p:sp>
      <p:sp>
        <p:nvSpPr>
          <p:cNvPr id="294" name="PlaceHolder 2"/>
          <p:cNvSpPr>
            <a:spLocks noGrp="1"/>
          </p:cNvSpPr>
          <p:nvPr>
            <p:ph/>
          </p:nvPr>
        </p:nvSpPr>
        <p:spPr>
          <a:xfrm>
            <a:off x="457200" y="1383480"/>
            <a:ext cx="8227080" cy="347256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Resolve letter ballot comments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 draft for recirculation</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Conditional submittal to standard </a:t>
            </a:r>
            <a:r>
              <a:rPr b="0" lang="fi-FI" sz="3200" spc="-1" strike="noStrike">
                <a:solidFill>
                  <a:srgbClr val="000000"/>
                </a:solidFill>
                <a:latin typeface="Arial"/>
              </a:rPr>
              <a:t>association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Agenda for July</a:t>
            </a:r>
            <a:endParaRPr b="0" lang="fi-FI" sz="3200" spc="-1" strike="noStrike">
              <a:solidFill>
                <a:srgbClr val="000000"/>
              </a:solidFill>
              <a:latin typeface="Arial"/>
            </a:endParaRPr>
          </a:p>
        </p:txBody>
      </p:sp>
      <p:sp>
        <p:nvSpPr>
          <p:cNvPr id="296" name="PlaceHolder 2"/>
          <p:cNvSpPr>
            <a:spLocks noGrp="1"/>
          </p:cNvSpPr>
          <p:nvPr>
            <p:ph/>
          </p:nvPr>
        </p:nvSpPr>
        <p:spPr>
          <a:xfrm>
            <a:off x="457200" y="1383480"/>
            <a:ext cx="8227080" cy="3472560"/>
          </a:xfrm>
          <a:prstGeom prst="rect">
            <a:avLst/>
          </a:prstGeom>
          <a:noFill/>
          <a:ln w="0">
            <a:noFill/>
          </a:ln>
        </p:spPr>
        <p:txBody>
          <a:bodyPr lIns="0" rIns="0" tIns="0" bIns="0" anchor="t">
            <a:normAutofit fontScale="50000"/>
          </a:bodyPr>
          <a:p>
            <a:pPr marL="108000" indent="-108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Tuesday 29th of July 18:00-19:00</a:t>
            </a:r>
            <a:endParaRPr b="0" lang="fi-FI" sz="32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minutes </a:t>
            </a:r>
            <a:r>
              <a:rPr b="0" lang="fi-FI" sz="2800" spc="-1" strike="noStrike" u="sng">
                <a:solidFill>
                  <a:srgbClr val="0000ff"/>
                </a:solidFill>
                <a:uFillTx/>
                <a:latin typeface="Arial"/>
                <a:hlinkClick r:id="rId1"/>
              </a:rPr>
              <a:t>15-25-0231-00</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Resolve letter ballot comments</a:t>
            </a:r>
            <a:endParaRPr b="0" lang="fi-FI" sz="2800" spc="-1" strike="noStrike">
              <a:solidFill>
                <a:srgbClr val="000000"/>
              </a:solidFill>
              <a:latin typeface="Arial"/>
            </a:endParaRPr>
          </a:p>
          <a:p>
            <a:pPr marL="108000" indent="-108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Thursday 31st of July 10:00-11:00</a:t>
            </a:r>
            <a:endParaRPr b="0" lang="fi-FI" sz="32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draft ready for the recirculation</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start recirculation</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form a CRG</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for conditional submittal to standard association ballot </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Update the project task list</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7"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information</a:t>
            </a:r>
            <a:endParaRPr b="0" lang="fi-FI" sz="3200" spc="-1" strike="noStrike">
              <a:solidFill>
                <a:srgbClr val="000000"/>
              </a:solidFill>
              <a:latin typeface="Arial"/>
            </a:endParaRPr>
          </a:p>
        </p:txBody>
      </p:sp>
      <p:sp>
        <p:nvSpPr>
          <p:cNvPr id="298" name="PlaceHolder 2"/>
          <p:cNvSpPr>
            <a:spLocks noGrp="1"/>
          </p:cNvSpPr>
          <p:nvPr>
            <p:ph/>
          </p:nvPr>
        </p:nvSpPr>
        <p:spPr>
          <a:xfrm>
            <a:off x="457200" y="1383480"/>
            <a:ext cx="8227080" cy="3472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Project tasklist </a:t>
            </a:r>
            <a:r>
              <a:rPr b="0" lang="fi-FI" sz="3200" spc="-1" strike="noStrike" u="sng">
                <a:solidFill>
                  <a:srgbClr val="0000ff"/>
                </a:solidFill>
                <a:uFillTx/>
                <a:latin typeface="Arial"/>
                <a:hlinkClick r:id="rId1"/>
              </a:rPr>
              <a:t>15-24-0468-05</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Letter ballot comments </a:t>
            </a:r>
            <a:r>
              <a:rPr b="0" lang="fi-FI" sz="3200" spc="-1" strike="noStrike" u="sng">
                <a:solidFill>
                  <a:srgbClr val="0000ff"/>
                </a:solidFill>
                <a:uFillTx/>
                <a:latin typeface="Arial"/>
                <a:hlinkClick r:id="rId2"/>
              </a:rPr>
              <a:t>15-25-0218-02</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9" name="PlaceHolder 1"/>
          <p:cNvSpPr>
            <a:spLocks noGrp="1"/>
          </p:cNvSpPr>
          <p:nvPr>
            <p:ph type="title"/>
          </p:nvPr>
        </p:nvSpPr>
        <p:spPr>
          <a:xfrm>
            <a:off x="457200" y="457200"/>
            <a:ext cx="8227800" cy="8571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LB215 results</a:t>
            </a:r>
            <a:endParaRPr b="0" lang="fi-FI" sz="3200" spc="-1" strike="noStrike">
              <a:solidFill>
                <a:srgbClr val="000000"/>
              </a:solidFill>
              <a:latin typeface="Arial"/>
            </a:endParaRPr>
          </a:p>
        </p:txBody>
      </p:sp>
      <p:graphicFrame>
        <p:nvGraphicFramePr>
          <p:cNvPr id="300" name=""/>
          <p:cNvGraphicFramePr/>
          <p:nvPr/>
        </p:nvGraphicFramePr>
        <p:xfrm>
          <a:off x="1388520" y="1462320"/>
          <a:ext cx="6305400" cy="30207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2025-03-26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2025-04-25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129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22248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65.12%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97.40%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8.33%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45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34.9%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PlaceHolder 1"/>
          <p:cNvSpPr>
            <a:spLocks noGrp="1"/>
          </p:cNvSpPr>
          <p:nvPr>
            <p:ph type="title"/>
          </p:nvPr>
        </p:nvSpPr>
        <p:spPr>
          <a:xfrm>
            <a:off x="457200" y="457200"/>
            <a:ext cx="8227800" cy="8571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LB215+rogue comments</a:t>
            </a:r>
            <a:endParaRPr b="0" lang="fi-FI" sz="3200" spc="-1" strike="noStrike">
              <a:solidFill>
                <a:srgbClr val="000000"/>
              </a:solidFill>
              <a:latin typeface="Arial"/>
            </a:endParaRPr>
          </a:p>
        </p:txBody>
      </p:sp>
      <p:graphicFrame>
        <p:nvGraphicFramePr>
          <p:cNvPr id="302" name=""/>
          <p:cNvGraphicFramePr/>
          <p:nvPr/>
        </p:nvGraphicFramePr>
        <p:xfrm>
          <a:off x="1451880" y="1733040"/>
          <a:ext cx="6305400" cy="206100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13+18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5+10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3" name="PlaceHolder 1"/>
          <p:cNvSpPr>
            <a:spLocks noGrp="1"/>
          </p:cNvSpPr>
          <p:nvPr>
            <p:ph type="title"/>
          </p:nvPr>
        </p:nvSpPr>
        <p:spPr>
          <a:xfrm>
            <a:off x="457200" y="457200"/>
            <a:ext cx="8227800" cy="8571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LB220 results</a:t>
            </a:r>
            <a:endParaRPr b="0" lang="fi-FI" sz="3200" spc="-1" strike="noStrike">
              <a:solidFill>
                <a:srgbClr val="000000"/>
              </a:solidFill>
              <a:latin typeface="Arial"/>
            </a:endParaRPr>
          </a:p>
        </p:txBody>
      </p:sp>
      <p:graphicFrame>
        <p:nvGraphicFramePr>
          <p:cNvPr id="304" name=""/>
          <p:cNvGraphicFramePr/>
          <p:nvPr/>
        </p:nvGraphicFramePr>
        <p:xfrm>
          <a:off x="1388520" y="1462320"/>
          <a:ext cx="6305400" cy="30207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2025-06-06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2025-06-21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129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22248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95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73.64%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83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98.81%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11.58%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26.4%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5" name="PlaceHolder 1"/>
          <p:cNvSpPr>
            <a:spLocks noGrp="1"/>
          </p:cNvSpPr>
          <p:nvPr>
            <p:ph type="title"/>
          </p:nvPr>
        </p:nvSpPr>
        <p:spPr>
          <a:xfrm>
            <a:off x="457200" y="457200"/>
            <a:ext cx="8227800" cy="8571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LB220 comments</a:t>
            </a:r>
            <a:endParaRPr b="0" lang="fi-FI" sz="3200" spc="-1" strike="noStrike">
              <a:solidFill>
                <a:srgbClr val="000000"/>
              </a:solidFill>
              <a:latin typeface="Arial"/>
            </a:endParaRPr>
          </a:p>
        </p:txBody>
      </p:sp>
      <p:graphicFrame>
        <p:nvGraphicFramePr>
          <p:cNvPr id="306" name=""/>
          <p:cNvGraphicFramePr/>
          <p:nvPr/>
        </p:nvGraphicFramePr>
        <p:xfrm>
          <a:off x="1451880" y="1733040"/>
          <a:ext cx="6305400" cy="206100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CustomShape 21"/>
          <p:cNvSpPr/>
          <p:nvPr/>
        </p:nvSpPr>
        <p:spPr>
          <a:xfrm>
            <a:off x="457200" y="1635120"/>
            <a:ext cx="8223120" cy="29772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TG9a formally request that 802.15 WG start a WG recirculation requesting approval of document P802.15.9a_D02 and to forward document P802.15.9a_D02,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Peter Yee</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 </a:t>
            </a:r>
            <a:endParaRPr b="0" lang="fi-FI" sz="2000" spc="-1" strike="noStrike">
              <a:solidFill>
                <a:srgbClr val="000000"/>
              </a:solidFill>
              <a:latin typeface="Arial"/>
            </a:endParaRPr>
          </a:p>
        </p:txBody>
      </p:sp>
      <p:sp>
        <p:nvSpPr>
          <p:cNvPr id="308" name="PlaceHolder 1"/>
          <p:cNvSpPr>
            <a:spLocks noGrp="1"/>
          </p:cNvSpPr>
          <p:nvPr>
            <p:ph type="title"/>
          </p:nvPr>
        </p:nvSpPr>
        <p:spPr>
          <a:xfrm>
            <a:off x="228600" y="583200"/>
            <a:ext cx="8683920" cy="8557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9" name="CustomShape 31"/>
          <p:cNvSpPr/>
          <p:nvPr/>
        </p:nvSpPr>
        <p:spPr>
          <a:xfrm>
            <a:off x="457200" y="1635120"/>
            <a:ext cx="8223120" cy="29772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recirculation requesting approval of document P802.15.9a_D02 and to forward document P802.15.9a_D02,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10" name="PlaceHolder 1"/>
          <p:cNvSpPr>
            <a:spLocks noGrp="1"/>
          </p:cNvSpPr>
          <p:nvPr>
            <p:ph type="title"/>
          </p:nvPr>
        </p:nvSpPr>
        <p:spPr>
          <a:xfrm>
            <a:off x="228600" y="583200"/>
            <a:ext cx="8683920" cy="8557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1" name="CustomShape 35"/>
          <p:cNvSpPr/>
          <p:nvPr/>
        </p:nvSpPr>
        <p:spPr>
          <a:xfrm>
            <a:off x="457200" y="1635120"/>
            <a:ext cx="8223120" cy="297720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TG9a requests that 802.15 WG approve the formation of a Comment Resolution Group (CRG) for the WG balloting of the P802.15.9a_D02 with the following membership: Tero Kivinen (Chair), Ann Krieger, Ben Rolfe, Alex Krebs, and Peter Yee. The 802.15.9a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Peter Yee</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a:t>
            </a:r>
            <a:endParaRPr b="0" lang="fi-FI" sz="2000" spc="-1" strike="noStrike">
              <a:solidFill>
                <a:srgbClr val="000000"/>
              </a:solidFill>
              <a:latin typeface="Arial"/>
            </a:endParaRPr>
          </a:p>
        </p:txBody>
      </p:sp>
      <p:sp>
        <p:nvSpPr>
          <p:cNvPr id="312" name="PlaceHolder 1"/>
          <p:cNvSpPr>
            <a:spLocks noGrp="1"/>
          </p:cNvSpPr>
          <p:nvPr>
            <p:ph type="title"/>
          </p:nvPr>
        </p:nvSpPr>
        <p:spPr>
          <a:xfrm>
            <a:off x="228600" y="583200"/>
            <a:ext cx="8683920" cy="8557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CustomShape 2"/>
          <p:cNvSpPr/>
          <p:nvPr/>
        </p:nvSpPr>
        <p:spPr>
          <a:xfrm>
            <a:off x="540000" y="1115640"/>
            <a:ext cx="8097840" cy="3742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278" name="CustomShape 3"/>
          <p:cNvSpPr/>
          <p:nvPr/>
        </p:nvSpPr>
        <p:spPr>
          <a:xfrm>
            <a:off x="720000" y="461520"/>
            <a:ext cx="7713720" cy="6163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CustomShape 18"/>
          <p:cNvSpPr/>
          <p:nvPr/>
        </p:nvSpPr>
        <p:spPr>
          <a:xfrm>
            <a:off x="457200" y="1635120"/>
            <a:ext cx="8223120" cy="297720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P802.15.9a_D02 with the following membership: Tero Kivinen</a:t>
            </a:r>
            <a:r>
              <a:rPr b="0" i="1" lang="en-US" sz="2000" spc="-1" strike="noStrike">
                <a:solidFill>
                  <a:srgbClr val="000000"/>
                </a:solidFill>
                <a:highlight>
                  <a:srgbClr val="ffff00"/>
                </a:highlight>
                <a:latin typeface="Arial"/>
                <a:ea typeface="DejaVu Sans"/>
              </a:rPr>
              <a:t> </a:t>
            </a:r>
            <a:r>
              <a:rPr b="0" i="1" lang="en-US" sz="2000" spc="-1" strike="noStrike">
                <a:solidFill>
                  <a:srgbClr val="000000"/>
                </a:solidFill>
                <a:latin typeface="Arial"/>
                <a:ea typeface="DejaVu Sans"/>
              </a:rPr>
              <a:t>(Chair),  Ann Krieger, Ben Rolfe, Alex Krebs, and Peter Yee. The 802.15.9a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14" name="PlaceHolder 1"/>
          <p:cNvSpPr>
            <a:spLocks noGrp="1"/>
          </p:cNvSpPr>
          <p:nvPr>
            <p:ph type="title"/>
          </p:nvPr>
        </p:nvSpPr>
        <p:spPr>
          <a:xfrm>
            <a:off x="228600" y="583200"/>
            <a:ext cx="8683920" cy="8557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5" name="CustomShape 39"/>
          <p:cNvSpPr/>
          <p:nvPr/>
        </p:nvSpPr>
        <p:spPr>
          <a:xfrm>
            <a:off x="457200" y="1635480"/>
            <a:ext cx="8225280" cy="29793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TG9a formally request that 802.15 reviews and requests conditional approval from the LMSC to submit P802.15.9a_D02</a:t>
            </a:r>
            <a:r>
              <a:rPr b="0" i="1" lang="en-US" sz="2000" spc="-1" strike="noStrike">
                <a:solidFill>
                  <a:srgbClr val="000000"/>
                </a:solidFill>
                <a:latin typeface="Arial"/>
                <a:ea typeface="DejaVu Sans"/>
              </a:rPr>
              <a:t> (or current revision)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16" name="PlaceHolder 1"/>
          <p:cNvSpPr>
            <a:spLocks noGrp="1"/>
          </p:cNvSpPr>
          <p:nvPr>
            <p:ph type="title"/>
          </p:nvPr>
        </p:nvSpPr>
        <p:spPr>
          <a:xfrm>
            <a:off x="228600" y="583200"/>
            <a:ext cx="8686080" cy="8582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Conditional submittal</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7" name="CustomShape 49"/>
          <p:cNvSpPr/>
          <p:nvPr/>
        </p:nvSpPr>
        <p:spPr>
          <a:xfrm>
            <a:off x="457200" y="1635480"/>
            <a:ext cx="8225280" cy="29793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IEEE 802.15 WG requests conditional approval from the LMSC to submit P802.15.9a_D02</a:t>
            </a:r>
            <a:r>
              <a:rPr b="0" i="1" lang="en-US" sz="2000" spc="-1" strike="noStrike">
                <a:solidFill>
                  <a:srgbClr val="000000"/>
                </a:solidFill>
                <a:latin typeface="Arial"/>
                <a:ea typeface="DejaVu Sans"/>
              </a:rPr>
              <a:t> (or current revision)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18" name="PlaceHolder 1"/>
          <p:cNvSpPr>
            <a:spLocks noGrp="1"/>
          </p:cNvSpPr>
          <p:nvPr>
            <p:ph type="title"/>
          </p:nvPr>
        </p:nvSpPr>
        <p:spPr>
          <a:xfrm>
            <a:off x="228600" y="583200"/>
            <a:ext cx="8686080" cy="8582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Conditional submittal to SA Ballot</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320" name=""/>
          <p:cNvGraphicFramePr/>
          <p:nvPr/>
        </p:nvGraphicFramePr>
        <p:xfrm>
          <a:off x="1118160" y="1344600"/>
          <a:ext cx="7053480" cy="3444120"/>
        </p:xfrm>
        <a:graphic>
          <a:graphicData uri="http://schemas.openxmlformats.org/drawingml/2006/table">
            <a:tbl>
              <a:tblPr/>
              <a:tblGrid>
                <a:gridCol w="5581080"/>
                <a:gridCol w="1472760"/>
              </a:tblGrid>
              <a:tr h="4154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3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15440">
                <a:tc>
                  <a:txBody>
                    <a:bodyPr lIns="90000" rIns="90000" anchor="t">
                      <a:noAutofit/>
                    </a:bodyPr>
                    <a:p>
                      <a:pPr>
                        <a:lnSpc>
                          <a:spcPct val="100000"/>
                        </a:lnSpc>
                      </a:pPr>
                      <a:r>
                        <a:rPr b="0" lang="en-US" sz="1800" spc="-1" strike="sngStrike">
                          <a:solidFill>
                            <a:srgbClr val="003300"/>
                          </a:solidFill>
                          <a:latin typeface="Arial"/>
                        </a:rPr>
                        <a:t>Draft ready for SA ballot</a:t>
                      </a:r>
                      <a:endParaRPr b="0" lang="fi-FI" sz="1800" spc="-1" strike="sngStrike">
                        <a:solidFill>
                          <a:srgbClr val="0033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Aug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154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776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1"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322" name="PlaceHolder 2"/>
          <p:cNvSpPr>
            <a:spLocks noGrp="1"/>
          </p:cNvSpPr>
          <p:nvPr>
            <p:ph/>
          </p:nvPr>
        </p:nvSpPr>
        <p:spPr>
          <a:xfrm>
            <a:off x="457200" y="1383480"/>
            <a:ext cx="8227080" cy="347256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Processed all letter ballot comments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Prepared draft for recirculation</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 after this session</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Requested conditional submittal for standard association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TG9a for September</a:t>
            </a:r>
            <a:endParaRPr b="0" lang="fi-FI" sz="3200" spc="-1" strike="noStrike">
              <a:solidFill>
                <a:srgbClr val="000000"/>
              </a:solidFill>
              <a:latin typeface="Arial"/>
            </a:endParaRPr>
          </a:p>
        </p:txBody>
      </p:sp>
      <p:sp>
        <p:nvSpPr>
          <p:cNvPr id="324" name="PlaceHolder 2"/>
          <p:cNvSpPr>
            <a:spLocks noGrp="1"/>
          </p:cNvSpPr>
          <p:nvPr>
            <p:ph/>
          </p:nvPr>
        </p:nvSpPr>
        <p:spPr>
          <a:xfrm>
            <a:off x="457200" y="1383480"/>
            <a:ext cx="8227080" cy="3472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TG4ac or TG4ae.</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letter ballots (if any), or process initial standard association ballot comemnts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32000" indent="0">
              <a:lnSpc>
                <a:spcPct val="100000"/>
              </a:lnSpc>
              <a:spcBef>
                <a:spcPts val="1417"/>
              </a:spcBef>
              <a:buNone/>
            </a:pPr>
            <a:endParaRPr b="0" lang="fi-FI" sz="3200" spc="-1" strike="noStrike">
              <a:solidFill>
                <a:srgbClr val="000000"/>
              </a:solidFill>
              <a:latin typeface="Arial"/>
            </a:endParaRPr>
          </a:p>
          <a:p>
            <a:pPr marL="432000" indent="0">
              <a:lnSpc>
                <a:spcPct val="100000"/>
              </a:lnSpc>
              <a:spcBef>
                <a:spcPts val="1417"/>
              </a:spcBef>
              <a:buNone/>
              <a:tabLst>
                <a:tab algn="l" pos="0"/>
              </a:tabLst>
            </a:pP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CustomShape 4"/>
          <p:cNvSpPr/>
          <p:nvPr/>
        </p:nvSpPr>
        <p:spPr>
          <a:xfrm>
            <a:off x="720000" y="476280"/>
            <a:ext cx="7737840" cy="601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280" name="CustomShape 5"/>
          <p:cNvSpPr/>
          <p:nvPr/>
        </p:nvSpPr>
        <p:spPr>
          <a:xfrm>
            <a:off x="540000" y="1125000"/>
            <a:ext cx="8097840" cy="35528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CustomShape 6"/>
          <p:cNvSpPr/>
          <p:nvPr/>
        </p:nvSpPr>
        <p:spPr>
          <a:xfrm>
            <a:off x="720000" y="469800"/>
            <a:ext cx="7737840" cy="608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282" name="CustomShape 7"/>
          <p:cNvSpPr/>
          <p:nvPr/>
        </p:nvSpPr>
        <p:spPr>
          <a:xfrm>
            <a:off x="540000" y="1115640"/>
            <a:ext cx="8097840" cy="37422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CustomShape 8"/>
          <p:cNvSpPr/>
          <p:nvPr/>
        </p:nvSpPr>
        <p:spPr>
          <a:xfrm>
            <a:off x="720000" y="486720"/>
            <a:ext cx="7737840" cy="62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284" name="CustomShape 9"/>
          <p:cNvSpPr/>
          <p:nvPr/>
        </p:nvSpPr>
        <p:spPr>
          <a:xfrm>
            <a:off x="540000" y="1115640"/>
            <a:ext cx="8097840" cy="3742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CustomShape 10"/>
          <p:cNvSpPr/>
          <p:nvPr/>
        </p:nvSpPr>
        <p:spPr>
          <a:xfrm>
            <a:off x="720000" y="486000"/>
            <a:ext cx="7737840" cy="62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286" name="CustomShape 11"/>
          <p:cNvSpPr/>
          <p:nvPr/>
        </p:nvSpPr>
        <p:spPr>
          <a:xfrm>
            <a:off x="540000" y="1135080"/>
            <a:ext cx="8097840" cy="3722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CustomShape 12"/>
          <p:cNvSpPr/>
          <p:nvPr/>
        </p:nvSpPr>
        <p:spPr>
          <a:xfrm>
            <a:off x="720000" y="486000"/>
            <a:ext cx="7737840" cy="80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288" name="CustomShape 13"/>
          <p:cNvSpPr/>
          <p:nvPr/>
        </p:nvSpPr>
        <p:spPr>
          <a:xfrm>
            <a:off x="540000" y="1296000"/>
            <a:ext cx="8097840" cy="3561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CustomShape 14"/>
          <p:cNvSpPr/>
          <p:nvPr/>
        </p:nvSpPr>
        <p:spPr>
          <a:xfrm>
            <a:off x="720000" y="486000"/>
            <a:ext cx="7737840" cy="44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90" name="CustomShape 15"/>
          <p:cNvSpPr/>
          <p:nvPr/>
        </p:nvSpPr>
        <p:spPr>
          <a:xfrm>
            <a:off x="540000" y="1315080"/>
            <a:ext cx="8097840" cy="3542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CustomShape 16"/>
          <p:cNvSpPr/>
          <p:nvPr/>
        </p:nvSpPr>
        <p:spPr>
          <a:xfrm>
            <a:off x="720000" y="486000"/>
            <a:ext cx="7737840" cy="44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92" name="CustomShape 17"/>
          <p:cNvSpPr/>
          <p:nvPr/>
        </p:nvSpPr>
        <p:spPr>
          <a:xfrm>
            <a:off x="540000" y="1315080"/>
            <a:ext cx="8097840" cy="3542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4427</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2025-07-26T22:10:27Z</dcterms:modified>
  <cp:revision>29</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