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 ContentType="application/vnd.ms-exce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6" r:id="rId15"/>
    <p:sldId id="2377" r:id="rId16"/>
    <p:sldId id="2375" r:id="rId17"/>
    <p:sldId id="264" r:id="rId18"/>
    <p:sldId id="2428" r:id="rId19"/>
    <p:sldId id="2425" r:id="rId20"/>
    <p:sldId id="2430" r:id="rId21"/>
    <p:sldId id="2429" r:id="rId22"/>
    <p:sldId id="2427" r:id="rId23"/>
    <p:sldId id="2426" r:id="rId24"/>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6"/>
            <p14:sldId id="2377"/>
            <p14:sldId id="2375"/>
            <p14:sldId id="264"/>
            <p14:sldId id="2428"/>
          </p14:sldIdLst>
        </p14:section>
        <p14:section name="Closing Slide" id="{17524BA6-C3AC-EE4D-BA9D-E46A8CDB0646}">
          <p14:sldIdLst>
            <p14:sldId id="2425"/>
            <p14:sldId id="2430"/>
            <p14:sldId id="2429"/>
            <p14:sldId id="2427"/>
            <p14:sldId id="2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D8BBB-32C8-434E-A510-258EE7428EA0}" v="5" dt="2025-07-31T13:43:07.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B04D8BBB-32C8-434E-A510-258EE7428EA0}"/>
    <pc:docChg chg="custSel modSld modMainMaster">
      <pc:chgData name="Phil Beecher" userId="8e59e9d451c39ba5" providerId="LiveId" clId="{B04D8BBB-32C8-434E-A510-258EE7428EA0}" dt="2025-07-31T14:03:11.884" v="297" actId="12"/>
      <pc:docMkLst>
        <pc:docMk/>
      </pc:docMkLst>
      <pc:sldChg chg="modSp mod">
        <pc:chgData name="Phil Beecher" userId="8e59e9d451c39ba5" providerId="LiveId" clId="{B04D8BBB-32C8-434E-A510-258EE7428EA0}" dt="2025-07-31T13:44:40.141" v="119" actId="20577"/>
        <pc:sldMkLst>
          <pc:docMk/>
          <pc:sldMk cId="1003608405" sldId="2425"/>
        </pc:sldMkLst>
        <pc:spChg chg="mod">
          <ac:chgData name="Phil Beecher" userId="8e59e9d451c39ba5" providerId="LiveId" clId="{B04D8BBB-32C8-434E-A510-258EE7428EA0}" dt="2025-07-31T13:44:40.141" v="119" actId="20577"/>
          <ac:spMkLst>
            <pc:docMk/>
            <pc:sldMk cId="1003608405" sldId="2425"/>
            <ac:spMk id="4099" creationId="{00000000-0000-0000-0000-000000000000}"/>
          </ac:spMkLst>
        </pc:spChg>
      </pc:sldChg>
      <pc:sldChg chg="modSp mod">
        <pc:chgData name="Phil Beecher" userId="8e59e9d451c39ba5" providerId="LiveId" clId="{B04D8BBB-32C8-434E-A510-258EE7428EA0}" dt="2025-07-31T14:03:11.884" v="297" actId="12"/>
        <pc:sldMkLst>
          <pc:docMk/>
          <pc:sldMk cId="2271878425" sldId="2427"/>
        </pc:sldMkLst>
        <pc:spChg chg="mod">
          <ac:chgData name="Phil Beecher" userId="8e59e9d451c39ba5" providerId="LiveId" clId="{B04D8BBB-32C8-434E-A510-258EE7428EA0}" dt="2025-07-31T14:03:11.884" v="297" actId="12"/>
          <ac:spMkLst>
            <pc:docMk/>
            <pc:sldMk cId="2271878425" sldId="2427"/>
            <ac:spMk id="3" creationId="{11FA258F-1D1B-D407-0F61-633015BE5B6F}"/>
          </ac:spMkLst>
        </pc:spChg>
      </pc:sldChg>
      <pc:sldChg chg="modSp mod">
        <pc:chgData name="Phil Beecher" userId="8e59e9d451c39ba5" providerId="LiveId" clId="{B04D8BBB-32C8-434E-A510-258EE7428EA0}" dt="2025-07-31T13:44:08.884" v="116" actId="6549"/>
        <pc:sldMkLst>
          <pc:docMk/>
          <pc:sldMk cId="606588117" sldId="2428"/>
        </pc:sldMkLst>
        <pc:spChg chg="mod">
          <ac:chgData name="Phil Beecher" userId="8e59e9d451c39ba5" providerId="LiveId" clId="{B04D8BBB-32C8-434E-A510-258EE7428EA0}" dt="2025-07-31T13:44:08.884" v="116" actId="6549"/>
          <ac:spMkLst>
            <pc:docMk/>
            <pc:sldMk cId="606588117" sldId="2428"/>
            <ac:spMk id="3" creationId="{BB79A83F-754C-ACFC-CD30-916EC3A8D74E}"/>
          </ac:spMkLst>
        </pc:spChg>
      </pc:sldChg>
      <pc:sldChg chg="modSp mod">
        <pc:chgData name="Phil Beecher" userId="8e59e9d451c39ba5" providerId="LiveId" clId="{B04D8BBB-32C8-434E-A510-258EE7428EA0}" dt="2025-07-31T10:15:56.695" v="108" actId="20577"/>
        <pc:sldMkLst>
          <pc:docMk/>
          <pc:sldMk cId="2210246725" sldId="2429"/>
        </pc:sldMkLst>
        <pc:spChg chg="mod">
          <ac:chgData name="Phil Beecher" userId="8e59e9d451c39ba5" providerId="LiveId" clId="{B04D8BBB-32C8-434E-A510-258EE7428EA0}" dt="2025-07-31T10:15:56.695" v="108" actId="20577"/>
          <ac:spMkLst>
            <pc:docMk/>
            <pc:sldMk cId="2210246725" sldId="2429"/>
            <ac:spMk id="4099" creationId="{5098FE38-238B-AA4B-545B-659EF5CB8B42}"/>
          </ac:spMkLst>
        </pc:spChg>
      </pc:sldChg>
      <pc:sldChg chg="modSp mod">
        <pc:chgData name="Phil Beecher" userId="8e59e9d451c39ba5" providerId="LiveId" clId="{B04D8BBB-32C8-434E-A510-258EE7428EA0}" dt="2025-07-31T13:43:15.181" v="115" actId="1076"/>
        <pc:sldMkLst>
          <pc:docMk/>
          <pc:sldMk cId="3334541694" sldId="2430"/>
        </pc:sldMkLst>
        <pc:graphicFrameChg chg="mod">
          <ac:chgData name="Phil Beecher" userId="8e59e9d451c39ba5" providerId="LiveId" clId="{B04D8BBB-32C8-434E-A510-258EE7428EA0}" dt="2025-07-31T13:43:15.181" v="115" actId="1076"/>
          <ac:graphicFrameMkLst>
            <pc:docMk/>
            <pc:sldMk cId="3334541694" sldId="2430"/>
            <ac:graphicFrameMk id="3" creationId="{618FCE1A-3891-1EB9-0874-669E5AE4AB5B}"/>
          </ac:graphicFrameMkLst>
        </pc:graphicFrameChg>
      </pc:sldChg>
      <pc:sldMasterChg chg="modSp mod">
        <pc:chgData name="Phil Beecher" userId="8e59e9d451c39ba5" providerId="LiveId" clId="{B04D8BBB-32C8-434E-A510-258EE7428EA0}" dt="2025-07-31T14:01:32.216" v="294" actId="20577"/>
        <pc:sldMasterMkLst>
          <pc:docMk/>
          <pc:sldMasterMk cId="0" sldId="2147483648"/>
        </pc:sldMasterMkLst>
        <pc:spChg chg="mod">
          <ac:chgData name="Phil Beecher" userId="8e59e9d451c39ba5" providerId="LiveId" clId="{B04D8BBB-32C8-434E-A510-258EE7428EA0}" dt="2025-07-31T14:01:32.216" v="294"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17</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52A6A-BE83-8487-6406-EFBA61A5C6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1519AB-89C1-5934-43F5-38F727774D63}"/>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0B03E74F-FFCE-3462-9E31-8ECA073373FA}"/>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D895BAF0-4A4E-F243-1595-FDC66873D29F}"/>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0C249369-32BE-DB77-6323-07EEF0AE5627}"/>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a:extLst>
              <a:ext uri="{FF2B5EF4-FFF2-40B4-BE49-F238E27FC236}">
                <a16:creationId xmlns:a16="http://schemas.microsoft.com/office/drawing/2014/main" id="{B60F6898-21B9-45E9-E56F-D05545C24EF3}"/>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3203960C-2C67-4BF9-CE82-FD559DC3CDC2}"/>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4431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58C9-CBCE-6130-DC09-77CDDB839D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BFFC64-A4A0-EC37-BB54-955BB3F468E4}"/>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254E1116-469E-3669-6670-084DDAADDC21}"/>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21D69640-1AEF-C156-1B1C-5C6D5A219962}"/>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9647319A-B8BF-EA17-1EA1-252A49BB8F8E}"/>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21</a:t>
            </a:fld>
            <a:endParaRPr lang="en-US" altLang="de-DE"/>
          </a:p>
        </p:txBody>
      </p:sp>
      <p:sp>
        <p:nvSpPr>
          <p:cNvPr id="24578" name="Rectangle 2">
            <a:extLst>
              <a:ext uri="{FF2B5EF4-FFF2-40B4-BE49-F238E27FC236}">
                <a16:creationId xmlns:a16="http://schemas.microsoft.com/office/drawing/2014/main" id="{A822FA99-A48F-D315-C382-5AB0F184AD04}"/>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1A43A883-23EA-F57A-E672-C6A4A866006A}"/>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3674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23</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kern="1200" dirty="0">
                <a:solidFill>
                  <a:schemeClr val="tx1"/>
                </a:solidFill>
                <a:effectLst/>
                <a:latin typeface="+mj-lt"/>
                <a:ea typeface="ＭＳ Ｐゴシック" charset="0"/>
                <a:cs typeface="ＭＳ Ｐゴシック" charset="0"/>
              </a:rPr>
              <a:t>15-25-0316-01-04ad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July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 Agenda, Opening / Closing Report for July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a:solidFill>
                  <a:srgbClr val="FF0000"/>
                </a:solidFill>
                <a:latin typeface="Calibri" panose="020F0502020204030204" pitchFamily="34" charset="0"/>
                <a:ea typeface="ＭＳ Ｐゴシック" pitchFamily="-65" charset="-128"/>
                <a:cs typeface="Calibri" panose="020F0502020204030204" pitchFamily="34" charset="0"/>
              </a:rPr>
              <a:t>26 July2025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July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July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14</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(FAU </a:t>
            </a:r>
            <a:r>
              <a:rPr lang="en-US" altLang="de-DE" sz="3200" dirty="0"/>
              <a:t>/Fraunhofer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Gary Stuebing (Cisco Systems)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787971E-AFF8-0343-7519-AD45CC2E22C8}"/>
              </a:ext>
            </a:extLst>
          </p:cNvPr>
          <p:cNvGraphicFramePr>
            <a:graphicFrameLocks noChangeAspect="1"/>
          </p:cNvGraphicFramePr>
          <p:nvPr>
            <p:extLst>
              <p:ext uri="{D42A27DB-BD31-4B8C-83A1-F6EECF244321}">
                <p14:modId xmlns:p14="http://schemas.microsoft.com/office/powerpoint/2010/main" val="3624740882"/>
              </p:ext>
            </p:extLst>
          </p:nvPr>
        </p:nvGraphicFramePr>
        <p:xfrm>
          <a:off x="927101" y="457733"/>
          <a:ext cx="10439400" cy="5942534"/>
        </p:xfrm>
        <a:graphic>
          <a:graphicData uri="http://schemas.openxmlformats.org/presentationml/2006/ole">
            <mc:AlternateContent xmlns:mc="http://schemas.openxmlformats.org/markup-compatibility/2006">
              <mc:Choice xmlns:v="urn:schemas-microsoft-com:vml" Requires="v">
                <p:oleObj name="Worksheet" r:id="rId2" imgW="14297340" imgH="8134350" progId="Excel.Sheet.12">
                  <p:embed/>
                </p:oleObj>
              </mc:Choice>
              <mc:Fallback>
                <p:oleObj name="Worksheet" r:id="rId2" imgW="14297340" imgH="8134350" progId="Excel.Sheet.12">
                  <p:embed/>
                  <p:pic>
                    <p:nvPicPr>
                      <p:cNvPr id="2" name="Object 1">
                        <a:extLst>
                          <a:ext uri="{FF2B5EF4-FFF2-40B4-BE49-F238E27FC236}">
                            <a16:creationId xmlns:a16="http://schemas.microsoft.com/office/drawing/2014/main" id="{7787971E-AFF8-0343-7519-AD45CC2E22C8}"/>
                          </a:ext>
                        </a:extLst>
                      </p:cNvPr>
                      <p:cNvPicPr/>
                      <p:nvPr/>
                    </p:nvPicPr>
                    <p:blipFill>
                      <a:blip r:embed="rId3"/>
                      <a:stretch>
                        <a:fillRect/>
                      </a:stretch>
                    </p:blipFill>
                    <p:spPr>
                      <a:xfrm>
                        <a:off x="927101" y="457733"/>
                        <a:ext cx="10439400" cy="5942534"/>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16</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648200" y="2006637"/>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8670509" y="2006637"/>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4648200" y="3588071"/>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2590800" y="364145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09" charset="0"/>
            </a:endParaRPr>
          </a:p>
        </p:txBody>
      </p:sp>
      <p:sp>
        <p:nvSpPr>
          <p:cNvPr id="8" name="Oval 7">
            <a:extLst>
              <a:ext uri="{FF2B5EF4-FFF2-40B4-BE49-F238E27FC236}">
                <a16:creationId xmlns:a16="http://schemas.microsoft.com/office/drawing/2014/main" id="{0A4564F5-8F3A-EED1-8633-2B0DBB8BA7E6}"/>
              </a:ext>
            </a:extLst>
          </p:cNvPr>
          <p:cNvSpPr/>
          <p:nvPr/>
        </p:nvSpPr>
        <p:spPr bwMode="auto">
          <a:xfrm>
            <a:off x="8670509" y="2700588"/>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2" name="Oval 11">
            <a:extLst>
              <a:ext uri="{FF2B5EF4-FFF2-40B4-BE49-F238E27FC236}">
                <a16:creationId xmlns:a16="http://schemas.microsoft.com/office/drawing/2014/main" id="{CA1A0604-4087-02AF-CED2-42E5DB029011}"/>
              </a:ext>
            </a:extLst>
          </p:cNvPr>
          <p:cNvSpPr/>
          <p:nvPr/>
        </p:nvSpPr>
        <p:spPr bwMode="auto">
          <a:xfrm>
            <a:off x="6678273" y="3600075"/>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409406"/>
          </a:xfrm>
          <a:ln/>
        </p:spPr>
        <p:txBody>
          <a:bodyPr/>
          <a:lstStyle/>
          <a:p>
            <a:pPr marL="0" indent="0">
              <a:buNone/>
            </a:pPr>
            <a:r>
              <a:rPr lang="en-US" altLang="de-DE" sz="1600" dirty="0"/>
              <a:t>Monday PM1:</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May minutes - </a:t>
            </a:r>
            <a:r>
              <a:rPr lang="en-GB" sz="1600" kern="100" dirty="0">
                <a:latin typeface="Aptos" panose="020B0004020202020204" pitchFamily="34" charset="0"/>
                <a:ea typeface="Yu Gothic" panose="020B0400000000000000" pitchFamily="34" charset="-128"/>
                <a:cs typeface="Times New Roman" panose="02020603050405020304" pitchFamily="18" charset="0"/>
              </a:rPr>
              <a:t>15-25-0222-00</a:t>
            </a:r>
            <a:endParaRPr lang="en-US" altLang="de-DE" sz="1600" dirty="0"/>
          </a:p>
          <a:p>
            <a:pPr marL="514350" indent="-514350">
              <a:buFont typeface="+mj-lt"/>
              <a:buAutoNum type="arabicPeriod"/>
            </a:pPr>
            <a:r>
              <a:rPr lang="en-US" altLang="de-DE" sz="1600" dirty="0"/>
              <a:t>Current proposal status</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AM1:</a:t>
            </a:r>
          </a:p>
          <a:p>
            <a:pPr marL="514350" indent="-514350">
              <a:buFont typeface="+mj-lt"/>
              <a:buAutoNum type="arabicPeriod"/>
            </a:pPr>
            <a:r>
              <a:rPr lang="en-US" altLang="de-DE" sz="1600" dirty="0"/>
              <a:t>Evaluation criteria </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17</a:t>
            </a:fld>
            <a:endParaRPr lang="en-US" altLang="de-DE"/>
          </a:p>
        </p:txBody>
      </p:sp>
      <p:sp>
        <p:nvSpPr>
          <p:cNvPr id="7" name="Rectangle 3"/>
          <p:cNvSpPr txBox="1">
            <a:spLocks noChangeArrowheads="1"/>
          </p:cNvSpPr>
          <p:nvPr/>
        </p:nvSpPr>
        <p:spPr bwMode="auto">
          <a:xfrm>
            <a:off x="6363206" y="1143794"/>
            <a:ext cx="521919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AM2:</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E5C65-ED50-F12A-662C-29D517737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043AF-1EE8-EB42-9037-540E167A9F4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Presentation Timeslots</a:t>
            </a:r>
          </a:p>
        </p:txBody>
      </p:sp>
      <p:sp>
        <p:nvSpPr>
          <p:cNvPr id="3" name="Content Placeholder 2">
            <a:extLst>
              <a:ext uri="{FF2B5EF4-FFF2-40B4-BE49-F238E27FC236}">
                <a16:creationId xmlns:a16="http://schemas.microsoft.com/office/drawing/2014/main" id="{BB79A83F-754C-ACFC-CD30-916EC3A8D74E}"/>
              </a:ext>
            </a:extLst>
          </p:cNvPr>
          <p:cNvSpPr>
            <a:spLocks noGrp="1"/>
          </p:cNvSpPr>
          <p:nvPr>
            <p:ph idx="1"/>
          </p:nvPr>
        </p:nvSpPr>
        <p:spPr>
          <a:xfrm>
            <a:off x="609600" y="1600200"/>
            <a:ext cx="10668000" cy="4640264"/>
          </a:xfrm>
        </p:spPr>
        <p:txBody>
          <a:bodyPr/>
          <a:lstStyle/>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Thomas Almholt (Tuesday 9AM Tuesday AM1)</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Sangsung Choi – Tuesday PM 1/2</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Hiroshi Harada – Wednesday (2 presentation), Thursday (3 presentation)</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Fabrice Portier – 1 presentation - Wednesday or Thursday</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Joerg Robert – 1 presentation – Wednesday, Thursday</a:t>
            </a:r>
          </a:p>
          <a:p>
            <a:endParaRPr lang="en-GB" sz="2400" kern="100" dirty="0">
              <a:latin typeface="Calibri" panose="020F0502020204030204" pitchFamily="34" charset="0"/>
              <a:ea typeface="Times New Roman" panose="02020603050405020304" pitchFamily="18" charset="0"/>
              <a:cs typeface="Times New Roman" panose="02020603050405020304" pitchFamily="18" charset="0"/>
            </a:endParaRP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Jung-Hwan Hwang Daniel (ETRI) – Tuesday </a:t>
            </a:r>
          </a:p>
        </p:txBody>
      </p:sp>
      <p:sp>
        <p:nvSpPr>
          <p:cNvPr id="5" name="Slide Number Placeholder 3">
            <a:extLst>
              <a:ext uri="{FF2B5EF4-FFF2-40B4-BE49-F238E27FC236}">
                <a16:creationId xmlns:a16="http://schemas.microsoft.com/office/drawing/2014/main" id="{4F6443C8-DB9D-E8F6-FC45-9BD17EFB4080}"/>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18</a:t>
            </a:fld>
            <a:endParaRPr lang="en-US" dirty="0"/>
          </a:p>
        </p:txBody>
      </p:sp>
      <p:sp>
        <p:nvSpPr>
          <p:cNvPr id="4" name="Footer Placeholder 2">
            <a:extLst>
              <a:ext uri="{FF2B5EF4-FFF2-40B4-BE49-F238E27FC236}">
                <a16:creationId xmlns:a16="http://schemas.microsoft.com/office/drawing/2014/main" id="{1143CA39-917A-DBF1-8B4C-2960DC86E85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60658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990600"/>
            <a:ext cx="11963400" cy="5257800"/>
          </a:xfrm>
          <a:ln/>
        </p:spPr>
        <p:txBody>
          <a:bodyPr/>
          <a:lstStyle/>
          <a:p>
            <a:pPr>
              <a:buFont typeface="Wingdings" panose="05000000000000000000" pitchFamily="2" charset="2"/>
              <a:buChar char="ü"/>
            </a:pPr>
            <a:r>
              <a:rPr lang="en-US" altLang="de-DE" sz="2400" dirty="0"/>
              <a:t>Approval of minutes</a:t>
            </a:r>
          </a:p>
          <a:p>
            <a:pPr>
              <a:buFont typeface="Wingdings" panose="05000000000000000000" pitchFamily="2" charset="2"/>
              <a:buChar char="ü"/>
            </a:pPr>
            <a:r>
              <a:rPr lang="en-US" altLang="de-DE" sz="2400" dirty="0"/>
              <a:t>Presentations (see next page)</a:t>
            </a:r>
          </a:p>
          <a:p>
            <a:pPr>
              <a:buFont typeface="Wingdings" panose="05000000000000000000" pitchFamily="2" charset="2"/>
              <a:buChar char="ü"/>
            </a:pPr>
            <a:r>
              <a:rPr lang="en-GB" sz="2400" kern="100" dirty="0">
                <a:latin typeface="Aptos" panose="020B0004020202020204" pitchFamily="34" charset="0"/>
                <a:ea typeface="Yu Gothic" panose="020B0400000000000000" pitchFamily="34" charset="-128"/>
                <a:cs typeface="Times New Roman" panose="02020603050405020304" pitchFamily="18" charset="0"/>
              </a:rPr>
              <a:t>July meeting minutes posted as 15-25-0333-00</a:t>
            </a:r>
            <a:endParaRPr lang="en-GB" sz="2400" kern="100" dirty="0">
              <a:effectLst/>
              <a:latin typeface="Aptos" panose="020B0004020202020204" pitchFamily="34" charset="0"/>
              <a:ea typeface="Yu Gothic" panose="020B0400000000000000" pitchFamily="34" charset="-128"/>
              <a:cs typeface="Times New Roman" panose="02020603050405020304" pitchFamily="18" charset="0"/>
            </a:endParaRPr>
          </a:p>
          <a:p>
            <a:pPr marL="514350" indent="-514350">
              <a:buFont typeface="+mj-lt"/>
              <a:buAutoNum type="arabicPeriod"/>
            </a:pPr>
            <a:endParaRPr lang="en-US" altLang="de-DE" sz="24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D2315AE2-A21C-19E1-3F50-359929627C30}"/>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C7D07-213F-17D6-4E91-3B953B362BD4}"/>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D70C4768-7E94-A49D-6A0F-2382C12542E7}"/>
              </a:ext>
            </a:extLst>
          </p:cNvPr>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a:extLst>
              <a:ext uri="{FF2B5EF4-FFF2-40B4-BE49-F238E27FC236}">
                <a16:creationId xmlns:a16="http://schemas.microsoft.com/office/drawing/2014/main" id="{65AE7D88-2B20-F11D-EFB7-05A6DCA3D8C9}"/>
              </a:ext>
            </a:extLst>
          </p:cNvPr>
          <p:cNvSpPr>
            <a:spLocks noGrp="1" noChangeArrowheads="1"/>
          </p:cNvSpPr>
          <p:nvPr>
            <p:ph type="title"/>
          </p:nvPr>
        </p:nvSpPr>
        <p:spPr>
          <a:xfrm>
            <a:off x="838200" y="297193"/>
            <a:ext cx="10363200" cy="309872"/>
          </a:xfrm>
          <a:ln/>
        </p:spPr>
        <p:txBody>
          <a:bodyPr/>
          <a:lstStyle/>
          <a:p>
            <a:r>
              <a:rPr lang="de-DE" altLang="de-DE" sz="3200" dirty="0"/>
              <a:t>Presentations heard</a:t>
            </a:r>
          </a:p>
        </p:txBody>
      </p:sp>
      <p:sp>
        <p:nvSpPr>
          <p:cNvPr id="2" name="Fußzeilenplatzhalter 4">
            <a:extLst>
              <a:ext uri="{FF2B5EF4-FFF2-40B4-BE49-F238E27FC236}">
                <a16:creationId xmlns:a16="http://schemas.microsoft.com/office/drawing/2014/main" id="{A287C121-7DEC-D598-B525-70E3632EA0A3}"/>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629271CF-8D6A-7591-74F2-B1CD86488C5C}"/>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Object 2">
            <a:extLst>
              <a:ext uri="{FF2B5EF4-FFF2-40B4-BE49-F238E27FC236}">
                <a16:creationId xmlns:a16="http://schemas.microsoft.com/office/drawing/2014/main" id="{618FCE1A-3891-1EB9-0874-669E5AE4AB5B}"/>
              </a:ext>
            </a:extLst>
          </p:cNvPr>
          <p:cNvGraphicFramePr>
            <a:graphicFrameLocks noChangeAspect="1"/>
          </p:cNvGraphicFramePr>
          <p:nvPr>
            <p:extLst>
              <p:ext uri="{D42A27DB-BD31-4B8C-83A1-F6EECF244321}">
                <p14:modId xmlns:p14="http://schemas.microsoft.com/office/powerpoint/2010/main" val="3229008125"/>
              </p:ext>
            </p:extLst>
          </p:nvPr>
        </p:nvGraphicFramePr>
        <p:xfrm>
          <a:off x="381000" y="1219200"/>
          <a:ext cx="12663507" cy="3581398"/>
        </p:xfrm>
        <a:graphic>
          <a:graphicData uri="http://schemas.openxmlformats.org/presentationml/2006/ole">
            <mc:AlternateContent xmlns:mc="http://schemas.openxmlformats.org/markup-compatibility/2006">
              <mc:Choice xmlns:v="urn:schemas-microsoft-com:vml" Requires="v">
                <p:oleObj name="Worksheet" r:id="rId3" imgW="15487726" imgH="4381500" progId="Excel.Sheet.8">
                  <p:embed/>
                </p:oleObj>
              </mc:Choice>
              <mc:Fallback>
                <p:oleObj name="Worksheet" r:id="rId3" imgW="15487726" imgH="4381500" progId="Excel.Sheet.8">
                  <p:embed/>
                  <p:pic>
                    <p:nvPicPr>
                      <p:cNvPr id="3" name="Object 2">
                        <a:extLst>
                          <a:ext uri="{FF2B5EF4-FFF2-40B4-BE49-F238E27FC236}">
                            <a16:creationId xmlns:a16="http://schemas.microsoft.com/office/drawing/2014/main" id="{618FCE1A-3891-1EB9-0874-669E5AE4AB5B}"/>
                          </a:ext>
                        </a:extLst>
                      </p:cNvPr>
                      <p:cNvPicPr/>
                      <p:nvPr/>
                    </p:nvPicPr>
                    <p:blipFill>
                      <a:blip r:embed="rId4"/>
                      <a:stretch>
                        <a:fillRect/>
                      </a:stretch>
                    </p:blipFill>
                    <p:spPr>
                      <a:xfrm>
                        <a:off x="381000" y="1219200"/>
                        <a:ext cx="12663507" cy="3581398"/>
                      </a:xfrm>
                      <a:prstGeom prst="rect">
                        <a:avLst/>
                      </a:prstGeom>
                    </p:spPr>
                  </p:pic>
                </p:oleObj>
              </mc:Fallback>
            </mc:AlternateContent>
          </a:graphicData>
        </a:graphic>
      </p:graphicFrame>
    </p:spTree>
    <p:extLst>
      <p:ext uri="{BB962C8B-B14F-4D97-AF65-F5344CB8AC3E}">
        <p14:creationId xmlns:p14="http://schemas.microsoft.com/office/powerpoint/2010/main" val="3334541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9F86-B751-C5B4-C896-89D74BA79049}"/>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DFA746C-41D6-F9B0-C6D1-C1D5C6322892}"/>
              </a:ext>
            </a:extLst>
          </p:cNvPr>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21</a:t>
            </a:fld>
            <a:endParaRPr lang="en-US" altLang="de-DE"/>
          </a:p>
        </p:txBody>
      </p:sp>
      <p:sp>
        <p:nvSpPr>
          <p:cNvPr id="4098" name="Rectangle 2">
            <a:extLst>
              <a:ext uri="{FF2B5EF4-FFF2-40B4-BE49-F238E27FC236}">
                <a16:creationId xmlns:a16="http://schemas.microsoft.com/office/drawing/2014/main" id="{E426BE14-4F2F-B619-5DB9-D0B713A82F40}"/>
              </a:ext>
            </a:extLst>
          </p:cNvPr>
          <p:cNvSpPr>
            <a:spLocks noGrp="1" noChangeArrowheads="1"/>
          </p:cNvSpPr>
          <p:nvPr>
            <p:ph type="title"/>
          </p:nvPr>
        </p:nvSpPr>
        <p:spPr>
          <a:xfrm>
            <a:off x="838200" y="452128"/>
            <a:ext cx="10363200" cy="462272"/>
          </a:xfrm>
          <a:ln/>
        </p:spPr>
        <p:txBody>
          <a:bodyPr/>
          <a:lstStyle/>
          <a:p>
            <a:r>
              <a:rPr lang="de-DE" altLang="de-DE" sz="3200" dirty="0"/>
              <a:t>Conference Call Schedule</a:t>
            </a:r>
          </a:p>
        </p:txBody>
      </p:sp>
      <p:sp>
        <p:nvSpPr>
          <p:cNvPr id="4099" name="Rectangle 3">
            <a:extLst>
              <a:ext uri="{FF2B5EF4-FFF2-40B4-BE49-F238E27FC236}">
                <a16:creationId xmlns:a16="http://schemas.microsoft.com/office/drawing/2014/main" id="{5098FE38-238B-AA4B-545B-659EF5CB8B42}"/>
              </a:ext>
            </a:extLst>
          </p:cNvPr>
          <p:cNvSpPr>
            <a:spLocks noGrp="1" noChangeArrowheads="1"/>
          </p:cNvSpPr>
          <p:nvPr>
            <p:ph type="body" idx="1"/>
          </p:nvPr>
        </p:nvSpPr>
        <p:spPr>
          <a:xfrm>
            <a:off x="914400" y="990600"/>
            <a:ext cx="10439400" cy="5257800"/>
          </a:xfrm>
          <a:ln/>
        </p:spPr>
        <p:txBody>
          <a:bodyPr/>
          <a:lstStyle/>
          <a:p>
            <a:pPr marL="0" indent="0">
              <a:buNone/>
            </a:pPr>
            <a:endParaRPr lang="en-US" altLang="de-DE" sz="2000" dirty="0"/>
          </a:p>
          <a:p>
            <a:pPr marL="0" indent="0">
              <a:buNone/>
            </a:pPr>
            <a:r>
              <a:rPr lang="en-US" altLang="de-DE" sz="2000" dirty="0"/>
              <a:t>Wednesday 3 September 2025, 22:00 JST, 15:00 CEST, 14:00 BST, 08:00 CDT, 06:00 PDT for 2 hours.</a:t>
            </a:r>
          </a:p>
          <a:p>
            <a:pPr marL="0" indent="0">
              <a:buNone/>
            </a:pPr>
            <a:r>
              <a:rPr lang="en-US" altLang="de-DE" sz="2000" dirty="0"/>
              <a:t>Goals: status reporting and </a:t>
            </a:r>
            <a:r>
              <a:rPr lang="en-US" altLang="de-DE" sz="2000"/>
              <a:t>preliminary outcomes of </a:t>
            </a:r>
            <a:r>
              <a:rPr lang="en-US" altLang="de-DE" sz="2000" dirty="0"/>
              <a:t>merges.</a:t>
            </a:r>
          </a:p>
          <a:p>
            <a:pPr marL="0" indent="0">
              <a:buNone/>
            </a:pPr>
            <a:endParaRPr lang="en-US" altLang="de-DE" sz="2000" dirty="0"/>
          </a:p>
          <a:p>
            <a:pPr marL="0" indent="0">
              <a:buNone/>
            </a:pPr>
            <a:endParaRPr lang="en-US" sz="2000" kern="100" dirty="0">
              <a:latin typeface="Aptos" panose="020B0004020202020204" pitchFamily="34" charset="0"/>
              <a:ea typeface="Yu Gothic" panose="020B0400000000000000" pitchFamily="34" charset="-128"/>
              <a:cs typeface="Times New Roman" panose="02020603050405020304" pitchFamily="18" charset="0"/>
            </a:endParaRPr>
          </a:p>
          <a:p>
            <a:pPr marL="0" indent="0">
              <a:buNone/>
            </a:pPr>
            <a:endParaRPr lang="en-GB" sz="2000" kern="100" dirty="0">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endParaRPr lang="en-US" altLang="de-DE" sz="1800" dirty="0"/>
          </a:p>
          <a:p>
            <a:pPr marL="0" indent="0">
              <a:buNone/>
            </a:pPr>
            <a:endParaRPr lang="en-US" altLang="de-DE" sz="1800" dirty="0"/>
          </a:p>
          <a:p>
            <a:pPr marL="0" indent="0">
              <a:buNone/>
            </a:pPr>
            <a:endParaRPr lang="en-US" altLang="de-DE" sz="18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400050" lvl="1" indent="0">
              <a:buNone/>
            </a:pPr>
            <a:endParaRPr lang="en-US" altLang="de-DE" sz="1600" dirty="0"/>
          </a:p>
          <a:p>
            <a:pPr marL="0" indent="0">
              <a:buNone/>
            </a:pPr>
            <a:endParaRPr lang="en-US" altLang="de-DE" sz="2000" dirty="0"/>
          </a:p>
        </p:txBody>
      </p:sp>
      <p:sp>
        <p:nvSpPr>
          <p:cNvPr id="2" name="Fußzeilenplatzhalter 4">
            <a:extLst>
              <a:ext uri="{FF2B5EF4-FFF2-40B4-BE49-F238E27FC236}">
                <a16:creationId xmlns:a16="http://schemas.microsoft.com/office/drawing/2014/main" id="{B0DA21AA-1BDE-C1B2-CBF3-A27C412F7CE0}"/>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766E132E-A2C4-2927-62B8-D15AF0969226}"/>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024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914400" y="115094"/>
            <a:ext cx="10363200" cy="1066800"/>
          </a:xfrm>
        </p:spPr>
        <p:txBody>
          <a:bodyPr/>
          <a:lstStyle/>
          <a:p>
            <a:r>
              <a:rPr lang="en-GB" dirty="0"/>
              <a:t>Proposed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57200" y="685800"/>
            <a:ext cx="10820400" cy="5410200"/>
          </a:xfrm>
        </p:spPr>
        <p:txBody>
          <a:bodyPr/>
          <a:lstStyle/>
          <a:p>
            <a:pPr marL="0" indent="0">
              <a:buNone/>
            </a:pPr>
            <a:r>
              <a:rPr lang="en-GB" sz="2000" b="1" dirty="0"/>
              <a:t>2024</a:t>
            </a:r>
          </a:p>
          <a:p>
            <a:pPr>
              <a:buFont typeface="Wingdings" panose="05000000000000000000" pitchFamily="2" charset="2"/>
              <a:buChar char="ü"/>
            </a:pPr>
            <a:r>
              <a:rPr lang="en-GB" sz="2000" dirty="0"/>
              <a:t>November: Approve Technical Guidance Document </a:t>
            </a:r>
          </a:p>
          <a:p>
            <a:pPr>
              <a:buFont typeface="Wingdings" panose="05000000000000000000" pitchFamily="2" charset="2"/>
              <a:buChar char="ü"/>
            </a:pPr>
            <a:r>
              <a:rPr lang="en-GB" sz="2000" dirty="0"/>
              <a:t>Call for proposals issued</a:t>
            </a:r>
          </a:p>
          <a:p>
            <a:pPr marL="0" indent="0">
              <a:buNone/>
            </a:pPr>
            <a:r>
              <a:rPr lang="en-GB" sz="2000" b="1" dirty="0"/>
              <a:t>2025</a:t>
            </a:r>
          </a:p>
          <a:p>
            <a:pPr>
              <a:buFont typeface="Wingdings" panose="05000000000000000000" pitchFamily="2" charset="2"/>
              <a:buChar char="ü"/>
            </a:pPr>
            <a:r>
              <a:rPr lang="en-GB" sz="2000" dirty="0"/>
              <a:t>January: Hear initial proposals</a:t>
            </a:r>
          </a:p>
          <a:p>
            <a:pPr>
              <a:buFont typeface="Wingdings" panose="05000000000000000000" pitchFamily="2" charset="2"/>
              <a:buChar char="ü"/>
            </a:pPr>
            <a:r>
              <a:rPr lang="en-GB" sz="2000" dirty="0"/>
              <a:t>March: Hear updated proposals</a:t>
            </a:r>
          </a:p>
          <a:p>
            <a:pPr>
              <a:buFont typeface="Wingdings" panose="05000000000000000000" pitchFamily="2" charset="2"/>
              <a:buChar char="ü"/>
            </a:pPr>
            <a:r>
              <a:rPr lang="en-GB" sz="2000" dirty="0"/>
              <a:t>March to May – 2 conference calls </a:t>
            </a:r>
          </a:p>
          <a:p>
            <a:pPr lvl="1"/>
            <a:r>
              <a:rPr lang="en-GB" sz="1800" dirty="0"/>
              <a:t>Simulation results of remaining proposals not yet provided</a:t>
            </a:r>
          </a:p>
          <a:p>
            <a:pPr lvl="1"/>
            <a:r>
              <a:rPr lang="en-GB" sz="1800" dirty="0"/>
              <a:t>Prepare table of proposals for analysing against technical guidance document</a:t>
            </a:r>
          </a:p>
          <a:p>
            <a:pPr>
              <a:buFont typeface="Wingdings" panose="05000000000000000000" pitchFamily="2" charset="2"/>
              <a:buChar char="ü"/>
            </a:pPr>
            <a:r>
              <a:rPr lang="en-GB" sz="2000" dirty="0"/>
              <a:t>May: Hear final proposals</a:t>
            </a:r>
          </a:p>
          <a:p>
            <a:pPr>
              <a:buFont typeface="Wingdings" panose="05000000000000000000" pitchFamily="2" charset="2"/>
              <a:buChar char="ü"/>
            </a:pPr>
            <a:r>
              <a:rPr lang="en-GB" sz="2000" dirty="0"/>
              <a:t>May to July – 2 conference calls </a:t>
            </a:r>
          </a:p>
          <a:p>
            <a:pPr lvl="1">
              <a:buFont typeface="Arial" panose="020B0604020202020204" pitchFamily="34" charset="0"/>
              <a:buChar char="•"/>
            </a:pPr>
            <a:r>
              <a:rPr lang="en-GB" sz="1800" dirty="0"/>
              <a:t>Simulation results and proposal categorisation.</a:t>
            </a:r>
          </a:p>
          <a:p>
            <a:pPr>
              <a:buFont typeface="Wingdings" panose="05000000000000000000" pitchFamily="2" charset="2"/>
              <a:buChar char="ü"/>
            </a:pPr>
            <a:r>
              <a:rPr lang="en-GB" sz="2000" dirty="0"/>
              <a:t>July: Heard final proposals.  Categorized and summarized proposals</a:t>
            </a:r>
          </a:p>
          <a:p>
            <a:r>
              <a:rPr lang="en-GB" sz="2000" dirty="0"/>
              <a:t>July – September: Merging proposals </a:t>
            </a:r>
          </a:p>
          <a:p>
            <a:r>
              <a:rPr lang="en-GB" sz="2000" dirty="0"/>
              <a:t>September: Finish merging and start drafting the standard</a:t>
            </a:r>
          </a:p>
        </p:txBody>
      </p:sp>
      <p:sp>
        <p:nvSpPr>
          <p:cNvPr id="4" name="Footer Placeholder 3">
            <a:extLst>
              <a:ext uri="{FF2B5EF4-FFF2-40B4-BE49-F238E27FC236}">
                <a16:creationId xmlns:a16="http://schemas.microsoft.com/office/drawing/2014/main" id="{D638AD7C-5FA4-5ADB-69D6-92ACA3318E8D}"/>
              </a:ext>
            </a:extLst>
          </p:cNvPr>
          <p:cNvSpPr>
            <a:spLocks noGrp="1"/>
          </p:cNvSpPr>
          <p:nvPr>
            <p:ph type="ftr" sz="quarter" idx="11"/>
          </p:nvPr>
        </p:nvSpPr>
        <p:spPr/>
        <p:txBody>
          <a:bodyPr/>
          <a:lstStyle/>
          <a:p>
            <a:pPr algn="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22</a:t>
            </a:fld>
            <a:endParaRPr lang="en-US"/>
          </a:p>
        </p:txBody>
      </p:sp>
    </p:spTree>
    <p:extLst>
      <p:ext uri="{BB962C8B-B14F-4D97-AF65-F5344CB8AC3E}">
        <p14:creationId xmlns:p14="http://schemas.microsoft.com/office/powerpoint/2010/main" val="2271878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23</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Questions?</a:t>
            </a:r>
          </a:p>
        </p:txBody>
      </p:sp>
      <p:sp>
        <p:nvSpPr>
          <p:cNvPr id="4099" name="Rectangle 3"/>
          <p:cNvSpPr>
            <a:spLocks noGrp="1" noChangeArrowheads="1"/>
          </p:cNvSpPr>
          <p:nvPr>
            <p:ph type="body" idx="1"/>
          </p:nvPr>
        </p:nvSpPr>
        <p:spPr>
          <a:xfrm>
            <a:off x="800607" y="1371600"/>
            <a:ext cx="11125200" cy="4648200"/>
          </a:xfrm>
          <a:ln/>
        </p:spPr>
        <p:txBody>
          <a:bodyPr/>
          <a:lstStyle/>
          <a:p>
            <a:pPr marL="514350" indent="-514350">
              <a:buFont typeface="+mj-lt"/>
              <a:buAutoNum type="arabicPeriod"/>
            </a:pPr>
            <a:endParaRPr lang="en-US" altLang="de-DE" sz="16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05000" y="484095"/>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609600" y="1551158"/>
            <a:ext cx="11125199" cy="5373715"/>
          </a:xfrm>
          <a:prstGeom prst="rect">
            <a:avLst/>
          </a:prstGeom>
        </p:spPr>
        <p:txBody>
          <a:bodyPr wrap="square">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eaLnBrk="1" hangingPunct="1">
              <a:buClr>
                <a:srgbClr val="C00000"/>
              </a:buClr>
              <a:defRPr/>
            </a:pPr>
            <a:endParaRPr lang="en-US" altLang="en-US" sz="2133" dirty="0">
              <a:latin typeface="Calibri" pitchFamily="34" charset="0"/>
              <a:cs typeface="Calibri"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82518</TotalTime>
  <Words>2039</Words>
  <Application>Microsoft Office PowerPoint</Application>
  <PresentationFormat>Widescreen</PresentationFormat>
  <Paragraphs>244</Paragraphs>
  <Slides>23</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4" baseType="lpstr">
      <vt:lpstr>Lucida Grande</vt:lpstr>
      <vt:lpstr>Monotype Sorts</vt:lpstr>
      <vt:lpstr>Aptos</vt:lpstr>
      <vt:lpstr>Arial</vt:lpstr>
      <vt:lpstr>Calibri</vt:lpstr>
      <vt:lpstr>Montserrat</vt:lpstr>
      <vt:lpstr>Times New Roman</vt:lpstr>
      <vt:lpstr>Wingdings</vt:lpstr>
      <vt:lpstr>Default Design</vt:lpstr>
      <vt:lpstr>Worksheet</vt:lpstr>
      <vt:lpstr>Microsoft Excel 97-2003 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TG4ad Leadership</vt:lpstr>
      <vt:lpstr>PowerPoint Presentation</vt:lpstr>
      <vt:lpstr>Agenda</vt:lpstr>
      <vt:lpstr>Presentation Timeslots</vt:lpstr>
      <vt:lpstr>Achievements</vt:lpstr>
      <vt:lpstr>Presentations heard</vt:lpstr>
      <vt:lpstr>Conference Call Schedule</vt:lpstr>
      <vt:lpstr>Proposed Timeline</vt:lpstr>
      <vt:lpstr>Questions?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Agenda/Opening/Closing Report</dc:title>
  <dc:subject>IEEE 802.15 TG4ad</dc:subject>
  <dc:creator>Phil Beecher</dc:creator>
  <cp:keywords/>
  <dc:description>15-24-0253-00-04ad</dc:description>
  <cp:lastModifiedBy>Phil Beecher</cp:lastModifiedBy>
  <cp:revision>1150</cp:revision>
  <cp:lastPrinted>2016-07-25T16:00:41Z</cp:lastPrinted>
  <dcterms:created xsi:type="dcterms:W3CDTF">2009-07-12T16:25:16Z</dcterms:created>
  <dcterms:modified xsi:type="dcterms:W3CDTF">2025-07-31T14:03:20Z</dcterms:modified>
  <cp:category/>
</cp:coreProperties>
</file>