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27"/>
  </p:notesMasterIdLst>
  <p:handoutMasterIdLst>
    <p:handoutMasterId r:id="rId28"/>
  </p:handoutMasterIdLst>
  <p:sldIdLst>
    <p:sldId id="1058" r:id="rId2"/>
    <p:sldId id="963" r:id="rId3"/>
    <p:sldId id="938" r:id="rId4"/>
    <p:sldId id="260" r:id="rId5"/>
    <p:sldId id="261" r:id="rId6"/>
    <p:sldId id="263" r:id="rId7"/>
    <p:sldId id="262" r:id="rId8"/>
    <p:sldId id="283" r:id="rId9"/>
    <p:sldId id="284" r:id="rId10"/>
    <p:sldId id="287" r:id="rId11"/>
    <p:sldId id="944" r:id="rId12"/>
    <p:sldId id="289" r:id="rId13"/>
    <p:sldId id="1043" r:id="rId14"/>
    <p:sldId id="1060" r:id="rId15"/>
    <p:sldId id="1066" r:id="rId16"/>
    <p:sldId id="1059" r:id="rId17"/>
    <p:sldId id="1063" r:id="rId18"/>
    <p:sldId id="1067" r:id="rId19"/>
    <p:sldId id="1068" r:id="rId20"/>
    <p:sldId id="1069" r:id="rId21"/>
    <p:sldId id="1061" r:id="rId22"/>
    <p:sldId id="1062" r:id="rId23"/>
    <p:sldId id="256" r:id="rId24"/>
    <p:sldId id="965" r:id="rId25"/>
    <p:sldId id="985" r:id="rId26"/>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97" autoAdjust="0"/>
    <p:restoredTop sz="96869" autoAdjust="0"/>
  </p:normalViewPr>
  <p:slideViewPr>
    <p:cSldViewPr>
      <p:cViewPr varScale="1">
        <p:scale>
          <a:sx n="105" d="100"/>
          <a:sy n="105" d="100"/>
        </p:scale>
        <p:origin x="114" y="144"/>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notesViewPr>
    <p:cSldViewPr>
      <p:cViewPr varScale="1">
        <p:scale>
          <a:sx n="97" d="100"/>
          <a:sy n="97" d="100"/>
        </p:scale>
        <p:origin x="2772"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6</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dirty="0"/>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23</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a:xfrm>
            <a:off x="8915400" y="6356350"/>
            <a:ext cx="2971800" cy="365125"/>
          </a:xfrm>
          <a:prstGeom prst="rect">
            <a:avLst/>
          </a:prstGeom>
        </p:spPr>
        <p:txBody>
          <a:bodyPr/>
          <a:lstStyle/>
          <a:p>
            <a:fld id="{D948579F-2529-4240-99E8-9509083FD228}" type="slidenum">
              <a:rPr lang="en-US" smtClean="0"/>
              <a:pPr/>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Slide Number Placeholder 6"/>
          <p:cNvSpPr>
            <a:spLocks noGrp="1" noChangeArrowheads="1"/>
          </p:cNvSpPr>
          <p:nvPr>
            <p:ph type="sldNum" sz="quarter" idx="12"/>
          </p:nvPr>
        </p:nvSpPr>
        <p:spPr>
          <a:xfrm>
            <a:off x="8915400" y="6356350"/>
            <a:ext cx="2971800" cy="365125"/>
          </a:xfrm>
          <a:prstGeom prst="rect">
            <a:avLst/>
          </a:prstGeom>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lvl1pPr>
              <a:defRPr/>
            </a:lvl1pPr>
          </a:lstStyle>
          <a:p>
            <a:r>
              <a:rPr lang="en-US" dirty="0"/>
              <a:t>July_2025</a:t>
            </a:r>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a:xfrm>
            <a:off x="8915400" y="6356350"/>
            <a:ext cx="2971800" cy="365125"/>
          </a:xfrm>
          <a:prstGeom prst="rect">
            <a:avLst/>
          </a:prstGeom>
        </p:spPr>
        <p:txBody>
          <a:bodyPr/>
          <a:lstStyle/>
          <a:p>
            <a:fld id="{A1C9EF53-BD90-4B75-A223-F9525C143888}" type="slidenum">
              <a:rPr lang="en-US" smtClean="0"/>
              <a:pPr/>
              <a:t>‹#›</a:t>
            </a:fld>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a:xfrm>
            <a:off x="8915400" y="6356350"/>
            <a:ext cx="2971800" cy="365125"/>
          </a:xfrm>
          <a:prstGeom prst="rect">
            <a:avLst/>
          </a:prstGeom>
        </p:spPr>
        <p:txBody>
          <a:bodyPr/>
          <a:lstStyle/>
          <a:p>
            <a:fld id="{EBD4C34D-4CD0-4A0E-BD59-F509346FA9BB}" type="slidenum">
              <a:rPr lang="en-US" smtClean="0"/>
              <a:pPr/>
              <a:t>‹#›</a:t>
            </a:fld>
            <a:endParaRPr lang="en-US" dirty="0"/>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a:xfrm>
            <a:off x="8915400" y="6356350"/>
            <a:ext cx="2971800" cy="365125"/>
          </a:xfrm>
          <a:prstGeom prst="rect">
            <a:avLst/>
          </a:prstGeom>
        </p:spPr>
        <p:txBody>
          <a:bodyPr/>
          <a:lstStyle/>
          <a:p>
            <a:fld id="{78D82EEF-B42F-44D5-8B21-14FE82D1E170}" type="slidenum">
              <a:rPr lang="en-US" smtClean="0"/>
              <a:pPr/>
              <a:t>‹#›</a:t>
            </a:fld>
            <a:endParaRPr lang="en-US" dirty="0"/>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a:xfrm>
            <a:off x="8915400" y="6356350"/>
            <a:ext cx="2971800" cy="365125"/>
          </a:xfrm>
          <a:prstGeom prst="rect">
            <a:avLst/>
          </a:prstGeom>
        </p:spPr>
        <p:txBody>
          <a:bodyPr/>
          <a:lstStyle/>
          <a:p>
            <a:fld id="{77FB97AE-1903-41D8-B1F9-83692465749C}" type="slidenum">
              <a:rPr lang="en-US" smtClean="0"/>
              <a:pPr/>
              <a:t>‹#›</a:t>
            </a:fld>
            <a:endParaRPr lang="en-US" dirty="0"/>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a:xfrm>
            <a:off x="8915400" y="6356350"/>
            <a:ext cx="2971800" cy="365125"/>
          </a:xfrm>
          <a:prstGeom prst="rect">
            <a:avLst/>
          </a:prstGeom>
        </p:spPr>
        <p:txBody>
          <a:bodyPr/>
          <a:lstStyle/>
          <a:p>
            <a:fld id="{7EFC2CB1-BB33-4EAC-A903-EB830165C15C}" type="slidenum">
              <a:rPr lang="en-US" smtClean="0"/>
              <a:pPr/>
              <a:t>‹#›</a:t>
            </a:fld>
            <a:endParaRPr lang="en-US" dirty="0"/>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a:prstGeom prst="rect">
            <a:avLst/>
          </a:prstGeom>
        </p:spPr>
        <p:txBody>
          <a:bodyPr/>
          <a:lstStyle/>
          <a:p>
            <a:fld id="{20092462-9859-4223-AEDC-0764803AB50E}" type="slidenum">
              <a:rPr lang="en-US" smtClean="0"/>
              <a:pPr/>
              <a:t>‹#›</a:t>
            </a:fld>
            <a:endParaRPr lang="en-US" dirty="0"/>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a:xfrm>
            <a:off x="8915400" y="6356350"/>
            <a:ext cx="2971800" cy="365125"/>
          </a:xfrm>
          <a:prstGeom prst="rect">
            <a:avLst/>
          </a:prstGeom>
        </p:spPr>
        <p:txBody>
          <a:bodyPr/>
          <a:lstStyle/>
          <a:p>
            <a:fld id="{A319080C-10B6-4740-8D35-C8A53BAAD847}" type="slidenum">
              <a:rPr lang="en-US" smtClean="0"/>
              <a:pPr/>
              <a:t>‹#›</a:t>
            </a:fld>
            <a:endParaRPr lang="en-US" dirty="0"/>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doc.:IEEE802.15-25-0303r3</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July_2025</a:t>
            </a:r>
          </a:p>
        </p:txBody>
      </p:sp>
      <p:sp>
        <p:nvSpPr>
          <p:cNvPr id="4" name="Slide Number Placeholder 3">
            <a:extLst>
              <a:ext uri="{FF2B5EF4-FFF2-40B4-BE49-F238E27FC236}">
                <a16:creationId xmlns:a16="http://schemas.microsoft.com/office/drawing/2014/main" id="{D36CFDB5-E8A1-44A2-99CC-CB3BDE90A3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C9B60-20C2-4534-A2C4-775136E7A6D6}" type="slidenum">
              <a:rPr lang="en-US" smtClean="0"/>
              <a:pPr/>
              <a:t>‹#›</a:t>
            </a:fld>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5/dcn/25/15-25-0338-00-16me-proposed-modification-and-additions-to-802-16t.pptx" TargetMode="External"/><Relationship Id="rId2" Type="http://schemas.openxmlformats.org/officeDocument/2006/relationships/hyperlink" Target="https://mentor.ieee.org/802.15/dcn/25/15-25-0342-00-16me-synchronization-sequence-length-and-repetitions.ppt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1398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802.16 Revision TG16me </a:t>
            </a:r>
            <a:r>
              <a:rPr lang="en-US" dirty="0"/>
              <a:t>July 2025</a:t>
            </a:r>
            <a:r>
              <a:rPr lang="en-US" altLang="en-US" dirty="0">
                <a:solidFill>
                  <a:schemeClr val="tx2"/>
                </a:solidFill>
              </a:rPr>
              <a: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2025-07-14</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normAutofit fontScale="92500" lnSpcReduction="20000"/>
          </a:bodyPr>
          <a:lstStyle/>
          <a:p>
            <a:r>
              <a:rPr lang="en-US" dirty="0"/>
              <a:t>All participants in IEEE-SA activities are expected to adhere to the core principles underlying the:</a:t>
            </a:r>
          </a:p>
          <a:p>
            <a:pPr lvl="1"/>
            <a:r>
              <a:rPr lang="en-US" dirty="0">
                <a:hlinkClick r:id="rId2"/>
              </a:rPr>
              <a:t>IEEE Code of Ethics</a:t>
            </a:r>
            <a:endParaRPr lang="en-US" dirty="0"/>
          </a:p>
          <a:p>
            <a:pPr lvl="1"/>
            <a:r>
              <a:rPr lang="en-US" dirty="0">
                <a:hlinkClick r:id="rId3"/>
              </a:rPr>
              <a:t>IEEE Code of Conduct</a:t>
            </a:r>
            <a:endParaRPr lang="en-US" dirty="0"/>
          </a:p>
          <a:p>
            <a:r>
              <a:rPr lang="en-US" dirty="0"/>
              <a:t>The core principles of the IEEE Codes of Ethics &amp; Conduct are to:</a:t>
            </a:r>
          </a:p>
          <a:p>
            <a:pPr lvl="1"/>
            <a:r>
              <a:rPr lang="en-US" dirty="0"/>
              <a:t>Uphold the highest standards of integrity, responsible behavior, and ethical and professional conduct</a:t>
            </a:r>
          </a:p>
          <a:p>
            <a:pPr lvl="1"/>
            <a:r>
              <a:rPr lang="en-US" dirty="0"/>
              <a:t>Treat people fairly and with respect, to not engage in harassment, discrimination, or retaliation, and to protect people's privacy.</a:t>
            </a:r>
          </a:p>
          <a:p>
            <a:pPr lvl="1"/>
            <a:r>
              <a:rPr lang="en-US" dirty="0"/>
              <a:t>Avoid injuring others, their property, reputation, or employment by false or malicious action</a:t>
            </a:r>
          </a:p>
          <a:p>
            <a:r>
              <a:rPr lang="en-US" dirty="0"/>
              <a:t>The most recent versions of these Codes are available at</a:t>
            </a:r>
          </a:p>
          <a:p>
            <a:pPr lvl="1"/>
            <a:r>
              <a:rPr lang="en-US" dirty="0">
                <a:hlinkClick r:id="rId4"/>
              </a:rPr>
              <a:t>http://www.ieee.org/about/corporate/governance</a:t>
            </a:r>
            <a:endParaRPr lang="en-US" dirty="0"/>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726BFD81-DED8-452D-8555-FAA197883AB4}"/>
              </a:ext>
            </a:extLst>
          </p:cNvPr>
          <p:cNvSpPr>
            <a:spLocks noGrp="1"/>
          </p:cNvSpPr>
          <p:nvPr>
            <p:ph type="sldNum" sz="quarter" idx="12"/>
          </p:nvPr>
        </p:nvSpPr>
        <p:spPr/>
        <p:txBody>
          <a:bodyPr/>
          <a:lstStyle/>
          <a:p>
            <a:fld id="{A1C9EF53-BD90-4B75-A223-F9525C143888}" type="slidenum">
              <a:rPr lang="en-US" smtClean="0"/>
              <a:pPr/>
              <a:t>10</a:t>
            </a:fld>
            <a:endParaRPr lang="en-US" dirty="0"/>
          </a:p>
        </p:txBody>
      </p:sp>
      <p:sp>
        <p:nvSpPr>
          <p:cNvPr id="4" name="Date Placeholder 3">
            <a:extLst>
              <a:ext uri="{FF2B5EF4-FFF2-40B4-BE49-F238E27FC236}">
                <a16:creationId xmlns:a16="http://schemas.microsoft.com/office/drawing/2014/main" id="{8650865C-7791-4784-8D60-D5436EA1D990}"/>
              </a:ext>
            </a:extLst>
          </p:cNvPr>
          <p:cNvSpPr>
            <a:spLocks noGrp="1"/>
          </p:cNvSpPr>
          <p:nvPr>
            <p:ph type="dt" sz="half" idx="10"/>
          </p:nvPr>
        </p:nvSpPr>
        <p:spPr/>
        <p:txBody>
          <a:bodyPr/>
          <a:lstStyle/>
          <a:p>
            <a:r>
              <a:rPr lang="en-US" dirty="0"/>
              <a:t>July_2025</a:t>
            </a:r>
          </a:p>
        </p:txBody>
      </p:sp>
    </p:spTree>
    <p:extLst>
      <p:ext uri="{BB962C8B-B14F-4D97-AF65-F5344CB8AC3E}">
        <p14:creationId xmlns:p14="http://schemas.microsoft.com/office/powerpoint/2010/main" val="193308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Participants in the IEEE-SA “individual process” shall</a:t>
            </a:r>
            <a:br>
              <a:rPr lang="en-US" sz="3600" dirty="0"/>
            </a:br>
            <a:r>
              <a:rPr lang="en-US" sz="3600" dirty="0"/>
              <a:t>act independently of others, including employers</a:t>
            </a:r>
          </a:p>
        </p:txBody>
      </p:sp>
      <p:sp>
        <p:nvSpPr>
          <p:cNvPr id="3" name="Content Placeholder 2"/>
          <p:cNvSpPr>
            <a:spLocks noGrp="1"/>
          </p:cNvSpPr>
          <p:nvPr>
            <p:ph idx="1"/>
          </p:nvPr>
        </p:nvSpPr>
        <p:spPr/>
        <p:txBody>
          <a:bodyPr>
            <a:normAutofit fontScale="85000" lnSpcReduction="20000"/>
          </a:bodyPr>
          <a:lstStyle/>
          <a:p>
            <a:r>
              <a:rPr lang="en-US" dirty="0"/>
              <a:t>The </a:t>
            </a:r>
            <a:r>
              <a:rPr lang="en-US" dirty="0">
                <a:hlinkClick r:id="rId2"/>
              </a:rPr>
              <a:t>IEEE-SA Standards Board Bylaws </a:t>
            </a:r>
            <a:r>
              <a:rPr lang="en-US" dirty="0"/>
              <a:t>require that “participants in the IEEE standards development individual process shall act based on their qualifications and experience”</a:t>
            </a:r>
          </a:p>
          <a:p>
            <a:r>
              <a:rPr lang="en-US" dirty="0"/>
              <a:t>This means participants:</a:t>
            </a:r>
          </a:p>
          <a:p>
            <a:pPr lvl="1"/>
            <a:r>
              <a:rPr lang="en-US" dirty="0"/>
              <a:t>Shall act &amp; vote based on their personal &amp; independent opinions derived from their expertise, knowledge, and qualifications</a:t>
            </a:r>
          </a:p>
          <a:p>
            <a:pPr lvl="1"/>
            <a:r>
              <a:rPr lang="en-US" dirty="0"/>
              <a:t>Shall not act or vote based on any obligation to or any direction from any other person or organization, including an employer or client, regardless of any external commitments, agreements, contracts, or orders</a:t>
            </a:r>
          </a:p>
          <a:p>
            <a:pPr lvl="1"/>
            <a:r>
              <a:rPr lang="en-US" dirty="0"/>
              <a:t>Shall not direct the actions or votes of other participants or retaliate against other participants for fulfilling their responsibility to act &amp; vote based on their personal &amp; independently developed opinions</a:t>
            </a:r>
          </a:p>
          <a:p>
            <a:r>
              <a:rPr lang="en-US" dirty="0"/>
              <a:t>By participating in standards activities using the “individual process”, you are deemed to accept these requirements; if you are unable to satisfy these requirements then you shall immediately cease any participation</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A2CFE65F-0E4F-4E04-9C62-9FFAB4C10580}"/>
              </a:ext>
            </a:extLst>
          </p:cNvPr>
          <p:cNvSpPr>
            <a:spLocks noGrp="1"/>
          </p:cNvSpPr>
          <p:nvPr>
            <p:ph type="sldNum" sz="quarter" idx="12"/>
          </p:nvPr>
        </p:nvSpPr>
        <p:spPr/>
        <p:txBody>
          <a:bodyPr/>
          <a:lstStyle/>
          <a:p>
            <a:fld id="{A1C9EF53-BD90-4B75-A223-F9525C143888}" type="slidenum">
              <a:rPr lang="en-US" smtClean="0"/>
              <a:pPr/>
              <a:t>11</a:t>
            </a:fld>
            <a:endParaRPr lang="en-US" dirty="0"/>
          </a:p>
        </p:txBody>
      </p:sp>
      <p:sp>
        <p:nvSpPr>
          <p:cNvPr id="4" name="Date Placeholder 3">
            <a:extLst>
              <a:ext uri="{FF2B5EF4-FFF2-40B4-BE49-F238E27FC236}">
                <a16:creationId xmlns:a16="http://schemas.microsoft.com/office/drawing/2014/main" id="{9C4B883F-4C28-47C1-A321-09ADE082FEF5}"/>
              </a:ext>
            </a:extLst>
          </p:cNvPr>
          <p:cNvSpPr>
            <a:spLocks noGrp="1"/>
          </p:cNvSpPr>
          <p:nvPr>
            <p:ph type="dt" sz="half" idx="10"/>
          </p:nvPr>
        </p:nvSpPr>
        <p:spPr/>
        <p:txBody>
          <a:bodyPr/>
          <a:lstStyle/>
          <a:p>
            <a:r>
              <a:rPr lang="en-US" dirty="0"/>
              <a:t>July_2025</a:t>
            </a:r>
          </a:p>
        </p:txBody>
      </p:sp>
    </p:spTree>
    <p:extLst>
      <p:ext uri="{BB962C8B-B14F-4D97-AF65-F5344CB8AC3E}">
        <p14:creationId xmlns:p14="http://schemas.microsoft.com/office/powerpoint/2010/main" val="1343705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normAutofit fontScale="92500" lnSpcReduction="10000"/>
          </a:bodyPr>
          <a:lstStyle/>
          <a:p>
            <a:r>
              <a:rPr lang="en-US" dirty="0"/>
              <a:t>The </a:t>
            </a:r>
            <a:r>
              <a:rPr lang="en-US" dirty="0">
                <a:hlinkClick r:id="rId2"/>
              </a:rPr>
              <a:t>IEEE-SA Standards Board Bylaws </a:t>
            </a:r>
            <a:r>
              <a:rPr lang="en-US"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dirty="0"/>
              <a:t>This rule applies equally to those participating in a standards development project and to that project’s leadership group</a:t>
            </a:r>
          </a:p>
          <a:p>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F6A04073-40A1-4B23-B3D9-15FDC0A2861F}"/>
              </a:ext>
            </a:extLst>
          </p:cNvPr>
          <p:cNvSpPr>
            <a:spLocks noGrp="1"/>
          </p:cNvSpPr>
          <p:nvPr>
            <p:ph type="sldNum" sz="quarter" idx="12"/>
          </p:nvPr>
        </p:nvSpPr>
        <p:spPr/>
        <p:txBody>
          <a:bodyPr/>
          <a:lstStyle/>
          <a:p>
            <a:fld id="{A1C9EF53-BD90-4B75-A223-F9525C143888}" type="slidenum">
              <a:rPr lang="en-US" smtClean="0"/>
              <a:pPr/>
              <a:t>12</a:t>
            </a:fld>
            <a:endParaRPr lang="en-US" dirty="0"/>
          </a:p>
        </p:txBody>
      </p:sp>
      <p:sp>
        <p:nvSpPr>
          <p:cNvPr id="4" name="Date Placeholder 3">
            <a:extLst>
              <a:ext uri="{FF2B5EF4-FFF2-40B4-BE49-F238E27FC236}">
                <a16:creationId xmlns:a16="http://schemas.microsoft.com/office/drawing/2014/main" id="{A5D55916-E1E9-40A7-83EA-3F871DB4733C}"/>
              </a:ext>
            </a:extLst>
          </p:cNvPr>
          <p:cNvSpPr>
            <a:spLocks noGrp="1"/>
          </p:cNvSpPr>
          <p:nvPr>
            <p:ph type="dt" sz="half" idx="10"/>
          </p:nvPr>
        </p:nvSpPr>
        <p:spPr/>
        <p:txBody>
          <a:bodyPr/>
          <a:lstStyle/>
          <a:p>
            <a:r>
              <a:rPr lang="en-US" dirty="0"/>
              <a:t>July_2025</a:t>
            </a:r>
          </a:p>
        </p:txBody>
      </p:sp>
    </p:spTree>
    <p:extLst>
      <p:ext uri="{BB962C8B-B14F-4D97-AF65-F5344CB8AC3E}">
        <p14:creationId xmlns:p14="http://schemas.microsoft.com/office/powerpoint/2010/main" val="9695427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80E542-D8CA-B4EC-CF88-618E60E936DD}"/>
              </a:ext>
            </a:extLst>
          </p:cNvPr>
          <p:cNvSpPr>
            <a:spLocks noGrp="1"/>
          </p:cNvSpPr>
          <p:nvPr>
            <p:ph type="title"/>
          </p:nvPr>
        </p:nvSpPr>
        <p:spPr/>
        <p:txBody>
          <a:bodyPr/>
          <a:lstStyle/>
          <a:p>
            <a:r>
              <a:rPr lang="en-US" dirty="0"/>
              <a:t>Plan for week</a:t>
            </a:r>
          </a:p>
        </p:txBody>
      </p:sp>
      <p:sp>
        <p:nvSpPr>
          <p:cNvPr id="3" name="Content Placeholder 2">
            <a:extLst>
              <a:ext uri="{FF2B5EF4-FFF2-40B4-BE49-F238E27FC236}">
                <a16:creationId xmlns:a16="http://schemas.microsoft.com/office/drawing/2014/main" id="{E2B27A02-CA0F-47A8-9034-A8728F168401}"/>
              </a:ext>
            </a:extLst>
          </p:cNvPr>
          <p:cNvSpPr>
            <a:spLocks noGrp="1"/>
          </p:cNvSpPr>
          <p:nvPr>
            <p:ph idx="1"/>
          </p:nvPr>
        </p:nvSpPr>
        <p:spPr/>
        <p:txBody>
          <a:bodyPr/>
          <a:lstStyle/>
          <a:p>
            <a:r>
              <a:rPr lang="en-US" dirty="0"/>
              <a:t>Monday PM2 17:00 CEST</a:t>
            </a:r>
          </a:p>
          <a:p>
            <a:r>
              <a:rPr lang="en-US" dirty="0"/>
              <a:t>Tuesday PM1 14:30 CEST  </a:t>
            </a:r>
          </a:p>
          <a:p>
            <a:r>
              <a:rPr lang="en-US" dirty="0"/>
              <a:t>Wednesday PM1 14:30 CEST</a:t>
            </a:r>
          </a:p>
          <a:p>
            <a:r>
              <a:rPr lang="en-US" dirty="0"/>
              <a:t>Thursday PM1 14:30 CEST</a:t>
            </a:r>
          </a:p>
          <a:p>
            <a:endParaRPr lang="en-US" dirty="0"/>
          </a:p>
          <a:p>
            <a:endParaRPr lang="en-US" dirty="0"/>
          </a:p>
        </p:txBody>
      </p:sp>
      <p:sp>
        <p:nvSpPr>
          <p:cNvPr id="4" name="Date Placeholder 3">
            <a:extLst>
              <a:ext uri="{FF2B5EF4-FFF2-40B4-BE49-F238E27FC236}">
                <a16:creationId xmlns:a16="http://schemas.microsoft.com/office/drawing/2014/main" id="{4E0B49B8-5F16-C872-DAF2-E6CCDC0720F2}"/>
              </a:ext>
            </a:extLst>
          </p:cNvPr>
          <p:cNvSpPr>
            <a:spLocks noGrp="1"/>
          </p:cNvSpPr>
          <p:nvPr>
            <p:ph type="dt" sz="half" idx="10"/>
          </p:nvPr>
        </p:nvSpPr>
        <p:spPr/>
        <p:txBody>
          <a:bodyPr/>
          <a:lstStyle/>
          <a:p>
            <a:r>
              <a:rPr lang="en-US" dirty="0"/>
              <a:t>July_2025</a:t>
            </a:r>
          </a:p>
        </p:txBody>
      </p:sp>
      <p:sp>
        <p:nvSpPr>
          <p:cNvPr id="5" name="Footer Placeholder 4">
            <a:extLst>
              <a:ext uri="{FF2B5EF4-FFF2-40B4-BE49-F238E27FC236}">
                <a16:creationId xmlns:a16="http://schemas.microsoft.com/office/drawing/2014/main" id="{5D66707F-0644-86D0-8482-6D22121BCD7A}"/>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53E450-3D3E-231F-FC7A-E7395D7396EA}"/>
              </a:ext>
            </a:extLst>
          </p:cNvPr>
          <p:cNvSpPr>
            <a:spLocks noGrp="1"/>
          </p:cNvSpPr>
          <p:nvPr>
            <p:ph type="sldNum" sz="quarter" idx="12"/>
          </p:nvPr>
        </p:nvSpPr>
        <p:spPr/>
        <p:txBody>
          <a:bodyPr/>
          <a:lstStyle/>
          <a:p>
            <a:fld id="{A1C9EF53-BD90-4B75-A223-F9525C143888}" type="slidenum">
              <a:rPr lang="en-US" smtClean="0"/>
              <a:pPr/>
              <a:t>13</a:t>
            </a:fld>
            <a:endParaRPr lang="en-US" dirty="0"/>
          </a:p>
        </p:txBody>
      </p:sp>
    </p:spTree>
    <p:extLst>
      <p:ext uri="{BB962C8B-B14F-4D97-AF65-F5344CB8AC3E}">
        <p14:creationId xmlns:p14="http://schemas.microsoft.com/office/powerpoint/2010/main" val="29616876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218F71-802D-9CA8-A39D-D2531C255B22}"/>
              </a:ext>
            </a:extLst>
          </p:cNvPr>
          <p:cNvSpPr>
            <a:spLocks noGrp="1"/>
          </p:cNvSpPr>
          <p:nvPr>
            <p:ph type="title"/>
          </p:nvPr>
        </p:nvSpPr>
        <p:spPr/>
        <p:txBody>
          <a:bodyPr>
            <a:normAutofit fontScale="90000"/>
          </a:bodyPr>
          <a:lstStyle/>
          <a:p>
            <a:r>
              <a:rPr lang="en-US" dirty="0"/>
              <a:t>Previously identified new concepts for revision </a:t>
            </a:r>
          </a:p>
        </p:txBody>
      </p:sp>
      <p:sp>
        <p:nvSpPr>
          <p:cNvPr id="3" name="Content Placeholder 2">
            <a:extLst>
              <a:ext uri="{FF2B5EF4-FFF2-40B4-BE49-F238E27FC236}">
                <a16:creationId xmlns:a16="http://schemas.microsoft.com/office/drawing/2014/main" id="{79F6DC1E-0C12-8A95-5B16-21A232AE5AA3}"/>
              </a:ext>
            </a:extLst>
          </p:cNvPr>
          <p:cNvSpPr>
            <a:spLocks noGrp="1"/>
          </p:cNvSpPr>
          <p:nvPr>
            <p:ph idx="1"/>
          </p:nvPr>
        </p:nvSpPr>
        <p:spPr/>
        <p:txBody>
          <a:bodyPr>
            <a:normAutofit fontScale="85000" lnSpcReduction="20000"/>
          </a:bodyPr>
          <a:lstStyle/>
          <a:p>
            <a:r>
              <a:rPr lang="en-US" dirty="0"/>
              <a:t>From document 140r0 reviewed in March 2025</a:t>
            </a:r>
          </a:p>
          <a:p>
            <a:pPr lvl="1"/>
            <a:r>
              <a:rPr lang="en-US" dirty="0"/>
              <a:t>BSC API and ICIC=-like features</a:t>
            </a:r>
          </a:p>
          <a:p>
            <a:pPr lvl="1"/>
            <a:r>
              <a:rPr lang="en-US" dirty="0"/>
              <a:t>Improvement in mobility – some thing like 802.11r Fast BSS transition</a:t>
            </a:r>
          </a:p>
          <a:p>
            <a:pPr lvl="2"/>
            <a:r>
              <a:rPr lang="en-US" dirty="0"/>
              <a:t>Centralize association with mobile device. </a:t>
            </a:r>
          </a:p>
          <a:p>
            <a:pPr lvl="1"/>
            <a:r>
              <a:rPr lang="en-US" dirty="0" err="1"/>
              <a:t>Coex</a:t>
            </a:r>
            <a:r>
              <a:rPr lang="en-US" dirty="0"/>
              <a:t> with voice on same channel (gray channel) </a:t>
            </a:r>
          </a:p>
          <a:p>
            <a:pPr lvl="2"/>
            <a:r>
              <a:rPr lang="en-US" dirty="0"/>
              <a:t>Issue is analog voice could block channel for extended time (seconds)</a:t>
            </a:r>
          </a:p>
          <a:p>
            <a:pPr lvl="1"/>
            <a:r>
              <a:rPr lang="en-US" dirty="0"/>
              <a:t>Possible definition of a “short message” mode?</a:t>
            </a:r>
          </a:p>
          <a:p>
            <a:pPr lvl="1"/>
            <a:r>
              <a:rPr lang="en-US" dirty="0"/>
              <a:t>Support for Static Radio and Handheld Radios ?</a:t>
            </a:r>
          </a:p>
          <a:p>
            <a:pPr lvl="1"/>
            <a:endParaRPr lang="en-US" dirty="0"/>
          </a:p>
          <a:p>
            <a:r>
              <a:rPr lang="en-US" dirty="0"/>
              <a:t>Discussion on 263r0</a:t>
            </a:r>
          </a:p>
          <a:p>
            <a:pPr lvl="1"/>
            <a:r>
              <a:rPr lang="en-US" dirty="0"/>
              <a:t>Could ASCON be used for HMAC function? </a:t>
            </a:r>
          </a:p>
          <a:p>
            <a:pPr lvl="1"/>
            <a:r>
              <a:rPr lang="en-US" dirty="0"/>
              <a:t>Yael mentions key exchanges, forward secrecy (stolen device), replay protection, resistance to downgrade attacks as concerns. Suggests LAKE as potential way to address issues.</a:t>
            </a:r>
          </a:p>
          <a:p>
            <a:pPr lvl="1"/>
            <a:r>
              <a:rPr lang="en-US" dirty="0"/>
              <a:t>Further study and contributions to complete investigation.</a:t>
            </a:r>
          </a:p>
          <a:p>
            <a:endParaRPr lang="en-US" dirty="0"/>
          </a:p>
          <a:p>
            <a:endParaRPr lang="en-US" dirty="0"/>
          </a:p>
        </p:txBody>
      </p:sp>
      <p:sp>
        <p:nvSpPr>
          <p:cNvPr id="4" name="Date Placeholder 3">
            <a:extLst>
              <a:ext uri="{FF2B5EF4-FFF2-40B4-BE49-F238E27FC236}">
                <a16:creationId xmlns:a16="http://schemas.microsoft.com/office/drawing/2014/main" id="{D3882F25-FF14-C1D7-4517-0111BEE6306A}"/>
              </a:ext>
            </a:extLst>
          </p:cNvPr>
          <p:cNvSpPr>
            <a:spLocks noGrp="1"/>
          </p:cNvSpPr>
          <p:nvPr>
            <p:ph type="dt" sz="half" idx="10"/>
          </p:nvPr>
        </p:nvSpPr>
        <p:spPr/>
        <p:txBody>
          <a:bodyPr/>
          <a:lstStyle/>
          <a:p>
            <a:r>
              <a:rPr lang="en-US" dirty="0"/>
              <a:t>July_2025</a:t>
            </a:r>
          </a:p>
        </p:txBody>
      </p:sp>
      <p:sp>
        <p:nvSpPr>
          <p:cNvPr id="5" name="Footer Placeholder 4">
            <a:extLst>
              <a:ext uri="{FF2B5EF4-FFF2-40B4-BE49-F238E27FC236}">
                <a16:creationId xmlns:a16="http://schemas.microsoft.com/office/drawing/2014/main" id="{974CD6C4-605F-81CB-BA17-68C117A304E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E0BB064B-28BB-C6B4-F2F1-859EE8C4451B}"/>
              </a:ext>
            </a:extLst>
          </p:cNvPr>
          <p:cNvSpPr>
            <a:spLocks noGrp="1"/>
          </p:cNvSpPr>
          <p:nvPr>
            <p:ph type="sldNum" sz="quarter" idx="12"/>
          </p:nvPr>
        </p:nvSpPr>
        <p:spPr/>
        <p:txBody>
          <a:bodyPr/>
          <a:lstStyle/>
          <a:p>
            <a:fld id="{A1C9EF53-BD90-4B75-A223-F9525C143888}" type="slidenum">
              <a:rPr lang="en-US" smtClean="0"/>
              <a:pPr/>
              <a:t>14</a:t>
            </a:fld>
            <a:endParaRPr lang="en-US" dirty="0"/>
          </a:p>
        </p:txBody>
      </p:sp>
    </p:spTree>
    <p:extLst>
      <p:ext uri="{BB962C8B-B14F-4D97-AF65-F5344CB8AC3E}">
        <p14:creationId xmlns:p14="http://schemas.microsoft.com/office/powerpoint/2010/main" val="29419407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EC8535-F1C0-FE65-4005-FB2633423007}"/>
              </a:ext>
            </a:extLst>
          </p:cNvPr>
          <p:cNvSpPr>
            <a:spLocks noGrp="1"/>
          </p:cNvSpPr>
          <p:nvPr>
            <p:ph type="title"/>
          </p:nvPr>
        </p:nvSpPr>
        <p:spPr/>
        <p:txBody>
          <a:bodyPr/>
          <a:lstStyle/>
          <a:p>
            <a:r>
              <a:rPr lang="en-US" dirty="0"/>
              <a:t>Initial Discussion</a:t>
            </a:r>
          </a:p>
        </p:txBody>
      </p:sp>
      <p:sp>
        <p:nvSpPr>
          <p:cNvPr id="3" name="Content Placeholder 2">
            <a:extLst>
              <a:ext uri="{FF2B5EF4-FFF2-40B4-BE49-F238E27FC236}">
                <a16:creationId xmlns:a16="http://schemas.microsoft.com/office/drawing/2014/main" id="{01BAE7CF-B5D2-3A74-5172-7A739E25B538}"/>
              </a:ext>
            </a:extLst>
          </p:cNvPr>
          <p:cNvSpPr>
            <a:spLocks noGrp="1"/>
          </p:cNvSpPr>
          <p:nvPr>
            <p:ph idx="1"/>
          </p:nvPr>
        </p:nvSpPr>
        <p:spPr/>
        <p:txBody>
          <a:bodyPr/>
          <a:lstStyle/>
          <a:p>
            <a:r>
              <a:rPr lang="en-US" dirty="0" err="1"/>
              <a:t>Bivesh</a:t>
            </a:r>
            <a:r>
              <a:rPr lang="en-US" dirty="0"/>
              <a:t> will contact AAR.org to see if a link to the adoption of 802.16t can be referenced by IEEE for their public visibility committee.</a:t>
            </a:r>
          </a:p>
          <a:p>
            <a:endParaRPr lang="en-US" dirty="0"/>
          </a:p>
          <a:p>
            <a:endParaRPr lang="en-US" dirty="0"/>
          </a:p>
          <a:p>
            <a:r>
              <a:rPr lang="en-US" dirty="0"/>
              <a:t>Discussion on 15-25-0338-00-16me-proposed-modification-and-additions-to-802-16t</a:t>
            </a:r>
          </a:p>
          <a:p>
            <a:pPr lvl="1"/>
            <a:r>
              <a:rPr lang="en-US" dirty="0"/>
              <a:t>Is there a need for better definition of transitions between DPP and P-MP modes?</a:t>
            </a:r>
          </a:p>
          <a:p>
            <a:pPr lvl="1"/>
            <a:endParaRPr lang="en-US" dirty="0"/>
          </a:p>
          <a:p>
            <a:pPr lvl="1"/>
            <a:endParaRPr lang="en-US" dirty="0"/>
          </a:p>
        </p:txBody>
      </p:sp>
      <p:sp>
        <p:nvSpPr>
          <p:cNvPr id="4" name="Date Placeholder 3">
            <a:extLst>
              <a:ext uri="{FF2B5EF4-FFF2-40B4-BE49-F238E27FC236}">
                <a16:creationId xmlns:a16="http://schemas.microsoft.com/office/drawing/2014/main" id="{70F77A29-2A63-B3B6-50DE-9A85584CE115}"/>
              </a:ext>
            </a:extLst>
          </p:cNvPr>
          <p:cNvSpPr>
            <a:spLocks noGrp="1"/>
          </p:cNvSpPr>
          <p:nvPr>
            <p:ph type="dt" sz="half" idx="10"/>
          </p:nvPr>
        </p:nvSpPr>
        <p:spPr/>
        <p:txBody>
          <a:bodyPr/>
          <a:lstStyle/>
          <a:p>
            <a:r>
              <a:rPr lang="en-US"/>
              <a:t>July_2025</a:t>
            </a:r>
            <a:endParaRPr lang="en-US" dirty="0"/>
          </a:p>
        </p:txBody>
      </p:sp>
      <p:sp>
        <p:nvSpPr>
          <p:cNvPr id="5" name="Footer Placeholder 4">
            <a:extLst>
              <a:ext uri="{FF2B5EF4-FFF2-40B4-BE49-F238E27FC236}">
                <a16:creationId xmlns:a16="http://schemas.microsoft.com/office/drawing/2014/main" id="{89D83B89-0336-3654-CA0F-2F32D1F229D1}"/>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E49B0ED-83F6-CA5D-73FA-EB7388C19310}"/>
              </a:ext>
            </a:extLst>
          </p:cNvPr>
          <p:cNvSpPr>
            <a:spLocks noGrp="1"/>
          </p:cNvSpPr>
          <p:nvPr>
            <p:ph type="sldNum" sz="quarter" idx="12"/>
          </p:nvPr>
        </p:nvSpPr>
        <p:spPr/>
        <p:txBody>
          <a:bodyPr/>
          <a:lstStyle/>
          <a:p>
            <a:fld id="{A1C9EF53-BD90-4B75-A223-F9525C143888}" type="slidenum">
              <a:rPr lang="en-US" smtClean="0"/>
              <a:pPr/>
              <a:t>15</a:t>
            </a:fld>
            <a:endParaRPr lang="en-US" dirty="0"/>
          </a:p>
        </p:txBody>
      </p:sp>
    </p:spTree>
    <p:extLst>
      <p:ext uri="{BB962C8B-B14F-4D97-AF65-F5344CB8AC3E}">
        <p14:creationId xmlns:p14="http://schemas.microsoft.com/office/powerpoint/2010/main" val="32005125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1A95671B-3CC6-4792-9114-B74FAEA224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5DF2F16-8732-308E-C949-F367EEBECA5A}"/>
              </a:ext>
            </a:extLst>
          </p:cNvPr>
          <p:cNvSpPr>
            <a:spLocks noGrp="1"/>
          </p:cNvSpPr>
          <p:nvPr>
            <p:ph type="title"/>
          </p:nvPr>
        </p:nvSpPr>
        <p:spPr>
          <a:xfrm>
            <a:off x="1008184" y="174032"/>
            <a:ext cx="10175631" cy="1111843"/>
          </a:xfrm>
        </p:spPr>
        <p:txBody>
          <a:bodyPr vert="horz" lIns="91440" tIns="45720" rIns="91440" bIns="45720" rtlCol="0" anchor="ctr">
            <a:normAutofit/>
          </a:bodyPr>
          <a:lstStyle/>
          <a:p>
            <a:pPr algn="ctr"/>
            <a:r>
              <a:rPr lang="en-US" sz="4000" kern="1200">
                <a:solidFill>
                  <a:schemeClr val="tx1"/>
                </a:solidFill>
                <a:latin typeface="+mj-lt"/>
                <a:ea typeface="+mj-ea"/>
                <a:cs typeface="+mj-cs"/>
              </a:rPr>
              <a:t>New Contributions</a:t>
            </a:r>
          </a:p>
        </p:txBody>
      </p:sp>
      <p:sp>
        <p:nvSpPr>
          <p:cNvPr id="8" name="TextBox 7">
            <a:extLst>
              <a:ext uri="{FF2B5EF4-FFF2-40B4-BE49-F238E27FC236}">
                <a16:creationId xmlns:a16="http://schemas.microsoft.com/office/drawing/2014/main" id="{C82AF8A4-FDAC-431F-F420-659044F23BD3}"/>
              </a:ext>
            </a:extLst>
          </p:cNvPr>
          <p:cNvSpPr txBox="1"/>
          <p:nvPr/>
        </p:nvSpPr>
        <p:spPr>
          <a:xfrm>
            <a:off x="1008184" y="1459907"/>
            <a:ext cx="10175630" cy="767904"/>
          </a:xfrm>
          <a:prstGeom prst="rect">
            <a:avLst/>
          </a:prstGeom>
        </p:spPr>
        <p:txBody>
          <a:bodyPr vert="horz" lIns="91440" tIns="45720" rIns="91440" bIns="45720" rtlCol="0" anchor="ctr">
            <a:normAutofit/>
          </a:bodyPr>
          <a:lstStyle/>
          <a:p>
            <a:pPr indent="-228600" algn="ctr" defTabSz="914400">
              <a:lnSpc>
                <a:spcPct val="90000"/>
              </a:lnSpc>
              <a:spcAft>
                <a:spcPts val="600"/>
              </a:spcAft>
              <a:buFont typeface="Arial" panose="020B0604020202020204" pitchFamily="34" charset="0"/>
              <a:buChar char="•"/>
            </a:pPr>
            <a:r>
              <a:rPr lang="en-US" sz="2000"/>
              <a:t>Remember to use new Mentor section for TG16me Revision documents</a:t>
            </a:r>
          </a:p>
        </p:txBody>
      </p:sp>
      <p:graphicFrame>
        <p:nvGraphicFramePr>
          <p:cNvPr id="3" name="Content Placeholder 2">
            <a:extLst>
              <a:ext uri="{FF2B5EF4-FFF2-40B4-BE49-F238E27FC236}">
                <a16:creationId xmlns:a16="http://schemas.microsoft.com/office/drawing/2014/main" id="{CC67BD6B-22CE-EC1E-BDA4-BA59D3DBBB74}"/>
              </a:ext>
            </a:extLst>
          </p:cNvPr>
          <p:cNvGraphicFramePr>
            <a:graphicFrameLocks noGrp="1"/>
          </p:cNvGraphicFramePr>
          <p:nvPr>
            <p:ph idx="1"/>
            <p:extLst>
              <p:ext uri="{D42A27DB-BD31-4B8C-83A1-F6EECF244321}">
                <p14:modId xmlns:p14="http://schemas.microsoft.com/office/powerpoint/2010/main" val="3729604861"/>
              </p:ext>
            </p:extLst>
          </p:nvPr>
        </p:nvGraphicFramePr>
        <p:xfrm>
          <a:off x="835154" y="3069961"/>
          <a:ext cx="10515599" cy="2569770"/>
        </p:xfrm>
        <a:graphic>
          <a:graphicData uri="http://schemas.openxmlformats.org/drawingml/2006/table">
            <a:tbl>
              <a:tblPr>
                <a:tableStyleId>{9D7B26C5-4107-4FEC-AEDC-1716B250A1EF}</a:tableStyleId>
              </a:tblPr>
              <a:tblGrid>
                <a:gridCol w="996159">
                  <a:extLst>
                    <a:ext uri="{9D8B030D-6E8A-4147-A177-3AD203B41FA5}">
                      <a16:colId xmlns:a16="http://schemas.microsoft.com/office/drawing/2014/main" val="2236416129"/>
                    </a:ext>
                  </a:extLst>
                </a:gridCol>
                <a:gridCol w="862982">
                  <a:extLst>
                    <a:ext uri="{9D8B030D-6E8A-4147-A177-3AD203B41FA5}">
                      <a16:colId xmlns:a16="http://schemas.microsoft.com/office/drawing/2014/main" val="1594931674"/>
                    </a:ext>
                  </a:extLst>
                </a:gridCol>
                <a:gridCol w="729806">
                  <a:extLst>
                    <a:ext uri="{9D8B030D-6E8A-4147-A177-3AD203B41FA5}">
                      <a16:colId xmlns:a16="http://schemas.microsoft.com/office/drawing/2014/main" val="3746003200"/>
                    </a:ext>
                  </a:extLst>
                </a:gridCol>
                <a:gridCol w="463454">
                  <a:extLst>
                    <a:ext uri="{9D8B030D-6E8A-4147-A177-3AD203B41FA5}">
                      <a16:colId xmlns:a16="http://schemas.microsoft.com/office/drawing/2014/main" val="3968204482"/>
                    </a:ext>
                  </a:extLst>
                </a:gridCol>
                <a:gridCol w="1275829">
                  <a:extLst>
                    <a:ext uri="{9D8B030D-6E8A-4147-A177-3AD203B41FA5}">
                      <a16:colId xmlns:a16="http://schemas.microsoft.com/office/drawing/2014/main" val="642760821"/>
                    </a:ext>
                  </a:extLst>
                </a:gridCol>
                <a:gridCol w="1867131">
                  <a:extLst>
                    <a:ext uri="{9D8B030D-6E8A-4147-A177-3AD203B41FA5}">
                      <a16:colId xmlns:a16="http://schemas.microsoft.com/office/drawing/2014/main" val="436881631"/>
                    </a:ext>
                  </a:extLst>
                </a:gridCol>
                <a:gridCol w="1662040">
                  <a:extLst>
                    <a:ext uri="{9D8B030D-6E8A-4147-A177-3AD203B41FA5}">
                      <a16:colId xmlns:a16="http://schemas.microsoft.com/office/drawing/2014/main" val="878763014"/>
                    </a:ext>
                  </a:extLst>
                </a:gridCol>
                <a:gridCol w="1262511">
                  <a:extLst>
                    <a:ext uri="{9D8B030D-6E8A-4147-A177-3AD203B41FA5}">
                      <a16:colId xmlns:a16="http://schemas.microsoft.com/office/drawing/2014/main" val="66045572"/>
                    </a:ext>
                  </a:extLst>
                </a:gridCol>
                <a:gridCol w="1395687">
                  <a:extLst>
                    <a:ext uri="{9D8B030D-6E8A-4147-A177-3AD203B41FA5}">
                      <a16:colId xmlns:a16="http://schemas.microsoft.com/office/drawing/2014/main" val="4188621854"/>
                    </a:ext>
                  </a:extLst>
                </a:gridCol>
              </a:tblGrid>
              <a:tr h="1284885">
                <a:tc>
                  <a:txBody>
                    <a:bodyPr/>
                    <a:lstStyle/>
                    <a:p>
                      <a:pPr>
                        <a:buNone/>
                      </a:pPr>
                      <a:r>
                        <a:rPr lang="en-US" sz="1900"/>
                        <a:t>28-Jul-2025 ET</a:t>
                      </a:r>
                    </a:p>
                  </a:txBody>
                  <a:tcPr marL="95887" marR="95887" marT="47943" marB="47943" anchor="ctr"/>
                </a:tc>
                <a:tc>
                  <a:txBody>
                    <a:bodyPr/>
                    <a:lstStyle/>
                    <a:p>
                      <a:r>
                        <a:rPr lang="en-US" sz="1900"/>
                        <a:t>2025</a:t>
                      </a:r>
                    </a:p>
                  </a:txBody>
                  <a:tcPr marL="95887" marR="95887" marT="47943" marB="47943" anchor="ctr"/>
                </a:tc>
                <a:tc>
                  <a:txBody>
                    <a:bodyPr/>
                    <a:lstStyle/>
                    <a:p>
                      <a:r>
                        <a:rPr lang="en-US" sz="1900"/>
                        <a:t>342</a:t>
                      </a:r>
                    </a:p>
                  </a:txBody>
                  <a:tcPr marL="95887" marR="95887" marT="47943" marB="47943" anchor="ctr"/>
                </a:tc>
                <a:tc>
                  <a:txBody>
                    <a:bodyPr/>
                    <a:lstStyle/>
                    <a:p>
                      <a:r>
                        <a:rPr lang="en-US" sz="1900"/>
                        <a:t>0</a:t>
                      </a:r>
                    </a:p>
                  </a:txBody>
                  <a:tcPr marL="95887" marR="95887" marT="47943" marB="47943" anchor="ctr"/>
                </a:tc>
                <a:tc>
                  <a:txBody>
                    <a:bodyPr/>
                    <a:lstStyle/>
                    <a:p>
                      <a:r>
                        <a:rPr lang="en-US" sz="1900"/>
                        <a:t>TG16me (LIC-NB) Revision to 2017</a:t>
                      </a:r>
                    </a:p>
                  </a:txBody>
                  <a:tcPr marL="95887" marR="95887" marT="47943" marB="47943" anchor="ctr"/>
                </a:tc>
                <a:tc>
                  <a:txBody>
                    <a:bodyPr/>
                    <a:lstStyle/>
                    <a:p>
                      <a:r>
                        <a:rPr lang="en-US" sz="1900"/>
                        <a:t>Synchronization Sequence Length and Repetitions</a:t>
                      </a:r>
                    </a:p>
                  </a:txBody>
                  <a:tcPr marL="95887" marR="95887" marT="47943" marB="47943" anchor="ctr"/>
                </a:tc>
                <a:tc>
                  <a:txBody>
                    <a:bodyPr/>
                    <a:lstStyle/>
                    <a:p>
                      <a:r>
                        <a:rPr lang="en-US" sz="1900"/>
                        <a:t>Vishal Kalkundrikar (Ondas)</a:t>
                      </a:r>
                    </a:p>
                  </a:txBody>
                  <a:tcPr marL="95887" marR="95887" marT="47943" marB="47943" anchor="ctr"/>
                </a:tc>
                <a:tc>
                  <a:txBody>
                    <a:bodyPr/>
                    <a:lstStyle/>
                    <a:p>
                      <a:pPr>
                        <a:buNone/>
                      </a:pPr>
                      <a:r>
                        <a:rPr lang="en-US" sz="1900"/>
                        <a:t>28-Jul-2025 09:21:31 ET</a:t>
                      </a:r>
                    </a:p>
                  </a:txBody>
                  <a:tcPr marL="95887" marR="95887" marT="47943" marB="47943" anchor="ctr"/>
                </a:tc>
                <a:tc>
                  <a:txBody>
                    <a:bodyPr/>
                    <a:lstStyle/>
                    <a:p>
                      <a:r>
                        <a:rPr lang="en-US" sz="1900">
                          <a:hlinkClick r:id="rId2"/>
                        </a:rPr>
                        <a:t>Download</a:t>
                      </a:r>
                      <a:endParaRPr lang="en-US" sz="1900"/>
                    </a:p>
                  </a:txBody>
                  <a:tcPr marL="95887" marR="95887" marT="47943" marB="47943" anchor="ctr"/>
                </a:tc>
                <a:extLst>
                  <a:ext uri="{0D108BD9-81ED-4DB2-BD59-A6C34878D82A}">
                    <a16:rowId xmlns:a16="http://schemas.microsoft.com/office/drawing/2014/main" val="4053657487"/>
                  </a:ext>
                </a:extLst>
              </a:tr>
              <a:tr h="1284885">
                <a:tc>
                  <a:txBody>
                    <a:bodyPr/>
                    <a:lstStyle/>
                    <a:p>
                      <a:pPr>
                        <a:buNone/>
                      </a:pPr>
                      <a:r>
                        <a:rPr lang="en-US" sz="1900"/>
                        <a:t>28-Jul-2025 ET</a:t>
                      </a:r>
                    </a:p>
                  </a:txBody>
                  <a:tcPr marL="95887" marR="95887" marT="47943" marB="47943" anchor="ctr"/>
                </a:tc>
                <a:tc>
                  <a:txBody>
                    <a:bodyPr/>
                    <a:lstStyle/>
                    <a:p>
                      <a:r>
                        <a:rPr lang="en-US" sz="1900"/>
                        <a:t>2025</a:t>
                      </a:r>
                    </a:p>
                  </a:txBody>
                  <a:tcPr marL="95887" marR="95887" marT="47943" marB="47943" anchor="ctr"/>
                </a:tc>
                <a:tc>
                  <a:txBody>
                    <a:bodyPr/>
                    <a:lstStyle/>
                    <a:p>
                      <a:r>
                        <a:rPr lang="en-US" sz="1900"/>
                        <a:t>338</a:t>
                      </a:r>
                    </a:p>
                  </a:txBody>
                  <a:tcPr marL="95887" marR="95887" marT="47943" marB="47943" anchor="ctr"/>
                </a:tc>
                <a:tc>
                  <a:txBody>
                    <a:bodyPr/>
                    <a:lstStyle/>
                    <a:p>
                      <a:r>
                        <a:rPr lang="en-US" sz="1900"/>
                        <a:t>0</a:t>
                      </a:r>
                    </a:p>
                  </a:txBody>
                  <a:tcPr marL="95887" marR="95887" marT="47943" marB="47943" anchor="ctr"/>
                </a:tc>
                <a:tc>
                  <a:txBody>
                    <a:bodyPr/>
                    <a:lstStyle/>
                    <a:p>
                      <a:r>
                        <a:rPr lang="en-US" sz="1900"/>
                        <a:t>TG16me (LIC-NB) Revision to 2017</a:t>
                      </a:r>
                    </a:p>
                  </a:txBody>
                  <a:tcPr marL="95887" marR="95887" marT="47943" marB="47943" anchor="ctr"/>
                </a:tc>
                <a:tc>
                  <a:txBody>
                    <a:bodyPr/>
                    <a:lstStyle/>
                    <a:p>
                      <a:r>
                        <a:rPr lang="en-US" sz="1900"/>
                        <a:t>Proposed Modification and Additions to 802.16t</a:t>
                      </a:r>
                    </a:p>
                  </a:txBody>
                  <a:tcPr marL="95887" marR="95887" marT="47943" marB="47943" anchor="ctr"/>
                </a:tc>
                <a:tc>
                  <a:txBody>
                    <a:bodyPr/>
                    <a:lstStyle/>
                    <a:p>
                      <a:r>
                        <a:rPr lang="en-US" sz="1900"/>
                        <a:t>Menashe Shahar (Ondas)</a:t>
                      </a:r>
                    </a:p>
                  </a:txBody>
                  <a:tcPr marL="95887" marR="95887" marT="47943" marB="47943" anchor="ctr"/>
                </a:tc>
                <a:tc>
                  <a:txBody>
                    <a:bodyPr/>
                    <a:lstStyle/>
                    <a:p>
                      <a:pPr>
                        <a:buNone/>
                      </a:pPr>
                      <a:r>
                        <a:rPr lang="en-US" sz="1900"/>
                        <a:t>28-Jul-2025 08:34:28 ET</a:t>
                      </a:r>
                    </a:p>
                  </a:txBody>
                  <a:tcPr marL="95887" marR="95887" marT="47943" marB="47943" anchor="ctr"/>
                </a:tc>
                <a:tc>
                  <a:txBody>
                    <a:bodyPr/>
                    <a:lstStyle/>
                    <a:p>
                      <a:r>
                        <a:rPr lang="en-US" sz="1900" dirty="0">
                          <a:hlinkClick r:id="rId3"/>
                        </a:rPr>
                        <a:t>Download</a:t>
                      </a:r>
                      <a:endParaRPr lang="en-US" sz="1900" dirty="0"/>
                    </a:p>
                  </a:txBody>
                  <a:tcPr marL="95887" marR="95887" marT="47943" marB="47943" anchor="ctr"/>
                </a:tc>
                <a:extLst>
                  <a:ext uri="{0D108BD9-81ED-4DB2-BD59-A6C34878D82A}">
                    <a16:rowId xmlns:a16="http://schemas.microsoft.com/office/drawing/2014/main" val="490496052"/>
                  </a:ext>
                </a:extLst>
              </a:tr>
            </a:tbl>
          </a:graphicData>
        </a:graphic>
      </p:graphicFrame>
      <p:graphicFrame>
        <p:nvGraphicFramePr>
          <p:cNvPr id="4" name="Table 3">
            <a:extLst>
              <a:ext uri="{FF2B5EF4-FFF2-40B4-BE49-F238E27FC236}">
                <a16:creationId xmlns:a16="http://schemas.microsoft.com/office/drawing/2014/main" id="{6162ECC8-A179-A5B4-FB78-B13AF5AF79F4}"/>
              </a:ext>
            </a:extLst>
          </p:cNvPr>
          <p:cNvGraphicFramePr>
            <a:graphicFrameLocks noGrp="1"/>
          </p:cNvGraphicFramePr>
          <p:nvPr>
            <p:extLst>
              <p:ext uri="{D42A27DB-BD31-4B8C-83A1-F6EECF244321}">
                <p14:modId xmlns:p14="http://schemas.microsoft.com/office/powerpoint/2010/main" val="1893474734"/>
              </p:ext>
            </p:extLst>
          </p:nvPr>
        </p:nvGraphicFramePr>
        <p:xfrm>
          <a:off x="668211" y="5562600"/>
          <a:ext cx="10515603" cy="1188720"/>
        </p:xfrm>
        <a:graphic>
          <a:graphicData uri="http://schemas.openxmlformats.org/drawingml/2006/table">
            <a:tbl>
              <a:tblPr/>
              <a:tblGrid>
                <a:gridCol w="1502229">
                  <a:extLst>
                    <a:ext uri="{9D8B030D-6E8A-4147-A177-3AD203B41FA5}">
                      <a16:colId xmlns:a16="http://schemas.microsoft.com/office/drawing/2014/main" val="166128747"/>
                    </a:ext>
                  </a:extLst>
                </a:gridCol>
                <a:gridCol w="1502229">
                  <a:extLst>
                    <a:ext uri="{9D8B030D-6E8A-4147-A177-3AD203B41FA5}">
                      <a16:colId xmlns:a16="http://schemas.microsoft.com/office/drawing/2014/main" val="152265555"/>
                    </a:ext>
                  </a:extLst>
                </a:gridCol>
                <a:gridCol w="1502229">
                  <a:extLst>
                    <a:ext uri="{9D8B030D-6E8A-4147-A177-3AD203B41FA5}">
                      <a16:colId xmlns:a16="http://schemas.microsoft.com/office/drawing/2014/main" val="97385823"/>
                    </a:ext>
                  </a:extLst>
                </a:gridCol>
                <a:gridCol w="1502229">
                  <a:extLst>
                    <a:ext uri="{9D8B030D-6E8A-4147-A177-3AD203B41FA5}">
                      <a16:colId xmlns:a16="http://schemas.microsoft.com/office/drawing/2014/main" val="1119545073"/>
                    </a:ext>
                  </a:extLst>
                </a:gridCol>
                <a:gridCol w="1502229">
                  <a:extLst>
                    <a:ext uri="{9D8B030D-6E8A-4147-A177-3AD203B41FA5}">
                      <a16:colId xmlns:a16="http://schemas.microsoft.com/office/drawing/2014/main" val="1559027293"/>
                    </a:ext>
                  </a:extLst>
                </a:gridCol>
                <a:gridCol w="1502229">
                  <a:extLst>
                    <a:ext uri="{9D8B030D-6E8A-4147-A177-3AD203B41FA5}">
                      <a16:colId xmlns:a16="http://schemas.microsoft.com/office/drawing/2014/main" val="3528323933"/>
                    </a:ext>
                  </a:extLst>
                </a:gridCol>
                <a:gridCol w="1502229">
                  <a:extLst>
                    <a:ext uri="{9D8B030D-6E8A-4147-A177-3AD203B41FA5}">
                      <a16:colId xmlns:a16="http://schemas.microsoft.com/office/drawing/2014/main" val="3378630800"/>
                    </a:ext>
                  </a:extLst>
                </a:gridCol>
              </a:tblGrid>
              <a:tr h="1188720">
                <a:tc>
                  <a:txBody>
                    <a:bodyPr/>
                    <a:lstStyle/>
                    <a:p>
                      <a:pPr>
                        <a:buNone/>
                      </a:pPr>
                      <a:r>
                        <a:rPr lang="en-US" sz="1800"/>
                        <a:t>9-Jul-2025 ET</a:t>
                      </a:r>
                    </a:p>
                  </a:txBody>
                  <a:tcPr anchor="ctr">
                    <a:lnL>
                      <a:noFill/>
                    </a:lnL>
                    <a:lnR>
                      <a:noFill/>
                    </a:lnR>
                    <a:lnT>
                      <a:noFill/>
                    </a:lnT>
                    <a:lnB>
                      <a:noFill/>
                    </a:lnB>
                    <a:noFill/>
                  </a:tcPr>
                </a:tc>
                <a:tc>
                  <a:txBody>
                    <a:bodyPr/>
                    <a:lstStyle/>
                    <a:p>
                      <a:r>
                        <a:rPr lang="en-US" sz="1800"/>
                        <a:t>2025</a:t>
                      </a:r>
                    </a:p>
                  </a:txBody>
                  <a:tcPr anchor="ctr">
                    <a:lnL>
                      <a:noFill/>
                    </a:lnL>
                    <a:lnR>
                      <a:noFill/>
                    </a:lnR>
                    <a:lnT>
                      <a:noFill/>
                    </a:lnT>
                    <a:lnB>
                      <a:noFill/>
                    </a:lnB>
                    <a:noFill/>
                  </a:tcPr>
                </a:tc>
                <a:tc>
                  <a:txBody>
                    <a:bodyPr/>
                    <a:lstStyle/>
                    <a:p>
                      <a:r>
                        <a:rPr lang="en-US" sz="1800"/>
                        <a:t>367</a:t>
                      </a:r>
                    </a:p>
                  </a:txBody>
                  <a:tcPr anchor="ctr">
                    <a:lnL>
                      <a:noFill/>
                    </a:lnL>
                    <a:lnR>
                      <a:noFill/>
                    </a:lnR>
                    <a:lnT>
                      <a:noFill/>
                    </a:lnT>
                    <a:lnB>
                      <a:noFill/>
                    </a:lnB>
                    <a:noFill/>
                  </a:tcPr>
                </a:tc>
                <a:tc>
                  <a:txBody>
                    <a:bodyPr/>
                    <a:lstStyle/>
                    <a:p>
                      <a:r>
                        <a:rPr lang="en-US" sz="1800"/>
                        <a:t>1</a:t>
                      </a:r>
                    </a:p>
                  </a:txBody>
                  <a:tcPr anchor="ctr">
                    <a:lnL>
                      <a:noFill/>
                    </a:lnL>
                    <a:lnR>
                      <a:noFill/>
                    </a:lnR>
                    <a:lnT>
                      <a:noFill/>
                    </a:lnT>
                    <a:lnB>
                      <a:noFill/>
                    </a:lnB>
                    <a:noFill/>
                  </a:tcPr>
                </a:tc>
                <a:tc>
                  <a:txBody>
                    <a:bodyPr/>
                    <a:lstStyle/>
                    <a:p>
                      <a:r>
                        <a:rPr lang="en-US" sz="1800"/>
                        <a:t>TG16me (LIC-NB) Revision to 2017</a:t>
                      </a:r>
                    </a:p>
                  </a:txBody>
                  <a:tcPr anchor="ctr">
                    <a:lnL>
                      <a:noFill/>
                    </a:lnL>
                    <a:lnR>
                      <a:noFill/>
                    </a:lnR>
                    <a:lnT>
                      <a:noFill/>
                    </a:lnT>
                    <a:lnB>
                      <a:noFill/>
                    </a:lnB>
                    <a:noFill/>
                  </a:tcPr>
                </a:tc>
                <a:tc>
                  <a:txBody>
                    <a:bodyPr/>
                    <a:lstStyle/>
                    <a:p>
                      <a:r>
                        <a:rPr lang="en-US" sz="1800"/>
                        <a:t>WaveformSelectionForLowPowerMode</a:t>
                      </a:r>
                    </a:p>
                  </a:txBody>
                  <a:tcPr anchor="ctr">
                    <a:lnL>
                      <a:noFill/>
                    </a:lnL>
                    <a:lnR>
                      <a:noFill/>
                    </a:lnR>
                    <a:lnT>
                      <a:noFill/>
                    </a:lnT>
                    <a:lnB>
                      <a:noFill/>
                    </a:lnB>
                    <a:noFill/>
                  </a:tcPr>
                </a:tc>
                <a:tc>
                  <a:txBody>
                    <a:bodyPr/>
                    <a:lstStyle/>
                    <a:p>
                      <a:r>
                        <a:rPr lang="sv-SE" sz="1800" dirty="0"/>
                        <a:t>Menashe Shahar, Vishal Kalkundrikar (Ondas)</a:t>
                      </a:r>
                    </a:p>
                  </a:txBody>
                  <a:tcPr anchor="ctr">
                    <a:lnL>
                      <a:noFill/>
                    </a:lnL>
                    <a:lnR>
                      <a:noFill/>
                    </a:lnR>
                    <a:lnT>
                      <a:noFill/>
                    </a:lnT>
                    <a:lnB>
                      <a:noFill/>
                    </a:lnB>
                    <a:noFill/>
                  </a:tcPr>
                </a:tc>
                <a:extLst>
                  <a:ext uri="{0D108BD9-81ED-4DB2-BD59-A6C34878D82A}">
                    <a16:rowId xmlns:a16="http://schemas.microsoft.com/office/drawing/2014/main" val="1950078062"/>
                  </a:ext>
                </a:extLst>
              </a:tr>
            </a:tbl>
          </a:graphicData>
        </a:graphic>
      </p:graphicFrame>
    </p:spTree>
    <p:extLst>
      <p:ext uri="{BB962C8B-B14F-4D97-AF65-F5344CB8AC3E}">
        <p14:creationId xmlns:p14="http://schemas.microsoft.com/office/powerpoint/2010/main" val="532316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1C2BC4-9478-C5B1-7DC0-2851607BCAF0}"/>
              </a:ext>
            </a:extLst>
          </p:cNvPr>
          <p:cNvSpPr>
            <a:spLocks noGrp="1"/>
          </p:cNvSpPr>
          <p:nvPr>
            <p:ph type="title"/>
          </p:nvPr>
        </p:nvSpPr>
        <p:spPr/>
        <p:txBody>
          <a:bodyPr/>
          <a:lstStyle/>
          <a:p>
            <a:r>
              <a:rPr lang="en-US" dirty="0"/>
              <a:t>16t amendment roll-in</a:t>
            </a:r>
          </a:p>
        </p:txBody>
      </p:sp>
      <p:sp>
        <p:nvSpPr>
          <p:cNvPr id="3" name="Content Placeholder 2">
            <a:extLst>
              <a:ext uri="{FF2B5EF4-FFF2-40B4-BE49-F238E27FC236}">
                <a16:creationId xmlns:a16="http://schemas.microsoft.com/office/drawing/2014/main" id="{D56D19B9-DE12-61DC-21B2-A3AFFDE1E07C}"/>
              </a:ext>
            </a:extLst>
          </p:cNvPr>
          <p:cNvSpPr>
            <a:spLocks noGrp="1"/>
          </p:cNvSpPr>
          <p:nvPr>
            <p:ph idx="1"/>
          </p:nvPr>
        </p:nvSpPr>
        <p:spPr/>
        <p:txBody>
          <a:bodyPr>
            <a:normAutofit fontScale="62500" lnSpcReduction="20000"/>
          </a:bodyPr>
          <a:lstStyle/>
          <a:p>
            <a:r>
              <a:rPr lang="en-US" dirty="0"/>
              <a:t>July 2025  Roll-in process</a:t>
            </a:r>
          </a:p>
          <a:p>
            <a:pPr lvl="1"/>
            <a:r>
              <a:rPr lang="en-US" dirty="0"/>
              <a:t>Given IEEE backlog, we could handle the roll-in within the Task Group (Harry and Vishal)</a:t>
            </a:r>
          </a:p>
          <a:p>
            <a:pPr lvl="1"/>
            <a:r>
              <a:rPr lang="en-US" dirty="0"/>
              <a:t>Tero gave Harry a list of things to consider in roll up process</a:t>
            </a:r>
          </a:p>
          <a:p>
            <a:pPr lvl="1"/>
            <a:r>
              <a:rPr lang="en-US" dirty="0"/>
              <a:t>We will inform IEEE staff (Christy and Michelle) that we will proceed with rollup. </a:t>
            </a:r>
          </a:p>
          <a:p>
            <a:pPr lvl="1"/>
            <a:r>
              <a:rPr lang="en-US" dirty="0"/>
              <a:t>Do we have all parts of 802.16-2017?  Harry was the last editor for the prior revision. </a:t>
            </a:r>
          </a:p>
          <a:p>
            <a:pPr lvl="1"/>
            <a:r>
              <a:rPr lang="en-US" dirty="0"/>
              <a:t>Harry can verify date stamps of base standard files with IEEE to ensure there were no other changes by IEEE after Harry last edited it. </a:t>
            </a:r>
          </a:p>
          <a:p>
            <a:pPr lvl="1"/>
            <a:r>
              <a:rPr lang="en-US" dirty="0"/>
              <a:t>We will ask IEEE to send everything for 16t and base standard to Harry. </a:t>
            </a:r>
          </a:p>
          <a:p>
            <a:endParaRPr lang="en-US" dirty="0"/>
          </a:p>
          <a:p>
            <a:r>
              <a:rPr lang="en-US" dirty="0"/>
              <a:t>Review 802.15 Project Task List </a:t>
            </a:r>
          </a:p>
          <a:p>
            <a:pPr lvl="1"/>
            <a:r>
              <a:rPr lang="en-US" dirty="0"/>
              <a:t>15-23-0083-10-0mag-project-task-list.xlsx</a:t>
            </a:r>
          </a:p>
          <a:p>
            <a:pPr lvl="1"/>
            <a:r>
              <a:rPr lang="en-US" dirty="0"/>
              <a:t>Fill out and back-date for revision project process</a:t>
            </a:r>
          </a:p>
          <a:p>
            <a:endParaRPr lang="en-US" dirty="0"/>
          </a:p>
          <a:p>
            <a:r>
              <a:rPr lang="en-US" dirty="0"/>
              <a:t>Once base and amendment received, Harry will start merging into a single document. </a:t>
            </a:r>
          </a:p>
          <a:p>
            <a:pPr lvl="1"/>
            <a:r>
              <a:rPr lang="en-US" dirty="0"/>
              <a:t>When IEEE is ready to publish the 16t amendment, they will send us any changes to review. </a:t>
            </a:r>
          </a:p>
          <a:p>
            <a:pPr lvl="1"/>
            <a:endParaRPr lang="en-US" dirty="0"/>
          </a:p>
          <a:p>
            <a:r>
              <a:rPr lang="en-US" dirty="0"/>
              <a:t>Need to get materials to Harry ASAP since he is not available in September. </a:t>
            </a:r>
          </a:p>
          <a:p>
            <a:pPr lvl="1"/>
            <a:endParaRPr lang="en-US" dirty="0"/>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8DDC3703-74A0-8E6B-7218-F7593501D16F}"/>
              </a:ext>
            </a:extLst>
          </p:cNvPr>
          <p:cNvSpPr>
            <a:spLocks noGrp="1"/>
          </p:cNvSpPr>
          <p:nvPr>
            <p:ph type="dt" sz="half" idx="10"/>
          </p:nvPr>
        </p:nvSpPr>
        <p:spPr/>
        <p:txBody>
          <a:bodyPr/>
          <a:lstStyle/>
          <a:p>
            <a:r>
              <a:rPr lang="en-US" dirty="0"/>
              <a:t>July_2025</a:t>
            </a:r>
          </a:p>
        </p:txBody>
      </p:sp>
      <p:sp>
        <p:nvSpPr>
          <p:cNvPr id="5" name="Footer Placeholder 4">
            <a:extLst>
              <a:ext uri="{FF2B5EF4-FFF2-40B4-BE49-F238E27FC236}">
                <a16:creationId xmlns:a16="http://schemas.microsoft.com/office/drawing/2014/main" id="{245DC9D5-0DF8-F78B-EC5D-8BB999672E1D}"/>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914C1E24-2CA4-28FA-38B8-448B9ACA3FA7}"/>
              </a:ext>
            </a:extLst>
          </p:cNvPr>
          <p:cNvSpPr>
            <a:spLocks noGrp="1"/>
          </p:cNvSpPr>
          <p:nvPr>
            <p:ph type="sldNum" sz="quarter" idx="12"/>
          </p:nvPr>
        </p:nvSpPr>
        <p:spPr/>
        <p:txBody>
          <a:bodyPr/>
          <a:lstStyle/>
          <a:p>
            <a:fld id="{A1C9EF53-BD90-4B75-A223-F9525C143888}" type="slidenum">
              <a:rPr lang="en-US" smtClean="0"/>
              <a:pPr/>
              <a:t>17</a:t>
            </a:fld>
            <a:endParaRPr lang="en-US" dirty="0"/>
          </a:p>
        </p:txBody>
      </p:sp>
    </p:spTree>
    <p:extLst>
      <p:ext uri="{BB962C8B-B14F-4D97-AF65-F5344CB8AC3E}">
        <p14:creationId xmlns:p14="http://schemas.microsoft.com/office/powerpoint/2010/main" val="36457758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B97065-78D5-793F-B376-CED9A5358BA0}"/>
              </a:ext>
            </a:extLst>
          </p:cNvPr>
          <p:cNvSpPr>
            <a:spLocks noGrp="1"/>
          </p:cNvSpPr>
          <p:nvPr>
            <p:ph type="title"/>
          </p:nvPr>
        </p:nvSpPr>
        <p:spPr/>
        <p:txBody>
          <a:bodyPr/>
          <a:lstStyle/>
          <a:p>
            <a:r>
              <a:rPr lang="en-US" dirty="0"/>
              <a:t>Discussion on applicability of ASCON</a:t>
            </a:r>
          </a:p>
        </p:txBody>
      </p:sp>
      <p:sp>
        <p:nvSpPr>
          <p:cNvPr id="3" name="Content Placeholder 2">
            <a:extLst>
              <a:ext uri="{FF2B5EF4-FFF2-40B4-BE49-F238E27FC236}">
                <a16:creationId xmlns:a16="http://schemas.microsoft.com/office/drawing/2014/main" id="{39F14B14-742E-A467-C4B2-EFA2CEFBADD4}"/>
              </a:ext>
            </a:extLst>
          </p:cNvPr>
          <p:cNvSpPr>
            <a:spLocks noGrp="1"/>
          </p:cNvSpPr>
          <p:nvPr>
            <p:ph idx="1"/>
          </p:nvPr>
        </p:nvSpPr>
        <p:spPr/>
        <p:txBody>
          <a:bodyPr/>
          <a:lstStyle/>
          <a:p>
            <a:r>
              <a:rPr lang="en-US" dirty="0"/>
              <a:t>Adoption underway in 802.15.4ae, and 802.15.9a</a:t>
            </a:r>
          </a:p>
          <a:p>
            <a:pPr lvl="1"/>
            <a:r>
              <a:rPr lang="en-US" dirty="0"/>
              <a:t>Look at draft in private area  802.15.4ae-D0,  LB on D1 by Thursday. </a:t>
            </a:r>
          </a:p>
          <a:p>
            <a:pPr lvl="1"/>
            <a:endParaRPr lang="en-US" dirty="0"/>
          </a:p>
          <a:p>
            <a:r>
              <a:rPr lang="en-US" dirty="0"/>
              <a:t>802.15.9a adds key management</a:t>
            </a:r>
          </a:p>
          <a:p>
            <a:pPr lvl="1"/>
            <a:r>
              <a:rPr lang="en-US" dirty="0"/>
              <a:t>Draft in private area 802.15.9a-D2 – starting balloting. </a:t>
            </a:r>
          </a:p>
        </p:txBody>
      </p:sp>
      <p:sp>
        <p:nvSpPr>
          <p:cNvPr id="4" name="Date Placeholder 3">
            <a:extLst>
              <a:ext uri="{FF2B5EF4-FFF2-40B4-BE49-F238E27FC236}">
                <a16:creationId xmlns:a16="http://schemas.microsoft.com/office/drawing/2014/main" id="{9A13C938-8E7E-B041-0D80-272B846D5F73}"/>
              </a:ext>
            </a:extLst>
          </p:cNvPr>
          <p:cNvSpPr>
            <a:spLocks noGrp="1"/>
          </p:cNvSpPr>
          <p:nvPr>
            <p:ph type="dt" sz="half" idx="10"/>
          </p:nvPr>
        </p:nvSpPr>
        <p:spPr/>
        <p:txBody>
          <a:bodyPr/>
          <a:lstStyle/>
          <a:p>
            <a:r>
              <a:rPr lang="en-US"/>
              <a:t>July_2025</a:t>
            </a:r>
            <a:endParaRPr lang="en-US" dirty="0"/>
          </a:p>
        </p:txBody>
      </p:sp>
      <p:sp>
        <p:nvSpPr>
          <p:cNvPr id="5" name="Footer Placeholder 4">
            <a:extLst>
              <a:ext uri="{FF2B5EF4-FFF2-40B4-BE49-F238E27FC236}">
                <a16:creationId xmlns:a16="http://schemas.microsoft.com/office/drawing/2014/main" id="{640DC897-CF7D-304F-FBCD-89BA904AA1A6}"/>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0E109817-201F-07CA-6A8E-807CEC831B1B}"/>
              </a:ext>
            </a:extLst>
          </p:cNvPr>
          <p:cNvSpPr>
            <a:spLocks noGrp="1"/>
          </p:cNvSpPr>
          <p:nvPr>
            <p:ph type="sldNum" sz="quarter" idx="12"/>
          </p:nvPr>
        </p:nvSpPr>
        <p:spPr/>
        <p:txBody>
          <a:bodyPr/>
          <a:lstStyle/>
          <a:p>
            <a:fld id="{A1C9EF53-BD90-4B75-A223-F9525C143888}" type="slidenum">
              <a:rPr lang="en-US" smtClean="0"/>
              <a:pPr/>
              <a:t>18</a:t>
            </a:fld>
            <a:endParaRPr lang="en-US" dirty="0"/>
          </a:p>
        </p:txBody>
      </p:sp>
    </p:spTree>
    <p:extLst>
      <p:ext uri="{BB962C8B-B14F-4D97-AF65-F5344CB8AC3E}">
        <p14:creationId xmlns:p14="http://schemas.microsoft.com/office/powerpoint/2010/main" val="23229670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3542A1-57C6-3666-DDBF-816577FD6E55}"/>
              </a:ext>
            </a:extLst>
          </p:cNvPr>
          <p:cNvSpPr>
            <a:spLocks noGrp="1"/>
          </p:cNvSpPr>
          <p:nvPr>
            <p:ph type="title"/>
          </p:nvPr>
        </p:nvSpPr>
        <p:spPr/>
        <p:txBody>
          <a:bodyPr>
            <a:normAutofit/>
          </a:bodyPr>
          <a:lstStyle/>
          <a:p>
            <a:r>
              <a:rPr lang="en-US" dirty="0"/>
              <a:t>Contributions Wednesday / Thursday</a:t>
            </a:r>
          </a:p>
        </p:txBody>
      </p:sp>
      <p:graphicFrame>
        <p:nvGraphicFramePr>
          <p:cNvPr id="7" name="Content Placeholder 6">
            <a:extLst>
              <a:ext uri="{FF2B5EF4-FFF2-40B4-BE49-F238E27FC236}">
                <a16:creationId xmlns:a16="http://schemas.microsoft.com/office/drawing/2014/main" id="{A0F771B7-14C0-83A4-C261-17ADB420F03D}"/>
              </a:ext>
            </a:extLst>
          </p:cNvPr>
          <p:cNvGraphicFramePr>
            <a:graphicFrameLocks noGrp="1"/>
          </p:cNvGraphicFramePr>
          <p:nvPr>
            <p:ph idx="1"/>
          </p:nvPr>
        </p:nvGraphicFramePr>
        <p:xfrm>
          <a:off x="838199" y="3406934"/>
          <a:ext cx="10515603" cy="1188720"/>
        </p:xfrm>
        <a:graphic>
          <a:graphicData uri="http://schemas.openxmlformats.org/drawingml/2006/table">
            <a:tbl>
              <a:tblPr/>
              <a:tblGrid>
                <a:gridCol w="1502229">
                  <a:extLst>
                    <a:ext uri="{9D8B030D-6E8A-4147-A177-3AD203B41FA5}">
                      <a16:colId xmlns:a16="http://schemas.microsoft.com/office/drawing/2014/main" val="4263340213"/>
                    </a:ext>
                  </a:extLst>
                </a:gridCol>
                <a:gridCol w="1502229">
                  <a:extLst>
                    <a:ext uri="{9D8B030D-6E8A-4147-A177-3AD203B41FA5}">
                      <a16:colId xmlns:a16="http://schemas.microsoft.com/office/drawing/2014/main" val="1039143732"/>
                    </a:ext>
                  </a:extLst>
                </a:gridCol>
                <a:gridCol w="1502229">
                  <a:extLst>
                    <a:ext uri="{9D8B030D-6E8A-4147-A177-3AD203B41FA5}">
                      <a16:colId xmlns:a16="http://schemas.microsoft.com/office/drawing/2014/main" val="2320513185"/>
                    </a:ext>
                  </a:extLst>
                </a:gridCol>
                <a:gridCol w="1502229">
                  <a:extLst>
                    <a:ext uri="{9D8B030D-6E8A-4147-A177-3AD203B41FA5}">
                      <a16:colId xmlns:a16="http://schemas.microsoft.com/office/drawing/2014/main" val="232268597"/>
                    </a:ext>
                  </a:extLst>
                </a:gridCol>
                <a:gridCol w="1502229">
                  <a:extLst>
                    <a:ext uri="{9D8B030D-6E8A-4147-A177-3AD203B41FA5}">
                      <a16:colId xmlns:a16="http://schemas.microsoft.com/office/drawing/2014/main" val="2037461355"/>
                    </a:ext>
                  </a:extLst>
                </a:gridCol>
                <a:gridCol w="1502229">
                  <a:extLst>
                    <a:ext uri="{9D8B030D-6E8A-4147-A177-3AD203B41FA5}">
                      <a16:colId xmlns:a16="http://schemas.microsoft.com/office/drawing/2014/main" val="3137363270"/>
                    </a:ext>
                  </a:extLst>
                </a:gridCol>
                <a:gridCol w="1502229">
                  <a:extLst>
                    <a:ext uri="{9D8B030D-6E8A-4147-A177-3AD203B41FA5}">
                      <a16:colId xmlns:a16="http://schemas.microsoft.com/office/drawing/2014/main" val="2440339743"/>
                    </a:ext>
                  </a:extLst>
                </a:gridCol>
              </a:tblGrid>
              <a:tr h="1188720">
                <a:tc>
                  <a:txBody>
                    <a:bodyPr/>
                    <a:lstStyle/>
                    <a:p>
                      <a:pPr>
                        <a:buNone/>
                      </a:pPr>
                      <a:r>
                        <a:rPr lang="en-US" sz="1800"/>
                        <a:t>30-Jul-2025 ET</a:t>
                      </a:r>
                    </a:p>
                  </a:txBody>
                  <a:tcPr anchor="ctr">
                    <a:lnL>
                      <a:noFill/>
                    </a:lnL>
                    <a:lnR>
                      <a:noFill/>
                    </a:lnR>
                    <a:lnT>
                      <a:noFill/>
                    </a:lnT>
                    <a:lnB>
                      <a:noFill/>
                    </a:lnB>
                    <a:noFill/>
                  </a:tcPr>
                </a:tc>
                <a:tc>
                  <a:txBody>
                    <a:bodyPr/>
                    <a:lstStyle/>
                    <a:p>
                      <a:r>
                        <a:rPr lang="en-US" sz="1800"/>
                        <a:t>2025</a:t>
                      </a:r>
                    </a:p>
                  </a:txBody>
                  <a:tcPr anchor="ctr">
                    <a:lnL>
                      <a:noFill/>
                    </a:lnL>
                    <a:lnR>
                      <a:noFill/>
                    </a:lnR>
                    <a:lnT>
                      <a:noFill/>
                    </a:lnT>
                    <a:lnB>
                      <a:noFill/>
                    </a:lnB>
                    <a:noFill/>
                  </a:tcPr>
                </a:tc>
                <a:tc>
                  <a:txBody>
                    <a:bodyPr/>
                    <a:lstStyle/>
                    <a:p>
                      <a:r>
                        <a:rPr lang="en-US" sz="1800"/>
                        <a:t>367</a:t>
                      </a:r>
                    </a:p>
                  </a:txBody>
                  <a:tcPr anchor="ctr">
                    <a:lnL>
                      <a:noFill/>
                    </a:lnL>
                    <a:lnR>
                      <a:noFill/>
                    </a:lnR>
                    <a:lnT>
                      <a:noFill/>
                    </a:lnT>
                    <a:lnB>
                      <a:noFill/>
                    </a:lnB>
                    <a:noFill/>
                  </a:tcPr>
                </a:tc>
                <a:tc>
                  <a:txBody>
                    <a:bodyPr/>
                    <a:lstStyle/>
                    <a:p>
                      <a:r>
                        <a:rPr lang="en-US" sz="1800"/>
                        <a:t>4</a:t>
                      </a:r>
                    </a:p>
                  </a:txBody>
                  <a:tcPr anchor="ctr">
                    <a:lnL>
                      <a:noFill/>
                    </a:lnL>
                    <a:lnR>
                      <a:noFill/>
                    </a:lnR>
                    <a:lnT>
                      <a:noFill/>
                    </a:lnT>
                    <a:lnB>
                      <a:noFill/>
                    </a:lnB>
                    <a:noFill/>
                  </a:tcPr>
                </a:tc>
                <a:tc>
                  <a:txBody>
                    <a:bodyPr/>
                    <a:lstStyle/>
                    <a:p>
                      <a:r>
                        <a:rPr lang="en-US" sz="1800"/>
                        <a:t>TG16me (LIC-NB) Revision to 2017</a:t>
                      </a:r>
                    </a:p>
                  </a:txBody>
                  <a:tcPr anchor="ctr">
                    <a:lnL>
                      <a:noFill/>
                    </a:lnL>
                    <a:lnR>
                      <a:noFill/>
                    </a:lnR>
                    <a:lnT>
                      <a:noFill/>
                    </a:lnT>
                    <a:lnB>
                      <a:noFill/>
                    </a:lnB>
                    <a:noFill/>
                  </a:tcPr>
                </a:tc>
                <a:tc>
                  <a:txBody>
                    <a:bodyPr/>
                    <a:lstStyle/>
                    <a:p>
                      <a:r>
                        <a:rPr lang="en-US" sz="1800"/>
                        <a:t>WaveformSelectionForLowPowerMode</a:t>
                      </a:r>
                    </a:p>
                  </a:txBody>
                  <a:tcPr anchor="ctr">
                    <a:lnL>
                      <a:noFill/>
                    </a:lnL>
                    <a:lnR>
                      <a:noFill/>
                    </a:lnR>
                    <a:lnT>
                      <a:noFill/>
                    </a:lnT>
                    <a:lnB>
                      <a:noFill/>
                    </a:lnB>
                    <a:noFill/>
                  </a:tcPr>
                </a:tc>
                <a:tc>
                  <a:txBody>
                    <a:bodyPr/>
                    <a:lstStyle/>
                    <a:p>
                      <a:r>
                        <a:rPr lang="sv-SE" sz="1800" dirty="0"/>
                        <a:t>Menashe Shahar, Vishal Kalkundrikar (Ondas)</a:t>
                      </a:r>
                    </a:p>
                  </a:txBody>
                  <a:tcPr anchor="ctr">
                    <a:lnL>
                      <a:noFill/>
                    </a:lnL>
                    <a:lnR>
                      <a:noFill/>
                    </a:lnR>
                    <a:lnT>
                      <a:noFill/>
                    </a:lnT>
                    <a:lnB>
                      <a:noFill/>
                    </a:lnB>
                    <a:noFill/>
                  </a:tcPr>
                </a:tc>
                <a:extLst>
                  <a:ext uri="{0D108BD9-81ED-4DB2-BD59-A6C34878D82A}">
                    <a16:rowId xmlns:a16="http://schemas.microsoft.com/office/drawing/2014/main" val="714774481"/>
                  </a:ext>
                </a:extLst>
              </a:tr>
            </a:tbl>
          </a:graphicData>
        </a:graphic>
      </p:graphicFrame>
      <p:sp>
        <p:nvSpPr>
          <p:cNvPr id="4" name="Date Placeholder 3">
            <a:extLst>
              <a:ext uri="{FF2B5EF4-FFF2-40B4-BE49-F238E27FC236}">
                <a16:creationId xmlns:a16="http://schemas.microsoft.com/office/drawing/2014/main" id="{7B13E4AA-99A6-D105-1E6C-03D150012F1B}"/>
              </a:ext>
            </a:extLst>
          </p:cNvPr>
          <p:cNvSpPr>
            <a:spLocks noGrp="1"/>
          </p:cNvSpPr>
          <p:nvPr>
            <p:ph type="dt" sz="half" idx="10"/>
          </p:nvPr>
        </p:nvSpPr>
        <p:spPr/>
        <p:txBody>
          <a:bodyPr/>
          <a:lstStyle/>
          <a:p>
            <a:r>
              <a:rPr lang="en-US"/>
              <a:t>July_2025</a:t>
            </a:r>
            <a:endParaRPr lang="en-US" dirty="0"/>
          </a:p>
        </p:txBody>
      </p:sp>
      <p:sp>
        <p:nvSpPr>
          <p:cNvPr id="5" name="Footer Placeholder 4">
            <a:extLst>
              <a:ext uri="{FF2B5EF4-FFF2-40B4-BE49-F238E27FC236}">
                <a16:creationId xmlns:a16="http://schemas.microsoft.com/office/drawing/2014/main" id="{A6071AF3-B9AB-D9F1-FBF0-B4E5262C7B22}"/>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B8DCA1D0-70ED-7934-5A80-80373C5443E7}"/>
              </a:ext>
            </a:extLst>
          </p:cNvPr>
          <p:cNvSpPr>
            <a:spLocks noGrp="1"/>
          </p:cNvSpPr>
          <p:nvPr>
            <p:ph type="sldNum" sz="quarter" idx="12"/>
          </p:nvPr>
        </p:nvSpPr>
        <p:spPr/>
        <p:txBody>
          <a:bodyPr/>
          <a:lstStyle/>
          <a:p>
            <a:fld id="{A1C9EF53-BD90-4B75-A223-F9525C143888}" type="slidenum">
              <a:rPr lang="en-US" smtClean="0"/>
              <a:pPr/>
              <a:t>19</a:t>
            </a:fld>
            <a:endParaRPr lang="en-US" dirty="0"/>
          </a:p>
        </p:txBody>
      </p:sp>
    </p:spTree>
    <p:extLst>
      <p:ext uri="{BB962C8B-B14F-4D97-AF65-F5344CB8AC3E}">
        <p14:creationId xmlns:p14="http://schemas.microsoft.com/office/powerpoint/2010/main" val="24505325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996AA-87EF-43BA-B577-6CBA94EF5DDB}"/>
              </a:ext>
            </a:extLst>
          </p:cNvPr>
          <p:cNvSpPr>
            <a:spLocks noGrp="1"/>
          </p:cNvSpPr>
          <p:nvPr>
            <p:ph type="title"/>
          </p:nvPr>
        </p:nvSpPr>
        <p:spPr>
          <a:xfrm>
            <a:off x="838200" y="381000"/>
            <a:ext cx="10515600" cy="930275"/>
          </a:xfrm>
        </p:spPr>
        <p:txBody>
          <a:bodyPr/>
          <a:lstStyle/>
          <a:p>
            <a:r>
              <a:rPr lang="en-US" dirty="0"/>
              <a:t>Opening</a:t>
            </a:r>
          </a:p>
        </p:txBody>
      </p:sp>
      <p:sp>
        <p:nvSpPr>
          <p:cNvPr id="3" name="Content Placeholder 2">
            <a:extLst>
              <a:ext uri="{FF2B5EF4-FFF2-40B4-BE49-F238E27FC236}">
                <a16:creationId xmlns:a16="http://schemas.microsoft.com/office/drawing/2014/main" id="{D2E2E2B9-A29C-4E77-965D-528C5C60367A}"/>
              </a:ext>
            </a:extLst>
          </p:cNvPr>
          <p:cNvSpPr>
            <a:spLocks noGrp="1"/>
          </p:cNvSpPr>
          <p:nvPr>
            <p:ph idx="1"/>
          </p:nvPr>
        </p:nvSpPr>
        <p:spPr>
          <a:xfrm>
            <a:off x="838200" y="1825625"/>
            <a:ext cx="5448300" cy="4351338"/>
          </a:xfrm>
          <a:ln>
            <a:solidFill>
              <a:schemeClr val="accent1">
                <a:lumMod val="60000"/>
                <a:lumOff val="40000"/>
              </a:schemeClr>
            </a:solidFill>
          </a:ln>
        </p:spPr>
        <p:txBody>
          <a:bodyPr>
            <a:normAutofit/>
          </a:bodyPr>
          <a:lstStyle/>
          <a:p>
            <a:r>
              <a:rPr lang="en-US" dirty="0"/>
              <a:t>Introductions</a:t>
            </a:r>
          </a:p>
          <a:p>
            <a:endParaRPr lang="en-US" dirty="0"/>
          </a:p>
          <a:p>
            <a:r>
              <a:rPr lang="en-US" dirty="0"/>
              <a:t>Secretary for meeting</a:t>
            </a:r>
          </a:p>
          <a:p>
            <a:pPr lvl="1"/>
            <a:r>
              <a:rPr lang="en-US" dirty="0"/>
              <a:t>Vishal </a:t>
            </a:r>
          </a:p>
          <a:p>
            <a:pPr lvl="1"/>
            <a:endParaRPr lang="en-US" dirty="0"/>
          </a:p>
          <a:p>
            <a:pPr lvl="1"/>
            <a:endParaRPr lang="en-US" dirty="0"/>
          </a:p>
          <a:p>
            <a:r>
              <a:rPr lang="en-US" dirty="0"/>
              <a:t>Agenda review and Approval</a:t>
            </a:r>
          </a:p>
          <a:p>
            <a:endParaRPr lang="en-US" dirty="0"/>
          </a:p>
          <a:p>
            <a:endParaRPr lang="en-US" dirty="0"/>
          </a:p>
          <a:p>
            <a:pPr lvl="1"/>
            <a:endParaRPr lang="en-US" dirty="0"/>
          </a:p>
          <a:p>
            <a:endParaRPr lang="en-US" dirty="0"/>
          </a:p>
          <a:p>
            <a:endParaRPr lang="en-US" dirty="0"/>
          </a:p>
        </p:txBody>
      </p:sp>
      <p:sp>
        <p:nvSpPr>
          <p:cNvPr id="5" name="Footer Placeholder 4">
            <a:extLst>
              <a:ext uri="{FF2B5EF4-FFF2-40B4-BE49-F238E27FC236}">
                <a16:creationId xmlns:a16="http://schemas.microsoft.com/office/drawing/2014/main" id="{B42AA691-0556-45FB-A18A-215C7A92220D}"/>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C44277F7-A8E0-41F9-A5A8-7484BD3F7580}"/>
              </a:ext>
            </a:extLst>
          </p:cNvPr>
          <p:cNvSpPr>
            <a:spLocks noGrp="1"/>
          </p:cNvSpPr>
          <p:nvPr>
            <p:ph type="sldNum" sz="quarter" idx="12"/>
          </p:nvPr>
        </p:nvSpPr>
        <p:spPr/>
        <p:txBody>
          <a:bodyPr/>
          <a:lstStyle/>
          <a:p>
            <a:fld id="{A1C9EF53-BD90-4B75-A223-F9525C143888}" type="slidenum">
              <a:rPr lang="en-US" smtClean="0"/>
              <a:pPr/>
              <a:t>2</a:t>
            </a:fld>
            <a:endParaRPr lang="en-US" dirty="0"/>
          </a:p>
        </p:txBody>
      </p:sp>
      <p:sp>
        <p:nvSpPr>
          <p:cNvPr id="4" name="Date Placeholder 3">
            <a:extLst>
              <a:ext uri="{FF2B5EF4-FFF2-40B4-BE49-F238E27FC236}">
                <a16:creationId xmlns:a16="http://schemas.microsoft.com/office/drawing/2014/main" id="{E20B7EAF-4B71-4012-AA2E-7EE71FEB5B3B}"/>
              </a:ext>
            </a:extLst>
          </p:cNvPr>
          <p:cNvSpPr>
            <a:spLocks noGrp="1"/>
          </p:cNvSpPr>
          <p:nvPr>
            <p:ph type="dt" sz="half" idx="10"/>
          </p:nvPr>
        </p:nvSpPr>
        <p:spPr/>
        <p:txBody>
          <a:bodyPr/>
          <a:lstStyle/>
          <a:p>
            <a:r>
              <a:rPr lang="en-US" dirty="0"/>
              <a:t>July_2025</a:t>
            </a:r>
          </a:p>
        </p:txBody>
      </p:sp>
      <p:sp>
        <p:nvSpPr>
          <p:cNvPr id="7" name="Content Placeholder 5">
            <a:extLst>
              <a:ext uri="{FF2B5EF4-FFF2-40B4-BE49-F238E27FC236}">
                <a16:creationId xmlns:a16="http://schemas.microsoft.com/office/drawing/2014/main" id="{748A8DED-074A-4942-8A4F-AF6315F94976}"/>
              </a:ext>
            </a:extLst>
          </p:cNvPr>
          <p:cNvSpPr txBox="1">
            <a:spLocks/>
          </p:cNvSpPr>
          <p:nvPr/>
        </p:nvSpPr>
        <p:spPr>
          <a:xfrm>
            <a:off x="6286500" y="1825624"/>
            <a:ext cx="5448300" cy="4351338"/>
          </a:xfrm>
          <a:prstGeom prst="rect">
            <a:avLst/>
          </a:prstGeom>
          <a:ln>
            <a:solidFill>
              <a:schemeClr val="accent1">
                <a:lumMod val="60000"/>
                <a:lumOff val="40000"/>
              </a:schemeClr>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867171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25BF86-D77A-3FF9-64E0-C932F92A59A4}"/>
              </a:ext>
            </a:extLst>
          </p:cNvPr>
          <p:cNvSpPr>
            <a:spLocks noGrp="1"/>
          </p:cNvSpPr>
          <p:nvPr>
            <p:ph type="title"/>
          </p:nvPr>
        </p:nvSpPr>
        <p:spPr/>
        <p:txBody>
          <a:bodyPr>
            <a:normAutofit fontScale="90000"/>
          </a:bodyPr>
          <a:lstStyle/>
          <a:p>
            <a:r>
              <a:rPr lang="en-US" dirty="0"/>
              <a:t>Discussion on waveforms for single carrier optimization</a:t>
            </a:r>
          </a:p>
        </p:txBody>
      </p:sp>
      <p:sp>
        <p:nvSpPr>
          <p:cNvPr id="3" name="Content Placeholder 2">
            <a:extLst>
              <a:ext uri="{FF2B5EF4-FFF2-40B4-BE49-F238E27FC236}">
                <a16:creationId xmlns:a16="http://schemas.microsoft.com/office/drawing/2014/main" id="{4BE497FE-B77D-B01D-F919-29349ADB4048}"/>
              </a:ext>
            </a:extLst>
          </p:cNvPr>
          <p:cNvSpPr>
            <a:spLocks noGrp="1"/>
          </p:cNvSpPr>
          <p:nvPr>
            <p:ph idx="1"/>
          </p:nvPr>
        </p:nvSpPr>
        <p:spPr/>
        <p:txBody>
          <a:bodyPr/>
          <a:lstStyle/>
          <a:p>
            <a:r>
              <a:rPr lang="en-US" dirty="0"/>
              <a:t>Conclusion from document 367r4</a:t>
            </a:r>
          </a:p>
          <a:p>
            <a:r>
              <a:rPr lang="en-US" dirty="0"/>
              <a:t>Opinion is that best choice is GMSK with CTC 3/4.</a:t>
            </a:r>
          </a:p>
          <a:p>
            <a:endParaRPr lang="en-US" dirty="0"/>
          </a:p>
          <a:p>
            <a:r>
              <a:rPr lang="en-US" dirty="0"/>
              <a:t>Discussion on 367r5</a:t>
            </a:r>
          </a:p>
          <a:p>
            <a:pPr lvl="1"/>
            <a:r>
              <a:rPr lang="en-US" dirty="0"/>
              <a:t>SOQPSK and GMSK are very close in performance. </a:t>
            </a:r>
          </a:p>
          <a:p>
            <a:pPr lvl="1"/>
            <a:r>
              <a:rPr lang="en-US" dirty="0"/>
              <a:t>Other waveforms could be considered if they can be identified in a contribution.</a:t>
            </a:r>
          </a:p>
          <a:p>
            <a:pPr lvl="1"/>
            <a:r>
              <a:rPr lang="en-US" dirty="0"/>
              <a:t>A further update to r6 will correct typos in table. </a:t>
            </a:r>
          </a:p>
          <a:p>
            <a:pPr lvl="1"/>
            <a:endParaRPr lang="en-US" dirty="0"/>
          </a:p>
          <a:p>
            <a:endParaRPr lang="en-US" dirty="0"/>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274B4E35-5746-D8DC-909B-BEB67AB42AA7}"/>
              </a:ext>
            </a:extLst>
          </p:cNvPr>
          <p:cNvSpPr>
            <a:spLocks noGrp="1"/>
          </p:cNvSpPr>
          <p:nvPr>
            <p:ph type="dt" sz="half" idx="10"/>
          </p:nvPr>
        </p:nvSpPr>
        <p:spPr/>
        <p:txBody>
          <a:bodyPr/>
          <a:lstStyle/>
          <a:p>
            <a:r>
              <a:rPr lang="en-US"/>
              <a:t>July_2025</a:t>
            </a:r>
            <a:endParaRPr lang="en-US" dirty="0"/>
          </a:p>
        </p:txBody>
      </p:sp>
      <p:sp>
        <p:nvSpPr>
          <p:cNvPr id="5" name="Footer Placeholder 4">
            <a:extLst>
              <a:ext uri="{FF2B5EF4-FFF2-40B4-BE49-F238E27FC236}">
                <a16:creationId xmlns:a16="http://schemas.microsoft.com/office/drawing/2014/main" id="{108EE7FF-2331-24A4-2B15-69E8E35B55B1}"/>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FB6F907B-F204-CA2D-0814-43D935AEF7ED}"/>
              </a:ext>
            </a:extLst>
          </p:cNvPr>
          <p:cNvSpPr>
            <a:spLocks noGrp="1"/>
          </p:cNvSpPr>
          <p:nvPr>
            <p:ph type="sldNum" sz="quarter" idx="12"/>
          </p:nvPr>
        </p:nvSpPr>
        <p:spPr/>
        <p:txBody>
          <a:bodyPr/>
          <a:lstStyle/>
          <a:p>
            <a:fld id="{A1C9EF53-BD90-4B75-A223-F9525C143888}" type="slidenum">
              <a:rPr lang="en-US" smtClean="0"/>
              <a:pPr/>
              <a:t>20</a:t>
            </a:fld>
            <a:endParaRPr lang="en-US" dirty="0"/>
          </a:p>
        </p:txBody>
      </p:sp>
    </p:spTree>
    <p:extLst>
      <p:ext uri="{BB962C8B-B14F-4D97-AF65-F5344CB8AC3E}">
        <p14:creationId xmlns:p14="http://schemas.microsoft.com/office/powerpoint/2010/main" val="31064736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3CBD12-D940-358C-D4AD-349C89E007F6}"/>
              </a:ext>
            </a:extLst>
          </p:cNvPr>
          <p:cNvSpPr>
            <a:spLocks noGrp="1"/>
          </p:cNvSpPr>
          <p:nvPr>
            <p:ph type="title"/>
          </p:nvPr>
        </p:nvSpPr>
        <p:spPr/>
        <p:txBody>
          <a:bodyPr>
            <a:normAutofit fontScale="90000"/>
          </a:bodyPr>
          <a:lstStyle/>
          <a:p>
            <a:r>
              <a:rPr lang="en-US" dirty="0"/>
              <a:t>Process for Revision integration of amendment</a:t>
            </a:r>
          </a:p>
        </p:txBody>
      </p:sp>
      <p:sp>
        <p:nvSpPr>
          <p:cNvPr id="3" name="Content Placeholder 2">
            <a:extLst>
              <a:ext uri="{FF2B5EF4-FFF2-40B4-BE49-F238E27FC236}">
                <a16:creationId xmlns:a16="http://schemas.microsoft.com/office/drawing/2014/main" id="{C3635A66-CC2A-9A6B-B6DC-475AAA18D547}"/>
              </a:ext>
            </a:extLst>
          </p:cNvPr>
          <p:cNvSpPr>
            <a:spLocks noGrp="1"/>
          </p:cNvSpPr>
          <p:nvPr>
            <p:ph idx="1"/>
          </p:nvPr>
        </p:nvSpPr>
        <p:spPr/>
        <p:txBody>
          <a:bodyPr>
            <a:normAutofit fontScale="92500" lnSpcReduction="20000"/>
          </a:bodyPr>
          <a:lstStyle/>
          <a:p>
            <a:r>
              <a:rPr lang="en-US" dirty="0"/>
              <a:t>First, bring base up to current practices for headers, figures, etc. </a:t>
            </a:r>
          </a:p>
          <a:p>
            <a:r>
              <a:rPr lang="en-US" dirty="0"/>
              <a:t>Then merge in 802.16t amendment</a:t>
            </a:r>
          </a:p>
          <a:p>
            <a:r>
              <a:rPr lang="en-US" dirty="0"/>
              <a:t>Then consider changes for revision</a:t>
            </a:r>
          </a:p>
          <a:p>
            <a:r>
              <a:rPr lang="en-US" dirty="0"/>
              <a:t>Discuss and develop set of desired changes.</a:t>
            </a:r>
          </a:p>
          <a:p>
            <a:r>
              <a:rPr lang="en-US" dirty="0"/>
              <a:t>Agree on that set, vote to approve.</a:t>
            </a:r>
          </a:p>
          <a:p>
            <a:r>
              <a:rPr lang="en-US" dirty="0"/>
              <a:t>Implement changes in draft. </a:t>
            </a:r>
          </a:p>
          <a:p>
            <a:endParaRPr lang="en-US" dirty="0"/>
          </a:p>
          <a:p>
            <a:endParaRPr lang="en-US" dirty="0"/>
          </a:p>
          <a:p>
            <a:r>
              <a:rPr lang="en-US" dirty="0"/>
              <a:t>First step, talk to staff. Get database of figures. Create plan for updating figures that are not in </a:t>
            </a:r>
            <a:r>
              <a:rPr lang="en-US" dirty="0" err="1"/>
              <a:t>Framemaker</a:t>
            </a:r>
            <a:r>
              <a:rPr lang="en-US" dirty="0"/>
              <a:t> formats. </a:t>
            </a:r>
          </a:p>
          <a:p>
            <a:pPr lvl="1"/>
            <a:r>
              <a:rPr lang="en-US" dirty="0"/>
              <a:t>Talk to Michell Turner and Christy Bahn. </a:t>
            </a:r>
          </a:p>
          <a:p>
            <a:pPr lvl="1"/>
            <a:endParaRPr lang="en-US" dirty="0"/>
          </a:p>
        </p:txBody>
      </p:sp>
      <p:sp>
        <p:nvSpPr>
          <p:cNvPr id="4" name="Date Placeholder 3">
            <a:extLst>
              <a:ext uri="{FF2B5EF4-FFF2-40B4-BE49-F238E27FC236}">
                <a16:creationId xmlns:a16="http://schemas.microsoft.com/office/drawing/2014/main" id="{AF829135-AC6C-61AC-D551-B0D526456F89}"/>
              </a:ext>
            </a:extLst>
          </p:cNvPr>
          <p:cNvSpPr>
            <a:spLocks noGrp="1"/>
          </p:cNvSpPr>
          <p:nvPr>
            <p:ph type="dt" sz="half" idx="10"/>
          </p:nvPr>
        </p:nvSpPr>
        <p:spPr/>
        <p:txBody>
          <a:bodyPr/>
          <a:lstStyle/>
          <a:p>
            <a:r>
              <a:rPr lang="en-US" dirty="0"/>
              <a:t>July_2025</a:t>
            </a:r>
          </a:p>
        </p:txBody>
      </p:sp>
      <p:sp>
        <p:nvSpPr>
          <p:cNvPr id="5" name="Footer Placeholder 4">
            <a:extLst>
              <a:ext uri="{FF2B5EF4-FFF2-40B4-BE49-F238E27FC236}">
                <a16:creationId xmlns:a16="http://schemas.microsoft.com/office/drawing/2014/main" id="{A45036FE-33BF-F66E-D8C9-5B484EE525C2}"/>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575D593A-A79C-7BDB-5E21-37C8B9CF3B43}"/>
              </a:ext>
            </a:extLst>
          </p:cNvPr>
          <p:cNvSpPr>
            <a:spLocks noGrp="1"/>
          </p:cNvSpPr>
          <p:nvPr>
            <p:ph type="sldNum" sz="quarter" idx="12"/>
          </p:nvPr>
        </p:nvSpPr>
        <p:spPr/>
        <p:txBody>
          <a:bodyPr/>
          <a:lstStyle/>
          <a:p>
            <a:fld id="{A1C9EF53-BD90-4B75-A223-F9525C143888}" type="slidenum">
              <a:rPr lang="en-US" smtClean="0"/>
              <a:pPr/>
              <a:t>21</a:t>
            </a:fld>
            <a:endParaRPr lang="en-US" dirty="0"/>
          </a:p>
        </p:txBody>
      </p:sp>
    </p:spTree>
    <p:extLst>
      <p:ext uri="{BB962C8B-B14F-4D97-AF65-F5344CB8AC3E}">
        <p14:creationId xmlns:p14="http://schemas.microsoft.com/office/powerpoint/2010/main" val="3202945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5F9FF8-7BC0-7356-D337-BC6596F352C2}"/>
              </a:ext>
            </a:extLst>
          </p:cNvPr>
          <p:cNvSpPr>
            <a:spLocks noGrp="1"/>
          </p:cNvSpPr>
          <p:nvPr>
            <p:ph type="title"/>
          </p:nvPr>
        </p:nvSpPr>
        <p:spPr/>
        <p:txBody>
          <a:bodyPr>
            <a:normAutofit/>
          </a:bodyPr>
          <a:lstStyle/>
          <a:p>
            <a:r>
              <a:rPr lang="en-US" dirty="0"/>
              <a:t>Agenda planning for September</a:t>
            </a:r>
          </a:p>
        </p:txBody>
      </p:sp>
      <p:sp>
        <p:nvSpPr>
          <p:cNvPr id="3" name="Content Placeholder 2">
            <a:extLst>
              <a:ext uri="{FF2B5EF4-FFF2-40B4-BE49-F238E27FC236}">
                <a16:creationId xmlns:a16="http://schemas.microsoft.com/office/drawing/2014/main" id="{D9A688CB-CD18-EB0B-4BD8-AFB118D88EB4}"/>
              </a:ext>
            </a:extLst>
          </p:cNvPr>
          <p:cNvSpPr>
            <a:spLocks noGrp="1"/>
          </p:cNvSpPr>
          <p:nvPr>
            <p:ph idx="1"/>
          </p:nvPr>
        </p:nvSpPr>
        <p:spPr/>
        <p:txBody>
          <a:bodyPr>
            <a:normAutofit/>
          </a:bodyPr>
          <a:lstStyle/>
          <a:p>
            <a:r>
              <a:rPr lang="en-US" dirty="0"/>
              <a:t>Further discussion on waveform</a:t>
            </a:r>
          </a:p>
          <a:p>
            <a:r>
              <a:rPr lang="en-US" dirty="0"/>
              <a:t>Analysis of 16t MAC layer under various scenarios. </a:t>
            </a:r>
          </a:p>
          <a:p>
            <a:r>
              <a:rPr lang="en-US" dirty="0"/>
              <a:t>Test results on performance, throughput, latency, overhead.</a:t>
            </a:r>
          </a:p>
          <a:p>
            <a:r>
              <a:rPr lang="en-US" dirty="0"/>
              <a:t>Discussion on reduction of overhead. </a:t>
            </a:r>
          </a:p>
          <a:p>
            <a:endParaRPr lang="en-US" dirty="0"/>
          </a:p>
          <a:p>
            <a:r>
              <a:rPr lang="en-US" dirty="0"/>
              <a:t>Review of progress on roll-up draft (as available)</a:t>
            </a:r>
          </a:p>
          <a:p>
            <a:endParaRPr lang="en-US" dirty="0"/>
          </a:p>
        </p:txBody>
      </p:sp>
      <p:sp>
        <p:nvSpPr>
          <p:cNvPr id="4" name="Date Placeholder 3">
            <a:extLst>
              <a:ext uri="{FF2B5EF4-FFF2-40B4-BE49-F238E27FC236}">
                <a16:creationId xmlns:a16="http://schemas.microsoft.com/office/drawing/2014/main" id="{A0E0D50A-6229-56F6-B8FC-2CB9EF8C9F69}"/>
              </a:ext>
            </a:extLst>
          </p:cNvPr>
          <p:cNvSpPr>
            <a:spLocks noGrp="1"/>
          </p:cNvSpPr>
          <p:nvPr>
            <p:ph type="dt" sz="half" idx="10"/>
          </p:nvPr>
        </p:nvSpPr>
        <p:spPr/>
        <p:txBody>
          <a:bodyPr/>
          <a:lstStyle/>
          <a:p>
            <a:r>
              <a:rPr lang="en-US" dirty="0"/>
              <a:t>July_2025</a:t>
            </a:r>
          </a:p>
        </p:txBody>
      </p:sp>
      <p:sp>
        <p:nvSpPr>
          <p:cNvPr id="5" name="Footer Placeholder 4">
            <a:extLst>
              <a:ext uri="{FF2B5EF4-FFF2-40B4-BE49-F238E27FC236}">
                <a16:creationId xmlns:a16="http://schemas.microsoft.com/office/drawing/2014/main" id="{81EDFA0C-4408-8061-3357-1920EBE2F823}"/>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54A1EB11-533C-12A9-6700-E25B8F31732E}"/>
              </a:ext>
            </a:extLst>
          </p:cNvPr>
          <p:cNvSpPr>
            <a:spLocks noGrp="1"/>
          </p:cNvSpPr>
          <p:nvPr>
            <p:ph type="sldNum" sz="quarter" idx="12"/>
          </p:nvPr>
        </p:nvSpPr>
        <p:spPr/>
        <p:txBody>
          <a:bodyPr/>
          <a:lstStyle/>
          <a:p>
            <a:fld id="{A1C9EF53-BD90-4B75-A223-F9525C143888}" type="slidenum">
              <a:rPr lang="en-US" smtClean="0"/>
              <a:pPr/>
              <a:t>22</a:t>
            </a:fld>
            <a:endParaRPr lang="en-US" dirty="0"/>
          </a:p>
        </p:txBody>
      </p:sp>
    </p:spTree>
    <p:extLst>
      <p:ext uri="{BB962C8B-B14F-4D97-AF65-F5344CB8AC3E}">
        <p14:creationId xmlns:p14="http://schemas.microsoft.com/office/powerpoint/2010/main" val="13170760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744683718"/>
              </p:ext>
            </p:extLst>
          </p:nvPr>
        </p:nvGraphicFramePr>
        <p:xfrm>
          <a:off x="1828800" y="1190819"/>
          <a:ext cx="8382000" cy="3769902"/>
        </p:xfrm>
        <a:graphic>
          <a:graphicData uri="http://schemas.openxmlformats.org/drawingml/2006/table">
            <a:tbl>
              <a:tblPr firstRow="1" bandRow="1">
                <a:tableStyleId>{5C22544A-7EE6-4342-B048-85BDC9FD1C3A}</a:tableStyleId>
              </a:tblPr>
              <a:tblGrid>
                <a:gridCol w="6026727">
                  <a:extLst>
                    <a:ext uri="{9D8B030D-6E8A-4147-A177-3AD203B41FA5}">
                      <a16:colId xmlns:a16="http://schemas.microsoft.com/office/drawing/2014/main" val="3384751907"/>
                    </a:ext>
                  </a:extLst>
                </a:gridCol>
                <a:gridCol w="2355273">
                  <a:extLst>
                    <a:ext uri="{9D8B030D-6E8A-4147-A177-3AD203B41FA5}">
                      <a16:colId xmlns:a16="http://schemas.microsoft.com/office/drawing/2014/main" val="434009601"/>
                    </a:ext>
                  </a:extLst>
                </a:gridCol>
              </a:tblGrid>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Milestone</a:t>
                      </a:r>
                    </a:p>
                  </a:txBody>
                  <a:tcPr marL="83127" marR="83127"/>
                </a:tc>
                <a:tc>
                  <a:txBody>
                    <a:bodyPr/>
                    <a:lstStyle/>
                    <a:p>
                      <a:r>
                        <a:rPr lang="en-US" sz="1800" dirty="0"/>
                        <a:t>Date</a:t>
                      </a:r>
                    </a:p>
                  </a:txBody>
                  <a:tcPr marL="83127" marR="83127"/>
                </a:tc>
                <a:extLst>
                  <a:ext uri="{0D108BD9-81ED-4DB2-BD59-A6C34878D82A}">
                    <a16:rowId xmlns:a16="http://schemas.microsoft.com/office/drawing/2014/main" val="4207709845"/>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tx1"/>
                          </a:solidFill>
                        </a:rPr>
                        <a:t>Task Group Start</a:t>
                      </a:r>
                    </a:p>
                  </a:txBody>
                  <a:tcPr marL="83127" marR="83127"/>
                </a:tc>
                <a:tc>
                  <a:txBody>
                    <a:bodyPr/>
                    <a:lstStyle/>
                    <a:p>
                      <a:r>
                        <a:rPr lang="en-US" sz="1800" dirty="0">
                          <a:solidFill>
                            <a:schemeClr val="tx1"/>
                          </a:solidFill>
                        </a:rPr>
                        <a:t>March 2025</a:t>
                      </a:r>
                    </a:p>
                  </a:txBody>
                  <a:tcPr marL="83127" marR="83127"/>
                </a:tc>
                <a:extLst>
                  <a:ext uri="{0D108BD9-81ED-4DB2-BD59-A6C34878D82A}">
                    <a16:rowId xmlns:a16="http://schemas.microsoft.com/office/drawing/2014/main" val="1668596901"/>
                  </a:ext>
                </a:extLst>
              </a:tr>
              <a:tr h="418878">
                <a:tc>
                  <a:txBody>
                    <a:bodyPr/>
                    <a:lstStyle/>
                    <a:p>
                      <a:r>
                        <a:rPr lang="en-US" sz="1800" dirty="0">
                          <a:solidFill>
                            <a:schemeClr val="tx1"/>
                          </a:solidFill>
                        </a:rPr>
                        <a:t>Draft Development</a:t>
                      </a:r>
                    </a:p>
                  </a:txBody>
                  <a:tcPr marL="83127" marR="83127"/>
                </a:tc>
                <a:tc>
                  <a:txBody>
                    <a:bodyPr/>
                    <a:lstStyle/>
                    <a:p>
                      <a:r>
                        <a:rPr lang="en-US" sz="1800" dirty="0">
                          <a:solidFill>
                            <a:schemeClr val="tx1"/>
                          </a:solidFill>
                        </a:rPr>
                        <a:t>May – Sept 2025</a:t>
                      </a:r>
                    </a:p>
                  </a:txBody>
                  <a:tcPr marL="83127" marR="83127"/>
                </a:tc>
                <a:extLst>
                  <a:ext uri="{0D108BD9-81ED-4DB2-BD59-A6C34878D82A}">
                    <a16:rowId xmlns:a16="http://schemas.microsoft.com/office/drawing/2014/main" val="4038355541"/>
                  </a:ext>
                </a:extLst>
              </a:tr>
              <a:tr h="418878">
                <a:tc>
                  <a:txBody>
                    <a:bodyPr/>
                    <a:lstStyle/>
                    <a:p>
                      <a:r>
                        <a:rPr lang="en-US" sz="1800" dirty="0">
                          <a:solidFill>
                            <a:schemeClr val="tx1"/>
                          </a:solidFill>
                        </a:rPr>
                        <a:t>Informal TG review of draft</a:t>
                      </a:r>
                    </a:p>
                  </a:txBody>
                  <a:tcPr marL="83127" marR="83127"/>
                </a:tc>
                <a:tc>
                  <a:txBody>
                    <a:bodyPr/>
                    <a:lstStyle/>
                    <a:p>
                      <a:r>
                        <a:rPr lang="en-US" sz="1800" dirty="0">
                          <a:solidFill>
                            <a:schemeClr val="tx1"/>
                          </a:solidFill>
                        </a:rPr>
                        <a:t>Nov 2025</a:t>
                      </a:r>
                    </a:p>
                  </a:txBody>
                  <a:tcPr marL="83127" marR="83127"/>
                </a:tc>
                <a:extLst>
                  <a:ext uri="{0D108BD9-81ED-4DB2-BD59-A6C34878D82A}">
                    <a16:rowId xmlns:a16="http://schemas.microsoft.com/office/drawing/2014/main" val="1866948594"/>
                  </a:ext>
                </a:extLst>
              </a:tr>
              <a:tr h="418878">
                <a:tc>
                  <a:txBody>
                    <a:bodyPr/>
                    <a:lstStyle/>
                    <a:p>
                      <a:r>
                        <a:rPr lang="en-US" sz="1800" dirty="0">
                          <a:solidFill>
                            <a:schemeClr val="tx1"/>
                          </a:solidFill>
                        </a:rPr>
                        <a:t>Working Group Letter Ballot</a:t>
                      </a:r>
                    </a:p>
                  </a:txBody>
                  <a:tcPr marL="83127" marR="83127"/>
                </a:tc>
                <a:tc>
                  <a:txBody>
                    <a:bodyPr/>
                    <a:lstStyle/>
                    <a:p>
                      <a:r>
                        <a:rPr lang="en-US" sz="1800" dirty="0">
                          <a:solidFill>
                            <a:schemeClr val="tx1"/>
                          </a:solidFill>
                        </a:rPr>
                        <a:t>March 2026</a:t>
                      </a:r>
                    </a:p>
                  </a:txBody>
                  <a:tcPr marL="83127" marR="83127"/>
                </a:tc>
                <a:extLst>
                  <a:ext uri="{0D108BD9-81ED-4DB2-BD59-A6C34878D82A}">
                    <a16:rowId xmlns:a16="http://schemas.microsoft.com/office/drawing/2014/main" val="634721270"/>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tx1"/>
                          </a:solidFill>
                        </a:rPr>
                        <a:t>Working Group Recirculation Letter Ballot</a:t>
                      </a:r>
                    </a:p>
                  </a:txBody>
                  <a:tcPr marL="83127" marR="83127"/>
                </a:tc>
                <a:tc>
                  <a:txBody>
                    <a:bodyPr/>
                    <a:lstStyle/>
                    <a:p>
                      <a:r>
                        <a:rPr lang="en-US" sz="1800" dirty="0">
                          <a:solidFill>
                            <a:schemeClr val="tx1"/>
                          </a:solidFill>
                        </a:rPr>
                        <a:t>May 2026</a:t>
                      </a:r>
                    </a:p>
                  </a:txBody>
                  <a:tcPr marL="83127" marR="83127"/>
                </a:tc>
                <a:extLst>
                  <a:ext uri="{0D108BD9-81ED-4DB2-BD59-A6C34878D82A}">
                    <a16:rowId xmlns:a16="http://schemas.microsoft.com/office/drawing/2014/main" val="1970946961"/>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tx1"/>
                          </a:solidFill>
                        </a:rPr>
                        <a:t>SA Ballot</a:t>
                      </a:r>
                    </a:p>
                  </a:txBody>
                  <a:tcPr marL="83127" marR="83127"/>
                </a:tc>
                <a:tc>
                  <a:txBody>
                    <a:bodyPr/>
                    <a:lstStyle/>
                    <a:p>
                      <a:r>
                        <a:rPr lang="en-US" sz="1800" dirty="0">
                          <a:solidFill>
                            <a:schemeClr val="tx1"/>
                          </a:solidFill>
                        </a:rPr>
                        <a:t>Sept 2026</a:t>
                      </a:r>
                    </a:p>
                  </a:txBody>
                  <a:tcPr marL="83127" marR="83127"/>
                </a:tc>
                <a:extLst>
                  <a:ext uri="{0D108BD9-81ED-4DB2-BD59-A6C34878D82A}">
                    <a16:rowId xmlns:a16="http://schemas.microsoft.com/office/drawing/2014/main" val="1018105641"/>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tx1"/>
                          </a:solidFill>
                          <a:latin typeface="+mn-lt"/>
                          <a:ea typeface="+mn-ea"/>
                          <a:cs typeface="+mn-cs"/>
                        </a:rPr>
                        <a:t>SA Recirc</a:t>
                      </a:r>
                    </a:p>
                  </a:txBody>
                  <a:tcPr marL="83127" marR="83127"/>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tx1"/>
                          </a:solidFill>
                          <a:latin typeface="+mn-lt"/>
                          <a:ea typeface="+mn-ea"/>
                          <a:cs typeface="+mn-cs"/>
                        </a:rPr>
                        <a:t>Jan 2027</a:t>
                      </a:r>
                    </a:p>
                  </a:txBody>
                  <a:tcPr marL="83127" marR="83127"/>
                </a:tc>
                <a:extLst>
                  <a:ext uri="{0D108BD9-81ED-4DB2-BD59-A6C34878D82A}">
                    <a16:rowId xmlns:a16="http://schemas.microsoft.com/office/drawing/2014/main" val="82442068"/>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Forward to RevCom</a:t>
                      </a:r>
                    </a:p>
                  </a:txBody>
                  <a:tcPr marL="83127" marR="83127"/>
                </a:tc>
                <a:tc>
                  <a:txBody>
                    <a:bodyPr/>
                    <a:lstStyle/>
                    <a:p>
                      <a:r>
                        <a:rPr lang="en-US" sz="1800" dirty="0"/>
                        <a:t>March 2027</a:t>
                      </a:r>
                    </a:p>
                  </a:txBody>
                  <a:tcPr marL="83127" marR="83127"/>
                </a:tc>
                <a:extLst>
                  <a:ext uri="{0D108BD9-81ED-4DB2-BD59-A6C34878D82A}">
                    <a16:rowId xmlns:a16="http://schemas.microsoft.com/office/drawing/2014/main" val="1058448561"/>
                  </a:ext>
                </a:extLst>
              </a:tr>
            </a:tbl>
          </a:graphicData>
        </a:graphic>
      </p:graphicFrame>
      <p:sp>
        <p:nvSpPr>
          <p:cNvPr id="2" name="Date Placeholder 1">
            <a:extLst>
              <a:ext uri="{FF2B5EF4-FFF2-40B4-BE49-F238E27FC236}">
                <a16:creationId xmlns:a16="http://schemas.microsoft.com/office/drawing/2014/main" id="{05FE2E4A-07E9-41C9-AC2C-9F362F807B84}"/>
              </a:ext>
            </a:extLst>
          </p:cNvPr>
          <p:cNvSpPr>
            <a:spLocks noGrp="1"/>
          </p:cNvSpPr>
          <p:nvPr>
            <p:ph type="dt" sz="half" idx="10"/>
          </p:nvPr>
        </p:nvSpPr>
        <p:spPr/>
        <p:txBody>
          <a:bodyPr/>
          <a:lstStyle/>
          <a:p>
            <a:r>
              <a:rPr lang="en-US" dirty="0"/>
              <a:t>July_2025</a:t>
            </a:r>
          </a:p>
        </p:txBody>
      </p:sp>
      <p:sp>
        <p:nvSpPr>
          <p:cNvPr id="3" name="Arrow: Right 2">
            <a:extLst>
              <a:ext uri="{FF2B5EF4-FFF2-40B4-BE49-F238E27FC236}">
                <a16:creationId xmlns:a16="http://schemas.microsoft.com/office/drawing/2014/main" id="{40D38A25-D564-4828-863A-D3B332BDEDFD}"/>
              </a:ext>
            </a:extLst>
          </p:cNvPr>
          <p:cNvSpPr/>
          <p:nvPr/>
        </p:nvSpPr>
        <p:spPr>
          <a:xfrm>
            <a:off x="609600" y="1981200"/>
            <a:ext cx="978408" cy="48463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Future Meetings</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a:xfrm>
            <a:off x="838200" y="1447800"/>
            <a:ext cx="10515600" cy="4729163"/>
          </a:xfrm>
        </p:spPr>
        <p:txBody>
          <a:bodyPr>
            <a:normAutofit/>
          </a:bodyPr>
          <a:lstStyle/>
          <a:p>
            <a:pPr marL="457200" lvl="1">
              <a:spcBef>
                <a:spcPts val="0"/>
              </a:spcBef>
              <a:spcAft>
                <a:spcPts val="1200"/>
              </a:spcAft>
            </a:pPr>
            <a:endParaRPr lang="en-US" dirty="0"/>
          </a:p>
          <a:p>
            <a:pPr marL="457200" lvl="1">
              <a:spcBef>
                <a:spcPts val="0"/>
              </a:spcBef>
              <a:spcAft>
                <a:spcPts val="1200"/>
              </a:spcAft>
            </a:pPr>
            <a:endParaRPr lang="en-US" dirty="0"/>
          </a:p>
          <a:p>
            <a:pPr marL="0">
              <a:spcBef>
                <a:spcPts val="0"/>
              </a:spcBef>
              <a:spcAft>
                <a:spcPts val="1200"/>
              </a:spcAft>
            </a:pPr>
            <a:r>
              <a:rPr lang="en-US" dirty="0"/>
              <a:t>Sept 15-18, 2025 – Interim</a:t>
            </a:r>
          </a:p>
          <a:p>
            <a:pPr marL="457200" lvl="1">
              <a:spcBef>
                <a:spcPts val="0"/>
              </a:spcBef>
              <a:spcAft>
                <a:spcPts val="1200"/>
              </a:spcAft>
            </a:pPr>
            <a:r>
              <a:rPr lang="en-US" dirty="0"/>
              <a:t>Waikoloa, Hawaii, USA</a:t>
            </a:r>
          </a:p>
          <a:p>
            <a:pPr marL="457200" lvl="1">
              <a:spcBef>
                <a:spcPts val="0"/>
              </a:spcBef>
              <a:spcAft>
                <a:spcPts val="1200"/>
              </a:spcAft>
            </a:pPr>
            <a:endParaRPr lang="en-US" dirty="0"/>
          </a:p>
          <a:p>
            <a:pPr marL="0">
              <a:spcBef>
                <a:spcPts val="0"/>
              </a:spcBef>
              <a:spcAft>
                <a:spcPts val="1200"/>
              </a:spcAft>
            </a:pPr>
            <a:r>
              <a:rPr lang="en-US" dirty="0"/>
              <a:t>Nov 10-15, 2025 - Plenary</a:t>
            </a:r>
          </a:p>
          <a:p>
            <a:pPr marL="457200" lvl="1">
              <a:spcBef>
                <a:spcPts val="0"/>
              </a:spcBef>
              <a:spcAft>
                <a:spcPts val="1200"/>
              </a:spcAft>
            </a:pPr>
            <a:r>
              <a:rPr lang="en-US" dirty="0"/>
              <a:t>Bangkok, Thailand</a:t>
            </a:r>
          </a:p>
          <a:p>
            <a:pPr marL="457200" lvl="1">
              <a:spcBef>
                <a:spcPts val="0"/>
              </a:spcBef>
              <a:spcAft>
                <a:spcPts val="1200"/>
              </a:spcAft>
            </a:pPr>
            <a:endParaRPr lang="en-US" dirty="0"/>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6" name="Slide Number Placeholder 15">
            <a:extLst>
              <a:ext uri="{FF2B5EF4-FFF2-40B4-BE49-F238E27FC236}">
                <a16:creationId xmlns:a16="http://schemas.microsoft.com/office/drawing/2014/main" id="{B0C9D278-CC8C-499F-B7C6-EE8B49FE82F5}"/>
              </a:ext>
            </a:extLst>
          </p:cNvPr>
          <p:cNvSpPr>
            <a:spLocks noGrp="1"/>
          </p:cNvSpPr>
          <p:nvPr>
            <p:ph type="sldNum" sz="quarter" idx="12"/>
          </p:nvPr>
        </p:nvSpPr>
        <p:spPr/>
        <p:txBody>
          <a:bodyPr/>
          <a:lstStyle/>
          <a:p>
            <a:fld id="{A1C9EF53-BD90-4B75-A223-F9525C143888}" type="slidenum">
              <a:rPr lang="en-US" smtClean="0"/>
              <a:pPr/>
              <a:t>24</a:t>
            </a:fld>
            <a:endParaRPr lang="en-US" dirty="0"/>
          </a:p>
        </p:txBody>
      </p:sp>
      <p:sp>
        <p:nvSpPr>
          <p:cNvPr id="4" name="Date Placeholder 3">
            <a:extLst>
              <a:ext uri="{FF2B5EF4-FFF2-40B4-BE49-F238E27FC236}">
                <a16:creationId xmlns:a16="http://schemas.microsoft.com/office/drawing/2014/main" id="{49CEDD5F-DF60-4F2B-BE4A-AFB6246C7418}"/>
              </a:ext>
            </a:extLst>
          </p:cNvPr>
          <p:cNvSpPr>
            <a:spLocks noGrp="1"/>
          </p:cNvSpPr>
          <p:nvPr>
            <p:ph type="dt" sz="half" idx="10"/>
          </p:nvPr>
        </p:nvSpPr>
        <p:spPr/>
        <p:txBody>
          <a:bodyPr/>
          <a:lstStyle/>
          <a:p>
            <a:r>
              <a:rPr lang="en-US" dirty="0"/>
              <a:t>July_2025</a:t>
            </a:r>
          </a:p>
        </p:txBody>
      </p:sp>
    </p:spTree>
    <p:extLst>
      <p:ext uri="{BB962C8B-B14F-4D97-AF65-F5344CB8AC3E}">
        <p14:creationId xmlns:p14="http://schemas.microsoft.com/office/powerpoint/2010/main" val="39192351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FD60146-0E57-44B1-B333-07EB425BF3CB}"/>
              </a:ext>
            </a:extLst>
          </p:cNvPr>
          <p:cNvSpPr>
            <a:spLocks noGrp="1"/>
          </p:cNvSpPr>
          <p:nvPr>
            <p:ph type="title"/>
          </p:nvPr>
        </p:nvSpPr>
        <p:spPr/>
        <p:txBody>
          <a:bodyPr/>
          <a:lstStyle/>
          <a:p>
            <a:r>
              <a:rPr lang="en-US" dirty="0"/>
              <a:t>Closing</a:t>
            </a:r>
          </a:p>
        </p:txBody>
      </p:sp>
      <p:sp>
        <p:nvSpPr>
          <p:cNvPr id="9" name="Content Placeholder 8">
            <a:extLst>
              <a:ext uri="{FF2B5EF4-FFF2-40B4-BE49-F238E27FC236}">
                <a16:creationId xmlns:a16="http://schemas.microsoft.com/office/drawing/2014/main" id="{797719C7-1423-480F-B173-B0369E2AE66C}"/>
              </a:ext>
            </a:extLst>
          </p:cNvPr>
          <p:cNvSpPr>
            <a:spLocks noGrp="1"/>
          </p:cNvSpPr>
          <p:nvPr>
            <p:ph idx="1"/>
          </p:nvPr>
        </p:nvSpPr>
        <p:spPr/>
        <p:txBody>
          <a:bodyPr>
            <a:normAutofit/>
          </a:bodyPr>
          <a:lstStyle/>
          <a:p>
            <a:r>
              <a:rPr lang="en-US" dirty="0"/>
              <a:t>Any Other Business</a:t>
            </a:r>
          </a:p>
          <a:p>
            <a:endParaRPr lang="en-US" dirty="0"/>
          </a:p>
          <a:p>
            <a:r>
              <a:rPr lang="en-US" dirty="0"/>
              <a:t>Actions</a:t>
            </a:r>
          </a:p>
          <a:p>
            <a:pPr lvl="1"/>
            <a:r>
              <a:rPr lang="en-US" dirty="0"/>
              <a:t> </a:t>
            </a:r>
          </a:p>
          <a:p>
            <a:pPr lvl="1"/>
            <a:endParaRPr lang="en-US" dirty="0"/>
          </a:p>
          <a:p>
            <a:r>
              <a:rPr lang="en-US" dirty="0"/>
              <a:t>Adjourn</a:t>
            </a:r>
          </a:p>
          <a:p>
            <a:endParaRPr lang="en-US" dirty="0"/>
          </a:p>
        </p:txBody>
      </p:sp>
      <p:sp>
        <p:nvSpPr>
          <p:cNvPr id="6" name="Footer Placeholder 5">
            <a:extLst>
              <a:ext uri="{FF2B5EF4-FFF2-40B4-BE49-F238E27FC236}">
                <a16:creationId xmlns:a16="http://schemas.microsoft.com/office/drawing/2014/main" id="{7321A577-C9A9-4F08-B390-3C79AC0A8D08}"/>
              </a:ext>
            </a:extLst>
          </p:cNvPr>
          <p:cNvSpPr>
            <a:spLocks noGrp="1"/>
          </p:cNvSpPr>
          <p:nvPr>
            <p:ph type="ftr" sz="quarter" idx="11"/>
          </p:nvPr>
        </p:nvSpPr>
        <p:spPr>
          <a:xfrm>
            <a:off x="4038600" y="6356350"/>
            <a:ext cx="4114800" cy="365125"/>
          </a:xfrm>
        </p:spPr>
        <p:txBody>
          <a:bodyPr/>
          <a:lstStyle/>
          <a:p>
            <a:pPr>
              <a:defRPr/>
            </a:pPr>
            <a:r>
              <a:rPr lang="en-US"/>
              <a:t>Tim Godfrey, EPRI</a:t>
            </a:r>
          </a:p>
        </p:txBody>
      </p:sp>
      <p:sp>
        <p:nvSpPr>
          <p:cNvPr id="15" name="Slide Number Placeholder 14">
            <a:extLst>
              <a:ext uri="{FF2B5EF4-FFF2-40B4-BE49-F238E27FC236}">
                <a16:creationId xmlns:a16="http://schemas.microsoft.com/office/drawing/2014/main" id="{A055780A-5BCD-440E-B15A-C3CFE968F0B0}"/>
              </a:ext>
            </a:extLst>
          </p:cNvPr>
          <p:cNvSpPr>
            <a:spLocks noGrp="1"/>
          </p:cNvSpPr>
          <p:nvPr>
            <p:ph type="sldNum" sz="quarter" idx="12"/>
          </p:nvPr>
        </p:nvSpPr>
        <p:spPr/>
        <p:txBody>
          <a:bodyPr/>
          <a:lstStyle/>
          <a:p>
            <a:fld id="{A1C9EF53-BD90-4B75-A223-F9525C143888}" type="slidenum">
              <a:rPr lang="en-US" smtClean="0"/>
              <a:pPr/>
              <a:t>25</a:t>
            </a:fld>
            <a:endParaRPr lang="en-US" dirty="0"/>
          </a:p>
        </p:txBody>
      </p:sp>
      <p:sp>
        <p:nvSpPr>
          <p:cNvPr id="2" name="Date Placeholder 1">
            <a:extLst>
              <a:ext uri="{FF2B5EF4-FFF2-40B4-BE49-F238E27FC236}">
                <a16:creationId xmlns:a16="http://schemas.microsoft.com/office/drawing/2014/main" id="{414AE138-DEFA-449F-B925-5F63307985AC}"/>
              </a:ext>
            </a:extLst>
          </p:cNvPr>
          <p:cNvSpPr>
            <a:spLocks noGrp="1"/>
          </p:cNvSpPr>
          <p:nvPr>
            <p:ph type="dt" sz="half" idx="10"/>
          </p:nvPr>
        </p:nvSpPr>
        <p:spPr/>
        <p:txBody>
          <a:bodyPr/>
          <a:lstStyle/>
          <a:p>
            <a:r>
              <a:rPr lang="en-US" dirty="0"/>
              <a:t>July_2025</a:t>
            </a:r>
          </a:p>
        </p:txBody>
      </p:sp>
    </p:spTree>
    <p:extLst>
      <p:ext uri="{BB962C8B-B14F-4D97-AF65-F5344CB8AC3E}">
        <p14:creationId xmlns:p14="http://schemas.microsoft.com/office/powerpoint/2010/main" val="3533497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normAutofit/>
          </a:bodyPr>
          <a:lstStyle/>
          <a:p>
            <a:r>
              <a:rPr lang="en-US" dirty="0"/>
              <a:t>TG16me July Plenary Agenda</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a:xfrm>
            <a:off x="838200" y="1825625"/>
            <a:ext cx="10668000" cy="4351338"/>
          </a:xfrm>
        </p:spPr>
        <p:txBody>
          <a:bodyPr>
            <a:normAutofit/>
          </a:bodyPr>
          <a:lstStyle/>
          <a:p>
            <a:r>
              <a:rPr lang="en-US" dirty="0"/>
              <a:t>Introductions, Secretary, Review and Approve Agenda</a:t>
            </a:r>
          </a:p>
          <a:p>
            <a:r>
              <a:rPr lang="en-US" dirty="0"/>
              <a:t>Policy Review</a:t>
            </a:r>
          </a:p>
          <a:p>
            <a:r>
              <a:rPr lang="en-US" dirty="0"/>
              <a:t>Review of contributions</a:t>
            </a:r>
          </a:p>
          <a:p>
            <a:r>
              <a:rPr lang="en-US" dirty="0"/>
              <a:t>Discussion on Revision Project timeline</a:t>
            </a:r>
          </a:p>
          <a:p>
            <a:r>
              <a:rPr lang="en-US" dirty="0"/>
              <a:t>Adjourn</a:t>
            </a:r>
          </a:p>
          <a:p>
            <a:endParaRPr lang="en-US" dirty="0"/>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824263D1-DE15-41E4-8177-E6070155BCE3}"/>
              </a:ext>
            </a:extLst>
          </p:cNvPr>
          <p:cNvSpPr>
            <a:spLocks noGrp="1"/>
          </p:cNvSpPr>
          <p:nvPr>
            <p:ph type="sldNum" sz="quarter" idx="12"/>
          </p:nvPr>
        </p:nvSpPr>
        <p:spPr/>
        <p:txBody>
          <a:bodyPr/>
          <a:lstStyle/>
          <a:p>
            <a:fld id="{A1C9EF53-BD90-4B75-A223-F9525C143888}" type="slidenum">
              <a:rPr lang="en-US" smtClean="0"/>
              <a:pPr/>
              <a:t>3</a:t>
            </a:fld>
            <a:endParaRPr lang="en-US" dirty="0"/>
          </a:p>
        </p:txBody>
      </p:sp>
      <p:sp>
        <p:nvSpPr>
          <p:cNvPr id="2" name="Date Placeholder 1">
            <a:extLst>
              <a:ext uri="{FF2B5EF4-FFF2-40B4-BE49-F238E27FC236}">
                <a16:creationId xmlns:a16="http://schemas.microsoft.com/office/drawing/2014/main" id="{41E60755-E59F-4F40-88E0-CA50E338D0C1}"/>
              </a:ext>
            </a:extLst>
          </p:cNvPr>
          <p:cNvSpPr>
            <a:spLocks noGrp="1"/>
          </p:cNvSpPr>
          <p:nvPr>
            <p:ph type="dt" sz="half" idx="10"/>
          </p:nvPr>
        </p:nvSpPr>
        <p:spPr/>
        <p:txBody>
          <a:bodyPr/>
          <a:lstStyle/>
          <a:p>
            <a:r>
              <a:rPr lang="en-US" dirty="0"/>
              <a:t>July_2025</a:t>
            </a:r>
          </a:p>
        </p:txBody>
      </p:sp>
    </p:spTree>
    <p:extLst>
      <p:ext uri="{BB962C8B-B14F-4D97-AF65-F5344CB8AC3E}">
        <p14:creationId xmlns:p14="http://schemas.microsoft.com/office/powerpoint/2010/main" val="2006485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dirty="0"/>
              <a:t>Participants have a duty to inform the IEEE</a:t>
            </a:r>
          </a:p>
        </p:txBody>
      </p:sp>
      <p:sp>
        <p:nvSpPr>
          <p:cNvPr id="8195" name="Rectangle 1027"/>
          <p:cNvSpPr>
            <a:spLocks noGrp="1" noChangeArrowheads="1"/>
          </p:cNvSpPr>
          <p:nvPr>
            <p:ph idx="1"/>
          </p:nvPr>
        </p:nvSpPr>
        <p:spPr/>
        <p:txBody>
          <a:bodyPr/>
          <a:lstStyle/>
          <a:p>
            <a:pPr lvl="1"/>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endParaRPr lang="en-US" altLang="en-US" dirty="0"/>
          </a:p>
          <a:p>
            <a:pPr lvl="1"/>
            <a:r>
              <a:rPr lang="en-US" altLang="en-US" dirty="0"/>
              <a:t>Participants should inform the IEEE (or cause the IEEE to be informed) of the identity of any other holders of potential Essential Patent Claims</a:t>
            </a:r>
          </a:p>
          <a:p>
            <a:pPr lvl="1"/>
            <a:endParaRPr lang="en-US" altLang="en-US" dirty="0"/>
          </a:p>
          <a:p>
            <a:pPr lvl="1"/>
            <a:r>
              <a:rPr lang="en-US" altLang="en-US" dirty="0"/>
              <a:t>Early identification of holders of potential Essential Patent Claims is encouraged</a:t>
            </a:r>
          </a:p>
        </p:txBody>
      </p:sp>
      <p:sp>
        <p:nvSpPr>
          <p:cNvPr id="3" name="Footer Placeholder 2"/>
          <p:cNvSpPr>
            <a:spLocks noGrp="1"/>
          </p:cNvSpPr>
          <p:nvPr>
            <p:ph type="ftr" sz="quarte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86C543F8-9452-401C-B98F-817BAE09D5FB}"/>
              </a:ext>
            </a:extLst>
          </p:cNvPr>
          <p:cNvSpPr>
            <a:spLocks noGrp="1"/>
          </p:cNvSpPr>
          <p:nvPr>
            <p:ph type="sldNum" sz="quarter" idx="12"/>
          </p:nvPr>
        </p:nvSpPr>
        <p:spPr/>
        <p:txBody>
          <a:bodyPr/>
          <a:lstStyle/>
          <a:p>
            <a:fld id="{A1C9EF53-BD90-4B75-A223-F9525C143888}" type="slidenum">
              <a:rPr lang="en-US" smtClean="0"/>
              <a:pPr/>
              <a:t>4</a:t>
            </a:fld>
            <a:endParaRPr lang="en-US" dirty="0"/>
          </a:p>
        </p:txBody>
      </p:sp>
      <p:sp>
        <p:nvSpPr>
          <p:cNvPr id="2" name="Date Placeholder 1">
            <a:extLst>
              <a:ext uri="{FF2B5EF4-FFF2-40B4-BE49-F238E27FC236}">
                <a16:creationId xmlns:a16="http://schemas.microsoft.com/office/drawing/2014/main" id="{42E7E599-E2FC-4082-8192-89C5162DEABE}"/>
              </a:ext>
            </a:extLst>
          </p:cNvPr>
          <p:cNvSpPr>
            <a:spLocks noGrp="1"/>
          </p:cNvSpPr>
          <p:nvPr>
            <p:ph type="dt" sz="half" idx="10"/>
          </p:nvPr>
        </p:nvSpPr>
        <p:spPr/>
        <p:txBody>
          <a:bodyPr/>
          <a:lstStyle/>
          <a:p>
            <a:r>
              <a:rPr lang="en-US" dirty="0"/>
              <a:t>July_2025</a:t>
            </a:r>
          </a:p>
        </p:txBody>
      </p:sp>
    </p:spTree>
    <p:extLst>
      <p:ext uri="{BB962C8B-B14F-4D97-AF65-F5344CB8AC3E}">
        <p14:creationId xmlns:p14="http://schemas.microsoft.com/office/powerpoint/2010/main" val="1393596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a:t>Ways to inform IEEE</a:t>
            </a:r>
          </a:p>
        </p:txBody>
      </p:sp>
      <p:sp>
        <p:nvSpPr>
          <p:cNvPr id="9219" name="Rectangle 3"/>
          <p:cNvSpPr>
            <a:spLocks noGrp="1" noChangeArrowheads="1"/>
          </p:cNvSpPr>
          <p:nvPr>
            <p:ph idx="1"/>
          </p:nvPr>
        </p:nvSpPr>
        <p:spPr/>
        <p:txBody>
          <a:bodyPr>
            <a:normAutofit fontScale="92500" lnSpcReduction="20000"/>
          </a:bodyPr>
          <a:lstStyle/>
          <a:p>
            <a:r>
              <a:rPr lang="en-US" altLang="en-US" dirty="0"/>
              <a:t>Cause an LOA to be submitted to the IEEE-SA (patcom@ieee.org); or</a:t>
            </a:r>
          </a:p>
          <a:p>
            <a:endParaRPr lang="en-US" altLang="en-US" dirty="0"/>
          </a:p>
          <a:p>
            <a:r>
              <a:rPr lang="en-US" altLang="en-US" dirty="0"/>
              <a:t>Provide the chair of this group with the identity of the holder(s) of any and all such claims as soon as possible; or</a:t>
            </a:r>
          </a:p>
          <a:p>
            <a:endParaRPr lang="en-US" altLang="en-US" dirty="0"/>
          </a:p>
          <a:p>
            <a:r>
              <a:rPr lang="en-US" altLang="en-US" dirty="0"/>
              <a:t>Speak up now and respond to this Call for Potentially Essential Patents</a:t>
            </a:r>
          </a:p>
          <a:p>
            <a:r>
              <a:rPr lang="en-US" altLang="en-US" dirty="0">
                <a:solidFill>
                  <a:srgbClr val="0070C0"/>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dirty="0"/>
            </a:br>
            <a:endParaRPr lang="en-US" altLang="en-US" dirty="0"/>
          </a:p>
        </p:txBody>
      </p:sp>
      <p:sp>
        <p:nvSpPr>
          <p:cNvPr id="3" name="Footer Placeholder 2"/>
          <p:cNvSpPr>
            <a:spLocks noGrp="1"/>
          </p:cNvSpPr>
          <p:nvPr>
            <p:ph type="ftr" idx="11"/>
          </p:nvPr>
        </p:nvSpPr>
        <p:spPr>
          <a:xfrm>
            <a:off x="7945438" y="6475413"/>
            <a:ext cx="4246562" cy="180975"/>
          </a:xfrm>
          <a:prstGeom prst="rect">
            <a:avLst/>
          </a:prstGeom>
        </p:spPr>
        <p:txBody>
          <a:bodyPr/>
          <a:lstStyle/>
          <a:p>
            <a:pPr>
              <a:defRPr/>
            </a:pPr>
            <a:r>
              <a:rPr lang="en-US"/>
              <a:t>Tim Godfrey, EPRI</a:t>
            </a:r>
          </a:p>
        </p:txBody>
      </p:sp>
      <p:sp>
        <p:nvSpPr>
          <p:cNvPr id="13" name="Slide Number Placeholder 12">
            <a:extLst>
              <a:ext uri="{FF2B5EF4-FFF2-40B4-BE49-F238E27FC236}">
                <a16:creationId xmlns:a16="http://schemas.microsoft.com/office/drawing/2014/main" id="{00FA2100-7ABB-4D90-AF66-579CD3A086C7}"/>
              </a:ext>
            </a:extLst>
          </p:cNvPr>
          <p:cNvSpPr>
            <a:spLocks noGrp="1"/>
          </p:cNvSpPr>
          <p:nvPr>
            <p:ph type="sldNum" sz="quarter" idx="12"/>
          </p:nvPr>
        </p:nvSpPr>
        <p:spPr/>
        <p:txBody>
          <a:bodyPr/>
          <a:lstStyle/>
          <a:p>
            <a:fld id="{A1C9EF53-BD90-4B75-A223-F9525C143888}" type="slidenum">
              <a:rPr lang="en-US" smtClean="0"/>
              <a:pPr/>
              <a:t>5</a:t>
            </a:fld>
            <a:endParaRPr lang="en-US" dirty="0"/>
          </a:p>
        </p:txBody>
      </p:sp>
      <p:sp>
        <p:nvSpPr>
          <p:cNvPr id="2" name="Date Placeholder 1">
            <a:extLst>
              <a:ext uri="{FF2B5EF4-FFF2-40B4-BE49-F238E27FC236}">
                <a16:creationId xmlns:a16="http://schemas.microsoft.com/office/drawing/2014/main" id="{CAD782ED-6FD3-48FF-9F70-A835EA9AD3E3}"/>
              </a:ext>
            </a:extLst>
          </p:cNvPr>
          <p:cNvSpPr>
            <a:spLocks noGrp="1"/>
          </p:cNvSpPr>
          <p:nvPr>
            <p:ph type="dt" sz="half" idx="10"/>
          </p:nvPr>
        </p:nvSpPr>
        <p:spPr/>
        <p:txBody>
          <a:bodyPr/>
          <a:lstStyle/>
          <a:p>
            <a:r>
              <a:rPr lang="en-US" dirty="0"/>
              <a:t>July_2025</a:t>
            </a:r>
          </a:p>
        </p:txBody>
      </p:sp>
    </p:spTree>
    <p:extLst>
      <p:ext uri="{BB962C8B-B14F-4D97-AF65-F5344CB8AC3E}">
        <p14:creationId xmlns:p14="http://schemas.microsoft.com/office/powerpoint/2010/main" val="2280172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a:t>Patent-related information</a:t>
            </a:r>
            <a:endParaRPr lang="en-US" altLang="en-US"/>
          </a:p>
        </p:txBody>
      </p:sp>
      <p:sp>
        <p:nvSpPr>
          <p:cNvPr id="5" name="Content Placeholder 4"/>
          <p:cNvSpPr>
            <a:spLocks noGrp="1"/>
          </p:cNvSpPr>
          <p:nvPr>
            <p:ph idx="1"/>
          </p:nvPr>
        </p:nvSpPr>
        <p:spPr/>
        <p:txBody>
          <a:bodyPr>
            <a:normAutofit lnSpcReduction="10000"/>
          </a:bodyPr>
          <a:lstStyle/>
          <a:p>
            <a:pPr lvl="1"/>
            <a:r>
              <a:rPr lang="en-US" altLang="en-US" dirty="0"/>
              <a:t>The patent policy and the procedures used to execute that policy are documented in the:</a:t>
            </a:r>
          </a:p>
          <a:p>
            <a:pPr lvl="2"/>
            <a:r>
              <a:rPr lang="en-US" altLang="en-US" dirty="0"/>
              <a:t>IEEE-SA Standards Board Bylaws </a:t>
            </a:r>
            <a:br>
              <a:rPr lang="en-US" altLang="en-US" dirty="0"/>
            </a:br>
            <a:r>
              <a:rPr lang="en-US" altLang="en-US" dirty="0"/>
              <a:t>(http://standards.ieee.org/develop/policies/bylaws/sect6-7.html#6) </a:t>
            </a:r>
          </a:p>
          <a:p>
            <a:pPr lvl="2"/>
            <a:r>
              <a:rPr lang="en-US" altLang="en-US" dirty="0"/>
              <a:t>IEEE-SA Standards Board Operations Manual (http://standards.ieee.org/develop/policies/opman/sect6.html#6.3)</a:t>
            </a:r>
          </a:p>
          <a:p>
            <a:pPr lvl="1"/>
            <a:endParaRPr lang="en-US" altLang="en-US" dirty="0"/>
          </a:p>
          <a:p>
            <a:pPr lvl="1"/>
            <a:r>
              <a:rPr lang="en-US" altLang="en-US" dirty="0"/>
              <a:t>	Material about the patent policy is available at </a:t>
            </a:r>
          </a:p>
          <a:p>
            <a:pPr lvl="1"/>
            <a:r>
              <a:rPr lang="en-US" altLang="en-US" dirty="0"/>
              <a:t>	http://standards.ieee.org/about/sasb/patcom/materials.html</a:t>
            </a:r>
          </a:p>
          <a:p>
            <a:pPr lvl="1"/>
            <a:endParaRPr lang="en-US" altLang="en-US" dirty="0"/>
          </a:p>
          <a:p>
            <a:pPr lvl="1"/>
            <a:endParaRPr lang="en-US" altLang="en-US" dirty="0"/>
          </a:p>
          <a:p>
            <a:pPr lvl="1"/>
            <a:r>
              <a:rPr lang="en-US" altLang="en-US" dirty="0"/>
              <a:t>	If you have questions, contact the IEEE-SA Standards Board Patent Committee Administrator at patcom@ieee.org</a:t>
            </a:r>
          </a:p>
          <a:p>
            <a:endParaRPr lang="en-US" dirty="0"/>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4" name="Slide Number Placeholder 13">
            <a:extLst>
              <a:ext uri="{FF2B5EF4-FFF2-40B4-BE49-F238E27FC236}">
                <a16:creationId xmlns:a16="http://schemas.microsoft.com/office/drawing/2014/main" id="{DACE5BDF-55DC-4BF8-9142-41F11886F1D0}"/>
              </a:ext>
            </a:extLst>
          </p:cNvPr>
          <p:cNvSpPr>
            <a:spLocks noGrp="1"/>
          </p:cNvSpPr>
          <p:nvPr>
            <p:ph type="sldNum" sz="quarter" idx="12"/>
          </p:nvPr>
        </p:nvSpPr>
        <p:spPr/>
        <p:txBody>
          <a:bodyPr/>
          <a:lstStyle/>
          <a:p>
            <a:fld id="{A1C9EF53-BD90-4B75-A223-F9525C143888}" type="slidenum">
              <a:rPr lang="en-US" smtClean="0"/>
              <a:pPr/>
              <a:t>6</a:t>
            </a:fld>
            <a:endParaRPr lang="en-US" dirty="0"/>
          </a:p>
        </p:txBody>
      </p:sp>
      <p:sp>
        <p:nvSpPr>
          <p:cNvPr id="2" name="Date Placeholder 1">
            <a:extLst>
              <a:ext uri="{FF2B5EF4-FFF2-40B4-BE49-F238E27FC236}">
                <a16:creationId xmlns:a16="http://schemas.microsoft.com/office/drawing/2014/main" id="{05E80CE2-B7F8-4D61-999F-BF49C59ED199}"/>
              </a:ext>
            </a:extLst>
          </p:cNvPr>
          <p:cNvSpPr>
            <a:spLocks noGrp="1"/>
          </p:cNvSpPr>
          <p:nvPr>
            <p:ph type="dt" sz="half" idx="10"/>
          </p:nvPr>
        </p:nvSpPr>
        <p:spPr/>
        <p:txBody>
          <a:bodyPr/>
          <a:lstStyle/>
          <a:p>
            <a:r>
              <a:rPr lang="en-US" dirty="0"/>
              <a:t>July_2025</a:t>
            </a:r>
          </a:p>
        </p:txBody>
      </p:sp>
    </p:spTree>
    <p:extLst>
      <p:ext uri="{BB962C8B-B14F-4D97-AF65-F5344CB8AC3E}">
        <p14:creationId xmlns:p14="http://schemas.microsoft.com/office/powerpoint/2010/main" val="2090664063"/>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dirty="0"/>
              <a:t>Other guidelines for IEEE WG meetings</a:t>
            </a:r>
          </a:p>
        </p:txBody>
      </p:sp>
      <p:sp>
        <p:nvSpPr>
          <p:cNvPr id="10243" name="Rectangle 1027"/>
          <p:cNvSpPr>
            <a:spLocks noGrp="1" noChangeArrowheads="1"/>
          </p:cNvSpPr>
          <p:nvPr>
            <p:ph idx="1"/>
          </p:nvPr>
        </p:nvSpPr>
        <p:spPr/>
        <p:txBody>
          <a:bodyPr>
            <a:normAutofit fontScale="77500" lnSpcReduction="20000"/>
          </a:bodyPr>
          <a:lstStyle/>
          <a:p>
            <a:r>
              <a:rPr lang="en-US" altLang="en-US" dirty="0"/>
              <a:t>All IEEE-SA standards meetings shall be conducted in compliance with all applicable laws, including antitrust and competition laws. </a:t>
            </a:r>
          </a:p>
          <a:p>
            <a:pPr lvl="1"/>
            <a:r>
              <a:rPr lang="en-US" altLang="en-US" dirty="0"/>
              <a:t>Don’t discuss the interpretation, validity, or essentiality of patents/patent claims. </a:t>
            </a:r>
          </a:p>
          <a:p>
            <a:pPr lvl="1"/>
            <a:r>
              <a:rPr lang="en-US" altLang="en-US" dirty="0"/>
              <a:t>Don’t discuss specific license rates, terms, or conditions.</a:t>
            </a:r>
          </a:p>
          <a:p>
            <a:pPr lvl="2"/>
            <a:r>
              <a:rPr lang="en-US" altLang="en-US" dirty="0"/>
              <a:t>Relative costs of different technical approaches that include relative costs of patent licensing terms may be discussed in standards development meetings. </a:t>
            </a:r>
          </a:p>
          <a:p>
            <a:pPr lvl="3"/>
            <a:r>
              <a:rPr lang="en-GB" altLang="en-US" dirty="0"/>
              <a:t>Technical considerations remain the primary focus</a:t>
            </a:r>
            <a:endParaRPr lang="en-US" altLang="en-US" dirty="0"/>
          </a:p>
          <a:p>
            <a:pPr lvl="1"/>
            <a:r>
              <a:rPr lang="en-US" altLang="en-US" dirty="0"/>
              <a:t>Don’t discuss or engage in the fixing of product prices, allocation of customers, or division of sales markets.</a:t>
            </a:r>
          </a:p>
          <a:p>
            <a:pPr lvl="1"/>
            <a:r>
              <a:rPr lang="en-US" altLang="en-US" dirty="0"/>
              <a:t>Don’t discuss the status or substance of ongoing or threatened litigation.</a:t>
            </a:r>
          </a:p>
          <a:p>
            <a:pPr lvl="1"/>
            <a:r>
              <a:rPr lang="en-US" altLang="en-US" dirty="0"/>
              <a:t>Don’t be silent if inappropriate topics are discussed … do formally object.</a:t>
            </a:r>
          </a:p>
          <a:p>
            <a:r>
              <a:rPr lang="en-US" altLang="en-US" dirty="0"/>
              <a:t>---------------------------------------------------------------   </a:t>
            </a:r>
          </a:p>
          <a:p>
            <a:r>
              <a:rPr lang="en-US" altLang="en-US" dirty="0"/>
              <a:t>For more details, see IEEE-SA Standards Board Operations Manual, clause 5.3.10 and </a:t>
            </a:r>
            <a:br>
              <a:rPr lang="en-US" altLang="en-US" dirty="0"/>
            </a:br>
            <a:r>
              <a:rPr lang="en-US" altLang="en-US" dirty="0"/>
              <a:t>Antitrust and Competition Policy: What You Need to Know at http://standards.ieee.org/develop/policies/antitrust.pdf</a:t>
            </a:r>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E017AE22-FA4E-4A82-8B29-326D7DE83330}"/>
              </a:ext>
            </a:extLst>
          </p:cNvPr>
          <p:cNvSpPr>
            <a:spLocks noGrp="1"/>
          </p:cNvSpPr>
          <p:nvPr>
            <p:ph type="sldNum" sz="quarter" idx="12"/>
          </p:nvPr>
        </p:nvSpPr>
        <p:spPr/>
        <p:txBody>
          <a:bodyPr/>
          <a:lstStyle/>
          <a:p>
            <a:fld id="{A1C9EF53-BD90-4B75-A223-F9525C143888}" type="slidenum">
              <a:rPr lang="en-US" smtClean="0"/>
              <a:pPr/>
              <a:t>7</a:t>
            </a:fld>
            <a:endParaRPr lang="en-US" dirty="0"/>
          </a:p>
        </p:txBody>
      </p:sp>
      <p:sp>
        <p:nvSpPr>
          <p:cNvPr id="2" name="Date Placeholder 1">
            <a:extLst>
              <a:ext uri="{FF2B5EF4-FFF2-40B4-BE49-F238E27FC236}">
                <a16:creationId xmlns:a16="http://schemas.microsoft.com/office/drawing/2014/main" id="{57DAE36F-13DE-4AFF-A513-8A5C91A4E864}"/>
              </a:ext>
            </a:extLst>
          </p:cNvPr>
          <p:cNvSpPr>
            <a:spLocks noGrp="1"/>
          </p:cNvSpPr>
          <p:nvPr>
            <p:ph type="dt" sz="half" idx="10"/>
          </p:nvPr>
        </p:nvSpPr>
        <p:spPr/>
        <p:txBody>
          <a:bodyPr/>
          <a:lstStyle/>
          <a:p>
            <a:r>
              <a:rPr lang="en-US" dirty="0"/>
              <a:t>July_2025</a:t>
            </a:r>
          </a:p>
        </p:txBody>
      </p:sp>
    </p:spTree>
    <p:extLst>
      <p:ext uri="{BB962C8B-B14F-4D97-AF65-F5344CB8AC3E}">
        <p14:creationId xmlns:p14="http://schemas.microsoft.com/office/powerpoint/2010/main" val="1295285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r>
              <a:rPr lang="en-US" altLang="en-US" dirty="0"/>
              <a:t>By participating in this activity, you agree to comply with the IEEE Code of Ethics, all applicable laws, and all IEEE policies and procedures including, but not limited to, the IEEE SA Copyright Policy. </a:t>
            </a:r>
          </a:p>
          <a:p>
            <a:endParaRPr lang="en-US" altLang="en-US" dirty="0"/>
          </a:p>
          <a:p>
            <a:pPr lvl="1"/>
            <a:r>
              <a:rPr lang="en-US" altLang="en-US" dirty="0"/>
              <a:t>Previously Published material (copyright assertion indicated) shall not be presented/submitted to the Working Group nor incorporated into a Working Group draft unless permission is granted. </a:t>
            </a:r>
          </a:p>
          <a:p>
            <a:pPr lvl="1"/>
            <a:r>
              <a:rPr lang="en-US" altLang="en-US" dirty="0"/>
              <a:t>Prior to presentation or submission, you shall notify the Working Group Chair of previously Published material and should assist the Chair in obtaining copyright permission acceptable to IEEE SA.</a:t>
            </a:r>
          </a:p>
          <a:p>
            <a:pPr lvl="1"/>
            <a:r>
              <a:rPr lang="en-US" altLang="en-US" dirty="0"/>
              <a:t>For material that is not previously Published, IEEE is automatically granted a license to use any material that is presented or submitted.</a:t>
            </a:r>
          </a:p>
          <a:p>
            <a:pPr lvl="2"/>
            <a:endParaRPr lang="en-US" altLang="en-US" dirty="0"/>
          </a:p>
        </p:txBody>
      </p:sp>
      <p:sp>
        <p:nvSpPr>
          <p:cNvPr id="6" name="Footer Placeholder 5"/>
          <p:cNvSpPr>
            <a:spLocks noGrp="1"/>
          </p:cNvSpPr>
          <p:nvPr>
            <p:ph type="ft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21CF82D3-DBC4-4754-BA39-5E34E14B3491}"/>
              </a:ext>
            </a:extLst>
          </p:cNvPr>
          <p:cNvSpPr>
            <a:spLocks noGrp="1"/>
          </p:cNvSpPr>
          <p:nvPr>
            <p:ph type="sldNum" sz="quarter" idx="12"/>
          </p:nvPr>
        </p:nvSpPr>
        <p:spPr/>
        <p:txBody>
          <a:bodyPr/>
          <a:lstStyle/>
          <a:p>
            <a:fld id="{A1C9EF53-BD90-4B75-A223-F9525C143888}" type="slidenum">
              <a:rPr lang="en-US" smtClean="0"/>
              <a:pPr/>
              <a:t>8</a:t>
            </a:fld>
            <a:endParaRPr lang="en-US" dirty="0"/>
          </a:p>
        </p:txBody>
      </p:sp>
      <p:sp>
        <p:nvSpPr>
          <p:cNvPr id="4" name="Date Placeholder 3">
            <a:extLst>
              <a:ext uri="{FF2B5EF4-FFF2-40B4-BE49-F238E27FC236}">
                <a16:creationId xmlns:a16="http://schemas.microsoft.com/office/drawing/2014/main" id="{9E6E5A26-1D8A-42D8-B896-3D7F92854268}"/>
              </a:ext>
            </a:extLst>
          </p:cNvPr>
          <p:cNvSpPr>
            <a:spLocks noGrp="1"/>
          </p:cNvSpPr>
          <p:nvPr>
            <p:ph type="dt" sz="half" idx="10"/>
          </p:nvPr>
        </p:nvSpPr>
        <p:spPr/>
        <p:txBody>
          <a:bodyPr/>
          <a:lstStyle/>
          <a:p>
            <a:r>
              <a:rPr lang="en-US" dirty="0"/>
              <a:t>July_2025</a:t>
            </a:r>
          </a:p>
        </p:txBody>
      </p:sp>
    </p:spTree>
    <p:extLst>
      <p:ext uri="{BB962C8B-B14F-4D97-AF65-F5344CB8AC3E}">
        <p14:creationId xmlns:p14="http://schemas.microsoft.com/office/powerpoint/2010/main" val="3464650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04800" y="1344612"/>
            <a:ext cx="11582400" cy="4351338"/>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6" name="Footer Placeholder 5"/>
          <p:cNvSpPr>
            <a:spLocks noGrp="1"/>
          </p:cNvSpPr>
          <p:nvPr>
            <p:ph type="ftr" idx="11"/>
          </p:nvPr>
        </p:nvSpPr>
        <p:spPr bwMode="auto">
          <a:xfrm>
            <a:off x="0" y="6540500"/>
            <a:ext cx="424656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AA5367A1-5EDB-4562-B58D-C4BA8F663BE1}"/>
              </a:ext>
            </a:extLst>
          </p:cNvPr>
          <p:cNvSpPr>
            <a:spLocks noGrp="1"/>
          </p:cNvSpPr>
          <p:nvPr>
            <p:ph type="sldNum" sz="quarter" idx="12"/>
          </p:nvPr>
        </p:nvSpPr>
        <p:spPr/>
        <p:txBody>
          <a:bodyPr/>
          <a:lstStyle/>
          <a:p>
            <a:fld id="{A1C9EF53-BD90-4B75-A223-F9525C143888}" type="slidenum">
              <a:rPr lang="en-US" smtClean="0"/>
              <a:pPr/>
              <a:t>9</a:t>
            </a:fld>
            <a:endParaRPr lang="en-US" dirty="0"/>
          </a:p>
        </p:txBody>
      </p:sp>
      <p:sp>
        <p:nvSpPr>
          <p:cNvPr id="4" name="Date Placeholder 3">
            <a:extLst>
              <a:ext uri="{FF2B5EF4-FFF2-40B4-BE49-F238E27FC236}">
                <a16:creationId xmlns:a16="http://schemas.microsoft.com/office/drawing/2014/main" id="{43EC4E8A-88A3-4EE0-B190-645901EA3203}"/>
              </a:ext>
            </a:extLst>
          </p:cNvPr>
          <p:cNvSpPr>
            <a:spLocks noGrp="1"/>
          </p:cNvSpPr>
          <p:nvPr>
            <p:ph type="dt" sz="half" idx="10"/>
          </p:nvPr>
        </p:nvSpPr>
        <p:spPr/>
        <p:txBody>
          <a:bodyPr/>
          <a:lstStyle/>
          <a:p>
            <a:r>
              <a:rPr lang="en-US" dirty="0"/>
              <a:t>July_2025</a:t>
            </a:r>
          </a:p>
        </p:txBody>
      </p:sp>
    </p:spTree>
    <p:extLst>
      <p:ext uri="{BB962C8B-B14F-4D97-AF65-F5344CB8AC3E}">
        <p14:creationId xmlns:p14="http://schemas.microsoft.com/office/powerpoint/2010/main" val="13117183"/>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61117</TotalTime>
  <Words>2468</Words>
  <Application>Microsoft Office PowerPoint</Application>
  <PresentationFormat>Widescreen</PresentationFormat>
  <Paragraphs>326</Paragraphs>
  <Slides>25</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Arial</vt:lpstr>
      <vt:lpstr>Calibri</vt:lpstr>
      <vt:lpstr>Calibri Light</vt:lpstr>
      <vt:lpstr>Helvetica</vt:lpstr>
      <vt:lpstr>Times New Roman</vt:lpstr>
      <vt:lpstr>Custom Design</vt:lpstr>
      <vt:lpstr>PowerPoint Presentation</vt:lpstr>
      <vt:lpstr>Opening</vt:lpstr>
      <vt:lpstr>TG16me July Plenary Agenda</vt:lpstr>
      <vt:lpstr>Participants have a duty to inform the IEEE</vt:lpstr>
      <vt:lpstr>Ways to inform IEEE</vt:lpstr>
      <vt:lpstr>Patent-related information</vt:lpstr>
      <vt:lpstr>Other guidelines for IEEE WG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Plan for week</vt:lpstr>
      <vt:lpstr>Previously identified new concepts for revision </vt:lpstr>
      <vt:lpstr>Initial Discussion</vt:lpstr>
      <vt:lpstr>New Contributions</vt:lpstr>
      <vt:lpstr>16t amendment roll-in</vt:lpstr>
      <vt:lpstr>Discussion on applicability of ASCON</vt:lpstr>
      <vt:lpstr>Contributions Wednesday / Thursday</vt:lpstr>
      <vt:lpstr>Discussion on waveforms for single carrier optimization</vt:lpstr>
      <vt:lpstr>Process for Revision integration of amendment</vt:lpstr>
      <vt:lpstr>Agenda planning for September</vt:lpstr>
      <vt:lpstr>Project Timeline</vt:lpstr>
      <vt:lpstr>Future Meetings</vt:lpstr>
      <vt:lpstr>Closing</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924</cp:revision>
  <cp:lastPrinted>1998-02-10T13:28:06Z</cp:lastPrinted>
  <dcterms:created xsi:type="dcterms:W3CDTF">2020-01-06T16:34:14Z</dcterms:created>
  <dcterms:modified xsi:type="dcterms:W3CDTF">2025-07-31T13:22:54Z</dcterms:modified>
</cp:coreProperties>
</file>