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0" r:id="rId15"/>
    <p:sldId id="1066" r:id="rId16"/>
    <p:sldId id="1059" r:id="rId17"/>
    <p:sldId id="1063" r:id="rId18"/>
    <p:sldId id="1067" r:id="rId19"/>
    <p:sldId id="1061" r:id="rId20"/>
    <p:sldId id="1062"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5" d="100"/>
          <a:sy n="105" d="100"/>
        </p:scale>
        <p:origin x="114" y="14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doc.:IEEE802.15-25-0303r2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5/15-25-0338-00-16me-proposed-modification-and-additions-to-802-16t.pptx" TargetMode="External"/><Relationship Id="rId2" Type="http://schemas.openxmlformats.org/officeDocument/2006/relationships/hyperlink" Target="https://mentor.ieee.org/802.15/dcn/25/15-25-0342-00-16me-synchronization-sequence-length-and-repetition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July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2025-07-14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PM2 17:00 CEST</a:t>
            </a:r>
          </a:p>
          <a:p>
            <a:r>
              <a:rPr lang="en-US" dirty="0"/>
              <a:t>Tuesday PM1 14:30 CEST  </a:t>
            </a:r>
          </a:p>
          <a:p>
            <a:r>
              <a:rPr lang="en-US" dirty="0"/>
              <a:t>Wednesday PM1 14:30 CEST</a:t>
            </a:r>
          </a:p>
          <a:p>
            <a:r>
              <a:rPr lang="en-US" dirty="0"/>
              <a:t>Thursday PM1 14:30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normAutofit fontScale="85000" lnSpcReduction="20000"/>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pPr lvl="1"/>
            <a:endParaRPr lang="en-US" dirty="0"/>
          </a:p>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endParaRPr lang="en-US" dirty="0"/>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8535-F1C0-FE65-4005-FB2633423007}"/>
              </a:ext>
            </a:extLst>
          </p:cNvPr>
          <p:cNvSpPr>
            <a:spLocks noGrp="1"/>
          </p:cNvSpPr>
          <p:nvPr>
            <p:ph type="title"/>
          </p:nvPr>
        </p:nvSpPr>
        <p:spPr/>
        <p:txBody>
          <a:bodyPr/>
          <a:lstStyle/>
          <a:p>
            <a:r>
              <a:rPr lang="en-US" dirty="0"/>
              <a:t>Initial Discussion</a:t>
            </a:r>
          </a:p>
        </p:txBody>
      </p:sp>
      <p:sp>
        <p:nvSpPr>
          <p:cNvPr id="3" name="Content Placeholder 2">
            <a:extLst>
              <a:ext uri="{FF2B5EF4-FFF2-40B4-BE49-F238E27FC236}">
                <a16:creationId xmlns:a16="http://schemas.microsoft.com/office/drawing/2014/main" id="{01BAE7CF-B5D2-3A74-5172-7A739E25B538}"/>
              </a:ext>
            </a:extLst>
          </p:cNvPr>
          <p:cNvSpPr>
            <a:spLocks noGrp="1"/>
          </p:cNvSpPr>
          <p:nvPr>
            <p:ph idx="1"/>
          </p:nvPr>
        </p:nvSpPr>
        <p:spPr/>
        <p:txBody>
          <a:bodyPr/>
          <a:lstStyle/>
          <a:p>
            <a:r>
              <a:rPr lang="en-US" dirty="0" err="1"/>
              <a:t>Bivesh</a:t>
            </a:r>
            <a:r>
              <a:rPr lang="en-US" dirty="0"/>
              <a:t> will contact AAR.org to see if a link to the adoption of 802.16t can be referenced by IEEE for their public visibility committee.</a:t>
            </a:r>
          </a:p>
          <a:p>
            <a:endParaRPr lang="en-US" dirty="0"/>
          </a:p>
          <a:p>
            <a:endParaRPr lang="en-US" dirty="0"/>
          </a:p>
          <a:p>
            <a:r>
              <a:rPr lang="en-US" dirty="0"/>
              <a:t>Discussion on 15-25-0338-00-16me-proposed-modification-and-additions-to-802-16t</a:t>
            </a:r>
          </a:p>
          <a:p>
            <a:pPr lvl="1"/>
            <a:r>
              <a:rPr lang="en-US" dirty="0"/>
              <a:t>Is there a need for better definition of transitions between DPP and P-MP modes?</a:t>
            </a:r>
          </a:p>
          <a:p>
            <a:pPr lvl="1"/>
            <a:endParaRPr lang="en-US" dirty="0"/>
          </a:p>
          <a:p>
            <a:pPr lvl="1"/>
            <a:endParaRPr lang="en-US" dirty="0"/>
          </a:p>
        </p:txBody>
      </p:sp>
      <p:sp>
        <p:nvSpPr>
          <p:cNvPr id="4" name="Date Placeholder 3">
            <a:extLst>
              <a:ext uri="{FF2B5EF4-FFF2-40B4-BE49-F238E27FC236}">
                <a16:creationId xmlns:a16="http://schemas.microsoft.com/office/drawing/2014/main" id="{70F77A29-2A63-B3B6-50DE-9A85584CE115}"/>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89D83B89-0336-3654-CA0F-2F32D1F22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E49B0ED-83F6-CA5D-73FA-EB7388C19310}"/>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20051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New Contributions</a:t>
            </a:r>
          </a:p>
        </p:txBody>
      </p:sp>
      <p:sp>
        <p:nvSpPr>
          <p:cNvPr id="8" name="TextBox 7">
            <a:extLst>
              <a:ext uri="{FF2B5EF4-FFF2-40B4-BE49-F238E27FC236}">
                <a16:creationId xmlns:a16="http://schemas.microsoft.com/office/drawing/2014/main" id="{C82AF8A4-FDAC-431F-F420-659044F23BD3}"/>
              </a:ext>
            </a:extLst>
          </p:cNvPr>
          <p:cNvSpPr txBox="1"/>
          <p:nvPr/>
        </p:nvSpPr>
        <p:spPr>
          <a:xfrm>
            <a:off x="1008184" y="1459907"/>
            <a:ext cx="10175630" cy="767904"/>
          </a:xfrm>
          <a:prstGeom prst="rect">
            <a:avLst/>
          </a:prstGeom>
        </p:spPr>
        <p:txBody>
          <a:bodyPr vert="horz" lIns="91440" tIns="45720" rIns="91440" bIns="45720" rtlCol="0" anchor="ctr">
            <a:normAutofit/>
          </a:bodyPr>
          <a:lstStyle/>
          <a:p>
            <a:pPr indent="-228600" algn="ctr" defTabSz="914400">
              <a:lnSpc>
                <a:spcPct val="90000"/>
              </a:lnSpc>
              <a:spcAft>
                <a:spcPts val="600"/>
              </a:spcAft>
              <a:buFont typeface="Arial" panose="020B0604020202020204" pitchFamily="34" charset="0"/>
              <a:buChar char="•"/>
            </a:pPr>
            <a:r>
              <a:rPr lang="en-US" sz="2000"/>
              <a:t>Remember to use new Mentor section for TG16me Revision documents</a:t>
            </a:r>
          </a:p>
        </p:txBody>
      </p:sp>
      <p:graphicFrame>
        <p:nvGraphicFramePr>
          <p:cNvPr id="3" name="Content Placeholder 2">
            <a:extLst>
              <a:ext uri="{FF2B5EF4-FFF2-40B4-BE49-F238E27FC236}">
                <a16:creationId xmlns:a16="http://schemas.microsoft.com/office/drawing/2014/main" id="{CC67BD6B-22CE-EC1E-BDA4-BA59D3DBBB74}"/>
              </a:ext>
            </a:extLst>
          </p:cNvPr>
          <p:cNvGraphicFramePr>
            <a:graphicFrameLocks noGrp="1"/>
          </p:cNvGraphicFramePr>
          <p:nvPr>
            <p:ph idx="1"/>
            <p:extLst>
              <p:ext uri="{D42A27DB-BD31-4B8C-83A1-F6EECF244321}">
                <p14:modId xmlns:p14="http://schemas.microsoft.com/office/powerpoint/2010/main" val="3729604861"/>
              </p:ext>
            </p:extLst>
          </p:nvPr>
        </p:nvGraphicFramePr>
        <p:xfrm>
          <a:off x="835154" y="3069961"/>
          <a:ext cx="10515599" cy="2569770"/>
        </p:xfrm>
        <a:graphic>
          <a:graphicData uri="http://schemas.openxmlformats.org/drawingml/2006/table">
            <a:tbl>
              <a:tblPr>
                <a:tableStyleId>{9D7B26C5-4107-4FEC-AEDC-1716B250A1EF}</a:tableStyleId>
              </a:tblPr>
              <a:tblGrid>
                <a:gridCol w="996159">
                  <a:extLst>
                    <a:ext uri="{9D8B030D-6E8A-4147-A177-3AD203B41FA5}">
                      <a16:colId xmlns:a16="http://schemas.microsoft.com/office/drawing/2014/main" val="2236416129"/>
                    </a:ext>
                  </a:extLst>
                </a:gridCol>
                <a:gridCol w="862982">
                  <a:extLst>
                    <a:ext uri="{9D8B030D-6E8A-4147-A177-3AD203B41FA5}">
                      <a16:colId xmlns:a16="http://schemas.microsoft.com/office/drawing/2014/main" val="1594931674"/>
                    </a:ext>
                  </a:extLst>
                </a:gridCol>
                <a:gridCol w="729806">
                  <a:extLst>
                    <a:ext uri="{9D8B030D-6E8A-4147-A177-3AD203B41FA5}">
                      <a16:colId xmlns:a16="http://schemas.microsoft.com/office/drawing/2014/main" val="3746003200"/>
                    </a:ext>
                  </a:extLst>
                </a:gridCol>
                <a:gridCol w="463454">
                  <a:extLst>
                    <a:ext uri="{9D8B030D-6E8A-4147-A177-3AD203B41FA5}">
                      <a16:colId xmlns:a16="http://schemas.microsoft.com/office/drawing/2014/main" val="3968204482"/>
                    </a:ext>
                  </a:extLst>
                </a:gridCol>
                <a:gridCol w="1275829">
                  <a:extLst>
                    <a:ext uri="{9D8B030D-6E8A-4147-A177-3AD203B41FA5}">
                      <a16:colId xmlns:a16="http://schemas.microsoft.com/office/drawing/2014/main" val="642760821"/>
                    </a:ext>
                  </a:extLst>
                </a:gridCol>
                <a:gridCol w="1867131">
                  <a:extLst>
                    <a:ext uri="{9D8B030D-6E8A-4147-A177-3AD203B41FA5}">
                      <a16:colId xmlns:a16="http://schemas.microsoft.com/office/drawing/2014/main" val="436881631"/>
                    </a:ext>
                  </a:extLst>
                </a:gridCol>
                <a:gridCol w="1662040">
                  <a:extLst>
                    <a:ext uri="{9D8B030D-6E8A-4147-A177-3AD203B41FA5}">
                      <a16:colId xmlns:a16="http://schemas.microsoft.com/office/drawing/2014/main" val="878763014"/>
                    </a:ext>
                  </a:extLst>
                </a:gridCol>
                <a:gridCol w="1262511">
                  <a:extLst>
                    <a:ext uri="{9D8B030D-6E8A-4147-A177-3AD203B41FA5}">
                      <a16:colId xmlns:a16="http://schemas.microsoft.com/office/drawing/2014/main" val="66045572"/>
                    </a:ext>
                  </a:extLst>
                </a:gridCol>
                <a:gridCol w="1395687">
                  <a:extLst>
                    <a:ext uri="{9D8B030D-6E8A-4147-A177-3AD203B41FA5}">
                      <a16:colId xmlns:a16="http://schemas.microsoft.com/office/drawing/2014/main" val="4188621854"/>
                    </a:ext>
                  </a:extLst>
                </a:gridCol>
              </a:tblGrid>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342</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Synchronization Sequence Length and Repetitions</a:t>
                      </a:r>
                    </a:p>
                  </a:txBody>
                  <a:tcPr marL="95887" marR="95887" marT="47943" marB="47943" anchor="ctr"/>
                </a:tc>
                <a:tc>
                  <a:txBody>
                    <a:bodyPr/>
                    <a:lstStyle/>
                    <a:p>
                      <a:r>
                        <a:rPr lang="en-US" sz="1900"/>
                        <a:t>Vishal Kalkundrikar (Ondas)</a:t>
                      </a:r>
                    </a:p>
                  </a:txBody>
                  <a:tcPr marL="95887" marR="95887" marT="47943" marB="47943" anchor="ctr"/>
                </a:tc>
                <a:tc>
                  <a:txBody>
                    <a:bodyPr/>
                    <a:lstStyle/>
                    <a:p>
                      <a:pPr>
                        <a:buNone/>
                      </a:pPr>
                      <a:r>
                        <a:rPr lang="en-US" sz="1900"/>
                        <a:t>28-Jul-2025 09:21:31 ET</a:t>
                      </a:r>
                    </a:p>
                  </a:txBody>
                  <a:tcPr marL="95887" marR="95887" marT="47943" marB="47943" anchor="ctr"/>
                </a:tc>
                <a:tc>
                  <a:txBody>
                    <a:bodyPr/>
                    <a:lstStyle/>
                    <a:p>
                      <a:r>
                        <a:rPr lang="en-US" sz="1900">
                          <a:hlinkClick r:id="rId2"/>
                        </a:rPr>
                        <a:t>Download</a:t>
                      </a:r>
                      <a:endParaRPr lang="en-US" sz="1900"/>
                    </a:p>
                  </a:txBody>
                  <a:tcPr marL="95887" marR="95887" marT="47943" marB="47943" anchor="ctr"/>
                </a:tc>
                <a:extLst>
                  <a:ext uri="{0D108BD9-81ED-4DB2-BD59-A6C34878D82A}">
                    <a16:rowId xmlns:a16="http://schemas.microsoft.com/office/drawing/2014/main" val="4053657487"/>
                  </a:ext>
                </a:extLst>
              </a:tr>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338</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Proposed Modification and Additions to 802.16t</a:t>
                      </a:r>
                    </a:p>
                  </a:txBody>
                  <a:tcPr marL="95887" marR="95887" marT="47943" marB="47943" anchor="ctr"/>
                </a:tc>
                <a:tc>
                  <a:txBody>
                    <a:bodyPr/>
                    <a:lstStyle/>
                    <a:p>
                      <a:r>
                        <a:rPr lang="en-US" sz="1900"/>
                        <a:t>Menashe Shahar (Ondas)</a:t>
                      </a:r>
                    </a:p>
                  </a:txBody>
                  <a:tcPr marL="95887" marR="95887" marT="47943" marB="47943" anchor="ctr"/>
                </a:tc>
                <a:tc>
                  <a:txBody>
                    <a:bodyPr/>
                    <a:lstStyle/>
                    <a:p>
                      <a:pPr>
                        <a:buNone/>
                      </a:pPr>
                      <a:r>
                        <a:rPr lang="en-US" sz="1900"/>
                        <a:t>28-Jul-2025 08:34:28 ET</a:t>
                      </a:r>
                    </a:p>
                  </a:txBody>
                  <a:tcPr marL="95887" marR="95887" marT="47943" marB="47943" anchor="ctr"/>
                </a:tc>
                <a:tc>
                  <a:txBody>
                    <a:bodyPr/>
                    <a:lstStyle/>
                    <a:p>
                      <a:r>
                        <a:rPr lang="en-US" sz="1900" dirty="0">
                          <a:hlinkClick r:id="rId3"/>
                        </a:rPr>
                        <a:t>Download</a:t>
                      </a:r>
                      <a:endParaRPr lang="en-US" sz="1900" dirty="0"/>
                    </a:p>
                  </a:txBody>
                  <a:tcPr marL="95887" marR="95887" marT="47943" marB="47943" anchor="ctr"/>
                </a:tc>
                <a:extLst>
                  <a:ext uri="{0D108BD9-81ED-4DB2-BD59-A6C34878D82A}">
                    <a16:rowId xmlns:a16="http://schemas.microsoft.com/office/drawing/2014/main" val="490496052"/>
                  </a:ext>
                </a:extLst>
              </a:tr>
            </a:tbl>
          </a:graphicData>
        </a:graphic>
      </p:graphicFrame>
      <p:graphicFrame>
        <p:nvGraphicFramePr>
          <p:cNvPr id="4" name="Table 3">
            <a:extLst>
              <a:ext uri="{FF2B5EF4-FFF2-40B4-BE49-F238E27FC236}">
                <a16:creationId xmlns:a16="http://schemas.microsoft.com/office/drawing/2014/main" id="{6162ECC8-A179-A5B4-FB78-B13AF5AF79F4}"/>
              </a:ext>
            </a:extLst>
          </p:cNvPr>
          <p:cNvGraphicFramePr>
            <a:graphicFrameLocks noGrp="1"/>
          </p:cNvGraphicFramePr>
          <p:nvPr>
            <p:extLst>
              <p:ext uri="{D42A27DB-BD31-4B8C-83A1-F6EECF244321}">
                <p14:modId xmlns:p14="http://schemas.microsoft.com/office/powerpoint/2010/main" val="1893474734"/>
              </p:ext>
            </p:extLst>
          </p:nvPr>
        </p:nvGraphicFramePr>
        <p:xfrm>
          <a:off x="668211" y="5562600"/>
          <a:ext cx="10515603" cy="1188720"/>
        </p:xfrm>
        <a:graphic>
          <a:graphicData uri="http://schemas.openxmlformats.org/drawingml/2006/table">
            <a:tbl>
              <a:tblPr/>
              <a:tblGrid>
                <a:gridCol w="1502229">
                  <a:extLst>
                    <a:ext uri="{9D8B030D-6E8A-4147-A177-3AD203B41FA5}">
                      <a16:colId xmlns:a16="http://schemas.microsoft.com/office/drawing/2014/main" val="166128747"/>
                    </a:ext>
                  </a:extLst>
                </a:gridCol>
                <a:gridCol w="1502229">
                  <a:extLst>
                    <a:ext uri="{9D8B030D-6E8A-4147-A177-3AD203B41FA5}">
                      <a16:colId xmlns:a16="http://schemas.microsoft.com/office/drawing/2014/main" val="152265555"/>
                    </a:ext>
                  </a:extLst>
                </a:gridCol>
                <a:gridCol w="1502229">
                  <a:extLst>
                    <a:ext uri="{9D8B030D-6E8A-4147-A177-3AD203B41FA5}">
                      <a16:colId xmlns:a16="http://schemas.microsoft.com/office/drawing/2014/main" val="97385823"/>
                    </a:ext>
                  </a:extLst>
                </a:gridCol>
                <a:gridCol w="1502229">
                  <a:extLst>
                    <a:ext uri="{9D8B030D-6E8A-4147-A177-3AD203B41FA5}">
                      <a16:colId xmlns:a16="http://schemas.microsoft.com/office/drawing/2014/main" val="1119545073"/>
                    </a:ext>
                  </a:extLst>
                </a:gridCol>
                <a:gridCol w="1502229">
                  <a:extLst>
                    <a:ext uri="{9D8B030D-6E8A-4147-A177-3AD203B41FA5}">
                      <a16:colId xmlns:a16="http://schemas.microsoft.com/office/drawing/2014/main" val="1559027293"/>
                    </a:ext>
                  </a:extLst>
                </a:gridCol>
                <a:gridCol w="1502229">
                  <a:extLst>
                    <a:ext uri="{9D8B030D-6E8A-4147-A177-3AD203B41FA5}">
                      <a16:colId xmlns:a16="http://schemas.microsoft.com/office/drawing/2014/main" val="3528323933"/>
                    </a:ext>
                  </a:extLst>
                </a:gridCol>
                <a:gridCol w="1502229">
                  <a:extLst>
                    <a:ext uri="{9D8B030D-6E8A-4147-A177-3AD203B41FA5}">
                      <a16:colId xmlns:a16="http://schemas.microsoft.com/office/drawing/2014/main" val="3378630800"/>
                    </a:ext>
                  </a:extLst>
                </a:gridCol>
              </a:tblGrid>
              <a:tr h="1188720">
                <a:tc>
                  <a:txBody>
                    <a:bodyPr/>
                    <a:lstStyle/>
                    <a:p>
                      <a:pPr>
                        <a:buNone/>
                      </a:pPr>
                      <a:r>
                        <a:rPr lang="en-US" sz="1800"/>
                        <a:t>9-Jul-2025 ET</a:t>
                      </a:r>
                    </a:p>
                  </a:txBody>
                  <a:tcPr anchor="ctr">
                    <a:lnL>
                      <a:noFill/>
                    </a:lnL>
                    <a:lnR>
                      <a:noFill/>
                    </a:lnR>
                    <a:lnT>
                      <a:noFill/>
                    </a:lnT>
                    <a:lnB>
                      <a:noFill/>
                    </a:lnB>
                    <a:noFill/>
                  </a:tcPr>
                </a:tc>
                <a:tc>
                  <a:txBody>
                    <a:bodyPr/>
                    <a:lstStyle/>
                    <a:p>
                      <a:r>
                        <a:rPr lang="en-US" sz="1800"/>
                        <a:t>2025</a:t>
                      </a:r>
                    </a:p>
                  </a:txBody>
                  <a:tcPr anchor="ctr">
                    <a:lnL>
                      <a:noFill/>
                    </a:lnL>
                    <a:lnR>
                      <a:noFill/>
                    </a:lnR>
                    <a:lnT>
                      <a:noFill/>
                    </a:lnT>
                    <a:lnB>
                      <a:noFill/>
                    </a:lnB>
                    <a:noFill/>
                  </a:tcPr>
                </a:tc>
                <a:tc>
                  <a:txBody>
                    <a:bodyPr/>
                    <a:lstStyle/>
                    <a:p>
                      <a:r>
                        <a:rPr lang="en-US" sz="1800"/>
                        <a:t>367</a:t>
                      </a:r>
                    </a:p>
                  </a:txBody>
                  <a:tcPr anchor="ctr">
                    <a:lnL>
                      <a:noFill/>
                    </a:lnL>
                    <a:lnR>
                      <a:noFill/>
                    </a:lnR>
                    <a:lnT>
                      <a:noFill/>
                    </a:lnT>
                    <a:lnB>
                      <a:noFill/>
                    </a:lnB>
                    <a:noFill/>
                  </a:tcPr>
                </a:tc>
                <a:tc>
                  <a:txBody>
                    <a:bodyPr/>
                    <a:lstStyle/>
                    <a:p>
                      <a:r>
                        <a:rPr lang="en-US" sz="1800"/>
                        <a:t>1</a:t>
                      </a:r>
                    </a:p>
                  </a:txBody>
                  <a:tcPr anchor="ctr">
                    <a:lnL>
                      <a:noFill/>
                    </a:lnL>
                    <a:lnR>
                      <a:noFill/>
                    </a:lnR>
                    <a:lnT>
                      <a:noFill/>
                    </a:lnT>
                    <a:lnB>
                      <a:noFill/>
                    </a:lnB>
                    <a:noFill/>
                  </a:tcPr>
                </a:tc>
                <a:tc>
                  <a:txBody>
                    <a:bodyPr/>
                    <a:lstStyle/>
                    <a:p>
                      <a:r>
                        <a:rPr lang="en-US" sz="1800"/>
                        <a:t>TG16me (LIC-NB) Revision to 2017</a:t>
                      </a:r>
                    </a:p>
                  </a:txBody>
                  <a:tcPr anchor="ctr">
                    <a:lnL>
                      <a:noFill/>
                    </a:lnL>
                    <a:lnR>
                      <a:noFill/>
                    </a:lnR>
                    <a:lnT>
                      <a:noFill/>
                    </a:lnT>
                    <a:lnB>
                      <a:noFill/>
                    </a:lnB>
                    <a:noFill/>
                  </a:tcPr>
                </a:tc>
                <a:tc>
                  <a:txBody>
                    <a:bodyPr/>
                    <a:lstStyle/>
                    <a:p>
                      <a:r>
                        <a:rPr lang="en-US" sz="1800"/>
                        <a:t>WaveformSelectionForLowPowerMode</a:t>
                      </a:r>
                    </a:p>
                  </a:txBody>
                  <a:tcPr anchor="ctr">
                    <a:lnL>
                      <a:noFill/>
                    </a:lnL>
                    <a:lnR>
                      <a:noFill/>
                    </a:lnR>
                    <a:lnT>
                      <a:noFill/>
                    </a:lnT>
                    <a:lnB>
                      <a:noFill/>
                    </a:lnB>
                    <a:noFill/>
                  </a:tcPr>
                </a:tc>
                <a:tc>
                  <a:txBody>
                    <a:bodyPr/>
                    <a:lstStyle/>
                    <a:p>
                      <a:r>
                        <a:rPr lang="sv-SE" sz="1800" dirty="0"/>
                        <a:t>Menashe Shahar, Vishal Kalkundrikar (Ondas)</a:t>
                      </a:r>
                    </a:p>
                  </a:txBody>
                  <a:tcPr anchor="ctr">
                    <a:lnL>
                      <a:noFill/>
                    </a:lnL>
                    <a:lnR>
                      <a:noFill/>
                    </a:lnR>
                    <a:lnT>
                      <a:noFill/>
                    </a:lnT>
                    <a:lnB>
                      <a:noFill/>
                    </a:lnB>
                    <a:noFill/>
                  </a:tcPr>
                </a:tc>
                <a:extLst>
                  <a:ext uri="{0D108BD9-81ED-4DB2-BD59-A6C34878D82A}">
                    <a16:rowId xmlns:a16="http://schemas.microsoft.com/office/drawing/2014/main" val="1950078062"/>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fontScale="92500" lnSpcReduction="20000"/>
          </a:bodyPr>
          <a:lstStyle/>
          <a:p>
            <a:r>
              <a:rPr lang="en-US" dirty="0"/>
              <a:t>July 2025  Roll-in process</a:t>
            </a:r>
          </a:p>
          <a:p>
            <a:pPr lvl="1"/>
            <a:r>
              <a:rPr lang="en-US" dirty="0"/>
              <a:t>Given IEEE backlog, we could handle the roll-in within the Task Group (Harry and Vishal)</a:t>
            </a:r>
          </a:p>
          <a:p>
            <a:pPr lvl="1"/>
            <a:r>
              <a:rPr lang="en-US" dirty="0"/>
              <a:t>Tero gave Harry a list of things to consider in roll up process</a:t>
            </a:r>
          </a:p>
          <a:p>
            <a:pPr lvl="1"/>
            <a:r>
              <a:rPr lang="en-US" dirty="0"/>
              <a:t>We will inform IEEE staff (Christy and Michelle) that we will proceed with rollup. </a:t>
            </a:r>
          </a:p>
          <a:p>
            <a:pPr lvl="1"/>
            <a:r>
              <a:rPr lang="en-US" dirty="0"/>
              <a:t>Do we have all parts of 802.16-2017?  Harry was the last editor for the prior revision. </a:t>
            </a:r>
          </a:p>
          <a:p>
            <a:pPr lvl="1"/>
            <a:r>
              <a:rPr lang="en-US" dirty="0"/>
              <a:t>Harry can verify date stamps of base standard files with IEEE to ensure there were no other changes by IEEE after Harry last edited it. </a:t>
            </a:r>
          </a:p>
          <a:p>
            <a:pPr lvl="1"/>
            <a:r>
              <a:rPr lang="en-US" dirty="0"/>
              <a:t>We will ask IEEE to send everything for 16t and base standard to Harry. </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7065-78D5-793F-B376-CED9A5358BA0}"/>
              </a:ext>
            </a:extLst>
          </p:cNvPr>
          <p:cNvSpPr>
            <a:spLocks noGrp="1"/>
          </p:cNvSpPr>
          <p:nvPr>
            <p:ph type="title"/>
          </p:nvPr>
        </p:nvSpPr>
        <p:spPr/>
        <p:txBody>
          <a:bodyPr/>
          <a:lstStyle/>
          <a:p>
            <a:r>
              <a:rPr lang="en-US" dirty="0"/>
              <a:t>Discussion on applicability of ASCON</a:t>
            </a:r>
          </a:p>
        </p:txBody>
      </p:sp>
      <p:sp>
        <p:nvSpPr>
          <p:cNvPr id="3" name="Content Placeholder 2">
            <a:extLst>
              <a:ext uri="{FF2B5EF4-FFF2-40B4-BE49-F238E27FC236}">
                <a16:creationId xmlns:a16="http://schemas.microsoft.com/office/drawing/2014/main" id="{39F14B14-742E-A467-C4B2-EFA2CEFBADD4}"/>
              </a:ext>
            </a:extLst>
          </p:cNvPr>
          <p:cNvSpPr>
            <a:spLocks noGrp="1"/>
          </p:cNvSpPr>
          <p:nvPr>
            <p:ph idx="1"/>
          </p:nvPr>
        </p:nvSpPr>
        <p:spPr/>
        <p:txBody>
          <a:bodyPr/>
          <a:lstStyle/>
          <a:p>
            <a:r>
              <a:rPr lang="en-US" dirty="0"/>
              <a:t>Adoption underway in 802.15.4ae, and 802.15.9a</a:t>
            </a:r>
          </a:p>
          <a:p>
            <a:pPr lvl="1"/>
            <a:r>
              <a:rPr lang="en-US" dirty="0"/>
              <a:t>Look at draft in private area  802.15.4ae-D0,  LB on D1 by Thursday. </a:t>
            </a:r>
          </a:p>
          <a:p>
            <a:pPr lvl="1"/>
            <a:endParaRPr lang="en-US" dirty="0"/>
          </a:p>
          <a:p>
            <a:r>
              <a:rPr lang="en-US" dirty="0"/>
              <a:t>802.15.9a adds key management</a:t>
            </a:r>
          </a:p>
          <a:p>
            <a:pPr lvl="1"/>
            <a:r>
              <a:rPr lang="en-US" dirty="0"/>
              <a:t>Draft in private area 802.15.9a-D2 – starting balloting. </a:t>
            </a:r>
          </a:p>
        </p:txBody>
      </p:sp>
      <p:sp>
        <p:nvSpPr>
          <p:cNvPr id="4" name="Date Placeholder 3">
            <a:extLst>
              <a:ext uri="{FF2B5EF4-FFF2-40B4-BE49-F238E27FC236}">
                <a16:creationId xmlns:a16="http://schemas.microsoft.com/office/drawing/2014/main" id="{9A13C938-8E7E-B041-0D80-272B846D5F73}"/>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640DC897-CF7D-304F-FBCD-89BA904AA1A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E109817-201F-07CA-6A8E-807CEC831B1B}"/>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322967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a:p>
            <a:pPr marL="0">
              <a:spcBef>
                <a:spcPts val="0"/>
              </a:spcBef>
              <a:spcAft>
                <a:spcPts val="1200"/>
              </a:spcAft>
            </a:pPr>
            <a:r>
              <a:rPr lang="en-US" dirty="0"/>
              <a:t>Nov 10-15, 2025 - Plenary</a:t>
            </a:r>
          </a:p>
          <a:p>
            <a:pPr marL="457200" lvl="1">
              <a:spcBef>
                <a:spcPts val="0"/>
              </a:spcBef>
              <a:spcAft>
                <a:spcPts val="1200"/>
              </a:spcAft>
            </a:pPr>
            <a:r>
              <a:rPr lang="en-US" dirty="0"/>
              <a:t>Bangkok, Thailand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60991</TotalTime>
  <Words>2475</Words>
  <Application>Microsoft Office PowerPoint</Application>
  <PresentationFormat>Widescreen</PresentationFormat>
  <Paragraphs>305</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vt:lpstr>
      <vt:lpstr>Times New Roman</vt:lpstr>
      <vt:lpstr>TimesNewRomanPSMT</vt:lpstr>
      <vt:lpstr>Custom Design</vt:lpstr>
      <vt:lpstr>PowerPoint Presentation</vt:lpstr>
      <vt:lpstr>Opening</vt:lpstr>
      <vt:lpstr>TG16me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Previously identified new concepts for revision </vt:lpstr>
      <vt:lpstr>Initial Discussion</vt:lpstr>
      <vt:lpstr>New Contributions</vt:lpstr>
      <vt:lpstr>16t amendment roll-in</vt:lpstr>
      <vt:lpstr>Discussion on applicability of ASCON</vt:lpstr>
      <vt:lpstr>Process for Revision integration of amendment</vt:lpstr>
      <vt:lpstr>Plan of record w.r.t existing base standard</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919</cp:revision>
  <cp:lastPrinted>1998-02-10T13:28:06Z</cp:lastPrinted>
  <dcterms:created xsi:type="dcterms:W3CDTF">2020-01-06T16:34:14Z</dcterms:created>
  <dcterms:modified xsi:type="dcterms:W3CDTF">2025-07-29T14:35:18Z</dcterms:modified>
</cp:coreProperties>
</file>