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60" r:id="rId15"/>
    <p:sldId id="1066" r:id="rId16"/>
    <p:sldId id="1059" r:id="rId17"/>
    <p:sldId id="1063" r:id="rId18"/>
    <p:sldId id="1065" r:id="rId19"/>
    <p:sldId id="1061" r:id="rId20"/>
    <p:sldId id="1062"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23" d="100"/>
          <a:sy n="123" d="100"/>
        </p:scale>
        <p:origin x="102" y="22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7" d="100"/>
          <a:sy n="97" d="100"/>
        </p:scale>
        <p:origin x="277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July_2025</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doc.:IEEE802.15-25-0303r1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July_2025</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5/15-25-0338-00-16me-proposed-modification-and-additions-to-802-16t.pptx" TargetMode="External"/><Relationship Id="rId2" Type="http://schemas.openxmlformats.org/officeDocument/2006/relationships/hyperlink" Target="https://mentor.ieee.org/802.15/dcn/25/15-25-0342-00-16me-synchronization-sequence-length-and-repetitions.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802.16 Revision TG16me </a:t>
            </a:r>
            <a:r>
              <a:rPr lang="en-US" dirty="0"/>
              <a:t>July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2025-07-14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PM2 17:00 CEST</a:t>
            </a:r>
          </a:p>
          <a:p>
            <a:r>
              <a:rPr lang="en-US" dirty="0"/>
              <a:t>Tuesday PM1 14:30 CEST  </a:t>
            </a:r>
          </a:p>
          <a:p>
            <a:r>
              <a:rPr lang="en-US" dirty="0"/>
              <a:t>Wednesday PM1 14:30 CEST</a:t>
            </a:r>
          </a:p>
          <a:p>
            <a:r>
              <a:rPr lang="en-US" dirty="0"/>
              <a:t>Thursday PM1 14:30 CEST</a:t>
            </a:r>
          </a:p>
          <a:p>
            <a:endParaRPr lang="en-US" dirty="0"/>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18F71-802D-9CA8-A39D-D2531C255B22}"/>
              </a:ext>
            </a:extLst>
          </p:cNvPr>
          <p:cNvSpPr>
            <a:spLocks noGrp="1"/>
          </p:cNvSpPr>
          <p:nvPr>
            <p:ph type="title"/>
          </p:nvPr>
        </p:nvSpPr>
        <p:spPr/>
        <p:txBody>
          <a:bodyPr>
            <a:normAutofit fontScale="90000"/>
          </a:bodyPr>
          <a:lstStyle/>
          <a:p>
            <a:r>
              <a:rPr lang="en-US" dirty="0"/>
              <a:t>Previously identified new concepts for revision </a:t>
            </a:r>
          </a:p>
        </p:txBody>
      </p:sp>
      <p:sp>
        <p:nvSpPr>
          <p:cNvPr id="3" name="Content Placeholder 2">
            <a:extLst>
              <a:ext uri="{FF2B5EF4-FFF2-40B4-BE49-F238E27FC236}">
                <a16:creationId xmlns:a16="http://schemas.microsoft.com/office/drawing/2014/main" id="{79F6DC1E-0C12-8A95-5B16-21A232AE5AA3}"/>
              </a:ext>
            </a:extLst>
          </p:cNvPr>
          <p:cNvSpPr>
            <a:spLocks noGrp="1"/>
          </p:cNvSpPr>
          <p:nvPr>
            <p:ph idx="1"/>
          </p:nvPr>
        </p:nvSpPr>
        <p:spPr/>
        <p:txBody>
          <a:bodyPr>
            <a:normAutofit fontScale="85000" lnSpcReduction="20000"/>
          </a:bodyPr>
          <a:lstStyle/>
          <a:p>
            <a:r>
              <a:rPr lang="en-US" dirty="0"/>
              <a:t>From document 140r0 reviewed in March 2025</a:t>
            </a:r>
          </a:p>
          <a:p>
            <a:pPr lvl="1"/>
            <a:r>
              <a:rPr lang="en-US" dirty="0"/>
              <a:t>BSC API and ICIC=-like features</a:t>
            </a:r>
          </a:p>
          <a:p>
            <a:pPr lvl="1"/>
            <a:r>
              <a:rPr lang="en-US" dirty="0"/>
              <a:t>Improvement in mobility – some thing like 802.11r Fast BSS transition</a:t>
            </a:r>
          </a:p>
          <a:p>
            <a:pPr lvl="2"/>
            <a:r>
              <a:rPr lang="en-US" dirty="0"/>
              <a:t>Centralize association with mobile device. </a:t>
            </a:r>
          </a:p>
          <a:p>
            <a:pPr lvl="1"/>
            <a:r>
              <a:rPr lang="en-US" dirty="0" err="1"/>
              <a:t>Coex</a:t>
            </a:r>
            <a:r>
              <a:rPr lang="en-US" dirty="0"/>
              <a:t> with voice on same channel (gray channel) </a:t>
            </a:r>
          </a:p>
          <a:p>
            <a:pPr lvl="2"/>
            <a:r>
              <a:rPr lang="en-US" dirty="0"/>
              <a:t>Issue is analog voice could block channel for extended time (seconds)</a:t>
            </a:r>
          </a:p>
          <a:p>
            <a:pPr lvl="1"/>
            <a:r>
              <a:rPr lang="en-US" dirty="0"/>
              <a:t>Possible definition of a “short message” mode?</a:t>
            </a:r>
          </a:p>
          <a:p>
            <a:pPr lvl="1"/>
            <a:r>
              <a:rPr lang="en-US" dirty="0"/>
              <a:t>Support for Static Radio and Handheld Radios ?</a:t>
            </a:r>
          </a:p>
          <a:p>
            <a:pPr lvl="1"/>
            <a:endParaRPr lang="en-US" dirty="0"/>
          </a:p>
          <a:p>
            <a:r>
              <a:rPr lang="en-US" dirty="0"/>
              <a:t>Discussion on 263r0</a:t>
            </a:r>
          </a:p>
          <a:p>
            <a:pPr lvl="1"/>
            <a:r>
              <a:rPr lang="en-US" dirty="0"/>
              <a:t>Could ASCON be used for HMAC function? </a:t>
            </a:r>
          </a:p>
          <a:p>
            <a:pPr lvl="1"/>
            <a:r>
              <a:rPr lang="en-US" dirty="0"/>
              <a:t>Yael mentions key exchanges, forward secrecy (stolen device), replay protection, resistance to downgrade attacks as concerns. Suggests LAKE as potential way to address issues.</a:t>
            </a:r>
          </a:p>
          <a:p>
            <a:pPr lvl="1"/>
            <a:r>
              <a:rPr lang="en-US" dirty="0"/>
              <a:t>Further study and contributions to complete investigation.</a:t>
            </a:r>
          </a:p>
          <a:p>
            <a:endParaRPr lang="en-US" dirty="0"/>
          </a:p>
          <a:p>
            <a:endParaRPr lang="en-US" dirty="0"/>
          </a:p>
        </p:txBody>
      </p:sp>
      <p:sp>
        <p:nvSpPr>
          <p:cNvPr id="4" name="Date Placeholder 3">
            <a:extLst>
              <a:ext uri="{FF2B5EF4-FFF2-40B4-BE49-F238E27FC236}">
                <a16:creationId xmlns:a16="http://schemas.microsoft.com/office/drawing/2014/main" id="{D3882F25-FF14-C1D7-4517-0111BEE6306A}"/>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974CD6C4-605F-81CB-BA17-68C117A304E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0BB064B-28BB-C6B4-F2F1-859EE8C4451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29419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C8535-F1C0-FE65-4005-FB2633423007}"/>
              </a:ext>
            </a:extLst>
          </p:cNvPr>
          <p:cNvSpPr>
            <a:spLocks noGrp="1"/>
          </p:cNvSpPr>
          <p:nvPr>
            <p:ph type="title"/>
          </p:nvPr>
        </p:nvSpPr>
        <p:spPr/>
        <p:txBody>
          <a:bodyPr/>
          <a:lstStyle/>
          <a:p>
            <a:r>
              <a:rPr lang="en-US" dirty="0"/>
              <a:t>Initial Discussion</a:t>
            </a:r>
          </a:p>
        </p:txBody>
      </p:sp>
      <p:sp>
        <p:nvSpPr>
          <p:cNvPr id="3" name="Content Placeholder 2">
            <a:extLst>
              <a:ext uri="{FF2B5EF4-FFF2-40B4-BE49-F238E27FC236}">
                <a16:creationId xmlns:a16="http://schemas.microsoft.com/office/drawing/2014/main" id="{01BAE7CF-B5D2-3A74-5172-7A739E25B538}"/>
              </a:ext>
            </a:extLst>
          </p:cNvPr>
          <p:cNvSpPr>
            <a:spLocks noGrp="1"/>
          </p:cNvSpPr>
          <p:nvPr>
            <p:ph idx="1"/>
          </p:nvPr>
        </p:nvSpPr>
        <p:spPr/>
        <p:txBody>
          <a:bodyPr/>
          <a:lstStyle/>
          <a:p>
            <a:r>
              <a:rPr lang="en-US" dirty="0" err="1"/>
              <a:t>Bivesh</a:t>
            </a:r>
            <a:r>
              <a:rPr lang="en-US" dirty="0"/>
              <a:t> will contact AAR.org to see if a link to the adoption of 802.16t can be referenced by IEEE for their public visibility committee.</a:t>
            </a:r>
          </a:p>
          <a:p>
            <a:endParaRPr lang="en-US" dirty="0"/>
          </a:p>
          <a:p>
            <a:endParaRPr lang="en-US" dirty="0"/>
          </a:p>
          <a:p>
            <a:r>
              <a:rPr lang="en-US" dirty="0"/>
              <a:t>Discussion on 15-25-0338-00-16me-proposed-modification-and-additions-to-802-16t</a:t>
            </a:r>
          </a:p>
          <a:p>
            <a:pPr lvl="1"/>
            <a:r>
              <a:rPr lang="en-US" dirty="0"/>
              <a:t>Is there a need for better definition of transitions between DPP and P-MP modes?</a:t>
            </a:r>
          </a:p>
          <a:p>
            <a:pPr lvl="1"/>
            <a:endParaRPr lang="en-US" dirty="0"/>
          </a:p>
          <a:p>
            <a:pPr lvl="1"/>
            <a:endParaRPr lang="en-US" dirty="0"/>
          </a:p>
        </p:txBody>
      </p:sp>
      <p:sp>
        <p:nvSpPr>
          <p:cNvPr id="4" name="Date Placeholder 3">
            <a:extLst>
              <a:ext uri="{FF2B5EF4-FFF2-40B4-BE49-F238E27FC236}">
                <a16:creationId xmlns:a16="http://schemas.microsoft.com/office/drawing/2014/main" id="{70F77A29-2A63-B3B6-50DE-9A85584CE115}"/>
              </a:ext>
            </a:extLst>
          </p:cNvPr>
          <p:cNvSpPr>
            <a:spLocks noGrp="1"/>
          </p:cNvSpPr>
          <p:nvPr>
            <p:ph type="dt" sz="half" idx="10"/>
          </p:nvPr>
        </p:nvSpPr>
        <p:spPr/>
        <p:txBody>
          <a:bodyPr/>
          <a:lstStyle/>
          <a:p>
            <a:r>
              <a:rPr lang="en-US"/>
              <a:t>July_2025</a:t>
            </a:r>
            <a:endParaRPr lang="en-US" dirty="0"/>
          </a:p>
        </p:txBody>
      </p:sp>
      <p:sp>
        <p:nvSpPr>
          <p:cNvPr id="5" name="Footer Placeholder 4">
            <a:extLst>
              <a:ext uri="{FF2B5EF4-FFF2-40B4-BE49-F238E27FC236}">
                <a16:creationId xmlns:a16="http://schemas.microsoft.com/office/drawing/2014/main" id="{89D83B89-0336-3654-CA0F-2F32D1F22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E49B0ED-83F6-CA5D-73FA-EB7388C19310}"/>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320051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A95671B-3CC6-4792-9114-B74FAEA22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DF2F16-8732-308E-C949-F367EEBECA5A}"/>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New Contributions</a:t>
            </a:r>
          </a:p>
        </p:txBody>
      </p:sp>
      <p:sp>
        <p:nvSpPr>
          <p:cNvPr id="8" name="TextBox 7">
            <a:extLst>
              <a:ext uri="{FF2B5EF4-FFF2-40B4-BE49-F238E27FC236}">
                <a16:creationId xmlns:a16="http://schemas.microsoft.com/office/drawing/2014/main" id="{C82AF8A4-FDAC-431F-F420-659044F23BD3}"/>
              </a:ext>
            </a:extLst>
          </p:cNvPr>
          <p:cNvSpPr txBox="1"/>
          <p:nvPr/>
        </p:nvSpPr>
        <p:spPr>
          <a:xfrm>
            <a:off x="1008184" y="1459907"/>
            <a:ext cx="10175630" cy="767904"/>
          </a:xfrm>
          <a:prstGeom prst="rect">
            <a:avLst/>
          </a:prstGeom>
        </p:spPr>
        <p:txBody>
          <a:bodyPr vert="horz" lIns="91440" tIns="45720" rIns="91440" bIns="45720" rtlCol="0" anchor="ctr">
            <a:normAutofit/>
          </a:bodyPr>
          <a:lstStyle/>
          <a:p>
            <a:pPr indent="-228600" algn="ctr" defTabSz="914400">
              <a:lnSpc>
                <a:spcPct val="90000"/>
              </a:lnSpc>
              <a:spcAft>
                <a:spcPts val="600"/>
              </a:spcAft>
              <a:buFont typeface="Arial" panose="020B0604020202020204" pitchFamily="34" charset="0"/>
              <a:buChar char="•"/>
            </a:pPr>
            <a:r>
              <a:rPr lang="en-US" sz="2000"/>
              <a:t>Remember to use new Mentor section for TG16me Revision documents</a:t>
            </a:r>
          </a:p>
        </p:txBody>
      </p:sp>
      <p:graphicFrame>
        <p:nvGraphicFramePr>
          <p:cNvPr id="3" name="Content Placeholder 2">
            <a:extLst>
              <a:ext uri="{FF2B5EF4-FFF2-40B4-BE49-F238E27FC236}">
                <a16:creationId xmlns:a16="http://schemas.microsoft.com/office/drawing/2014/main" id="{CC67BD6B-22CE-EC1E-BDA4-BA59D3DBBB74}"/>
              </a:ext>
            </a:extLst>
          </p:cNvPr>
          <p:cNvGraphicFramePr>
            <a:graphicFrameLocks noGrp="1"/>
          </p:cNvGraphicFramePr>
          <p:nvPr>
            <p:ph idx="1"/>
            <p:extLst>
              <p:ext uri="{D42A27DB-BD31-4B8C-83A1-F6EECF244321}">
                <p14:modId xmlns:p14="http://schemas.microsoft.com/office/powerpoint/2010/main" val="3729604861"/>
              </p:ext>
            </p:extLst>
          </p:nvPr>
        </p:nvGraphicFramePr>
        <p:xfrm>
          <a:off x="835154" y="3069961"/>
          <a:ext cx="10515599" cy="2569770"/>
        </p:xfrm>
        <a:graphic>
          <a:graphicData uri="http://schemas.openxmlformats.org/drawingml/2006/table">
            <a:tbl>
              <a:tblPr>
                <a:tableStyleId>{9D7B26C5-4107-4FEC-AEDC-1716B250A1EF}</a:tableStyleId>
              </a:tblPr>
              <a:tblGrid>
                <a:gridCol w="996159">
                  <a:extLst>
                    <a:ext uri="{9D8B030D-6E8A-4147-A177-3AD203B41FA5}">
                      <a16:colId xmlns:a16="http://schemas.microsoft.com/office/drawing/2014/main" val="2236416129"/>
                    </a:ext>
                  </a:extLst>
                </a:gridCol>
                <a:gridCol w="862982">
                  <a:extLst>
                    <a:ext uri="{9D8B030D-6E8A-4147-A177-3AD203B41FA5}">
                      <a16:colId xmlns:a16="http://schemas.microsoft.com/office/drawing/2014/main" val="1594931674"/>
                    </a:ext>
                  </a:extLst>
                </a:gridCol>
                <a:gridCol w="729806">
                  <a:extLst>
                    <a:ext uri="{9D8B030D-6E8A-4147-A177-3AD203B41FA5}">
                      <a16:colId xmlns:a16="http://schemas.microsoft.com/office/drawing/2014/main" val="3746003200"/>
                    </a:ext>
                  </a:extLst>
                </a:gridCol>
                <a:gridCol w="463454">
                  <a:extLst>
                    <a:ext uri="{9D8B030D-6E8A-4147-A177-3AD203B41FA5}">
                      <a16:colId xmlns:a16="http://schemas.microsoft.com/office/drawing/2014/main" val="3968204482"/>
                    </a:ext>
                  </a:extLst>
                </a:gridCol>
                <a:gridCol w="1275829">
                  <a:extLst>
                    <a:ext uri="{9D8B030D-6E8A-4147-A177-3AD203B41FA5}">
                      <a16:colId xmlns:a16="http://schemas.microsoft.com/office/drawing/2014/main" val="642760821"/>
                    </a:ext>
                  </a:extLst>
                </a:gridCol>
                <a:gridCol w="1867131">
                  <a:extLst>
                    <a:ext uri="{9D8B030D-6E8A-4147-A177-3AD203B41FA5}">
                      <a16:colId xmlns:a16="http://schemas.microsoft.com/office/drawing/2014/main" val="436881631"/>
                    </a:ext>
                  </a:extLst>
                </a:gridCol>
                <a:gridCol w="1662040">
                  <a:extLst>
                    <a:ext uri="{9D8B030D-6E8A-4147-A177-3AD203B41FA5}">
                      <a16:colId xmlns:a16="http://schemas.microsoft.com/office/drawing/2014/main" val="878763014"/>
                    </a:ext>
                  </a:extLst>
                </a:gridCol>
                <a:gridCol w="1262511">
                  <a:extLst>
                    <a:ext uri="{9D8B030D-6E8A-4147-A177-3AD203B41FA5}">
                      <a16:colId xmlns:a16="http://schemas.microsoft.com/office/drawing/2014/main" val="66045572"/>
                    </a:ext>
                  </a:extLst>
                </a:gridCol>
                <a:gridCol w="1395687">
                  <a:extLst>
                    <a:ext uri="{9D8B030D-6E8A-4147-A177-3AD203B41FA5}">
                      <a16:colId xmlns:a16="http://schemas.microsoft.com/office/drawing/2014/main" val="4188621854"/>
                    </a:ext>
                  </a:extLst>
                </a:gridCol>
              </a:tblGrid>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342</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Synchronization Sequence Length and Repetitions</a:t>
                      </a:r>
                    </a:p>
                  </a:txBody>
                  <a:tcPr marL="95887" marR="95887" marT="47943" marB="47943" anchor="ctr"/>
                </a:tc>
                <a:tc>
                  <a:txBody>
                    <a:bodyPr/>
                    <a:lstStyle/>
                    <a:p>
                      <a:r>
                        <a:rPr lang="en-US" sz="1900"/>
                        <a:t>Vishal Kalkundrikar (Ondas)</a:t>
                      </a:r>
                    </a:p>
                  </a:txBody>
                  <a:tcPr marL="95887" marR="95887" marT="47943" marB="47943" anchor="ctr"/>
                </a:tc>
                <a:tc>
                  <a:txBody>
                    <a:bodyPr/>
                    <a:lstStyle/>
                    <a:p>
                      <a:pPr>
                        <a:buNone/>
                      </a:pPr>
                      <a:r>
                        <a:rPr lang="en-US" sz="1900"/>
                        <a:t>28-Jul-2025 09:21:31 ET</a:t>
                      </a:r>
                    </a:p>
                  </a:txBody>
                  <a:tcPr marL="95887" marR="95887" marT="47943" marB="47943" anchor="ctr"/>
                </a:tc>
                <a:tc>
                  <a:txBody>
                    <a:bodyPr/>
                    <a:lstStyle/>
                    <a:p>
                      <a:r>
                        <a:rPr lang="en-US" sz="1900">
                          <a:hlinkClick r:id="rId2"/>
                        </a:rPr>
                        <a:t>Download</a:t>
                      </a:r>
                      <a:endParaRPr lang="en-US" sz="1900"/>
                    </a:p>
                  </a:txBody>
                  <a:tcPr marL="95887" marR="95887" marT="47943" marB="47943" anchor="ctr"/>
                </a:tc>
                <a:extLst>
                  <a:ext uri="{0D108BD9-81ED-4DB2-BD59-A6C34878D82A}">
                    <a16:rowId xmlns:a16="http://schemas.microsoft.com/office/drawing/2014/main" val="4053657487"/>
                  </a:ext>
                </a:extLst>
              </a:tr>
              <a:tr h="1284885">
                <a:tc>
                  <a:txBody>
                    <a:bodyPr/>
                    <a:lstStyle/>
                    <a:p>
                      <a:pPr>
                        <a:buNone/>
                      </a:pPr>
                      <a:r>
                        <a:rPr lang="en-US" sz="1900"/>
                        <a:t>28-Jul-2025 ET</a:t>
                      </a:r>
                    </a:p>
                  </a:txBody>
                  <a:tcPr marL="95887" marR="95887" marT="47943" marB="47943" anchor="ctr"/>
                </a:tc>
                <a:tc>
                  <a:txBody>
                    <a:bodyPr/>
                    <a:lstStyle/>
                    <a:p>
                      <a:r>
                        <a:rPr lang="en-US" sz="1900"/>
                        <a:t>2025</a:t>
                      </a:r>
                    </a:p>
                  </a:txBody>
                  <a:tcPr marL="95887" marR="95887" marT="47943" marB="47943" anchor="ctr"/>
                </a:tc>
                <a:tc>
                  <a:txBody>
                    <a:bodyPr/>
                    <a:lstStyle/>
                    <a:p>
                      <a:r>
                        <a:rPr lang="en-US" sz="1900"/>
                        <a:t>338</a:t>
                      </a:r>
                    </a:p>
                  </a:txBody>
                  <a:tcPr marL="95887" marR="95887" marT="47943" marB="47943" anchor="ctr"/>
                </a:tc>
                <a:tc>
                  <a:txBody>
                    <a:bodyPr/>
                    <a:lstStyle/>
                    <a:p>
                      <a:r>
                        <a:rPr lang="en-US" sz="1900"/>
                        <a:t>0</a:t>
                      </a:r>
                    </a:p>
                  </a:txBody>
                  <a:tcPr marL="95887" marR="95887" marT="47943" marB="47943" anchor="ctr"/>
                </a:tc>
                <a:tc>
                  <a:txBody>
                    <a:bodyPr/>
                    <a:lstStyle/>
                    <a:p>
                      <a:r>
                        <a:rPr lang="en-US" sz="1900"/>
                        <a:t>TG16me (LIC-NB) Revision to 2017</a:t>
                      </a:r>
                    </a:p>
                  </a:txBody>
                  <a:tcPr marL="95887" marR="95887" marT="47943" marB="47943" anchor="ctr"/>
                </a:tc>
                <a:tc>
                  <a:txBody>
                    <a:bodyPr/>
                    <a:lstStyle/>
                    <a:p>
                      <a:r>
                        <a:rPr lang="en-US" sz="1900"/>
                        <a:t>Proposed Modification and Additions to 802.16t</a:t>
                      </a:r>
                    </a:p>
                  </a:txBody>
                  <a:tcPr marL="95887" marR="95887" marT="47943" marB="47943" anchor="ctr"/>
                </a:tc>
                <a:tc>
                  <a:txBody>
                    <a:bodyPr/>
                    <a:lstStyle/>
                    <a:p>
                      <a:r>
                        <a:rPr lang="en-US" sz="1900"/>
                        <a:t>Menashe Shahar (Ondas)</a:t>
                      </a:r>
                    </a:p>
                  </a:txBody>
                  <a:tcPr marL="95887" marR="95887" marT="47943" marB="47943" anchor="ctr"/>
                </a:tc>
                <a:tc>
                  <a:txBody>
                    <a:bodyPr/>
                    <a:lstStyle/>
                    <a:p>
                      <a:pPr>
                        <a:buNone/>
                      </a:pPr>
                      <a:r>
                        <a:rPr lang="en-US" sz="1900"/>
                        <a:t>28-Jul-2025 08:34:28 ET</a:t>
                      </a:r>
                    </a:p>
                  </a:txBody>
                  <a:tcPr marL="95887" marR="95887" marT="47943" marB="47943" anchor="ctr"/>
                </a:tc>
                <a:tc>
                  <a:txBody>
                    <a:bodyPr/>
                    <a:lstStyle/>
                    <a:p>
                      <a:r>
                        <a:rPr lang="en-US" sz="1900" dirty="0">
                          <a:hlinkClick r:id="rId3"/>
                        </a:rPr>
                        <a:t>Download</a:t>
                      </a:r>
                      <a:endParaRPr lang="en-US" sz="1900" dirty="0"/>
                    </a:p>
                  </a:txBody>
                  <a:tcPr marL="95887" marR="95887" marT="47943" marB="47943" anchor="ctr"/>
                </a:tc>
                <a:extLst>
                  <a:ext uri="{0D108BD9-81ED-4DB2-BD59-A6C34878D82A}">
                    <a16:rowId xmlns:a16="http://schemas.microsoft.com/office/drawing/2014/main" val="490496052"/>
                  </a:ext>
                </a:extLst>
              </a:tr>
            </a:tbl>
          </a:graphicData>
        </a:graphic>
      </p:graphicFrame>
    </p:spTree>
    <p:extLst>
      <p:ext uri="{BB962C8B-B14F-4D97-AF65-F5344CB8AC3E}">
        <p14:creationId xmlns:p14="http://schemas.microsoft.com/office/powerpoint/2010/main" val="53231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2BC4-9478-C5B1-7DC0-2851607BCAF0}"/>
              </a:ext>
            </a:extLst>
          </p:cNvPr>
          <p:cNvSpPr>
            <a:spLocks noGrp="1"/>
          </p:cNvSpPr>
          <p:nvPr>
            <p:ph type="title"/>
          </p:nvPr>
        </p:nvSpPr>
        <p:spPr/>
        <p:txBody>
          <a:bodyPr/>
          <a:lstStyle/>
          <a:p>
            <a:r>
              <a:rPr lang="en-US" dirty="0"/>
              <a:t>16t amendment roll-in</a:t>
            </a:r>
          </a:p>
        </p:txBody>
      </p:sp>
      <p:sp>
        <p:nvSpPr>
          <p:cNvPr id="3" name="Content Placeholder 2">
            <a:extLst>
              <a:ext uri="{FF2B5EF4-FFF2-40B4-BE49-F238E27FC236}">
                <a16:creationId xmlns:a16="http://schemas.microsoft.com/office/drawing/2014/main" id="{D56D19B9-DE12-61DC-21B2-A3AFFDE1E07C}"/>
              </a:ext>
            </a:extLst>
          </p:cNvPr>
          <p:cNvSpPr>
            <a:spLocks noGrp="1"/>
          </p:cNvSpPr>
          <p:nvPr>
            <p:ph idx="1"/>
          </p:nvPr>
        </p:nvSpPr>
        <p:spPr/>
        <p:txBody>
          <a:bodyPr>
            <a:normAutofit/>
          </a:bodyPr>
          <a:lstStyle/>
          <a:p>
            <a:r>
              <a:rPr lang="en-US" dirty="0"/>
              <a:t>Michelle Turner will roll in amendment at IEEE</a:t>
            </a:r>
          </a:p>
          <a:p>
            <a:pPr lvl="1"/>
            <a:r>
              <a:rPr lang="en-US" dirty="0"/>
              <a:t>Sent email to Michelle </a:t>
            </a:r>
            <a:r>
              <a:rPr lang="en-US" dirty="0" err="1"/>
              <a:t>ccing</a:t>
            </a:r>
            <a:r>
              <a:rPr lang="en-US" dirty="0"/>
              <a:t> Christy </a:t>
            </a:r>
          </a:p>
          <a:p>
            <a:pPr lvl="1"/>
            <a:r>
              <a:rPr lang="en-US" dirty="0"/>
              <a:t>Once 16t is published she will roll in to the base file.</a:t>
            </a:r>
          </a:p>
          <a:p>
            <a:pPr lvl="1"/>
            <a:r>
              <a:rPr lang="en-US" dirty="0"/>
              <a:t>As of 2025-07-14, IEEE 802.16t-2025 has not been published</a:t>
            </a:r>
          </a:p>
          <a:p>
            <a:pPr lvl="1"/>
            <a:r>
              <a:rPr lang="en-US" dirty="0"/>
              <a:t>https://standards.ieee.org/ieee/802.16t/10450/</a:t>
            </a:r>
          </a:p>
          <a:p>
            <a:endParaRPr lang="en-US" dirty="0"/>
          </a:p>
          <a:p>
            <a:r>
              <a:rPr lang="en-US" dirty="0"/>
              <a:t>Review 802.15 Project Task List </a:t>
            </a:r>
          </a:p>
          <a:p>
            <a:pPr lvl="1"/>
            <a:r>
              <a:rPr lang="en-US" dirty="0"/>
              <a:t>15-23-0083-10-0mag-project-task-list.xlsx</a:t>
            </a:r>
          </a:p>
          <a:p>
            <a:pPr lvl="1"/>
            <a:r>
              <a:rPr lang="en-US" dirty="0"/>
              <a:t>Fill out and back-date for revision project process</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8DDC3703-74A0-8E6B-7218-F7593501D16F}"/>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245DC9D5-0DF8-F78B-EC5D-8BB999672E1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14C1E24-2CA4-28FA-38B8-448B9ACA3FA7}"/>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45775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DC3E-306F-963C-A63C-C39D3E2F7A31}"/>
              </a:ext>
            </a:extLst>
          </p:cNvPr>
          <p:cNvSpPr>
            <a:spLocks noGrp="1"/>
          </p:cNvSpPr>
          <p:nvPr>
            <p:ph type="title"/>
          </p:nvPr>
        </p:nvSpPr>
        <p:spPr/>
        <p:txBody>
          <a:bodyPr/>
          <a:lstStyle/>
          <a:p>
            <a:r>
              <a:rPr lang="en-US" dirty="0"/>
              <a:t>Discussion on revision – May 2025</a:t>
            </a:r>
          </a:p>
        </p:txBody>
      </p:sp>
      <p:sp>
        <p:nvSpPr>
          <p:cNvPr id="3" name="Content Placeholder 2">
            <a:extLst>
              <a:ext uri="{FF2B5EF4-FFF2-40B4-BE49-F238E27FC236}">
                <a16:creationId xmlns:a16="http://schemas.microsoft.com/office/drawing/2014/main" id="{5FA53F76-FAA2-0F64-DC6D-83158695EC4C}"/>
              </a:ext>
            </a:extLst>
          </p:cNvPr>
          <p:cNvSpPr>
            <a:spLocks noGrp="1"/>
          </p:cNvSpPr>
          <p:nvPr>
            <p:ph idx="1"/>
          </p:nvPr>
        </p:nvSpPr>
        <p:spPr/>
        <p:txBody>
          <a:bodyPr>
            <a:normAutofit fontScale="85000" lnSpcReduction="20000"/>
          </a:bodyPr>
          <a:lstStyle/>
          <a:p>
            <a:r>
              <a:rPr lang="en-US" dirty="0"/>
              <a:t>Overall Revision</a:t>
            </a:r>
          </a:p>
          <a:p>
            <a:pPr lvl="1"/>
            <a:r>
              <a:rPr lang="en-US" dirty="0"/>
              <a:t>Roll in 16t amendment – ask Michelle and Christy what is the timeline for publishing after approval?</a:t>
            </a:r>
          </a:p>
          <a:p>
            <a:pPr lvl="1"/>
            <a:r>
              <a:rPr lang="en-US" dirty="0"/>
              <a:t>Features in base standard that are not applicable to NB? They could be modified to operate in NB, or annotated to indicate they are not supported for NB. </a:t>
            </a:r>
          </a:p>
          <a:p>
            <a:pPr lvl="2"/>
            <a:r>
              <a:rPr lang="en-US" dirty="0"/>
              <a:t>Suggestion that mobility should be supported and modified as needed for NB</a:t>
            </a:r>
          </a:p>
          <a:p>
            <a:pPr lvl="2"/>
            <a:r>
              <a:rPr lang="en-US" dirty="0"/>
              <a:t>Spatial multiplexing – not significant for NB, but could be useful</a:t>
            </a:r>
          </a:p>
          <a:p>
            <a:pPr lvl="1"/>
            <a:endParaRPr lang="en-US" dirty="0"/>
          </a:p>
          <a:p>
            <a:r>
              <a:rPr lang="en-US" dirty="0"/>
              <a:t>Initial list for updates to NB mode defined in 16t</a:t>
            </a:r>
          </a:p>
          <a:p>
            <a:pPr lvl="1"/>
            <a:r>
              <a:rPr lang="en-US" dirty="0"/>
              <a:t>Improvements in efficiency for DPP, optimizing for short messages, P-MP enhancements. </a:t>
            </a:r>
          </a:p>
          <a:p>
            <a:pPr lvl="1"/>
            <a:endParaRPr lang="en-US" dirty="0"/>
          </a:p>
          <a:p>
            <a:r>
              <a:rPr lang="en-US" dirty="0"/>
              <a:t>Modifications related to implementation of standard</a:t>
            </a:r>
          </a:p>
          <a:p>
            <a:pPr lvl="1"/>
            <a:endParaRPr lang="en-US" dirty="0"/>
          </a:p>
          <a:p>
            <a:r>
              <a:rPr lang="en-US" dirty="0"/>
              <a:t>“Would be nice” improvements to base standard diagrams (bitmaps), hanging paragraphs,  tables without numbers, and other issues.</a:t>
            </a:r>
          </a:p>
          <a:p>
            <a:endParaRPr lang="en-US" dirty="0"/>
          </a:p>
        </p:txBody>
      </p:sp>
      <p:sp>
        <p:nvSpPr>
          <p:cNvPr id="4" name="Date Placeholder 3">
            <a:extLst>
              <a:ext uri="{FF2B5EF4-FFF2-40B4-BE49-F238E27FC236}">
                <a16:creationId xmlns:a16="http://schemas.microsoft.com/office/drawing/2014/main" id="{DB4FAFF8-56F1-BD08-58B6-DF9699AB5915}"/>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FED94EDD-D8E5-7808-66FB-32FB1DCC15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C803A8-5CE4-1507-2F1B-D37F641A51E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4144400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CBD12-D940-358C-D4AD-349C89E007F6}"/>
              </a:ext>
            </a:extLst>
          </p:cNvPr>
          <p:cNvSpPr>
            <a:spLocks noGrp="1"/>
          </p:cNvSpPr>
          <p:nvPr>
            <p:ph type="title"/>
          </p:nvPr>
        </p:nvSpPr>
        <p:spPr/>
        <p:txBody>
          <a:bodyPr>
            <a:normAutofit fontScale="90000"/>
          </a:bodyPr>
          <a:lstStyle/>
          <a:p>
            <a:r>
              <a:rPr lang="en-US" dirty="0"/>
              <a:t>Process for Revision integration of amendment</a:t>
            </a:r>
          </a:p>
        </p:txBody>
      </p:sp>
      <p:sp>
        <p:nvSpPr>
          <p:cNvPr id="3" name="Content Placeholder 2">
            <a:extLst>
              <a:ext uri="{FF2B5EF4-FFF2-40B4-BE49-F238E27FC236}">
                <a16:creationId xmlns:a16="http://schemas.microsoft.com/office/drawing/2014/main" id="{C3635A66-CC2A-9A6B-B6DC-475AAA18D547}"/>
              </a:ext>
            </a:extLst>
          </p:cNvPr>
          <p:cNvSpPr>
            <a:spLocks noGrp="1"/>
          </p:cNvSpPr>
          <p:nvPr>
            <p:ph idx="1"/>
          </p:nvPr>
        </p:nvSpPr>
        <p:spPr/>
        <p:txBody>
          <a:bodyPr>
            <a:normAutofit fontScale="92500" lnSpcReduction="20000"/>
          </a:bodyPr>
          <a:lstStyle/>
          <a:p>
            <a:r>
              <a:rPr lang="en-US" dirty="0"/>
              <a:t>First, bring base up to current practices for headers, figures, etc. </a:t>
            </a:r>
          </a:p>
          <a:p>
            <a:r>
              <a:rPr lang="en-US" dirty="0"/>
              <a:t>Then merge in 802.16t amendment</a:t>
            </a:r>
          </a:p>
          <a:p>
            <a:r>
              <a:rPr lang="en-US" dirty="0"/>
              <a:t>Then consider changes for revision</a:t>
            </a:r>
          </a:p>
          <a:p>
            <a:r>
              <a:rPr lang="en-US" dirty="0"/>
              <a:t>Discuss and develop set of desired changes.</a:t>
            </a:r>
          </a:p>
          <a:p>
            <a:r>
              <a:rPr lang="en-US" dirty="0"/>
              <a:t>Agree on that set, vote to approve.</a:t>
            </a:r>
          </a:p>
          <a:p>
            <a:r>
              <a:rPr lang="en-US" dirty="0"/>
              <a:t>Implement changes in draft. </a:t>
            </a:r>
          </a:p>
          <a:p>
            <a:endParaRPr lang="en-US" dirty="0"/>
          </a:p>
          <a:p>
            <a:endParaRPr lang="en-US" dirty="0"/>
          </a:p>
          <a:p>
            <a:r>
              <a:rPr lang="en-US" dirty="0"/>
              <a:t>First step, talk to staff. Get database of figures. Create plan for updating figures that are not in </a:t>
            </a:r>
            <a:r>
              <a:rPr lang="en-US" dirty="0" err="1"/>
              <a:t>Framemaker</a:t>
            </a:r>
            <a:r>
              <a:rPr lang="en-US" dirty="0"/>
              <a:t> formats. </a:t>
            </a:r>
          </a:p>
          <a:p>
            <a:pPr lvl="1"/>
            <a:r>
              <a:rPr lang="en-US" dirty="0"/>
              <a:t>Talk to Michell Turner and Christy Bahn. </a:t>
            </a:r>
          </a:p>
          <a:p>
            <a:pPr lvl="1"/>
            <a:endParaRPr lang="en-US" dirty="0"/>
          </a:p>
        </p:txBody>
      </p:sp>
      <p:sp>
        <p:nvSpPr>
          <p:cNvPr id="4" name="Date Placeholder 3">
            <a:extLst>
              <a:ext uri="{FF2B5EF4-FFF2-40B4-BE49-F238E27FC236}">
                <a16:creationId xmlns:a16="http://schemas.microsoft.com/office/drawing/2014/main" id="{AF829135-AC6C-61AC-D551-B0D526456F8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A45036FE-33BF-F66E-D8C9-5B484EE525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75D593A-A79C-7BDB-5E21-37C8B9CF3B43}"/>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2029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July_2025</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F9FF8-7BC0-7356-D337-BC6596F352C2}"/>
              </a:ext>
            </a:extLst>
          </p:cNvPr>
          <p:cNvSpPr>
            <a:spLocks noGrp="1"/>
          </p:cNvSpPr>
          <p:nvPr>
            <p:ph type="title"/>
          </p:nvPr>
        </p:nvSpPr>
        <p:spPr/>
        <p:txBody>
          <a:bodyPr>
            <a:normAutofit/>
          </a:bodyPr>
          <a:lstStyle/>
          <a:p>
            <a:r>
              <a:rPr lang="en-US" dirty="0"/>
              <a:t>Plan of record w.r.t existing base standard</a:t>
            </a:r>
          </a:p>
        </p:txBody>
      </p:sp>
      <p:sp>
        <p:nvSpPr>
          <p:cNvPr id="3" name="Content Placeholder 2">
            <a:extLst>
              <a:ext uri="{FF2B5EF4-FFF2-40B4-BE49-F238E27FC236}">
                <a16:creationId xmlns:a16="http://schemas.microsoft.com/office/drawing/2014/main" id="{D9A688CB-CD18-EB0B-4BD8-AFB118D88EB4}"/>
              </a:ext>
            </a:extLst>
          </p:cNvPr>
          <p:cNvSpPr>
            <a:spLocks noGrp="1"/>
          </p:cNvSpPr>
          <p:nvPr>
            <p:ph idx="1"/>
          </p:nvPr>
        </p:nvSpPr>
        <p:spPr/>
        <p:txBody>
          <a:bodyPr>
            <a:normAutofit fontScale="55000" lnSpcReduction="20000"/>
          </a:bodyPr>
          <a:lstStyle/>
          <a:p>
            <a:r>
              <a:rPr lang="en-US" dirty="0"/>
              <a:t>Changes to standards that would affect the standard over the past 8 years.</a:t>
            </a:r>
          </a:p>
          <a:p>
            <a:r>
              <a:rPr lang="en-US" dirty="0"/>
              <a:t>Remove MW theory</a:t>
            </a:r>
          </a:p>
          <a:p>
            <a:r>
              <a:rPr lang="en-US" dirty="0"/>
              <a:t>Update covers – (post approval)</a:t>
            </a:r>
          </a:p>
          <a:p>
            <a:r>
              <a:rPr lang="en-US" dirty="0"/>
              <a:t>Wireless MAN logo can remain</a:t>
            </a:r>
          </a:p>
          <a:p>
            <a:r>
              <a:rPr lang="en-US" dirty="0"/>
              <a:t>Historical Participants add new</a:t>
            </a:r>
          </a:p>
          <a:p>
            <a:r>
              <a:rPr lang="en-US" dirty="0"/>
              <a:t>Clause 1 – add a “word usage clause” after Purpose – Michelle will send to include in draft before balloting. </a:t>
            </a:r>
          </a:p>
          <a:p>
            <a:r>
              <a:rPr lang="en-US" dirty="0"/>
              <a:t>Normative References need updating or remove those that are no longer applicable. Add revision dates or remove date as applicable. If no date, latest version. </a:t>
            </a:r>
          </a:p>
          <a:p>
            <a:pPr lvl="1"/>
            <a:r>
              <a:rPr lang="en-US" sz="1800" b="0" i="0" u="none" strike="noStrike" baseline="0" dirty="0">
                <a:latin typeface="TimesNewRomanPSMT"/>
              </a:rPr>
              <a:t>IEEE Std 802.16.1™-2012, may be withdrawn</a:t>
            </a:r>
          </a:p>
          <a:p>
            <a:pPr lvl="1"/>
            <a:r>
              <a:rPr lang="en-US" sz="1800" dirty="0">
                <a:latin typeface="TimesNewRomanPSMT"/>
              </a:rPr>
              <a:t>Do we want to add 802.16.3 channel models as a reference?</a:t>
            </a:r>
          </a:p>
          <a:p>
            <a:r>
              <a:rPr lang="en-US" dirty="0"/>
              <a:t>Fix hanging paragraphs. </a:t>
            </a:r>
          </a:p>
          <a:p>
            <a:r>
              <a:rPr lang="en-US" dirty="0"/>
              <a:t>Explanation of how to interpret tables with embedded bit fields  (bitmap vs value)</a:t>
            </a:r>
          </a:p>
          <a:p>
            <a:r>
              <a:rPr lang="en-US" dirty="0"/>
              <a:t>Review table numbering – do unnumbered tables need to have them, or are they not referenced from text?</a:t>
            </a:r>
          </a:p>
          <a:p>
            <a:r>
              <a:rPr lang="en-US" dirty="0"/>
              <a:t>Make sure images are searchable. Any JPG images should be done in EMF or Visio.  Tool called “PDF Images” can list locations of any non-searchable images. </a:t>
            </a:r>
          </a:p>
          <a:p>
            <a:r>
              <a:rPr lang="en-US" dirty="0"/>
              <a:t>Any other stylistic changes in base standard?  Michelle says no. </a:t>
            </a:r>
          </a:p>
          <a:p>
            <a:endParaRPr lang="en-US" dirty="0"/>
          </a:p>
          <a:p>
            <a:endParaRPr lang="en-US" sz="2200" b="0" i="0" u="none" strike="noStrike" baseline="0" dirty="0">
              <a:latin typeface="TimesNewRomanPSMT"/>
            </a:endParaRPr>
          </a:p>
          <a:p>
            <a:endParaRPr lang="en-US" dirty="0"/>
          </a:p>
          <a:p>
            <a:endParaRPr lang="en-US" dirty="0"/>
          </a:p>
        </p:txBody>
      </p:sp>
      <p:sp>
        <p:nvSpPr>
          <p:cNvPr id="4" name="Date Placeholder 3">
            <a:extLst>
              <a:ext uri="{FF2B5EF4-FFF2-40B4-BE49-F238E27FC236}">
                <a16:creationId xmlns:a16="http://schemas.microsoft.com/office/drawing/2014/main" id="{A0E0D50A-6229-56F6-B8FC-2CB9EF8C9F69}"/>
              </a:ext>
            </a:extLst>
          </p:cNvPr>
          <p:cNvSpPr>
            <a:spLocks noGrp="1"/>
          </p:cNvSpPr>
          <p:nvPr>
            <p:ph type="dt" sz="half" idx="10"/>
          </p:nvPr>
        </p:nvSpPr>
        <p:spPr/>
        <p:txBody>
          <a:bodyPr/>
          <a:lstStyle/>
          <a:p>
            <a:r>
              <a:rPr lang="en-US" dirty="0"/>
              <a:t>July_2025</a:t>
            </a:r>
          </a:p>
        </p:txBody>
      </p:sp>
      <p:sp>
        <p:nvSpPr>
          <p:cNvPr id="5" name="Footer Placeholder 4">
            <a:extLst>
              <a:ext uri="{FF2B5EF4-FFF2-40B4-BE49-F238E27FC236}">
                <a16:creationId xmlns:a16="http://schemas.microsoft.com/office/drawing/2014/main" id="{81EDFA0C-4408-8061-3357-1920EBE2F82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4A1EB11-533C-12A9-6700-E25B8F31732E}"/>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317076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744683718"/>
              </p:ext>
            </p:extLst>
          </p:nvPr>
        </p:nvGraphicFramePr>
        <p:xfrm>
          <a:off x="1828800" y="1190819"/>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July_2025</a:t>
            </a:r>
          </a:p>
        </p:txBody>
      </p:sp>
      <p:sp>
        <p:nvSpPr>
          <p:cNvPr id="3" name="Arrow: Right 2">
            <a:extLst>
              <a:ext uri="{FF2B5EF4-FFF2-40B4-BE49-F238E27FC236}">
                <a16:creationId xmlns:a16="http://schemas.microsoft.com/office/drawing/2014/main" id="{40D38A25-D564-4828-863A-D3B332BDEDFD}"/>
              </a:ext>
            </a:extLst>
          </p:cNvPr>
          <p:cNvSpPr/>
          <p:nvPr/>
        </p:nvSpPr>
        <p:spPr>
          <a:xfrm>
            <a:off x="609600" y="19812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Sept 15-18, 2025 – Interim</a:t>
            </a:r>
          </a:p>
          <a:p>
            <a:pPr marL="457200" lvl="1">
              <a:spcBef>
                <a:spcPts val="0"/>
              </a:spcBef>
              <a:spcAft>
                <a:spcPts val="1200"/>
              </a:spcAft>
            </a:pPr>
            <a:r>
              <a:rPr lang="en-US" dirty="0"/>
              <a:t>Waikoloa, Hawaii, USA</a:t>
            </a:r>
          </a:p>
          <a:p>
            <a:pPr marL="457200" lvl="1">
              <a:spcBef>
                <a:spcPts val="0"/>
              </a:spcBef>
              <a:spcAft>
                <a:spcPts val="1200"/>
              </a:spcAft>
            </a:pPr>
            <a:endParaRPr lang="en-US" dirty="0"/>
          </a:p>
          <a:p>
            <a:pPr marL="0">
              <a:spcBef>
                <a:spcPts val="0"/>
              </a:spcBef>
              <a:spcAft>
                <a:spcPts val="1200"/>
              </a:spcAft>
            </a:pPr>
            <a:r>
              <a:rPr lang="en-US" dirty="0"/>
              <a:t>Nov 10-15, 2025 - Plenary</a:t>
            </a:r>
          </a:p>
          <a:p>
            <a:pPr marL="457200" lvl="1">
              <a:spcBef>
                <a:spcPts val="0"/>
              </a:spcBef>
              <a:spcAft>
                <a:spcPts val="1200"/>
              </a:spcAft>
            </a:pPr>
            <a:r>
              <a:rPr lang="en-US" dirty="0"/>
              <a:t>Bangkok, Thailand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TG16me July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Discussion on Revision Project timeline</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July_2025</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60867</TotalTime>
  <Words>2490</Words>
  <Application>Microsoft Office PowerPoint</Application>
  <PresentationFormat>Widescreen</PresentationFormat>
  <Paragraphs>303</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Helvetica</vt:lpstr>
      <vt:lpstr>Times New Roman</vt:lpstr>
      <vt:lpstr>TimesNewRomanPSMT</vt:lpstr>
      <vt:lpstr>Custom Design</vt:lpstr>
      <vt:lpstr>PowerPoint Presentation</vt:lpstr>
      <vt:lpstr>Opening</vt:lpstr>
      <vt:lpstr>TG16me July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Previously identified new concepts for revision </vt:lpstr>
      <vt:lpstr>Initial Discussion</vt:lpstr>
      <vt:lpstr>New Contributions</vt:lpstr>
      <vt:lpstr>16t amendment roll-in</vt:lpstr>
      <vt:lpstr>Discussion on revision – May 2025</vt:lpstr>
      <vt:lpstr>Process for Revision integration of amendment</vt:lpstr>
      <vt:lpstr>Plan of record w.r.t existing base standard</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915</cp:revision>
  <cp:lastPrinted>1998-02-10T13:28:06Z</cp:lastPrinted>
  <dcterms:created xsi:type="dcterms:W3CDTF">2020-01-06T16:34:14Z</dcterms:created>
  <dcterms:modified xsi:type="dcterms:W3CDTF">2025-07-28T16:11:25Z</dcterms:modified>
</cp:coreProperties>
</file>