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0" r:id="rId15"/>
    <p:sldId id="1059" r:id="rId16"/>
    <p:sldId id="1063" r:id="rId17"/>
    <p:sldId id="1065" r:id="rId18"/>
    <p:sldId id="1061" r:id="rId19"/>
    <p:sldId id="1062" r:id="rId20"/>
    <p:sldId id="256" r:id="rId21"/>
    <p:sldId id="965"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43" d="100"/>
          <a:sy n="143" d="100"/>
        </p:scale>
        <p:origin x="132" y="142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doc.:IEEE802.15-25-0303r0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July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2025-07-14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PM2 17:00 CEST</a:t>
            </a:r>
          </a:p>
          <a:p>
            <a:r>
              <a:rPr lang="en-US" dirty="0"/>
              <a:t>Tuesday PM1 14:30 CEST  </a:t>
            </a:r>
          </a:p>
          <a:p>
            <a:r>
              <a:rPr lang="en-US" dirty="0"/>
              <a:t>Wednesday PM1 14:30 CEST</a:t>
            </a:r>
          </a:p>
          <a:p>
            <a:r>
              <a:rPr lang="en-US" dirty="0"/>
              <a:t>Thursday PM1 14:30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normAutofit fontScale="90000"/>
          </a:bodyPr>
          <a:lstStyle/>
          <a:p>
            <a:r>
              <a:rPr lang="en-US" dirty="0"/>
              <a:t>Previously identified new concepts for revision </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normAutofit fontScale="85000" lnSpcReduction="20000"/>
          </a:bodyPr>
          <a:lstStyle/>
          <a:p>
            <a:r>
              <a:rPr lang="en-US" dirty="0"/>
              <a:t>From document 140r0 reviewed in March 2025</a:t>
            </a:r>
          </a:p>
          <a:p>
            <a:pPr lvl="1"/>
            <a:r>
              <a:rPr lang="en-US" dirty="0"/>
              <a:t>BSC API and ICIC=-like features</a:t>
            </a:r>
          </a:p>
          <a:p>
            <a:pPr lvl="1"/>
            <a:r>
              <a:rPr lang="en-US" dirty="0"/>
              <a:t>Improvement in mobility – some thing like 802.11r Fast BSS transition</a:t>
            </a:r>
          </a:p>
          <a:p>
            <a:pPr lvl="2"/>
            <a:r>
              <a:rPr lang="en-US" dirty="0"/>
              <a:t>Centralize association with mobile device. </a:t>
            </a:r>
          </a:p>
          <a:p>
            <a:pPr lvl="1"/>
            <a:r>
              <a:rPr lang="en-US" dirty="0" err="1"/>
              <a:t>Coex</a:t>
            </a:r>
            <a:r>
              <a:rPr lang="en-US" dirty="0"/>
              <a:t> with voice on same channel (gray channel) </a:t>
            </a:r>
          </a:p>
          <a:p>
            <a:pPr lvl="2"/>
            <a:r>
              <a:rPr lang="en-US" dirty="0"/>
              <a:t>Issue is analog voice could block channel for extended time (seconds)</a:t>
            </a:r>
          </a:p>
          <a:p>
            <a:pPr lvl="1"/>
            <a:r>
              <a:rPr lang="en-US" dirty="0"/>
              <a:t>Possible definition of a “short message” mode?</a:t>
            </a:r>
          </a:p>
          <a:p>
            <a:pPr lvl="1"/>
            <a:r>
              <a:rPr lang="en-US" dirty="0"/>
              <a:t>Support for Static Radio and Handheld Radios ?</a:t>
            </a:r>
          </a:p>
          <a:p>
            <a:pPr lvl="1"/>
            <a:endParaRPr lang="en-US" dirty="0"/>
          </a:p>
          <a:p>
            <a:r>
              <a:rPr lang="en-US" dirty="0"/>
              <a:t>Discussion on 263r0</a:t>
            </a:r>
          </a:p>
          <a:p>
            <a:pPr lvl="1"/>
            <a:r>
              <a:rPr lang="en-US" dirty="0"/>
              <a:t>Could ASCON be used for HMAC function? </a:t>
            </a:r>
          </a:p>
          <a:p>
            <a:pPr lvl="1"/>
            <a:r>
              <a:rPr lang="en-US" dirty="0"/>
              <a:t>Yael mentions key exchanges, forward secrecy (stolen device), replay protection, resistance to downgrade attacks as concerns. Suggests LAKE as potential way to address issues.</a:t>
            </a:r>
          </a:p>
          <a:p>
            <a:pPr lvl="1"/>
            <a:r>
              <a:rPr lang="en-US" dirty="0"/>
              <a:t>Further study and contributions to complete investigation.</a:t>
            </a:r>
          </a:p>
          <a:p>
            <a:endParaRPr lang="en-US" dirty="0"/>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p:txBody>
          <a:bodyPr/>
          <a:lstStyle/>
          <a:p>
            <a:r>
              <a:rPr lang="en-US" dirty="0"/>
              <a:t>New Contributions</a:t>
            </a:r>
          </a:p>
        </p:txBody>
      </p:sp>
      <p:sp>
        <p:nvSpPr>
          <p:cNvPr id="8" name="TextBox 7">
            <a:extLst>
              <a:ext uri="{FF2B5EF4-FFF2-40B4-BE49-F238E27FC236}">
                <a16:creationId xmlns:a16="http://schemas.microsoft.com/office/drawing/2014/main" id="{C82AF8A4-FDAC-431F-F420-659044F23BD3}"/>
              </a:ext>
            </a:extLst>
          </p:cNvPr>
          <p:cNvSpPr txBox="1"/>
          <p:nvPr/>
        </p:nvSpPr>
        <p:spPr>
          <a:xfrm>
            <a:off x="228600" y="1295400"/>
            <a:ext cx="6889835" cy="369332"/>
          </a:xfrm>
          <a:prstGeom prst="rect">
            <a:avLst/>
          </a:prstGeom>
          <a:noFill/>
        </p:spPr>
        <p:txBody>
          <a:bodyPr wrap="none" rtlCol="0">
            <a:spAutoFit/>
          </a:bodyPr>
          <a:lstStyle/>
          <a:p>
            <a:r>
              <a:rPr lang="en-US" dirty="0"/>
              <a:t>Remember to use new Mentor section for TG16me Revision documents</a:t>
            </a:r>
          </a:p>
        </p:txBody>
      </p:sp>
      <p:sp>
        <p:nvSpPr>
          <p:cNvPr id="10" name="Content Placeholder 9">
            <a:extLst>
              <a:ext uri="{FF2B5EF4-FFF2-40B4-BE49-F238E27FC236}">
                <a16:creationId xmlns:a16="http://schemas.microsoft.com/office/drawing/2014/main" id="{44F3ECA1-C3C2-E4C6-E6B6-92D092664BB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3231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normAutofit/>
          </a:bodyPr>
          <a:lstStyle/>
          <a:p>
            <a:r>
              <a:rPr lang="en-US" dirty="0"/>
              <a:t>Michelle Turner will roll in amendment at IEEE</a:t>
            </a:r>
          </a:p>
          <a:p>
            <a:pPr lvl="1"/>
            <a:r>
              <a:rPr lang="en-US" dirty="0"/>
              <a:t>Sent email to Michelle </a:t>
            </a:r>
            <a:r>
              <a:rPr lang="en-US" dirty="0" err="1"/>
              <a:t>ccing</a:t>
            </a:r>
            <a:r>
              <a:rPr lang="en-US" dirty="0"/>
              <a:t> Christy </a:t>
            </a:r>
          </a:p>
          <a:p>
            <a:pPr lvl="1"/>
            <a:r>
              <a:rPr lang="en-US" dirty="0"/>
              <a:t>Once 16t is published she will roll in to the base file.</a:t>
            </a:r>
          </a:p>
          <a:p>
            <a:pPr lvl="1"/>
            <a:r>
              <a:rPr lang="en-US" dirty="0"/>
              <a:t>As of 2025-07-14, IEEE 802.16t-2025 has not been published</a:t>
            </a:r>
          </a:p>
          <a:p>
            <a:pPr lvl="1"/>
            <a:r>
              <a:rPr lang="en-US" dirty="0"/>
              <a:t>https://standards.ieee.org/ieee/802.16t/10450/</a:t>
            </a:r>
          </a:p>
          <a:p>
            <a:endParaRPr lang="en-US" dirty="0"/>
          </a:p>
          <a:p>
            <a:r>
              <a:rPr lang="en-US" dirty="0"/>
              <a:t>Review 802.15 Project Task List </a:t>
            </a:r>
          </a:p>
          <a:p>
            <a:pPr lvl="1"/>
            <a:r>
              <a:rPr lang="en-US" dirty="0"/>
              <a:t>15-23-0083-10-0mag-project-task-list.xlsx</a:t>
            </a:r>
          </a:p>
          <a:p>
            <a:pPr lvl="1"/>
            <a:r>
              <a:rPr lang="en-US" dirty="0"/>
              <a:t>Fill out and back-date for revision project process</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DC3E-306F-963C-A63C-C39D3E2F7A31}"/>
              </a:ext>
            </a:extLst>
          </p:cNvPr>
          <p:cNvSpPr>
            <a:spLocks noGrp="1"/>
          </p:cNvSpPr>
          <p:nvPr>
            <p:ph type="title"/>
          </p:nvPr>
        </p:nvSpPr>
        <p:spPr/>
        <p:txBody>
          <a:bodyPr/>
          <a:lstStyle/>
          <a:p>
            <a:r>
              <a:rPr lang="en-US" dirty="0"/>
              <a:t>Discussion on revision – May 2025</a:t>
            </a:r>
          </a:p>
        </p:txBody>
      </p:sp>
      <p:sp>
        <p:nvSpPr>
          <p:cNvPr id="3" name="Content Placeholder 2">
            <a:extLst>
              <a:ext uri="{FF2B5EF4-FFF2-40B4-BE49-F238E27FC236}">
                <a16:creationId xmlns:a16="http://schemas.microsoft.com/office/drawing/2014/main" id="{5FA53F76-FAA2-0F64-DC6D-83158695EC4C}"/>
              </a:ext>
            </a:extLst>
          </p:cNvPr>
          <p:cNvSpPr>
            <a:spLocks noGrp="1"/>
          </p:cNvSpPr>
          <p:nvPr>
            <p:ph idx="1"/>
          </p:nvPr>
        </p:nvSpPr>
        <p:spPr/>
        <p:txBody>
          <a:bodyPr>
            <a:normAutofit fontScale="85000" lnSpcReduction="20000"/>
          </a:bodyPr>
          <a:lstStyle/>
          <a:p>
            <a:r>
              <a:rPr lang="en-US" dirty="0"/>
              <a:t>Overall Revision</a:t>
            </a:r>
          </a:p>
          <a:p>
            <a:pPr lvl="1"/>
            <a:r>
              <a:rPr lang="en-US" dirty="0"/>
              <a:t>Roll in 16t amendment – ask Michelle and Christy what is the timeline for publishing after approval?</a:t>
            </a:r>
          </a:p>
          <a:p>
            <a:pPr lvl="1"/>
            <a:r>
              <a:rPr lang="en-US" dirty="0"/>
              <a:t>Features in base standard that are not applicable to NB? They could be modified to operate in NB, or annotated to indicate they are not supported for NB. </a:t>
            </a:r>
          </a:p>
          <a:p>
            <a:pPr lvl="2"/>
            <a:r>
              <a:rPr lang="en-US" dirty="0"/>
              <a:t>Suggestion that mobility should be supported and modified as needed for NB</a:t>
            </a:r>
          </a:p>
          <a:p>
            <a:pPr lvl="2"/>
            <a:r>
              <a:rPr lang="en-US" dirty="0"/>
              <a:t>Spatial multiplexing – not significant for NB, but could be useful</a:t>
            </a:r>
          </a:p>
          <a:p>
            <a:pPr lvl="1"/>
            <a:endParaRPr lang="en-US" dirty="0"/>
          </a:p>
          <a:p>
            <a:r>
              <a:rPr lang="en-US" dirty="0"/>
              <a:t>Initial list for updates to NB mode defined in 16t</a:t>
            </a:r>
          </a:p>
          <a:p>
            <a:pPr lvl="1"/>
            <a:r>
              <a:rPr lang="en-US" dirty="0"/>
              <a:t>Improvements in efficiency for DPP, optimizing for short messages, P-MP enhancements. </a:t>
            </a:r>
          </a:p>
          <a:p>
            <a:pPr lvl="1"/>
            <a:endParaRPr lang="en-US" dirty="0"/>
          </a:p>
          <a:p>
            <a:r>
              <a:rPr lang="en-US" dirty="0"/>
              <a:t>Modifications related to implementation of standard</a:t>
            </a:r>
          </a:p>
          <a:p>
            <a:pPr lvl="1"/>
            <a:endParaRPr lang="en-US" dirty="0"/>
          </a:p>
          <a:p>
            <a:r>
              <a:rPr lang="en-US" dirty="0"/>
              <a:t>“Would be nice” improvements to base standard diagrams (bitmaps), hanging paragraphs,  tables without numbers, and other issues.</a:t>
            </a:r>
          </a:p>
          <a:p>
            <a:endParaRPr lang="en-US" dirty="0"/>
          </a:p>
        </p:txBody>
      </p:sp>
      <p:sp>
        <p:nvSpPr>
          <p:cNvPr id="4" name="Date Placeholder 3">
            <a:extLst>
              <a:ext uri="{FF2B5EF4-FFF2-40B4-BE49-F238E27FC236}">
                <a16:creationId xmlns:a16="http://schemas.microsoft.com/office/drawing/2014/main" id="{DB4FAFF8-56F1-BD08-58B6-DF9699AB5915}"/>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FED94EDD-D8E5-7808-66FB-32FB1DCC15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C803A8-5CE4-1507-2F1B-D37F641A51E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4144400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a:bodyPr>
          <a:lstStyle/>
          <a:p>
            <a:r>
              <a:rPr lang="en-US" dirty="0"/>
              <a:t>Plan of record w.r.t existing base standard</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fontScale="55000" lnSpcReduction="20000"/>
          </a:bodyPr>
          <a:lstStyle/>
          <a:p>
            <a:r>
              <a:rPr lang="en-US" dirty="0"/>
              <a:t>Changes to standards that would affect the standard over the past 8 years.</a:t>
            </a:r>
          </a:p>
          <a:p>
            <a:r>
              <a:rPr lang="en-US" dirty="0"/>
              <a:t>Remove MW theory</a:t>
            </a:r>
          </a:p>
          <a:p>
            <a:r>
              <a:rPr lang="en-US" dirty="0"/>
              <a:t>Update covers – (post approval)</a:t>
            </a:r>
          </a:p>
          <a:p>
            <a:r>
              <a:rPr lang="en-US" dirty="0"/>
              <a:t>Wireless MAN logo can remain</a:t>
            </a:r>
          </a:p>
          <a:p>
            <a:r>
              <a:rPr lang="en-US" dirty="0"/>
              <a:t>Historical Participants add new</a:t>
            </a:r>
          </a:p>
          <a:p>
            <a:r>
              <a:rPr lang="en-US" dirty="0"/>
              <a:t>Clause 1 – add a “word usage clause” after Purpose – Michelle will send to include in draft before balloting. </a:t>
            </a:r>
          </a:p>
          <a:p>
            <a:r>
              <a:rPr lang="en-US" dirty="0"/>
              <a:t>Normative References need updating or remove those that are no longer applicable. Add revision dates or remove date as applicable. If no date, latest version. </a:t>
            </a:r>
          </a:p>
          <a:p>
            <a:pPr lvl="1"/>
            <a:r>
              <a:rPr lang="en-US" sz="1800" b="0" i="0" u="none" strike="noStrike" baseline="0" dirty="0">
                <a:latin typeface="TimesNewRomanPSMT"/>
              </a:rPr>
              <a:t>IEEE Std 802.16.1™-2012, may be withdrawn</a:t>
            </a:r>
          </a:p>
          <a:p>
            <a:pPr lvl="1"/>
            <a:r>
              <a:rPr lang="en-US" sz="1800" dirty="0">
                <a:latin typeface="TimesNewRomanPSMT"/>
              </a:rPr>
              <a:t>Do we want to add 802.16.3 channel models as a reference?</a:t>
            </a:r>
          </a:p>
          <a:p>
            <a:r>
              <a:rPr lang="en-US" dirty="0"/>
              <a:t>Fix hanging paragraphs. </a:t>
            </a:r>
          </a:p>
          <a:p>
            <a:r>
              <a:rPr lang="en-US" dirty="0"/>
              <a:t>Explanation of how to interpret tables with embedded bit fields  (bitmap vs value)</a:t>
            </a:r>
          </a:p>
          <a:p>
            <a:r>
              <a:rPr lang="en-US" dirty="0"/>
              <a:t>Review table numbering – do unnumbered tables need to have them, or are they not referenced from text?</a:t>
            </a:r>
          </a:p>
          <a:p>
            <a:r>
              <a:rPr lang="en-US" dirty="0"/>
              <a:t>Make sure images are searchable. Any JPG images should be done in EMF or Visio.  Tool called “PDF Images” can list locations of any non-searchable images. </a:t>
            </a:r>
          </a:p>
          <a:p>
            <a:r>
              <a:rPr lang="en-US" dirty="0"/>
              <a:t>Any other stylistic changes in base standard?  Michelle says no. </a:t>
            </a:r>
          </a:p>
          <a:p>
            <a:endParaRPr lang="en-US" dirty="0"/>
          </a:p>
          <a:p>
            <a:endParaRPr lang="en-US" sz="2200" b="0" i="0" u="none" strike="noStrike" baseline="0" dirty="0">
              <a:latin typeface="TimesNewRomanPSMT"/>
            </a:endParaRPr>
          </a:p>
          <a:p>
            <a:endParaRPr lang="en-US" dirty="0"/>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July_2025</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dirty="0"/>
          </a:p>
          <a:p>
            <a:pPr marL="457200" lvl="1">
              <a:spcBef>
                <a:spcPts val="0"/>
              </a:spcBef>
              <a:spcAft>
                <a:spcPts val="1200"/>
              </a:spcAft>
            </a:pPr>
            <a:endParaRPr lang="en-US" dirty="0"/>
          </a:p>
          <a:p>
            <a:pPr marL="0">
              <a:spcBef>
                <a:spcPts val="0"/>
              </a:spcBef>
              <a:spcAft>
                <a:spcPts val="1200"/>
              </a:spcAft>
            </a:pPr>
            <a:r>
              <a:rPr lang="en-US" dirty="0"/>
              <a:t>Sept 15-18, 2025 – Interim</a:t>
            </a:r>
          </a:p>
          <a:p>
            <a:pPr marL="457200" lvl="1">
              <a:spcBef>
                <a:spcPts val="0"/>
              </a:spcBef>
              <a:spcAft>
                <a:spcPts val="1200"/>
              </a:spcAft>
            </a:pPr>
            <a:r>
              <a:rPr lang="en-US" dirty="0"/>
              <a:t>Waikoloa, Hawaii, USA</a:t>
            </a:r>
          </a:p>
          <a:p>
            <a:pPr marL="457200" lvl="1">
              <a:spcBef>
                <a:spcPts val="0"/>
              </a:spcBef>
              <a:spcAft>
                <a:spcPts val="1200"/>
              </a:spcAft>
            </a:pPr>
            <a:endParaRPr lang="en-US" dirty="0"/>
          </a:p>
          <a:p>
            <a:pPr marL="0">
              <a:spcBef>
                <a:spcPts val="0"/>
              </a:spcBef>
              <a:spcAft>
                <a:spcPts val="1200"/>
              </a:spcAft>
            </a:pPr>
            <a:r>
              <a:rPr lang="en-US" dirty="0"/>
              <a:t>Nov 10-15, 2025 - Plenary</a:t>
            </a:r>
          </a:p>
          <a:p>
            <a:pPr marL="457200" lvl="1">
              <a:spcBef>
                <a:spcPts val="0"/>
              </a:spcBef>
              <a:spcAft>
                <a:spcPts val="1200"/>
              </a:spcAft>
            </a:pPr>
            <a:r>
              <a:rPr lang="en-US" dirty="0"/>
              <a:t>Bangkok, Thailand</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59409</TotalTime>
  <Words>2381</Words>
  <Application>Microsoft Office PowerPoint</Application>
  <PresentationFormat>Widescreen</PresentationFormat>
  <Paragraphs>275</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Helvetica</vt:lpstr>
      <vt:lpstr>Times New Roman</vt:lpstr>
      <vt:lpstr>TimesNewRomanPSMT</vt:lpstr>
      <vt:lpstr>Custom Design</vt:lpstr>
      <vt:lpstr>PowerPoint Presentation</vt:lpstr>
      <vt:lpstr>Opening</vt:lpstr>
      <vt:lpstr>TG16me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Previously identified new concepts for revision </vt:lpstr>
      <vt:lpstr>New Contributions</vt:lpstr>
      <vt:lpstr>16t amendment roll-in</vt:lpstr>
      <vt:lpstr>Discussion on revision – May 2025</vt:lpstr>
      <vt:lpstr>Process for Revision integration of amendment</vt:lpstr>
      <vt:lpstr>Plan of record w.r.t existing base standard</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911</cp:revision>
  <cp:lastPrinted>1998-02-10T13:28:06Z</cp:lastPrinted>
  <dcterms:created xsi:type="dcterms:W3CDTF">2020-01-06T16:34:14Z</dcterms:created>
  <dcterms:modified xsi:type="dcterms:W3CDTF">2025-07-14T16:10:54Z</dcterms:modified>
</cp:coreProperties>
</file>