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4"/>
  </p:notesMasterIdLst>
  <p:sldIdLst>
    <p:sldId id="259" r:id="rId5"/>
    <p:sldId id="258" r:id="rId6"/>
    <p:sldId id="5860" r:id="rId7"/>
    <p:sldId id="5833" r:id="rId8"/>
    <p:sldId id="284" r:id="rId9"/>
    <p:sldId id="281" r:id="rId10"/>
    <p:sldId id="271" r:id="rId11"/>
    <p:sldId id="273" r:id="rId12"/>
    <p:sldId id="274" r:id="rId13"/>
    <p:sldId id="282" r:id="rId14"/>
    <p:sldId id="276" r:id="rId15"/>
    <p:sldId id="262" r:id="rId16"/>
    <p:sldId id="263" r:id="rId17"/>
    <p:sldId id="264" r:id="rId18"/>
    <p:sldId id="5084" r:id="rId19"/>
    <p:sldId id="5836" r:id="rId20"/>
    <p:sldId id="5851" r:id="rId21"/>
    <p:sldId id="6215" r:id="rId22"/>
    <p:sldId id="5855" r:id="rId23"/>
    <p:sldId id="5852" r:id="rId24"/>
    <p:sldId id="5856" r:id="rId25"/>
    <p:sldId id="5842" r:id="rId26"/>
    <p:sldId id="5621" r:id="rId27"/>
    <p:sldId id="8085" r:id="rId28"/>
    <p:sldId id="256" r:id="rId29"/>
    <p:sldId id="8086" r:id="rId30"/>
    <p:sldId id="8087" r:id="rId31"/>
    <p:sldId id="5830" r:id="rId32"/>
    <p:sldId id="4944" r:id="rId33"/>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2" autoAdjust="0"/>
    <p:restoredTop sz="94660"/>
  </p:normalViewPr>
  <p:slideViewPr>
    <p:cSldViewPr snapToGrid="0" showGuides="1">
      <p:cViewPr varScale="1">
        <p:scale>
          <a:sx n="61" d="100"/>
          <a:sy n="61" d="100"/>
        </p:scale>
        <p:origin x="1398" y="38"/>
      </p:cViewPr>
      <p:guideLst>
        <p:guide orient="horz" pos="2183"/>
        <p:guide pos="2880"/>
      </p:guideLst>
    </p:cSldViewPr>
  </p:slideViewPr>
  <p:notesTextViewPr>
    <p:cViewPr>
      <p:scale>
        <a:sx n="1" d="1"/>
        <a:sy n="1" d="1"/>
      </p:scale>
      <p:origin x="0" y="0"/>
    </p:cViewPr>
  </p:notesTextViewPr>
  <p:sorterViewPr>
    <p:cViewPr varScale="1">
      <p:scale>
        <a:sx n="100" d="100"/>
        <a:sy n="100" d="100"/>
      </p:scale>
      <p:origin x="0" y="-4254"/>
    </p:cViewPr>
  </p:sorterViewPr>
  <p:notesViewPr>
    <p:cSldViewPr snapToGrid="0" showGuides="1">
      <p:cViewPr varScale="1">
        <p:scale>
          <a:sx n="48" d="100"/>
          <a:sy n="48" d="100"/>
        </p:scale>
        <p:origin x="1408" y="2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8417226C-9B8F-4835-A7EC-48E95E209A76}" type="datetimeFigureOut">
              <a:rPr kumimoji="1" lang="ja-JP" altLang="en-US" smtClean="0"/>
              <a:t>2025/7/26</a:t>
            </a:fld>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6269402F-1F42-4764-9FFD-50056DC8779C}" type="slidenum">
              <a:rPr kumimoji="1" lang="ja-JP" altLang="en-US" smtClean="0"/>
              <a:t>‹#›</a:t>
            </a:fld>
            <a:endParaRPr kumimoji="1" lang="ja-JP" altLang="en-US"/>
          </a:p>
        </p:txBody>
      </p:sp>
    </p:spTree>
    <p:extLst>
      <p:ext uri="{BB962C8B-B14F-4D97-AF65-F5344CB8AC3E}">
        <p14:creationId xmlns:p14="http://schemas.microsoft.com/office/powerpoint/2010/main" val="29230221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r>
              <a:rPr lang="en-US" altLang="ja-JP" dirty="0"/>
              <a:t>doc.: IEEE 802.15-&lt;doc#&gt;</a:t>
            </a:r>
          </a:p>
        </p:txBody>
      </p:sp>
      <p:sp>
        <p:nvSpPr>
          <p:cNvPr id="5" name="フッター プレースホルダ 4"/>
          <p:cNvSpPr>
            <a:spLocks noGrp="1"/>
          </p:cNvSpPr>
          <p:nvPr>
            <p:ph type="ftr" sz="quarter" idx="11"/>
          </p:nvPr>
        </p:nvSpPr>
        <p:spPr/>
        <p:txBody>
          <a:bodyPr/>
          <a:lstStyle/>
          <a:p>
            <a:pPr lvl="4"/>
            <a:r>
              <a:rPr lang="en-US" altLang="ja-JP" dirty="0"/>
              <a:t>Shoichi Kitazawa (ATR)</a:t>
            </a:r>
          </a:p>
        </p:txBody>
      </p:sp>
      <p:sp>
        <p:nvSpPr>
          <p:cNvPr id="6" name="スライド番号プレースホルダ 5"/>
          <p:cNvSpPr>
            <a:spLocks noGrp="1"/>
          </p:cNvSpPr>
          <p:nvPr>
            <p:ph type="sldNum" sz="quarter" idx="12"/>
          </p:nvPr>
        </p:nvSpPr>
        <p:spPr/>
        <p:txBody>
          <a:bodyPr/>
          <a:lstStyle/>
          <a:p>
            <a:fld id="{CD6D2E3F-5094-4468-9CC9-C689E0F636B7}" type="slidenum">
              <a:rPr kumimoji="1" lang="ja-JP" altLang="en-US" smtClean="0"/>
              <a:pPr/>
              <a:t>1</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10</a:t>
            </a:fld>
            <a:endParaRPr kumimoji="1" lang="ja-JP" altLang="en-US" dirty="0"/>
          </a:p>
        </p:txBody>
      </p:sp>
    </p:spTree>
    <p:extLst>
      <p:ext uri="{BB962C8B-B14F-4D97-AF65-F5344CB8AC3E}">
        <p14:creationId xmlns:p14="http://schemas.microsoft.com/office/powerpoint/2010/main" val="2050640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xfrm>
            <a:off x="2950015" y="10691723"/>
            <a:ext cx="806146" cy="2066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3765">
              <a:defRPr sz="2500">
                <a:solidFill>
                  <a:schemeClr val="tx1"/>
                </a:solidFill>
                <a:latin typeface="Times New Roman" pitchFamily="18" charset="0"/>
              </a:defRPr>
            </a:lvl1pPr>
            <a:lvl2pPr marL="771366" indent="-296679" defTabSz="1003765">
              <a:defRPr sz="2500">
                <a:solidFill>
                  <a:schemeClr val="tx1"/>
                </a:solidFill>
                <a:latin typeface="Times New Roman" pitchFamily="18" charset="0"/>
              </a:defRPr>
            </a:lvl2pPr>
            <a:lvl3pPr marL="1186717" indent="-237343" defTabSz="1003765">
              <a:defRPr sz="2500">
                <a:solidFill>
                  <a:schemeClr val="tx1"/>
                </a:solidFill>
                <a:latin typeface="Times New Roman" pitchFamily="18" charset="0"/>
              </a:defRPr>
            </a:lvl3pPr>
            <a:lvl4pPr marL="1661403" indent="-237343" defTabSz="1003765">
              <a:defRPr sz="2500">
                <a:solidFill>
                  <a:schemeClr val="tx1"/>
                </a:solidFill>
                <a:latin typeface="Times New Roman" pitchFamily="18" charset="0"/>
              </a:defRPr>
            </a:lvl4pPr>
            <a:lvl5pPr marL="2136090" indent="-237343" defTabSz="1003765">
              <a:defRPr sz="2500">
                <a:solidFill>
                  <a:schemeClr val="tx1"/>
                </a:solidFill>
                <a:latin typeface="Times New Roman" pitchFamily="18" charset="0"/>
              </a:defRPr>
            </a:lvl5pPr>
            <a:lvl6pPr marL="2610776" indent="-237343" defTabSz="1003765" eaLnBrk="0" fontAlgn="base" hangingPunct="0">
              <a:spcBef>
                <a:spcPct val="0"/>
              </a:spcBef>
              <a:spcAft>
                <a:spcPct val="0"/>
              </a:spcAft>
              <a:defRPr sz="2500">
                <a:solidFill>
                  <a:schemeClr val="tx1"/>
                </a:solidFill>
                <a:latin typeface="Times New Roman" pitchFamily="18" charset="0"/>
              </a:defRPr>
            </a:lvl6pPr>
            <a:lvl7pPr marL="3085463" indent="-237343" defTabSz="1003765" eaLnBrk="0" fontAlgn="base" hangingPunct="0">
              <a:spcBef>
                <a:spcPct val="0"/>
              </a:spcBef>
              <a:spcAft>
                <a:spcPct val="0"/>
              </a:spcAft>
              <a:defRPr sz="2500">
                <a:solidFill>
                  <a:schemeClr val="tx1"/>
                </a:solidFill>
                <a:latin typeface="Times New Roman" pitchFamily="18" charset="0"/>
              </a:defRPr>
            </a:lvl7pPr>
            <a:lvl8pPr marL="3560150" indent="-237343" defTabSz="1003765" eaLnBrk="0" fontAlgn="base" hangingPunct="0">
              <a:spcBef>
                <a:spcPct val="0"/>
              </a:spcBef>
              <a:spcAft>
                <a:spcPct val="0"/>
              </a:spcAft>
              <a:defRPr sz="2500">
                <a:solidFill>
                  <a:schemeClr val="tx1"/>
                </a:solidFill>
                <a:latin typeface="Times New Roman" pitchFamily="18" charset="0"/>
              </a:defRPr>
            </a:lvl8pPr>
            <a:lvl9pPr marL="4034837" indent="-237343" defTabSz="1003765" eaLnBrk="0" fontAlgn="base" hangingPunct="0">
              <a:spcBef>
                <a:spcPct val="0"/>
              </a:spcBef>
              <a:spcAft>
                <a:spcPct val="0"/>
              </a:spcAft>
              <a:defRPr sz="2500">
                <a:solidFill>
                  <a:schemeClr val="tx1"/>
                </a:solidFill>
                <a:latin typeface="Times New Roman" pitchFamily="18" charset="0"/>
              </a:defRPr>
            </a:lvl9pPr>
          </a:lstStyle>
          <a:p>
            <a:fld id="{992FAEED-E543-438D-A759-E74A5D2C8D14}" type="slidenum">
              <a:rPr lang="en-US" altLang="ja-JP" sz="1300"/>
              <a:pPr/>
              <a:t>11</a:t>
            </a:fld>
            <a:endParaRPr lang="en-US" altLang="ja-JP" sz="1300" dirty="0"/>
          </a:p>
        </p:txBody>
      </p:sp>
      <p:sp>
        <p:nvSpPr>
          <p:cNvPr id="10243" name="Rectangle 2"/>
          <p:cNvSpPr>
            <a:spLocks noGrp="1" noRot="1" noChangeAspect="1" noChangeArrowheads="1" noTextEdit="1"/>
          </p:cNvSpPr>
          <p:nvPr>
            <p:ph type="sldImg"/>
          </p:nvPr>
        </p:nvSpPr>
        <p:spPr>
          <a:xfrm>
            <a:off x="735013" y="835025"/>
            <a:ext cx="5502275" cy="4127500"/>
          </a:xfrm>
          <a:ln/>
        </p:spPr>
      </p:sp>
      <p:sp>
        <p:nvSpPr>
          <p:cNvPr id="10244" name="Rectangle 3"/>
          <p:cNvSpPr>
            <a:spLocks noGrp="1" noChangeArrowheads="1"/>
          </p:cNvSpPr>
          <p:nvPr>
            <p:ph type="body" idx="1"/>
          </p:nvPr>
        </p:nvSpPr>
        <p:spPr>
          <a:xfrm>
            <a:off x="929064" y="5245746"/>
            <a:ext cx="5114636" cy="496995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12</a:t>
            </a:fld>
            <a:endParaRPr kumimoji="1" lang="ja-JP" altLang="en-US"/>
          </a:p>
        </p:txBody>
      </p:sp>
    </p:spTree>
    <p:extLst>
      <p:ext uri="{BB962C8B-B14F-4D97-AF65-F5344CB8AC3E}">
        <p14:creationId xmlns:p14="http://schemas.microsoft.com/office/powerpoint/2010/main" val="682072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13</a:t>
            </a:fld>
            <a:endParaRPr kumimoji="1" lang="ja-JP" altLang="en-US"/>
          </a:p>
        </p:txBody>
      </p:sp>
    </p:spTree>
    <p:extLst>
      <p:ext uri="{BB962C8B-B14F-4D97-AF65-F5344CB8AC3E}">
        <p14:creationId xmlns:p14="http://schemas.microsoft.com/office/powerpoint/2010/main" val="2656747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14</a:t>
            </a:fld>
            <a:endParaRPr kumimoji="1" lang="ja-JP" altLang="en-US"/>
          </a:p>
        </p:txBody>
      </p:sp>
    </p:spTree>
    <p:extLst>
      <p:ext uri="{BB962C8B-B14F-4D97-AF65-F5344CB8AC3E}">
        <p14:creationId xmlns:p14="http://schemas.microsoft.com/office/powerpoint/2010/main" val="2810611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23</a:t>
            </a:fld>
            <a:endParaRPr kumimoji="1" lang="ja-JP" altLang="en-US"/>
          </a:p>
        </p:txBody>
      </p:sp>
    </p:spTree>
    <p:extLst>
      <p:ext uri="{BB962C8B-B14F-4D97-AF65-F5344CB8AC3E}">
        <p14:creationId xmlns:p14="http://schemas.microsoft.com/office/powerpoint/2010/main" val="606927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ja-JP" dirty="0"/>
              <a:t>doc.: IEEE 802.15-&lt;doc#&gt;</a:t>
            </a:r>
          </a:p>
        </p:txBody>
      </p:sp>
      <p:sp>
        <p:nvSpPr>
          <p:cNvPr id="5" name="Rectangle 3"/>
          <p:cNvSpPr>
            <a:spLocks noGrp="1" noChangeArrowheads="1"/>
          </p:cNvSpPr>
          <p:nvPr>
            <p:ph type="dt" idx="1"/>
          </p:nvPr>
        </p:nvSpPr>
        <p:spPr>
          <a:xfrm>
            <a:off x="657688" y="129104"/>
            <a:ext cx="2752070" cy="241140"/>
          </a:xfrm>
          <a:prstGeom prst="rect">
            <a:avLst/>
          </a:prstGeom>
          <a:ln/>
        </p:spPr>
        <p:txBody>
          <a:bodyPr/>
          <a:lstStyle/>
          <a:p>
            <a:r>
              <a:rPr lang="en-US" altLang="ja-JP" dirty="0"/>
              <a:t>April 2013</a:t>
            </a:r>
          </a:p>
        </p:txBody>
      </p:sp>
      <p:sp>
        <p:nvSpPr>
          <p:cNvPr id="6" name="Rectangle 6"/>
          <p:cNvSpPr>
            <a:spLocks noGrp="1" noChangeArrowheads="1"/>
          </p:cNvSpPr>
          <p:nvPr>
            <p:ph type="ftr" sz="quarter" idx="4"/>
          </p:nvPr>
        </p:nvSpPr>
        <p:spPr>
          <a:ln/>
        </p:spPr>
        <p:txBody>
          <a:bodyPr/>
          <a:lstStyle/>
          <a:p>
            <a:pPr lvl="4"/>
            <a:r>
              <a:rPr lang="en-US" altLang="ja-JP" dirty="0"/>
              <a:t>Shoichi Kitazawa (ATR)</a:t>
            </a:r>
          </a:p>
        </p:txBody>
      </p:sp>
      <p:sp>
        <p:nvSpPr>
          <p:cNvPr id="7" name="Rectangle 7"/>
          <p:cNvSpPr>
            <a:spLocks noGrp="1" noChangeArrowheads="1"/>
          </p:cNvSpPr>
          <p:nvPr>
            <p:ph type="sldNum" sz="quarter" idx="5"/>
          </p:nvPr>
        </p:nvSpPr>
        <p:spPr>
          <a:xfrm>
            <a:off x="2950015" y="10691724"/>
            <a:ext cx="806146" cy="206691"/>
          </a:xfrm>
          <a:prstGeom prst="rect">
            <a:avLst/>
          </a:prstGeom>
          <a:ln/>
        </p:spPr>
        <p:txBody>
          <a:bodyPr/>
          <a:lstStyle/>
          <a:p>
            <a:r>
              <a:rPr lang="en-US" altLang="ja-JP" dirty="0"/>
              <a:t>Page </a:t>
            </a:r>
            <a:fld id="{77570724-D4C2-4805-9F96-77169DE31113}" type="slidenum">
              <a:rPr lang="en-US" altLang="ja-JP"/>
              <a:pPr/>
              <a:t>25</a:t>
            </a:fld>
            <a:endParaRPr lang="en-US" altLang="ja-JP" dirty="0"/>
          </a:p>
        </p:txBody>
      </p:sp>
      <p:sp>
        <p:nvSpPr>
          <p:cNvPr id="24578" name="Rectangle 2"/>
          <p:cNvSpPr>
            <a:spLocks noGrp="1" noRot="1" noChangeAspect="1" noChangeArrowheads="1" noTextEdit="1"/>
          </p:cNvSpPr>
          <p:nvPr>
            <p:ph type="sldImg"/>
          </p:nvPr>
        </p:nvSpPr>
        <p:spPr>
          <a:xfrm>
            <a:off x="735013" y="835025"/>
            <a:ext cx="5502275" cy="4127500"/>
          </a:xfrm>
          <a:ln/>
        </p:spPr>
      </p:sp>
      <p:sp>
        <p:nvSpPr>
          <p:cNvPr id="24579" name="Rectangle 3"/>
          <p:cNvSpPr>
            <a:spLocks noGrp="1" noChangeArrowheads="1"/>
          </p:cNvSpPr>
          <p:nvPr>
            <p:ph type="body" idx="1"/>
          </p:nvPr>
        </p:nvSpPr>
        <p:spPr>
          <a:xfrm>
            <a:off x="929064" y="5245746"/>
            <a:ext cx="5114636" cy="4969951"/>
          </a:xfrm>
          <a:prstGeom prst="rect">
            <a:avLst/>
          </a:prstGeom>
        </p:spPr>
        <p:txBody>
          <a:bodyPr/>
          <a:lstStyle/>
          <a:p>
            <a:endParaRPr lang="ja-JP" altLang="ja-JP"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026ED-A7C2-75FB-0066-8BFEA834039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440FBD2-6C0F-2CEE-DA60-06393B6BA75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E4A74EF-438A-06E8-6FF5-4062AC2C800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EFFCDE0-DFFA-4616-315C-BE71BBBC53A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47644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350051-D29B-4BA1-8001-3F6B646E31E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2288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doc.: IEEE 802.15-&lt;doc#&gt;</a:t>
            </a:r>
            <a:endParaRPr kumimoji="1" lang="en-US" altLang="ja-JP" sz="1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フッター プレースホルダー 4"/>
          <p:cNvSpPr>
            <a:spLocks noGrp="1"/>
          </p:cNvSpPr>
          <p:nvPr>
            <p:ph type="ftr" sz="quarter" idx="11"/>
          </p:nvPr>
        </p:nvSpPr>
        <p:spPr/>
        <p:txBody>
          <a:bodyPr/>
          <a:lstStyle/>
          <a:p>
            <a:pPr marL="1828800" marR="0" lvl="4"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Shoichi Kitazawa (ATR)</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2E3F-5094-4468-9CC9-C689E0F636B7}"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95017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a:xfrm>
            <a:off x="3411839" y="10691724"/>
            <a:ext cx="2830292" cy="206691"/>
          </a:xfrm>
        </p:spPr>
        <p:txBody>
          <a:bodyPr/>
          <a:lstStyle/>
          <a:p>
            <a:pPr lvl="4"/>
            <a:r>
              <a:rPr lang="en-US" altLang="ja-JP" dirty="0"/>
              <a:t>Ryuji Kohno(YNU/YRP-IAI)</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2</a:t>
            </a:fld>
            <a:endParaRPr kumimoji="1" lang="ja-JP" altLang="en-US" dirty="0"/>
          </a:p>
        </p:txBody>
      </p:sp>
    </p:spTree>
    <p:extLst>
      <p:ext uri="{BB962C8B-B14F-4D97-AF65-F5344CB8AC3E}">
        <p14:creationId xmlns:p14="http://schemas.microsoft.com/office/powerpoint/2010/main" val="508698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29</a:t>
            </a:fld>
            <a:endParaRPr kumimoji="1" lang="ja-JP" altLang="en-US"/>
          </a:p>
        </p:txBody>
      </p:sp>
    </p:spTree>
    <p:extLst>
      <p:ext uri="{BB962C8B-B14F-4D97-AF65-F5344CB8AC3E}">
        <p14:creationId xmlns:p14="http://schemas.microsoft.com/office/powerpoint/2010/main" val="2263886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00262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01599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5</a:t>
            </a:fld>
            <a:endParaRPr kumimoji="1" lang="ja-JP" altLang="en-US"/>
          </a:p>
        </p:txBody>
      </p:sp>
    </p:spTree>
    <p:extLst>
      <p:ext uri="{BB962C8B-B14F-4D97-AF65-F5344CB8AC3E}">
        <p14:creationId xmlns:p14="http://schemas.microsoft.com/office/powerpoint/2010/main" val="728670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6</a:t>
            </a:fld>
            <a:endParaRPr kumimoji="1" lang="ja-JP" altLang="en-US" dirty="0"/>
          </a:p>
        </p:txBody>
      </p:sp>
    </p:spTree>
    <p:extLst>
      <p:ext uri="{BB962C8B-B14F-4D97-AF65-F5344CB8AC3E}">
        <p14:creationId xmlns:p14="http://schemas.microsoft.com/office/powerpoint/2010/main" val="4217008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7</a:t>
            </a:fld>
            <a:endParaRPr kumimoji="1" lang="ja-JP" altLang="en-US" dirty="0"/>
          </a:p>
        </p:txBody>
      </p:sp>
    </p:spTree>
    <p:extLst>
      <p:ext uri="{BB962C8B-B14F-4D97-AF65-F5344CB8AC3E}">
        <p14:creationId xmlns:p14="http://schemas.microsoft.com/office/powerpoint/2010/main" val="1537982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8</a:t>
            </a:fld>
            <a:endParaRPr kumimoji="1" lang="ja-JP" altLang="en-US" dirty="0"/>
          </a:p>
        </p:txBody>
      </p:sp>
    </p:spTree>
    <p:extLst>
      <p:ext uri="{BB962C8B-B14F-4D97-AF65-F5344CB8AC3E}">
        <p14:creationId xmlns:p14="http://schemas.microsoft.com/office/powerpoint/2010/main" val="2281125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9</a:t>
            </a:fld>
            <a:endParaRPr kumimoji="1" lang="ja-JP" altLang="en-US" dirty="0"/>
          </a:p>
        </p:txBody>
      </p:sp>
    </p:spTree>
    <p:extLst>
      <p:ext uri="{BB962C8B-B14F-4D97-AF65-F5344CB8AC3E}">
        <p14:creationId xmlns:p14="http://schemas.microsoft.com/office/powerpoint/2010/main" val="3473971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018E0977-DC1B-42DD-B45E-59C02A783531}" type="slidenum">
              <a:rPr lang="en-US" altLang="ja-JP"/>
              <a:pPr/>
              <a:t>‹#›</a:t>
            </a:fld>
            <a:endParaRPr lang="en-US" altLang="ja-JP" dirty="0"/>
          </a:p>
        </p:txBody>
      </p:sp>
      <p:sp>
        <p:nvSpPr>
          <p:cNvPr id="4" name="Rectangle 4">
            <a:extLst>
              <a:ext uri="{FF2B5EF4-FFF2-40B4-BE49-F238E27FC236}">
                <a16:creationId xmlns:a16="http://schemas.microsoft.com/office/drawing/2014/main" id="{9B0A9CB7-51DC-CF78-4E37-B90DB9235AC7}"/>
              </a:ext>
            </a:extLst>
          </p:cNvPr>
          <p:cNvSpPr>
            <a:spLocks noGrp="1" noChangeArrowheads="1"/>
          </p:cNvSpPr>
          <p:nvPr>
            <p:ph type="dt" sz="half" idx="2"/>
          </p:nvPr>
        </p:nvSpPr>
        <p:spPr bwMode="auto">
          <a:xfrm>
            <a:off x="762590" y="392379"/>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2025</a:t>
            </a:r>
            <a:endParaRPr lang="en-US" altLang="ja-JP" dirty="0"/>
          </a:p>
        </p:txBody>
      </p:sp>
    </p:spTree>
    <p:extLst>
      <p:ext uri="{BB962C8B-B14F-4D97-AF65-F5344CB8AC3E}">
        <p14:creationId xmlns:p14="http://schemas.microsoft.com/office/powerpoint/2010/main" val="1176542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74847ECA-0452-41E3-B15B-04905DA18685}" type="slidenum">
              <a:rPr lang="en-US" altLang="ja-JP"/>
              <a:pPr/>
              <a:t>‹#›</a:t>
            </a:fld>
            <a:endParaRPr lang="en-US" altLang="ja-JP" dirty="0"/>
          </a:p>
        </p:txBody>
      </p:sp>
      <p:sp>
        <p:nvSpPr>
          <p:cNvPr id="7" name="Rectangle 4">
            <a:extLst>
              <a:ext uri="{FF2B5EF4-FFF2-40B4-BE49-F238E27FC236}">
                <a16:creationId xmlns:a16="http://schemas.microsoft.com/office/drawing/2014/main" id="{C3FB2B21-AEE0-F34B-B363-FC26466CD150}"/>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2025</a:t>
            </a:r>
            <a:endParaRPr lang="en-US" altLang="ja-JP" dirty="0"/>
          </a:p>
        </p:txBody>
      </p:sp>
    </p:spTree>
    <p:extLst>
      <p:ext uri="{BB962C8B-B14F-4D97-AF65-F5344CB8AC3E}">
        <p14:creationId xmlns:p14="http://schemas.microsoft.com/office/powerpoint/2010/main" val="384014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BC763230-8612-4F82-9598-E8DB08C9F578}" type="slidenum">
              <a:rPr lang="en-US" altLang="ja-JP"/>
              <a:pPr/>
              <a:t>‹#›</a:t>
            </a:fld>
            <a:endParaRPr lang="en-US" altLang="ja-JP" dirty="0"/>
          </a:p>
        </p:txBody>
      </p:sp>
      <p:sp>
        <p:nvSpPr>
          <p:cNvPr id="8" name="Rectangle 4">
            <a:extLst>
              <a:ext uri="{FF2B5EF4-FFF2-40B4-BE49-F238E27FC236}">
                <a16:creationId xmlns:a16="http://schemas.microsoft.com/office/drawing/2014/main" id="{0235EEC7-FAE4-9D48-9359-F086E44704DE}"/>
              </a:ext>
            </a:extLst>
          </p:cNvPr>
          <p:cNvSpPr>
            <a:spLocks noGrp="1" noChangeArrowheads="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2025</a:t>
            </a:r>
            <a:endParaRPr lang="en-US" altLang="ja-JP" dirty="0"/>
          </a:p>
        </p:txBody>
      </p:sp>
    </p:spTree>
    <p:extLst>
      <p:ext uri="{BB962C8B-B14F-4D97-AF65-F5344CB8AC3E}">
        <p14:creationId xmlns:p14="http://schemas.microsoft.com/office/powerpoint/2010/main" val="3795232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Rectangle 4">
            <a:extLst>
              <a:ext uri="{FF2B5EF4-FFF2-40B4-BE49-F238E27FC236}">
                <a16:creationId xmlns:a16="http://schemas.microsoft.com/office/drawing/2014/main" id="{A8BCB2C3-7C7E-E743-BF8D-66E13C826BAC}"/>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2025</a:t>
            </a:r>
            <a:endParaRPr lang="en-US" altLang="ja-JP" dirty="0"/>
          </a:p>
        </p:txBody>
      </p:sp>
    </p:spTree>
    <p:extLst>
      <p:ext uri="{BB962C8B-B14F-4D97-AF65-F5344CB8AC3E}">
        <p14:creationId xmlns:p14="http://schemas.microsoft.com/office/powerpoint/2010/main" val="1586017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Rectangle 4">
            <a:extLst>
              <a:ext uri="{FF2B5EF4-FFF2-40B4-BE49-F238E27FC236}">
                <a16:creationId xmlns:a16="http://schemas.microsoft.com/office/drawing/2014/main" id="{16481916-E3E6-8042-BA2C-64938393078B}"/>
              </a:ext>
            </a:extLst>
          </p:cNvPr>
          <p:cNvSpPr>
            <a:spLocks noGrp="1" noChangeArrowheads="1"/>
          </p:cNvSpPr>
          <p:nvPr>
            <p:ph type="dt" sz="half" idx="2"/>
          </p:nvPr>
        </p:nvSpPr>
        <p:spPr bwMode="auto">
          <a:xfrm>
            <a:off x="684483" y="399293"/>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2025</a:t>
            </a:r>
            <a:endParaRPr lang="en-US" altLang="ja-JP" dirty="0"/>
          </a:p>
        </p:txBody>
      </p:sp>
    </p:spTree>
    <p:extLst>
      <p:ext uri="{BB962C8B-B14F-4D97-AF65-F5344CB8AC3E}">
        <p14:creationId xmlns:p14="http://schemas.microsoft.com/office/powerpoint/2010/main" val="41092528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7" name="Rectangle 4">
            <a:extLst>
              <a:ext uri="{FF2B5EF4-FFF2-40B4-BE49-F238E27FC236}">
                <a16:creationId xmlns:a16="http://schemas.microsoft.com/office/drawing/2014/main" id="{78C6C18B-BDC7-4258-BD36-33433882FFD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2025</a:t>
            </a:r>
            <a:endParaRPr lang="en-US" altLang="ja-JP" dirty="0"/>
          </a:p>
        </p:txBody>
      </p:sp>
    </p:spTree>
    <p:extLst>
      <p:ext uri="{BB962C8B-B14F-4D97-AF65-F5344CB8AC3E}">
        <p14:creationId xmlns:p14="http://schemas.microsoft.com/office/powerpoint/2010/main" val="256638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795338"/>
            <a:ext cx="8229600" cy="54133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 3"/>
          <p:cNvSpPr>
            <a:spLocks noGrp="1"/>
          </p:cNvSpPr>
          <p:nvPr>
            <p:ph type="sldNum" sz="quarter" idx="11"/>
          </p:nvPr>
        </p:nvSpPr>
        <p:spPr>
          <a:xfrm>
            <a:off x="4883888" y="6525344"/>
            <a:ext cx="2133600" cy="367564"/>
          </a:xfrm>
          <a:prstGeom prst="rect">
            <a:avLst/>
          </a:prstGeom>
        </p:spPr>
        <p:txBody>
          <a:bodyPr/>
          <a:lstStyle>
            <a:lvl1pPr>
              <a:defRPr/>
            </a:lvl1pPr>
          </a:lstStyle>
          <a:p>
            <a:pPr>
              <a:defRPr/>
            </a:pPr>
            <a:fld id="{E9B8E941-54DB-4758-989F-4AEDEFB0F18F}" type="slidenum">
              <a:rPr lang="en-US" altLang="ja-JP">
                <a:solidFill>
                  <a:srgbClr val="F7ECCD"/>
                </a:solidFill>
              </a:rPr>
              <a:pPr>
                <a:defRPr/>
              </a:pPr>
              <a:t>‹#›</a:t>
            </a:fld>
            <a:endParaRPr lang="en-US" altLang="ja-JP" dirty="0">
              <a:solidFill>
                <a:srgbClr val="F7ECCD"/>
              </a:solidFill>
            </a:endParaRPr>
          </a:p>
        </p:txBody>
      </p:sp>
      <p:sp>
        <p:nvSpPr>
          <p:cNvPr id="5" name="Rectangle 4">
            <a:extLst>
              <a:ext uri="{FF2B5EF4-FFF2-40B4-BE49-F238E27FC236}">
                <a16:creationId xmlns:a16="http://schemas.microsoft.com/office/drawing/2014/main" id="{4A91EF10-6537-4973-BF9A-606F7F21194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2025</a:t>
            </a:r>
            <a:endParaRPr lang="en-US" altLang="ja-JP" dirty="0"/>
          </a:p>
        </p:txBody>
      </p:sp>
    </p:spTree>
    <p:extLst>
      <p:ext uri="{BB962C8B-B14F-4D97-AF65-F5344CB8AC3E}">
        <p14:creationId xmlns:p14="http://schemas.microsoft.com/office/powerpoint/2010/main" val="24111542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6" name="スライド番号プレースホルダー 5"/>
          <p:cNvSpPr>
            <a:spLocks noGrp="1"/>
          </p:cNvSpPr>
          <p:nvPr>
            <p:ph type="sldNum" sz="quarter" idx="12"/>
          </p:nvPr>
        </p:nvSpPr>
        <p:spPr>
          <a:xfrm>
            <a:off x="4344988" y="6475413"/>
            <a:ext cx="530225" cy="182562"/>
          </a:xfrm>
        </p:spPr>
        <p:txBody>
          <a:bodyPr/>
          <a:lstStyle>
            <a:lvl1pPr>
              <a:defRPr/>
            </a:lvl1pPr>
          </a:lstStyle>
          <a:p>
            <a:r>
              <a:rPr lang="en-US" altLang="ja-JP" dirty="0"/>
              <a:t>Slide </a:t>
            </a:r>
            <a:fld id="{17C47D4F-CAA3-4307-B0EF-8C4B3E0CF21D}" type="slidenum">
              <a:rPr lang="en-US" altLang="ja-JP"/>
              <a:pPr/>
              <a:t>‹#›</a:t>
            </a:fld>
            <a:endParaRPr lang="en-US" altLang="ja-JP" dirty="0"/>
          </a:p>
        </p:txBody>
      </p:sp>
      <p:sp>
        <p:nvSpPr>
          <p:cNvPr id="10"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2025</a:t>
            </a:r>
            <a:endParaRPr lang="en-US" altLang="ja-JP" dirty="0"/>
          </a:p>
        </p:txBody>
      </p:sp>
    </p:spTree>
    <p:extLst>
      <p:ext uri="{BB962C8B-B14F-4D97-AF65-F5344CB8AC3E}">
        <p14:creationId xmlns:p14="http://schemas.microsoft.com/office/powerpoint/2010/main" val="100321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6629400" y="6481822"/>
            <a:ext cx="2286229" cy="299978"/>
          </a:xfrm>
        </p:spPr>
        <p:txBody>
          <a:bodyPr lIns="0" tIns="0" rIns="0" bIns="0"/>
          <a:lstStyle>
            <a:lvl1pPr>
              <a:defRPr sz="1200" b="1" i="0">
                <a:solidFill>
                  <a:srgbClr val="808080"/>
                </a:solidFill>
                <a:latin typeface="+mn-lt"/>
                <a:cs typeface="ＭＳ Ｐゴシック"/>
              </a:defRPr>
            </a:lvl1pPr>
          </a:lstStyle>
          <a:p>
            <a:pPr marL="12700"/>
            <a:endParaRPr lang="en-US" spc="-5" dirty="0"/>
          </a:p>
        </p:txBody>
      </p:sp>
      <p:sp>
        <p:nvSpPr>
          <p:cNvPr id="4" name="Holder 4"/>
          <p:cNvSpPr>
            <a:spLocks noGrp="1"/>
          </p:cNvSpPr>
          <p:nvPr>
            <p:ph type="sldNum" sz="quarter" idx="7"/>
          </p:nvPr>
        </p:nvSpPr>
        <p:spPr/>
        <p:txBody>
          <a:bodyPr lIns="0" tIns="0" rIns="0" bIns="0"/>
          <a:lstStyle>
            <a:lvl1pPr>
              <a:defRPr sz="1000" b="0" i="0">
                <a:solidFill>
                  <a:schemeClr val="tx1"/>
                </a:solidFill>
                <a:latin typeface="メイリオ"/>
                <a:cs typeface="メイリオ"/>
              </a:defRPr>
            </a:lvl1pPr>
          </a:lstStyle>
          <a:p>
            <a:pPr marL="25400">
              <a:lnSpc>
                <a:spcPct val="100000"/>
              </a:lnSpc>
            </a:pPr>
            <a:fld id="{81D60167-4931-47E6-BA6A-407CBD079E47}" type="slidenum">
              <a:rPr spc="-10" dirty="0"/>
              <a:t>‹#›</a:t>
            </a:fld>
            <a:endParaRPr spc="-10" dirty="0"/>
          </a:p>
        </p:txBody>
      </p:sp>
      <p:sp>
        <p:nvSpPr>
          <p:cNvPr id="5" name="Rectangle 4">
            <a:extLst>
              <a:ext uri="{FF2B5EF4-FFF2-40B4-BE49-F238E27FC236}">
                <a16:creationId xmlns:a16="http://schemas.microsoft.com/office/drawing/2014/main" id="{41E35370-3728-02C2-A318-674C3154A04C}"/>
              </a:ext>
            </a:extLst>
          </p:cNvPr>
          <p:cNvSpPr>
            <a:spLocks noGrp="1" noChangeArrowheads="1"/>
          </p:cNvSpPr>
          <p:nvPr>
            <p:ph type="dt" sz="half" idx="13"/>
          </p:nvPr>
        </p:nvSpPr>
        <p:spPr bwMode="auto">
          <a:xfrm>
            <a:off x="684483" y="381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2025</a:t>
            </a:r>
            <a:endParaRPr lang="en-US" altLang="ja-JP" dirty="0"/>
          </a:p>
        </p:txBody>
      </p:sp>
    </p:spTree>
    <p:extLst>
      <p:ext uri="{BB962C8B-B14F-4D97-AF65-F5344CB8AC3E}">
        <p14:creationId xmlns:p14="http://schemas.microsoft.com/office/powerpoint/2010/main" val="30864180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dirty="0"/>
              <a:t>マスター タイトルの書式設定</a:t>
            </a:r>
            <a:endParaRPr lang="en-US" altLang="ja-JP"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altLang="ja-JP" dirty="0"/>
          </a:p>
        </p:txBody>
      </p:sp>
      <p:sp>
        <p:nvSpPr>
          <p:cNvPr id="1030" name="Rectangle 6"/>
          <p:cNvSpPr>
            <a:spLocks noGrp="1" noChangeArrowheads="1"/>
          </p:cNvSpPr>
          <p:nvPr>
            <p:ph type="sldNum" sz="quarter" idx="4"/>
          </p:nvPr>
        </p:nvSpPr>
        <p:spPr bwMode="auto">
          <a:xfrm>
            <a:off x="4276676" y="6475413"/>
            <a:ext cx="66684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400">
                <a:ea typeface="ＭＳ Ｐゴシック" charset="-128"/>
              </a:defRPr>
            </a:lvl1pPr>
          </a:lstStyle>
          <a:p>
            <a:r>
              <a:rPr lang="en-US" altLang="ja-JP" dirty="0"/>
              <a:t>Slide </a:t>
            </a:r>
            <a:fld id="{EAFD9030-C83D-42D9-9BFB-ADDEB84EB1F4}" type="slidenum">
              <a:rPr lang="en-US" altLang="ja-JP" smtClean="0"/>
              <a:pPr/>
              <a:t>‹#›</a:t>
            </a:fld>
            <a:endParaRPr lang="en-US" altLang="ja-JP" dirty="0"/>
          </a:p>
        </p:txBody>
      </p:sp>
      <p:sp>
        <p:nvSpPr>
          <p:cNvPr id="1031" name="Rectangle 7"/>
          <p:cNvSpPr>
            <a:spLocks noChangeArrowheads="1"/>
          </p:cNvSpPr>
          <p:nvPr/>
        </p:nvSpPr>
        <p:spPr bwMode="auto">
          <a:xfrm>
            <a:off x="4495800" y="395618"/>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712788" lvl="4" indent="0" algn="r"/>
            <a:r>
              <a:rPr lang="en-US" altLang="ja-JP" sz="1400" b="1" dirty="0">
                <a:ea typeface="ＭＳ Ｐゴシック" charset="-128"/>
              </a:rPr>
              <a:t>doc.: IEEE 802.15-25-0299-00-06ma</a:t>
            </a:r>
          </a:p>
        </p:txBody>
      </p:sp>
      <p:sp>
        <p:nvSpPr>
          <p:cNvPr id="1032" name="Line 8"/>
          <p:cNvSpPr>
            <a:spLocks noChangeShapeType="1"/>
          </p:cNvSpPr>
          <p:nvPr/>
        </p:nvSpPr>
        <p:spPr bwMode="auto">
          <a:xfrm>
            <a:off x="685800" y="59719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33" name="Rectangle 9"/>
          <p:cNvSpPr>
            <a:spLocks noChangeArrowheads="1"/>
          </p:cNvSpPr>
          <p:nvPr/>
        </p:nvSpPr>
        <p:spPr bwMode="auto">
          <a:xfrm>
            <a:off x="685799" y="6475413"/>
            <a:ext cx="106434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400" dirty="0">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 name="Rectangle 4"/>
          <p:cNvSpPr>
            <a:spLocks noGrp="1" noChangeArrowheads="1"/>
          </p:cNvSpPr>
          <p:nvPr>
            <p:ph type="dt" sz="half" idx="2"/>
          </p:nvPr>
        </p:nvSpPr>
        <p:spPr bwMode="auto">
          <a:xfrm>
            <a:off x="762590" y="38174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pPr algn="just"/>
            <a:r>
              <a:rPr lang="en-US" altLang="ja-JP"/>
              <a:t>July 2025</a:t>
            </a:r>
            <a:endParaRPr lang="en-US" altLang="ja-JP" dirty="0"/>
          </a:p>
        </p:txBody>
      </p:sp>
      <p:sp>
        <p:nvSpPr>
          <p:cNvPr id="6" name="正方形/長方形 5">
            <a:extLst>
              <a:ext uri="{FF2B5EF4-FFF2-40B4-BE49-F238E27FC236}">
                <a16:creationId xmlns:a16="http://schemas.microsoft.com/office/drawing/2014/main" id="{FF71F571-CAD7-4BBF-9A09-D0A9CC9BECC6}"/>
              </a:ext>
            </a:extLst>
          </p:cNvPr>
          <p:cNvSpPr/>
          <p:nvPr userDrawn="1"/>
        </p:nvSpPr>
        <p:spPr>
          <a:xfrm>
            <a:off x="5800176" y="6430159"/>
            <a:ext cx="2348720" cy="307777"/>
          </a:xfrm>
          <a:prstGeom prst="rect">
            <a:avLst/>
          </a:prstGeom>
        </p:spPr>
        <p:txBody>
          <a:bodyPr wrap="none">
            <a:spAutoFit/>
          </a:bodyPr>
          <a:lstStyle/>
          <a:p>
            <a:r>
              <a:rPr lang="en-US" altLang="ja-JP" sz="1400" dirty="0"/>
              <a:t>Ryuji Kohno(YNU/YRP-IAI)</a:t>
            </a:r>
          </a:p>
        </p:txBody>
      </p:sp>
    </p:spTree>
    <p:extLst>
      <p:ext uri="{BB962C8B-B14F-4D97-AF65-F5344CB8AC3E}">
        <p14:creationId xmlns:p14="http://schemas.microsoft.com/office/powerpoint/2010/main" val="13726009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s://grouper.ieee.org/groups/802/15/pub/Meeting_Plan.html"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grouper.ieee.org/groups/802/15/pub/Meeting_Plan.html" TargetMode="Externa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ieeesa.webex.com/wbxmjs/joinservice/sites/ieeesa/meeting/download/3e0bdaecc2e845988112b28cb38bc738?siteurl=ieeesa&amp;MTID=m077b9725fcf2dbe44c37fbf440e67f30"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tandards.ieee.org/develop/policies/opman/sect6.html#6.3"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tandards.ieee.org/about/sasb/patcom/material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77E4C77B-93AE-D301-F3B3-CAE516EC170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3"/>
          <p:cNvSpPr>
            <a:spLocks noGrp="1"/>
          </p:cNvSpPr>
          <p:nvPr>
            <p:ph type="sldNum" sz="quarter" idx="12"/>
          </p:nvPr>
        </p:nvSpPr>
        <p:spPr/>
        <p:txBody>
          <a:bodyPr/>
          <a:lstStyle/>
          <a:p>
            <a:r>
              <a:rPr lang="en-US" altLang="ja-JP" dirty="0"/>
              <a:t>Slide </a:t>
            </a:r>
            <a:fld id="{372F3947-031E-4295-B632-0BF31AAEF223}" type="slidenum">
              <a:rPr lang="en-US" altLang="ja-JP"/>
              <a:pPr/>
              <a:t>1</a:t>
            </a:fld>
            <a:endParaRPr lang="en-US" altLang="ja-JP" dirty="0"/>
          </a:p>
        </p:txBody>
      </p:sp>
      <p:sp>
        <p:nvSpPr>
          <p:cNvPr id="27651" name="Rectangle 3"/>
          <p:cNvSpPr>
            <a:spLocks noChangeArrowheads="1"/>
          </p:cNvSpPr>
          <p:nvPr/>
        </p:nvSpPr>
        <p:spPr bwMode="auto">
          <a:xfrm>
            <a:off x="152400" y="573024"/>
            <a:ext cx="89916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solidFill>
                <a:schemeClr val="tx2"/>
              </a:solidFill>
              <a:ea typeface="ＭＳ Ｐゴシック" charset="-128"/>
            </a:endParaRPr>
          </a:p>
          <a:p>
            <a:r>
              <a:rPr lang="en-US" altLang="ja-JP" sz="1600" b="1" dirty="0">
                <a:ea typeface="ＭＳ Ｐゴシック" charset="-128"/>
              </a:rPr>
              <a:t>Submission Title:</a:t>
            </a:r>
            <a:r>
              <a:rPr lang="en-US" altLang="ja-JP" sz="1600" dirty="0">
                <a:ea typeface="ＭＳ Ｐゴシック" charset="-128"/>
              </a:rPr>
              <a:t> [TG15.6ma(Revision of IEEE802.15.6-2012) Opening Information for July 2025]</a:t>
            </a:r>
          </a:p>
          <a:p>
            <a:r>
              <a:rPr lang="en-US" altLang="ja-JP" sz="1600" b="1" dirty="0">
                <a:ea typeface="ＭＳ Ｐゴシック" charset="-128"/>
              </a:rPr>
              <a:t>Date Submitted: 25</a:t>
            </a:r>
            <a:r>
              <a:rPr lang="en-US" altLang="ja-JP" sz="1600" baseline="30000" dirty="0">
                <a:ea typeface="ＭＳ Ｐゴシック" charset="-128"/>
              </a:rPr>
              <a:t>th</a:t>
            </a:r>
            <a:r>
              <a:rPr lang="en-US" altLang="ja-JP" sz="1600" dirty="0">
                <a:ea typeface="ＭＳ Ｐゴシック" charset="-128"/>
              </a:rPr>
              <a:t> July 2025</a:t>
            </a:r>
          </a:p>
          <a:p>
            <a:r>
              <a:rPr lang="en-US" altLang="ja-JP" sz="1600" b="1" dirty="0">
                <a:ea typeface="ＭＳ Ｐゴシック" charset="-128"/>
              </a:rPr>
              <a:t>Source:</a:t>
            </a:r>
            <a:r>
              <a:rPr lang="en-US" altLang="ja-JP" sz="1600" dirty="0">
                <a:ea typeface="ＭＳ Ｐゴシック" charset="-128"/>
              </a:rPr>
              <a:t>  [Ryuji Kohno] [1;Yokohama National University(YNU), 2;YRP International Alliance Institute(YRP-IAI)]                                  </a:t>
            </a:r>
          </a:p>
          <a:p>
            <a:r>
              <a:rPr lang="en-US" altLang="ja-JP" sz="1600" dirty="0">
                <a:ea typeface="ＭＳ Ｐゴシック" charset="-128"/>
              </a:rPr>
              <a:t>Address [1; 79-5 Tokiwadai, Hodogaya-ku, Yokohama, 240-8501 Japan</a:t>
            </a:r>
          </a:p>
          <a:p>
            <a:r>
              <a:rPr lang="en-US" altLang="ja-JP" sz="1600" dirty="0">
                <a:ea typeface="ＭＳ Ｐゴシック" charset="-128"/>
              </a:rPr>
              <a:t>               2; </a:t>
            </a:r>
            <a:r>
              <a:rPr lang="pl-PL" altLang="ja-JP" sz="1600" dirty="0">
                <a:ea typeface="ＭＳ Ｐゴシック" charset="-128"/>
              </a:rPr>
              <a:t>YRP1 Blg., 3-4 HikarinoOka, Yokosuka-City, Kanagawa, 239-0847 Japan</a:t>
            </a:r>
            <a:r>
              <a:rPr lang="en-US" altLang="ja-JP" sz="1600" dirty="0">
                <a:ea typeface="ＭＳ Ｐゴシック" charset="-128"/>
              </a:rPr>
              <a:t>]</a:t>
            </a:r>
          </a:p>
          <a:p>
            <a:r>
              <a:rPr lang="en-US" altLang="ja-JP" sz="1600" dirty="0">
                <a:ea typeface="ＭＳ Ｐゴシック" charset="-128"/>
              </a:rPr>
              <a:t>Voice:[1; +81-90-5408-0611], FAX: [+81-45-383-5528], </a:t>
            </a:r>
          </a:p>
          <a:p>
            <a:r>
              <a:rPr lang="en-US" altLang="ja-JP" sz="1600" dirty="0">
                <a:ea typeface="ＭＳ Ｐゴシック" charset="-128"/>
              </a:rPr>
              <a:t>Email:[1: kohno@ynu.ac.jp,  2: kohno@yrp-iai.jp] Re: []</a:t>
            </a: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[This document contains opening information and meeting agenda for the TG15.6ma, that is a task group of </a:t>
            </a:r>
            <a:r>
              <a:rPr lang="en-US" altLang="ja-JP" sz="1600" dirty="0">
                <a:ea typeface="ＭＳ Ｐゴシック" charset="-128"/>
              </a:rPr>
              <a:t>Revision of IEEE802.15.6-2012, </a:t>
            </a:r>
            <a:r>
              <a:rPr lang="en-US" altLang="ja-JP" sz="1600" dirty="0">
                <a:solidFill>
                  <a:schemeClr val="tx2"/>
                </a:solidFill>
                <a:ea typeface="ＭＳ Ｐゴシック" charset="-128"/>
              </a:rPr>
              <a:t>meeting in July 2025.]</a:t>
            </a: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a:ea typeface="ＭＳ Ｐゴシック" charset="-128"/>
              </a:rPr>
              <a:t>[information]</a:t>
            </a: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
        <p:nvSpPr>
          <p:cNvPr id="7"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2025</a:t>
            </a:r>
            <a:endParaRPr lang="en-US" altLang="ja-JP"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F58F5BD5-42D1-AA7C-9691-CB9534F7018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p:cNvSpPr>
            <a:spLocks noGrp="1"/>
          </p:cNvSpPr>
          <p:nvPr>
            <p:ph type="sldNum" sz="quarter" idx="12"/>
          </p:nvPr>
        </p:nvSpPr>
        <p:spPr/>
        <p:txBody>
          <a:bodyPr/>
          <a:lstStyle/>
          <a:p>
            <a:r>
              <a:rPr lang="en-US" altLang="ja-JP" dirty="0"/>
              <a:t>Slide </a:t>
            </a:r>
            <a:fld id="{F80C6039-A5FA-4F5B-9853-58798A63706D}" type="slidenum">
              <a:rPr lang="en-US" altLang="ja-JP" smtClean="0"/>
              <a:pPr/>
              <a:t>10</a:t>
            </a:fld>
            <a:endParaRPr lang="en-US" altLang="ja-JP" dirty="0"/>
          </a:p>
        </p:txBody>
      </p:sp>
      <p:sp>
        <p:nvSpPr>
          <p:cNvPr id="6" name="Rectangle 1027"/>
          <p:cNvSpPr txBox="1">
            <a:spLocks noChangeArrowheads="1"/>
          </p:cNvSpPr>
          <p:nvPr/>
        </p:nvSpPr>
        <p:spPr bwMode="auto">
          <a:xfrm>
            <a:off x="688032" y="1772816"/>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kern="0" dirty="0">
                <a:ea typeface="ＭＳ Ｐゴシック" charset="-128"/>
              </a:rPr>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r>
              <a:rPr lang="en-US" altLang="ja-JP" sz="1800" kern="0" dirty="0">
                <a:ea typeface="ＭＳ Ｐゴシック" charset="-128"/>
              </a:rPr>
              <a:t>Either speak up now or</a:t>
            </a:r>
          </a:p>
          <a:p>
            <a:pPr lvl="1"/>
            <a:r>
              <a:rPr lang="en-US" altLang="ja-JP" sz="1800" kern="0" dirty="0">
                <a:ea typeface="ＭＳ Ｐゴシック" charset="-128"/>
              </a:rPr>
              <a:t>Provide the chair of this group with the identity of the holder(s) of any and all such claims as soon as possible or</a:t>
            </a:r>
          </a:p>
          <a:p>
            <a:pPr lvl="1"/>
            <a:r>
              <a:rPr lang="en-US" altLang="ja-JP" sz="1800" kern="0" dirty="0">
                <a:ea typeface="ＭＳ Ｐゴシック" charset="-128"/>
              </a:rPr>
              <a:t>Cause an LOA to be submitted</a:t>
            </a:r>
          </a:p>
        </p:txBody>
      </p:sp>
      <p:sp>
        <p:nvSpPr>
          <p:cNvPr id="9" name="Rectangle 2"/>
          <p:cNvSpPr>
            <a:spLocks noGrp="1" noChangeArrowheads="1"/>
          </p:cNvSpPr>
          <p:nvPr>
            <p:ph type="title"/>
          </p:nvPr>
        </p:nvSpPr>
        <p:spPr>
          <a:xfrm>
            <a:off x="362272" y="620688"/>
            <a:ext cx="8458200" cy="609600"/>
          </a:xfrm>
        </p:spPr>
        <p:txBody>
          <a:bodyPr/>
          <a:lstStyle/>
          <a:p>
            <a:r>
              <a:rPr lang="en-US" altLang="ja-JP" sz="3200" b="1" u="sng" dirty="0"/>
              <a:t>Call for Potentially Essential Patents</a:t>
            </a:r>
            <a:endParaRPr lang="en-US" altLang="ja-JP" sz="3200" b="1" u="sng" dirty="0">
              <a:ea typeface="ＭＳ Ｐゴシック" charset="-128"/>
            </a:endParaRPr>
          </a:p>
        </p:txBody>
      </p:sp>
      <p:sp>
        <p:nvSpPr>
          <p:cNvPr id="7" name="Rectangle 4">
            <a:extLst>
              <a:ext uri="{FF2B5EF4-FFF2-40B4-BE49-F238E27FC236}">
                <a16:creationId xmlns:a16="http://schemas.microsoft.com/office/drawing/2014/main" id="{0BB87608-B3AB-46A3-B3CE-737A2B1CD047}"/>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2025</a:t>
            </a:r>
            <a:endParaRPr lang="en-US" altLang="ja-JP" dirty="0"/>
          </a:p>
        </p:txBody>
      </p:sp>
    </p:spTree>
    <p:extLst>
      <p:ext uri="{BB962C8B-B14F-4D97-AF65-F5344CB8AC3E}">
        <p14:creationId xmlns:p14="http://schemas.microsoft.com/office/powerpoint/2010/main" val="1840508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AF5BA22B-E1D3-025B-1078-D3F6F305C7D1}"/>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7170" name="Rectangle 2"/>
          <p:cNvSpPr>
            <a:spLocks noGrp="1" noChangeArrowheads="1"/>
          </p:cNvSpPr>
          <p:nvPr>
            <p:ph type="title"/>
          </p:nvPr>
        </p:nvSpPr>
        <p:spPr>
          <a:xfrm>
            <a:off x="362272" y="620688"/>
            <a:ext cx="8458200" cy="609600"/>
          </a:xfrm>
        </p:spPr>
        <p:txBody>
          <a:bodyPr/>
          <a:lstStyle/>
          <a:p>
            <a:r>
              <a:rPr lang="en-US" altLang="ja-JP" sz="3200" b="1" u="sng" dirty="0">
                <a:ea typeface="ＭＳ Ｐゴシック" charset="-128"/>
              </a:rPr>
              <a:t>Other Guidelines for IEEE WG Meetings</a:t>
            </a:r>
          </a:p>
        </p:txBody>
      </p:sp>
      <p:sp>
        <p:nvSpPr>
          <p:cNvPr id="7172" name="Rectangle 4"/>
          <p:cNvSpPr>
            <a:spLocks noChangeArrowheads="1"/>
          </p:cNvSpPr>
          <p:nvPr/>
        </p:nvSpPr>
        <p:spPr bwMode="auto">
          <a:xfrm>
            <a:off x="467544" y="148776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buClr>
                <a:srgbClr val="CC3300"/>
              </a:buClr>
              <a:buSzPct val="50000"/>
              <a:buFont typeface="Monotype Sorts" pitchFamily="2" charset="2"/>
              <a:buChar char="l"/>
            </a:pPr>
            <a:endParaRPr lang="en-US" altLang="ja-JP" sz="700" u="sng" dirty="0">
              <a:solidFill>
                <a:srgbClr val="FF0000"/>
              </a:solidFill>
              <a:latin typeface="Arial" charset="0"/>
              <a:ea typeface="ＭＳ Ｐゴシック" charset="-128"/>
            </a:endParaRPr>
          </a:p>
          <a:p>
            <a:pPr marL="230188" indent="-230188">
              <a:lnSpc>
                <a:spcPct val="80000"/>
              </a:lnSpc>
              <a:spcBef>
                <a:spcPct val="20000"/>
              </a:spcBef>
              <a:spcAft>
                <a:spcPct val="40000"/>
              </a:spcAft>
              <a:buClr>
                <a:srgbClr val="CC3300"/>
              </a:buClr>
              <a:buSzPct val="50000"/>
              <a:buFont typeface="Monotype Sorts" pitchFamily="2" charset="2"/>
              <a:buChar char="l"/>
            </a:pPr>
            <a:r>
              <a:rPr lang="en-US" altLang="ja-JP" sz="1800" b="1" dirty="0">
                <a:solidFill>
                  <a:srgbClr val="000099"/>
                </a:solidFill>
                <a:latin typeface="Arial" charset="0"/>
                <a:ea typeface="ＭＳ Ｐゴシック" charset="-128"/>
              </a:rPr>
              <a:t>All IEEE-SA standards meetings shall be conducted in compliance with all applicable laws, including antitrust and competition laws. </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the interpretation, validity, or essentiality of patents/patent claims. </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specific license rates, terms, or conditions.</a:t>
            </a:r>
          </a:p>
          <a:p>
            <a:pPr marL="1143000" lvl="2" indent="-228600">
              <a:lnSpc>
                <a:spcPct val="80000"/>
              </a:lnSpc>
              <a:spcBef>
                <a:spcPct val="20000"/>
              </a:spcBef>
              <a:spcAft>
                <a:spcPct val="40000"/>
              </a:spcAft>
              <a:buClr>
                <a:srgbClr val="CC3300"/>
              </a:buClr>
              <a:buSzPct val="50000"/>
              <a:buFont typeface="Monotype Sorts" pitchFamily="2" charset="2"/>
              <a:buChar char="l"/>
            </a:pPr>
            <a:r>
              <a:rPr lang="en-US" altLang="ja-JP" sz="1400" dirty="0">
                <a:solidFill>
                  <a:srgbClr val="000099"/>
                </a:solidFill>
                <a:latin typeface="Arial" charset="0"/>
                <a:ea typeface="ＭＳ Ｐゴシック" charset="-128"/>
              </a:rPr>
              <a:t>Relative costs, including licensing costs of essential patent claims, of different technical approaches may be discussed in standards development meetings. </a:t>
            </a:r>
          </a:p>
          <a:p>
            <a:pPr marL="1600200" lvl="3" indent="-228600">
              <a:lnSpc>
                <a:spcPct val="80000"/>
              </a:lnSpc>
              <a:spcBef>
                <a:spcPct val="20000"/>
              </a:spcBef>
              <a:spcAft>
                <a:spcPct val="40000"/>
              </a:spcAft>
              <a:buClr>
                <a:srgbClr val="CC3300"/>
              </a:buClr>
              <a:buSzPct val="50000"/>
              <a:buFont typeface="Monotype Sorts" pitchFamily="2" charset="2"/>
              <a:buChar char="l"/>
            </a:pPr>
            <a:r>
              <a:rPr lang="en-GB" sz="1400" dirty="0">
                <a:solidFill>
                  <a:srgbClr val="000099"/>
                </a:solidFill>
                <a:latin typeface="Arial" charset="0"/>
              </a:rPr>
              <a:t>Technical considerations remain primary focus</a:t>
            </a:r>
            <a:endParaRPr lang="en-US" altLang="ja-JP" sz="1400" dirty="0">
              <a:solidFill>
                <a:srgbClr val="000099"/>
              </a:solidFill>
              <a:latin typeface="Arial" charset="0"/>
              <a:ea typeface="ＭＳ Ｐゴシック" charset="-128"/>
            </a:endParaRP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or engage in the fixing of product prices, allocation of customers, or division of sales markets.</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the status or substance of ongoing or threatened litigation.</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be silent if inappropriate topics are discussed … do formally object.</a:t>
            </a:r>
          </a:p>
          <a:p>
            <a:pPr marL="230188" indent="-230188" algn="ctr">
              <a:lnSpc>
                <a:spcPct val="80000"/>
              </a:lnSpc>
              <a:spcBef>
                <a:spcPct val="20000"/>
              </a:spcBef>
              <a:buClr>
                <a:srgbClr val="CC3300"/>
              </a:buClr>
              <a:buSzPct val="50000"/>
              <a:buFont typeface="Monotype Sorts" pitchFamily="2" charset="2"/>
              <a:buNone/>
            </a:pPr>
            <a:r>
              <a:rPr lang="en-US" altLang="ja-JP" sz="1000" b="1" dirty="0">
                <a:solidFill>
                  <a:srgbClr val="000099"/>
                </a:solidFill>
                <a:latin typeface="Arial" charset="0"/>
                <a:ea typeface="ＭＳ Ｐゴシック" charset="-128"/>
              </a:rPr>
              <a:t>---------------------------------------------------------------   </a:t>
            </a:r>
            <a:endParaRPr lang="en-US" altLang="ja-JP" b="1" dirty="0">
              <a:solidFill>
                <a:srgbClr val="000099"/>
              </a:solidFill>
              <a:latin typeface="Arial" charset="0"/>
              <a:ea typeface="ＭＳ Ｐゴシック" charset="-128"/>
            </a:endParaRPr>
          </a:p>
          <a:p>
            <a:pPr marL="230188" indent="-230188" algn="ctr">
              <a:lnSpc>
                <a:spcPct val="80000"/>
              </a:lnSpc>
              <a:spcBef>
                <a:spcPct val="20000"/>
              </a:spcBef>
              <a:buClr>
                <a:srgbClr val="CC3300"/>
              </a:buClr>
              <a:buSzPct val="50000"/>
              <a:buFont typeface="Monotype Sorts" pitchFamily="2" charset="2"/>
              <a:buNone/>
            </a:pPr>
            <a:r>
              <a:rPr lang="en-US" altLang="ja-JP" b="1" dirty="0">
                <a:solidFill>
                  <a:srgbClr val="000099"/>
                </a:solidFill>
                <a:latin typeface="Arial" charset="0"/>
                <a:ea typeface="ＭＳ Ｐゴシック" charset="-128"/>
              </a:rPr>
              <a:t>See </a:t>
            </a:r>
            <a:r>
              <a:rPr lang="en-US" altLang="ja-JP" b="1" i="1" dirty="0">
                <a:solidFill>
                  <a:srgbClr val="000099"/>
                </a:solidFill>
                <a:latin typeface="Arial" charset="0"/>
                <a:ea typeface="ＭＳ Ｐゴシック" charset="-128"/>
              </a:rPr>
              <a:t>IEEE-SA Standards Board Operations Manual</a:t>
            </a:r>
            <a:r>
              <a:rPr lang="en-US" altLang="ja-JP" b="1" dirty="0">
                <a:solidFill>
                  <a:srgbClr val="000099"/>
                </a:solidFill>
                <a:latin typeface="Arial" charset="0"/>
                <a:ea typeface="ＭＳ Ｐゴシック" charset="-128"/>
              </a:rPr>
              <a:t>, clause 5.3.10 and </a:t>
            </a:r>
            <a:r>
              <a:rPr lang="en-GB" b="1" dirty="0">
                <a:solidFill>
                  <a:srgbClr val="000099"/>
                </a:solidFill>
                <a:latin typeface="Arial" charset="0"/>
              </a:rPr>
              <a:t>“Promoting Competition and Innovation: What You Need to Know about the IEEE Standards Association's Antitrust and Competition Policy”</a:t>
            </a:r>
            <a:r>
              <a:rPr lang="en-US" altLang="ja-JP" b="1" dirty="0">
                <a:solidFill>
                  <a:srgbClr val="000099"/>
                </a:solidFill>
                <a:latin typeface="Arial" charset="0"/>
                <a:ea typeface="ＭＳ Ｐゴシック" charset="-128"/>
              </a:rPr>
              <a:t> for more details.</a:t>
            </a:r>
          </a:p>
        </p:txBody>
      </p:sp>
      <p:sp>
        <p:nvSpPr>
          <p:cNvPr id="4" name="スライド番号プレースホルダー 3"/>
          <p:cNvSpPr>
            <a:spLocks noGrp="1"/>
          </p:cNvSpPr>
          <p:nvPr>
            <p:ph type="sldNum" sz="quarter" idx="12"/>
          </p:nvPr>
        </p:nvSpPr>
        <p:spPr/>
        <p:txBody>
          <a:bodyPr/>
          <a:lstStyle/>
          <a:p>
            <a:r>
              <a:rPr lang="en-US" altLang="ja-JP" dirty="0"/>
              <a:t>Slide </a:t>
            </a:r>
            <a:fld id="{17C47D4F-CAA3-4307-B0EF-8C4B3E0CF21D}" type="slidenum">
              <a:rPr lang="en-US" altLang="ja-JP" smtClean="0"/>
              <a:pPr/>
              <a:t>11</a:t>
            </a:fld>
            <a:endParaRPr lang="en-US" altLang="ja-JP" dirty="0"/>
          </a:p>
        </p:txBody>
      </p:sp>
      <p:sp>
        <p:nvSpPr>
          <p:cNvPr id="7" name="Rectangle 4">
            <a:extLst>
              <a:ext uri="{FF2B5EF4-FFF2-40B4-BE49-F238E27FC236}">
                <a16:creationId xmlns:a16="http://schemas.microsoft.com/office/drawing/2014/main" id="{05ABE5DA-3D37-4FE8-AD27-E6A3049C9B2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2025</a:t>
            </a:r>
            <a:endParaRPr lang="en-US" altLang="ja-JP" dirty="0"/>
          </a:p>
        </p:txBody>
      </p:sp>
    </p:spTree>
    <p:extLst>
      <p:ext uri="{BB962C8B-B14F-4D97-AF65-F5344CB8AC3E}">
        <p14:creationId xmlns:p14="http://schemas.microsoft.com/office/powerpoint/2010/main" val="139940451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788139A-1E9B-E591-0458-8C1D8CC3993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57" name="CustomShape 1"/>
          <p:cNvSpPr/>
          <p:nvPr/>
        </p:nvSpPr>
        <p:spPr>
          <a:xfrm>
            <a:off x="324000" y="630360"/>
            <a:ext cx="8680320" cy="11365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Instructions for Chairs of </a:t>
            </a:r>
            <a:br>
              <a:rPr u="sng" dirty="0">
                <a:latin typeface="+mj-lt"/>
              </a:rPr>
            </a:br>
            <a:r>
              <a:rPr lang="en-IE" sz="2600" b="1" u="sng" strike="noStrike" cap="all" spc="-1" dirty="0">
                <a:solidFill>
                  <a:srgbClr val="000000"/>
                </a:solidFill>
                <a:latin typeface="+mj-lt"/>
                <a:ea typeface="MS PGothic"/>
              </a:rPr>
              <a:t>standards development activities</a:t>
            </a:r>
            <a:endParaRPr lang="en-IE" sz="2600" b="0" u="sng" strike="noStrike" spc="-1" dirty="0">
              <a:latin typeface="+mj-lt"/>
            </a:endParaRPr>
          </a:p>
        </p:txBody>
      </p:sp>
      <p:sp>
        <p:nvSpPr>
          <p:cNvPr id="158" name="CustomShape 2"/>
          <p:cNvSpPr/>
          <p:nvPr/>
        </p:nvSpPr>
        <p:spPr>
          <a:xfrm>
            <a:off x="955469" y="1766880"/>
            <a:ext cx="775800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90000"/>
              </a:lnSpc>
              <a:buClr>
                <a:srgbClr val="000000"/>
              </a:buClr>
              <a:buSzPct val="45000"/>
              <a:buFont typeface="Wingdings" charset="2"/>
              <a:buChar char=""/>
            </a:pPr>
            <a:r>
              <a:rPr lang="en-IE" sz="2400" b="1" strike="noStrike" spc="-1" dirty="0">
                <a:solidFill>
                  <a:srgbClr val="000000"/>
                </a:solidFill>
                <a:latin typeface="Montserrat"/>
                <a:ea typeface="MS PGothic"/>
              </a:rPr>
              <a:t>At the beginning of each standards development meeting the chair or a designee is to:</a:t>
            </a:r>
            <a:endParaRPr lang="en-IE" sz="2400" b="0" strike="noStrike" spc="-1" dirty="0">
              <a:latin typeface="Arial"/>
            </a:endParaRPr>
          </a:p>
          <a:p>
            <a:pPr>
              <a:lnSpc>
                <a:spcPct val="90000"/>
              </a:lnSpc>
            </a:pPr>
            <a:endParaRPr lang="en-IE" sz="24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Show the following slides (or provide them beforehand)</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Advise the standards development group participants that: </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SA’s copyright policy is described in Clause 7 of the IEEE SA Standards Board Bylaws and Clause 6.1 of the IEEE SA Standards Board Operations Manual;</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Any material submitted during standards development, whether verbal, recorded, or in written form, is a Contribution and shall comply with the IEEE SA Copyright Policy; </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Instruct the Secretary to record in the minutes of the relevant meeting: </a:t>
            </a:r>
            <a:endParaRPr lang="en-IE" b="0" strike="noStrike" spc="-1" dirty="0">
              <a:latin typeface="Arial"/>
            </a:endParaRPr>
          </a:p>
          <a:p>
            <a:pPr marL="432000" lvl="1" indent="-213840">
              <a:lnSpc>
                <a:spcPct val="80000"/>
              </a:lnSpc>
              <a:spcBef>
                <a:spcPts val="173"/>
              </a:spcBef>
              <a:buClr>
                <a:srgbClr val="000000"/>
              </a:buClr>
              <a:buSzPct val="45000"/>
              <a:buFont typeface="Wingdings" charset="2"/>
              <a:buChar char=""/>
            </a:pPr>
            <a:r>
              <a:rPr lang="en-IE" b="0" strike="noStrike" spc="-1" dirty="0">
                <a:solidFill>
                  <a:srgbClr val="000000"/>
                </a:solidFill>
                <a:latin typeface="Calibri"/>
                <a:ea typeface="MS PGothic"/>
              </a:rPr>
              <a:t>That the foregoing information was provided and that the copyright slides were shown (or provided beforehand). </a:t>
            </a:r>
            <a:endParaRPr lang="en-IE" b="0" strike="noStrike" spc="-1" dirty="0">
              <a:latin typeface="Arial"/>
            </a:endParaRPr>
          </a:p>
        </p:txBody>
      </p:sp>
      <p:sp>
        <p:nvSpPr>
          <p:cNvPr id="2" name="日付プレースホルダー 1">
            <a:extLst>
              <a:ext uri="{FF2B5EF4-FFF2-40B4-BE49-F238E27FC236}">
                <a16:creationId xmlns:a16="http://schemas.microsoft.com/office/drawing/2014/main" id="{4DC265A7-DBF7-4F14-A422-0CD6415477A1}"/>
              </a:ext>
            </a:extLst>
          </p:cNvPr>
          <p:cNvSpPr>
            <a:spLocks noGrp="1"/>
          </p:cNvSpPr>
          <p:nvPr>
            <p:ph type="dt" sz="half" idx="2"/>
          </p:nvPr>
        </p:nvSpPr>
        <p:spPr/>
        <p:txBody>
          <a:bodyPr/>
          <a:lstStyle/>
          <a:p>
            <a:r>
              <a:rPr lang="en-US" altLang="ja-JP"/>
              <a:t>July 2025</a:t>
            </a:r>
            <a:endParaRPr lang="en-US" altLang="ja-JP" dirty="0"/>
          </a:p>
        </p:txBody>
      </p:sp>
      <p:sp>
        <p:nvSpPr>
          <p:cNvPr id="3" name="スライド番号プレースホルダー 2">
            <a:extLst>
              <a:ext uri="{FF2B5EF4-FFF2-40B4-BE49-F238E27FC236}">
                <a16:creationId xmlns:a16="http://schemas.microsoft.com/office/drawing/2014/main" id="{F62D58AF-B8E8-47A5-8C5F-2AD173779417}"/>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12</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FB584997-39A2-62E3-A1EA-753FC6982EA0}"/>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59" name="CustomShape 1"/>
          <p:cNvSpPr/>
          <p:nvPr/>
        </p:nvSpPr>
        <p:spPr>
          <a:xfrm>
            <a:off x="324000" y="630360"/>
            <a:ext cx="8680320" cy="11365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IEEE SA Copyright Policy</a:t>
            </a:r>
            <a:endParaRPr lang="en-IE" sz="2600" b="0" u="sng" strike="noStrike" spc="-1" dirty="0">
              <a:latin typeface="+mj-lt"/>
            </a:endParaRPr>
          </a:p>
        </p:txBody>
      </p:sp>
      <p:sp>
        <p:nvSpPr>
          <p:cNvPr id="160" name="CustomShape 2"/>
          <p:cNvSpPr/>
          <p:nvPr/>
        </p:nvSpPr>
        <p:spPr>
          <a:xfrm>
            <a:off x="609480" y="1773360"/>
            <a:ext cx="775800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90000"/>
              </a:lnSpc>
              <a:spcBef>
                <a:spcPts val="564"/>
              </a:spcBef>
              <a:buClr>
                <a:srgbClr val="000000"/>
              </a:buClr>
              <a:buSzPct val="45000"/>
              <a:buFont typeface="Wingdings" charset="2"/>
              <a:buChar char=""/>
            </a:pPr>
            <a:r>
              <a:rPr lang="en-IE" sz="2000" b="1" strike="noStrike" spc="-1" dirty="0">
                <a:solidFill>
                  <a:srgbClr val="000000"/>
                </a:solidFill>
                <a:latin typeface="Montserrat"/>
                <a:ea typeface="MS PGothic"/>
              </a:rPr>
              <a:t>By participating in this activity, you agree to comply with the IEEE Code of Ethics, all applicable laws, and all IEEE policies and procedures including, but not limited to, the IEEE SA Copyright Policy. </a:t>
            </a:r>
            <a:endParaRPr lang="en-IE" sz="2000" b="0" strike="noStrike" spc="-1" dirty="0">
              <a:latin typeface="Arial"/>
            </a:endParaRPr>
          </a:p>
          <a:p>
            <a:pPr>
              <a:lnSpc>
                <a:spcPct val="90000"/>
              </a:lnSpc>
            </a:pP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Previously Published material (copyright assertion indicated) shall not be presented/submitted to the Working Group nor incorporated into a Working Group draft unless permission is granted. </a:t>
            </a: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Prior to presentation or submission, you shall notify the Working Group Chair of previously Published material and should assist the Chair in obtaining copyright permission acceptable to IEEE SA.</a:t>
            </a: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For material that is not previously Published, IEEE is automatically granted a license to use any material that is presented or submitted.</a:t>
            </a:r>
            <a:endParaRPr lang="en-IE" sz="2000" b="0" strike="noStrike" spc="-1" dirty="0">
              <a:latin typeface="Arial"/>
            </a:endParaRPr>
          </a:p>
        </p:txBody>
      </p:sp>
      <p:sp>
        <p:nvSpPr>
          <p:cNvPr id="2" name="日付プレースホルダー 1">
            <a:extLst>
              <a:ext uri="{FF2B5EF4-FFF2-40B4-BE49-F238E27FC236}">
                <a16:creationId xmlns:a16="http://schemas.microsoft.com/office/drawing/2014/main" id="{7A012C68-2903-4575-A6DD-AC121D0F7F13}"/>
              </a:ext>
            </a:extLst>
          </p:cNvPr>
          <p:cNvSpPr>
            <a:spLocks noGrp="1"/>
          </p:cNvSpPr>
          <p:nvPr>
            <p:ph type="dt" sz="half" idx="2"/>
          </p:nvPr>
        </p:nvSpPr>
        <p:spPr/>
        <p:txBody>
          <a:bodyPr/>
          <a:lstStyle/>
          <a:p>
            <a:r>
              <a:rPr lang="en-US" altLang="ja-JP"/>
              <a:t>July 2025</a:t>
            </a:r>
            <a:endParaRPr lang="en-US" altLang="ja-JP" dirty="0"/>
          </a:p>
        </p:txBody>
      </p:sp>
      <p:sp>
        <p:nvSpPr>
          <p:cNvPr id="3" name="スライド番号プレースホルダー 2">
            <a:extLst>
              <a:ext uri="{FF2B5EF4-FFF2-40B4-BE49-F238E27FC236}">
                <a16:creationId xmlns:a16="http://schemas.microsoft.com/office/drawing/2014/main" id="{C5FE8A96-B00A-413E-944D-C3C1FF50C8A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13</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D3FAF88-AA8E-0656-6BAF-6C5C70A610CC}"/>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61" name="CustomShape 1"/>
          <p:cNvSpPr/>
          <p:nvPr/>
        </p:nvSpPr>
        <p:spPr>
          <a:xfrm>
            <a:off x="324000" y="630360"/>
            <a:ext cx="8680320" cy="704169"/>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IEEE SA Copyright Policy</a:t>
            </a:r>
            <a:endParaRPr lang="en-IE" sz="2600" b="0" u="sng" strike="noStrike" spc="-1" dirty="0">
              <a:latin typeface="+mj-lt"/>
            </a:endParaRPr>
          </a:p>
        </p:txBody>
      </p:sp>
      <p:sp>
        <p:nvSpPr>
          <p:cNvPr id="162" name="CustomShape 2"/>
          <p:cNvSpPr/>
          <p:nvPr/>
        </p:nvSpPr>
        <p:spPr>
          <a:xfrm>
            <a:off x="428760" y="1334529"/>
            <a:ext cx="871524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The IEEE SA Copyright Policy is described in the IEEE SA Standards Board Bylaws and IEEE SA Standards Board Operations Manual</a:t>
            </a:r>
            <a:br>
              <a:rPr sz="2400" dirty="0"/>
            </a:br>
            <a:r>
              <a:rPr lang="en-IE" b="0" strike="noStrike" spc="-1" dirty="0">
                <a:solidFill>
                  <a:srgbClr val="000000"/>
                </a:solidFill>
                <a:latin typeface="Calibri"/>
                <a:ea typeface="DejaVu Sans"/>
              </a:rPr>
              <a:t> </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b="0" strike="noStrike" spc="-1" dirty="0">
                <a:solidFill>
                  <a:srgbClr val="000000"/>
                </a:solidFill>
                <a:latin typeface="Calibri"/>
                <a:ea typeface="MS PGothic"/>
              </a:rPr>
              <a:t>IEEE SA Copyright Policy, see </a:t>
            </a:r>
            <a:br>
              <a:rPr sz="2400" dirty="0"/>
            </a:br>
            <a:r>
              <a:rPr lang="en-IE" b="0" strike="noStrike" spc="-1" dirty="0">
                <a:solidFill>
                  <a:srgbClr val="000000"/>
                </a:solidFill>
                <a:latin typeface="Calibri"/>
                <a:ea typeface="MS PGothic"/>
              </a:rPr>
              <a:t>	Clause 7 of the IEEE SA Standards Board Bylaws</a:t>
            </a:r>
            <a:br>
              <a:rPr sz="2400" dirty="0"/>
            </a:br>
            <a:r>
              <a:rPr lang="en-IE" b="0" strike="noStrike" spc="-1" dirty="0">
                <a:solidFill>
                  <a:srgbClr val="000000"/>
                </a:solidFill>
                <a:latin typeface="Calibri"/>
                <a:ea typeface="MS PGothic"/>
              </a:rPr>
              <a:t> 	</a:t>
            </a:r>
            <a:r>
              <a:rPr lang="en-IE" sz="1600" b="0" u="sng" strike="noStrike" spc="-1" dirty="0">
                <a:solidFill>
                  <a:schemeClr val="accent6"/>
                </a:solidFill>
                <a:uFillTx/>
                <a:latin typeface="Calibri"/>
                <a:ea typeface="MS PGothic"/>
                <a:hlinkClick r:id="rId3">
                  <a:extLst>
                    <a:ext uri="{A12FA001-AC4F-418D-AE19-62706E023703}">
                      <ahyp:hlinkClr xmlns:ahyp="http://schemas.microsoft.com/office/drawing/2018/hyperlinkcolor" val="tx"/>
                    </a:ext>
                  </a:extLst>
                </a:hlinkClick>
              </a:rPr>
              <a:t>https://standards.ieee.org/about/policies/bylaws/sect6-7.html#7</a:t>
            </a:r>
            <a:br>
              <a:rPr sz="2400" dirty="0"/>
            </a:br>
            <a:r>
              <a:rPr lang="en-IE" b="0" strike="noStrike" spc="-1" dirty="0">
                <a:solidFill>
                  <a:srgbClr val="000000"/>
                </a:solidFill>
                <a:latin typeface="Calibri"/>
                <a:ea typeface="MS PGothic"/>
              </a:rPr>
              <a:t>	Clause 6.1 of the IEEE SA Standards Board Operations Manual</a:t>
            </a:r>
            <a:br>
              <a:rPr sz="2400" dirty="0"/>
            </a:br>
            <a:r>
              <a:rPr lang="en-IE" b="0" strike="noStrike" spc="-1" dirty="0">
                <a:solidFill>
                  <a:schemeClr val="accent6"/>
                </a:solidFill>
                <a:latin typeface="Calibri"/>
                <a:ea typeface="MS PGothic"/>
              </a:rPr>
              <a:t>	</a:t>
            </a:r>
            <a:r>
              <a:rPr lang="en-IE" sz="1600" b="0" u="sng" strike="noStrike" spc="-1" dirty="0">
                <a:solidFill>
                  <a:schemeClr val="accent6"/>
                </a:solidFill>
                <a:uFillTx/>
                <a:latin typeface="Calibri"/>
                <a:ea typeface="MS PGothic"/>
                <a:hlinkClick r:id="rId4">
                  <a:extLst>
                    <a:ext uri="{A12FA001-AC4F-418D-AE19-62706E023703}">
                      <ahyp:hlinkClr xmlns:ahyp="http://schemas.microsoft.com/office/drawing/2018/hyperlinkcolor" val="tx"/>
                    </a:ext>
                  </a:extLst>
                </a:hlinkClick>
              </a:rPr>
              <a:t>https://standards.ieee.org/about/policies/opman/sect6.html</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Copyright Permission</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5">
                  <a:extLst>
                    <a:ext uri="{A12FA001-AC4F-418D-AE19-62706E023703}">
                      <ahyp:hlinkClr xmlns:ahyp="http://schemas.microsoft.com/office/drawing/2018/hyperlinkcolor" val="tx"/>
                    </a:ext>
                  </a:extLst>
                </a:hlinkClick>
              </a:rPr>
              <a:t>https://standards.ieee.org/content/dam/ieee-standards/standards/web/documents/other/permissionltrs.zip</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Copyright FAQs</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6">
                  <a:extLst>
                    <a:ext uri="{A12FA001-AC4F-418D-AE19-62706E023703}">
                      <ahyp:hlinkClr xmlns:ahyp="http://schemas.microsoft.com/office/drawing/2018/hyperlinkcolor" val="tx"/>
                    </a:ext>
                  </a:extLst>
                </a:hlinkClick>
              </a:rPr>
              <a:t>http://standards.ieee.org/faqs/copyrights.html/</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Best Practices for IEEE Standards Development </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7">
                  <a:extLst>
                    <a:ext uri="{A12FA001-AC4F-418D-AE19-62706E023703}">
                      <ahyp:hlinkClr xmlns:ahyp="http://schemas.microsoft.com/office/drawing/2018/hyperlinkcolor" val="tx"/>
                    </a:ext>
                  </a:extLst>
                </a:hlinkClick>
              </a:rPr>
              <a:t>https://standards.ieee.org/develop/policies/best_practices_for_ieee_standards_development_051215.pdf</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Distribution of Draft Standards (see 6.1.3 of the SASB Operations Manual)</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4">
                  <a:extLst>
                    <a:ext uri="{A12FA001-AC4F-418D-AE19-62706E023703}">
                      <ahyp:hlinkClr xmlns:ahyp="http://schemas.microsoft.com/office/drawing/2018/hyperlinkcolor" val="tx"/>
                    </a:ext>
                  </a:extLst>
                </a:hlinkClick>
              </a:rPr>
              <a:t>https://standards.ieee.org/about/policies/opman/sect6.html</a:t>
            </a:r>
            <a:endParaRPr lang="en-IE" sz="1600" b="0" strike="noStrike" spc="-1" dirty="0">
              <a:solidFill>
                <a:schemeClr val="accent6"/>
              </a:solidFill>
              <a:latin typeface="Arial"/>
            </a:endParaRPr>
          </a:p>
          <a:p>
            <a:pPr>
              <a:lnSpc>
                <a:spcPct val="90000"/>
              </a:lnSpc>
              <a:spcBef>
                <a:spcPts val="564"/>
              </a:spcBef>
            </a:pPr>
            <a:endParaRPr lang="en-IE" sz="1600" b="0" strike="noStrike" spc="-1" dirty="0">
              <a:latin typeface="Arial"/>
            </a:endParaRPr>
          </a:p>
        </p:txBody>
      </p:sp>
      <p:sp>
        <p:nvSpPr>
          <p:cNvPr id="2" name="日付プレースホルダー 1">
            <a:extLst>
              <a:ext uri="{FF2B5EF4-FFF2-40B4-BE49-F238E27FC236}">
                <a16:creationId xmlns:a16="http://schemas.microsoft.com/office/drawing/2014/main" id="{EB189FE5-A484-49E7-8DB8-6663A1685FC6}"/>
              </a:ext>
            </a:extLst>
          </p:cNvPr>
          <p:cNvSpPr>
            <a:spLocks noGrp="1"/>
          </p:cNvSpPr>
          <p:nvPr>
            <p:ph type="dt" sz="half" idx="2"/>
          </p:nvPr>
        </p:nvSpPr>
        <p:spPr/>
        <p:txBody>
          <a:bodyPr/>
          <a:lstStyle/>
          <a:p>
            <a:r>
              <a:rPr lang="en-US" altLang="ja-JP"/>
              <a:t>July 2025</a:t>
            </a:r>
            <a:endParaRPr lang="en-US" altLang="ja-JP" dirty="0"/>
          </a:p>
        </p:txBody>
      </p:sp>
      <p:sp>
        <p:nvSpPr>
          <p:cNvPr id="3" name="スライド番号プレースホルダー 2">
            <a:extLst>
              <a:ext uri="{FF2B5EF4-FFF2-40B4-BE49-F238E27FC236}">
                <a16:creationId xmlns:a16="http://schemas.microsoft.com/office/drawing/2014/main" id="{759BB984-5C01-428D-AAFD-0EB1C3F8FC3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14</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4DA7F1-15B3-CF95-0BEF-873CD42367C6}"/>
              </a:ext>
            </a:extLst>
          </p:cNvPr>
          <p:cNvSpPr>
            <a:spLocks noGrp="1"/>
          </p:cNvSpPr>
          <p:nvPr>
            <p:ph type="sldNum" sz="quarter" idx="12"/>
          </p:nvPr>
        </p:nvSpPr>
        <p:spPr/>
        <p:txBody>
          <a:bodyPr/>
          <a:lstStyle/>
          <a:p>
            <a:r>
              <a:rPr lang="en-US" altLang="ja-JP" dirty="0"/>
              <a:t>Slide </a:t>
            </a:r>
            <a:fld id="{266A080E-4E30-4968-B029-7CF782D6220C}" type="slidenum">
              <a:rPr lang="en-US" altLang="ja-JP" smtClean="0"/>
              <a:pPr/>
              <a:t>15</a:t>
            </a:fld>
            <a:endParaRPr lang="en-US" altLang="ja-JP" dirty="0"/>
          </a:p>
        </p:txBody>
      </p:sp>
      <p:sp>
        <p:nvSpPr>
          <p:cNvPr id="3" name="日付プレースホルダー 2">
            <a:extLst>
              <a:ext uri="{FF2B5EF4-FFF2-40B4-BE49-F238E27FC236}">
                <a16:creationId xmlns:a16="http://schemas.microsoft.com/office/drawing/2014/main" id="{514F5116-E768-3755-A0F7-391704D43F31}"/>
              </a:ext>
            </a:extLst>
          </p:cNvPr>
          <p:cNvSpPr>
            <a:spLocks noGrp="1"/>
          </p:cNvSpPr>
          <p:nvPr>
            <p:ph type="dt" sz="half" idx="2"/>
          </p:nvPr>
        </p:nvSpPr>
        <p:spPr/>
        <p:txBody>
          <a:bodyPr/>
          <a:lstStyle/>
          <a:p>
            <a:r>
              <a:rPr lang="en-US" altLang="ja-JP"/>
              <a:t>July 2025</a:t>
            </a:r>
            <a:endParaRPr lang="en-US" altLang="ja-JP" dirty="0"/>
          </a:p>
        </p:txBody>
      </p:sp>
      <p:sp>
        <p:nvSpPr>
          <p:cNvPr id="5" name="テキスト ボックス 4">
            <a:extLst>
              <a:ext uri="{FF2B5EF4-FFF2-40B4-BE49-F238E27FC236}">
                <a16:creationId xmlns:a16="http://schemas.microsoft.com/office/drawing/2014/main" id="{4D1291A2-EAE4-4D36-8479-8186D4D0A212}"/>
              </a:ext>
            </a:extLst>
          </p:cNvPr>
          <p:cNvSpPr txBox="1"/>
          <p:nvPr/>
        </p:nvSpPr>
        <p:spPr>
          <a:xfrm>
            <a:off x="368423" y="781546"/>
            <a:ext cx="8407154" cy="830997"/>
          </a:xfrm>
          <a:prstGeom prst="rect">
            <a:avLst/>
          </a:prstGeom>
          <a:noFill/>
        </p:spPr>
        <p:txBody>
          <a:bodyPr wrap="square">
            <a:spAutoFit/>
          </a:bodyPr>
          <a:lstStyle/>
          <a:p>
            <a:pPr algn="ctr"/>
            <a:r>
              <a:rPr lang="en-US" altLang="ja-JP" sz="2400" b="1" dirty="0"/>
              <a:t>[802.15-ALL] 142nd IEEE 802.15 WSN Session</a:t>
            </a:r>
          </a:p>
          <a:p>
            <a:pPr algn="ctr"/>
            <a:r>
              <a:rPr lang="en-US" altLang="ja-JP" sz="2400" b="1" dirty="0"/>
              <a:t>Registration for this Session</a:t>
            </a:r>
          </a:p>
        </p:txBody>
      </p:sp>
      <p:sp>
        <p:nvSpPr>
          <p:cNvPr id="7" name="テキスト ボックス 6">
            <a:extLst>
              <a:ext uri="{FF2B5EF4-FFF2-40B4-BE49-F238E27FC236}">
                <a16:creationId xmlns:a16="http://schemas.microsoft.com/office/drawing/2014/main" id="{BEBD09BC-8827-7A8F-8DB4-EF59B561EB21}"/>
              </a:ext>
            </a:extLst>
          </p:cNvPr>
          <p:cNvSpPr txBox="1"/>
          <p:nvPr/>
        </p:nvSpPr>
        <p:spPr>
          <a:xfrm>
            <a:off x="773549" y="1970761"/>
            <a:ext cx="8002028" cy="3416320"/>
          </a:xfrm>
          <a:prstGeom prst="rect">
            <a:avLst/>
          </a:prstGeom>
          <a:noFill/>
        </p:spPr>
        <p:txBody>
          <a:bodyPr wrap="square">
            <a:spAutoFit/>
          </a:bodyPr>
          <a:lstStyle/>
          <a:p>
            <a:r>
              <a:rPr lang="en-US" altLang="ja-JP" sz="2400" dirty="0">
                <a:effectLst/>
                <a:latin typeface="Calibri" panose="020F0502020204030204" pitchFamily="34" charset="0"/>
                <a:ea typeface="游ゴシック" panose="020B0400000000000000" pitchFamily="50" charset="-128"/>
              </a:rPr>
              <a:t>This session is part of the Nov. IEEE 802 Mtg.</a:t>
            </a:r>
          </a:p>
          <a:p>
            <a:r>
              <a:rPr lang="en-US" altLang="ja-JP" sz="2400" dirty="0">
                <a:effectLst/>
                <a:latin typeface="Calibri" panose="020F0502020204030204" pitchFamily="34" charset="0"/>
                <a:ea typeface="游ゴシック" panose="020B0400000000000000" pitchFamily="50" charset="-128"/>
              </a:rPr>
              <a:t>  - You must pay the registration fee in order to attend</a:t>
            </a:r>
          </a:p>
          <a:p>
            <a:r>
              <a:rPr lang="en-US" altLang="ja-JP" sz="2400" dirty="0">
                <a:effectLst/>
                <a:latin typeface="Calibri" panose="020F0502020204030204" pitchFamily="34" charset="0"/>
                <a:ea typeface="游ゴシック" panose="020B0400000000000000" pitchFamily="50" charset="-128"/>
              </a:rPr>
              <a:t>  - If you have not already done so, you can follow the registration link below</a:t>
            </a:r>
          </a:p>
          <a:p>
            <a:r>
              <a:rPr lang="en-US" altLang="ja-JP" sz="2400" dirty="0">
                <a:effectLst/>
                <a:latin typeface="Calibri" panose="020F0502020204030204" pitchFamily="34" charset="0"/>
                <a:ea typeface="游ゴシック" panose="020B0400000000000000" pitchFamily="50" charset="-128"/>
              </a:rPr>
              <a:t>  - If you do not intend to register for this session you must leave this meeting and, if you have already logged attendance on IMAT,</a:t>
            </a:r>
          </a:p>
          <a:p>
            <a:r>
              <a:rPr lang="en-US" altLang="ja-JP" sz="2400" dirty="0">
                <a:effectLst/>
                <a:latin typeface="Calibri" panose="020F0502020204030204" pitchFamily="34" charset="0"/>
                <a:ea typeface="游ゴシック" panose="020B0400000000000000" pitchFamily="50" charset="-128"/>
              </a:rPr>
              <a:t>    email Jon </a:t>
            </a:r>
            <a:r>
              <a:rPr lang="en-US" altLang="ja-JP" sz="2400" dirty="0" err="1">
                <a:effectLst/>
                <a:latin typeface="Calibri" panose="020F0502020204030204" pitchFamily="34" charset="0"/>
                <a:ea typeface="游ゴシック" panose="020B0400000000000000" pitchFamily="50" charset="-128"/>
              </a:rPr>
              <a:t>Rosdahl</a:t>
            </a:r>
            <a:r>
              <a:rPr lang="en-US" altLang="ja-JP" sz="2400" dirty="0">
                <a:effectLst/>
                <a:latin typeface="Calibri" panose="020F0502020204030204" pitchFamily="34" charset="0"/>
                <a:ea typeface="游ゴシック" panose="020B0400000000000000" pitchFamily="50" charset="-128"/>
              </a:rPr>
              <a:t> (jrosdahl@ieee.org), or your WG leadership to have it removed</a:t>
            </a:r>
            <a:endParaRPr lang="ja-JP" altLang="ja-JP" sz="2400" dirty="0">
              <a:effectLst/>
              <a:latin typeface="Calibri" panose="020F0502020204030204" pitchFamily="34" charset="0"/>
              <a:ea typeface="游ゴシック" panose="020B0400000000000000" pitchFamily="50" charset="-128"/>
            </a:endParaRPr>
          </a:p>
        </p:txBody>
      </p:sp>
    </p:spTree>
    <p:extLst>
      <p:ext uri="{BB962C8B-B14F-4D97-AF65-F5344CB8AC3E}">
        <p14:creationId xmlns:p14="http://schemas.microsoft.com/office/powerpoint/2010/main" val="505762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798144-4A7A-A25D-3859-8B37311E7FA3}"/>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16</a:t>
            </a:fld>
            <a:endParaRPr lang="en-US" altLang="ja-JP" dirty="0"/>
          </a:p>
        </p:txBody>
      </p:sp>
      <p:sp>
        <p:nvSpPr>
          <p:cNvPr id="3" name="日付プレースホルダー 2">
            <a:extLst>
              <a:ext uri="{FF2B5EF4-FFF2-40B4-BE49-F238E27FC236}">
                <a16:creationId xmlns:a16="http://schemas.microsoft.com/office/drawing/2014/main" id="{AB879855-0153-7284-3FEB-660B4FB86925}"/>
              </a:ext>
            </a:extLst>
          </p:cNvPr>
          <p:cNvSpPr>
            <a:spLocks noGrp="1"/>
          </p:cNvSpPr>
          <p:nvPr>
            <p:ph type="dt" sz="half" idx="2"/>
          </p:nvPr>
        </p:nvSpPr>
        <p:spPr/>
        <p:txBody>
          <a:bodyPr/>
          <a:lstStyle/>
          <a:p>
            <a:r>
              <a:rPr lang="en-US" altLang="ja-JP"/>
              <a:t>July 2025</a:t>
            </a:r>
            <a:endParaRPr lang="en-US" altLang="ja-JP" dirty="0"/>
          </a:p>
        </p:txBody>
      </p:sp>
      <p:sp>
        <p:nvSpPr>
          <p:cNvPr id="7" name="テキスト ボックス 6">
            <a:extLst>
              <a:ext uri="{FF2B5EF4-FFF2-40B4-BE49-F238E27FC236}">
                <a16:creationId xmlns:a16="http://schemas.microsoft.com/office/drawing/2014/main" id="{2EC6E6D7-AAFC-0AA0-4B35-4AFA34C2D281}"/>
              </a:ext>
            </a:extLst>
          </p:cNvPr>
          <p:cNvSpPr txBox="1"/>
          <p:nvPr/>
        </p:nvSpPr>
        <p:spPr>
          <a:xfrm>
            <a:off x="2551813" y="614737"/>
            <a:ext cx="4572000" cy="461665"/>
          </a:xfrm>
          <a:prstGeom prst="rect">
            <a:avLst/>
          </a:prstGeom>
          <a:noFill/>
        </p:spPr>
        <p:txBody>
          <a:bodyPr wrap="square">
            <a:spAutoFit/>
          </a:bodyPr>
          <a:lstStyle/>
          <a:p>
            <a:r>
              <a:rPr lang="en-US" altLang="ja-JP" sz="2400" b="1" dirty="0">
                <a:latin typeface="Arial" panose="020B0604020202020204" pitchFamily="34" charset="0"/>
              </a:rPr>
              <a:t>Necessary Registration</a:t>
            </a:r>
            <a:endParaRPr lang="ja-JP" altLang="en-US" sz="2400" dirty="0"/>
          </a:p>
        </p:txBody>
      </p:sp>
      <p:graphicFrame>
        <p:nvGraphicFramePr>
          <p:cNvPr id="4" name="表 3">
            <a:extLst>
              <a:ext uri="{FF2B5EF4-FFF2-40B4-BE49-F238E27FC236}">
                <a16:creationId xmlns:a16="http://schemas.microsoft.com/office/drawing/2014/main" id="{1568C771-AC48-46D9-AFE6-9C9C18F8A400}"/>
              </a:ext>
            </a:extLst>
          </p:cNvPr>
          <p:cNvGraphicFramePr>
            <a:graphicFrameLocks noGrp="1"/>
          </p:cNvGraphicFramePr>
          <p:nvPr>
            <p:extLst>
              <p:ext uri="{D42A27DB-BD31-4B8C-83A1-F6EECF244321}">
                <p14:modId xmlns:p14="http://schemas.microsoft.com/office/powerpoint/2010/main" val="242295145"/>
              </p:ext>
            </p:extLst>
          </p:nvPr>
        </p:nvGraphicFramePr>
        <p:xfrm>
          <a:off x="276665" y="1355188"/>
          <a:ext cx="8670389" cy="3961450"/>
        </p:xfrm>
        <a:graphic>
          <a:graphicData uri="http://schemas.openxmlformats.org/drawingml/2006/table">
            <a:tbl>
              <a:tblPr/>
              <a:tblGrid>
                <a:gridCol w="1238627">
                  <a:extLst>
                    <a:ext uri="{9D8B030D-6E8A-4147-A177-3AD203B41FA5}">
                      <a16:colId xmlns:a16="http://schemas.microsoft.com/office/drawing/2014/main" val="2143711126"/>
                    </a:ext>
                  </a:extLst>
                </a:gridCol>
                <a:gridCol w="590173">
                  <a:extLst>
                    <a:ext uri="{9D8B030D-6E8A-4147-A177-3AD203B41FA5}">
                      <a16:colId xmlns:a16="http://schemas.microsoft.com/office/drawing/2014/main" val="1035264432"/>
                    </a:ext>
                  </a:extLst>
                </a:gridCol>
                <a:gridCol w="648454">
                  <a:extLst>
                    <a:ext uri="{9D8B030D-6E8A-4147-A177-3AD203B41FA5}">
                      <a16:colId xmlns:a16="http://schemas.microsoft.com/office/drawing/2014/main" val="957496337"/>
                    </a:ext>
                  </a:extLst>
                </a:gridCol>
                <a:gridCol w="1238627">
                  <a:extLst>
                    <a:ext uri="{9D8B030D-6E8A-4147-A177-3AD203B41FA5}">
                      <a16:colId xmlns:a16="http://schemas.microsoft.com/office/drawing/2014/main" val="1837330704"/>
                    </a:ext>
                  </a:extLst>
                </a:gridCol>
                <a:gridCol w="1238627">
                  <a:extLst>
                    <a:ext uri="{9D8B030D-6E8A-4147-A177-3AD203B41FA5}">
                      <a16:colId xmlns:a16="http://schemas.microsoft.com/office/drawing/2014/main" val="1394234581"/>
                    </a:ext>
                  </a:extLst>
                </a:gridCol>
                <a:gridCol w="1238627">
                  <a:extLst>
                    <a:ext uri="{9D8B030D-6E8A-4147-A177-3AD203B41FA5}">
                      <a16:colId xmlns:a16="http://schemas.microsoft.com/office/drawing/2014/main" val="3430625071"/>
                    </a:ext>
                  </a:extLst>
                </a:gridCol>
                <a:gridCol w="1238627">
                  <a:extLst>
                    <a:ext uri="{9D8B030D-6E8A-4147-A177-3AD203B41FA5}">
                      <a16:colId xmlns:a16="http://schemas.microsoft.com/office/drawing/2014/main" val="4042723829"/>
                    </a:ext>
                  </a:extLst>
                </a:gridCol>
                <a:gridCol w="1238627">
                  <a:extLst>
                    <a:ext uri="{9D8B030D-6E8A-4147-A177-3AD203B41FA5}">
                      <a16:colId xmlns:a16="http://schemas.microsoft.com/office/drawing/2014/main" val="1992736195"/>
                    </a:ext>
                  </a:extLst>
                </a:gridCol>
              </a:tblGrid>
              <a:tr h="395434">
                <a:tc gridSpan="8">
                  <a:txBody>
                    <a:bodyPr/>
                    <a:lstStyle/>
                    <a:p>
                      <a:pPr algn="ctr" fontAlgn="b"/>
                      <a:r>
                        <a:rPr lang="en-US" sz="3200" b="1" i="0" u="none" strike="noStrike" dirty="0">
                          <a:solidFill>
                            <a:srgbClr val="000000"/>
                          </a:solidFill>
                          <a:effectLst/>
                          <a:latin typeface="Times New Roman" panose="02020603050405020304" pitchFamily="18" charset="0"/>
                        </a:rPr>
                        <a:t>156th IEEE 802.15 WSN Session</a:t>
                      </a:r>
                    </a:p>
                  </a:txBody>
                  <a:tcPr marL="5906" marR="5906" marT="59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09057474"/>
                  </a:ext>
                </a:extLst>
              </a:tr>
              <a:tr h="395434">
                <a:tc gridSpan="8">
                  <a:txBody>
                    <a:bodyPr/>
                    <a:lstStyle/>
                    <a:p>
                      <a:pPr algn="ctr" fontAlgn="b"/>
                      <a:r>
                        <a:rPr lang="fi-FI" sz="3200" b="1" i="0" u="none" strike="noStrike">
                          <a:solidFill>
                            <a:srgbClr val="000000"/>
                          </a:solidFill>
                          <a:effectLst/>
                          <a:latin typeface="Times New Roman" panose="02020603050405020304" pitchFamily="18" charset="0"/>
                        </a:rPr>
                        <a:t>Registration for this Session</a:t>
                      </a:r>
                    </a:p>
                  </a:txBody>
                  <a:tcPr marL="5906" marR="5906" marT="59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92314074"/>
                  </a:ext>
                </a:extLst>
              </a:tr>
              <a:tr h="358923">
                <a:tc>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800" b="0" i="0" u="none" strike="noStrike" dirty="0">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872401"/>
                  </a:ext>
                </a:extLst>
              </a:tr>
              <a:tr h="1382879">
                <a:tc gridSpan="8">
                  <a:txBody>
                    <a:bodyPr/>
                    <a:lstStyle/>
                    <a:p>
                      <a:pPr algn="l" rtl="0" fontAlgn="t"/>
                      <a:r>
                        <a:rPr lang="en-US" sz="1800" b="1" i="0" u="none" strike="noStrike" dirty="0">
                          <a:solidFill>
                            <a:srgbClr val="000000"/>
                          </a:solidFill>
                          <a:effectLst/>
                          <a:latin typeface="Arial" panose="020B0604020202020204" pitchFamily="34" charset="0"/>
                        </a:rPr>
                        <a:t>This session is part of the May IEEE 802 Mtg.</a:t>
                      </a:r>
                      <a:br>
                        <a:rPr lang="en-US" sz="1800" b="1"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Arial" panose="020B0604020202020204" pitchFamily="34" charset="0"/>
                        </a:rPr>
                        <a:t>  - You must pay the registration fee in order to attend</a:t>
                      </a:r>
                      <a:br>
                        <a:rPr lang="en-US" sz="1800" b="1"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Arial" panose="020B0604020202020204" pitchFamily="34" charset="0"/>
                        </a:rPr>
                        <a:t>  - If you have not already done so, you can follow the registration link below</a:t>
                      </a:r>
                      <a:br>
                        <a:rPr lang="en-US" sz="1800" b="1"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Arial" panose="020B0604020202020204" pitchFamily="34" charset="0"/>
                        </a:rPr>
                        <a:t>  - If you do not intend to register for this session you must leave this meeting and, if you have already logged attendance on IMAT,</a:t>
                      </a:r>
                      <a:br>
                        <a:rPr lang="en-US" sz="1800" b="1"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Arial" panose="020B0604020202020204" pitchFamily="34" charset="0"/>
                        </a:rPr>
                        <a:t>    email Jon Rosdahl (jrosdahl@ieee.org), or your WG leadership to have it removed</a:t>
                      </a:r>
                    </a:p>
                  </a:txBody>
                  <a:tcPr marL="5906" marR="5906" marT="59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27714501"/>
                  </a:ext>
                </a:extLst>
              </a:tr>
              <a:tr h="514138">
                <a:tc gridSpan="2">
                  <a:txBody>
                    <a:bodyPr/>
                    <a:lstStyle/>
                    <a:p>
                      <a:pPr algn="l" fontAlgn="b"/>
                      <a:r>
                        <a:rPr lang="fi-FI" sz="1600" b="1" i="0" u="none" strike="noStrike" dirty="0" err="1">
                          <a:solidFill>
                            <a:schemeClr val="accent6"/>
                          </a:solidFill>
                          <a:effectLst/>
                          <a:latin typeface="Arial" panose="020B0604020202020204" pitchFamily="34" charset="0"/>
                        </a:rPr>
                        <a:t>Registration</a:t>
                      </a:r>
                      <a:r>
                        <a:rPr lang="fi-FI" sz="2400" b="1" i="0" u="none" strike="noStrike" dirty="0">
                          <a:solidFill>
                            <a:schemeClr val="accent6"/>
                          </a:solidFill>
                          <a:effectLst/>
                          <a:latin typeface="Arial" panose="020B0604020202020204" pitchFamily="34" charset="0"/>
                        </a:rPr>
                        <a:t> </a:t>
                      </a:r>
                      <a:r>
                        <a:rPr lang="fi-FI" sz="1600" b="1" i="0" u="none" strike="noStrike" dirty="0" err="1">
                          <a:solidFill>
                            <a:schemeClr val="accent6"/>
                          </a:solidFill>
                          <a:effectLst/>
                          <a:latin typeface="Arial" panose="020B0604020202020204" pitchFamily="34" charset="0"/>
                        </a:rPr>
                        <a:t>Link</a:t>
                      </a:r>
                      <a:r>
                        <a:rPr lang="fi-FI" sz="1600" b="1" i="0" u="none" strike="noStrike" dirty="0">
                          <a:solidFill>
                            <a:schemeClr val="accent6"/>
                          </a:solidFill>
                          <a:effectLst/>
                          <a:latin typeface="Arial" panose="020B0604020202020204" pitchFamily="34" charset="0"/>
                        </a:rPr>
                        <a:t>:</a:t>
                      </a:r>
                      <a:endParaRPr lang="fi-FI" sz="2000" b="1" i="0" u="none" strike="noStrike" dirty="0">
                        <a:solidFill>
                          <a:schemeClr val="accent6"/>
                        </a:solidFill>
                        <a:effectLst/>
                        <a:latin typeface="Arial" panose="020B0604020202020204" pitchFamily="34" charset="0"/>
                      </a:endParaRPr>
                    </a:p>
                  </a:txBody>
                  <a:tcPr marL="5906" marR="5906" marT="5906"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hMerge="1">
                  <a:txBody>
                    <a:bodyPr/>
                    <a:lstStyle/>
                    <a:p>
                      <a:pPr algn="l" fontAlgn="b"/>
                      <a:r>
                        <a:rPr lang="fi-FI" sz="1800" b="0" i="0" u="sng" strike="noStrike" dirty="0">
                          <a:solidFill>
                            <a:srgbClr val="0000FF"/>
                          </a:solidFill>
                          <a:effectLst/>
                          <a:latin typeface="Arial" panose="020B0604020202020204" pitchFamily="34" charset="0"/>
                          <a:hlinkClick r:id="rId2"/>
                        </a:rPr>
                        <a:t>https://grouper.ieee.org/groups/802/15/pub/Meeting_Plan.html</a:t>
                      </a:r>
                      <a:endParaRPr lang="fi-FI" sz="1800" b="0" i="0" u="sng" strike="noStrike" dirty="0">
                        <a:solidFill>
                          <a:srgbClr val="0000FF"/>
                        </a:solidFill>
                        <a:effectLst/>
                        <a:latin typeface="Arial" panose="020B0604020202020204" pitchFamily="34" charset="0"/>
                      </a:endParaRPr>
                    </a:p>
                  </a:txBody>
                  <a:tcPr marL="5906" marR="5906" marT="5906" marB="0" anchor="b">
                    <a:lnL>
                      <a:noFill/>
                    </a:lnL>
                    <a:lnR>
                      <a:noFill/>
                    </a:lnR>
                    <a:lnT w="6350" cap="flat" cmpd="sng" algn="ctr">
                      <a:solidFill>
                        <a:srgbClr val="000000"/>
                      </a:solidFill>
                      <a:prstDash val="solid"/>
                      <a:round/>
                      <a:headEnd type="none" w="med" len="med"/>
                      <a:tailEnd type="none" w="med" len="med"/>
                    </a:lnT>
                    <a:lnB>
                      <a:noFill/>
                    </a:lnB>
                    <a:noFill/>
                  </a:tcPr>
                </a:tc>
                <a:tc gridSpan="6">
                  <a:txBody>
                    <a:bodyPr/>
                    <a:lstStyle/>
                    <a:p>
                      <a:pPr algn="l" fontAlgn="b"/>
                      <a:r>
                        <a:rPr lang="fi-FI" sz="2000" b="1" i="0" u="none" strike="noStrike" dirty="0">
                          <a:solidFill>
                            <a:schemeClr val="accent6"/>
                          </a:solidFill>
                          <a:effectLst/>
                          <a:latin typeface="Arial" panose="020B0604020202020204" pitchFamily="34" charset="0"/>
                        </a:rPr>
                        <a:t>https://touchpoint.eventsair.com/2025-may-ieee-802-wireless-interim-session</a:t>
                      </a:r>
                    </a:p>
                  </a:txBody>
                  <a:tcPr marL="5906" marR="5906" marT="5906"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hMerge="1">
                  <a:txBody>
                    <a:bodyPr/>
                    <a:lstStyle/>
                    <a:p>
                      <a:r>
                        <a:rPr lang="fi-FI" sz="1800" b="0" i="0" u="sng" strike="noStrike" dirty="0">
                          <a:solidFill>
                            <a:srgbClr val="0000FF"/>
                          </a:solidFill>
                          <a:effectLst/>
                          <a:latin typeface="Arial" panose="020B0604020202020204" pitchFamily="34" charset="0"/>
                          <a:hlinkClick r:id="rId2"/>
                        </a:rPr>
                        <a:t>https://grouper.ieee.org/groups/802/15/pub/Meeting_Plan.html</a:t>
                      </a:r>
                      <a:endParaRPr kumimoji="1" lang="ja-JP" altLang="en-US" dirty="0"/>
                    </a:p>
                  </a:txBody>
                  <a:tcPr marL="5906" marR="5906" marT="5906" marB="0" anchor="b">
                    <a:lnL>
                      <a:noFill/>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39252210"/>
                  </a:ext>
                </a:extLst>
              </a:tr>
            </a:tbl>
          </a:graphicData>
        </a:graphic>
      </p:graphicFrame>
    </p:spTree>
    <p:extLst>
      <p:ext uri="{BB962C8B-B14F-4D97-AF65-F5344CB8AC3E}">
        <p14:creationId xmlns:p14="http://schemas.microsoft.com/office/powerpoint/2010/main" val="4277718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20176-BF43-733B-FD48-0B2F6D0DAFA4}"/>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8ED3E87-1D03-7EE6-F8E6-21C737CE5BF0}"/>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17</a:t>
            </a:fld>
            <a:endParaRPr lang="en-US" altLang="ja-JP" dirty="0"/>
          </a:p>
        </p:txBody>
      </p:sp>
      <p:sp>
        <p:nvSpPr>
          <p:cNvPr id="3" name="日付プレースホルダー 2">
            <a:extLst>
              <a:ext uri="{FF2B5EF4-FFF2-40B4-BE49-F238E27FC236}">
                <a16:creationId xmlns:a16="http://schemas.microsoft.com/office/drawing/2014/main" id="{92BD62B2-AE4D-2C37-BD01-575F22F0267E}"/>
              </a:ext>
            </a:extLst>
          </p:cNvPr>
          <p:cNvSpPr>
            <a:spLocks noGrp="1"/>
          </p:cNvSpPr>
          <p:nvPr>
            <p:ph type="dt" sz="half" idx="2"/>
          </p:nvPr>
        </p:nvSpPr>
        <p:spPr/>
        <p:txBody>
          <a:bodyPr/>
          <a:lstStyle/>
          <a:p>
            <a:r>
              <a:rPr lang="en-US" altLang="ja-JP"/>
              <a:t>July 2025</a:t>
            </a:r>
            <a:endParaRPr lang="en-US" altLang="ja-JP" dirty="0"/>
          </a:p>
        </p:txBody>
      </p:sp>
      <p:sp>
        <p:nvSpPr>
          <p:cNvPr id="6" name="テキスト ボックス 5">
            <a:extLst>
              <a:ext uri="{FF2B5EF4-FFF2-40B4-BE49-F238E27FC236}">
                <a16:creationId xmlns:a16="http://schemas.microsoft.com/office/drawing/2014/main" id="{1EB66274-AF6B-B9FA-EC0E-F26BF008DCAC}"/>
              </a:ext>
            </a:extLst>
          </p:cNvPr>
          <p:cNvSpPr txBox="1"/>
          <p:nvPr/>
        </p:nvSpPr>
        <p:spPr>
          <a:xfrm>
            <a:off x="572154" y="661775"/>
            <a:ext cx="8310590" cy="369332"/>
          </a:xfrm>
          <a:prstGeom prst="rect">
            <a:avLst/>
          </a:prstGeom>
          <a:noFill/>
        </p:spPr>
        <p:txBody>
          <a:bodyPr wrap="square">
            <a:spAutoFit/>
          </a:bodyPr>
          <a:lstStyle/>
          <a:p>
            <a:r>
              <a:rPr lang="fi-FI" altLang="ja-JP" dirty="0"/>
              <a:t>https://web.cvent.com/event/b4fe1917-82ff-44d5-b34a-afe989945a9e/summary</a:t>
            </a:r>
            <a:endParaRPr lang="ja-JP" altLang="en-US" dirty="0"/>
          </a:p>
        </p:txBody>
      </p:sp>
      <p:pic>
        <p:nvPicPr>
          <p:cNvPr id="9" name="図 8">
            <a:extLst>
              <a:ext uri="{FF2B5EF4-FFF2-40B4-BE49-F238E27FC236}">
                <a16:creationId xmlns:a16="http://schemas.microsoft.com/office/drawing/2014/main" id="{1FD1D7DA-6D9A-5558-7A84-ED806FA8FABE}"/>
              </a:ext>
            </a:extLst>
          </p:cNvPr>
          <p:cNvPicPr>
            <a:picLocks noChangeAspect="1"/>
          </p:cNvPicPr>
          <p:nvPr/>
        </p:nvPicPr>
        <p:blipFill>
          <a:blip r:embed="rId2"/>
          <a:stretch>
            <a:fillRect/>
          </a:stretch>
        </p:blipFill>
        <p:spPr>
          <a:xfrm>
            <a:off x="955793" y="1031107"/>
            <a:ext cx="7232414" cy="5216820"/>
          </a:xfrm>
          <a:prstGeom prst="rect">
            <a:avLst/>
          </a:prstGeom>
        </p:spPr>
      </p:pic>
    </p:spTree>
    <p:extLst>
      <p:ext uri="{BB962C8B-B14F-4D97-AF65-F5344CB8AC3E}">
        <p14:creationId xmlns:p14="http://schemas.microsoft.com/office/powerpoint/2010/main" val="292182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F3F1984-CA40-DE45-8625-4EFC9BA625E4}"/>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18</a:t>
            </a:fld>
            <a:endParaRPr lang="en-US" altLang="ja-JP" dirty="0"/>
          </a:p>
        </p:txBody>
      </p:sp>
      <p:sp>
        <p:nvSpPr>
          <p:cNvPr id="3" name="日付プレースホルダー 2">
            <a:extLst>
              <a:ext uri="{FF2B5EF4-FFF2-40B4-BE49-F238E27FC236}">
                <a16:creationId xmlns:a16="http://schemas.microsoft.com/office/drawing/2014/main" id="{55F10621-601A-81AA-A0B9-30B61EB7BAAD}"/>
              </a:ext>
            </a:extLst>
          </p:cNvPr>
          <p:cNvSpPr>
            <a:spLocks noGrp="1"/>
          </p:cNvSpPr>
          <p:nvPr>
            <p:ph type="dt" sz="half" idx="2"/>
          </p:nvPr>
        </p:nvSpPr>
        <p:spPr/>
        <p:txBody>
          <a:bodyPr/>
          <a:lstStyle/>
          <a:p>
            <a:r>
              <a:rPr lang="en-US" altLang="ja-JP"/>
              <a:t>July 2025</a:t>
            </a:r>
            <a:endParaRPr lang="en-US" altLang="ja-JP" dirty="0"/>
          </a:p>
        </p:txBody>
      </p:sp>
      <p:pic>
        <p:nvPicPr>
          <p:cNvPr id="7" name="図 6">
            <a:extLst>
              <a:ext uri="{FF2B5EF4-FFF2-40B4-BE49-F238E27FC236}">
                <a16:creationId xmlns:a16="http://schemas.microsoft.com/office/drawing/2014/main" id="{97E6C374-CA52-6400-0EAE-FD0A776782BB}"/>
              </a:ext>
            </a:extLst>
          </p:cNvPr>
          <p:cNvPicPr>
            <a:picLocks noChangeAspect="1"/>
          </p:cNvPicPr>
          <p:nvPr/>
        </p:nvPicPr>
        <p:blipFill>
          <a:blip r:embed="rId2"/>
          <a:stretch>
            <a:fillRect/>
          </a:stretch>
        </p:blipFill>
        <p:spPr>
          <a:xfrm>
            <a:off x="337016" y="709159"/>
            <a:ext cx="8765182" cy="3448963"/>
          </a:xfrm>
          <a:prstGeom prst="rect">
            <a:avLst/>
          </a:prstGeom>
        </p:spPr>
      </p:pic>
      <p:pic>
        <p:nvPicPr>
          <p:cNvPr id="8" name="図 7">
            <a:extLst>
              <a:ext uri="{FF2B5EF4-FFF2-40B4-BE49-F238E27FC236}">
                <a16:creationId xmlns:a16="http://schemas.microsoft.com/office/drawing/2014/main" id="{EF2088F3-5F88-29EC-DDCE-7A59361A4F99}"/>
              </a:ext>
            </a:extLst>
          </p:cNvPr>
          <p:cNvPicPr>
            <a:picLocks noChangeAspect="1"/>
          </p:cNvPicPr>
          <p:nvPr/>
        </p:nvPicPr>
        <p:blipFill>
          <a:blip r:embed="rId3"/>
          <a:stretch>
            <a:fillRect/>
          </a:stretch>
        </p:blipFill>
        <p:spPr>
          <a:xfrm>
            <a:off x="591744" y="3293885"/>
            <a:ext cx="8255725" cy="3181528"/>
          </a:xfrm>
          <a:prstGeom prst="rect">
            <a:avLst/>
          </a:prstGeom>
        </p:spPr>
      </p:pic>
    </p:spTree>
    <p:extLst>
      <p:ext uri="{BB962C8B-B14F-4D97-AF65-F5344CB8AC3E}">
        <p14:creationId xmlns:p14="http://schemas.microsoft.com/office/powerpoint/2010/main" val="3495941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6C81CF7-558C-8FEC-DCD0-AAFEF9B4433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19</a:t>
            </a:fld>
            <a:endParaRPr lang="en-US" altLang="ja-JP" dirty="0"/>
          </a:p>
        </p:txBody>
      </p:sp>
      <p:sp>
        <p:nvSpPr>
          <p:cNvPr id="3" name="日付プレースホルダー 2">
            <a:extLst>
              <a:ext uri="{FF2B5EF4-FFF2-40B4-BE49-F238E27FC236}">
                <a16:creationId xmlns:a16="http://schemas.microsoft.com/office/drawing/2014/main" id="{C8172650-6665-2C51-BFAE-85405EF1DAC5}"/>
              </a:ext>
            </a:extLst>
          </p:cNvPr>
          <p:cNvSpPr>
            <a:spLocks noGrp="1"/>
          </p:cNvSpPr>
          <p:nvPr>
            <p:ph type="dt" sz="half" idx="2"/>
          </p:nvPr>
        </p:nvSpPr>
        <p:spPr/>
        <p:txBody>
          <a:bodyPr/>
          <a:lstStyle/>
          <a:p>
            <a:r>
              <a:rPr lang="en-US" altLang="ja-JP"/>
              <a:t>July 2025</a:t>
            </a:r>
            <a:endParaRPr lang="en-US" altLang="ja-JP" dirty="0"/>
          </a:p>
        </p:txBody>
      </p:sp>
      <p:pic>
        <p:nvPicPr>
          <p:cNvPr id="4" name="図 3">
            <a:extLst>
              <a:ext uri="{FF2B5EF4-FFF2-40B4-BE49-F238E27FC236}">
                <a16:creationId xmlns:a16="http://schemas.microsoft.com/office/drawing/2014/main" id="{4070D049-6474-FDB3-1CC8-33FCAE7E0280}"/>
              </a:ext>
            </a:extLst>
          </p:cNvPr>
          <p:cNvPicPr>
            <a:picLocks noChangeAspect="1"/>
          </p:cNvPicPr>
          <p:nvPr/>
        </p:nvPicPr>
        <p:blipFill>
          <a:blip r:embed="rId2"/>
          <a:stretch>
            <a:fillRect/>
          </a:stretch>
        </p:blipFill>
        <p:spPr>
          <a:xfrm>
            <a:off x="1139082" y="614737"/>
            <a:ext cx="7231597" cy="5930465"/>
          </a:xfrm>
          <a:prstGeom prst="rect">
            <a:avLst/>
          </a:prstGeom>
        </p:spPr>
      </p:pic>
    </p:spTree>
    <p:extLst>
      <p:ext uri="{BB962C8B-B14F-4D97-AF65-F5344CB8AC3E}">
        <p14:creationId xmlns:p14="http://schemas.microsoft.com/office/powerpoint/2010/main" val="661397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78F5AB9-524A-146E-2821-1D409BB4D58E}"/>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2</a:t>
            </a:fld>
            <a:endParaRPr lang="en-US" altLang="ja-JP" dirty="0"/>
          </a:p>
        </p:txBody>
      </p:sp>
      <p:sp>
        <p:nvSpPr>
          <p:cNvPr id="26626" name="Rectangle 2"/>
          <p:cNvSpPr>
            <a:spLocks noGrp="1" noChangeArrowheads="1"/>
          </p:cNvSpPr>
          <p:nvPr>
            <p:ph type="ctrTitle"/>
          </p:nvPr>
        </p:nvSpPr>
        <p:spPr>
          <a:xfrm>
            <a:off x="792696" y="620688"/>
            <a:ext cx="7558608" cy="5832068"/>
          </a:xfrm>
        </p:spPr>
        <p:txBody>
          <a:bodyPr/>
          <a:lstStyle/>
          <a:p>
            <a:r>
              <a:rPr lang="en-US" altLang="ja-JP" b="1" dirty="0">
                <a:ea typeface="ＭＳ Ｐゴシック" pitchFamily="50" charset="-128"/>
              </a:rPr>
              <a:t>IEEE 802.15 TG15.6ma </a:t>
            </a:r>
            <a:br>
              <a:rPr lang="en-US" altLang="ja-JP" b="1" dirty="0">
                <a:ea typeface="ＭＳ Ｐゴシック" pitchFamily="50" charset="-128"/>
              </a:rPr>
            </a:br>
            <a:r>
              <a:rPr lang="en-US" altLang="ja-JP" sz="3600" dirty="0">
                <a:ea typeface="ＭＳ Ｐゴシック" charset="-128"/>
              </a:rPr>
              <a:t>(Revision of IEEE802.15.6-2012) </a:t>
            </a:r>
            <a:br>
              <a:rPr lang="en-US" altLang="ja-JP" b="1" dirty="0">
                <a:ea typeface="ＭＳ Ｐゴシック" pitchFamily="50" charset="-128"/>
              </a:rPr>
            </a:br>
            <a:r>
              <a:rPr lang="en-US" altLang="ja-JP" dirty="0">
                <a:ea typeface="ＭＳ Ｐゴシック" pitchFamily="50" charset="-128"/>
              </a:rPr>
              <a:t>Opening Information</a:t>
            </a:r>
            <a:br>
              <a:rPr lang="en-US" altLang="ja-JP" dirty="0">
                <a:ea typeface="ＭＳ Ｐゴシック" pitchFamily="50" charset="-128"/>
              </a:rPr>
            </a:br>
            <a:br>
              <a:rPr lang="en-US" altLang="ja-JP" dirty="0">
                <a:ea typeface="ＭＳ Ｐゴシック" pitchFamily="50" charset="-128"/>
              </a:rPr>
            </a:br>
            <a:r>
              <a:rPr lang="en-US" altLang="ja-JP" sz="2800" dirty="0">
                <a:ea typeface="ＭＳ Ｐゴシック" pitchFamily="50" charset="-128"/>
              </a:rPr>
              <a:t>In Personal and Virtual Hybrid Plenary Session</a:t>
            </a:r>
            <a:br>
              <a:rPr lang="en-US" altLang="ja-JP" sz="2800" dirty="0">
                <a:ea typeface="ＭＳ Ｐゴシック" pitchFamily="50" charset="-128"/>
              </a:rPr>
            </a:br>
            <a:r>
              <a:rPr lang="en-US" altLang="ja-JP" sz="2800" dirty="0">
                <a:ea typeface="ＭＳ Ｐゴシック" pitchFamily="50" charset="-128"/>
              </a:rPr>
              <a:t>Madrid, Spain</a:t>
            </a:r>
            <a:br>
              <a:rPr lang="en-US" altLang="ja-JP" sz="2800" dirty="0">
                <a:ea typeface="ＭＳ Ｐゴシック" pitchFamily="50" charset="-128"/>
              </a:rPr>
            </a:br>
            <a:br>
              <a:rPr lang="en-US" altLang="ja-JP" sz="2800" dirty="0">
                <a:ea typeface="ＭＳ Ｐゴシック" pitchFamily="50" charset="-128"/>
              </a:rPr>
            </a:br>
            <a:r>
              <a:rPr lang="en-US" altLang="ja-JP" sz="2800" dirty="0">
                <a:ea typeface="ＭＳ Ｐゴシック" pitchFamily="50" charset="-128"/>
              </a:rPr>
              <a:t>July 27</a:t>
            </a:r>
            <a:r>
              <a:rPr lang="en-US" altLang="ja-JP" sz="2800" baseline="30000" dirty="0">
                <a:ea typeface="ＭＳ Ｐゴシック" pitchFamily="50" charset="-128"/>
              </a:rPr>
              <a:t>th</a:t>
            </a:r>
            <a:r>
              <a:rPr lang="en-US" altLang="ja-JP" sz="2800" dirty="0">
                <a:ea typeface="ＭＳ Ｐゴシック" pitchFamily="50" charset="-128"/>
              </a:rPr>
              <a:t>, 2025</a:t>
            </a:r>
            <a:br>
              <a:rPr lang="en-US" altLang="ja-JP" sz="2800" dirty="0">
                <a:ea typeface="ＭＳ Ｐゴシック" pitchFamily="50" charset="-128"/>
              </a:rPr>
            </a:br>
            <a:r>
              <a:rPr lang="en-US" altLang="ja-JP" sz="2800" dirty="0">
                <a:ea typeface="ＭＳ Ｐゴシック" pitchFamily="50" charset="-128"/>
              </a:rPr>
              <a:t>Ryuji K</a:t>
            </a:r>
            <a:r>
              <a:rPr lang="en-US" altLang="ja-JP" sz="3200" dirty="0">
                <a:ea typeface="ＭＳ Ｐゴシック" pitchFamily="50" charset="-128"/>
              </a:rPr>
              <a:t>ohno</a:t>
            </a:r>
            <a:br>
              <a:rPr lang="en-US" altLang="ja-JP" sz="3200" dirty="0">
                <a:ea typeface="ＭＳ Ｐゴシック" pitchFamily="50" charset="-128"/>
              </a:rPr>
            </a:br>
            <a:r>
              <a:rPr lang="en-US" altLang="ja-JP" sz="2400" dirty="0">
                <a:ea typeface="ＭＳ Ｐゴシック" pitchFamily="50" charset="-128"/>
              </a:rPr>
              <a:t>Yokohama National University(YNU),</a:t>
            </a:r>
            <a:br>
              <a:rPr lang="en-US" altLang="ja-JP" sz="2400" dirty="0">
                <a:ea typeface="ＭＳ Ｐゴシック" pitchFamily="50" charset="-128"/>
              </a:rPr>
            </a:br>
            <a:r>
              <a:rPr lang="en-US" altLang="ja-JP" sz="2400" dirty="0">
                <a:ea typeface="ＭＳ Ｐゴシック" pitchFamily="50" charset="-128"/>
              </a:rPr>
              <a:t>YRP International Alliance Institute(YRP-IAI)</a:t>
            </a:r>
            <a:endParaRPr lang="ja-JP" altLang="ja-JP" dirty="0"/>
          </a:p>
        </p:txBody>
      </p:sp>
      <p:sp>
        <p:nvSpPr>
          <p:cNvPr id="8" name="Rectangle 4">
            <a:extLst>
              <a:ext uri="{FF2B5EF4-FFF2-40B4-BE49-F238E27FC236}">
                <a16:creationId xmlns:a16="http://schemas.microsoft.com/office/drawing/2014/main" id="{7452B46E-22D1-4A52-AD68-016DFFC763DA}"/>
              </a:ext>
            </a:extLst>
          </p:cNvPr>
          <p:cNvSpPr>
            <a:spLocks noGrp="1" noChangeArrowheads="1"/>
          </p:cNvSpPr>
          <p:nvPr>
            <p:ph type="dt" sz="half" idx="2"/>
          </p:nvPr>
        </p:nvSpPr>
        <p:spPr bwMode="auto">
          <a:xfrm>
            <a:off x="684483" y="405244"/>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2025</a:t>
            </a:r>
            <a:endParaRPr lang="en-US" altLang="ja-JP"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D914E-78D8-8774-309C-D591435E0343}"/>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D0904E3-3CB8-9866-6B92-7C6A7A0601EB}"/>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20</a:t>
            </a:fld>
            <a:endParaRPr lang="en-US" altLang="ja-JP" dirty="0"/>
          </a:p>
        </p:txBody>
      </p:sp>
      <p:sp>
        <p:nvSpPr>
          <p:cNvPr id="3" name="日付プレースホルダー 2">
            <a:extLst>
              <a:ext uri="{FF2B5EF4-FFF2-40B4-BE49-F238E27FC236}">
                <a16:creationId xmlns:a16="http://schemas.microsoft.com/office/drawing/2014/main" id="{3D4CE093-B8DC-FECA-E764-AF7C7A1457FE}"/>
              </a:ext>
            </a:extLst>
          </p:cNvPr>
          <p:cNvSpPr>
            <a:spLocks noGrp="1"/>
          </p:cNvSpPr>
          <p:nvPr>
            <p:ph type="dt" sz="half" idx="2"/>
          </p:nvPr>
        </p:nvSpPr>
        <p:spPr/>
        <p:txBody>
          <a:bodyPr/>
          <a:lstStyle/>
          <a:p>
            <a:r>
              <a:rPr lang="en-US" altLang="ja-JP"/>
              <a:t>July 2025</a:t>
            </a:r>
            <a:endParaRPr lang="en-US" altLang="ja-JP" dirty="0"/>
          </a:p>
        </p:txBody>
      </p:sp>
    </p:spTree>
    <p:extLst>
      <p:ext uri="{BB962C8B-B14F-4D97-AF65-F5344CB8AC3E}">
        <p14:creationId xmlns:p14="http://schemas.microsoft.com/office/powerpoint/2010/main" val="2536884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EBBF5-F97A-1C8B-B5E1-5722B1F03825}"/>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552B817-2673-777F-88F9-E1F8F360E1F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21</a:t>
            </a:fld>
            <a:endParaRPr lang="en-US" altLang="ja-JP" dirty="0"/>
          </a:p>
        </p:txBody>
      </p:sp>
      <p:sp>
        <p:nvSpPr>
          <p:cNvPr id="3" name="日付プレースホルダー 2">
            <a:extLst>
              <a:ext uri="{FF2B5EF4-FFF2-40B4-BE49-F238E27FC236}">
                <a16:creationId xmlns:a16="http://schemas.microsoft.com/office/drawing/2014/main" id="{00C8E15C-EE72-0426-F296-EB2271941B4F}"/>
              </a:ext>
            </a:extLst>
          </p:cNvPr>
          <p:cNvSpPr>
            <a:spLocks noGrp="1"/>
          </p:cNvSpPr>
          <p:nvPr>
            <p:ph type="dt" sz="half" idx="2"/>
          </p:nvPr>
        </p:nvSpPr>
        <p:spPr/>
        <p:txBody>
          <a:bodyPr/>
          <a:lstStyle/>
          <a:p>
            <a:r>
              <a:rPr lang="en-US" altLang="ja-JP"/>
              <a:t>July 2025</a:t>
            </a:r>
            <a:endParaRPr lang="en-US" altLang="ja-JP" dirty="0"/>
          </a:p>
        </p:txBody>
      </p:sp>
      <p:sp>
        <p:nvSpPr>
          <p:cNvPr id="5" name="テキスト ボックス 4">
            <a:extLst>
              <a:ext uri="{FF2B5EF4-FFF2-40B4-BE49-F238E27FC236}">
                <a16:creationId xmlns:a16="http://schemas.microsoft.com/office/drawing/2014/main" id="{726D854A-B39A-34AE-47AC-0BA836AF4647}"/>
              </a:ext>
            </a:extLst>
          </p:cNvPr>
          <p:cNvSpPr txBox="1"/>
          <p:nvPr/>
        </p:nvSpPr>
        <p:spPr>
          <a:xfrm>
            <a:off x="196949" y="684628"/>
            <a:ext cx="8848798" cy="769441"/>
          </a:xfrm>
          <a:prstGeom prst="rect">
            <a:avLst/>
          </a:prstGeom>
          <a:noFill/>
        </p:spPr>
        <p:txBody>
          <a:bodyPr wrap="square">
            <a:spAutoFit/>
          </a:bodyPr>
          <a:lstStyle/>
          <a:p>
            <a:r>
              <a:rPr lang="en-US" altLang="ja-JP" sz="2400" b="1" i="0" u="none" strike="noStrike" dirty="0">
                <a:solidFill>
                  <a:srgbClr val="0070C0"/>
                </a:solidFill>
                <a:effectLst/>
                <a:latin typeface="Arial" panose="020B0604020202020204" pitchFamily="34" charset="0"/>
              </a:rPr>
              <a:t>Future Meeting Schedule</a:t>
            </a:r>
            <a:r>
              <a:rPr lang="en-US" altLang="ja-JP" sz="1600" dirty="0">
                <a:solidFill>
                  <a:srgbClr val="0070C0"/>
                </a:solidFill>
              </a:rPr>
              <a:t> </a:t>
            </a:r>
            <a:r>
              <a:rPr lang="en-US" altLang="ja-JP" sz="2000" b="0" i="0" u="sng" strike="noStrike" dirty="0">
                <a:solidFill>
                  <a:srgbClr val="0070C0"/>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https://grouper.ieee.org/groups/802/15/pub/Meeting_Plan.html</a:t>
            </a:r>
            <a:r>
              <a:rPr lang="en-US" altLang="ja-JP" sz="1400" dirty="0">
                <a:solidFill>
                  <a:srgbClr val="0070C0"/>
                </a:solidFill>
              </a:rPr>
              <a:t> </a:t>
            </a:r>
            <a:endParaRPr lang="ja-JP" altLang="en-US" sz="1600" dirty="0">
              <a:solidFill>
                <a:srgbClr val="0070C0"/>
              </a:solidFill>
            </a:endParaRPr>
          </a:p>
        </p:txBody>
      </p:sp>
      <p:pic>
        <p:nvPicPr>
          <p:cNvPr id="7" name="図 6">
            <a:extLst>
              <a:ext uri="{FF2B5EF4-FFF2-40B4-BE49-F238E27FC236}">
                <a16:creationId xmlns:a16="http://schemas.microsoft.com/office/drawing/2014/main" id="{1AF0F733-65CA-F9C4-1295-201AB2E4058E}"/>
              </a:ext>
            </a:extLst>
          </p:cNvPr>
          <p:cNvPicPr>
            <a:picLocks noChangeAspect="1"/>
          </p:cNvPicPr>
          <p:nvPr/>
        </p:nvPicPr>
        <p:blipFill>
          <a:blip r:embed="rId3"/>
          <a:stretch>
            <a:fillRect/>
          </a:stretch>
        </p:blipFill>
        <p:spPr>
          <a:xfrm>
            <a:off x="0" y="1582776"/>
            <a:ext cx="9144000" cy="2677951"/>
          </a:xfrm>
          <a:prstGeom prst="rect">
            <a:avLst/>
          </a:prstGeom>
        </p:spPr>
      </p:pic>
      <p:pic>
        <p:nvPicPr>
          <p:cNvPr id="9" name="図 8">
            <a:extLst>
              <a:ext uri="{FF2B5EF4-FFF2-40B4-BE49-F238E27FC236}">
                <a16:creationId xmlns:a16="http://schemas.microsoft.com/office/drawing/2014/main" id="{E29D7042-6D2C-DA0C-02E9-A07A74F25231}"/>
              </a:ext>
            </a:extLst>
          </p:cNvPr>
          <p:cNvPicPr>
            <a:picLocks noChangeAspect="1"/>
          </p:cNvPicPr>
          <p:nvPr/>
        </p:nvPicPr>
        <p:blipFill>
          <a:blip r:embed="rId4"/>
          <a:stretch>
            <a:fillRect/>
          </a:stretch>
        </p:blipFill>
        <p:spPr>
          <a:xfrm>
            <a:off x="0" y="4260727"/>
            <a:ext cx="9144000" cy="2028994"/>
          </a:xfrm>
          <a:prstGeom prst="rect">
            <a:avLst/>
          </a:prstGeom>
        </p:spPr>
      </p:pic>
    </p:spTree>
    <p:extLst>
      <p:ext uri="{BB962C8B-B14F-4D97-AF65-F5344CB8AC3E}">
        <p14:creationId xmlns:p14="http://schemas.microsoft.com/office/powerpoint/2010/main" val="1034948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7D9E3D2-F7A2-96A3-122F-5FDF799E50B8}"/>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22</a:t>
            </a:fld>
            <a:endParaRPr lang="en-US" altLang="ja-JP" dirty="0"/>
          </a:p>
        </p:txBody>
      </p:sp>
      <p:sp>
        <p:nvSpPr>
          <p:cNvPr id="3" name="日付プレースホルダー 2">
            <a:extLst>
              <a:ext uri="{FF2B5EF4-FFF2-40B4-BE49-F238E27FC236}">
                <a16:creationId xmlns:a16="http://schemas.microsoft.com/office/drawing/2014/main" id="{4F1F6A68-5744-1909-9926-4198EBF4AA6B}"/>
              </a:ext>
            </a:extLst>
          </p:cNvPr>
          <p:cNvSpPr>
            <a:spLocks noGrp="1"/>
          </p:cNvSpPr>
          <p:nvPr>
            <p:ph type="dt" sz="half" idx="2"/>
          </p:nvPr>
        </p:nvSpPr>
        <p:spPr/>
        <p:txBody>
          <a:bodyPr/>
          <a:lstStyle/>
          <a:p>
            <a:r>
              <a:rPr lang="en-US" altLang="ja-JP"/>
              <a:t>July 2025</a:t>
            </a:r>
            <a:endParaRPr lang="en-US" altLang="ja-JP" dirty="0"/>
          </a:p>
        </p:txBody>
      </p:sp>
      <p:sp>
        <p:nvSpPr>
          <p:cNvPr id="4" name="Rectangle 3">
            <a:extLst>
              <a:ext uri="{FF2B5EF4-FFF2-40B4-BE49-F238E27FC236}">
                <a16:creationId xmlns:a16="http://schemas.microsoft.com/office/drawing/2014/main" id="{E389BFE1-7906-201B-E891-80D2D8D08092}"/>
              </a:ext>
            </a:extLst>
          </p:cNvPr>
          <p:cNvSpPr txBox="1">
            <a:spLocks noChangeArrowheads="1"/>
          </p:cNvSpPr>
          <p:nvPr/>
        </p:nvSpPr>
        <p:spPr>
          <a:xfrm>
            <a:off x="266700" y="1447703"/>
            <a:ext cx="8686800" cy="495456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marL="233363" indent="0" defTabSz="914400" fontAlgn="b">
              <a:lnSpc>
                <a:spcPct val="80000"/>
              </a:lnSpc>
              <a:spcAft>
                <a:spcPts val="0"/>
              </a:spcAft>
              <a:buFontTx/>
              <a:buNone/>
              <a:defRPr/>
            </a:pPr>
            <a:r>
              <a:rPr lang="en-US" sz="1000" kern="1200" dirty="0">
                <a:latin typeface="Arial" panose="020B0604020202020204" pitchFamily="34" charset="0"/>
                <a:cs typeface="Arial" panose="020B0604020202020204" pitchFamily="34" charset="0"/>
              </a:rPr>
              <a:t>Chair: </a:t>
            </a:r>
            <a:r>
              <a:rPr lang="en-US" sz="1050" b="1" kern="1200"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50" b="1" kern="1200" dirty="0">
              <a:solidFill>
                <a:srgbClr val="0070C0"/>
              </a:solidFill>
              <a:latin typeface="Arial" panose="020B0604020202020204" pitchFamily="34" charset="0"/>
              <a:cs typeface="Arial" panose="020B0604020202020204" pitchFamily="34" charset="0"/>
            </a:endParaRPr>
          </a:p>
          <a:p>
            <a:pPr marL="0" indent="0" defTabSz="914400" fontAlgn="b">
              <a:lnSpc>
                <a:spcPct val="80000"/>
              </a:lnSpc>
              <a:spcAft>
                <a:spcPts val="0"/>
              </a:spcAft>
              <a:buFontTx/>
              <a:buNone/>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defRPr/>
            </a:pPr>
            <a:r>
              <a:rPr lang="en-US" sz="1000" kern="1200" dirty="0">
                <a:latin typeface="Arial" panose="020B0604020202020204" pitchFamily="34" charset="0"/>
                <a:cs typeface="Arial" panose="020B0604020202020204" pitchFamily="34" charset="0"/>
              </a:rPr>
              <a:t>Objective:</a:t>
            </a:r>
          </a:p>
          <a:p>
            <a:pPr marL="457200" indent="0" defTabSz="914400" fontAlgn="b">
              <a:lnSpc>
                <a:spcPct val="80000"/>
              </a:lnSpc>
              <a:spcAft>
                <a:spcPts val="0"/>
              </a:spcAft>
              <a:buFontTx/>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and adds support for vehicle BAN (VBAN), a coordinator in a vehicle with devices around the vehicular body.</a:t>
            </a:r>
          </a:p>
          <a:p>
            <a:pPr marL="457200" indent="0" defTabSz="914400" fontAlgn="b">
              <a:lnSpc>
                <a:spcPct val="80000"/>
              </a:lnSpc>
              <a:spcAft>
                <a:spcPts val="0"/>
              </a:spcAft>
              <a:buFontTx/>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r>
              <a:rPr lang="en-US" sz="1000" kern="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70C0"/>
              </a:solidFill>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Modeling</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Precise modeling of radio propagation of implant and wearable human BANs and around vehicle BANs for dependable data transmission</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Classified modeling of multiple BANs and coexistence with other radios for resolution in PHY and MAC</a:t>
            </a:r>
          </a:p>
          <a:p>
            <a:pPr marL="574675"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transmission</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coding in forward error correction (FEC) and hybrid automatic repeat request (HARQ) according to required QoS levels of data packets in various channel propagation models and coexistence classes </a:t>
            </a:r>
          </a:p>
          <a:p>
            <a:pPr marL="574675"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Packet contention</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mitigation in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Ranging:</a:t>
            </a:r>
          </a:p>
          <a:p>
            <a:pPr marL="690563" indent="-119063" defTabSz="914400"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404813" indent="-171450"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standard 802.15.6-2012 with enhanced dependability for human BAN and additional vehicle BAN</a:t>
            </a:r>
            <a:endParaRPr lang="en-US" sz="1000" kern="1200" dirty="0">
              <a:latin typeface="Arial Rounded MT Bold" pitchFamily="34" charset="0"/>
              <a:cs typeface="Arial" charset="0"/>
            </a:endParaRPr>
          </a:p>
          <a:p>
            <a:pPr marL="457200" indent="-457200" defTabSz="914400" fontAlgn="b">
              <a:lnSpc>
                <a:spcPct val="80000"/>
              </a:lnSpc>
              <a:spcAft>
                <a:spcPts val="0"/>
              </a:spcAft>
              <a:buFontTx/>
              <a:buNone/>
              <a:defRPr/>
            </a:pPr>
            <a:endParaRPr lang="en-US" sz="1000" kern="1200" dirty="0">
              <a:latin typeface="Arial Rounded MT Bold" pitchFamily="34" charset="0"/>
              <a:cs typeface="Arial" charset="0"/>
            </a:endParaRPr>
          </a:p>
          <a:p>
            <a:pPr marL="457200" indent="-457200" defTabSz="914400" fontAlgn="b">
              <a:lnSpc>
                <a:spcPct val="80000"/>
              </a:lnSpc>
              <a:spcAft>
                <a:spcPts val="0"/>
              </a:spcAft>
              <a:buFontTx/>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BFC5E471-F3B3-86C7-BD1B-95506CFE26DD}"/>
              </a:ext>
            </a:extLst>
          </p:cNvPr>
          <p:cNvSpPr>
            <a:spLocks noChangeAspect="1" noChangeArrowheads="1"/>
          </p:cNvSpPr>
          <p:nvPr/>
        </p:nvSpPr>
        <p:spPr bwMode="auto">
          <a:xfrm>
            <a:off x="547503" y="127967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4">
            <a:extLst>
              <a:ext uri="{FF2B5EF4-FFF2-40B4-BE49-F238E27FC236}">
                <a16:creationId xmlns:a16="http://schemas.microsoft.com/office/drawing/2014/main" id="{23C6FB50-065E-BC99-8BBA-59B9A6CC8FA8}"/>
              </a:ext>
            </a:extLst>
          </p:cNvPr>
          <p:cNvSpPr txBox="1">
            <a:spLocks noChangeArrowheads="1"/>
          </p:cNvSpPr>
          <p:nvPr/>
        </p:nvSpPr>
        <p:spPr bwMode="auto">
          <a:xfrm>
            <a:off x="533400" y="70448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TG6ma(BAN/VAN)</a:t>
            </a:r>
            <a:r>
              <a:rPr lang="en-US" sz="3200" kern="1200" dirty="0">
                <a:latin typeface="Arial Rounded MT Bold" pitchFamily="34" charset="0"/>
                <a:cs typeface="Arial" charset="0"/>
              </a:rPr>
              <a:t> – BAN with Enhanced Dependability Revision</a:t>
            </a:r>
          </a:p>
        </p:txBody>
      </p:sp>
    </p:spTree>
    <p:extLst>
      <p:ext uri="{BB962C8B-B14F-4D97-AF65-F5344CB8AC3E}">
        <p14:creationId xmlns:p14="http://schemas.microsoft.com/office/powerpoint/2010/main" val="1735250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D63B443-E47D-34EF-69C0-A8EF8841979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a:extLst>
              <a:ext uri="{FF2B5EF4-FFF2-40B4-BE49-F238E27FC236}">
                <a16:creationId xmlns:a16="http://schemas.microsoft.com/office/drawing/2014/main" id="{8BA1793D-5BD3-4403-95C9-9E3B555A15E0}"/>
              </a:ext>
            </a:extLst>
          </p:cNvPr>
          <p:cNvSpPr>
            <a:spLocks noGrp="1"/>
          </p:cNvSpPr>
          <p:nvPr>
            <p:ph idx="1"/>
          </p:nvPr>
        </p:nvSpPr>
        <p:spPr>
          <a:xfrm>
            <a:off x="197875" y="1477887"/>
            <a:ext cx="8824450" cy="5206793"/>
          </a:xfrm>
        </p:spPr>
        <p:txBody>
          <a:bodyPr/>
          <a:lstStyle/>
          <a:p>
            <a:pPr marL="0" indent="0">
              <a:lnSpc>
                <a:spcPts val="1900"/>
              </a:lnSpc>
              <a:buNone/>
            </a:pPr>
            <a:r>
              <a:rPr lang="en-US" altLang="ja-JP" sz="1800" b="1" dirty="0"/>
              <a:t>Objective</a:t>
            </a:r>
            <a:r>
              <a:rPr lang="en-US" altLang="ja-JP" sz="1800" dirty="0"/>
              <a:t>: E</a:t>
            </a:r>
            <a:r>
              <a:rPr kumimoji="1" lang="en-US" altLang="ja-JP" sz="1800" dirty="0"/>
              <a:t>nhancements to the BAN Ultra Wideband (UWB) physical layer (PHY) and media access control (MAC) to support enhanced dependability to a human BAN (</a:t>
            </a:r>
            <a:r>
              <a:rPr kumimoji="1" lang="en-US" altLang="ja-JP" sz="1800" dirty="0">
                <a:solidFill>
                  <a:srgbClr val="FF0000"/>
                </a:solidFill>
              </a:rPr>
              <a:t>HBAN</a:t>
            </a:r>
            <a:r>
              <a:rPr kumimoji="1" lang="en-US" altLang="ja-JP" sz="1800" dirty="0"/>
              <a:t>) and adds support for vehicle body area networks (</a:t>
            </a:r>
            <a:r>
              <a:rPr kumimoji="1" lang="en-US" altLang="ja-JP" sz="1800" dirty="0">
                <a:solidFill>
                  <a:srgbClr val="FF0000"/>
                </a:solidFill>
              </a:rPr>
              <a:t>VBAN</a:t>
            </a:r>
            <a:r>
              <a:rPr kumimoji="1" lang="en-US" altLang="ja-JP" sz="1800" dirty="0"/>
              <a:t>), a coordinator in a vehicle with devices around the vehicular cabin.</a:t>
            </a:r>
          </a:p>
          <a:p>
            <a:pPr marL="0" indent="0">
              <a:lnSpc>
                <a:spcPts val="1900"/>
              </a:lnSpc>
              <a:buNone/>
            </a:pPr>
            <a:r>
              <a:rPr lang="en-US" altLang="ja-JP" sz="1800" b="1" dirty="0"/>
              <a:t>Action:  </a:t>
            </a:r>
          </a:p>
          <a:p>
            <a:pPr marL="0" indent="0">
              <a:lnSpc>
                <a:spcPts val="1900"/>
              </a:lnSpc>
              <a:buNone/>
            </a:pPr>
            <a:r>
              <a:rPr lang="en-US" altLang="ja-JP" sz="1600" dirty="0">
                <a:solidFill>
                  <a:srgbClr val="FF0000"/>
                </a:solidFill>
              </a:rPr>
              <a:t>•</a:t>
            </a:r>
            <a:r>
              <a:rPr lang="en-US" altLang="ja-JP" sz="1600" dirty="0" err="1">
                <a:solidFill>
                  <a:srgbClr val="FF0000"/>
                </a:solidFill>
              </a:rPr>
              <a:t>Commenta</a:t>
            </a:r>
            <a:r>
              <a:rPr lang="en-US" altLang="ja-JP" sz="1600" dirty="0">
                <a:solidFill>
                  <a:srgbClr val="FF0000"/>
                </a:solidFill>
              </a:rPr>
              <a:t> Resolution for the Second Recirculation LB221 for Draft D06</a:t>
            </a:r>
          </a:p>
          <a:p>
            <a:pPr marL="0" indent="0">
              <a:lnSpc>
                <a:spcPts val="1900"/>
              </a:lnSpc>
              <a:buNone/>
            </a:pPr>
            <a:r>
              <a:rPr lang="en-US" altLang="ja-JP" sz="1600" dirty="0">
                <a:solidFill>
                  <a:srgbClr val="FF0000"/>
                </a:solidFill>
              </a:rPr>
              <a:t>•Review of Comments for Draft D06 in LB221</a:t>
            </a:r>
          </a:p>
          <a:p>
            <a:pPr marL="0" indent="0">
              <a:lnSpc>
                <a:spcPts val="1900"/>
              </a:lnSpc>
              <a:buNone/>
            </a:pPr>
            <a:r>
              <a:rPr lang="en-US" altLang="ja-JP" sz="1600" dirty="0">
                <a:solidFill>
                  <a:srgbClr val="FF0000"/>
                </a:solidFill>
              </a:rPr>
              <a:t>•Necessary Process and Documentation for Recirculation Letter Ballot such as Coexistence Assurance Document, </a:t>
            </a:r>
            <a:r>
              <a:rPr lang="en-US" altLang="ja-JP" sz="1600" dirty="0" err="1">
                <a:solidFill>
                  <a:srgbClr val="FF0000"/>
                </a:solidFill>
              </a:rPr>
              <a:t>Progess</a:t>
            </a:r>
            <a:r>
              <a:rPr lang="en-US" altLang="ja-JP" sz="1600" dirty="0">
                <a:solidFill>
                  <a:srgbClr val="FF0000"/>
                </a:solidFill>
              </a:rPr>
              <a:t> Report,  Project Task List</a:t>
            </a:r>
          </a:p>
          <a:p>
            <a:pPr marL="0" indent="0">
              <a:lnSpc>
                <a:spcPts val="1900"/>
              </a:lnSpc>
              <a:buNone/>
            </a:pPr>
            <a:r>
              <a:rPr lang="en-US" altLang="ja-JP" sz="1600" dirty="0">
                <a:solidFill>
                  <a:srgbClr val="FF0000"/>
                </a:solidFill>
              </a:rPr>
              <a:t>•Performance Evaluation of Technologies in PHY; Channel Coding According to 8 QoS Levels of Packets and  Coexistence Levels, Interference Mitigation, etc.  </a:t>
            </a:r>
          </a:p>
          <a:p>
            <a:pPr marL="0" indent="0">
              <a:lnSpc>
                <a:spcPts val="1900"/>
              </a:lnSpc>
              <a:buNone/>
            </a:pPr>
            <a:r>
              <a:rPr lang="en-US" altLang="ja-JP" sz="1600" dirty="0">
                <a:solidFill>
                  <a:srgbClr val="FF0000"/>
                </a:solidFill>
              </a:rPr>
              <a:t>•Performance Evaluation of Technologies in MAC; Channel Management, CCA, Hybrid Contention Free/Access Protocol According to 8 </a:t>
            </a:r>
            <a:r>
              <a:rPr lang="en-US" altLang="ja-JP" sz="1600" dirty="0" err="1">
                <a:solidFill>
                  <a:srgbClr val="FF0000"/>
                </a:solidFill>
              </a:rPr>
              <a:t>QoSs</a:t>
            </a:r>
            <a:r>
              <a:rPr lang="en-US" altLang="ja-JP" sz="1600" dirty="0">
                <a:solidFill>
                  <a:srgbClr val="FF0000"/>
                </a:solidFill>
              </a:rPr>
              <a:t> and Coexistences.</a:t>
            </a:r>
          </a:p>
          <a:p>
            <a:pPr marL="0" indent="0">
              <a:lnSpc>
                <a:spcPts val="1900"/>
              </a:lnSpc>
              <a:buNone/>
            </a:pPr>
            <a:r>
              <a:rPr lang="en-US" altLang="ja-JP" sz="1600" dirty="0">
                <a:solidFill>
                  <a:srgbClr val="FF0000"/>
                </a:solidFill>
              </a:rPr>
              <a:t>•Harmonization or Commonality with 4ab in Coexistence and Feasible Implementation of 6ma and 4ab</a:t>
            </a:r>
          </a:p>
          <a:p>
            <a:pPr marL="0" indent="0">
              <a:lnSpc>
                <a:spcPts val="1900"/>
              </a:lnSpc>
              <a:buNone/>
            </a:pPr>
            <a:r>
              <a:rPr lang="en-US" altLang="ja-JP" sz="1600" dirty="0">
                <a:solidFill>
                  <a:srgbClr val="FF0000"/>
                </a:solidFill>
              </a:rPr>
              <a:t>•Feasibility of TSN of 802.1 in MAC</a:t>
            </a:r>
          </a:p>
          <a:p>
            <a:pPr marL="0" indent="0">
              <a:lnSpc>
                <a:spcPts val="1900"/>
              </a:lnSpc>
              <a:buNone/>
            </a:pPr>
            <a:r>
              <a:rPr lang="en-US" altLang="ja-JP" sz="1600" dirty="0">
                <a:solidFill>
                  <a:srgbClr val="FF0000"/>
                </a:solidFill>
              </a:rPr>
              <a:t>•WG Motion to Complete the Draft for Std.IEEE802.15.6ma</a:t>
            </a:r>
          </a:p>
          <a:p>
            <a:pPr marL="0" indent="0">
              <a:lnSpc>
                <a:spcPts val="1900"/>
              </a:lnSpc>
              <a:buNone/>
            </a:pPr>
            <a:r>
              <a:rPr lang="en-US" altLang="ja-JP" sz="1800" b="1" dirty="0"/>
              <a:t>Next Things to Do</a:t>
            </a:r>
            <a:r>
              <a:rPr lang="ja-JP" altLang="en-US" sz="1800" b="1" dirty="0"/>
              <a:t>：</a:t>
            </a:r>
            <a:r>
              <a:rPr lang="en-US" altLang="ja-JP" sz="1800" dirty="0">
                <a:solidFill>
                  <a:srgbClr val="FF0000"/>
                </a:solidFill>
              </a:rPr>
              <a:t>      Preparation for SA Ballot</a:t>
            </a:r>
            <a:endParaRPr lang="en-US" altLang="ja-JP" sz="1800" dirty="0"/>
          </a:p>
          <a:p>
            <a:pPr marL="0" indent="0">
              <a:lnSpc>
                <a:spcPts val="1900"/>
              </a:lnSpc>
              <a:buNone/>
            </a:pPr>
            <a:endParaRPr kumimoji="1" lang="ja-JP" altLang="en-US" sz="1800" dirty="0"/>
          </a:p>
        </p:txBody>
      </p:sp>
      <p:sp>
        <p:nvSpPr>
          <p:cNvPr id="3" name="タイトル 2">
            <a:extLst>
              <a:ext uri="{FF2B5EF4-FFF2-40B4-BE49-F238E27FC236}">
                <a16:creationId xmlns:a16="http://schemas.microsoft.com/office/drawing/2014/main" id="{1BA2FB5A-48E5-4AD7-9ECE-FBB543BFA4A8}"/>
              </a:ext>
            </a:extLst>
          </p:cNvPr>
          <p:cNvSpPr>
            <a:spLocks noGrp="1"/>
          </p:cNvSpPr>
          <p:nvPr>
            <p:ph type="title"/>
          </p:nvPr>
        </p:nvSpPr>
        <p:spPr>
          <a:xfrm>
            <a:off x="494070" y="723311"/>
            <a:ext cx="8347587" cy="754576"/>
          </a:xfrm>
        </p:spPr>
        <p:txBody>
          <a:bodyPr/>
          <a:lstStyle/>
          <a:p>
            <a:pPr>
              <a:lnSpc>
                <a:spcPts val="2700"/>
              </a:lnSpc>
            </a:pPr>
            <a:r>
              <a:rPr kumimoji="1" lang="en-US" altLang="ja-JP" sz="3200" b="1" dirty="0"/>
              <a:t>Objectives of TG 6ma – Enhanced Dependability Body Area Network (</a:t>
            </a:r>
            <a:r>
              <a:rPr kumimoji="1" lang="en-US" altLang="ja-JP" sz="3200" b="1" dirty="0">
                <a:solidFill>
                  <a:srgbClr val="FF0000"/>
                </a:solidFill>
              </a:rPr>
              <a:t>ED-BAN</a:t>
            </a:r>
            <a:r>
              <a:rPr kumimoji="1" lang="en-US" altLang="ja-JP" sz="3200" b="1" dirty="0"/>
              <a:t>)</a:t>
            </a:r>
            <a:endParaRPr kumimoji="1" lang="ja-JP" altLang="en-US" sz="3200" b="1" dirty="0"/>
          </a:p>
        </p:txBody>
      </p:sp>
      <p:sp>
        <p:nvSpPr>
          <p:cNvPr id="4" name="スライド番号プレースホルダー 3">
            <a:extLst>
              <a:ext uri="{FF2B5EF4-FFF2-40B4-BE49-F238E27FC236}">
                <a16:creationId xmlns:a16="http://schemas.microsoft.com/office/drawing/2014/main" id="{9311624E-D0E3-42BC-970C-737FCA18AA5B}"/>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23</a:t>
            </a:fld>
            <a:endParaRPr lang="en-US" altLang="ja-JP" dirty="0"/>
          </a:p>
        </p:txBody>
      </p:sp>
      <p:sp>
        <p:nvSpPr>
          <p:cNvPr id="5" name="日付プレースホルダー 4">
            <a:extLst>
              <a:ext uri="{FF2B5EF4-FFF2-40B4-BE49-F238E27FC236}">
                <a16:creationId xmlns:a16="http://schemas.microsoft.com/office/drawing/2014/main" id="{9F63DC78-98B1-408F-AB92-1A373B627C18}"/>
              </a:ext>
            </a:extLst>
          </p:cNvPr>
          <p:cNvSpPr>
            <a:spLocks noGrp="1"/>
          </p:cNvSpPr>
          <p:nvPr>
            <p:ph type="dt" sz="half" idx="2"/>
          </p:nvPr>
        </p:nvSpPr>
        <p:spPr/>
        <p:txBody>
          <a:bodyPr/>
          <a:lstStyle/>
          <a:p>
            <a:r>
              <a:rPr lang="en-US" altLang="ja-JP"/>
              <a:t>July 2025</a:t>
            </a:r>
            <a:endParaRPr lang="en-US" altLang="ja-JP" dirty="0"/>
          </a:p>
        </p:txBody>
      </p:sp>
    </p:spTree>
    <p:extLst>
      <p:ext uri="{BB962C8B-B14F-4D97-AF65-F5344CB8AC3E}">
        <p14:creationId xmlns:p14="http://schemas.microsoft.com/office/powerpoint/2010/main" val="356175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7DA23-9562-D8AD-73E6-98C2A3AFD05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6989DD0-CCEC-761B-9FF8-E74C2A6E4D7D}"/>
              </a:ext>
            </a:extLst>
          </p:cNvPr>
          <p:cNvSpPr>
            <a:spLocks noGrp="1"/>
          </p:cNvSpPr>
          <p:nvPr>
            <p:ph type="title"/>
          </p:nvPr>
        </p:nvSpPr>
        <p:spPr>
          <a:xfrm>
            <a:off x="99034" y="631151"/>
            <a:ext cx="8945932" cy="814864"/>
          </a:xfrm>
        </p:spPr>
        <p:txBody>
          <a:bodyPr>
            <a:noAutofit/>
          </a:bodyPr>
          <a:lstStyle/>
          <a:p>
            <a:r>
              <a:rPr lang="en-US" altLang="ja-JP" sz="2400" b="1" dirty="0">
                <a:solidFill>
                  <a:schemeClr val="tx1"/>
                </a:solidFill>
                <a:latin typeface="+mn-ea"/>
                <a:ea typeface="+mn-ea"/>
              </a:rPr>
              <a:t> Result of Letter Ballots LB210, 212, 217, 221 for the Draft P802.15.6ma_D03, 04, 05, and 06</a:t>
            </a:r>
            <a:r>
              <a:rPr lang="ja-JP" altLang="en-US" sz="2400" b="1" dirty="0">
                <a:solidFill>
                  <a:schemeClr val="tx1"/>
                </a:solidFill>
                <a:latin typeface="+mn-ea"/>
                <a:ea typeface="+mn-ea"/>
              </a:rPr>
              <a:t>　（</a:t>
            </a:r>
            <a:r>
              <a:rPr lang="en-US" altLang="ja-JP" sz="2400" b="1" dirty="0">
                <a:solidFill>
                  <a:schemeClr val="tx1"/>
                </a:solidFill>
                <a:latin typeface="+mn-ea"/>
                <a:ea typeface="+mn-ea"/>
              </a:rPr>
              <a:t>Sept. 2024- July 2025)</a:t>
            </a:r>
            <a:endParaRPr kumimoji="1" lang="ja-JP" altLang="en-US" dirty="0">
              <a:solidFill>
                <a:schemeClr val="tx1"/>
              </a:solidFill>
              <a:latin typeface="+mn-ea"/>
              <a:ea typeface="+mn-ea"/>
            </a:endParaRPr>
          </a:p>
        </p:txBody>
      </p:sp>
      <p:sp>
        <p:nvSpPr>
          <p:cNvPr id="10" name="テキスト ボックス 9">
            <a:extLst>
              <a:ext uri="{FF2B5EF4-FFF2-40B4-BE49-F238E27FC236}">
                <a16:creationId xmlns:a16="http://schemas.microsoft.com/office/drawing/2014/main" id="{6907D789-D08C-9F7E-EDC4-7F4B8E6A82C2}"/>
              </a:ext>
            </a:extLst>
          </p:cNvPr>
          <p:cNvSpPr txBox="1"/>
          <p:nvPr/>
        </p:nvSpPr>
        <p:spPr>
          <a:xfrm>
            <a:off x="671014" y="4852737"/>
            <a:ext cx="8112039"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Result of LB221(June 20-July 05, 2025)</a:t>
            </a:r>
            <a:r>
              <a:rPr kumimoji="0"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0" lang="ja-JP" altLang="en-US"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r>
              <a:rPr kumimoji="1"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83.06% of Voters voted YES in aggregation which is over</a:t>
            </a:r>
            <a:r>
              <a:rPr kumimoji="1" lang="ja-JP" altLang="en-US"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r>
              <a:rPr kumimoji="1"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75%. Then  LB221 was officially Approved.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Voted YES with and without Comments are 103 while No. of Comments is 0.</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In </a:t>
            </a:r>
            <a:r>
              <a:rPr kumimoji="1" lang="en-US" altLang="ja-JP" b="1" dirty="0">
                <a:solidFill>
                  <a:srgbClr val="FF0000"/>
                </a:solidFill>
                <a:latin typeface="Calibri"/>
                <a:ea typeface="ＭＳ Ｐゴシック" panose="020B0600070205080204" pitchFamily="50" charset="-128"/>
              </a:rPr>
              <a:t>Madrid</a:t>
            </a:r>
            <a:r>
              <a:rPr kumimoji="1"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Plenary Meeting July 2025, Working Group will approve to submit to SA Ballot. </a:t>
            </a:r>
            <a:endParaRPr kumimoji="1" lang="ja-JP" altLang="en-US"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5" name="object 9">
            <a:extLst>
              <a:ext uri="{FF2B5EF4-FFF2-40B4-BE49-F238E27FC236}">
                <a16:creationId xmlns:a16="http://schemas.microsoft.com/office/drawing/2014/main" id="{71B912C9-6188-7CC6-E5AC-FDA03DB8D7FA}"/>
              </a:ext>
            </a:extLst>
          </p:cNvPr>
          <p:cNvSpPr txBox="1"/>
          <p:nvPr/>
        </p:nvSpPr>
        <p:spPr>
          <a:xfrm>
            <a:off x="4283964" y="6474100"/>
            <a:ext cx="576363" cy="165302"/>
          </a:xfrm>
          <a:prstGeom prst="rect">
            <a:avLst/>
          </a:prstGeom>
        </p:spPr>
        <p:txBody>
          <a:bodyPr vert="horz" wrap="square" lIns="0" tIns="0" rIns="0" bIns="0" rtlCol="0">
            <a:spAutoFit/>
          </a:bodyPr>
          <a:lstStyle/>
          <a:p>
            <a:pPr marL="12700" marR="0" lvl="0" indent="0" algn="l" defTabSz="457200" rtl="0" eaLnBrk="1" fontAlgn="auto" latinLnBrk="0" hangingPunct="1">
              <a:lnSpc>
                <a:spcPts val="1425"/>
              </a:lnSpc>
              <a:spcBef>
                <a:spcPts val="0"/>
              </a:spcBef>
              <a:spcAft>
                <a:spcPts val="0"/>
              </a:spcAft>
              <a:buClrTx/>
              <a:buSzTx/>
              <a:buFontTx/>
              <a:buNone/>
              <a:tabLst/>
              <a:defRPr/>
            </a:pPr>
            <a:r>
              <a:rPr kumimoji="0" sz="1050" b="0" i="0" u="none" strike="noStrike" kern="1200" cap="none" spc="5" normalizeH="0" baseline="0" noProof="0" dirty="0">
                <a:ln>
                  <a:noFill/>
                </a:ln>
                <a:solidFill>
                  <a:srgbClr val="000000"/>
                </a:solidFill>
                <a:effectLst/>
                <a:uLnTx/>
                <a:uFillTx/>
                <a:latin typeface="Arial"/>
                <a:ea typeface="+mn-ea"/>
                <a:cs typeface="Arial"/>
              </a:rPr>
              <a:t>Slide</a:t>
            </a:r>
            <a:r>
              <a:rPr kumimoji="0" sz="1050" b="0" i="0" u="none" strike="noStrike" kern="1200" cap="none" spc="-160" normalizeH="0" baseline="0" noProof="0" dirty="0">
                <a:ln>
                  <a:noFill/>
                </a:ln>
                <a:solidFill>
                  <a:srgbClr val="000000"/>
                </a:solidFill>
                <a:effectLst/>
                <a:uLnTx/>
                <a:uFillTx/>
                <a:latin typeface="Arial"/>
                <a:ea typeface="+mn-ea"/>
                <a:cs typeface="Arial"/>
              </a:rPr>
              <a:t> </a:t>
            </a:r>
            <a:fld id="{81D60167-4931-47E6-BA6A-407CBD079E47}" type="slidenum">
              <a:rPr kumimoji="0" sz="1050" b="0" i="0" u="none" strike="noStrike" kern="1200" cap="none" spc="-5" normalizeH="0" baseline="0" noProof="0" dirty="0">
                <a:ln>
                  <a:noFill/>
                </a:ln>
                <a:solidFill>
                  <a:srgbClr val="000000"/>
                </a:solidFill>
                <a:effectLst/>
                <a:uLnTx/>
                <a:uFillTx/>
                <a:latin typeface="Arial"/>
                <a:ea typeface="+mn-ea"/>
                <a:cs typeface="Arial"/>
              </a:rPr>
              <a:pPr marL="12700" marR="0" lvl="0" indent="0" algn="l" defTabSz="457200" rtl="0" eaLnBrk="1" fontAlgn="auto" latinLnBrk="0" hangingPunct="1">
                <a:lnSpc>
                  <a:spcPts val="1425"/>
                </a:lnSpc>
                <a:spcBef>
                  <a:spcPts val="0"/>
                </a:spcBef>
                <a:spcAft>
                  <a:spcPts val="0"/>
                </a:spcAft>
                <a:buClrTx/>
                <a:buSzTx/>
                <a:buFontTx/>
                <a:buNone/>
                <a:tabLst/>
                <a:defRPr/>
              </a:pPr>
              <a:t>24</a:t>
            </a:fld>
            <a:endParaRPr kumimoji="0" sz="1050" b="0" i="0" u="none" strike="noStrike" kern="1200" cap="none" spc="0" normalizeH="0" baseline="0" noProof="0" dirty="0">
              <a:ln>
                <a:noFill/>
              </a:ln>
              <a:solidFill>
                <a:srgbClr val="000000"/>
              </a:solidFill>
              <a:effectLst/>
              <a:uLnTx/>
              <a:uFillTx/>
              <a:latin typeface="Arial"/>
              <a:ea typeface="+mn-ea"/>
              <a:cs typeface="Arial"/>
            </a:endParaRPr>
          </a:p>
        </p:txBody>
      </p:sp>
      <p:pic>
        <p:nvPicPr>
          <p:cNvPr id="9" name="図 8">
            <a:extLst>
              <a:ext uri="{FF2B5EF4-FFF2-40B4-BE49-F238E27FC236}">
                <a16:creationId xmlns:a16="http://schemas.microsoft.com/office/drawing/2014/main" id="{323BD770-7E10-DFEE-92F8-7BE4AC097E39}"/>
              </a:ext>
            </a:extLst>
          </p:cNvPr>
          <p:cNvPicPr>
            <a:picLocks noChangeAspect="1"/>
          </p:cNvPicPr>
          <p:nvPr/>
        </p:nvPicPr>
        <p:blipFill>
          <a:blip r:embed="rId2"/>
          <a:stretch>
            <a:fillRect/>
          </a:stretch>
        </p:blipFill>
        <p:spPr>
          <a:xfrm>
            <a:off x="0" y="1686339"/>
            <a:ext cx="9144000" cy="2926074"/>
          </a:xfrm>
          <a:prstGeom prst="rect">
            <a:avLst/>
          </a:prstGeom>
        </p:spPr>
      </p:pic>
      <p:sp>
        <p:nvSpPr>
          <p:cNvPr id="3" name="日付プレースホルダー 4">
            <a:extLst>
              <a:ext uri="{FF2B5EF4-FFF2-40B4-BE49-F238E27FC236}">
                <a16:creationId xmlns:a16="http://schemas.microsoft.com/office/drawing/2014/main" id="{FCA38E14-1202-1731-9B36-167C01418C48}"/>
              </a:ext>
            </a:extLst>
          </p:cNvPr>
          <p:cNvSpPr>
            <a:spLocks noGrp="1"/>
          </p:cNvSpPr>
          <p:nvPr>
            <p:ph type="dt" sz="half" idx="2"/>
          </p:nvPr>
        </p:nvSpPr>
        <p:spPr>
          <a:xfrm>
            <a:off x="685800" y="378281"/>
            <a:ext cx="1600200" cy="215444"/>
          </a:xfrm>
        </p:spPr>
        <p:txBody>
          <a:bodyPr/>
          <a:lstStyle/>
          <a:p>
            <a:r>
              <a:rPr lang="en-US" altLang="ja-JP"/>
              <a:t>July 2025</a:t>
            </a:r>
            <a:endParaRPr lang="en-US" altLang="ja-JP" dirty="0"/>
          </a:p>
        </p:txBody>
      </p:sp>
    </p:spTree>
    <p:extLst>
      <p:ext uri="{BB962C8B-B14F-4D97-AF65-F5344CB8AC3E}">
        <p14:creationId xmlns:p14="http://schemas.microsoft.com/office/powerpoint/2010/main" val="42825390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DED621C-01B2-4760-E9B4-265B16B2F7C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4099" name="Rectangle 3"/>
          <p:cNvSpPr>
            <a:spLocks noGrp="1" noChangeArrowheads="1"/>
          </p:cNvSpPr>
          <p:nvPr>
            <p:ph idx="1"/>
          </p:nvPr>
        </p:nvSpPr>
        <p:spPr>
          <a:xfrm>
            <a:off x="96720" y="989993"/>
            <a:ext cx="9026759" cy="5517434"/>
          </a:xfrm>
          <a:ln/>
        </p:spPr>
        <p:txBody>
          <a:bodyPr>
            <a:noAutofit/>
          </a:bodyPr>
          <a:lstStyle/>
          <a:p>
            <a:pPr>
              <a:lnSpc>
                <a:spcPts val="1300"/>
              </a:lnSpc>
            </a:pPr>
            <a:r>
              <a:rPr lang="en-US" altLang="ja-JP" sz="1200" dirty="0"/>
              <a:t>TG15.6ma meeting call to order</a:t>
            </a:r>
          </a:p>
          <a:p>
            <a:pPr>
              <a:lnSpc>
                <a:spcPts val="1300"/>
              </a:lnSpc>
            </a:pPr>
            <a:r>
              <a:rPr lang="en-US" altLang="ja-JP" sz="1200" dirty="0"/>
              <a:t>Call for essential patents and policies &amp; procedures reminder                                                    </a:t>
            </a:r>
            <a:r>
              <a:rPr kumimoji="1" lang="en-US" altLang="ja-JP" sz="1200" b="0" i="0" u="none" strike="noStrike" kern="0" cap="none" spc="0" normalizeH="0" baseline="0" noProof="0" dirty="0">
                <a:ln>
                  <a:noFill/>
                </a:ln>
                <a:solidFill>
                  <a:srgbClr val="000000"/>
                </a:solidFill>
                <a:effectLst/>
                <a:uLnTx/>
                <a:uFillTx/>
                <a:latin typeface="Arial"/>
                <a:ea typeface="+mn-ea"/>
                <a:cs typeface="+mn-cs"/>
              </a:rPr>
              <a:t>doc.#15-25-0192-00-06ma </a:t>
            </a:r>
            <a:endParaRPr lang="en-US" altLang="ja-JP" sz="1200" dirty="0"/>
          </a:p>
          <a:p>
            <a:pPr>
              <a:lnSpc>
                <a:spcPts val="1300"/>
              </a:lnSpc>
            </a:pPr>
            <a:r>
              <a:rPr lang="en-US" altLang="ja-JP" sz="1200" dirty="0"/>
              <a:t>Approve last meeting minutes: TG 15.6ma Meeting Minutes for May 2025                                doc.#</a:t>
            </a:r>
            <a:r>
              <a:rPr kumimoji="0" lang="en-US" altLang="ja-JP" sz="1200" b="0" i="0" u="none" strike="noStrike" kern="1200" cap="none" spc="0" normalizeH="0" baseline="0" noProof="0" dirty="0">
                <a:ln>
                  <a:noFill/>
                </a:ln>
                <a:solidFill>
                  <a:srgbClr val="000000"/>
                </a:solidFill>
                <a:effectLst/>
                <a:uLnTx/>
                <a:uFillTx/>
                <a:latin typeface="Arial"/>
                <a:ea typeface="+mn-ea"/>
                <a:cs typeface="+mn-cs"/>
              </a:rPr>
              <a:t>15-25-0266-00-</a:t>
            </a:r>
            <a:r>
              <a:rPr lang="en-US" altLang="ja-JP" sz="1200" dirty="0"/>
              <a:t>06ma</a:t>
            </a:r>
          </a:p>
          <a:p>
            <a:pPr>
              <a:lnSpc>
                <a:spcPts val="1300"/>
              </a:lnSpc>
            </a:pPr>
            <a:r>
              <a:rPr lang="en-US" altLang="ja-JP" sz="1200" dirty="0"/>
              <a:t>Agenda of TG15.6ma March 2025                                                                                              doc.#15-25-0298-00-06ma   </a:t>
            </a:r>
          </a:p>
          <a:p>
            <a:pPr>
              <a:lnSpc>
                <a:spcPts val="1300"/>
              </a:lnSpc>
            </a:pPr>
            <a:r>
              <a:rPr lang="en-US" altLang="ja-JP" sz="1200" dirty="0"/>
              <a:t>Review and Summary</a:t>
            </a:r>
          </a:p>
          <a:p>
            <a:pPr marR="0" lvl="1" indent="-228600" algn="l" defTabSz="914400" rtl="0" eaLnBrk="1" fontAlgn="base" latinLnBrk="0" hangingPunct="1">
              <a:lnSpc>
                <a:spcPts val="1400"/>
              </a:lnSpc>
              <a:spcBef>
                <a:spcPts val="0"/>
              </a:spcBef>
              <a:spcAft>
                <a:spcPts val="0"/>
              </a:spcAft>
              <a:buClrTx/>
              <a:buSzTx/>
              <a:buAutoNum type="arabicPeriod"/>
              <a:tabLst/>
              <a:defRPr/>
            </a:pPr>
            <a:r>
              <a:rPr kumimoji="0" lang="en-US" altLang="ja-JP" sz="1200" b="0" i="0" u="none" strike="noStrike" kern="0" cap="none" spc="0" normalizeH="0" baseline="0" noProof="0" dirty="0">
                <a:ln>
                  <a:noFill/>
                </a:ln>
                <a:solidFill>
                  <a:srgbClr val="000000"/>
                </a:solidFill>
                <a:effectLst/>
                <a:uLnTx/>
                <a:uFillTx/>
                <a:ea typeface="Times New Roman"/>
                <a:cs typeface="Times New Roman"/>
                <a:sym typeface="Times New Roman"/>
              </a:rPr>
              <a:t>Overview of IG, SG, TG15.6ma doe Dependable BAN Revision of IEEE802.15.6-2012     doc.#15-25-0033-03-06ma</a:t>
            </a:r>
          </a:p>
          <a:p>
            <a:pPr marR="0" lvl="1" indent="-228600" algn="l" defTabSz="914400" rtl="0" eaLnBrk="1" fontAlgn="base" latinLnBrk="0" hangingPunct="1">
              <a:lnSpc>
                <a:spcPts val="1400"/>
              </a:lnSpc>
              <a:spcBef>
                <a:spcPts val="0"/>
              </a:spcBef>
              <a:spcAft>
                <a:spcPts val="0"/>
              </a:spcAft>
              <a:buClrTx/>
              <a:buSzTx/>
              <a:buAutoNum type="arabicPeriod"/>
              <a:tabLst/>
              <a:defRPr/>
            </a:pPr>
            <a:r>
              <a:rPr kumimoji="0" lang="en-US" altLang="ja-JP" sz="1200" dirty="0">
                <a:solidFill>
                  <a:srgbClr val="000000"/>
                </a:solidFill>
                <a:ea typeface="Times New Roman"/>
                <a:cs typeface="Times New Roman"/>
                <a:sym typeface="Times New Roman"/>
              </a:rPr>
              <a:t>Bas</a:t>
            </a:r>
            <a:r>
              <a:rPr kumimoji="0" lang="en-US" altLang="ja-JP" sz="1200" b="0" i="0" u="none" strike="noStrike" kern="0" cap="none" spc="0" normalizeH="0" baseline="0" noProof="0" dirty="0" err="1">
                <a:ln>
                  <a:noFill/>
                </a:ln>
                <a:solidFill>
                  <a:srgbClr val="000000"/>
                </a:solidFill>
                <a:effectLst/>
                <a:uLnTx/>
                <a:uFillTx/>
                <a:ea typeface="Times New Roman"/>
                <a:cs typeface="Times New Roman"/>
                <a:sym typeface="Times New Roman"/>
              </a:rPr>
              <a:t>ic</a:t>
            </a:r>
            <a:r>
              <a:rPr kumimoji="0" lang="en-US" altLang="ja-JP" sz="1200" b="0" i="0" u="none" strike="noStrike" kern="0" cap="none" spc="0" normalizeH="0" baseline="0" noProof="0" dirty="0">
                <a:ln>
                  <a:noFill/>
                </a:ln>
                <a:solidFill>
                  <a:srgbClr val="000000"/>
                </a:solidFill>
                <a:effectLst/>
                <a:uLnTx/>
                <a:uFillTx/>
                <a:ea typeface="Times New Roman"/>
                <a:cs typeface="Times New Roman"/>
                <a:sym typeface="Times New Roman"/>
              </a:rPr>
              <a:t> Consensus in MAC and PHY of Revision of IEEE802.15.6-2012(IEEE802.15.6ma)</a:t>
            </a:r>
            <a:r>
              <a:rPr lang="en-US" altLang="ja-JP" sz="1200" dirty="0">
                <a:solidFill>
                  <a:srgbClr val="000000"/>
                </a:solidFill>
                <a:cs typeface="Times New Roman" pitchFamily="18" charset="0"/>
              </a:rPr>
              <a:t> </a:t>
            </a:r>
            <a:r>
              <a:rPr lang="en-US" altLang="ja-JP" sz="1200" dirty="0">
                <a:solidFill>
                  <a:srgbClr val="000000"/>
                </a:solidFill>
                <a:latin typeface="Arial"/>
                <a:cs typeface="Times New Roman" pitchFamily="18" charset="0"/>
              </a:rPr>
              <a:t>doc.#15-23-0557-08-06ma</a:t>
            </a:r>
          </a:p>
          <a:p>
            <a:pPr marR="0" lvl="1" indent="-228600" algn="l" defTabSz="914400" rtl="0" eaLnBrk="1" fontAlgn="base" latinLnBrk="0" hangingPunct="1">
              <a:lnSpc>
                <a:spcPts val="14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Review of Letter Ballot(LB)221 for draft D06                                                                       doc.#15-25-0xxx-00-06ma</a:t>
            </a:r>
          </a:p>
          <a:p>
            <a:pPr marR="0" lvl="1" indent="-228600" algn="l" defTabSz="914400" rtl="0" eaLnBrk="1" fontAlgn="base" latinLnBrk="0" hangingPunct="1">
              <a:lnSpc>
                <a:spcPts val="14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Consolidated comments &amp; resolutions LB221                                                                     doc.#15-25-0yyy-00-06ma</a:t>
            </a:r>
          </a:p>
          <a:p>
            <a:pPr marR="0" lvl="1" indent="-228600" algn="l" defTabSz="914400" rtl="0" eaLnBrk="1" fontAlgn="base" latinLnBrk="0" hangingPunct="1">
              <a:lnSpc>
                <a:spcPts val="14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Rescheduling Timeline                                                                                                        doc.#15-23-0361-13-06ma</a:t>
            </a:r>
          </a:p>
          <a:p>
            <a:pPr marR="0" lvl="1" indent="-228600" algn="l" defTabSz="914400" rtl="0" eaLnBrk="1" fontAlgn="base" latinLnBrk="0" hangingPunct="1">
              <a:lnSpc>
                <a:spcPts val="14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Draft P802.15.6ma_D06</a:t>
            </a:r>
          </a:p>
          <a:p>
            <a:pPr marL="171450" lvl="1" indent="-171450">
              <a:lnSpc>
                <a:spcPts val="1400"/>
              </a:lnSpc>
              <a:spcBef>
                <a:spcPts val="0"/>
              </a:spcBef>
              <a:spcAft>
                <a:spcPts val="0"/>
              </a:spcAft>
              <a:buFont typeface="Arial" panose="020B0604020202020204" pitchFamily="34" charset="0"/>
              <a:buChar char="•"/>
              <a:defRPr/>
            </a:pPr>
            <a:r>
              <a:rPr lang="en-US" altLang="ja-JP" sz="1200" dirty="0">
                <a:solidFill>
                  <a:srgbClr val="000000"/>
                </a:solidFill>
                <a:latin typeface="Arial"/>
                <a:cs typeface="Times New Roman" pitchFamily="18" charset="0"/>
              </a:rPr>
              <a:t>     Presentation</a:t>
            </a:r>
          </a:p>
          <a:p>
            <a:pPr marL="51435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1.. Hybrid ARQ Scheme for High QoS Packets in High Class of Coexistence of IEEE 802.15.6ma  #15-23-0576-08-06ma         2.  Evaluation of IEEE 802.15.6 Ultra-wideband Physical Layer Utilizing Super Orthogonal Convolutional 22-0562-15-06ma</a:t>
            </a:r>
          </a:p>
          <a:p>
            <a:pPr marL="514350" marR="0" lvl="1" indent="0" algn="l" defTabSz="914400" rtl="0" eaLnBrk="1" fontAlgn="base" latinLnBrk="0" hangingPunct="1">
              <a:lnSpc>
                <a:spcPts val="14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3.  Ranging Accuracy Evaluation under TG6ma Communication </a:t>
            </a:r>
            <a:r>
              <a:rPr kumimoji="1" lang="en-US" altLang="ja-JP" sz="1200" b="0" i="0" u="none" strike="noStrike" kern="0" cap="none" spc="0" normalizeH="0" baseline="0" noProof="0" dirty="0" err="1">
                <a:ln>
                  <a:noFill/>
                </a:ln>
                <a:solidFill>
                  <a:srgbClr val="000000"/>
                </a:solidFill>
                <a:effectLst/>
                <a:uLnTx/>
                <a:uFillTx/>
                <a:latin typeface="Arial"/>
                <a:cs typeface="Times New Roman" pitchFamily="18" charset="0"/>
              </a:rPr>
              <a:t>Senarios</a:t>
            </a: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                              doc.#15-24-0248-06-06ma                 </a:t>
            </a:r>
          </a:p>
          <a:p>
            <a:pPr marL="51435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4.  MAC Performance Evaluation of Multiple BAN Coexistence Under TG6ma Channel          doc.#15-24-0246-06-06ma</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5   MAC </a:t>
            </a:r>
            <a:r>
              <a:rPr lang="en-US" altLang="ja-JP" sz="1200" dirty="0" err="1">
                <a:solidFill>
                  <a:srgbClr val="000000"/>
                </a:solidFill>
                <a:latin typeface="Arial"/>
                <a:cs typeface="Times New Roman" pitchFamily="18" charset="0"/>
              </a:rPr>
              <a:t>superframe</a:t>
            </a:r>
            <a:r>
              <a:rPr lang="en-US" altLang="ja-JP" sz="1200" dirty="0">
                <a:solidFill>
                  <a:srgbClr val="000000"/>
                </a:solidFill>
                <a:latin typeface="Arial"/>
                <a:cs typeface="Times New Roman" pitchFamily="18" charset="0"/>
              </a:rPr>
              <a:t> structure and frames                                                                                doc.#15-24-0573-04-06ma</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6   15.6ma MAC time reference base for </a:t>
            </a:r>
            <a:r>
              <a:rPr lang="en-US" altLang="ja-JP" sz="1200" dirty="0" err="1">
                <a:solidFill>
                  <a:srgbClr val="000000"/>
                </a:solidFill>
                <a:latin typeface="Arial"/>
                <a:cs typeface="Times New Roman" pitchFamily="18" charset="0"/>
              </a:rPr>
              <a:t>superframe</a:t>
            </a:r>
            <a:r>
              <a:rPr lang="en-US" altLang="ja-JP" sz="1200" dirty="0">
                <a:solidFill>
                  <a:srgbClr val="000000"/>
                </a:solidFill>
                <a:latin typeface="Arial"/>
                <a:cs typeface="Times New Roman" pitchFamily="18" charset="0"/>
              </a:rPr>
              <a:t> and group </a:t>
            </a:r>
            <a:r>
              <a:rPr lang="en-US" altLang="ja-JP" sz="1200" dirty="0" err="1">
                <a:solidFill>
                  <a:srgbClr val="000000"/>
                </a:solidFill>
                <a:latin typeface="Arial"/>
                <a:cs typeface="Times New Roman" pitchFamily="18" charset="0"/>
              </a:rPr>
              <a:t>superframe</a:t>
            </a:r>
            <a:r>
              <a:rPr lang="en-US" altLang="ja-JP" sz="1200" dirty="0">
                <a:solidFill>
                  <a:srgbClr val="000000"/>
                </a:solidFill>
                <a:latin typeface="Arial"/>
                <a:cs typeface="Times New Roman" pitchFamily="18" charset="0"/>
              </a:rPr>
              <a:t> structure            d0c.#15-25-0132-01-06ma</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7   MAC Service Feature                                                                                                           doc.#15-24-0356-03-06ma</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8.  TG Motion to Recirculation                                                                                                   doc.#15-25-0zzz-00-06ma</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9. Interference </a:t>
            </a:r>
            <a:r>
              <a:rPr lang="en-US" altLang="ja-JP" sz="1200" dirty="0" err="1">
                <a:solidFill>
                  <a:srgbClr val="000000"/>
                </a:solidFill>
                <a:latin typeface="Arial"/>
                <a:cs typeface="Times New Roman" pitchFamily="18" charset="0"/>
              </a:rPr>
              <a:t>Mittigation</a:t>
            </a:r>
            <a:r>
              <a:rPr lang="en-US" altLang="ja-JP" sz="1200" dirty="0">
                <a:solidFill>
                  <a:srgbClr val="000000"/>
                </a:solidFill>
                <a:latin typeface="Arial"/>
                <a:cs typeface="Times New Roman" pitchFamily="18" charset="0"/>
              </a:rPr>
              <a:t> Schemes in Class 3, 5, 6, and 7 of </a:t>
            </a:r>
            <a:r>
              <a:rPr lang="en-US" altLang="ja-JP" sz="1200" dirty="0" err="1">
                <a:solidFill>
                  <a:srgbClr val="000000"/>
                </a:solidFill>
                <a:latin typeface="Arial"/>
                <a:cs typeface="Times New Roman" pitchFamily="18" charset="0"/>
              </a:rPr>
              <a:t>Coexisitence</a:t>
            </a:r>
            <a:r>
              <a:rPr lang="en-US" altLang="ja-JP" sz="1200" dirty="0">
                <a:solidFill>
                  <a:srgbClr val="000000"/>
                </a:solidFill>
                <a:latin typeface="Arial"/>
                <a:cs typeface="Times New Roman" pitchFamily="18" charset="0"/>
              </a:rPr>
              <a:t> in TG6ma            doc.#15-24-0074-08-06ma</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10. Coordinator-to-Coordinator(C2C) Ranging and Communication for Multiple BAN Coexistence</a:t>
            </a:r>
            <a:r>
              <a:rPr lang="ja-JP" altLang="en-US" sz="1200" dirty="0">
                <a:solidFill>
                  <a:srgbClr val="000000"/>
                </a:solidFill>
                <a:latin typeface="Arial"/>
                <a:cs typeface="Times New Roman" pitchFamily="18" charset="0"/>
              </a:rPr>
              <a:t>　</a:t>
            </a:r>
            <a:r>
              <a:rPr lang="en-US" altLang="ja-JP" sz="1200" dirty="0">
                <a:solidFill>
                  <a:srgbClr val="000000"/>
                </a:solidFill>
                <a:latin typeface="Arial"/>
                <a:cs typeface="Times New Roman" pitchFamily="18" charset="0"/>
              </a:rPr>
              <a:t>15-25-0vvv-00-06ma</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11. TG15.6ma Coexistence Assessment Document                                                                  doc.#15-24-0348-05-06ma</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12  MAC services support for IEEE P802.1ACea                                                                       doc.#15-24-0594-02-006a       </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13..</a:t>
            </a:r>
            <a:r>
              <a:rPr lang="it-IT" altLang="ja-JP" sz="1200" dirty="0">
                <a:solidFill>
                  <a:srgbClr val="000000"/>
                </a:solidFill>
                <a:latin typeface="Arial"/>
                <a:cs typeface="Times New Roman" pitchFamily="18" charset="0"/>
              </a:rPr>
              <a:t>TG6ma Channel Model Document for Enhanced Dependability                                           doc.#15-22-0519-10-06ma</a:t>
            </a:r>
            <a:endParaRPr lang="en-US" altLang="ja-JP" sz="1200" dirty="0">
              <a:solidFill>
                <a:srgbClr val="000000"/>
              </a:solidFill>
              <a:latin typeface="Arial"/>
              <a:cs typeface="Times New Roman" pitchFamily="18" charset="0"/>
            </a:endParaRP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14. Comments to channel-model-document                                                                               doc.#15-24-0073-05-06ma</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15. Progress Report of TG6ma                                                                                                  doc8#15-23-0056-10-06ma</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16. Timeline of TG6ma                                                                                                               doc.#15.23-0056-10-06ma</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17. TG15.6ma Closing Report for July 2025                                                                              doc.#15-25-0vvv-00-06ma    </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18. TG15.6ma Meeting Minutes for July 2025                                                                            doc.#15-25-0sss-00-06ma</a:t>
            </a:r>
          </a:p>
          <a:p>
            <a:pPr marL="514350" marR="0" lvl="1" indent="0" algn="l" defTabSz="914400" rtl="0" eaLnBrk="1" fontAlgn="base" latinLnBrk="0" hangingPunct="1">
              <a:lnSpc>
                <a:spcPts val="1300"/>
              </a:lnSpc>
              <a:spcBef>
                <a:spcPts val="0"/>
              </a:spcBef>
              <a:spcAft>
                <a:spcPts val="0"/>
              </a:spcAft>
              <a:buClrTx/>
              <a:buSzTx/>
              <a:buNone/>
              <a:tabLst/>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 </a:t>
            </a:r>
          </a:p>
          <a:p>
            <a:pPr marL="0" indent="0">
              <a:lnSpc>
                <a:spcPts val="1300"/>
              </a:lnSpc>
              <a:buNone/>
            </a:pPr>
            <a:endParaRPr lang="en-US" altLang="ja-JP" sz="1400" dirty="0"/>
          </a:p>
        </p:txBody>
      </p:sp>
      <p:sp>
        <p:nvSpPr>
          <p:cNvPr id="4098" name="Rectangle 2"/>
          <p:cNvSpPr>
            <a:spLocks noGrp="1" noChangeArrowheads="1"/>
          </p:cNvSpPr>
          <p:nvPr>
            <p:ph type="title"/>
          </p:nvPr>
        </p:nvSpPr>
        <p:spPr>
          <a:xfrm>
            <a:off x="684483" y="592351"/>
            <a:ext cx="7772400" cy="429655"/>
          </a:xfrm>
          <a:ln/>
        </p:spPr>
        <p:txBody>
          <a:bodyPr/>
          <a:lstStyle/>
          <a:p>
            <a:r>
              <a:rPr lang="en-US" altLang="ja-JP" sz="3200" b="1" dirty="0"/>
              <a:t>Agenda items for the week</a:t>
            </a:r>
            <a:endParaRPr lang="ja-JP" altLang="ja-JP" sz="3200" b="1" dirty="0"/>
          </a:p>
        </p:txBody>
      </p:sp>
      <p:sp>
        <p:nvSpPr>
          <p:cNvPr id="6" name="スライド番号プレースホルダー 5"/>
          <p:cNvSpPr>
            <a:spLocks noGrp="1"/>
          </p:cNvSpPr>
          <p:nvPr>
            <p:ph type="sldNum" sz="quarter" idx="12"/>
          </p:nvPr>
        </p:nvSpPr>
        <p:spPr/>
        <p:txBody>
          <a:bodyPr/>
          <a:lstStyle/>
          <a:p>
            <a:r>
              <a:rPr lang="en-US" altLang="ja-JP" dirty="0"/>
              <a:t>Slide </a:t>
            </a:r>
            <a:fld id="{38E6254A-D985-444C-BBE9-59789D09939F}" type="slidenum">
              <a:rPr lang="en-US" altLang="ja-JP"/>
              <a:pPr/>
              <a:t>25</a:t>
            </a:fld>
            <a:endParaRPr lang="en-US" altLang="ja-JP" dirty="0"/>
          </a:p>
        </p:txBody>
      </p:sp>
      <p:sp>
        <p:nvSpPr>
          <p:cNvPr id="7" name="Rectangle 4">
            <a:extLst>
              <a:ext uri="{FF2B5EF4-FFF2-40B4-BE49-F238E27FC236}">
                <a16:creationId xmlns:a16="http://schemas.microsoft.com/office/drawing/2014/main" id="{2ADAFEFA-111D-418C-BAD5-A243D868A95A}"/>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2025</a:t>
            </a:r>
            <a:endParaRPr lang="en-US" altLang="ja-JP"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CADF9-7A36-40A2-0F25-596050AB2D61}"/>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530ADEA8-BA87-7FFD-1148-DB73BAC05164}"/>
              </a:ext>
            </a:extLst>
          </p:cNvPr>
          <p:cNvSpPr txBox="1"/>
          <p:nvPr/>
        </p:nvSpPr>
        <p:spPr>
          <a:xfrm>
            <a:off x="628840" y="1151628"/>
            <a:ext cx="82444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14:30-16:30 July 28</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(MON)</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in Madrid time,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21</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:30-23:30 July 28(MON)in 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14:30-16:30 July 29(TUE)</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Madrid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21:30-23:30 July 29(TUE) in EST</a:t>
            </a:r>
          </a:p>
          <a:p>
            <a:pPr lvl="0" algn="just" defTabSz="914400">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1200" b="1" dirty="0">
                <a:solidFill>
                  <a:prstClr val="black"/>
                </a:solidFill>
                <a:latin typeface="游ゴシック" panose="020F0502020204030204"/>
                <a:ea typeface="游ゴシック" panose="020B0400000000000000" pitchFamily="50" charset="-128"/>
              </a:rPr>
              <a:t>PM1  14:30-16:30 July 30</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(WED)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Kobe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21:30-23:30 July 30(WED) in EST</a:t>
            </a:r>
          </a:p>
          <a:p>
            <a:pPr lvl="0" defTabSz="914400">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Session4(</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RM#3</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dirty="0">
                <a:solidFill>
                  <a:prstClr val="black"/>
                </a:solidFill>
                <a:latin typeface="游ゴシック" panose="020F0502020204030204"/>
                <a:ea typeface="游ゴシック" panose="020B0400000000000000" pitchFamily="50" charset="-128"/>
              </a:rPr>
              <a:t>PM1  14:30-16:30 July 31</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(THU) in Kobe</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21:30-23:30 July 31(THU) in EST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177EEE0D-F542-40D9-63E3-2F35FF73A161}"/>
              </a:ext>
            </a:extLst>
          </p:cNvPr>
          <p:cNvSpPr>
            <a:spLocks noGrp="1"/>
          </p:cNvSpPr>
          <p:nvPr>
            <p:ph type="title"/>
          </p:nvPr>
        </p:nvSpPr>
        <p:spPr>
          <a:xfrm>
            <a:off x="6018" y="688029"/>
            <a:ext cx="9018783" cy="496325"/>
          </a:xfrm>
        </p:spPr>
        <p:txBody>
          <a:bodyPr>
            <a:noAutofit/>
          </a:bodyPr>
          <a:lstStyle/>
          <a:p>
            <a:pPr>
              <a:lnSpc>
                <a:spcPts val="2500"/>
              </a:lnSpc>
            </a:pPr>
            <a:r>
              <a:rPr lang="en-US" altLang="ja-JP" sz="2400" b="1" dirty="0">
                <a:latin typeface="ＭＳ Ｐゴシック" panose="020B0600070205080204" pitchFamily="50" charset="-128"/>
                <a:ea typeface="ＭＳ Ｐゴシック" panose="020B0600070205080204" pitchFamily="50" charset="-128"/>
              </a:rPr>
              <a:t>TG15.6ma Plenary Session in Madrid Schedule for 27-31</a:t>
            </a:r>
            <a:r>
              <a:rPr lang="en-US" altLang="ja-JP" sz="2400" b="1" baseline="30000" dirty="0">
                <a:latin typeface="ＭＳ Ｐゴシック" panose="020B0600070205080204" pitchFamily="50" charset="-128"/>
                <a:ea typeface="ＭＳ Ｐゴシック" panose="020B0600070205080204" pitchFamily="50" charset="-128"/>
              </a:rPr>
              <a:t>st</a:t>
            </a:r>
            <a:r>
              <a:rPr lang="en-US" altLang="ja-JP" sz="2400" b="1" dirty="0">
                <a:latin typeface="ＭＳ Ｐゴシック" panose="020B0600070205080204" pitchFamily="50" charset="-128"/>
                <a:ea typeface="ＭＳ Ｐゴシック" panose="020B0600070205080204" pitchFamily="50" charset="-128"/>
              </a:rPr>
              <a:t>, July 2025</a:t>
            </a:r>
            <a:endParaRPr kumimoji="1" lang="ja-JP" altLang="en-US" sz="2400" b="1" dirty="0">
              <a:latin typeface="ＭＳ Ｐゴシック" panose="020B0600070205080204" pitchFamily="50" charset="-128"/>
              <a:ea typeface="ＭＳ Ｐゴシック" panose="020B0600070205080204" pitchFamily="50" charset="-128"/>
            </a:endParaRPr>
          </a:p>
        </p:txBody>
      </p:sp>
      <p:cxnSp>
        <p:nvCxnSpPr>
          <p:cNvPr id="11" name="直線コネクタ 10">
            <a:extLst>
              <a:ext uri="{FF2B5EF4-FFF2-40B4-BE49-F238E27FC236}">
                <a16:creationId xmlns:a16="http://schemas.microsoft.com/office/drawing/2014/main" id="{EF5A82F8-40CE-C9F0-4640-16E610E16A65}"/>
              </a:ext>
            </a:extLst>
          </p:cNvPr>
          <p:cNvCxnSpPr/>
          <p:nvPr/>
        </p:nvCxnSpPr>
        <p:spPr bwMode="auto">
          <a:xfrm>
            <a:off x="177655" y="4399570"/>
            <a:ext cx="8752114" cy="0"/>
          </a:xfrm>
          <a:prstGeom prst="line">
            <a:avLst/>
          </a:prstGeom>
          <a:solidFill>
            <a:schemeClr val="accent1"/>
          </a:solidFill>
          <a:ln w="28575" cap="flat" cmpd="sng" algn="ctr">
            <a:solidFill>
              <a:srgbClr val="FF00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線コネクタ 11">
            <a:extLst>
              <a:ext uri="{FF2B5EF4-FFF2-40B4-BE49-F238E27FC236}">
                <a16:creationId xmlns:a16="http://schemas.microsoft.com/office/drawing/2014/main" id="{A2FCE159-4096-2496-5436-8C58827B7FBD}"/>
              </a:ext>
            </a:extLst>
          </p:cNvPr>
          <p:cNvCxnSpPr/>
          <p:nvPr/>
        </p:nvCxnSpPr>
        <p:spPr bwMode="auto">
          <a:xfrm>
            <a:off x="183753" y="4933409"/>
            <a:ext cx="8752114" cy="0"/>
          </a:xfrm>
          <a:prstGeom prst="line">
            <a:avLst/>
          </a:prstGeom>
          <a:solidFill>
            <a:schemeClr val="accent1"/>
          </a:solidFill>
          <a:ln w="28575" cap="flat" cmpd="sng" algn="ctr">
            <a:solidFill>
              <a:srgbClr val="FF00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
            <a:extLst>
              <a:ext uri="{FF2B5EF4-FFF2-40B4-BE49-F238E27FC236}">
                <a16:creationId xmlns:a16="http://schemas.microsoft.com/office/drawing/2014/main" id="{BE4614C0-9014-794F-2EED-2A74D29F7AD6}"/>
              </a:ext>
            </a:extLst>
          </p:cNvPr>
          <p:cNvCxnSpPr/>
          <p:nvPr/>
        </p:nvCxnSpPr>
        <p:spPr bwMode="auto">
          <a:xfrm>
            <a:off x="215105" y="3768199"/>
            <a:ext cx="8752114" cy="0"/>
          </a:xfrm>
          <a:prstGeom prst="line">
            <a:avLst/>
          </a:prstGeom>
          <a:solidFill>
            <a:schemeClr val="accent1"/>
          </a:solidFill>
          <a:ln w="28575" cap="flat" cmpd="sng" algn="ctr">
            <a:solidFill>
              <a:srgbClr val="FF00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object 9">
            <a:extLst>
              <a:ext uri="{FF2B5EF4-FFF2-40B4-BE49-F238E27FC236}">
                <a16:creationId xmlns:a16="http://schemas.microsoft.com/office/drawing/2014/main" id="{754CBD80-B395-0DE8-D003-4AB115EACBB3}"/>
              </a:ext>
            </a:extLst>
          </p:cNvPr>
          <p:cNvSpPr txBox="1"/>
          <p:nvPr/>
        </p:nvSpPr>
        <p:spPr>
          <a:xfrm>
            <a:off x="4283964" y="6474100"/>
            <a:ext cx="576363" cy="165302"/>
          </a:xfrm>
          <a:prstGeom prst="rect">
            <a:avLst/>
          </a:prstGeom>
        </p:spPr>
        <p:txBody>
          <a:bodyPr vert="horz" wrap="square" lIns="0" tIns="0" rIns="0" bIns="0" rtlCol="0">
            <a:spAutoFit/>
          </a:bodyPr>
          <a:lstStyle/>
          <a:p>
            <a:pPr marL="12700" marR="0" lvl="0" indent="0" algn="l" defTabSz="914400" rtl="0" eaLnBrk="1" fontAlgn="auto" latinLnBrk="0" hangingPunct="1">
              <a:lnSpc>
                <a:spcPts val="1425"/>
              </a:lnSpc>
              <a:spcBef>
                <a:spcPts val="0"/>
              </a:spcBef>
              <a:spcAft>
                <a:spcPts val="0"/>
              </a:spcAft>
              <a:buClrTx/>
              <a:buSzTx/>
              <a:buFontTx/>
              <a:buNone/>
              <a:tabLst/>
              <a:defRPr/>
            </a:pPr>
            <a:r>
              <a:rPr kumimoji="1" sz="1050" b="0" i="0" u="none" strike="noStrike" kern="1200" cap="none" spc="5" normalizeH="0" baseline="0" noProof="0" dirty="0">
                <a:ln>
                  <a:noFill/>
                </a:ln>
                <a:solidFill>
                  <a:srgbClr val="000000"/>
                </a:solidFill>
                <a:effectLst/>
                <a:uLnTx/>
                <a:uFillTx/>
                <a:latin typeface="Arial"/>
                <a:ea typeface="+mn-ea"/>
                <a:cs typeface="Arial"/>
              </a:rPr>
              <a:t>Slide</a:t>
            </a:r>
            <a:r>
              <a:rPr kumimoji="1" sz="1050" b="0" i="0" u="none" strike="noStrike" kern="1200" cap="none" spc="-160" normalizeH="0" baseline="0" noProof="0" dirty="0">
                <a:ln>
                  <a:noFill/>
                </a:ln>
                <a:solidFill>
                  <a:srgbClr val="000000"/>
                </a:solidFill>
                <a:effectLst/>
                <a:uLnTx/>
                <a:uFillTx/>
                <a:latin typeface="Arial"/>
                <a:ea typeface="+mn-ea"/>
                <a:cs typeface="Arial"/>
              </a:rPr>
              <a:t> </a:t>
            </a:r>
            <a:fld id="{81D60167-4931-47E6-BA6A-407CBD079E47}" type="slidenum">
              <a:rPr kumimoji="1" sz="1050" b="0" i="0" u="none" strike="noStrike" kern="1200" cap="none" spc="-5" normalizeH="0" baseline="0" noProof="0" dirty="0">
                <a:ln>
                  <a:noFill/>
                </a:ln>
                <a:solidFill>
                  <a:srgbClr val="000000"/>
                </a:solidFill>
                <a:effectLst/>
                <a:uLnTx/>
                <a:uFillTx/>
                <a:latin typeface="Arial"/>
                <a:ea typeface="+mn-ea"/>
                <a:cs typeface="Arial"/>
              </a:rPr>
              <a:pPr marL="12700" marR="0" lvl="0" indent="0" algn="l" defTabSz="914400" rtl="0" eaLnBrk="1" fontAlgn="auto" latinLnBrk="0" hangingPunct="1">
                <a:lnSpc>
                  <a:spcPts val="1425"/>
                </a:lnSpc>
                <a:spcBef>
                  <a:spcPts val="0"/>
                </a:spcBef>
                <a:spcAft>
                  <a:spcPts val="0"/>
                </a:spcAft>
                <a:buClrTx/>
                <a:buSzTx/>
                <a:buFontTx/>
                <a:buNone/>
                <a:tabLst/>
                <a:defRPr/>
              </a:pPr>
              <a:t>26</a:t>
            </a:fld>
            <a:endParaRPr kumimoji="1" sz="1050" b="0" i="0" u="none" strike="noStrike" kern="1200" cap="none" spc="0" normalizeH="0" baseline="0" noProof="0" dirty="0">
              <a:ln>
                <a:noFill/>
              </a:ln>
              <a:solidFill>
                <a:srgbClr val="000000"/>
              </a:solidFill>
              <a:effectLst/>
              <a:uLnTx/>
              <a:uFillTx/>
              <a:latin typeface="Arial"/>
              <a:ea typeface="+mn-ea"/>
              <a:cs typeface="Arial"/>
            </a:endParaRPr>
          </a:p>
        </p:txBody>
      </p:sp>
      <p:sp>
        <p:nvSpPr>
          <p:cNvPr id="9" name="日付プレースホルダー 10">
            <a:extLst>
              <a:ext uri="{FF2B5EF4-FFF2-40B4-BE49-F238E27FC236}">
                <a16:creationId xmlns:a16="http://schemas.microsoft.com/office/drawing/2014/main" id="{36C74515-6016-4006-1410-19F20EDA9FC7}"/>
              </a:ext>
            </a:extLst>
          </p:cNvPr>
          <p:cNvSpPr txBox="1">
            <a:spLocks/>
          </p:cNvSpPr>
          <p:nvPr/>
        </p:nvSpPr>
        <p:spPr bwMode="auto">
          <a:xfrm>
            <a:off x="744641" y="388118"/>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marL="0" algn="l" defTabSz="457200" rtl="0" eaLnBrk="1" latinLnBrk="0" hangingPunct="1">
              <a:defRPr sz="1400" b="1"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lang="en-US" altLang="ja-JP"/>
              <a:t>July 2025</a:t>
            </a:r>
            <a:endParaRPr kumimoji="1" lang="en-US" altLang="ja-JP" dirty="0">
              <a:solidFill>
                <a:srgbClr val="000000"/>
              </a:solidFill>
              <a:latin typeface="Arial"/>
            </a:endParaRPr>
          </a:p>
        </p:txBody>
      </p:sp>
      <p:pic>
        <p:nvPicPr>
          <p:cNvPr id="19" name="図 18">
            <a:extLst>
              <a:ext uri="{FF2B5EF4-FFF2-40B4-BE49-F238E27FC236}">
                <a16:creationId xmlns:a16="http://schemas.microsoft.com/office/drawing/2014/main" id="{BB3AFA84-D0C9-2A09-34F3-89AD785BA99E}"/>
              </a:ext>
            </a:extLst>
          </p:cNvPr>
          <p:cNvPicPr>
            <a:picLocks noChangeAspect="1"/>
          </p:cNvPicPr>
          <p:nvPr/>
        </p:nvPicPr>
        <p:blipFill>
          <a:blip r:embed="rId3"/>
          <a:stretch>
            <a:fillRect/>
          </a:stretch>
        </p:blipFill>
        <p:spPr>
          <a:xfrm>
            <a:off x="1816768" y="2191277"/>
            <a:ext cx="7346394" cy="4220403"/>
          </a:xfrm>
          <a:prstGeom prst="rect">
            <a:avLst/>
          </a:prstGeom>
        </p:spPr>
      </p:pic>
      <p:pic>
        <p:nvPicPr>
          <p:cNvPr id="21" name="図 20">
            <a:extLst>
              <a:ext uri="{FF2B5EF4-FFF2-40B4-BE49-F238E27FC236}">
                <a16:creationId xmlns:a16="http://schemas.microsoft.com/office/drawing/2014/main" id="{410643E7-A43A-52DF-7834-8493DD1C8B36}"/>
              </a:ext>
            </a:extLst>
          </p:cNvPr>
          <p:cNvPicPr>
            <a:picLocks noChangeAspect="1"/>
          </p:cNvPicPr>
          <p:nvPr/>
        </p:nvPicPr>
        <p:blipFill>
          <a:blip r:embed="rId4"/>
          <a:stretch>
            <a:fillRect/>
          </a:stretch>
        </p:blipFill>
        <p:spPr>
          <a:xfrm>
            <a:off x="183753" y="2169829"/>
            <a:ext cx="1660357" cy="4316303"/>
          </a:xfrm>
          <a:prstGeom prst="rect">
            <a:avLst/>
          </a:prstGeom>
        </p:spPr>
      </p:pic>
    </p:spTree>
    <p:extLst>
      <p:ext uri="{BB962C8B-B14F-4D97-AF65-F5344CB8AC3E}">
        <p14:creationId xmlns:p14="http://schemas.microsoft.com/office/powerpoint/2010/main" val="5952007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772DBF5-43C7-9840-D31E-9261564A7023}"/>
              </a:ext>
            </a:extLst>
          </p:cNvPr>
          <p:cNvSpPr>
            <a:spLocks noGrp="1"/>
          </p:cNvSpPr>
          <p:nvPr>
            <p:ph type="sldNum" idx="12"/>
          </p:nvPr>
        </p:nvSpPr>
        <p:spPr bwMode="auto">
          <a:xfrm>
            <a:off x="4341814" y="6475413"/>
            <a:ext cx="536575"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t" anchorCtr="0" compatLnSpc="1">
            <a:prstTxWarp prst="textNoShape">
              <a:avLst/>
            </a:prstTxWarp>
            <a:noAutofit/>
          </a:bodyPr>
          <a:lstStyle>
            <a:defPPr>
              <a:defRPr lang="en-US"/>
            </a:defPPr>
            <a:lvl1pPr marL="0" marR="0" lvl="0"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1pPr>
            <a:lvl2pPr marL="0" marR="0" lvl="1"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2pPr>
            <a:lvl3pPr marL="0" marR="0" lvl="2"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3pPr>
            <a:lvl4pPr marL="0" marR="0" lvl="3"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4pPr>
            <a:lvl5pPr marL="0" marR="0" lvl="4"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5pPr>
            <a:lvl6pPr marL="0" marR="0" lvl="5"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6pPr>
            <a:lvl7pPr marL="0" marR="0" lvl="6"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7pPr>
            <a:lvl8pPr marL="0" marR="0" lvl="7"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8pPr>
            <a:lvl9pPr marL="0" marR="0" lvl="8"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900" b="0" i="0" u="none" strike="noStrike" kern="1200" cap="none" spc="0" normalizeH="0" baseline="0" noProof="0" smtClean="0">
                <a:ln>
                  <a:noFill/>
                </a:ln>
                <a:solidFill>
                  <a:srgbClr val="000000"/>
                </a:solidFill>
                <a:effectLst/>
                <a:uLnTx/>
                <a:uFillTx/>
                <a:latin typeface="Times New Roman"/>
                <a:cs typeface="Times New Roman"/>
                <a:sym typeface="Times New Roman"/>
              </a:rPr>
              <a:pPr marL="0" marR="0" lvl="0" indent="0" algn="ctr" defTabSz="457200" rtl="0" eaLnBrk="1" fontAlgn="auto" latinLnBrk="0" hangingPunct="1">
                <a:lnSpc>
                  <a:spcPct val="100000"/>
                </a:lnSpc>
                <a:spcBef>
                  <a:spcPts val="0"/>
                </a:spcBef>
                <a:spcAft>
                  <a:spcPts val="0"/>
                </a:spcAft>
                <a:buClrTx/>
                <a:buSzTx/>
                <a:buFontTx/>
                <a:buNone/>
                <a:tabLst/>
                <a:defRPr/>
              </a:pPr>
              <a:t>27</a:t>
            </a:fld>
            <a:endParaRPr kumimoji="0" sz="1200" b="0" i="0" u="none" strike="noStrike" kern="1200" cap="none" spc="0" normalizeH="0" baseline="0" noProof="0" dirty="0">
              <a:ln>
                <a:noFill/>
              </a:ln>
              <a:solidFill>
                <a:srgbClr val="000000"/>
              </a:solidFill>
              <a:effectLst/>
              <a:uLnTx/>
              <a:uFillTx/>
              <a:latin typeface="Times New Roman"/>
              <a:cs typeface="Times New Roman"/>
              <a:sym typeface="Times New Roman"/>
            </a:endParaRPr>
          </a:p>
        </p:txBody>
      </p:sp>
      <p:sp>
        <p:nvSpPr>
          <p:cNvPr id="15" name="TextBox 15">
            <a:extLst>
              <a:ext uri="{FF2B5EF4-FFF2-40B4-BE49-F238E27FC236}">
                <a16:creationId xmlns:a16="http://schemas.microsoft.com/office/drawing/2014/main" id="{8B2AC054-8654-E6EA-986F-05225075DF1E}"/>
              </a:ext>
            </a:extLst>
          </p:cNvPr>
          <p:cNvSpPr txBox="1"/>
          <p:nvPr/>
        </p:nvSpPr>
        <p:spPr>
          <a:xfrm>
            <a:off x="4670324" y="5854490"/>
            <a:ext cx="4111741"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mn-cs"/>
              </a:rPr>
              <a:t>Notes:  SASB/RevCom scheduled for 2024 a guess</a:t>
            </a:r>
            <a:r>
              <a:rPr kumimoji="0" lang="en-US" sz="1400" b="0" i="0" u="none" strike="noStrike" kern="1200" cap="none" spc="0" normalizeH="0" baseline="0" noProof="0" dirty="0">
                <a:ln>
                  <a:noFill/>
                </a:ln>
                <a:solidFill>
                  <a:srgbClr val="000000"/>
                </a:solidFill>
                <a:effectLst/>
                <a:highlight>
                  <a:srgbClr val="FFFF00"/>
                </a:highlight>
                <a:uLnTx/>
                <a:uFillTx/>
                <a:latin typeface="Arial"/>
                <a:ea typeface="+mn-ea"/>
                <a:cs typeface="+mn-cs"/>
              </a:rPr>
              <a:t> </a:t>
            </a:r>
          </a:p>
        </p:txBody>
      </p:sp>
      <p:sp>
        <p:nvSpPr>
          <p:cNvPr id="27" name="矢印: 右 26">
            <a:extLst>
              <a:ext uri="{FF2B5EF4-FFF2-40B4-BE49-F238E27FC236}">
                <a16:creationId xmlns:a16="http://schemas.microsoft.com/office/drawing/2014/main" id="{50FB6FC7-3A03-F5D6-B90B-637CFD3C1644}"/>
              </a:ext>
            </a:extLst>
          </p:cNvPr>
          <p:cNvSpPr/>
          <p:nvPr/>
        </p:nvSpPr>
        <p:spPr bwMode="auto">
          <a:xfrm>
            <a:off x="137566" y="2749828"/>
            <a:ext cx="9150949" cy="1422813"/>
          </a:xfrm>
          <a:prstGeom prst="rightArrow">
            <a:avLst>
              <a:gd name="adj1" fmla="val 50000"/>
              <a:gd name="adj2" fmla="val 35511"/>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28" name="グループ化 27">
            <a:extLst>
              <a:ext uri="{FF2B5EF4-FFF2-40B4-BE49-F238E27FC236}">
                <a16:creationId xmlns:a16="http://schemas.microsoft.com/office/drawing/2014/main" id="{975F2817-83BE-D3AA-5C65-0C754D7D69BC}"/>
              </a:ext>
            </a:extLst>
          </p:cNvPr>
          <p:cNvGrpSpPr/>
          <p:nvPr/>
        </p:nvGrpSpPr>
        <p:grpSpPr>
          <a:xfrm>
            <a:off x="8202016" y="1264031"/>
            <a:ext cx="1015012" cy="2021768"/>
            <a:chOff x="7739699" y="331512"/>
            <a:chExt cx="1015012" cy="2021768"/>
          </a:xfrm>
        </p:grpSpPr>
        <p:sp>
          <p:nvSpPr>
            <p:cNvPr id="29" name="正方形/長方形 28">
              <a:extLst>
                <a:ext uri="{FF2B5EF4-FFF2-40B4-BE49-F238E27FC236}">
                  <a16:creationId xmlns:a16="http://schemas.microsoft.com/office/drawing/2014/main" id="{E05673CC-FC66-4B17-99D6-77C90DB1F55B}"/>
                </a:ext>
              </a:extLst>
            </p:cNvPr>
            <p:cNvSpPr/>
            <p:nvPr/>
          </p:nvSpPr>
          <p:spPr>
            <a:xfrm>
              <a:off x="7739699" y="331512"/>
              <a:ext cx="598174"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30" name="テキスト ボックス 29">
              <a:extLst>
                <a:ext uri="{FF2B5EF4-FFF2-40B4-BE49-F238E27FC236}">
                  <a16:creationId xmlns:a16="http://schemas.microsoft.com/office/drawing/2014/main" id="{16566BB0-0DED-6D69-826B-750B9BC23D54}"/>
                </a:ext>
              </a:extLst>
            </p:cNvPr>
            <p:cNvSpPr txBox="1"/>
            <p:nvPr/>
          </p:nvSpPr>
          <p:spPr>
            <a:xfrm>
              <a:off x="7905164" y="826769"/>
              <a:ext cx="849547"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err="1">
                  <a:ln>
                    <a:noFill/>
                  </a:ln>
                  <a:solidFill>
                    <a:srgbClr val="000000">
                      <a:hueOff val="0"/>
                      <a:satOff val="0"/>
                      <a:lumOff val="0"/>
                      <a:alphaOff val="0"/>
                    </a:srgbClr>
                  </a:solidFill>
                  <a:effectLst/>
                  <a:uLnTx/>
                  <a:uFillTx/>
                  <a:latin typeface="Times New Roman"/>
                  <a:ea typeface="+mn-ea"/>
                  <a:cs typeface="+mn-cs"/>
                </a:rPr>
                <a:t>Revcom</a:t>
              </a: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 Approve   </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March 2026</a:t>
              </a:r>
            </a:p>
          </p:txBody>
        </p:sp>
      </p:grpSp>
      <p:sp>
        <p:nvSpPr>
          <p:cNvPr id="32" name="テキスト ボックス 31">
            <a:extLst>
              <a:ext uri="{FF2B5EF4-FFF2-40B4-BE49-F238E27FC236}">
                <a16:creationId xmlns:a16="http://schemas.microsoft.com/office/drawing/2014/main" id="{52AE7D25-EE8B-230F-5B5B-7D380BE5E9E5}"/>
              </a:ext>
            </a:extLst>
          </p:cNvPr>
          <p:cNvSpPr txBox="1"/>
          <p:nvPr/>
        </p:nvSpPr>
        <p:spPr>
          <a:xfrm>
            <a:off x="7913396" y="3638685"/>
            <a:ext cx="849547" cy="14433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dirty="0" err="1">
                <a:ln>
                  <a:noFill/>
                </a:ln>
                <a:solidFill>
                  <a:srgbClr val="000000">
                    <a:hueOff val="0"/>
                    <a:satOff val="0"/>
                    <a:lumOff val="0"/>
                    <a:alphaOff val="0"/>
                  </a:srgbClr>
                </a:solidFill>
                <a:effectLst/>
                <a:uLnTx/>
                <a:uFillTx/>
                <a:latin typeface="Times New Roman"/>
                <a:ea typeface="+mn-ea"/>
                <a:cs typeface="+mn-cs"/>
              </a:rPr>
              <a:t>RevcomSubmission</a:t>
            </a:r>
            <a:endPar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Feb. 2026</a:t>
            </a:r>
          </a:p>
        </p:txBody>
      </p:sp>
      <p:sp>
        <p:nvSpPr>
          <p:cNvPr id="33" name="テキスト ボックス 32">
            <a:extLst>
              <a:ext uri="{FF2B5EF4-FFF2-40B4-BE49-F238E27FC236}">
                <a16:creationId xmlns:a16="http://schemas.microsoft.com/office/drawing/2014/main" id="{B163E589-ED70-6235-3399-1D2A91F825EB}"/>
              </a:ext>
            </a:extLst>
          </p:cNvPr>
          <p:cNvSpPr txBox="1"/>
          <p:nvPr/>
        </p:nvSpPr>
        <p:spPr>
          <a:xfrm>
            <a:off x="6970920" y="1974827"/>
            <a:ext cx="795456" cy="11537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SA recirculation if required</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Oct 2025</a:t>
            </a:r>
          </a:p>
        </p:txBody>
      </p:sp>
      <p:sp>
        <p:nvSpPr>
          <p:cNvPr id="34" name="テキスト ボックス 33">
            <a:extLst>
              <a:ext uri="{FF2B5EF4-FFF2-40B4-BE49-F238E27FC236}">
                <a16:creationId xmlns:a16="http://schemas.microsoft.com/office/drawing/2014/main" id="{CDF008D0-5530-1F6F-0268-778D6A8C227F}"/>
              </a:ext>
            </a:extLst>
          </p:cNvPr>
          <p:cNvSpPr txBox="1"/>
          <p:nvPr/>
        </p:nvSpPr>
        <p:spPr>
          <a:xfrm>
            <a:off x="6706048" y="4365433"/>
            <a:ext cx="772516" cy="12392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Comment Resolution for SA Ballot</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Oct. 20</a:t>
            </a: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25</a:t>
            </a:r>
          </a:p>
        </p:txBody>
      </p:sp>
      <p:sp>
        <p:nvSpPr>
          <p:cNvPr id="35" name="テキスト ボックス 34">
            <a:extLst>
              <a:ext uri="{FF2B5EF4-FFF2-40B4-BE49-F238E27FC236}">
                <a16:creationId xmlns:a16="http://schemas.microsoft.com/office/drawing/2014/main" id="{805FC481-3394-E393-8F82-25D94BED8EF5}"/>
              </a:ext>
            </a:extLst>
          </p:cNvPr>
          <p:cNvSpPr txBox="1"/>
          <p:nvPr/>
        </p:nvSpPr>
        <p:spPr>
          <a:xfrm>
            <a:off x="6214646" y="1627994"/>
            <a:ext cx="895473" cy="15080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SA Ballot</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Sept</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 2025</a:t>
            </a:r>
          </a:p>
        </p:txBody>
      </p:sp>
      <p:grpSp>
        <p:nvGrpSpPr>
          <p:cNvPr id="36" name="グループ化 35">
            <a:extLst>
              <a:ext uri="{FF2B5EF4-FFF2-40B4-BE49-F238E27FC236}">
                <a16:creationId xmlns:a16="http://schemas.microsoft.com/office/drawing/2014/main" id="{52A4B6CD-8960-8129-BB40-344F9BB847F6}"/>
              </a:ext>
            </a:extLst>
          </p:cNvPr>
          <p:cNvGrpSpPr/>
          <p:nvPr/>
        </p:nvGrpSpPr>
        <p:grpSpPr>
          <a:xfrm>
            <a:off x="5800120" y="3818720"/>
            <a:ext cx="1131028" cy="1639857"/>
            <a:chOff x="4734889" y="2176421"/>
            <a:chExt cx="947618" cy="1639857"/>
          </a:xfrm>
        </p:grpSpPr>
        <p:sp>
          <p:nvSpPr>
            <p:cNvPr id="37" name="正方形/長方形 36">
              <a:extLst>
                <a:ext uri="{FF2B5EF4-FFF2-40B4-BE49-F238E27FC236}">
                  <a16:creationId xmlns:a16="http://schemas.microsoft.com/office/drawing/2014/main" id="{6757D758-FA43-451A-8DE8-7CEBF65B5F54}"/>
                </a:ext>
              </a:extLst>
            </p:cNvPr>
            <p:cNvSpPr/>
            <p:nvPr/>
          </p:nvSpPr>
          <p:spPr>
            <a:xfrm>
              <a:off x="4758751" y="2289767"/>
              <a:ext cx="92375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38" name="テキスト ボックス 37">
              <a:extLst>
                <a:ext uri="{FF2B5EF4-FFF2-40B4-BE49-F238E27FC236}">
                  <a16:creationId xmlns:a16="http://schemas.microsoft.com/office/drawing/2014/main" id="{567AFB51-59F2-318C-B2E2-582386BB81E9}"/>
                </a:ext>
              </a:extLst>
            </p:cNvPr>
            <p:cNvSpPr txBox="1"/>
            <p:nvPr/>
          </p:nvSpPr>
          <p:spPr>
            <a:xfrm>
              <a:off x="4734889" y="2176421"/>
              <a:ext cx="817415"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Unconditional approval for Standard Association Ballot (SA)</a:t>
              </a:r>
              <a:endParaRPr kumimoji="1" lang="ja-JP"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July 2025</a:t>
              </a:r>
              <a:endPar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p:txBody>
        </p:sp>
      </p:grpSp>
      <p:grpSp>
        <p:nvGrpSpPr>
          <p:cNvPr id="39" name="グループ化 38">
            <a:extLst>
              <a:ext uri="{FF2B5EF4-FFF2-40B4-BE49-F238E27FC236}">
                <a16:creationId xmlns:a16="http://schemas.microsoft.com/office/drawing/2014/main" id="{397BC963-FCEC-5F39-649B-B16F44B9C6CE}"/>
              </a:ext>
            </a:extLst>
          </p:cNvPr>
          <p:cNvGrpSpPr/>
          <p:nvPr/>
        </p:nvGrpSpPr>
        <p:grpSpPr>
          <a:xfrm>
            <a:off x="2925116" y="1542572"/>
            <a:ext cx="987164" cy="1626596"/>
            <a:chOff x="4240042" y="71418"/>
            <a:chExt cx="894442" cy="1626596"/>
          </a:xfrm>
        </p:grpSpPr>
        <p:sp>
          <p:nvSpPr>
            <p:cNvPr id="40" name="正方形/長方形 39">
              <a:extLst>
                <a:ext uri="{FF2B5EF4-FFF2-40B4-BE49-F238E27FC236}">
                  <a16:creationId xmlns:a16="http://schemas.microsoft.com/office/drawing/2014/main" id="{D8F0863F-64D6-060C-71AC-CECC7D43A9C6}"/>
                </a:ext>
              </a:extLst>
            </p:cNvPr>
            <p:cNvSpPr/>
            <p:nvPr/>
          </p:nvSpPr>
          <p:spPr>
            <a:xfrm>
              <a:off x="4336395" y="171503"/>
              <a:ext cx="637315"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41" name="テキスト ボックス 40">
              <a:extLst>
                <a:ext uri="{FF2B5EF4-FFF2-40B4-BE49-F238E27FC236}">
                  <a16:creationId xmlns:a16="http://schemas.microsoft.com/office/drawing/2014/main" id="{FB7D9B05-6121-DA9D-829A-9D1B0B8795A2}"/>
                </a:ext>
              </a:extLst>
            </p:cNvPr>
            <p:cNvSpPr txBox="1"/>
            <p:nvPr/>
          </p:nvSpPr>
          <p:spPr>
            <a:xfrm>
              <a:off x="4240042" y="71418"/>
              <a:ext cx="894442"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Comment </a:t>
              </a:r>
              <a:r>
                <a:rPr kumimoji="1" lang="en-US" altLang="ja-JP" sz="1400" b="0" i="0" u="none" strike="noStrike" kern="1200" cap="none" spc="0" normalizeH="0" baseline="0" noProof="0" dirty="0" err="1">
                  <a:ln>
                    <a:noFill/>
                  </a:ln>
                  <a:solidFill>
                    <a:srgbClr val="000000">
                      <a:hueOff val="0"/>
                      <a:satOff val="0"/>
                      <a:lumOff val="0"/>
                      <a:alphaOff val="0"/>
                    </a:srgbClr>
                  </a:solidFill>
                  <a:effectLst/>
                  <a:uLnTx/>
                  <a:uFillTx/>
                  <a:latin typeface="Times New Roman"/>
                  <a:ea typeface="+mn-ea"/>
                  <a:cs typeface="+mn-cs"/>
                </a:rPr>
                <a:t>Resolutionfor</a:t>
              </a: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 LB210</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Nov. 2024</a:t>
              </a:r>
            </a:p>
          </p:txBody>
        </p:sp>
      </p:grpSp>
      <p:grpSp>
        <p:nvGrpSpPr>
          <p:cNvPr id="42" name="グループ化 41">
            <a:extLst>
              <a:ext uri="{FF2B5EF4-FFF2-40B4-BE49-F238E27FC236}">
                <a16:creationId xmlns:a16="http://schemas.microsoft.com/office/drawing/2014/main" id="{A241D8DA-41AB-0926-A2A2-24567C8339EA}"/>
              </a:ext>
            </a:extLst>
          </p:cNvPr>
          <p:cNvGrpSpPr/>
          <p:nvPr/>
        </p:nvGrpSpPr>
        <p:grpSpPr>
          <a:xfrm>
            <a:off x="2713568" y="3892291"/>
            <a:ext cx="893646" cy="1074145"/>
            <a:chOff x="3821741" y="2742133"/>
            <a:chExt cx="596518" cy="1074145"/>
          </a:xfrm>
        </p:grpSpPr>
        <p:sp>
          <p:nvSpPr>
            <p:cNvPr id="43" name="正方形/長方形 42">
              <a:extLst>
                <a:ext uri="{FF2B5EF4-FFF2-40B4-BE49-F238E27FC236}">
                  <a16:creationId xmlns:a16="http://schemas.microsoft.com/office/drawing/2014/main" id="{94AC8CF5-508F-DE08-8DBF-53651672D460}"/>
                </a:ext>
              </a:extLst>
            </p:cNvPr>
            <p:cNvSpPr/>
            <p:nvPr/>
          </p:nvSpPr>
          <p:spPr>
            <a:xfrm>
              <a:off x="3821741" y="2742133"/>
              <a:ext cx="514525" cy="1074145"/>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44" name="テキスト ボックス 43">
              <a:extLst>
                <a:ext uri="{FF2B5EF4-FFF2-40B4-BE49-F238E27FC236}">
                  <a16:creationId xmlns:a16="http://schemas.microsoft.com/office/drawing/2014/main" id="{EE344C53-EBEA-727D-C3E3-9A9770A188DD}"/>
                </a:ext>
              </a:extLst>
            </p:cNvPr>
            <p:cNvSpPr txBox="1"/>
            <p:nvPr/>
          </p:nvSpPr>
          <p:spPr>
            <a:xfrm>
              <a:off x="3835773" y="2742133"/>
              <a:ext cx="582486"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1st </a:t>
              </a:r>
              <a:r>
                <a:rPr kumimoji="0" lang="fi-FI"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Letter</a:t>
              </a:r>
              <a:r>
                <a:rPr kumimoji="0" 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0" lang="fi-FI"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Ballot</a:t>
              </a:r>
              <a:r>
                <a:rPr kumimoji="0" 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(LB210)</a:t>
              </a:r>
              <a:endPar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Sept. 2024</a:t>
              </a:r>
            </a:p>
          </p:txBody>
        </p:sp>
      </p:grpSp>
      <p:grpSp>
        <p:nvGrpSpPr>
          <p:cNvPr id="45" name="グループ化 44">
            <a:extLst>
              <a:ext uri="{FF2B5EF4-FFF2-40B4-BE49-F238E27FC236}">
                <a16:creationId xmlns:a16="http://schemas.microsoft.com/office/drawing/2014/main" id="{F7427775-B397-9951-BCC7-D6D4DA6AC99B}"/>
              </a:ext>
            </a:extLst>
          </p:cNvPr>
          <p:cNvGrpSpPr/>
          <p:nvPr/>
        </p:nvGrpSpPr>
        <p:grpSpPr>
          <a:xfrm>
            <a:off x="2203701" y="1800002"/>
            <a:ext cx="1027394" cy="1355521"/>
            <a:chOff x="2063018" y="89518"/>
            <a:chExt cx="1027394" cy="1355521"/>
          </a:xfrm>
        </p:grpSpPr>
        <p:sp>
          <p:nvSpPr>
            <p:cNvPr id="46" name="正方形/長方形 45">
              <a:extLst>
                <a:ext uri="{FF2B5EF4-FFF2-40B4-BE49-F238E27FC236}">
                  <a16:creationId xmlns:a16="http://schemas.microsoft.com/office/drawing/2014/main" id="{0BF433C0-DE8C-B2DC-B6D8-6DE4718AF654}"/>
                </a:ext>
              </a:extLst>
            </p:cNvPr>
            <p:cNvSpPr/>
            <p:nvPr/>
          </p:nvSpPr>
          <p:spPr>
            <a:xfrm>
              <a:off x="2222243" y="89518"/>
              <a:ext cx="868169" cy="135552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47" name="テキスト ボックス 46">
              <a:extLst>
                <a:ext uri="{FF2B5EF4-FFF2-40B4-BE49-F238E27FC236}">
                  <a16:creationId xmlns:a16="http://schemas.microsoft.com/office/drawing/2014/main" id="{A97643F3-BE71-E409-3CC4-BCD76282754A}"/>
                </a:ext>
              </a:extLst>
            </p:cNvPr>
            <p:cNvSpPr txBox="1"/>
            <p:nvPr/>
          </p:nvSpPr>
          <p:spPr>
            <a:xfrm>
              <a:off x="2063018" y="89518"/>
              <a:ext cx="963174" cy="13555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marR="0" lvl="0" indent="0" algn="ctr" defTabSz="800100" rtl="0" eaLnBrk="1" fontAlgn="auto" latinLnBrk="0" hangingPunct="1">
                <a:lnSpc>
                  <a:spcPct val="100000"/>
                </a:lnSpc>
                <a:spcBef>
                  <a:spcPct val="0"/>
                </a:spcBef>
                <a:spcAft>
                  <a:spcPct val="35000"/>
                </a:spcAft>
                <a:buClrTx/>
                <a:buSzTx/>
                <a:buFontTx/>
                <a:buNone/>
                <a:tabLst/>
                <a:defRPr/>
              </a:pPr>
              <a:r>
                <a:rPr kumimoji="1" lang="en-US" altLang="ja-JP" sz="1800" b="0" i="0" u="none" strike="noStrike" kern="1200" cap="none" spc="0" normalizeH="0" baseline="30000" noProof="0" dirty="0">
                  <a:ln>
                    <a:noFill/>
                  </a:ln>
                  <a:solidFill>
                    <a:srgbClr val="000000">
                      <a:hueOff val="0"/>
                      <a:satOff val="0"/>
                      <a:lumOff val="0"/>
                      <a:alphaOff val="0"/>
                    </a:srgbClr>
                  </a:solidFill>
                  <a:effectLst/>
                  <a:uLnTx/>
                  <a:uFillTx/>
                  <a:latin typeface="Times New Roman"/>
                  <a:ea typeface="+mn-ea"/>
                  <a:cs typeface="+mn-cs"/>
                </a:rPr>
                <a:t>WG       </a:t>
              </a:r>
              <a:r>
                <a:rPr kumimoji="1" lang="en-US" altLang="ja-JP" sz="1800" b="0" i="0" u="none" strike="noStrike" kern="1200" cap="none" spc="0" normalizeH="0" baseline="30000" noProof="0" dirty="0" err="1">
                  <a:ln>
                    <a:noFill/>
                  </a:ln>
                  <a:solidFill>
                    <a:srgbClr val="000000">
                      <a:hueOff val="0"/>
                      <a:satOff val="0"/>
                      <a:lumOff val="0"/>
                      <a:alphaOff val="0"/>
                    </a:srgbClr>
                  </a:solidFill>
                  <a:effectLst/>
                  <a:uLnTx/>
                  <a:uFillTx/>
                  <a:latin typeface="Times New Roman"/>
                  <a:ea typeface="+mn-ea"/>
                  <a:cs typeface="+mn-cs"/>
                </a:rPr>
                <a:t>PreBallot</a:t>
              </a:r>
              <a:r>
                <a:rPr kumimoji="1" lang="en-US" altLang="ja-JP" sz="1800" b="0" i="0" u="none" strike="noStrike" kern="1200" cap="none" spc="0" normalizeH="0" baseline="30000" noProof="0" dirty="0">
                  <a:ln>
                    <a:noFill/>
                  </a:ln>
                  <a:solidFill>
                    <a:srgbClr val="000000">
                      <a:hueOff val="0"/>
                      <a:satOff val="0"/>
                      <a:lumOff val="0"/>
                      <a:alphaOff val="0"/>
                    </a:srgbClr>
                  </a:solidFill>
                  <a:effectLst/>
                  <a:uLnTx/>
                  <a:uFillTx/>
                  <a:latin typeface="Times New Roman"/>
                  <a:ea typeface="+mn-ea"/>
                  <a:cs typeface="+mn-cs"/>
                </a:rPr>
                <a:t> submission for </a:t>
              </a:r>
              <a:r>
                <a:rPr kumimoji="0" lang="en-US" sz="12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Draft2.5 August </a:t>
              </a:r>
              <a:r>
                <a:rPr kumimoji="0" lang="en-US" sz="12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2024</a:t>
              </a:r>
            </a:p>
          </p:txBody>
        </p:sp>
      </p:grpSp>
      <p:grpSp>
        <p:nvGrpSpPr>
          <p:cNvPr id="48" name="グループ化 47">
            <a:extLst>
              <a:ext uri="{FF2B5EF4-FFF2-40B4-BE49-F238E27FC236}">
                <a16:creationId xmlns:a16="http://schemas.microsoft.com/office/drawing/2014/main" id="{B564882E-8793-B4E8-FA32-25D77C6F5827}"/>
              </a:ext>
            </a:extLst>
          </p:cNvPr>
          <p:cNvGrpSpPr/>
          <p:nvPr/>
        </p:nvGrpSpPr>
        <p:grpSpPr>
          <a:xfrm>
            <a:off x="1872384" y="3797431"/>
            <a:ext cx="918520" cy="1526511"/>
            <a:chOff x="2878374" y="2239438"/>
            <a:chExt cx="688887" cy="1526511"/>
          </a:xfrm>
        </p:grpSpPr>
        <p:sp>
          <p:nvSpPr>
            <p:cNvPr id="49" name="正方形/長方形 48">
              <a:extLst>
                <a:ext uri="{FF2B5EF4-FFF2-40B4-BE49-F238E27FC236}">
                  <a16:creationId xmlns:a16="http://schemas.microsoft.com/office/drawing/2014/main" id="{D0865CF4-BF98-9A20-CD50-D1069D244F65}"/>
                </a:ext>
              </a:extLst>
            </p:cNvPr>
            <p:cNvSpPr/>
            <p:nvPr/>
          </p:nvSpPr>
          <p:spPr>
            <a:xfrm>
              <a:off x="2878386" y="2239438"/>
              <a:ext cx="630884"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50" name="テキスト ボックス 49">
              <a:extLst>
                <a:ext uri="{FF2B5EF4-FFF2-40B4-BE49-F238E27FC236}">
                  <a16:creationId xmlns:a16="http://schemas.microsoft.com/office/drawing/2014/main" id="{0BAEA6C0-034B-2510-6597-DCCD12A79BE7}"/>
                </a:ext>
              </a:extLst>
            </p:cNvPr>
            <p:cNvSpPr txBox="1"/>
            <p:nvPr/>
          </p:nvSpPr>
          <p:spPr>
            <a:xfrm>
              <a:off x="2878374" y="2239438"/>
              <a:ext cx="688887"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Comment Resolution </a:t>
              </a:r>
              <a:r>
                <a:rPr kumimoji="1" lang="en-US" altLang="ja-JP" sz="1400" b="0" i="0" u="none" strike="noStrike" kern="1200" cap="none" spc="0" normalizeH="0" baseline="0" noProof="0" dirty="0" err="1">
                  <a:ln>
                    <a:noFill/>
                  </a:ln>
                  <a:solidFill>
                    <a:srgbClr val="000000">
                      <a:hueOff val="0"/>
                      <a:satOff val="0"/>
                      <a:lumOff val="0"/>
                      <a:alphaOff val="0"/>
                    </a:srgbClr>
                  </a:solidFill>
                  <a:effectLst/>
                  <a:uLnTx/>
                  <a:uFillTx/>
                  <a:latin typeface="Times New Roman"/>
                  <a:ea typeface="+mn-ea"/>
                  <a:cs typeface="+mn-cs"/>
                </a:rPr>
                <a:t>fo</a:t>
              </a: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 Draft v2.3 on WG for </a:t>
              </a:r>
              <a:r>
                <a:rPr kumimoji="1" lang="en-US" altLang="ja-JP" sz="1400" b="0" i="0" u="none" strike="noStrike" kern="1200" cap="none" spc="0" normalizeH="0" baseline="0" noProof="0" dirty="0" err="1">
                  <a:ln>
                    <a:noFill/>
                  </a:ln>
                  <a:solidFill>
                    <a:srgbClr val="000000">
                      <a:hueOff val="0"/>
                      <a:satOff val="0"/>
                      <a:lumOff val="0"/>
                      <a:alphaOff val="0"/>
                    </a:srgbClr>
                  </a:solidFill>
                  <a:effectLst/>
                  <a:uLnTx/>
                  <a:uFillTx/>
                  <a:latin typeface="Times New Roman"/>
                  <a:ea typeface="+mn-ea"/>
                  <a:cs typeface="+mn-cs"/>
                </a:rPr>
                <a:t>PreBallot</a:t>
              </a: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 </a:t>
              </a:r>
              <a:r>
                <a:rPr kumimoji="1" lang="en-US" altLang="ja-JP"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July </a:t>
              </a: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 2024</a:t>
              </a:r>
            </a:p>
          </p:txBody>
        </p:sp>
      </p:grpSp>
      <p:grpSp>
        <p:nvGrpSpPr>
          <p:cNvPr id="51" name="グループ化 50">
            <a:extLst>
              <a:ext uri="{FF2B5EF4-FFF2-40B4-BE49-F238E27FC236}">
                <a16:creationId xmlns:a16="http://schemas.microsoft.com/office/drawing/2014/main" id="{2E7FCD6E-D478-FA30-BF26-0896189A69D1}"/>
              </a:ext>
            </a:extLst>
          </p:cNvPr>
          <p:cNvGrpSpPr/>
          <p:nvPr/>
        </p:nvGrpSpPr>
        <p:grpSpPr>
          <a:xfrm>
            <a:off x="1299986" y="2129346"/>
            <a:ext cx="2829447" cy="2039217"/>
            <a:chOff x="1379747" y="-1400625"/>
            <a:chExt cx="1672297" cy="2977434"/>
          </a:xfrm>
        </p:grpSpPr>
        <p:sp>
          <p:nvSpPr>
            <p:cNvPr id="52" name="正方形/長方形 51">
              <a:extLst>
                <a:ext uri="{FF2B5EF4-FFF2-40B4-BE49-F238E27FC236}">
                  <a16:creationId xmlns:a16="http://schemas.microsoft.com/office/drawing/2014/main" id="{C3598F90-6AFB-009A-5C49-2021BDDD9001}"/>
                </a:ext>
              </a:extLst>
            </p:cNvPr>
            <p:cNvSpPr/>
            <p:nvPr/>
          </p:nvSpPr>
          <p:spPr>
            <a:xfrm>
              <a:off x="2345962" y="97681"/>
              <a:ext cx="706082" cy="1479128"/>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53" name="テキスト ボックス 52">
              <a:extLst>
                <a:ext uri="{FF2B5EF4-FFF2-40B4-BE49-F238E27FC236}">
                  <a16:creationId xmlns:a16="http://schemas.microsoft.com/office/drawing/2014/main" id="{1AC0FB68-DE59-F703-928D-C2CB1BA9422D}"/>
                </a:ext>
              </a:extLst>
            </p:cNvPr>
            <p:cNvSpPr txBox="1"/>
            <p:nvPr/>
          </p:nvSpPr>
          <p:spPr>
            <a:xfrm>
              <a:off x="1379747" y="-1400625"/>
              <a:ext cx="706082" cy="147912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marR="0" lvl="0" indent="0" algn="ctr" defTabSz="800100" rtl="0" eaLnBrk="1" fontAlgn="auto" latinLnBrk="0" hangingPunct="1">
                <a:lnSpc>
                  <a:spcPct val="100000"/>
                </a:lnSpc>
                <a:spcBef>
                  <a:spcPct val="0"/>
                </a:spcBef>
                <a:spcAft>
                  <a:spcPct val="35000"/>
                </a:spcAft>
                <a:buClrTx/>
                <a:buSzTx/>
                <a:buFontTx/>
                <a:buNone/>
                <a:tabLst/>
                <a:defRPr/>
              </a:pPr>
              <a:r>
                <a:rPr kumimoji="1" lang="en-US" altLang="ja-JP" sz="1800" b="0" i="0" u="none" strike="noStrike" kern="1200" cap="none" spc="0" normalizeH="0" baseline="30000" noProof="0" dirty="0">
                  <a:ln>
                    <a:noFill/>
                  </a:ln>
                  <a:solidFill>
                    <a:srgbClr val="000000">
                      <a:hueOff val="0"/>
                      <a:satOff val="0"/>
                      <a:lumOff val="0"/>
                      <a:alphaOff val="0"/>
                    </a:srgbClr>
                  </a:solidFill>
                  <a:effectLst/>
                  <a:uLnTx/>
                  <a:uFillTx/>
                  <a:latin typeface="Times New Roman"/>
                  <a:ea typeface="+mn-ea"/>
                  <a:cs typeface="+mn-cs"/>
                </a:rPr>
                <a:t> Draft V1,18  Com</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May. 2024</a:t>
              </a:r>
            </a:p>
          </p:txBody>
        </p:sp>
      </p:grpSp>
      <p:grpSp>
        <p:nvGrpSpPr>
          <p:cNvPr id="54" name="グループ化 53">
            <a:extLst>
              <a:ext uri="{FF2B5EF4-FFF2-40B4-BE49-F238E27FC236}">
                <a16:creationId xmlns:a16="http://schemas.microsoft.com/office/drawing/2014/main" id="{3C1FA76E-D827-EE56-9F75-2F30C99122F9}"/>
              </a:ext>
            </a:extLst>
          </p:cNvPr>
          <p:cNvGrpSpPr/>
          <p:nvPr/>
        </p:nvGrpSpPr>
        <p:grpSpPr>
          <a:xfrm>
            <a:off x="760126" y="3855627"/>
            <a:ext cx="1147593" cy="1510147"/>
            <a:chOff x="2022891" y="2274853"/>
            <a:chExt cx="713170" cy="1510147"/>
          </a:xfrm>
        </p:grpSpPr>
        <p:sp>
          <p:nvSpPr>
            <p:cNvPr id="55" name="正方形/長方形 54">
              <a:extLst>
                <a:ext uri="{FF2B5EF4-FFF2-40B4-BE49-F238E27FC236}">
                  <a16:creationId xmlns:a16="http://schemas.microsoft.com/office/drawing/2014/main" id="{BFB8DBFA-2938-BDA9-92ED-089C158B0F33}"/>
                </a:ext>
              </a:extLst>
            </p:cNvPr>
            <p:cNvSpPr/>
            <p:nvPr/>
          </p:nvSpPr>
          <p:spPr>
            <a:xfrm>
              <a:off x="2022891" y="2274853"/>
              <a:ext cx="491092" cy="1510147"/>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56" name="テキスト ボックス 55">
              <a:extLst>
                <a:ext uri="{FF2B5EF4-FFF2-40B4-BE49-F238E27FC236}">
                  <a16:creationId xmlns:a16="http://schemas.microsoft.com/office/drawing/2014/main" id="{8867EE47-A141-F89A-BF89-B14070FC8ED3}"/>
                </a:ext>
              </a:extLst>
            </p:cNvPr>
            <p:cNvSpPr txBox="1"/>
            <p:nvPr/>
          </p:nvSpPr>
          <p:spPr>
            <a:xfrm>
              <a:off x="2244969" y="2274853"/>
              <a:ext cx="491092" cy="15101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1" lang="en-US" altLang="ja-JP" sz="12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Std. </a:t>
              </a:r>
              <a:r>
                <a:rPr kumimoji="1" lang="en-US" altLang="ja-JP" sz="1200" b="0" i="0" u="none" strike="noStrike" kern="1200" cap="none" spc="0" normalizeH="0" baseline="0" noProof="0" dirty="0" err="1">
                  <a:ln>
                    <a:noFill/>
                  </a:ln>
                  <a:solidFill>
                    <a:srgbClr val="000000">
                      <a:hueOff val="0"/>
                      <a:satOff val="0"/>
                      <a:lumOff val="0"/>
                      <a:alphaOff val="0"/>
                    </a:srgbClr>
                  </a:solidFill>
                  <a:effectLst/>
                  <a:uLnTx/>
                  <a:uFillTx/>
                  <a:latin typeface="Times New Roman"/>
                  <a:ea typeface="+mn-ea"/>
                  <a:cs typeface="+mn-cs"/>
                </a:rPr>
                <a:t>Draf</a:t>
              </a:r>
              <a:r>
                <a:rPr kumimoji="1" lang="en-US" altLang="ja-JP" sz="12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 V1.9 Proposals</a:t>
              </a:r>
              <a:endParaRPr kumimoji="1" lang="ja-JP" altLang="ja-JP" sz="12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Nov. 2023</a:t>
              </a:r>
            </a:p>
          </p:txBody>
        </p:sp>
      </p:grpSp>
      <p:grpSp>
        <p:nvGrpSpPr>
          <p:cNvPr id="57" name="グループ化 56">
            <a:extLst>
              <a:ext uri="{FF2B5EF4-FFF2-40B4-BE49-F238E27FC236}">
                <a16:creationId xmlns:a16="http://schemas.microsoft.com/office/drawing/2014/main" id="{D988B53A-AEB9-FD2B-6E88-390C27612323}"/>
              </a:ext>
            </a:extLst>
          </p:cNvPr>
          <p:cNvGrpSpPr/>
          <p:nvPr/>
        </p:nvGrpSpPr>
        <p:grpSpPr>
          <a:xfrm>
            <a:off x="765739" y="1577238"/>
            <a:ext cx="790239" cy="1526511"/>
            <a:chOff x="1610119" y="12105"/>
            <a:chExt cx="530336" cy="1526511"/>
          </a:xfrm>
        </p:grpSpPr>
        <p:sp>
          <p:nvSpPr>
            <p:cNvPr id="58" name="正方形/長方形 57">
              <a:extLst>
                <a:ext uri="{FF2B5EF4-FFF2-40B4-BE49-F238E27FC236}">
                  <a16:creationId xmlns:a16="http://schemas.microsoft.com/office/drawing/2014/main" id="{E72AE40E-19A1-A326-7519-1E3458842BA1}"/>
                </a:ext>
              </a:extLst>
            </p:cNvPr>
            <p:cNvSpPr/>
            <p:nvPr/>
          </p:nvSpPr>
          <p:spPr>
            <a:xfrm>
              <a:off x="1610119" y="12105"/>
              <a:ext cx="53033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59" name="テキスト ボックス 58">
              <a:extLst>
                <a:ext uri="{FF2B5EF4-FFF2-40B4-BE49-F238E27FC236}">
                  <a16:creationId xmlns:a16="http://schemas.microsoft.com/office/drawing/2014/main" id="{30658F7A-8DCA-BC1C-CAFC-DCCBA24380CD}"/>
                </a:ext>
              </a:extLst>
            </p:cNvPr>
            <p:cNvSpPr txBox="1"/>
            <p:nvPr/>
          </p:nvSpPr>
          <p:spPr>
            <a:xfrm>
              <a:off x="1610119" y="12105"/>
              <a:ext cx="53033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8232" tIns="78232" rIns="78232" bIns="78232" numCol="1" spcCol="1270" anchor="b"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Presentation of proposa</a:t>
              </a:r>
              <a:r>
                <a:rPr kumimoji="0" lang="en-US" sz="105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l</a:t>
              </a:r>
              <a:r>
                <a:rPr kumimoji="0" lang="en-US" sz="11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s</a:t>
              </a:r>
            </a:p>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altLang="ja-JP" sz="11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May </a:t>
              </a:r>
              <a:r>
                <a:rPr kumimoji="0" lang="en-US" sz="12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2023</a:t>
              </a:r>
              <a:endPar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p:txBody>
        </p:sp>
      </p:grpSp>
      <p:grpSp>
        <p:nvGrpSpPr>
          <p:cNvPr id="60" name="グループ化 59">
            <a:extLst>
              <a:ext uri="{FF2B5EF4-FFF2-40B4-BE49-F238E27FC236}">
                <a16:creationId xmlns:a16="http://schemas.microsoft.com/office/drawing/2014/main" id="{7C05A752-326E-2407-3B40-C6650FFA3A56}"/>
              </a:ext>
            </a:extLst>
          </p:cNvPr>
          <p:cNvGrpSpPr/>
          <p:nvPr/>
        </p:nvGrpSpPr>
        <p:grpSpPr>
          <a:xfrm>
            <a:off x="305816" y="2665744"/>
            <a:ext cx="3700829" cy="2726740"/>
            <a:chOff x="-1931078" y="2289767"/>
            <a:chExt cx="3700829" cy="2726740"/>
          </a:xfrm>
        </p:grpSpPr>
        <p:sp>
          <p:nvSpPr>
            <p:cNvPr id="61" name="正方形/長方形 60">
              <a:extLst>
                <a:ext uri="{FF2B5EF4-FFF2-40B4-BE49-F238E27FC236}">
                  <a16:creationId xmlns:a16="http://schemas.microsoft.com/office/drawing/2014/main" id="{1EC027E2-4934-2A3C-472C-0CA776A51FFD}"/>
                </a:ext>
              </a:extLst>
            </p:cNvPr>
            <p:cNvSpPr/>
            <p:nvPr/>
          </p:nvSpPr>
          <p:spPr>
            <a:xfrm>
              <a:off x="1309200" y="2289767"/>
              <a:ext cx="460551"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62" name="テキスト ボックス 61">
              <a:extLst>
                <a:ext uri="{FF2B5EF4-FFF2-40B4-BE49-F238E27FC236}">
                  <a16:creationId xmlns:a16="http://schemas.microsoft.com/office/drawing/2014/main" id="{1997ED19-1540-2322-F66D-0DF4A9299708}"/>
                </a:ext>
              </a:extLst>
            </p:cNvPr>
            <p:cNvSpPr txBox="1"/>
            <p:nvPr/>
          </p:nvSpPr>
          <p:spPr>
            <a:xfrm>
              <a:off x="-1931078" y="3489996"/>
              <a:ext cx="688838"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altLang="ja-JP" sz="12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TRD,CMD</a:t>
              </a: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Call Proposals </a:t>
              </a: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Sept 2022</a:t>
              </a:r>
              <a:endParaRPr kumimoji="0" lang="en-US" sz="12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p:txBody>
        </p:sp>
      </p:grpSp>
      <p:grpSp>
        <p:nvGrpSpPr>
          <p:cNvPr id="63" name="グループ化 62">
            <a:extLst>
              <a:ext uri="{FF2B5EF4-FFF2-40B4-BE49-F238E27FC236}">
                <a16:creationId xmlns:a16="http://schemas.microsoft.com/office/drawing/2014/main" id="{A673683E-64E1-C810-E1E3-E108E46C7894}"/>
              </a:ext>
            </a:extLst>
          </p:cNvPr>
          <p:cNvGrpSpPr/>
          <p:nvPr/>
        </p:nvGrpSpPr>
        <p:grpSpPr>
          <a:xfrm>
            <a:off x="-94896" y="1615876"/>
            <a:ext cx="670301" cy="1526511"/>
            <a:chOff x="989797" y="0"/>
            <a:chExt cx="426316" cy="1526511"/>
          </a:xfrm>
        </p:grpSpPr>
        <p:sp>
          <p:nvSpPr>
            <p:cNvPr id="64" name="正方形/長方形 63">
              <a:extLst>
                <a:ext uri="{FF2B5EF4-FFF2-40B4-BE49-F238E27FC236}">
                  <a16:creationId xmlns:a16="http://schemas.microsoft.com/office/drawing/2014/main" id="{DD781AD1-617A-AB28-0787-3F014BBCFEB5}"/>
                </a:ext>
              </a:extLst>
            </p:cNvPr>
            <p:cNvSpPr/>
            <p:nvPr/>
          </p:nvSpPr>
          <p:spPr>
            <a:xfrm>
              <a:off x="989797" y="0"/>
              <a:ext cx="42631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65" name="テキスト ボックス 64">
              <a:extLst>
                <a:ext uri="{FF2B5EF4-FFF2-40B4-BE49-F238E27FC236}">
                  <a16:creationId xmlns:a16="http://schemas.microsoft.com/office/drawing/2014/main" id="{CE6F509E-7727-B022-4B3B-9DD7FE82F573}"/>
                </a:ext>
              </a:extLst>
            </p:cNvPr>
            <p:cNvSpPr txBox="1"/>
            <p:nvPr/>
          </p:nvSpPr>
          <p:spPr>
            <a:xfrm>
              <a:off x="989797" y="0"/>
              <a:ext cx="42631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Tech Req Doc     </a:t>
              </a:r>
              <a:r>
                <a:rPr kumimoji="0" lang="en-US" sz="12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July 2022</a:t>
              </a:r>
              <a:endPar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p:txBody>
        </p:sp>
      </p:grpSp>
      <p:sp>
        <p:nvSpPr>
          <p:cNvPr id="66" name="楕円 65">
            <a:extLst>
              <a:ext uri="{FF2B5EF4-FFF2-40B4-BE49-F238E27FC236}">
                <a16:creationId xmlns:a16="http://schemas.microsoft.com/office/drawing/2014/main" id="{4DC75DF1-3F80-FDA4-CAAD-46D807446489}"/>
              </a:ext>
            </a:extLst>
          </p:cNvPr>
          <p:cNvSpPr/>
          <p:nvPr/>
        </p:nvSpPr>
        <p:spPr>
          <a:xfrm>
            <a:off x="8735204" y="3323855"/>
            <a:ext cx="349736" cy="349736"/>
          </a:xfrm>
          <a:prstGeom prst="ellipse">
            <a:avLst/>
          </a:prstGeom>
          <a:solidFill>
            <a:srgbClr val="3333CC">
              <a:hueOff val="-3200000"/>
              <a:satOff val="-13334"/>
              <a:lumOff val="1111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7" name="楕円 66">
            <a:extLst>
              <a:ext uri="{FF2B5EF4-FFF2-40B4-BE49-F238E27FC236}">
                <a16:creationId xmlns:a16="http://schemas.microsoft.com/office/drawing/2014/main" id="{6D671A25-1B7D-DCB3-2297-8E0631FF96E7}"/>
              </a:ext>
            </a:extLst>
          </p:cNvPr>
          <p:cNvSpPr/>
          <p:nvPr/>
        </p:nvSpPr>
        <p:spPr>
          <a:xfrm>
            <a:off x="8320336" y="3277423"/>
            <a:ext cx="349736" cy="349736"/>
          </a:xfrm>
          <a:prstGeom prst="ellipse">
            <a:avLst/>
          </a:prstGeom>
          <a:solidFill>
            <a:srgbClr val="3333CC">
              <a:hueOff val="-3200000"/>
              <a:satOff val="-13334"/>
              <a:lumOff val="11111"/>
              <a:alpha val="4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8" name="楕円 67">
            <a:extLst>
              <a:ext uri="{FF2B5EF4-FFF2-40B4-BE49-F238E27FC236}">
                <a16:creationId xmlns:a16="http://schemas.microsoft.com/office/drawing/2014/main" id="{1E4707CF-EA59-A6D9-8793-42952C63433E}"/>
              </a:ext>
            </a:extLst>
          </p:cNvPr>
          <p:cNvSpPr/>
          <p:nvPr/>
        </p:nvSpPr>
        <p:spPr>
          <a:xfrm>
            <a:off x="7995407" y="3266766"/>
            <a:ext cx="349736" cy="349736"/>
          </a:xfrm>
          <a:prstGeom prst="ellipse">
            <a:avLst/>
          </a:prstGeom>
          <a:solidFill>
            <a:srgbClr val="3333CC">
              <a:hueOff val="-3200000"/>
              <a:satOff val="-13334"/>
              <a:lumOff val="11111"/>
              <a:alpha val="41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9" name="楕円 68">
            <a:extLst>
              <a:ext uri="{FF2B5EF4-FFF2-40B4-BE49-F238E27FC236}">
                <a16:creationId xmlns:a16="http://schemas.microsoft.com/office/drawing/2014/main" id="{0CE6FC6F-B57A-9680-734B-3EA04AA87354}"/>
              </a:ext>
            </a:extLst>
          </p:cNvPr>
          <p:cNvSpPr/>
          <p:nvPr/>
        </p:nvSpPr>
        <p:spPr>
          <a:xfrm>
            <a:off x="7270956" y="3299622"/>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0" name="楕円 69">
            <a:extLst>
              <a:ext uri="{FF2B5EF4-FFF2-40B4-BE49-F238E27FC236}">
                <a16:creationId xmlns:a16="http://schemas.microsoft.com/office/drawing/2014/main" id="{B272743C-BC3F-58B8-F6D1-D7FC143E6A23}"/>
              </a:ext>
            </a:extLst>
          </p:cNvPr>
          <p:cNvSpPr/>
          <p:nvPr/>
        </p:nvSpPr>
        <p:spPr>
          <a:xfrm>
            <a:off x="6386417" y="3292307"/>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1" name="楕円 70">
            <a:extLst>
              <a:ext uri="{FF2B5EF4-FFF2-40B4-BE49-F238E27FC236}">
                <a16:creationId xmlns:a16="http://schemas.microsoft.com/office/drawing/2014/main" id="{FE97B252-72D0-9CE3-F921-624BA043D0C0}"/>
              </a:ext>
            </a:extLst>
          </p:cNvPr>
          <p:cNvSpPr/>
          <p:nvPr/>
        </p:nvSpPr>
        <p:spPr>
          <a:xfrm>
            <a:off x="5489822" y="3275155"/>
            <a:ext cx="349736" cy="349736"/>
          </a:xfrm>
          <a:prstGeom prst="ellipse">
            <a:avLst/>
          </a:prstGeom>
          <a:solidFill>
            <a:srgbClr val="3333CC">
              <a:hueOff val="-3200000"/>
              <a:satOff val="-13334"/>
              <a:lumOff val="11111"/>
              <a:alpha val="30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2" name="楕円 71">
            <a:extLst>
              <a:ext uri="{FF2B5EF4-FFF2-40B4-BE49-F238E27FC236}">
                <a16:creationId xmlns:a16="http://schemas.microsoft.com/office/drawing/2014/main" id="{2673561F-7801-4CE8-3D08-6A6ACC3E2BDC}"/>
              </a:ext>
            </a:extLst>
          </p:cNvPr>
          <p:cNvSpPr/>
          <p:nvPr/>
        </p:nvSpPr>
        <p:spPr>
          <a:xfrm>
            <a:off x="4581067" y="3282598"/>
            <a:ext cx="349736" cy="349736"/>
          </a:xfrm>
          <a:prstGeom prst="ellipse">
            <a:avLst/>
          </a:prstGeom>
          <a:solidFill>
            <a:srgbClr val="3333CC">
              <a:hueOff val="-3200000"/>
              <a:satOff val="-13334"/>
              <a:lumOff val="11111"/>
              <a:alpha val="3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3" name="楕円 72">
            <a:extLst>
              <a:ext uri="{FF2B5EF4-FFF2-40B4-BE49-F238E27FC236}">
                <a16:creationId xmlns:a16="http://schemas.microsoft.com/office/drawing/2014/main" id="{9705AF0A-8FE5-1F34-25E8-F9A86D30961B}"/>
              </a:ext>
            </a:extLst>
          </p:cNvPr>
          <p:cNvSpPr/>
          <p:nvPr/>
        </p:nvSpPr>
        <p:spPr>
          <a:xfrm>
            <a:off x="4125263" y="3282598"/>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4" name="楕円 73">
            <a:extLst>
              <a:ext uri="{FF2B5EF4-FFF2-40B4-BE49-F238E27FC236}">
                <a16:creationId xmlns:a16="http://schemas.microsoft.com/office/drawing/2014/main" id="{3DA4BDC2-258D-7BC7-F1A4-E3A155B074F7}"/>
              </a:ext>
            </a:extLst>
          </p:cNvPr>
          <p:cNvSpPr/>
          <p:nvPr/>
        </p:nvSpPr>
        <p:spPr>
          <a:xfrm>
            <a:off x="3698029" y="3290033"/>
            <a:ext cx="349736" cy="349736"/>
          </a:xfrm>
          <a:prstGeom prst="ellipse">
            <a:avLst/>
          </a:prstGeom>
          <a:solidFill>
            <a:srgbClr val="3333CC">
              <a:hueOff val="-3200000"/>
              <a:satOff val="-13334"/>
              <a:lumOff val="11111"/>
              <a:alpha val="1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5" name="楕円 74">
            <a:extLst>
              <a:ext uri="{FF2B5EF4-FFF2-40B4-BE49-F238E27FC236}">
                <a16:creationId xmlns:a16="http://schemas.microsoft.com/office/drawing/2014/main" id="{64ADC48E-E6D3-747D-1B3F-B75A4BB9BC3B}"/>
              </a:ext>
            </a:extLst>
          </p:cNvPr>
          <p:cNvSpPr/>
          <p:nvPr/>
        </p:nvSpPr>
        <p:spPr>
          <a:xfrm>
            <a:off x="3307339" y="3276188"/>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6" name="楕円 75">
            <a:extLst>
              <a:ext uri="{FF2B5EF4-FFF2-40B4-BE49-F238E27FC236}">
                <a16:creationId xmlns:a16="http://schemas.microsoft.com/office/drawing/2014/main" id="{723632FA-C6DC-6BDD-F8A6-30A7DED2CB05}"/>
              </a:ext>
            </a:extLst>
          </p:cNvPr>
          <p:cNvSpPr/>
          <p:nvPr/>
        </p:nvSpPr>
        <p:spPr>
          <a:xfrm>
            <a:off x="2568002" y="3281373"/>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7" name="楕円 76">
            <a:extLst>
              <a:ext uri="{FF2B5EF4-FFF2-40B4-BE49-F238E27FC236}">
                <a16:creationId xmlns:a16="http://schemas.microsoft.com/office/drawing/2014/main" id="{62ED6C15-E174-2860-BBEF-3073BB75DE4F}"/>
              </a:ext>
            </a:extLst>
          </p:cNvPr>
          <p:cNvSpPr/>
          <p:nvPr/>
        </p:nvSpPr>
        <p:spPr>
          <a:xfrm>
            <a:off x="2186152" y="3268340"/>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8" name="楕円 77">
            <a:extLst>
              <a:ext uri="{FF2B5EF4-FFF2-40B4-BE49-F238E27FC236}">
                <a16:creationId xmlns:a16="http://schemas.microsoft.com/office/drawing/2014/main" id="{5AFF632B-C93C-4596-EFE7-18A2967B1DA9}"/>
              </a:ext>
            </a:extLst>
          </p:cNvPr>
          <p:cNvSpPr/>
          <p:nvPr/>
        </p:nvSpPr>
        <p:spPr>
          <a:xfrm>
            <a:off x="1765481" y="3260899"/>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9" name="楕円 78">
            <a:extLst>
              <a:ext uri="{FF2B5EF4-FFF2-40B4-BE49-F238E27FC236}">
                <a16:creationId xmlns:a16="http://schemas.microsoft.com/office/drawing/2014/main" id="{59EFCD21-8225-FA80-B898-214F7993DC41}"/>
              </a:ext>
            </a:extLst>
          </p:cNvPr>
          <p:cNvSpPr/>
          <p:nvPr/>
        </p:nvSpPr>
        <p:spPr>
          <a:xfrm>
            <a:off x="1318593" y="3284454"/>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0" name="楕円 79">
            <a:extLst>
              <a:ext uri="{FF2B5EF4-FFF2-40B4-BE49-F238E27FC236}">
                <a16:creationId xmlns:a16="http://schemas.microsoft.com/office/drawing/2014/main" id="{672BC2BD-3E38-F25F-027D-6610D936D578}"/>
              </a:ext>
            </a:extLst>
          </p:cNvPr>
          <p:cNvSpPr/>
          <p:nvPr/>
        </p:nvSpPr>
        <p:spPr>
          <a:xfrm>
            <a:off x="66720" y="3272021"/>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楕円 1">
            <a:extLst>
              <a:ext uri="{FF2B5EF4-FFF2-40B4-BE49-F238E27FC236}">
                <a16:creationId xmlns:a16="http://schemas.microsoft.com/office/drawing/2014/main" id="{6DAE91D8-7811-E0BB-6405-EDE8067E623A}"/>
              </a:ext>
            </a:extLst>
          </p:cNvPr>
          <p:cNvSpPr/>
          <p:nvPr/>
        </p:nvSpPr>
        <p:spPr>
          <a:xfrm>
            <a:off x="5045852" y="3282598"/>
            <a:ext cx="349736" cy="349736"/>
          </a:xfrm>
          <a:prstGeom prst="ellipse">
            <a:avLst/>
          </a:prstGeom>
          <a:solidFill>
            <a:srgbClr val="3333CC">
              <a:hueOff val="-3200000"/>
              <a:satOff val="-13334"/>
              <a:lumOff val="11111"/>
              <a:alpha val="3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テキスト ボックス 2">
            <a:extLst>
              <a:ext uri="{FF2B5EF4-FFF2-40B4-BE49-F238E27FC236}">
                <a16:creationId xmlns:a16="http://schemas.microsoft.com/office/drawing/2014/main" id="{795C6201-8E75-2DC9-693D-F3839338E9F9}"/>
              </a:ext>
            </a:extLst>
          </p:cNvPr>
          <p:cNvSpPr txBox="1"/>
          <p:nvPr/>
        </p:nvSpPr>
        <p:spPr>
          <a:xfrm>
            <a:off x="3507780" y="3667082"/>
            <a:ext cx="861619" cy="13148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i-FI"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Recirculation</a:t>
            </a:r>
            <a:r>
              <a:rPr kumimoji="0" 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(LB212)</a:t>
            </a:r>
            <a:endPar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Jan. 2025</a:t>
            </a:r>
          </a:p>
        </p:txBody>
      </p:sp>
      <p:sp>
        <p:nvSpPr>
          <p:cNvPr id="5" name="テキスト ボックス 4">
            <a:extLst>
              <a:ext uri="{FF2B5EF4-FFF2-40B4-BE49-F238E27FC236}">
                <a16:creationId xmlns:a16="http://schemas.microsoft.com/office/drawing/2014/main" id="{3066E0AE-9871-B5BB-18C5-3F6BE252F1CE}"/>
              </a:ext>
            </a:extLst>
          </p:cNvPr>
          <p:cNvSpPr txBox="1"/>
          <p:nvPr/>
        </p:nvSpPr>
        <p:spPr>
          <a:xfrm>
            <a:off x="3733619" y="1546943"/>
            <a:ext cx="997151"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Comment </a:t>
            </a:r>
            <a:r>
              <a:rPr kumimoji="1" lang="en-US" altLang="ja-JP" sz="1400" b="0" i="0" u="none" strike="noStrike" kern="1200" cap="none" spc="0" normalizeH="0" baseline="0" noProof="0" dirty="0" err="1">
                <a:ln>
                  <a:noFill/>
                </a:ln>
                <a:solidFill>
                  <a:srgbClr val="000000">
                    <a:hueOff val="0"/>
                    <a:satOff val="0"/>
                    <a:lumOff val="0"/>
                    <a:alphaOff val="0"/>
                  </a:srgbClr>
                </a:solidFill>
                <a:effectLst/>
                <a:uLnTx/>
                <a:uFillTx/>
                <a:latin typeface="Times New Roman"/>
                <a:ea typeface="+mn-ea"/>
                <a:cs typeface="+mn-cs"/>
              </a:rPr>
              <a:t>Resolutionfor</a:t>
            </a: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 LB212</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March 2025</a:t>
            </a:r>
          </a:p>
        </p:txBody>
      </p:sp>
      <p:sp>
        <p:nvSpPr>
          <p:cNvPr id="9" name="楕円 8">
            <a:extLst>
              <a:ext uri="{FF2B5EF4-FFF2-40B4-BE49-F238E27FC236}">
                <a16:creationId xmlns:a16="http://schemas.microsoft.com/office/drawing/2014/main" id="{135793AD-CF30-28A8-F1CE-CA4B55ADCA8B}"/>
              </a:ext>
            </a:extLst>
          </p:cNvPr>
          <p:cNvSpPr/>
          <p:nvPr/>
        </p:nvSpPr>
        <p:spPr>
          <a:xfrm>
            <a:off x="5925406" y="3281047"/>
            <a:ext cx="349736" cy="349736"/>
          </a:xfrm>
          <a:prstGeom prst="ellipse">
            <a:avLst/>
          </a:prstGeom>
          <a:solidFill>
            <a:srgbClr val="3333CC">
              <a:hueOff val="-3200000"/>
              <a:satOff val="-13334"/>
              <a:lumOff val="11111"/>
              <a:alpha val="30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テキスト ボックス 6">
            <a:extLst>
              <a:ext uri="{FF2B5EF4-FFF2-40B4-BE49-F238E27FC236}">
                <a16:creationId xmlns:a16="http://schemas.microsoft.com/office/drawing/2014/main" id="{602E375F-9AA1-4559-3749-5F19C9438101}"/>
              </a:ext>
            </a:extLst>
          </p:cNvPr>
          <p:cNvSpPr txBox="1"/>
          <p:nvPr/>
        </p:nvSpPr>
        <p:spPr>
          <a:xfrm>
            <a:off x="4266677" y="3902119"/>
            <a:ext cx="956142"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2nd </a:t>
            </a:r>
            <a:r>
              <a:rPr kumimoji="0" lang="fi-FI"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Recirculation</a:t>
            </a:r>
            <a:r>
              <a:rPr kumimoji="0" 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(LB217)</a:t>
            </a:r>
            <a:endPar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April 2025</a:t>
            </a:r>
          </a:p>
        </p:txBody>
      </p:sp>
      <p:sp>
        <p:nvSpPr>
          <p:cNvPr id="10" name="テキスト ボックス 9">
            <a:extLst>
              <a:ext uri="{FF2B5EF4-FFF2-40B4-BE49-F238E27FC236}">
                <a16:creationId xmlns:a16="http://schemas.microsoft.com/office/drawing/2014/main" id="{70A9F168-8355-89C9-5EBC-A4FB6DBA4509}"/>
              </a:ext>
            </a:extLst>
          </p:cNvPr>
          <p:cNvSpPr txBox="1"/>
          <p:nvPr/>
        </p:nvSpPr>
        <p:spPr>
          <a:xfrm>
            <a:off x="4653900" y="1593771"/>
            <a:ext cx="997151"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Comment </a:t>
            </a:r>
            <a:r>
              <a:rPr kumimoji="1" lang="en-US" altLang="ja-JP" sz="1400" b="0" i="0" u="none" strike="noStrike" kern="1200" cap="none" spc="0" normalizeH="0" baseline="0" noProof="0" dirty="0" err="1">
                <a:ln>
                  <a:noFill/>
                </a:ln>
                <a:solidFill>
                  <a:srgbClr val="000000">
                    <a:hueOff val="0"/>
                    <a:satOff val="0"/>
                    <a:lumOff val="0"/>
                    <a:alphaOff val="0"/>
                  </a:srgbClr>
                </a:solidFill>
                <a:effectLst/>
                <a:uLnTx/>
                <a:uFillTx/>
                <a:latin typeface="Times New Roman"/>
                <a:ea typeface="+mn-ea"/>
                <a:cs typeface="+mn-cs"/>
              </a:rPr>
              <a:t>Resolutionfor</a:t>
            </a: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 LB217</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May </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2025</a:t>
            </a:r>
          </a:p>
        </p:txBody>
      </p:sp>
      <p:sp>
        <p:nvSpPr>
          <p:cNvPr id="11" name="楕円 10">
            <a:extLst>
              <a:ext uri="{FF2B5EF4-FFF2-40B4-BE49-F238E27FC236}">
                <a16:creationId xmlns:a16="http://schemas.microsoft.com/office/drawing/2014/main" id="{D6BE4A91-D065-7160-76BB-A66E03D1C5F1}"/>
              </a:ext>
            </a:extLst>
          </p:cNvPr>
          <p:cNvSpPr/>
          <p:nvPr/>
        </p:nvSpPr>
        <p:spPr>
          <a:xfrm>
            <a:off x="502896" y="3266766"/>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楕円 11">
            <a:extLst>
              <a:ext uri="{FF2B5EF4-FFF2-40B4-BE49-F238E27FC236}">
                <a16:creationId xmlns:a16="http://schemas.microsoft.com/office/drawing/2014/main" id="{9C49E052-E495-12E6-A1EE-F90297A2D9BF}"/>
              </a:ext>
            </a:extLst>
          </p:cNvPr>
          <p:cNvSpPr/>
          <p:nvPr/>
        </p:nvSpPr>
        <p:spPr>
          <a:xfrm>
            <a:off x="886523" y="3282535"/>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楕円 12">
            <a:extLst>
              <a:ext uri="{FF2B5EF4-FFF2-40B4-BE49-F238E27FC236}">
                <a16:creationId xmlns:a16="http://schemas.microsoft.com/office/drawing/2014/main" id="{8E52E2CB-206D-6277-55AE-1E7C34171BAE}"/>
              </a:ext>
            </a:extLst>
          </p:cNvPr>
          <p:cNvSpPr/>
          <p:nvPr/>
        </p:nvSpPr>
        <p:spPr>
          <a:xfrm>
            <a:off x="2925119" y="3279099"/>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テキスト ボックス 13">
            <a:extLst>
              <a:ext uri="{FF2B5EF4-FFF2-40B4-BE49-F238E27FC236}">
                <a16:creationId xmlns:a16="http://schemas.microsoft.com/office/drawing/2014/main" id="{0C056727-40BF-BEAC-78D2-6A28D2A1D0B0}"/>
              </a:ext>
            </a:extLst>
          </p:cNvPr>
          <p:cNvSpPr txBox="1"/>
          <p:nvPr/>
        </p:nvSpPr>
        <p:spPr>
          <a:xfrm>
            <a:off x="5046876" y="3881652"/>
            <a:ext cx="903236"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3rd </a:t>
            </a:r>
            <a:r>
              <a:rPr kumimoji="0" lang="fi-FI"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Recirculation</a:t>
            </a:r>
            <a:r>
              <a:rPr kumimoji="0" 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(LB)</a:t>
            </a:r>
            <a:endPar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June 2025</a:t>
            </a:r>
          </a:p>
        </p:txBody>
      </p:sp>
      <p:sp>
        <p:nvSpPr>
          <p:cNvPr id="16" name="テキスト ボックス 15">
            <a:extLst>
              <a:ext uri="{FF2B5EF4-FFF2-40B4-BE49-F238E27FC236}">
                <a16:creationId xmlns:a16="http://schemas.microsoft.com/office/drawing/2014/main" id="{04DE81A7-807A-B857-AFB5-B7B0E533C4A7}"/>
              </a:ext>
            </a:extLst>
          </p:cNvPr>
          <p:cNvSpPr txBox="1"/>
          <p:nvPr/>
        </p:nvSpPr>
        <p:spPr>
          <a:xfrm>
            <a:off x="5425003" y="1614242"/>
            <a:ext cx="937950"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Comment Resolution for LB217</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July </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2025</a:t>
            </a:r>
          </a:p>
        </p:txBody>
      </p:sp>
      <p:sp>
        <p:nvSpPr>
          <p:cNvPr id="17" name="楕円 16">
            <a:extLst>
              <a:ext uri="{FF2B5EF4-FFF2-40B4-BE49-F238E27FC236}">
                <a16:creationId xmlns:a16="http://schemas.microsoft.com/office/drawing/2014/main" id="{5CD337D6-7B38-A017-861A-3F1A404C872D}"/>
              </a:ext>
            </a:extLst>
          </p:cNvPr>
          <p:cNvSpPr/>
          <p:nvPr/>
        </p:nvSpPr>
        <p:spPr>
          <a:xfrm>
            <a:off x="6856719" y="3287371"/>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楕円 17">
            <a:extLst>
              <a:ext uri="{FF2B5EF4-FFF2-40B4-BE49-F238E27FC236}">
                <a16:creationId xmlns:a16="http://schemas.microsoft.com/office/drawing/2014/main" id="{D8484EA5-9213-DD96-A76E-DDCDB14F4DFA}"/>
              </a:ext>
            </a:extLst>
          </p:cNvPr>
          <p:cNvSpPr/>
          <p:nvPr/>
        </p:nvSpPr>
        <p:spPr>
          <a:xfrm>
            <a:off x="7679233" y="3309986"/>
            <a:ext cx="349736" cy="349736"/>
          </a:xfrm>
          <a:prstGeom prst="ellipse">
            <a:avLst/>
          </a:prstGeom>
          <a:solidFill>
            <a:srgbClr val="3333CC">
              <a:hueOff val="-3200000"/>
              <a:satOff val="-13334"/>
              <a:lumOff val="11111"/>
              <a:alpha val="41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テキスト ボックス 19">
            <a:extLst>
              <a:ext uri="{FF2B5EF4-FFF2-40B4-BE49-F238E27FC236}">
                <a16:creationId xmlns:a16="http://schemas.microsoft.com/office/drawing/2014/main" id="{28ACA8A0-027D-936C-8FFE-58949CF35AA3}"/>
              </a:ext>
            </a:extLst>
          </p:cNvPr>
          <p:cNvSpPr txBox="1"/>
          <p:nvPr/>
        </p:nvSpPr>
        <p:spPr>
          <a:xfrm rot="10800000" flipV="1">
            <a:off x="7423845" y="3850995"/>
            <a:ext cx="677541" cy="1815882"/>
          </a:xfrm>
          <a:prstGeom prst="rect">
            <a:avLst/>
          </a:prstGeom>
          <a:noFill/>
        </p:spPr>
        <p:txBody>
          <a:bodyPr wrap="square">
            <a:spAutoFit/>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Request EC approval for SA Ballot</a:t>
            </a:r>
          </a:p>
          <a:p>
            <a:pPr marL="0" marR="0" lvl="0" indent="0" algn="l" defTabSz="457200" rtl="0" eaLnBrk="1" fontAlgn="ctr"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Nov. 2026</a:t>
            </a:r>
          </a:p>
        </p:txBody>
      </p:sp>
      <p:sp>
        <p:nvSpPr>
          <p:cNvPr id="22" name="テキスト ボックス 21">
            <a:extLst>
              <a:ext uri="{FF2B5EF4-FFF2-40B4-BE49-F238E27FC236}">
                <a16:creationId xmlns:a16="http://schemas.microsoft.com/office/drawing/2014/main" id="{C2C6A0EB-003E-C92E-E9C6-AE979F081247}"/>
              </a:ext>
            </a:extLst>
          </p:cNvPr>
          <p:cNvSpPr txBox="1"/>
          <p:nvPr/>
        </p:nvSpPr>
        <p:spPr>
          <a:xfrm>
            <a:off x="7653749" y="1390593"/>
            <a:ext cx="734796" cy="1754326"/>
          </a:xfrm>
          <a:prstGeom prst="rect">
            <a:avLst/>
          </a:prstGeom>
          <a:noFill/>
        </p:spPr>
        <p:txBody>
          <a:bodyPr wrap="square">
            <a:spAutoFit/>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Final SB recirculation, if required. Submission to RevCom</a:t>
            </a:r>
          </a:p>
          <a:p>
            <a:pPr marL="0" marR="0" lvl="0" indent="0" algn="l" defTabSz="457200" rtl="0" eaLnBrk="1" fontAlgn="ctr"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Jan 2026</a:t>
            </a:r>
          </a:p>
        </p:txBody>
      </p:sp>
      <p:sp>
        <p:nvSpPr>
          <p:cNvPr id="19" name="タイトル 1">
            <a:extLst>
              <a:ext uri="{FF2B5EF4-FFF2-40B4-BE49-F238E27FC236}">
                <a16:creationId xmlns:a16="http://schemas.microsoft.com/office/drawing/2014/main" id="{7439C09F-4585-B791-34D0-8ACBEAF83708}"/>
              </a:ext>
            </a:extLst>
          </p:cNvPr>
          <p:cNvSpPr txBox="1">
            <a:spLocks/>
          </p:cNvSpPr>
          <p:nvPr/>
        </p:nvSpPr>
        <p:spPr>
          <a:xfrm>
            <a:off x="479824" y="782270"/>
            <a:ext cx="8412531" cy="738664"/>
          </a:xfrm>
          <a:prstGeom prst="rect">
            <a:avLst/>
          </a:prstGeom>
        </p:spPr>
        <p:txBody>
          <a:bodyPr>
            <a:normAutofit fontScale="900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400" b="1" dirty="0">
                <a:solidFill>
                  <a:srgbClr val="0000FF"/>
                </a:solidFill>
              </a:rPr>
              <a:t>3.3 Timeline for Starting Global Business with the New Standard IEEE802.15.6ma</a:t>
            </a:r>
            <a:endParaRPr lang="ja-JP" altLang="en-US" dirty="0">
              <a:solidFill>
                <a:srgbClr val="0000FF"/>
              </a:solidFill>
            </a:endParaRPr>
          </a:p>
        </p:txBody>
      </p:sp>
      <p:sp>
        <p:nvSpPr>
          <p:cNvPr id="4" name="Rectangle 4">
            <a:extLst>
              <a:ext uri="{FF2B5EF4-FFF2-40B4-BE49-F238E27FC236}">
                <a16:creationId xmlns:a16="http://schemas.microsoft.com/office/drawing/2014/main" id="{F86CEFFC-781A-7598-4EEA-1AD500243447}"/>
              </a:ext>
            </a:extLst>
          </p:cNvPr>
          <p:cNvSpPr txBox="1">
            <a:spLocks noChangeArrowheads="1"/>
          </p:cNvSpPr>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marL="0" algn="l" defTabSz="457200" rtl="0" eaLnBrk="1" latinLnBrk="0" hangingPunct="1">
              <a:defRPr sz="1400" b="1"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a:t>July 2025</a:t>
            </a:r>
            <a:endParaRPr lang="en-US" altLang="ja-JP" dirty="0"/>
          </a:p>
        </p:txBody>
      </p:sp>
    </p:spTree>
    <p:extLst>
      <p:ext uri="{BB962C8B-B14F-4D97-AF65-F5344CB8AC3E}">
        <p14:creationId xmlns:p14="http://schemas.microsoft.com/office/powerpoint/2010/main" val="22641209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671782" y="1326842"/>
            <a:ext cx="8296718" cy="5004852"/>
          </a:xfrm>
        </p:spPr>
        <p: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1" lang="en-US" altLang="ja-JP" sz="2000" b="0" i="0" u="none" strike="noStrike" kern="0" cap="none" spc="0" normalizeH="0" baseline="0" noProof="0" dirty="0">
                <a:ln>
                  <a:noFill/>
                </a:ln>
                <a:solidFill>
                  <a:srgbClr val="000000"/>
                </a:solidFill>
                <a:effectLst/>
                <a:uLnTx/>
                <a:uFillTx/>
                <a:latin typeface="Arial"/>
              </a:rPr>
              <a:t>Chair; Ryuji Kohno, YNU/YRP-IAI  </a:t>
            </a:r>
          </a:p>
          <a:p>
            <a:pPr marL="0" marR="0" lvl="0" indent="0" algn="l" defTabSz="914400" rtl="0" eaLnBrk="1" fontAlgn="base" latinLnBrk="0" hangingPunct="1">
              <a:lnSpc>
                <a:spcPct val="100000"/>
              </a:lnSpc>
              <a:spcBef>
                <a:spcPct val="20000"/>
              </a:spcBef>
              <a:spcAft>
                <a:spcPct val="0"/>
              </a:spcAft>
              <a:buClrTx/>
              <a:buSzTx/>
              <a:buNone/>
              <a:tabLst/>
              <a:defRPr/>
            </a:pPr>
            <a:r>
              <a:rPr lang="en-US" altLang="ja-JP" sz="2000" dirty="0">
                <a:solidFill>
                  <a:srgbClr val="000000"/>
                </a:solidFill>
                <a:latin typeface="Arial"/>
              </a:rPr>
              <a:t>                 </a:t>
            </a:r>
            <a:r>
              <a:rPr kumimoji="1" lang="en-US" altLang="ja-JP" sz="2000" b="0" i="0" u="none" strike="noStrike" kern="0" cap="none" spc="0" normalizeH="0" baseline="0" noProof="0" dirty="0">
                <a:ln>
                  <a:noFill/>
                </a:ln>
                <a:solidFill>
                  <a:srgbClr val="000000"/>
                </a:solidFill>
                <a:effectLst/>
                <a:uLnTx/>
                <a:uFillTx/>
                <a:latin typeface="Arial"/>
              </a:rPr>
              <a:t> kohno@ynu.ac.jp, kohno@yrp-iai.jp</a:t>
            </a:r>
          </a:p>
          <a:p>
            <a:pPr marL="514350" marR="0" lvl="0" indent="-514350" algn="l" defTabSz="914400" rtl="0" eaLnBrk="1" fontAlgn="base" latinLnBrk="0" hangingPunct="1">
              <a:lnSpc>
                <a:spcPct val="100000"/>
              </a:lnSpc>
              <a:spcBef>
                <a:spcPct val="20000"/>
              </a:spcBef>
              <a:spcAft>
                <a:spcPct val="0"/>
              </a:spcAft>
              <a:buClrTx/>
              <a:buSzTx/>
              <a:buFontTx/>
              <a:buAutoNum type="arabicPeriod" startAt="2"/>
              <a:tabLst/>
              <a:defRPr/>
            </a:pPr>
            <a:r>
              <a:rPr kumimoji="1" lang="en-US" altLang="ja-JP" sz="2000" b="0" i="0" u="none" strike="noStrike" kern="0" cap="none" spc="0" normalizeH="0" baseline="0" noProof="0" dirty="0">
                <a:ln>
                  <a:noFill/>
                </a:ln>
                <a:solidFill>
                  <a:srgbClr val="000000"/>
                </a:solidFill>
                <a:effectLst/>
                <a:uLnTx/>
                <a:uFillTx/>
                <a:latin typeface="Arial"/>
              </a:rPr>
              <a:t>1</a:t>
            </a:r>
            <a:r>
              <a:rPr kumimoji="1" lang="en-US" altLang="ja-JP" sz="2000" b="0" i="0" u="none" strike="noStrike" kern="0" cap="none" spc="0" normalizeH="0" baseline="30000" noProof="0" dirty="0">
                <a:ln>
                  <a:noFill/>
                </a:ln>
                <a:solidFill>
                  <a:srgbClr val="000000"/>
                </a:solidFill>
                <a:effectLst/>
                <a:uLnTx/>
                <a:uFillTx/>
                <a:latin typeface="Arial"/>
              </a:rPr>
              <a:t>st</a:t>
            </a:r>
            <a:r>
              <a:rPr kumimoji="1" lang="en-US" altLang="ja-JP" sz="2000" b="0" i="0" u="none" strike="noStrike" kern="0" cap="none" spc="0" normalizeH="0" baseline="0" noProof="0" dirty="0">
                <a:ln>
                  <a:noFill/>
                </a:ln>
                <a:solidFill>
                  <a:srgbClr val="000000"/>
                </a:solidFill>
                <a:effectLst/>
                <a:uLnTx/>
                <a:uFillTx/>
                <a:latin typeface="Arial"/>
              </a:rPr>
              <a:t> Vice-Chair;   Marco Hernandez, YRP-IAI/CWC</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m</a:t>
            </a:r>
            <a:r>
              <a:rPr lang="en-US" altLang="ja-JP" sz="2000" dirty="0">
                <a:solidFill>
                  <a:srgbClr val="000000"/>
                </a:solidFill>
                <a:latin typeface="Arial"/>
              </a:rPr>
              <a:t>arco.hernandez@ieee.org</a:t>
            </a:r>
            <a:endParaRPr kumimoji="1" lang="en-US" altLang="ja-JP" sz="2000" b="0" i="0" u="none" strike="noStrike" kern="0" cap="none" spc="0" normalizeH="0" baseline="0" noProof="0" dirty="0">
              <a:ln>
                <a:noFill/>
              </a:ln>
              <a:solidFill>
                <a:srgbClr val="000000"/>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2</a:t>
            </a:r>
            <a:r>
              <a:rPr lang="en-US" altLang="ja-JP" sz="2000" baseline="30000" dirty="0">
                <a:solidFill>
                  <a:srgbClr val="000000"/>
                </a:solidFill>
                <a:latin typeface="Arial"/>
              </a:rPr>
              <a:t>nd</a:t>
            </a:r>
            <a:r>
              <a:rPr lang="en-US" altLang="ja-JP" sz="2000" dirty="0">
                <a:solidFill>
                  <a:srgbClr val="000000"/>
                </a:solidFill>
                <a:latin typeface="Arial"/>
              </a:rPr>
              <a:t> Vice-Chair; Daisuke Anzai, Osaka Metropolitan Univ.</a:t>
            </a:r>
            <a:r>
              <a:rPr kumimoji="1" lang="en-US" altLang="ja-JP" sz="2000" b="0" i="0" u="none" strike="noStrike" kern="0" cap="none" spc="0" normalizeH="0" baseline="0" noProof="0" dirty="0">
                <a:ln>
                  <a:noFill/>
                </a:ln>
                <a:solidFill>
                  <a:srgbClr val="000000"/>
                </a:solidFill>
                <a:effectLst/>
                <a:uLnTx/>
                <a:uFillTx/>
                <a:latin typeface="Arial"/>
              </a:rPr>
              <a:t>    </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d.</a:t>
            </a:r>
            <a:r>
              <a:rPr kumimoji="1" lang="en-US" altLang="ja-JP" sz="2000" b="0" i="0" u="none" strike="noStrike" kern="0" cap="none" spc="0" normalizeH="0" baseline="0" noProof="0" dirty="0">
                <a:ln>
                  <a:noFill/>
                </a:ln>
                <a:solidFill>
                  <a:srgbClr val="000000"/>
                </a:solidFill>
                <a:effectLst/>
                <a:uLnTx/>
                <a:uFillTx/>
                <a:latin typeface="Arial"/>
              </a:rPr>
              <a:t>anzai@omu.ac.jp</a:t>
            </a:r>
          </a:p>
          <a:p>
            <a:pPr marL="457200" marR="0" lvl="0" indent="-457200" algn="l" defTabSz="914400" rtl="0" eaLnBrk="1" fontAlgn="base" latinLnBrk="0" hangingPunct="1">
              <a:lnSpc>
                <a:spcPct val="100000"/>
              </a:lnSpc>
              <a:spcBef>
                <a:spcPct val="20000"/>
              </a:spcBef>
              <a:spcAft>
                <a:spcPct val="0"/>
              </a:spcAft>
              <a:buClrTx/>
              <a:buSzTx/>
              <a:buFontTx/>
              <a:buAutoNum type="arabicPeriod" startAt="3"/>
              <a:tabLst/>
              <a:defRPr/>
            </a:pPr>
            <a:r>
              <a:rPr kumimoji="1" lang="en-US" altLang="ja-JP" sz="2000" b="0" i="0" u="none" strike="noStrike" kern="0" cap="none" spc="0" normalizeH="0" baseline="0" noProof="0" dirty="0">
                <a:ln>
                  <a:noFill/>
                </a:ln>
                <a:solidFill>
                  <a:srgbClr val="000000"/>
                </a:solidFill>
                <a:effectLst/>
                <a:uLnTx/>
                <a:uFillTx/>
                <a:latin typeface="Arial"/>
              </a:rPr>
              <a:t>Secretary;      Takumi Kobayashi, </a:t>
            </a:r>
            <a:r>
              <a:rPr kumimoji="1" lang="en-US" altLang="ja-JP" sz="2000" b="0" i="0" u="none" strike="noStrike" kern="0" cap="none" spc="0" normalizeH="0" baseline="0" noProof="0" dirty="0">
                <a:ln>
                  <a:noFill/>
                </a:ln>
                <a:solidFill>
                  <a:srgbClr val="000000"/>
                </a:solidFill>
                <a:effectLst/>
                <a:uLnTx/>
                <a:uFillTx/>
                <a:latin typeface="Arial"/>
                <a:ea typeface="+mn-ea"/>
                <a:cs typeface="+mn-cs"/>
              </a:rPr>
              <a:t>Osaka Metropolitan Univ./YRP-IAI</a:t>
            </a:r>
            <a:endParaRPr kumimoji="1" lang="en-US" altLang="ja-JP" sz="2000" b="0" i="0" u="none" strike="noStrike" kern="0" cap="none" spc="0" normalizeH="0" baseline="0" noProof="0" dirty="0">
              <a:ln>
                <a:noFill/>
              </a:ln>
              <a:solidFill>
                <a:srgbClr val="000000"/>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kobayashi-takumi@yrp-iai.jp, Kobayashi.takumi@omu.ac.jp</a:t>
            </a:r>
          </a:p>
          <a:p>
            <a:pPr marL="514350" marR="0" lvl="0" indent="-514350" algn="l" defTabSz="914400" rtl="0" eaLnBrk="1" fontAlgn="base" latinLnBrk="0" hangingPunct="1">
              <a:lnSpc>
                <a:spcPct val="100000"/>
              </a:lnSpc>
              <a:spcBef>
                <a:spcPct val="20000"/>
              </a:spcBef>
              <a:spcAft>
                <a:spcPct val="0"/>
              </a:spcAft>
              <a:buClrTx/>
              <a:buSzTx/>
              <a:buFontTx/>
              <a:buAutoNum type="arabicPeriod" startAt="4"/>
              <a:tabLst/>
              <a:defRPr/>
            </a:pPr>
            <a:r>
              <a:rPr kumimoji="1" lang="en-US" altLang="ja-JP" sz="2000" b="0" i="0" u="none" strike="noStrike" kern="0" cap="none" spc="0" normalizeH="0" baseline="0" noProof="0" dirty="0">
                <a:ln>
                  <a:noFill/>
                </a:ln>
                <a:solidFill>
                  <a:srgbClr val="000000"/>
                </a:solidFill>
                <a:effectLst/>
                <a:uLnTx/>
                <a:uFillTx/>
                <a:latin typeface="Arial"/>
              </a:rPr>
              <a:t>Technical Editors;  </a:t>
            </a:r>
          </a:p>
          <a:p>
            <a:pPr marL="0" marR="0" lvl="0" indent="0" algn="l" defTabSz="914400" rtl="0" eaLnBrk="1" fontAlgn="base" latinLnBrk="0" hangingPunct="1">
              <a:lnSpc>
                <a:spcPct val="100000"/>
              </a:lnSpc>
              <a:spcBef>
                <a:spcPct val="20000"/>
              </a:spcBef>
              <a:spcAft>
                <a:spcPct val="0"/>
              </a:spcAft>
              <a:buClrTx/>
              <a:buSzTx/>
              <a:buNone/>
              <a:tabLst/>
              <a:defRPr/>
            </a:pPr>
            <a:r>
              <a:rPr lang="en-US" altLang="ja-JP" sz="2000" dirty="0">
                <a:solidFill>
                  <a:srgbClr val="000000"/>
                </a:solidFill>
                <a:latin typeface="Arial"/>
              </a:rPr>
              <a:t>             </a:t>
            </a:r>
            <a:r>
              <a:rPr kumimoji="1" lang="en-US" altLang="ja-JP" sz="2000" b="0" i="0" u="none" strike="noStrike" kern="0" cap="none" spc="0" normalizeH="0" baseline="0" noProof="0" dirty="0">
                <a:ln>
                  <a:noFill/>
                </a:ln>
                <a:solidFill>
                  <a:srgbClr val="000000"/>
                </a:solidFill>
                <a:effectLst/>
                <a:uLnTx/>
                <a:uFillTx/>
                <a:latin typeface="Arial"/>
              </a:rPr>
              <a:t>Minsoo Kim, YRP-IAI   minsoo@minsookim.com</a:t>
            </a:r>
          </a:p>
          <a:p>
            <a:pPr marL="0" marR="0" lvl="0" indent="0" algn="just"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Seong-Soon Joo, Nano </a:t>
            </a:r>
            <a:r>
              <a:rPr lang="en-US" altLang="ja-JP" sz="2000" dirty="0" err="1">
                <a:solidFill>
                  <a:srgbClr val="000000"/>
                </a:solidFill>
                <a:latin typeface="Arial"/>
              </a:rPr>
              <a:t>HiTech</a:t>
            </a:r>
            <a:r>
              <a:rPr lang="en-US" altLang="ja-JP" sz="2000" dirty="0">
                <a:solidFill>
                  <a:srgbClr val="000000"/>
                </a:solidFill>
                <a:latin typeface="Arial"/>
              </a:rPr>
              <a:t>     ssjoo@etri.sci.kr</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Kento Takabayashi, Toyo U. </a:t>
            </a:r>
            <a:r>
              <a:rPr kumimoji="1" lang="fi-FI" altLang="ja-JP" sz="2000" b="0" i="0" u="none" strike="noStrike" kern="0" cap="none" spc="0" normalizeH="0" baseline="0" noProof="0" dirty="0">
                <a:ln>
                  <a:noFill/>
                </a:ln>
                <a:solidFill>
                  <a:srgbClr val="000000"/>
                </a:solidFill>
                <a:effectLst/>
                <a:uLnTx/>
                <a:uFillTx/>
                <a:latin typeface="Arial"/>
              </a:rPr>
              <a:t>takabayashi@toyo.jp</a:t>
            </a:r>
            <a:endParaRPr kumimoji="1" lang="en-US" altLang="ja-JP" sz="2000" b="0" i="0" u="none" strike="noStrike" kern="0" cap="none" spc="0" normalizeH="0" baseline="0" noProof="0" dirty="0">
              <a:ln>
                <a:noFill/>
              </a:ln>
              <a:solidFill>
                <a:srgbClr val="000000"/>
              </a:solidFill>
              <a:effectLst/>
              <a:uLnTx/>
              <a:uFillTx/>
              <a:latin typeface="Arial"/>
            </a:endParaRPr>
          </a:p>
          <a:p>
            <a:pPr marL="0" lvl="0" indent="0">
              <a:buNone/>
              <a:defRPr/>
            </a:pPr>
            <a:r>
              <a:rPr kumimoji="1" lang="en-US" altLang="ja-JP" sz="2000" dirty="0"/>
              <a:t>             Marco Hernandez, YRP-IAI/CWC</a:t>
            </a:r>
            <a:r>
              <a:rPr lang="ja-JP" altLang="en-US" sz="2000" dirty="0"/>
              <a:t> </a:t>
            </a:r>
            <a:r>
              <a:rPr lang="fi-FI" altLang="ja-JP" sz="2000" dirty="0"/>
              <a:t>marco.hernandez@ieee.org</a:t>
            </a:r>
            <a:endParaRPr kumimoji="1" lang="en-US" altLang="ja-JP" sz="2000" dirty="0"/>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t>             </a:t>
            </a:r>
            <a:endParaRPr kumimoji="1" lang="ja-JP" altLang="en-US" sz="2000" dirty="0"/>
          </a:p>
        </p:txBody>
      </p:sp>
      <p:sp>
        <p:nvSpPr>
          <p:cNvPr id="3" name="タイトル 2"/>
          <p:cNvSpPr>
            <a:spLocks noGrp="1"/>
          </p:cNvSpPr>
          <p:nvPr>
            <p:ph type="title"/>
          </p:nvPr>
        </p:nvSpPr>
        <p:spPr>
          <a:xfrm>
            <a:off x="671782" y="618708"/>
            <a:ext cx="7772400" cy="595929"/>
          </a:xfrm>
        </p:spPr>
        <p:txBody>
          <a:bodyPr/>
          <a:lstStyle/>
          <a:p>
            <a:r>
              <a:rPr lang="en-US" altLang="ja-JP" sz="2800" b="1" dirty="0">
                <a:solidFill>
                  <a:schemeClr val="tx1"/>
                </a:solidFill>
                <a:latin typeface="+mn-lt"/>
              </a:rPr>
              <a:t>Contacts and Conference call</a:t>
            </a:r>
            <a:endParaRPr kumimoji="1" lang="ja-JP" altLang="en-US" sz="2800" b="1" dirty="0">
              <a:solidFill>
                <a:schemeClr val="tx1"/>
              </a:solidFill>
              <a:latin typeface="+mn-lt"/>
            </a:endParaRPr>
          </a:p>
        </p:txBody>
      </p:sp>
      <p:sp>
        <p:nvSpPr>
          <p:cNvPr id="7" name="スライド番号プレースホルダー 5">
            <a:extLst>
              <a:ext uri="{FF2B5EF4-FFF2-40B4-BE49-F238E27FC236}">
                <a16:creationId xmlns:a16="http://schemas.microsoft.com/office/drawing/2014/main" id="{95F69E21-5412-37B6-7073-C1312266EDD8}"/>
              </a:ext>
            </a:extLst>
          </p:cNvPr>
          <p:cNvSpPr>
            <a:spLocks noGrp="1"/>
          </p:cNvSpPr>
          <p:nvPr>
            <p:ph type="sldNum" sz="quarter" idx="12"/>
          </p:nvPr>
        </p:nvSpPr>
        <p:spPr>
          <a:xfrm>
            <a:off x="4344988" y="6475413"/>
            <a:ext cx="530225" cy="182562"/>
          </a:xfrm>
        </p:spPr>
        <p:txBody>
          <a:bodyPr/>
          <a:lstStyle/>
          <a:p>
            <a:r>
              <a:rPr lang="en-US" altLang="ja-JP" dirty="0"/>
              <a:t>Slide </a:t>
            </a:r>
            <a:fld id="{38E6254A-D985-444C-BBE9-59789D09939F}" type="slidenum">
              <a:rPr lang="en-US" altLang="ja-JP"/>
              <a:pPr/>
              <a:t>28</a:t>
            </a:fld>
            <a:endParaRPr lang="en-US" altLang="ja-JP" dirty="0"/>
          </a:p>
        </p:txBody>
      </p:sp>
      <p:sp>
        <p:nvSpPr>
          <p:cNvPr id="4" name="日付プレースホルダー 3">
            <a:extLst>
              <a:ext uri="{FF2B5EF4-FFF2-40B4-BE49-F238E27FC236}">
                <a16:creationId xmlns:a16="http://schemas.microsoft.com/office/drawing/2014/main" id="{AA875E9E-8365-3E7E-65E9-D49D9AC8D131}"/>
              </a:ext>
            </a:extLst>
          </p:cNvPr>
          <p:cNvSpPr>
            <a:spLocks noGrp="1"/>
          </p:cNvSpPr>
          <p:nvPr>
            <p:ph type="dt" sz="half" idx="2"/>
          </p:nvPr>
        </p:nvSpPr>
        <p:spPr>
          <a:xfrm>
            <a:off x="719666" y="367267"/>
            <a:ext cx="1600200" cy="215444"/>
          </a:xfrm>
        </p:spPr>
        <p:txBody>
          <a:bodyPr/>
          <a:lstStyle/>
          <a:p>
            <a:r>
              <a:rPr lang="en-US" altLang="ja-JP"/>
              <a:t>July 2025</a:t>
            </a:r>
            <a:endParaRPr lang="en-US" altLang="ja-JP" dirty="0"/>
          </a:p>
        </p:txBody>
      </p:sp>
    </p:spTree>
    <p:extLst>
      <p:ext uri="{BB962C8B-B14F-4D97-AF65-F5344CB8AC3E}">
        <p14:creationId xmlns:p14="http://schemas.microsoft.com/office/powerpoint/2010/main" val="414967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82E678E9-84A8-7934-8532-E6FD14954E2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3" name="タイトル 2">
            <a:extLst>
              <a:ext uri="{FF2B5EF4-FFF2-40B4-BE49-F238E27FC236}">
                <a16:creationId xmlns:a16="http://schemas.microsoft.com/office/drawing/2014/main" id="{3B162FDF-7E9B-4313-83F4-8AACB032773C}"/>
              </a:ext>
            </a:extLst>
          </p:cNvPr>
          <p:cNvSpPr>
            <a:spLocks noGrp="1"/>
          </p:cNvSpPr>
          <p:nvPr>
            <p:ph type="title"/>
          </p:nvPr>
        </p:nvSpPr>
        <p:spPr>
          <a:xfrm>
            <a:off x="723900" y="2631142"/>
            <a:ext cx="7772400" cy="1066800"/>
          </a:xfrm>
        </p:spPr>
        <p:txBody>
          <a:bodyPr/>
          <a:lstStyle/>
          <a:p>
            <a:r>
              <a:rPr kumimoji="1" lang="en-US" altLang="ja-JP" dirty="0"/>
              <a:t>Thank you for your attention</a:t>
            </a:r>
            <a:endParaRPr kumimoji="1" lang="ja-JP" altLang="en-US" dirty="0"/>
          </a:p>
        </p:txBody>
      </p:sp>
      <p:sp>
        <p:nvSpPr>
          <p:cNvPr id="4" name="スライド番号プレースホルダー 3">
            <a:extLst>
              <a:ext uri="{FF2B5EF4-FFF2-40B4-BE49-F238E27FC236}">
                <a16:creationId xmlns:a16="http://schemas.microsoft.com/office/drawing/2014/main" id="{DE44AEAA-083E-40D4-A8DF-A847B4F323C0}"/>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29</a:t>
            </a:fld>
            <a:endParaRPr lang="en-US" altLang="ja-JP" dirty="0"/>
          </a:p>
        </p:txBody>
      </p:sp>
      <p:sp>
        <p:nvSpPr>
          <p:cNvPr id="5" name="日付プレースホルダー 4">
            <a:extLst>
              <a:ext uri="{FF2B5EF4-FFF2-40B4-BE49-F238E27FC236}">
                <a16:creationId xmlns:a16="http://schemas.microsoft.com/office/drawing/2014/main" id="{14BBBAB9-C313-4FCA-99FA-C38D74D52824}"/>
              </a:ext>
            </a:extLst>
          </p:cNvPr>
          <p:cNvSpPr>
            <a:spLocks noGrp="1"/>
          </p:cNvSpPr>
          <p:nvPr>
            <p:ph type="dt" sz="half" idx="2"/>
          </p:nvPr>
        </p:nvSpPr>
        <p:spPr/>
        <p:txBody>
          <a:bodyPr/>
          <a:lstStyle/>
          <a:p>
            <a:r>
              <a:rPr lang="en-US" altLang="ja-JP"/>
              <a:t>July 2025</a:t>
            </a:r>
            <a:endParaRPr lang="en-US" altLang="ja-JP" dirty="0"/>
          </a:p>
        </p:txBody>
      </p:sp>
    </p:spTree>
    <p:extLst>
      <p:ext uri="{BB962C8B-B14F-4D97-AF65-F5344CB8AC3E}">
        <p14:creationId xmlns:p14="http://schemas.microsoft.com/office/powerpoint/2010/main" val="1844142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4C6DAAE-52BC-42AD-95F6-1BE672B93C93}"/>
              </a:ext>
            </a:extLst>
          </p:cNvPr>
          <p:cNvSpPr txBox="1"/>
          <p:nvPr/>
        </p:nvSpPr>
        <p:spPr>
          <a:xfrm>
            <a:off x="628840" y="1151628"/>
            <a:ext cx="82444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14:30-16:30 July 28</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(MON)</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in Madrid time,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21</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:30-23:30 July 28(MON)in 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14:30-16:30 July 29(TUE)</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Madrid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21:30-23:30 July 29(TUE) in EST</a:t>
            </a:r>
          </a:p>
          <a:p>
            <a:pPr lvl="0" algn="just" defTabSz="914400">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1200" b="1" dirty="0">
                <a:solidFill>
                  <a:prstClr val="black"/>
                </a:solidFill>
                <a:latin typeface="游ゴシック" panose="020F0502020204030204"/>
                <a:ea typeface="游ゴシック" panose="020B0400000000000000" pitchFamily="50" charset="-128"/>
              </a:rPr>
              <a:t>PM1  14:30-16:30 July 30</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(WED)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Kobe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21:30-23:30 July 30(WED) in EST</a:t>
            </a:r>
          </a:p>
          <a:p>
            <a:pPr lvl="0" defTabSz="914400">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Session4(</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RM#3</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dirty="0">
                <a:solidFill>
                  <a:prstClr val="black"/>
                </a:solidFill>
                <a:latin typeface="游ゴシック" panose="020F0502020204030204"/>
                <a:ea typeface="游ゴシック" panose="020B0400000000000000" pitchFamily="50" charset="-128"/>
              </a:rPr>
              <a:t>PM1  14:30-16:30 July 31</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(THU) in Kobe</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21:30-23:30 July 31(THU) in EST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963D7075-59C3-4D9E-81BA-7C124D7DC49C}"/>
              </a:ext>
            </a:extLst>
          </p:cNvPr>
          <p:cNvSpPr>
            <a:spLocks noGrp="1"/>
          </p:cNvSpPr>
          <p:nvPr>
            <p:ph type="title"/>
          </p:nvPr>
        </p:nvSpPr>
        <p:spPr>
          <a:xfrm>
            <a:off x="6018" y="688029"/>
            <a:ext cx="9018783" cy="496325"/>
          </a:xfrm>
        </p:spPr>
        <p:txBody>
          <a:bodyPr>
            <a:noAutofit/>
          </a:bodyPr>
          <a:lstStyle/>
          <a:p>
            <a:pPr>
              <a:lnSpc>
                <a:spcPts val="2500"/>
              </a:lnSpc>
            </a:pPr>
            <a:r>
              <a:rPr lang="en-US" altLang="ja-JP" sz="2400" b="1" dirty="0">
                <a:latin typeface="ＭＳ Ｐゴシック" panose="020B0600070205080204" pitchFamily="50" charset="-128"/>
                <a:ea typeface="ＭＳ Ｐゴシック" panose="020B0600070205080204" pitchFamily="50" charset="-128"/>
              </a:rPr>
              <a:t>TG15.6ma Plenary Session in Madrid Schedule for 27-31</a:t>
            </a:r>
            <a:r>
              <a:rPr lang="en-US" altLang="ja-JP" sz="2400" b="1" baseline="30000" dirty="0">
                <a:latin typeface="ＭＳ Ｐゴシック" panose="020B0600070205080204" pitchFamily="50" charset="-128"/>
                <a:ea typeface="ＭＳ Ｐゴシック" panose="020B0600070205080204" pitchFamily="50" charset="-128"/>
              </a:rPr>
              <a:t>st</a:t>
            </a:r>
            <a:r>
              <a:rPr lang="en-US" altLang="ja-JP" sz="2400" b="1" dirty="0">
                <a:latin typeface="ＭＳ Ｐゴシック" panose="020B0600070205080204" pitchFamily="50" charset="-128"/>
                <a:ea typeface="ＭＳ Ｐゴシック" panose="020B0600070205080204" pitchFamily="50" charset="-128"/>
              </a:rPr>
              <a:t>, July 2025</a:t>
            </a:r>
            <a:endParaRPr kumimoji="1" lang="ja-JP" altLang="en-US" sz="2400" b="1" dirty="0">
              <a:latin typeface="ＭＳ Ｐゴシック" panose="020B0600070205080204" pitchFamily="50" charset="-128"/>
              <a:ea typeface="ＭＳ Ｐゴシック" panose="020B0600070205080204" pitchFamily="50" charset="-128"/>
            </a:endParaRPr>
          </a:p>
        </p:txBody>
      </p:sp>
      <p:cxnSp>
        <p:nvCxnSpPr>
          <p:cNvPr id="11" name="直線コネクタ 10">
            <a:extLst>
              <a:ext uri="{FF2B5EF4-FFF2-40B4-BE49-F238E27FC236}">
                <a16:creationId xmlns:a16="http://schemas.microsoft.com/office/drawing/2014/main" id="{A7BE5166-12E6-BDE8-58EA-77522382C93E}"/>
              </a:ext>
            </a:extLst>
          </p:cNvPr>
          <p:cNvCxnSpPr/>
          <p:nvPr/>
        </p:nvCxnSpPr>
        <p:spPr bwMode="auto">
          <a:xfrm>
            <a:off x="177655" y="4399570"/>
            <a:ext cx="8752114" cy="0"/>
          </a:xfrm>
          <a:prstGeom prst="line">
            <a:avLst/>
          </a:prstGeom>
          <a:solidFill>
            <a:schemeClr val="accent1"/>
          </a:solidFill>
          <a:ln w="28575" cap="flat" cmpd="sng" algn="ctr">
            <a:solidFill>
              <a:srgbClr val="FF00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線コネクタ 11">
            <a:extLst>
              <a:ext uri="{FF2B5EF4-FFF2-40B4-BE49-F238E27FC236}">
                <a16:creationId xmlns:a16="http://schemas.microsoft.com/office/drawing/2014/main" id="{F44D821F-6B6E-F4E5-4AEB-B8C9E5F6E1F6}"/>
              </a:ext>
            </a:extLst>
          </p:cNvPr>
          <p:cNvCxnSpPr/>
          <p:nvPr/>
        </p:nvCxnSpPr>
        <p:spPr bwMode="auto">
          <a:xfrm>
            <a:off x="183753" y="4933409"/>
            <a:ext cx="8752114" cy="0"/>
          </a:xfrm>
          <a:prstGeom prst="line">
            <a:avLst/>
          </a:prstGeom>
          <a:solidFill>
            <a:schemeClr val="accent1"/>
          </a:solidFill>
          <a:ln w="28575" cap="flat" cmpd="sng" algn="ctr">
            <a:solidFill>
              <a:srgbClr val="FF00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
            <a:extLst>
              <a:ext uri="{FF2B5EF4-FFF2-40B4-BE49-F238E27FC236}">
                <a16:creationId xmlns:a16="http://schemas.microsoft.com/office/drawing/2014/main" id="{04F8D465-7263-C114-42A9-03E8DC4C4B3B}"/>
              </a:ext>
            </a:extLst>
          </p:cNvPr>
          <p:cNvCxnSpPr/>
          <p:nvPr/>
        </p:nvCxnSpPr>
        <p:spPr bwMode="auto">
          <a:xfrm>
            <a:off x="215105" y="3768199"/>
            <a:ext cx="8752114" cy="0"/>
          </a:xfrm>
          <a:prstGeom prst="line">
            <a:avLst/>
          </a:prstGeom>
          <a:solidFill>
            <a:schemeClr val="accent1"/>
          </a:solidFill>
          <a:ln w="28575" cap="flat" cmpd="sng" algn="ctr">
            <a:solidFill>
              <a:srgbClr val="FF00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object 9">
            <a:extLst>
              <a:ext uri="{FF2B5EF4-FFF2-40B4-BE49-F238E27FC236}">
                <a16:creationId xmlns:a16="http://schemas.microsoft.com/office/drawing/2014/main" id="{E6E03D2C-1855-FD74-0201-59EB4C89CB33}"/>
              </a:ext>
            </a:extLst>
          </p:cNvPr>
          <p:cNvSpPr txBox="1"/>
          <p:nvPr/>
        </p:nvSpPr>
        <p:spPr>
          <a:xfrm>
            <a:off x="4283964" y="6474100"/>
            <a:ext cx="576363" cy="165302"/>
          </a:xfrm>
          <a:prstGeom prst="rect">
            <a:avLst/>
          </a:prstGeom>
        </p:spPr>
        <p:txBody>
          <a:bodyPr vert="horz" wrap="square" lIns="0" tIns="0" rIns="0" bIns="0" rtlCol="0">
            <a:spAutoFit/>
          </a:bodyPr>
          <a:lstStyle/>
          <a:p>
            <a:pPr marL="12700" marR="0" lvl="0" indent="0" algn="l" defTabSz="914400" rtl="0" eaLnBrk="1" fontAlgn="auto" latinLnBrk="0" hangingPunct="1">
              <a:lnSpc>
                <a:spcPts val="1425"/>
              </a:lnSpc>
              <a:spcBef>
                <a:spcPts val="0"/>
              </a:spcBef>
              <a:spcAft>
                <a:spcPts val="0"/>
              </a:spcAft>
              <a:buClrTx/>
              <a:buSzTx/>
              <a:buFontTx/>
              <a:buNone/>
              <a:tabLst/>
              <a:defRPr/>
            </a:pPr>
            <a:r>
              <a:rPr kumimoji="1" sz="1050" b="0" i="0" u="none" strike="noStrike" kern="1200" cap="none" spc="5" normalizeH="0" baseline="0" noProof="0" dirty="0">
                <a:ln>
                  <a:noFill/>
                </a:ln>
                <a:solidFill>
                  <a:srgbClr val="000000"/>
                </a:solidFill>
                <a:effectLst/>
                <a:uLnTx/>
                <a:uFillTx/>
                <a:latin typeface="Arial"/>
                <a:ea typeface="+mn-ea"/>
                <a:cs typeface="Arial"/>
              </a:rPr>
              <a:t>Slide</a:t>
            </a:r>
            <a:r>
              <a:rPr kumimoji="1" sz="1050" b="0" i="0" u="none" strike="noStrike" kern="1200" cap="none" spc="-160" normalizeH="0" baseline="0" noProof="0" dirty="0">
                <a:ln>
                  <a:noFill/>
                </a:ln>
                <a:solidFill>
                  <a:srgbClr val="000000"/>
                </a:solidFill>
                <a:effectLst/>
                <a:uLnTx/>
                <a:uFillTx/>
                <a:latin typeface="Arial"/>
                <a:ea typeface="+mn-ea"/>
                <a:cs typeface="Arial"/>
              </a:rPr>
              <a:t> </a:t>
            </a:r>
            <a:fld id="{81D60167-4931-47E6-BA6A-407CBD079E47}" type="slidenum">
              <a:rPr kumimoji="1" sz="1050" b="0" i="0" u="none" strike="noStrike" kern="1200" cap="none" spc="-5" normalizeH="0" baseline="0" noProof="0" dirty="0">
                <a:ln>
                  <a:noFill/>
                </a:ln>
                <a:solidFill>
                  <a:srgbClr val="000000"/>
                </a:solidFill>
                <a:effectLst/>
                <a:uLnTx/>
                <a:uFillTx/>
                <a:latin typeface="Arial"/>
                <a:ea typeface="+mn-ea"/>
                <a:cs typeface="Arial"/>
              </a:rPr>
              <a:pPr marL="12700" marR="0" lvl="0" indent="0" algn="l" defTabSz="914400" rtl="0" eaLnBrk="1" fontAlgn="auto" latinLnBrk="0" hangingPunct="1">
                <a:lnSpc>
                  <a:spcPts val="1425"/>
                </a:lnSpc>
                <a:spcBef>
                  <a:spcPts val="0"/>
                </a:spcBef>
                <a:spcAft>
                  <a:spcPts val="0"/>
                </a:spcAft>
                <a:buClrTx/>
                <a:buSzTx/>
                <a:buFontTx/>
                <a:buNone/>
                <a:tabLst/>
                <a:defRPr/>
              </a:pPr>
              <a:t>3</a:t>
            </a:fld>
            <a:endParaRPr kumimoji="1" sz="1050" b="0" i="0" u="none" strike="noStrike" kern="1200" cap="none" spc="0" normalizeH="0" baseline="0" noProof="0" dirty="0">
              <a:ln>
                <a:noFill/>
              </a:ln>
              <a:solidFill>
                <a:srgbClr val="000000"/>
              </a:solidFill>
              <a:effectLst/>
              <a:uLnTx/>
              <a:uFillTx/>
              <a:latin typeface="Arial"/>
              <a:ea typeface="+mn-ea"/>
              <a:cs typeface="Arial"/>
            </a:endParaRPr>
          </a:p>
        </p:txBody>
      </p:sp>
      <p:sp>
        <p:nvSpPr>
          <p:cNvPr id="9" name="日付プレースホルダー 10">
            <a:extLst>
              <a:ext uri="{FF2B5EF4-FFF2-40B4-BE49-F238E27FC236}">
                <a16:creationId xmlns:a16="http://schemas.microsoft.com/office/drawing/2014/main" id="{2B753991-A2EB-567E-61A5-36B79ABA976B}"/>
              </a:ext>
            </a:extLst>
          </p:cNvPr>
          <p:cNvSpPr txBox="1">
            <a:spLocks/>
          </p:cNvSpPr>
          <p:nvPr/>
        </p:nvSpPr>
        <p:spPr bwMode="auto">
          <a:xfrm>
            <a:off x="744641" y="388118"/>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marL="0" algn="l" defTabSz="457200" rtl="0" eaLnBrk="1" latinLnBrk="0" hangingPunct="1">
              <a:defRPr sz="1400" b="1"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lang="en-US" altLang="ja-JP"/>
              <a:t>July 2025</a:t>
            </a:r>
            <a:endParaRPr kumimoji="1" lang="en-US" altLang="ja-JP" dirty="0">
              <a:solidFill>
                <a:srgbClr val="000000"/>
              </a:solidFill>
              <a:latin typeface="Arial"/>
            </a:endParaRPr>
          </a:p>
        </p:txBody>
      </p:sp>
      <p:pic>
        <p:nvPicPr>
          <p:cNvPr id="19" name="図 18">
            <a:extLst>
              <a:ext uri="{FF2B5EF4-FFF2-40B4-BE49-F238E27FC236}">
                <a16:creationId xmlns:a16="http://schemas.microsoft.com/office/drawing/2014/main" id="{540A0709-62CD-3804-7A06-42CF72741871}"/>
              </a:ext>
            </a:extLst>
          </p:cNvPr>
          <p:cNvPicPr>
            <a:picLocks noChangeAspect="1"/>
          </p:cNvPicPr>
          <p:nvPr/>
        </p:nvPicPr>
        <p:blipFill>
          <a:blip r:embed="rId3"/>
          <a:stretch>
            <a:fillRect/>
          </a:stretch>
        </p:blipFill>
        <p:spPr>
          <a:xfrm>
            <a:off x="1816768" y="2191277"/>
            <a:ext cx="7346394" cy="4220403"/>
          </a:xfrm>
          <a:prstGeom prst="rect">
            <a:avLst/>
          </a:prstGeom>
        </p:spPr>
      </p:pic>
      <p:pic>
        <p:nvPicPr>
          <p:cNvPr id="21" name="図 20">
            <a:extLst>
              <a:ext uri="{FF2B5EF4-FFF2-40B4-BE49-F238E27FC236}">
                <a16:creationId xmlns:a16="http://schemas.microsoft.com/office/drawing/2014/main" id="{5699BB15-41F6-E36B-C8BD-9E96B7BBC94A}"/>
              </a:ext>
            </a:extLst>
          </p:cNvPr>
          <p:cNvPicPr>
            <a:picLocks noChangeAspect="1"/>
          </p:cNvPicPr>
          <p:nvPr/>
        </p:nvPicPr>
        <p:blipFill>
          <a:blip r:embed="rId4"/>
          <a:stretch>
            <a:fillRect/>
          </a:stretch>
        </p:blipFill>
        <p:spPr>
          <a:xfrm>
            <a:off x="183753" y="2169829"/>
            <a:ext cx="1660357" cy="4316303"/>
          </a:xfrm>
          <a:prstGeom prst="rect">
            <a:avLst/>
          </a:prstGeom>
        </p:spPr>
      </p:pic>
    </p:spTree>
    <p:extLst>
      <p:ext uri="{BB962C8B-B14F-4D97-AF65-F5344CB8AC3E}">
        <p14:creationId xmlns:p14="http://schemas.microsoft.com/office/powerpoint/2010/main" val="35152952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a:extLst>
              <a:ext uri="{FF2B5EF4-FFF2-40B4-BE49-F238E27FC236}">
                <a16:creationId xmlns:a16="http://schemas.microsoft.com/office/drawing/2014/main" id="{1D13E182-9520-4951-9FF1-12001C98D1BF}"/>
              </a:ext>
            </a:extLst>
          </p:cNvPr>
          <p:cNvGraphicFramePr>
            <a:graphicFrameLocks noGrp="1"/>
          </p:cNvGraphicFramePr>
          <p:nvPr>
            <p:extLst>
              <p:ext uri="{D42A27DB-BD31-4B8C-83A1-F6EECF244321}">
                <p14:modId xmlns:p14="http://schemas.microsoft.com/office/powerpoint/2010/main" val="2353194406"/>
              </p:ext>
            </p:extLst>
          </p:nvPr>
        </p:nvGraphicFramePr>
        <p:xfrm>
          <a:off x="345639" y="2613976"/>
          <a:ext cx="8810852" cy="1342441"/>
        </p:xfrm>
        <a:graphic>
          <a:graphicData uri="http://schemas.openxmlformats.org/drawingml/2006/table">
            <a:tbl>
              <a:tblPr>
                <a:tableStyleId>{5C22544A-7EE6-4342-B048-85BDC9FD1C3A}</a:tableStyleId>
              </a:tblPr>
              <a:tblGrid>
                <a:gridCol w="8810852">
                  <a:extLst>
                    <a:ext uri="{9D8B030D-6E8A-4147-A177-3AD203B41FA5}">
                      <a16:colId xmlns:a16="http://schemas.microsoft.com/office/drawing/2014/main" val="1525924606"/>
                    </a:ext>
                  </a:extLst>
                </a:gridCol>
              </a:tblGrid>
              <a:tr h="291203">
                <a:tc>
                  <a:txBody>
                    <a:bodyPr/>
                    <a:lstStyle/>
                    <a:p>
                      <a:pPr algn="l" fontAlgn="ctr"/>
                      <a:r>
                        <a:rPr lang="fi-FI" sz="1400" b="0" i="0" u="none" strike="noStrike" dirty="0">
                          <a:solidFill>
                            <a:srgbClr val="000000"/>
                          </a:solidFill>
                          <a:effectLst/>
                          <a:latin typeface="Calibri" panose="020F0502020204030204" pitchFamily="34" charset="0"/>
                        </a:rPr>
                        <a:t>802.15 - </a:t>
                      </a:r>
                      <a:r>
                        <a:rPr lang="fi-FI" sz="1400" b="0" i="0" u="none" strike="noStrike" dirty="0" err="1">
                          <a:solidFill>
                            <a:srgbClr val="000000"/>
                          </a:solidFill>
                          <a:effectLst/>
                          <a:latin typeface="Calibri" panose="020F0502020204030204" pitchFamily="34" charset="0"/>
                        </a:rPr>
                        <a:t>July</a:t>
                      </a:r>
                      <a:r>
                        <a:rPr lang="fi-FI" sz="1400" b="0" i="0" u="none" strike="noStrike" dirty="0">
                          <a:solidFill>
                            <a:srgbClr val="000000"/>
                          </a:solidFill>
                          <a:effectLst/>
                          <a:latin typeface="Calibri" panose="020F0502020204030204" pitchFamily="34" charset="0"/>
                        </a:rPr>
                        <a:t> </a:t>
                      </a:r>
                      <a:r>
                        <a:rPr lang="fi-FI" sz="1400" b="0" i="0" u="none" strike="noStrike" dirty="0" err="1">
                          <a:solidFill>
                            <a:srgbClr val="000000"/>
                          </a:solidFill>
                          <a:effectLst/>
                          <a:latin typeface="Calibri" panose="020F0502020204030204" pitchFamily="34" charset="0"/>
                        </a:rPr>
                        <a:t>Webex</a:t>
                      </a:r>
                      <a:r>
                        <a:rPr lang="fi-FI" sz="1400" b="0" i="0" u="none" strike="noStrike" dirty="0">
                          <a:solidFill>
                            <a:srgbClr val="000000"/>
                          </a:solidFill>
                          <a:effectLst/>
                          <a:latin typeface="Calibri" panose="020F0502020204030204" pitchFamily="34" charset="0"/>
                        </a:rPr>
                        <a:t> 1</a:t>
                      </a:r>
                    </a:p>
                  </a:txBody>
                  <a:tcPr marL="3175" marR="3175" marT="3175" marB="0" anchor="ctr"/>
                </a:tc>
                <a:extLst>
                  <a:ext uri="{0D108BD9-81ED-4DB2-BD59-A6C34878D82A}">
                    <a16:rowId xmlns:a16="http://schemas.microsoft.com/office/drawing/2014/main" val="3332114619"/>
                  </a:ext>
                </a:extLst>
              </a:tr>
              <a:tr h="241613">
                <a:tc>
                  <a:txBody>
                    <a:bodyPr/>
                    <a:lstStyle/>
                    <a:p>
                      <a:pPr algn="l" fontAlgn="ctr"/>
                      <a:r>
                        <a:rPr lang="fi-FI" sz="1400" b="0" i="0" u="none" strike="noStrike" dirty="0">
                          <a:solidFill>
                            <a:srgbClr val="000000"/>
                          </a:solidFill>
                          <a:effectLst/>
                          <a:latin typeface="Calibri" panose="020F0502020204030204" pitchFamily="34" charset="0"/>
                        </a:rPr>
                        <a:t>Join </a:t>
                      </a:r>
                      <a:r>
                        <a:rPr lang="fi-FI" sz="1400" b="0" i="0" u="none" strike="noStrike" dirty="0" err="1">
                          <a:solidFill>
                            <a:srgbClr val="000000"/>
                          </a:solidFill>
                          <a:effectLst/>
                          <a:latin typeface="Calibri" panose="020F0502020204030204" pitchFamily="34" charset="0"/>
                        </a:rPr>
                        <a:t>information</a:t>
                      </a:r>
                      <a:endParaRPr lang="fi-FI" sz="1400" b="0" i="0" u="none" strike="noStrike" dirty="0">
                        <a:solidFill>
                          <a:srgbClr val="000000"/>
                        </a:solidFill>
                        <a:effectLst/>
                        <a:latin typeface="Calibri" panose="020F0502020204030204" pitchFamily="34" charset="0"/>
                      </a:endParaRPr>
                    </a:p>
                  </a:txBody>
                  <a:tcPr marL="3175" marR="3175" marT="3175" marB="0" anchor="ctr"/>
                </a:tc>
                <a:extLst>
                  <a:ext uri="{0D108BD9-81ED-4DB2-BD59-A6C34878D82A}">
                    <a16:rowId xmlns:a16="http://schemas.microsoft.com/office/drawing/2014/main" val="3335211836"/>
                  </a:ext>
                </a:extLst>
              </a:tr>
              <a:tr h="200763">
                <a:tc>
                  <a:txBody>
                    <a:bodyPr/>
                    <a:lstStyle/>
                    <a:p>
                      <a:pPr algn="l" fontAlgn="ctr"/>
                      <a:r>
                        <a:rPr lang="en-US" sz="1050" b="0" i="0" u="sng" strike="noStrike" dirty="0">
                          <a:solidFill>
                            <a:srgbClr val="0000FF"/>
                          </a:solidFill>
                          <a:effectLst/>
                          <a:latin typeface="Arial" panose="020B0604020202020204" pitchFamily="34" charset="0"/>
                        </a:rPr>
                        <a:t>Meeting </a:t>
                      </a:r>
                      <a:r>
                        <a:rPr lang="en-US" sz="1050" b="0" i="0" u="sng" strike="noStrike" dirty="0" err="1">
                          <a:solidFill>
                            <a:srgbClr val="0000FF"/>
                          </a:solidFill>
                          <a:effectLst/>
                          <a:latin typeface="Arial" panose="020B0604020202020204" pitchFamily="34" charset="0"/>
                        </a:rPr>
                        <a:t>link:WEBEX</a:t>
                      </a:r>
                      <a:r>
                        <a:rPr lang="en-US" sz="1050" b="0" i="0" u="sng" strike="noStrike" dirty="0">
                          <a:solidFill>
                            <a:srgbClr val="0000FF"/>
                          </a:solidFill>
                          <a:effectLst/>
                          <a:latin typeface="Arial" panose="020B0604020202020204" pitchFamily="34" charset="0"/>
                        </a:rPr>
                        <a:t> MEETING</a:t>
                      </a:r>
                      <a:br>
                        <a:rPr lang="en-US" sz="1050" b="0" i="0" u="sng" strike="noStrike" dirty="0">
                          <a:solidFill>
                            <a:srgbClr val="0000FF"/>
                          </a:solidFill>
                          <a:effectLst/>
                          <a:latin typeface="Arial" panose="020B0604020202020204" pitchFamily="34" charset="0"/>
                        </a:rPr>
                      </a:br>
                      <a:r>
                        <a:rPr lang="en-US" sz="1400" b="0" i="0" u="sng" strike="noStrike" dirty="0">
                          <a:solidFill>
                            <a:srgbClr val="0000FF"/>
                          </a:solidFill>
                          <a:effectLst/>
                          <a:latin typeface="Arial" panose="020B0604020202020204" pitchFamily="34" charset="0"/>
                        </a:rPr>
                        <a:t>https://ieeesa.webex.com/ieeesa/j.php?MTID=me425ee822448b188d09076c9d858ab54</a:t>
                      </a:r>
                      <a:endParaRPr lang="en-US" sz="1050" b="0" i="0" u="sng" strike="noStrike" dirty="0">
                        <a:solidFill>
                          <a:srgbClr val="0000FF"/>
                        </a:solidFill>
                        <a:effectLst/>
                        <a:latin typeface="Arial" panose="020B0604020202020204" pitchFamily="34" charset="0"/>
                      </a:endParaRPr>
                    </a:p>
                  </a:txBody>
                  <a:tcPr marL="3175" marR="3175" marT="3175" marB="0" anchor="ctr"/>
                </a:tc>
                <a:extLst>
                  <a:ext uri="{0D108BD9-81ED-4DB2-BD59-A6C34878D82A}">
                    <a16:rowId xmlns:a16="http://schemas.microsoft.com/office/drawing/2014/main" val="3345275382"/>
                  </a:ext>
                </a:extLst>
              </a:tr>
              <a:tr h="175990">
                <a:tc>
                  <a:txBody>
                    <a:bodyPr/>
                    <a:lstStyle/>
                    <a:p>
                      <a:pPr algn="l" fontAlgn="ctr"/>
                      <a:r>
                        <a:rPr lang="en-US" sz="1400" b="0" i="0" u="none" strike="noStrike">
                          <a:solidFill>
                            <a:srgbClr val="000000"/>
                          </a:solidFill>
                          <a:effectLst/>
                          <a:latin typeface="Calibri" panose="020F0502020204030204" pitchFamily="34" charset="0"/>
                        </a:rPr>
                        <a:t>Meeting number: 2334 503 7060</a:t>
                      </a:r>
                    </a:p>
                  </a:txBody>
                  <a:tcPr marL="3175" marR="3175" marT="3175" marB="0" anchor="ctr"/>
                </a:tc>
                <a:extLst>
                  <a:ext uri="{0D108BD9-81ED-4DB2-BD59-A6C34878D82A}">
                    <a16:rowId xmlns:a16="http://schemas.microsoft.com/office/drawing/2014/main" val="2905114847"/>
                  </a:ext>
                </a:extLst>
              </a:tr>
              <a:tr h="175990">
                <a:tc>
                  <a:txBody>
                    <a:bodyPr/>
                    <a:lstStyle/>
                    <a:p>
                      <a:pPr algn="l" fontAlgn="ctr"/>
                      <a:r>
                        <a:rPr lang="fi-FI" sz="1400" b="0" i="0" u="none" strike="noStrike" dirty="0" err="1">
                          <a:solidFill>
                            <a:srgbClr val="000000"/>
                          </a:solidFill>
                          <a:effectLst/>
                          <a:latin typeface="Calibri" panose="020F0502020204030204" pitchFamily="34" charset="0"/>
                        </a:rPr>
                        <a:t>Password</a:t>
                      </a:r>
                      <a:r>
                        <a:rPr lang="fi-FI" sz="1400" b="0" i="0" u="none" strike="noStrike" dirty="0">
                          <a:solidFill>
                            <a:srgbClr val="000000"/>
                          </a:solidFill>
                          <a:effectLst/>
                          <a:latin typeface="Calibri" panose="020F0502020204030204" pitchFamily="34" charset="0"/>
                        </a:rPr>
                        <a:t>: 80215julymtgrm1</a:t>
                      </a:r>
                    </a:p>
                  </a:txBody>
                  <a:tcPr marL="3175" marR="3175" marT="3175" marB="0" anchor="ctr"/>
                </a:tc>
                <a:extLst>
                  <a:ext uri="{0D108BD9-81ED-4DB2-BD59-A6C34878D82A}">
                    <a16:rowId xmlns:a16="http://schemas.microsoft.com/office/drawing/2014/main" val="3739560614"/>
                  </a:ext>
                </a:extLst>
              </a:tr>
            </a:tbl>
          </a:graphicData>
        </a:graphic>
      </p:graphicFrame>
      <p:cxnSp>
        <p:nvCxnSpPr>
          <p:cNvPr id="3" name="直線コネクタ 2">
            <a:extLst>
              <a:ext uri="{FF2B5EF4-FFF2-40B4-BE49-F238E27FC236}">
                <a16:creationId xmlns:a16="http://schemas.microsoft.com/office/drawing/2014/main" id="{1D08CDC4-19F4-A245-6555-20785D02116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日付プレースホルダー 1">
            <a:extLst>
              <a:ext uri="{FF2B5EF4-FFF2-40B4-BE49-F238E27FC236}">
                <a16:creationId xmlns:a16="http://schemas.microsoft.com/office/drawing/2014/main" id="{AA04C23F-FED6-479D-9B6C-BD94E8DEFAE4}"/>
              </a:ext>
            </a:extLst>
          </p:cNvPr>
          <p:cNvSpPr>
            <a:spLocks noGrp="1"/>
          </p:cNvSpPr>
          <p:nvPr>
            <p:ph type="dt" sz="half" idx="2"/>
          </p:nvPr>
        </p:nvSpPr>
        <p:spPr>
          <a:xfrm>
            <a:off x="684483" y="394156"/>
            <a:ext cx="1600200" cy="2154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July 2025</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14" name="スライド番号プレースホルダー 5">
            <a:extLst>
              <a:ext uri="{FF2B5EF4-FFF2-40B4-BE49-F238E27FC236}">
                <a16:creationId xmlns:a16="http://schemas.microsoft.com/office/drawing/2014/main" id="{B8BD3321-C743-857E-A353-FBBF2734A786}"/>
              </a:ext>
            </a:extLst>
          </p:cNvPr>
          <p:cNvSpPr>
            <a:spLocks noGrp="1"/>
          </p:cNvSpPr>
          <p:nvPr>
            <p:ph type="sldNum" sz="quarter" idx="12"/>
          </p:nvPr>
        </p:nvSpPr>
        <p:spPr>
          <a:xfrm>
            <a:off x="4344988" y="6475413"/>
            <a:ext cx="530225" cy="182562"/>
          </a:xfrm>
        </p:spPr>
        <p:txBody>
          <a:bodyPr/>
          <a:lstStyle/>
          <a:p>
            <a:r>
              <a:rPr lang="en-US" altLang="ja-JP" dirty="0"/>
              <a:t>Slide </a:t>
            </a:r>
            <a:fld id="{38E6254A-D985-444C-BBE9-59789D09939F}" type="slidenum">
              <a:rPr lang="en-US" altLang="ja-JP"/>
              <a:pPr/>
              <a:t>4</a:t>
            </a:fld>
            <a:endParaRPr lang="en-US" altLang="ja-JP" dirty="0"/>
          </a:p>
        </p:txBody>
      </p:sp>
      <p:sp>
        <p:nvSpPr>
          <p:cNvPr id="4" name="テキスト ボックス 3">
            <a:extLst>
              <a:ext uri="{FF2B5EF4-FFF2-40B4-BE49-F238E27FC236}">
                <a16:creationId xmlns:a16="http://schemas.microsoft.com/office/drawing/2014/main" id="{542E8AE0-2401-344C-D633-E8824F4A135B}"/>
              </a:ext>
            </a:extLst>
          </p:cNvPr>
          <p:cNvSpPr txBox="1"/>
          <p:nvPr/>
        </p:nvSpPr>
        <p:spPr>
          <a:xfrm>
            <a:off x="161221" y="2178539"/>
            <a:ext cx="4603844" cy="369332"/>
          </a:xfrm>
          <a:prstGeom prst="rect">
            <a:avLst/>
          </a:prstGeom>
          <a:noFill/>
        </p:spPr>
        <p:txBody>
          <a:bodyPr wrap="square">
            <a:spAutoFit/>
          </a:bodyPr>
          <a:lstStyle/>
          <a:p>
            <a:r>
              <a:rPr kumimoji="1" lang="en-US" altLang="ja-JP"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RM#1</a:t>
            </a:r>
            <a:endParaRPr lang="ja-JP" altLang="en-US" sz="2800" dirty="0"/>
          </a:p>
        </p:txBody>
      </p:sp>
      <p:sp>
        <p:nvSpPr>
          <p:cNvPr id="12" name="テキスト ボックス 11">
            <a:extLst>
              <a:ext uri="{FF2B5EF4-FFF2-40B4-BE49-F238E27FC236}">
                <a16:creationId xmlns:a16="http://schemas.microsoft.com/office/drawing/2014/main" id="{4A3E36EC-0CAC-4E3E-C46A-277FA06DA3EA}"/>
              </a:ext>
            </a:extLst>
          </p:cNvPr>
          <p:cNvSpPr txBox="1"/>
          <p:nvPr/>
        </p:nvSpPr>
        <p:spPr>
          <a:xfrm>
            <a:off x="187099" y="4301340"/>
            <a:ext cx="4603844" cy="369332"/>
          </a:xfrm>
          <a:prstGeom prst="rect">
            <a:avLst/>
          </a:prstGeom>
          <a:noFill/>
        </p:spPr>
        <p:txBody>
          <a:bodyPr wrap="square">
            <a:spAutoFit/>
          </a:bodyPr>
          <a:lstStyle/>
          <a:p>
            <a:r>
              <a:rPr kumimoji="1" lang="en-US" altLang="ja-JP"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RM#4</a:t>
            </a:r>
            <a:endParaRPr lang="ja-JP" altLang="en-US" sz="2800" dirty="0"/>
          </a:p>
        </p:txBody>
      </p:sp>
      <p:graphicFrame>
        <p:nvGraphicFramePr>
          <p:cNvPr id="18" name="表 17">
            <a:extLst>
              <a:ext uri="{FF2B5EF4-FFF2-40B4-BE49-F238E27FC236}">
                <a16:creationId xmlns:a16="http://schemas.microsoft.com/office/drawing/2014/main" id="{8A7BF972-F334-D365-3DE1-B9BD86C76898}"/>
              </a:ext>
            </a:extLst>
          </p:cNvPr>
          <p:cNvGraphicFramePr>
            <a:graphicFrameLocks noGrp="1"/>
          </p:cNvGraphicFramePr>
          <p:nvPr>
            <p:extLst>
              <p:ext uri="{D42A27DB-BD31-4B8C-83A1-F6EECF244321}">
                <p14:modId xmlns:p14="http://schemas.microsoft.com/office/powerpoint/2010/main" val="591574938"/>
              </p:ext>
            </p:extLst>
          </p:nvPr>
        </p:nvGraphicFramePr>
        <p:xfrm>
          <a:off x="385517" y="4571683"/>
          <a:ext cx="8758483" cy="1290756"/>
        </p:xfrm>
        <a:graphic>
          <a:graphicData uri="http://schemas.openxmlformats.org/drawingml/2006/table">
            <a:tbl>
              <a:tblPr/>
              <a:tblGrid>
                <a:gridCol w="8758483">
                  <a:extLst>
                    <a:ext uri="{9D8B030D-6E8A-4147-A177-3AD203B41FA5}">
                      <a16:colId xmlns:a16="http://schemas.microsoft.com/office/drawing/2014/main" val="1549527024"/>
                    </a:ext>
                  </a:extLst>
                </a:gridCol>
              </a:tblGrid>
              <a:tr h="240563">
                <a:tc>
                  <a:txBody>
                    <a:bodyPr/>
                    <a:lstStyle/>
                    <a:p>
                      <a:pPr algn="l" fontAlgn="ctr"/>
                      <a:r>
                        <a:rPr lang="fi-FI" sz="1400" b="0" i="0" u="none" strike="noStrike" dirty="0">
                          <a:solidFill>
                            <a:srgbClr val="000000"/>
                          </a:solidFill>
                          <a:effectLst/>
                          <a:latin typeface="Calibri" panose="020F0502020204030204" pitchFamily="34" charset="0"/>
                        </a:rPr>
                        <a:t>802.15 - </a:t>
                      </a:r>
                      <a:r>
                        <a:rPr lang="fi-FI" sz="1400" b="0" i="0" u="none" strike="noStrike" dirty="0" err="1">
                          <a:solidFill>
                            <a:srgbClr val="000000"/>
                          </a:solidFill>
                          <a:effectLst/>
                          <a:latin typeface="Calibri" panose="020F0502020204030204" pitchFamily="34" charset="0"/>
                        </a:rPr>
                        <a:t>July</a:t>
                      </a:r>
                      <a:r>
                        <a:rPr lang="fi-FI" sz="1400" b="0" i="0" u="none" strike="noStrike" dirty="0">
                          <a:solidFill>
                            <a:srgbClr val="000000"/>
                          </a:solidFill>
                          <a:effectLst/>
                          <a:latin typeface="Calibri" panose="020F0502020204030204" pitchFamily="34" charset="0"/>
                        </a:rPr>
                        <a:t> </a:t>
                      </a:r>
                      <a:r>
                        <a:rPr lang="fi-FI" sz="1400" b="0" i="0" u="none" strike="noStrike" dirty="0" err="1">
                          <a:solidFill>
                            <a:srgbClr val="000000"/>
                          </a:solidFill>
                          <a:effectLst/>
                          <a:latin typeface="Calibri" panose="020F0502020204030204" pitchFamily="34" charset="0"/>
                        </a:rPr>
                        <a:t>Webex</a:t>
                      </a:r>
                      <a:r>
                        <a:rPr lang="fi-FI" sz="1400" b="0" i="0" u="none" strike="noStrike" dirty="0">
                          <a:solidFill>
                            <a:srgbClr val="000000"/>
                          </a:solidFill>
                          <a:effectLst/>
                          <a:latin typeface="Calibri" panose="020F0502020204030204" pitchFamily="34" charset="0"/>
                        </a:rPr>
                        <a:t> 4</a:t>
                      </a:r>
                    </a:p>
                  </a:txBody>
                  <a:tcPr marL="3175" marR="3175" marT="3175" marB="0" anchor="ctr">
                    <a:lnL>
                      <a:noFill/>
                    </a:lnL>
                    <a:lnR>
                      <a:noFill/>
                    </a:lnR>
                    <a:lnT>
                      <a:noFill/>
                    </a:lnT>
                    <a:lnB>
                      <a:noFill/>
                    </a:lnB>
                    <a:solidFill>
                      <a:schemeClr val="bg1"/>
                    </a:solidFill>
                  </a:tcPr>
                </a:tc>
                <a:extLst>
                  <a:ext uri="{0D108BD9-81ED-4DB2-BD59-A6C34878D82A}">
                    <a16:rowId xmlns:a16="http://schemas.microsoft.com/office/drawing/2014/main" val="4215481946"/>
                  </a:ext>
                </a:extLst>
              </a:tr>
              <a:tr h="187882">
                <a:tc>
                  <a:txBody>
                    <a:bodyPr/>
                    <a:lstStyle/>
                    <a:p>
                      <a:pPr algn="l" fontAlgn="ctr"/>
                      <a:r>
                        <a:rPr lang="fi-FI" sz="1400" b="0" i="0" u="none" strike="noStrike" dirty="0">
                          <a:solidFill>
                            <a:srgbClr val="000000"/>
                          </a:solidFill>
                          <a:effectLst/>
                          <a:latin typeface="Calibri" panose="020F0502020204030204" pitchFamily="34" charset="0"/>
                        </a:rPr>
                        <a:t>Join </a:t>
                      </a:r>
                      <a:r>
                        <a:rPr lang="fi-FI" sz="1400" b="0" i="0" u="none" strike="noStrike" dirty="0" err="1">
                          <a:solidFill>
                            <a:srgbClr val="000000"/>
                          </a:solidFill>
                          <a:effectLst/>
                          <a:latin typeface="Calibri" panose="020F0502020204030204" pitchFamily="34" charset="0"/>
                        </a:rPr>
                        <a:t>information</a:t>
                      </a:r>
                      <a:endParaRPr lang="fi-FI" sz="1400" b="0" i="0" u="none" strike="noStrike" dirty="0">
                        <a:solidFill>
                          <a:srgbClr val="000000"/>
                        </a:solidFill>
                        <a:effectLst/>
                        <a:latin typeface="Calibri" panose="020F0502020204030204" pitchFamily="34" charset="0"/>
                      </a:endParaRPr>
                    </a:p>
                  </a:txBody>
                  <a:tcPr marL="3175" marR="3175" marT="3175" marB="0" anchor="ctr">
                    <a:lnL>
                      <a:noFill/>
                    </a:lnL>
                    <a:lnR>
                      <a:noFill/>
                    </a:lnR>
                    <a:lnT>
                      <a:noFill/>
                    </a:lnT>
                    <a:lnB>
                      <a:noFill/>
                    </a:lnB>
                    <a:solidFill>
                      <a:schemeClr val="bg1"/>
                    </a:solidFill>
                  </a:tcPr>
                </a:tc>
                <a:extLst>
                  <a:ext uri="{0D108BD9-81ED-4DB2-BD59-A6C34878D82A}">
                    <a16:rowId xmlns:a16="http://schemas.microsoft.com/office/drawing/2014/main" val="3972188406"/>
                  </a:ext>
                </a:extLst>
              </a:tr>
              <a:tr h="187882">
                <a:tc>
                  <a:txBody>
                    <a:bodyPr/>
                    <a:lstStyle/>
                    <a:p>
                      <a:pPr algn="l" fontAlgn="ctr"/>
                      <a:r>
                        <a:rPr lang="en-US" sz="1400" b="0" i="0" u="sng" strike="noStrike" dirty="0">
                          <a:solidFill>
                            <a:srgbClr val="0000FF"/>
                          </a:solidFill>
                          <a:effectLst/>
                          <a:latin typeface="Arial" panose="020B0604020202020204" pitchFamily="34" charset="0"/>
                          <a:hlinkClick r:id="rId3"/>
                        </a:rPr>
                        <a:t>Meeting </a:t>
                      </a:r>
                      <a:r>
                        <a:rPr lang="en-US" sz="1400" b="0" i="0" u="sng" strike="noStrike" dirty="0" err="1">
                          <a:solidFill>
                            <a:srgbClr val="0000FF"/>
                          </a:solidFill>
                          <a:effectLst/>
                          <a:latin typeface="Arial" panose="020B0604020202020204" pitchFamily="34" charset="0"/>
                          <a:hlinkClick r:id="rId3"/>
                        </a:rPr>
                        <a:t>link:https</a:t>
                      </a:r>
                      <a:r>
                        <a:rPr lang="en-US" sz="1400" b="0" i="0" u="sng" strike="noStrike" dirty="0">
                          <a:solidFill>
                            <a:srgbClr val="0000FF"/>
                          </a:solidFill>
                          <a:effectLst/>
                          <a:latin typeface="Arial" panose="020B0604020202020204" pitchFamily="34" charset="0"/>
                          <a:hlinkClick r:id="rId3"/>
                        </a:rPr>
                        <a:t>://ieeesa.webex.com/</a:t>
                      </a:r>
                      <a:r>
                        <a:rPr lang="en-US" sz="1400" b="0" i="0" u="sng" strike="noStrike" dirty="0" err="1">
                          <a:solidFill>
                            <a:srgbClr val="0000FF"/>
                          </a:solidFill>
                          <a:effectLst/>
                          <a:latin typeface="Arial" panose="020B0604020202020204" pitchFamily="34" charset="0"/>
                          <a:hlinkClick r:id="rId3"/>
                        </a:rPr>
                        <a:t>ieeesa</a:t>
                      </a:r>
                      <a:r>
                        <a:rPr lang="en-US" sz="1400" b="0" i="0" u="sng" strike="noStrike" dirty="0">
                          <a:solidFill>
                            <a:srgbClr val="0000FF"/>
                          </a:solidFill>
                          <a:effectLst/>
                          <a:latin typeface="Arial" panose="020B0604020202020204" pitchFamily="34" charset="0"/>
                          <a:hlinkClick r:id="rId3"/>
                        </a:rPr>
                        <a:t>/</a:t>
                      </a:r>
                      <a:r>
                        <a:rPr lang="en-US" sz="1400" b="0" i="0" u="sng" strike="noStrike" dirty="0" err="1">
                          <a:solidFill>
                            <a:srgbClr val="0000FF"/>
                          </a:solidFill>
                          <a:effectLst/>
                          <a:latin typeface="Arial" panose="020B0604020202020204" pitchFamily="34" charset="0"/>
                          <a:hlinkClick r:id="rId3"/>
                        </a:rPr>
                        <a:t>j.php?MTID</a:t>
                      </a:r>
                      <a:r>
                        <a:rPr lang="en-US" sz="1400" b="0" i="0" u="sng" strike="noStrike" dirty="0">
                          <a:solidFill>
                            <a:srgbClr val="0000FF"/>
                          </a:solidFill>
                          <a:effectLst/>
                          <a:latin typeface="Arial" panose="020B0604020202020204" pitchFamily="34" charset="0"/>
                          <a:hlinkClick r:id="rId3"/>
                        </a:rPr>
                        <a:t>=m0f5ac6f381083d486829442bf42c1a5f</a:t>
                      </a:r>
                      <a:endParaRPr lang="en-US" sz="1400" b="0" i="0" u="sng" strike="noStrike" dirty="0">
                        <a:solidFill>
                          <a:srgbClr val="0000FF"/>
                        </a:solidFill>
                        <a:effectLst/>
                        <a:latin typeface="Arial" panose="020B0604020202020204" pitchFamily="34" charset="0"/>
                      </a:endParaRPr>
                    </a:p>
                  </a:txBody>
                  <a:tcPr marL="3175" marR="3175" marT="3175" marB="0" anchor="ctr">
                    <a:lnL>
                      <a:noFill/>
                    </a:lnL>
                    <a:lnR>
                      <a:noFill/>
                    </a:lnR>
                    <a:lnT>
                      <a:noFill/>
                    </a:lnT>
                    <a:lnB>
                      <a:noFill/>
                    </a:lnB>
                    <a:solidFill>
                      <a:schemeClr val="bg1"/>
                    </a:solidFill>
                  </a:tcPr>
                </a:tc>
                <a:extLst>
                  <a:ext uri="{0D108BD9-81ED-4DB2-BD59-A6C34878D82A}">
                    <a16:rowId xmlns:a16="http://schemas.microsoft.com/office/drawing/2014/main" val="971096130"/>
                  </a:ext>
                </a:extLst>
              </a:tr>
              <a:tr h="317896">
                <a:tc>
                  <a:txBody>
                    <a:bodyPr/>
                    <a:lstStyle/>
                    <a:p>
                      <a:pPr algn="l" fontAlgn="ctr"/>
                      <a:r>
                        <a:rPr lang="en-US" sz="1400" b="0" i="0" u="sng" strike="noStrike" dirty="0">
                          <a:solidFill>
                            <a:srgbClr val="0000FF"/>
                          </a:solidFill>
                          <a:effectLst/>
                          <a:latin typeface="Arial" panose="020B0604020202020204" pitchFamily="34" charset="0"/>
                        </a:rPr>
                        <a:t>Meeting number: 2334 691 2072</a:t>
                      </a:r>
                    </a:p>
                  </a:txBody>
                  <a:tcPr marL="3175" marR="3175" marT="3175" marB="0" anchor="ctr">
                    <a:lnL>
                      <a:noFill/>
                    </a:lnL>
                    <a:lnR>
                      <a:noFill/>
                    </a:lnR>
                    <a:lnT>
                      <a:noFill/>
                    </a:lnT>
                    <a:lnB>
                      <a:noFill/>
                    </a:lnB>
                    <a:solidFill>
                      <a:schemeClr val="bg1"/>
                    </a:solidFill>
                  </a:tcPr>
                </a:tc>
                <a:extLst>
                  <a:ext uri="{0D108BD9-81ED-4DB2-BD59-A6C34878D82A}">
                    <a16:rowId xmlns:a16="http://schemas.microsoft.com/office/drawing/2014/main" val="3903534402"/>
                  </a:ext>
                </a:extLst>
              </a:tr>
              <a:tr h="299227">
                <a:tc>
                  <a:txBody>
                    <a:bodyPr/>
                    <a:lstStyle/>
                    <a:p>
                      <a:pPr algn="l" fontAlgn="ctr"/>
                      <a:r>
                        <a:rPr lang="fi-FI" sz="1400" b="0" i="0" u="none" strike="noStrike" dirty="0" err="1">
                          <a:solidFill>
                            <a:srgbClr val="000000"/>
                          </a:solidFill>
                          <a:effectLst/>
                          <a:latin typeface="Calibri" panose="020F0502020204030204" pitchFamily="34" charset="0"/>
                        </a:rPr>
                        <a:t>Password</a:t>
                      </a:r>
                      <a:r>
                        <a:rPr lang="fi-FI" sz="1400" b="0" i="0" u="none" strike="noStrike" dirty="0">
                          <a:solidFill>
                            <a:srgbClr val="000000"/>
                          </a:solidFill>
                          <a:effectLst/>
                          <a:latin typeface="Calibri" panose="020F0502020204030204" pitchFamily="34" charset="0"/>
                        </a:rPr>
                        <a:t>: 80215july25wbx4</a:t>
                      </a:r>
                    </a:p>
                  </a:txBody>
                  <a:tcPr marL="3175" marR="3175" marT="3175" marB="0" anchor="ctr">
                    <a:lnL>
                      <a:noFill/>
                    </a:lnL>
                    <a:lnR>
                      <a:noFill/>
                    </a:lnR>
                    <a:lnT>
                      <a:noFill/>
                    </a:lnT>
                    <a:lnB>
                      <a:noFill/>
                    </a:lnB>
                    <a:solidFill>
                      <a:schemeClr val="bg1"/>
                    </a:solidFill>
                  </a:tcPr>
                </a:tc>
                <a:extLst>
                  <a:ext uri="{0D108BD9-81ED-4DB2-BD59-A6C34878D82A}">
                    <a16:rowId xmlns:a16="http://schemas.microsoft.com/office/drawing/2014/main" val="1372631605"/>
                  </a:ext>
                </a:extLst>
              </a:tr>
            </a:tbl>
          </a:graphicData>
        </a:graphic>
      </p:graphicFrame>
      <p:sp>
        <p:nvSpPr>
          <p:cNvPr id="7" name="テキスト ボックス 6">
            <a:extLst>
              <a:ext uri="{FF2B5EF4-FFF2-40B4-BE49-F238E27FC236}">
                <a16:creationId xmlns:a16="http://schemas.microsoft.com/office/drawing/2014/main" id="{FFD124C0-AE43-28C2-CE8E-F96D1AAA6707}"/>
              </a:ext>
            </a:extLst>
          </p:cNvPr>
          <p:cNvSpPr txBox="1"/>
          <p:nvPr/>
        </p:nvSpPr>
        <p:spPr>
          <a:xfrm>
            <a:off x="628840" y="1151628"/>
            <a:ext cx="82444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14:30-16:30 July 28</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(MON)</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in Madrid time,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21</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:30-23:30 July 28(MON)in 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14:30-16:30 July 29(TUE)</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Madrid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21:30-23:30 July 29(TUE) in EST</a:t>
            </a:r>
          </a:p>
          <a:p>
            <a:pPr lvl="0" algn="just" defTabSz="914400">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1200" b="1" dirty="0">
                <a:solidFill>
                  <a:prstClr val="black"/>
                </a:solidFill>
                <a:latin typeface="游ゴシック" panose="020F0502020204030204"/>
                <a:ea typeface="游ゴシック" panose="020B0400000000000000" pitchFamily="50" charset="-128"/>
              </a:rPr>
              <a:t>PM1  14:30-16:30 July 30</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(WED)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Kobe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21:30-23:30 July 30(WED) in EST</a:t>
            </a:r>
          </a:p>
          <a:p>
            <a:pPr lvl="0" defTabSz="914400">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Session4(</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RM#3</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dirty="0">
                <a:solidFill>
                  <a:prstClr val="black"/>
                </a:solidFill>
                <a:latin typeface="游ゴシック" panose="020F0502020204030204"/>
                <a:ea typeface="游ゴシック" panose="020B0400000000000000" pitchFamily="50" charset="-128"/>
              </a:rPr>
              <a:t>PM1  14:30-16:30 July 31</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(THU) in Kobe</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21:30-23:30 July 31(THU) in EST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9" name="タイトル 2">
            <a:extLst>
              <a:ext uri="{FF2B5EF4-FFF2-40B4-BE49-F238E27FC236}">
                <a16:creationId xmlns:a16="http://schemas.microsoft.com/office/drawing/2014/main" id="{85F4E5A4-7FB0-5678-5DFB-A42826E95891}"/>
              </a:ext>
            </a:extLst>
          </p:cNvPr>
          <p:cNvSpPr txBox="1">
            <a:spLocks/>
          </p:cNvSpPr>
          <p:nvPr/>
        </p:nvSpPr>
        <p:spPr bwMode="auto">
          <a:xfrm>
            <a:off x="62608" y="710624"/>
            <a:ext cx="9018783" cy="49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noAutofit/>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defTabSz="914400">
              <a:lnSpc>
                <a:spcPts val="2500"/>
              </a:lnSpc>
            </a:pPr>
            <a:r>
              <a:rPr lang="en-US" altLang="ja-JP" sz="2400" b="1" kern="0" dirty="0">
                <a:latin typeface="ＭＳ Ｐゴシック" panose="020B0600070205080204" pitchFamily="50" charset="-128"/>
                <a:ea typeface="ＭＳ Ｐゴシック" panose="020B0600070205080204" pitchFamily="50" charset="-128"/>
              </a:rPr>
              <a:t>TG15.6ma Plenary Session in Madrid Schedule for 27-31</a:t>
            </a:r>
            <a:r>
              <a:rPr lang="en-US" altLang="ja-JP" sz="2400" b="1" kern="0" baseline="30000" dirty="0">
                <a:latin typeface="ＭＳ Ｐゴシック" panose="020B0600070205080204" pitchFamily="50" charset="-128"/>
                <a:ea typeface="ＭＳ Ｐゴシック" panose="020B0600070205080204" pitchFamily="50" charset="-128"/>
              </a:rPr>
              <a:t>st</a:t>
            </a:r>
            <a:r>
              <a:rPr lang="en-US" altLang="ja-JP" sz="2400" b="1" kern="0" dirty="0">
                <a:latin typeface="ＭＳ Ｐゴシック" panose="020B0600070205080204" pitchFamily="50" charset="-128"/>
                <a:ea typeface="ＭＳ Ｐゴシック" panose="020B0600070205080204" pitchFamily="50" charset="-128"/>
              </a:rPr>
              <a:t>, July 2025</a:t>
            </a:r>
            <a:endParaRPr lang="ja-JP" altLang="en-US" sz="2400" b="1" kern="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903330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A7CAD3CE-0A87-996E-FA85-7586DABFD473}"/>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a:extLst>
              <a:ext uri="{FF2B5EF4-FFF2-40B4-BE49-F238E27FC236}">
                <a16:creationId xmlns:a16="http://schemas.microsoft.com/office/drawing/2014/main" id="{0242ADD6-A1DE-4D47-8739-A086EE1F83D1}"/>
              </a:ext>
            </a:extLst>
          </p:cNvPr>
          <p:cNvSpPr>
            <a:spLocks noGrp="1"/>
          </p:cNvSpPr>
          <p:nvPr>
            <p:ph type="sldNum" sz="quarter" idx="12"/>
          </p:nvPr>
        </p:nvSpPr>
        <p:spPr/>
        <p:txBody>
          <a:bodyPr/>
          <a:lstStyle/>
          <a:p>
            <a:r>
              <a:rPr lang="en-US" altLang="ja-JP" dirty="0"/>
              <a:t>Slide </a:t>
            </a:r>
            <a:fld id="{018E0977-DC1B-42DD-B45E-59C02A783531}" type="slidenum">
              <a:rPr lang="en-US" altLang="ja-JP" smtClean="0"/>
              <a:pPr/>
              <a:t>5</a:t>
            </a:fld>
            <a:endParaRPr lang="en-US" altLang="ja-JP" dirty="0"/>
          </a:p>
        </p:txBody>
      </p:sp>
      <p:sp>
        <p:nvSpPr>
          <p:cNvPr id="6" name="日付プレースホルダー 5">
            <a:extLst>
              <a:ext uri="{FF2B5EF4-FFF2-40B4-BE49-F238E27FC236}">
                <a16:creationId xmlns:a16="http://schemas.microsoft.com/office/drawing/2014/main" id="{E75636CB-5425-4DE6-99F5-459979682C95}"/>
              </a:ext>
            </a:extLst>
          </p:cNvPr>
          <p:cNvSpPr>
            <a:spLocks noGrp="1"/>
          </p:cNvSpPr>
          <p:nvPr>
            <p:ph type="dt" sz="half" idx="2"/>
          </p:nvPr>
        </p:nvSpPr>
        <p:spPr>
          <a:xfrm>
            <a:off x="729429" y="400905"/>
            <a:ext cx="1600200" cy="215444"/>
          </a:xfrm>
        </p:spPr>
        <p:txBody>
          <a:bodyPr/>
          <a:lstStyle/>
          <a:p>
            <a:r>
              <a:rPr lang="en-US" altLang="ja-JP"/>
              <a:t>July 2025</a:t>
            </a:r>
            <a:endParaRPr lang="en-US" altLang="ja-JP" dirty="0"/>
          </a:p>
        </p:txBody>
      </p:sp>
      <p:sp>
        <p:nvSpPr>
          <p:cNvPr id="7" name="Content Placeholder 2">
            <a:extLst>
              <a:ext uri="{FF2B5EF4-FFF2-40B4-BE49-F238E27FC236}">
                <a16:creationId xmlns:a16="http://schemas.microsoft.com/office/drawing/2014/main" id="{9C4536F2-A540-4FF0-B3E5-A7765E342ED9}"/>
              </a:ext>
            </a:extLst>
          </p:cNvPr>
          <p:cNvSpPr txBox="1">
            <a:spLocks/>
          </p:cNvSpPr>
          <p:nvPr/>
        </p:nvSpPr>
        <p:spPr bwMode="auto">
          <a:xfrm>
            <a:off x="523783" y="1830732"/>
            <a:ext cx="8140823" cy="402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Opening Session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Attendance Check</a:t>
            </a:r>
          </a:p>
          <a:p>
            <a:pPr lvl="1"/>
            <a:r>
              <a:rPr lang="en-US" sz="2400" dirty="0">
                <a:solidFill>
                  <a:srgbClr val="000000"/>
                </a:solidFill>
              </a:rPr>
              <a:t>Administrative Items</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Call for Patents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Session </a:t>
            </a:r>
            <a:r>
              <a:rPr lang="en-US" sz="2400" dirty="0">
                <a:solidFill>
                  <a:srgbClr val="000000"/>
                </a:solidFill>
                <a:latin typeface="Arial"/>
              </a:rPr>
              <a:t>Schedule of This and Next Weeks</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Review minutes and approve minutes from last virtual meeting in May 2025. Doc.# 15-25-0266-00-06ma</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Current </a:t>
            </a:r>
            <a:r>
              <a:rPr lang="en-US" sz="2400" dirty="0">
                <a:solidFill>
                  <a:srgbClr val="000000"/>
                </a:solidFill>
              </a:rPr>
              <a:t>Meeting Agenda Doc.# 15-25-0298-01-06ma</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857250" marR="0" lvl="2" indent="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テキスト ボックス 1">
            <a:extLst>
              <a:ext uri="{FF2B5EF4-FFF2-40B4-BE49-F238E27FC236}">
                <a16:creationId xmlns:a16="http://schemas.microsoft.com/office/drawing/2014/main" id="{44202B8D-F202-4780-8D82-DCC4CEB1354D}"/>
              </a:ext>
            </a:extLst>
          </p:cNvPr>
          <p:cNvSpPr txBox="1"/>
          <p:nvPr/>
        </p:nvSpPr>
        <p:spPr>
          <a:xfrm>
            <a:off x="3578188" y="836712"/>
            <a:ext cx="3816424" cy="646331"/>
          </a:xfrm>
          <a:prstGeom prst="rect">
            <a:avLst/>
          </a:prstGeom>
          <a:noFill/>
        </p:spPr>
        <p:txBody>
          <a:bodyPr wrap="square" rtlCol="0">
            <a:spAutoFit/>
          </a:bodyPr>
          <a:lstStyle/>
          <a:p>
            <a:r>
              <a:rPr kumimoji="1" lang="en-US" altLang="ja-JP" sz="3600" b="1" dirty="0"/>
              <a:t>Agenda</a:t>
            </a:r>
            <a:endParaRPr kumimoji="1" lang="ja-JP" altLang="en-US" sz="3600" b="1" dirty="0"/>
          </a:p>
        </p:txBody>
      </p:sp>
    </p:spTree>
    <p:extLst>
      <p:ext uri="{BB962C8B-B14F-4D97-AF65-F5344CB8AC3E}">
        <p14:creationId xmlns:p14="http://schemas.microsoft.com/office/powerpoint/2010/main" val="3944109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FA011237-38D8-FE8C-37CB-98E4C1275CB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p:cNvSpPr>
            <a:spLocks noGrp="1"/>
          </p:cNvSpPr>
          <p:nvPr>
            <p:ph idx="1"/>
          </p:nvPr>
        </p:nvSpPr>
        <p:spPr/>
        <p:txBody>
          <a:bodyPr/>
          <a:lstStyle/>
          <a:p>
            <a:pPr marL="457200" indent="-457200"/>
            <a:r>
              <a:rPr lang="en-US" altLang="ja-JP" dirty="0"/>
              <a:t>https://imat.ieee.org</a:t>
            </a:r>
          </a:p>
          <a:p>
            <a:pPr marL="457200" indent="-457200">
              <a:buNone/>
            </a:pPr>
            <a:endParaRPr lang="en-US" altLang="ja-JP" sz="4400" dirty="0"/>
          </a:p>
          <a:p>
            <a:pPr marL="457200" indent="-457200">
              <a:buFontTx/>
              <a:buAutoNum type="arabicPeriod"/>
            </a:pPr>
            <a:r>
              <a:rPr lang="en-US" altLang="ja-JP" sz="2800" dirty="0"/>
              <a:t>Register</a:t>
            </a:r>
          </a:p>
          <a:p>
            <a:pPr marL="457200" indent="-457200">
              <a:buFontTx/>
              <a:buAutoNum type="arabicPeriod"/>
            </a:pPr>
            <a:r>
              <a:rPr lang="en-US" altLang="ja-JP" sz="2800" dirty="0"/>
              <a:t>Indicate attendance</a:t>
            </a:r>
          </a:p>
          <a:p>
            <a:pPr marL="457200" indent="-457200">
              <a:buFontTx/>
              <a:buAutoNum type="arabicPeriod"/>
            </a:pPr>
            <a:r>
              <a:rPr lang="en-US" altLang="ja-JP" sz="2800" dirty="0"/>
              <a:t>Please sign attendance sheet</a:t>
            </a:r>
          </a:p>
          <a:p>
            <a:endParaRPr kumimoji="1" lang="ja-JP" altLang="en-US" dirty="0"/>
          </a:p>
        </p:txBody>
      </p:sp>
      <p:sp>
        <p:nvSpPr>
          <p:cNvPr id="3" name="タイトル 2"/>
          <p:cNvSpPr>
            <a:spLocks noGrp="1"/>
          </p:cNvSpPr>
          <p:nvPr>
            <p:ph type="title"/>
          </p:nvPr>
        </p:nvSpPr>
        <p:spPr/>
        <p:txBody>
          <a:bodyPr/>
          <a:lstStyle/>
          <a:p>
            <a:r>
              <a:rPr kumimoji="1" lang="en-US" altLang="ja-JP" sz="4000" b="1" dirty="0"/>
              <a:t>Attendance</a:t>
            </a:r>
            <a:endParaRPr kumimoji="1" lang="ja-JP" altLang="en-US" sz="4000" b="1" dirty="0"/>
          </a:p>
        </p:txBody>
      </p:sp>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6</a:t>
            </a:fld>
            <a:endParaRPr lang="en-US" altLang="ja-JP" dirty="0"/>
          </a:p>
        </p:txBody>
      </p:sp>
      <p:sp>
        <p:nvSpPr>
          <p:cNvPr id="8" name="Rectangle 4">
            <a:extLst>
              <a:ext uri="{FF2B5EF4-FFF2-40B4-BE49-F238E27FC236}">
                <a16:creationId xmlns:a16="http://schemas.microsoft.com/office/drawing/2014/main" id="{A4A5CC2F-4D15-4A73-BC70-5913749D68B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2025</a:t>
            </a:r>
            <a:endParaRPr lang="en-US" altLang="ja-JP" dirty="0"/>
          </a:p>
        </p:txBody>
      </p:sp>
    </p:spTree>
    <p:extLst>
      <p:ext uri="{BB962C8B-B14F-4D97-AF65-F5344CB8AC3E}">
        <p14:creationId xmlns:p14="http://schemas.microsoft.com/office/powerpoint/2010/main" val="1393245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716B287-81F9-B5E3-32A3-305F4D4CFEC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3" name="コンテンツ プレースホルダー 2"/>
          <p:cNvSpPr>
            <a:spLocks noGrp="1"/>
          </p:cNvSpPr>
          <p:nvPr>
            <p:ph idx="1"/>
          </p:nvPr>
        </p:nvSpPr>
        <p:spPr>
          <a:xfrm>
            <a:off x="302882" y="1467305"/>
            <a:ext cx="8699499" cy="4976036"/>
          </a:xfrm>
        </p:spPr>
        <p:txBody>
          <a:bodyPr/>
          <a:lstStyle/>
          <a:p>
            <a:pPr>
              <a:lnSpc>
                <a:spcPts val="2100"/>
              </a:lnSpc>
            </a:pPr>
            <a:r>
              <a:rPr lang="en-US" altLang="ja-JP" sz="2400" dirty="0">
                <a:ea typeface="ＭＳ Ｐゴシック" charset="-128"/>
              </a:rPr>
              <a:t>Required notices</a:t>
            </a:r>
          </a:p>
          <a:p>
            <a:pPr lvl="1">
              <a:lnSpc>
                <a:spcPts val="2100"/>
              </a:lnSpc>
            </a:pPr>
            <a:r>
              <a:rPr lang="en-US" altLang="ja-JP" sz="2000" dirty="0">
                <a:ea typeface="ＭＳ Ｐゴシック" charset="-128"/>
              </a:rPr>
              <a:t>Affiliation FAQ - http://standards.ieee.org/faqs/affiliationFAQ.html</a:t>
            </a:r>
          </a:p>
          <a:p>
            <a:pPr lvl="1">
              <a:lnSpc>
                <a:spcPts val="2100"/>
              </a:lnSpc>
            </a:pPr>
            <a:r>
              <a:rPr lang="en-US" altLang="ja-JP" sz="2000" dirty="0">
                <a:ea typeface="ＭＳ Ｐゴシック" charset="-128"/>
              </a:rPr>
              <a:t>Anti-Trust FAQ - http://standards.ieee.org/resources/antitrust-guidelines.pdf</a:t>
            </a:r>
          </a:p>
          <a:p>
            <a:pPr lvl="1">
              <a:lnSpc>
                <a:spcPts val="2100"/>
              </a:lnSpc>
            </a:pPr>
            <a:r>
              <a:rPr lang="en-US" altLang="ja-JP" sz="2000" dirty="0">
                <a:ea typeface="ＭＳ Ｐゴシック" charset="-128"/>
              </a:rPr>
              <a:t>Ethics - http://www.ieee.org/portal/cms_docs/about/CoE_poster.pdf</a:t>
            </a:r>
          </a:p>
          <a:p>
            <a:pPr>
              <a:lnSpc>
                <a:spcPts val="2100"/>
              </a:lnSpc>
            </a:pPr>
            <a:r>
              <a:rPr lang="en-US" altLang="ja-JP" sz="2400" dirty="0">
                <a:ea typeface="ＭＳ Ｐゴシック" charset="-128"/>
              </a:rPr>
              <a:t>Chair and Secretary</a:t>
            </a:r>
          </a:p>
          <a:p>
            <a:pPr lvl="1">
              <a:lnSpc>
                <a:spcPts val="2100"/>
              </a:lnSpc>
            </a:pPr>
            <a:r>
              <a:rPr lang="en-US" altLang="ja-JP" sz="2000" dirty="0">
                <a:ea typeface="ＭＳ Ｐゴシック" charset="-128"/>
              </a:rPr>
              <a:t>Chair; Ryuji Kohno(YNU/YRP-IAI)</a:t>
            </a:r>
          </a:p>
          <a:p>
            <a:pPr lvl="1">
              <a:lnSpc>
                <a:spcPts val="2100"/>
              </a:lnSpc>
            </a:pPr>
            <a:r>
              <a:rPr lang="en-US" altLang="ja-JP" sz="2000" dirty="0">
                <a:ea typeface="ＭＳ Ｐゴシック" charset="-128"/>
              </a:rPr>
              <a:t>1</a:t>
            </a:r>
            <a:r>
              <a:rPr lang="en-US" altLang="ja-JP" sz="2000" baseline="30000" dirty="0">
                <a:ea typeface="ＭＳ Ｐゴシック" charset="-128"/>
              </a:rPr>
              <a:t>st</a:t>
            </a:r>
            <a:r>
              <a:rPr lang="en-US" altLang="ja-JP" sz="2000" dirty="0">
                <a:ea typeface="ＭＳ Ｐゴシック" charset="-128"/>
              </a:rPr>
              <a:t> Vice Chair; Marco Hernandez(YRP-IAI/CWC)</a:t>
            </a:r>
          </a:p>
          <a:p>
            <a:pPr lvl="1">
              <a:lnSpc>
                <a:spcPts val="2100"/>
              </a:lnSpc>
            </a:pPr>
            <a:r>
              <a:rPr lang="en-US" altLang="ja-JP" sz="2000" dirty="0">
                <a:ea typeface="ＭＳ Ｐゴシック" charset="-128"/>
              </a:rPr>
              <a:t>2</a:t>
            </a:r>
            <a:r>
              <a:rPr lang="en-US" altLang="ja-JP" sz="2000" baseline="30000" dirty="0">
                <a:ea typeface="ＭＳ Ｐゴシック" charset="-128"/>
              </a:rPr>
              <a:t>nd</a:t>
            </a:r>
            <a:r>
              <a:rPr lang="en-US" altLang="ja-JP" sz="2000" dirty="0">
                <a:ea typeface="ＭＳ Ｐゴシック" charset="-128"/>
              </a:rPr>
              <a:t> Vice Chair; Daisuke Anzai(Osaka Metropolitan Univ.)</a:t>
            </a:r>
          </a:p>
          <a:p>
            <a:pPr lvl="1">
              <a:lnSpc>
                <a:spcPts val="2400"/>
              </a:lnSpc>
            </a:pPr>
            <a:r>
              <a:rPr lang="en-US" altLang="ja-JP" sz="2000" dirty="0">
                <a:ea typeface="ＭＳ Ｐゴシック" charset="-128"/>
              </a:rPr>
              <a:t>Secretary; Takumi Kobayashi(Osaka Metropolitan Univ.)</a:t>
            </a:r>
          </a:p>
          <a:p>
            <a:pPr lvl="1">
              <a:lnSpc>
                <a:spcPts val="2100"/>
              </a:lnSpc>
            </a:pPr>
            <a:r>
              <a:rPr lang="en-US" altLang="ja-JP" sz="2000" dirty="0">
                <a:ea typeface="ＭＳ Ｐゴシック" charset="-128"/>
              </a:rPr>
              <a:t>Technical Co-Editors; Minsoo Kim(YRP-IAI). </a:t>
            </a:r>
          </a:p>
          <a:p>
            <a:pPr marL="457200" lvl="1" indent="0">
              <a:lnSpc>
                <a:spcPts val="2100"/>
              </a:lnSpc>
              <a:buNone/>
            </a:pPr>
            <a:r>
              <a:rPr lang="en-US" altLang="ja-JP" sz="2000" dirty="0">
                <a:ea typeface="ＭＳ Ｐゴシック" charset="-128"/>
              </a:rPr>
              <a:t>                                        Seong-Soon Joo(KPST), </a:t>
            </a:r>
          </a:p>
          <a:p>
            <a:pPr marL="457200" lvl="1" indent="0">
              <a:lnSpc>
                <a:spcPts val="2100"/>
              </a:lnSpc>
              <a:buNone/>
            </a:pPr>
            <a:r>
              <a:rPr lang="en-US" altLang="ja-JP" sz="2000" dirty="0">
                <a:ea typeface="ＭＳ Ｐゴシック" charset="-128"/>
              </a:rPr>
              <a:t>                                        Kento </a:t>
            </a:r>
            <a:r>
              <a:rPr lang="en-US" altLang="ja-JP" sz="2000" dirty="0" err="1">
                <a:ea typeface="ＭＳ Ｐゴシック" charset="-128"/>
              </a:rPr>
              <a:t>Takabayashi</a:t>
            </a:r>
            <a:r>
              <a:rPr lang="en-US" altLang="ja-JP" sz="2000" dirty="0">
                <a:ea typeface="ＭＳ Ｐゴシック" charset="-128"/>
              </a:rPr>
              <a:t>(Toyo U),</a:t>
            </a:r>
          </a:p>
          <a:p>
            <a:pPr marL="457200" lvl="1" indent="0">
              <a:lnSpc>
                <a:spcPts val="2100"/>
              </a:lnSpc>
              <a:buNone/>
            </a:pPr>
            <a:r>
              <a:rPr lang="en-US" altLang="ja-JP" sz="2000" dirty="0">
                <a:ea typeface="ＭＳ Ｐゴシック" charset="-128"/>
              </a:rPr>
              <a:t>                                        Marco Hernandez (YRP-IAI/CWC)</a:t>
            </a:r>
          </a:p>
        </p:txBody>
      </p:sp>
      <p:sp>
        <p:nvSpPr>
          <p:cNvPr id="2" name="タイトル 1"/>
          <p:cNvSpPr>
            <a:spLocks noGrp="1"/>
          </p:cNvSpPr>
          <p:nvPr>
            <p:ph type="title"/>
          </p:nvPr>
        </p:nvSpPr>
        <p:spPr>
          <a:xfrm>
            <a:off x="685800" y="670478"/>
            <a:ext cx="7772400" cy="860610"/>
          </a:xfrm>
        </p:spPr>
        <p:txBody>
          <a:bodyPr/>
          <a:lstStyle/>
          <a:p>
            <a:r>
              <a:rPr lang="en-US" altLang="ja-JP" b="1" dirty="0">
                <a:ea typeface="ＭＳ Ｐゴシック" charset="-128"/>
              </a:rPr>
              <a:t>Administrative Items</a:t>
            </a:r>
            <a:endParaRPr kumimoji="1" lang="ja-JP" altLang="en-US" b="1" dirty="0"/>
          </a:p>
        </p:txBody>
      </p:sp>
      <p:sp>
        <p:nvSpPr>
          <p:cNvPr id="6" name="スライド番号プレースホルダー 5"/>
          <p:cNvSpPr>
            <a:spLocks noGrp="1"/>
          </p:cNvSpPr>
          <p:nvPr>
            <p:ph type="sldNum" sz="quarter" idx="12"/>
          </p:nvPr>
        </p:nvSpPr>
        <p:spPr/>
        <p:txBody>
          <a:bodyPr/>
          <a:lstStyle/>
          <a:p>
            <a:r>
              <a:rPr lang="en-US" altLang="ja-JP" dirty="0"/>
              <a:t>Slide </a:t>
            </a:r>
            <a:fld id="{8242A585-2600-43B1-ABC9-06D037E96BAE}" type="slidenum">
              <a:rPr lang="en-US" altLang="ja-JP" smtClean="0"/>
              <a:pPr/>
              <a:t>7</a:t>
            </a:fld>
            <a:endParaRPr lang="en-US" altLang="ja-JP" dirty="0"/>
          </a:p>
        </p:txBody>
      </p:sp>
      <p:sp>
        <p:nvSpPr>
          <p:cNvPr id="8" name="Rectangle 4">
            <a:extLst>
              <a:ext uri="{FF2B5EF4-FFF2-40B4-BE49-F238E27FC236}">
                <a16:creationId xmlns:a16="http://schemas.microsoft.com/office/drawing/2014/main" id="{6867C7CB-FBC0-4A91-8683-04D0B27776E0}"/>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2025</a:t>
            </a:r>
            <a:endParaRPr lang="en-US" altLang="ja-JP" dirty="0"/>
          </a:p>
        </p:txBody>
      </p:sp>
    </p:spTree>
    <p:extLst>
      <p:ext uri="{BB962C8B-B14F-4D97-AF65-F5344CB8AC3E}">
        <p14:creationId xmlns:p14="http://schemas.microsoft.com/office/powerpoint/2010/main" val="1734309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3659C8B1-D1A2-2AC1-78CA-425A011232E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p:txBody>
          <a:bodyPr/>
          <a:lstStyle/>
          <a:p>
            <a:r>
              <a:rPr lang="en-US" altLang="ja-JP" dirty="0"/>
              <a:t>Slide </a:t>
            </a:r>
            <a:fld id="{8242A585-2600-43B1-ABC9-06D037E96BAE}" type="slidenum">
              <a:rPr lang="en-US" altLang="ja-JP" smtClean="0"/>
              <a:pPr/>
              <a:t>8</a:t>
            </a:fld>
            <a:endParaRPr lang="en-US" altLang="ja-JP" dirty="0"/>
          </a:p>
        </p:txBody>
      </p:sp>
      <p:sp>
        <p:nvSpPr>
          <p:cNvPr id="7" name="Rectangle 1026"/>
          <p:cNvSpPr txBox="1">
            <a:spLocks noChangeArrowheads="1"/>
          </p:cNvSpPr>
          <p:nvPr/>
        </p:nvSpPr>
        <p:spPr>
          <a:xfrm>
            <a:off x="251520" y="502568"/>
            <a:ext cx="8640960" cy="8382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sz="3200" b="1" u="sng" kern="0" dirty="0">
                <a:ea typeface="ＭＳ Ｐゴシック" charset="-128"/>
              </a:rPr>
              <a:t>Participants, Patents, and Duty to Inform</a:t>
            </a:r>
            <a:endParaRPr lang="en-US" altLang="ja-JP" sz="3200" b="1" kern="0" dirty="0">
              <a:ea typeface="ＭＳ Ｐゴシック" charset="-128"/>
            </a:endParaRPr>
          </a:p>
        </p:txBody>
      </p:sp>
      <p:sp>
        <p:nvSpPr>
          <p:cNvPr id="8" name="Rectangle 1027"/>
          <p:cNvSpPr txBox="1">
            <a:spLocks noChangeArrowheads="1"/>
          </p:cNvSpPr>
          <p:nvPr/>
        </p:nvSpPr>
        <p:spPr>
          <a:xfrm>
            <a:off x="0" y="1072480"/>
            <a:ext cx="9144000" cy="487680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algn="ctr">
              <a:buFont typeface="Monotype Sorts" pitchFamily="2" charset="2"/>
              <a:buNone/>
            </a:pPr>
            <a:r>
              <a:rPr lang="en-US" altLang="ja-JP" sz="1600" b="1" kern="0" dirty="0">
                <a:ea typeface="ＭＳ Ｐゴシック" charset="-128"/>
              </a:rPr>
              <a:t>All participants in this meeting have certain obligations under the IEEE-SA Patent Policy. </a:t>
            </a:r>
          </a:p>
          <a:p>
            <a:pPr lvl="1"/>
            <a:r>
              <a:rPr lang="en-US" altLang="ja-JP" sz="1600" b="1" kern="0" dirty="0">
                <a:solidFill>
                  <a:srgbClr val="003399"/>
                </a:solidFill>
                <a:ea typeface="ＭＳ Ｐゴシック" charset="-128"/>
              </a:rPr>
              <a:t>Participants [Note: </a:t>
            </a:r>
            <a:r>
              <a:rPr lang="en-GB" sz="1600" b="1" kern="0" dirty="0">
                <a:solidFill>
                  <a:srgbClr val="003399"/>
                </a:solidFill>
              </a:rPr>
              <a:t>Quoted text excerpted from IEEE-SA Standards Board Bylaws subclause 6.2</a:t>
            </a:r>
            <a:r>
              <a:rPr lang="en-US" altLang="ja-JP" sz="1600" b="1" kern="0" dirty="0">
                <a:solidFill>
                  <a:srgbClr val="003399"/>
                </a:solidFill>
                <a:ea typeface="ＭＳ Ｐゴシック" charset="-128"/>
              </a:rPr>
              <a:t>]:</a:t>
            </a:r>
          </a:p>
          <a:p>
            <a:pPr lvl="2"/>
            <a:r>
              <a:rPr lang="en-US" altLang="ja-JP" sz="1600" b="1" kern="0" dirty="0">
                <a:solidFill>
                  <a:srgbClr val="003399"/>
                </a:solidFill>
                <a:ea typeface="ＭＳ Ｐゴシック" charset="-128"/>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endParaRPr lang="en-US" altLang="ja-JP" sz="1600" kern="0" dirty="0">
              <a:ea typeface="ＭＳ Ｐゴシック" charset="-128"/>
            </a:endParaRPr>
          </a:p>
          <a:p>
            <a:pPr lvl="3"/>
            <a:r>
              <a:rPr lang="en-US" altLang="ja-JP" sz="1400" b="1" kern="0" dirty="0">
                <a:solidFill>
                  <a:srgbClr val="003399"/>
                </a:solidFill>
                <a:ea typeface="ＭＳ Ｐゴシック" charset="-128"/>
              </a:rPr>
              <a:t>“Personal awareness” means that the participant “is personally aware that the holder may have a potential Essential Patent Claim,” even if the participant is not personally aware of the specific patents or patent claims</a:t>
            </a:r>
          </a:p>
          <a:p>
            <a:pPr lvl="2"/>
            <a:r>
              <a:rPr lang="en-US" altLang="ja-JP" sz="1600" b="1" kern="0" dirty="0">
                <a:solidFill>
                  <a:srgbClr val="003399"/>
                </a:solidFill>
                <a:ea typeface="ＭＳ Ｐゴシック" charset="-128"/>
              </a:rPr>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1"/>
            <a:r>
              <a:rPr lang="en-US" altLang="ja-JP" sz="1600" b="1" kern="0" dirty="0">
                <a:solidFill>
                  <a:srgbClr val="003399"/>
                </a:solidFill>
                <a:ea typeface="ＭＳ Ｐゴシック" charset="-128"/>
              </a:rPr>
              <a:t>The above does not apply if the patent claim is already the subject of an Accepted Letter of Assurance that applies to the proposed standard(s) under consideration by this group</a:t>
            </a:r>
          </a:p>
          <a:p>
            <a:pPr lvl="1"/>
            <a:r>
              <a:rPr lang="en-US" altLang="ja-JP" sz="1600" b="1" kern="0" dirty="0">
                <a:solidFill>
                  <a:srgbClr val="003399"/>
                </a:solidFill>
                <a:ea typeface="ＭＳ Ｐゴシック" charset="-128"/>
              </a:rPr>
              <a:t>Early identification of holders of potential Essential Patent Claims is strongly encouraged</a:t>
            </a:r>
          </a:p>
          <a:p>
            <a:pPr lvl="1"/>
            <a:r>
              <a:rPr lang="en-US" altLang="ja-JP" sz="1600" b="1" kern="0" dirty="0">
                <a:solidFill>
                  <a:srgbClr val="003399"/>
                </a:solidFill>
                <a:ea typeface="ＭＳ Ｐゴシック" charset="-128"/>
              </a:rPr>
              <a:t>No duty to perform a patent search</a:t>
            </a:r>
            <a:endParaRPr lang="en-US" altLang="ja-JP" sz="1600" kern="0" dirty="0">
              <a:ea typeface="ＭＳ Ｐゴシック" charset="-128"/>
            </a:endParaRPr>
          </a:p>
        </p:txBody>
      </p:sp>
      <p:sp>
        <p:nvSpPr>
          <p:cNvPr id="10" name="Rectangle 4">
            <a:extLst>
              <a:ext uri="{FF2B5EF4-FFF2-40B4-BE49-F238E27FC236}">
                <a16:creationId xmlns:a16="http://schemas.microsoft.com/office/drawing/2014/main" id="{A60D4C30-417F-4EDF-B387-C47E36B1D45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2025</a:t>
            </a:r>
            <a:endParaRPr lang="en-US" altLang="ja-JP" dirty="0"/>
          </a:p>
        </p:txBody>
      </p:sp>
    </p:spTree>
    <p:extLst>
      <p:ext uri="{BB962C8B-B14F-4D97-AF65-F5344CB8AC3E}">
        <p14:creationId xmlns:p14="http://schemas.microsoft.com/office/powerpoint/2010/main" val="58726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619A7A63-B642-79F5-D8C7-CF666BF1E62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9" name="Rectangle 1026"/>
          <p:cNvSpPr txBox="1">
            <a:spLocks noChangeArrowheads="1"/>
          </p:cNvSpPr>
          <p:nvPr/>
        </p:nvSpPr>
        <p:spPr>
          <a:xfrm>
            <a:off x="251520" y="502568"/>
            <a:ext cx="8640960" cy="8382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GB" altLang="ja-JP" b="1" u="sng" kern="0" dirty="0"/>
              <a:t>Patent Related Links</a:t>
            </a:r>
            <a:endParaRPr lang="en-US" altLang="ja-JP" b="1" u="sng" kern="0" dirty="0">
              <a:ea typeface="ＭＳ Ｐゴシック" charset="-128"/>
            </a:endParaRPr>
          </a:p>
        </p:txBody>
      </p:sp>
      <p:sp>
        <p:nvSpPr>
          <p:cNvPr id="4" name="スライド番号プレースホルダー 3"/>
          <p:cNvSpPr>
            <a:spLocks noGrp="1"/>
          </p:cNvSpPr>
          <p:nvPr>
            <p:ph type="sldNum" sz="quarter" idx="12"/>
          </p:nvPr>
        </p:nvSpPr>
        <p:spPr/>
        <p:txBody>
          <a:bodyPr/>
          <a:lstStyle/>
          <a:p>
            <a:r>
              <a:rPr lang="en-US" altLang="ja-JP" dirty="0"/>
              <a:t>Slide </a:t>
            </a:r>
            <a:fld id="{266A080E-4E30-4968-B029-7CF782D6220C}" type="slidenum">
              <a:rPr lang="en-US" altLang="ja-JP" smtClean="0"/>
              <a:pPr/>
              <a:t>9</a:t>
            </a:fld>
            <a:endParaRPr lang="en-US" altLang="ja-JP" dirty="0"/>
          </a:p>
        </p:txBody>
      </p:sp>
      <p:sp>
        <p:nvSpPr>
          <p:cNvPr id="6" name="Rectangle 3"/>
          <p:cNvSpPr txBox="1">
            <a:spLocks noChangeArrowheads="1"/>
          </p:cNvSpPr>
          <p:nvPr/>
        </p:nvSpPr>
        <p:spPr>
          <a:xfrm>
            <a:off x="258044" y="1268760"/>
            <a:ext cx="8640960" cy="3513305"/>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lvl="1">
              <a:lnSpc>
                <a:spcPct val="90000"/>
              </a:lnSpc>
              <a:buFont typeface="Monotype Sorts" pitchFamily="2" charset="2"/>
              <a:buNone/>
            </a:pPr>
            <a:r>
              <a:rPr lang="en-US" altLang="ja-JP" sz="2400" kern="0" dirty="0">
                <a:ea typeface="ＭＳ Ｐゴシック" charset="-128"/>
                <a:cs typeface="Times New Roman" pitchFamily="18" charset="0"/>
              </a:rPr>
              <a:t>	All participants should be familiar with their obligations under the IEEE-SA Policies &amp; Procedures for standards development.</a:t>
            </a:r>
          </a:p>
          <a:p>
            <a:pPr lvl="1">
              <a:lnSpc>
                <a:spcPct val="90000"/>
              </a:lnSpc>
              <a:buFont typeface="Monotype Sorts" pitchFamily="2" charset="2"/>
              <a:buNone/>
            </a:pPr>
            <a:r>
              <a:rPr lang="en-US" altLang="ja-JP" sz="2400" kern="0" dirty="0">
                <a:ea typeface="ＭＳ Ｐゴシック" charset="-128"/>
                <a:cs typeface="Times New Roman" pitchFamily="18" charset="0"/>
              </a:rPr>
              <a:t>	Patent Policy is stated in these sources:</a:t>
            </a:r>
          </a:p>
          <a:p>
            <a:pPr marL="715963" marR="0" lvl="1" indent="0" algn="l" defTabSz="914400" rtl="0" eaLnBrk="1" fontAlgn="auto" latinLnBrk="0" hangingPunct="1">
              <a:lnSpc>
                <a:spcPct val="80000"/>
              </a:lnSpc>
              <a:spcBef>
                <a:spcPts val="173"/>
              </a:spcBef>
              <a:spcAft>
                <a:spcPts val="0"/>
              </a:spcAft>
              <a:buClr>
                <a:srgbClr val="000000"/>
              </a:buClr>
              <a:buSzPct val="45000"/>
              <a:buFont typeface="Wingdings" charset="2"/>
              <a:buChar char=""/>
              <a:tabLst/>
              <a:defRPr/>
            </a:pPr>
            <a:r>
              <a:rPr lang="en-GB" sz="2400" kern="0" dirty="0"/>
              <a:t>	</a:t>
            </a:r>
            <a:r>
              <a:rPr kumimoji="1" lang="en-IE" altLang="ja-JP" sz="2400" b="1" i="1" u="none" strike="noStrike" kern="1200" cap="none" spc="-1" normalizeH="0" baseline="0" noProof="0" dirty="0">
                <a:ln>
                  <a:noFill/>
                </a:ln>
                <a:solidFill>
                  <a:srgbClr val="000000"/>
                </a:solidFill>
                <a:effectLst/>
                <a:uLnTx/>
                <a:uFillTx/>
                <a:latin typeface="Calibri"/>
                <a:ea typeface="Calibri"/>
              </a:rPr>
              <a:t>IEEE-SA Standards Board Bylaws</a:t>
            </a:r>
            <a:r>
              <a:rPr kumimoji="1" lang="en-IE" altLang="ja-JP" sz="2400" b="1" i="0" u="none" strike="noStrike" kern="1200" cap="none" spc="-1" normalizeH="0" baseline="0" noProof="0" dirty="0">
                <a:ln>
                  <a:noFill/>
                </a:ln>
                <a:solidFill>
                  <a:srgbClr val="000000"/>
                </a:solidFill>
                <a:effectLst/>
                <a:uLnTx/>
                <a:uFillTx/>
                <a:latin typeface="Calibri"/>
                <a:ea typeface="Calibri"/>
              </a:rPr>
              <a:t> </a:t>
            </a:r>
            <a:r>
              <a:rPr kumimoji="1" lang="en-IE" altLang="ja-JP" sz="1800" b="1" i="0" u="none" strike="noStrike" kern="1200" cap="none" spc="-1" normalizeH="0" baseline="0" noProof="0" dirty="0">
                <a:ln>
                  <a:noFill/>
                </a:ln>
                <a:solidFill>
                  <a:srgbClr val="000000"/>
                </a:solidFill>
                <a:effectLst/>
                <a:uLnTx/>
                <a:uFillTx/>
                <a:latin typeface="Calibri"/>
                <a:ea typeface="Calibri"/>
              </a:rPr>
              <a:t>(http://standards.ieee.org/develop/policies/bylaws/sect6-7.html#6) </a:t>
            </a:r>
            <a:endParaRPr kumimoji="1" lang="en-IE" altLang="ja-JP" sz="1800" b="0" i="0" u="none" strike="noStrike" kern="1200" cap="none" spc="-1" normalizeH="0" baseline="0" noProof="0" dirty="0">
              <a:ln>
                <a:noFill/>
              </a:ln>
              <a:solidFill>
                <a:prstClr val="black"/>
              </a:solidFill>
              <a:effectLst/>
              <a:uLnTx/>
              <a:uFillTx/>
              <a:latin typeface="Arial"/>
            </a:endParaRPr>
          </a:p>
          <a:p>
            <a:pPr marL="715963" marR="0" lvl="1" indent="0" algn="l" defTabSz="914400" rtl="0" eaLnBrk="1" fontAlgn="auto" latinLnBrk="0" hangingPunct="1">
              <a:lnSpc>
                <a:spcPct val="90000"/>
              </a:lnSpc>
              <a:spcBef>
                <a:spcPts val="400"/>
              </a:spcBef>
              <a:spcAft>
                <a:spcPts val="0"/>
              </a:spcAft>
              <a:buClr>
                <a:srgbClr val="000000"/>
              </a:buClr>
              <a:buSzPct val="45000"/>
              <a:buFont typeface="Wingdings" charset="2"/>
              <a:buChar char=""/>
              <a:tabLst/>
              <a:defRPr/>
            </a:pPr>
            <a:r>
              <a:rPr kumimoji="1" lang="en-IE" altLang="ja-JP" sz="2400" b="1" i="1" u="none" strike="noStrike" kern="1200" cap="none" spc="-1" normalizeH="0" baseline="0" noProof="0" dirty="0">
                <a:ln>
                  <a:noFill/>
                </a:ln>
                <a:solidFill>
                  <a:srgbClr val="000000"/>
                </a:solidFill>
                <a:effectLst/>
                <a:uLnTx/>
                <a:uFillTx/>
                <a:latin typeface="Calibri"/>
                <a:ea typeface="Calibri"/>
              </a:rPr>
              <a:t>  IEEE-SA Standards Board Operations Manual</a:t>
            </a:r>
            <a:r>
              <a:rPr kumimoji="1" lang="en-IE" altLang="ja-JP" sz="2400" b="1" i="0" u="none" strike="noStrike" kern="1200" cap="none" spc="-1" normalizeH="0" baseline="0" noProof="0" dirty="0">
                <a:ln>
                  <a:noFill/>
                </a:ln>
                <a:solidFill>
                  <a:srgbClr val="000000"/>
                </a:solidFill>
                <a:effectLst/>
                <a:uLnTx/>
                <a:uFillTx/>
                <a:latin typeface="Calibri"/>
                <a:ea typeface="Calibri"/>
              </a:rPr>
              <a:t> </a:t>
            </a:r>
            <a:r>
              <a:rPr kumimoji="1" lang="en-IE" altLang="ja-JP" sz="1800" b="1" i="0" u="none" strike="noStrike" kern="1200" cap="none" spc="-1" normalizeH="0" baseline="0" noProof="0" dirty="0">
                <a:ln>
                  <a:noFill/>
                </a:ln>
                <a:solidFill>
                  <a:schemeClr val="accent6"/>
                </a:solidFill>
                <a:effectLst/>
                <a:uLnTx/>
                <a:uFillTx/>
                <a:latin typeface="Calibri"/>
                <a:ea typeface="Calibri"/>
              </a:rPr>
              <a:t>(</a:t>
            </a:r>
            <a:r>
              <a:rPr kumimoji="1" lang="en-IE" altLang="ja-JP" sz="1800" b="1" i="0" u="sng" strike="noStrike" kern="1200" cap="none" spc="-1" normalizeH="0" baseline="0" noProof="0" dirty="0">
                <a:ln>
                  <a:noFill/>
                </a:ln>
                <a:solidFill>
                  <a:schemeClr val="accent6"/>
                </a:solidFill>
                <a:effectLst/>
                <a:uLnTx/>
                <a:uFillTx/>
                <a:latin typeface="Calibri"/>
                <a:ea typeface="Calibri"/>
                <a:hlinkClick r:id="rId3">
                  <a:extLst>
                    <a:ext uri="{A12FA001-AC4F-418D-AE19-62706E023703}">
                      <ahyp:hlinkClr xmlns:ahyp="http://schemas.microsoft.com/office/drawing/2018/hyperlinkcolor" val="tx"/>
                    </a:ext>
                  </a:extLst>
                </a:hlinkClick>
              </a:rPr>
              <a:t>http://standards.ieee.org/develop/policies/opman/sect6.html#6.3</a:t>
            </a:r>
            <a:r>
              <a:rPr kumimoji="1" lang="en-IE" altLang="ja-JP" sz="1800" b="1" i="0" u="none" strike="noStrike" kern="1200" cap="none" spc="-1" normalizeH="0" baseline="0" noProof="0" dirty="0">
                <a:ln>
                  <a:noFill/>
                </a:ln>
                <a:solidFill>
                  <a:schemeClr val="accent6"/>
                </a:solidFill>
                <a:effectLst/>
                <a:uLnTx/>
                <a:uFillTx/>
                <a:latin typeface="Calibri"/>
                <a:ea typeface="Calibri"/>
              </a:rPr>
              <a:t>)</a:t>
            </a:r>
            <a:endParaRPr kumimoji="1" lang="en-IE" altLang="ja-JP" sz="1800" b="0" i="0" u="none" strike="noStrike" kern="1200" cap="none" spc="-1" normalizeH="0" baseline="0" noProof="0" dirty="0">
              <a:ln>
                <a:noFill/>
              </a:ln>
              <a:solidFill>
                <a:schemeClr val="accent6"/>
              </a:solidFill>
              <a:effectLst/>
              <a:uLnTx/>
              <a:uFillTx/>
              <a:latin typeface="Arial"/>
            </a:endParaRPr>
          </a:p>
          <a:p>
            <a:pPr marL="715963" marR="0" lvl="0" indent="414338" algn="l" defTabSz="914400" rtl="0" eaLnBrk="1" fontAlgn="auto" latinLnBrk="0" hangingPunct="1">
              <a:lnSpc>
                <a:spcPct val="90000"/>
              </a:lnSpc>
              <a:spcBef>
                <a:spcPts val="400"/>
              </a:spcBef>
              <a:spcAft>
                <a:spcPts val="0"/>
              </a:spcAft>
              <a:buClr>
                <a:srgbClr val="000000"/>
              </a:buClr>
              <a:buSzPct val="45000"/>
              <a:buFont typeface="Wingdings" charset="2"/>
              <a:buChar char=""/>
              <a:tabLst/>
              <a:defRPr/>
            </a:pPr>
            <a:r>
              <a:rPr kumimoji="1" lang="en-US" altLang="ja-JP" sz="2400" b="1" i="0" u="none" strike="noStrike" kern="1200" cap="none" spc="-1" normalizeH="0" baseline="0" noProof="0" dirty="0">
                <a:ln>
                  <a:noFill/>
                </a:ln>
                <a:solidFill>
                  <a:srgbClr val="000000"/>
                </a:solidFill>
                <a:effectLst/>
                <a:uLnTx/>
                <a:uFillTx/>
                <a:latin typeface="Calibri"/>
                <a:ea typeface="Calibri"/>
              </a:rPr>
              <a:t>Material about the patent policy is available at</a:t>
            </a:r>
            <a:br>
              <a:rPr kumimoji="1" lang="en-US" altLang="ja-JP" sz="2400" b="0" i="0" u="none" strike="noStrike" kern="1200" cap="none" spc="0" normalizeH="0" baseline="0" noProof="0" dirty="0">
                <a:ln>
                  <a:noFill/>
                </a:ln>
                <a:solidFill>
                  <a:prstClr val="black"/>
                </a:solidFill>
                <a:effectLst/>
                <a:uLnTx/>
                <a:uFillTx/>
                <a:latin typeface="Arial"/>
              </a:rPr>
            </a:br>
            <a:r>
              <a:rPr kumimoji="1" lang="en-US" altLang="ja-JP" sz="2000" b="1" i="1" u="sng" strike="noStrike" kern="1200" cap="none" spc="-1" normalizeH="0" baseline="0" noProof="0" dirty="0">
                <a:ln>
                  <a:noFill/>
                </a:ln>
                <a:solidFill>
                  <a:schemeClr val="accent6"/>
                </a:solidFill>
                <a:effectLst/>
                <a:uLnTx/>
                <a:uFillTx/>
                <a:latin typeface="Calibri"/>
                <a:ea typeface="Calibri"/>
                <a:hlinkClick r:id="rId4">
                  <a:extLst>
                    <a:ext uri="{A12FA001-AC4F-418D-AE19-62706E023703}">
                      <ahyp:hlinkClr xmlns:ahyp="http://schemas.microsoft.com/office/drawing/2018/hyperlinkcolor" val="tx"/>
                    </a:ext>
                  </a:extLst>
                </a:hlinkClick>
              </a:rPr>
              <a:t>http://standards.ieee.org/about/sasb/patcom/materials.html</a:t>
            </a:r>
            <a:endParaRPr kumimoji="1" lang="en-US" altLang="ja-JP" sz="2000" b="0" i="0" u="none" strike="noStrike" kern="1200" cap="none" spc="-1" normalizeH="0" baseline="0" noProof="0" dirty="0">
              <a:ln>
                <a:noFill/>
              </a:ln>
              <a:solidFill>
                <a:schemeClr val="accent6"/>
              </a:solidFill>
              <a:effectLst/>
              <a:uLnTx/>
              <a:uFillTx/>
              <a:latin typeface="Arial"/>
            </a:endParaRPr>
          </a:p>
        </p:txBody>
      </p:sp>
      <p:sp>
        <p:nvSpPr>
          <p:cNvPr id="8" name="Rectangle 7"/>
          <p:cNvSpPr>
            <a:spLocks noChangeArrowheads="1"/>
          </p:cNvSpPr>
          <p:nvPr/>
        </p:nvSpPr>
        <p:spPr bwMode="auto">
          <a:xfrm>
            <a:off x="1181100" y="4675444"/>
            <a:ext cx="6781800"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1600" b="1" dirty="0">
                <a:latin typeface="Arial" charset="0"/>
                <a:ea typeface="ＭＳ Ｐゴシック" charset="-128"/>
              </a:rPr>
              <a:t>If you have questions, contact the IEEE-SA Standards Board Patent Committee Administrator at patcom@ieee.org or visit http://standards.ieee.org/about/sasb/patcom/index.html</a:t>
            </a:r>
          </a:p>
          <a:p>
            <a:pPr algn="ctr">
              <a:lnSpc>
                <a:spcPct val="80000"/>
              </a:lnSpc>
              <a:spcBef>
                <a:spcPct val="20000"/>
              </a:spcBef>
              <a:buClr>
                <a:srgbClr val="CC3300"/>
              </a:buClr>
              <a:buSzPct val="50000"/>
              <a:buFont typeface="Monotype Sorts" pitchFamily="2" charset="2"/>
              <a:buNone/>
            </a:pPr>
            <a:endParaRPr lang="en-US" altLang="ja-JP" sz="1600" b="1" dirty="0">
              <a:latin typeface="Arial" charset="0"/>
              <a:ea typeface="ＭＳ Ｐゴシック" charset="-128"/>
            </a:endParaRPr>
          </a:p>
          <a:p>
            <a:pPr algn="ctr">
              <a:lnSpc>
                <a:spcPct val="80000"/>
              </a:lnSpc>
              <a:spcBef>
                <a:spcPct val="20000"/>
              </a:spcBef>
              <a:buClr>
                <a:srgbClr val="CC3300"/>
              </a:buClr>
              <a:buSzPct val="50000"/>
              <a:buFont typeface="Monotype Sorts" pitchFamily="2" charset="2"/>
              <a:buNone/>
            </a:pPr>
            <a:r>
              <a:rPr lang="en-US" altLang="ja-JP" sz="1600" b="1" dirty="0">
                <a:latin typeface="Arial" charset="0"/>
                <a:ea typeface="ＭＳ Ｐゴシック" charset="-128"/>
              </a:rPr>
              <a:t>This slide set is available at https://development.standards.ieee.org/myproject/Public/mytools/mob/slideset.ppt</a:t>
            </a:r>
          </a:p>
        </p:txBody>
      </p:sp>
      <p:sp>
        <p:nvSpPr>
          <p:cNvPr id="11"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2025</a:t>
            </a:r>
            <a:endParaRPr lang="en-US" altLang="ja-JP" dirty="0"/>
          </a:p>
        </p:txBody>
      </p:sp>
    </p:spTree>
    <p:extLst>
      <p:ext uri="{BB962C8B-B14F-4D97-AF65-F5344CB8AC3E}">
        <p14:creationId xmlns:p14="http://schemas.microsoft.com/office/powerpoint/2010/main" val="505958742"/>
      </p:ext>
    </p:extLst>
  </p:cSld>
  <p:clrMapOvr>
    <a:masterClrMapping/>
  </p:clrMapOvr>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D7368424E1B74C48AB29D726EB58938A" ma:contentTypeVersion="16" ma:contentTypeDescription="新しいドキュメントを作成します。" ma:contentTypeScope="" ma:versionID="15e517b5cb444b2508030d704820138f">
  <xsd:schema xmlns:xsd="http://www.w3.org/2001/XMLSchema" xmlns:xs="http://www.w3.org/2001/XMLSchema" xmlns:p="http://schemas.microsoft.com/office/2006/metadata/properties" xmlns:ns3="14dc06ee-e31a-4d25-81ea-3d4566fe9411" xmlns:ns4="58117694-ffd4-4546-bf26-f6211cd5f70e" targetNamespace="http://schemas.microsoft.com/office/2006/metadata/properties" ma:root="true" ma:fieldsID="9bc5a14b30d7f1d7828a3ce204af2a6d" ns3:_="" ns4:_="">
    <xsd:import namespace="14dc06ee-e31a-4d25-81ea-3d4566fe9411"/>
    <xsd:import namespace="58117694-ffd4-4546-bf26-f6211cd5f70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dc06ee-e31a-4d25-81ea-3d4566fe941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117694-ffd4-4546-bf26-f6211cd5f70e"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element name="SharingHintHash" ma:index="14"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14dc06ee-e31a-4d25-81ea-3d4566fe9411" xsi:nil="true"/>
  </documentManagement>
</p:properties>
</file>

<file path=customXml/itemProps1.xml><?xml version="1.0" encoding="utf-8"?>
<ds:datastoreItem xmlns:ds="http://schemas.openxmlformats.org/officeDocument/2006/customXml" ds:itemID="{356791FD-07AB-4A40-BA41-7310A9FDAEFC}">
  <ds:schemaRefs>
    <ds:schemaRef ds:uri="http://schemas.microsoft.com/sharepoint/v3/contenttype/forms"/>
  </ds:schemaRefs>
</ds:datastoreItem>
</file>

<file path=customXml/itemProps2.xml><?xml version="1.0" encoding="utf-8"?>
<ds:datastoreItem xmlns:ds="http://schemas.openxmlformats.org/officeDocument/2006/customXml" ds:itemID="{11FACD45-E1D0-4DC4-89B8-68B0AC5F32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dc06ee-e31a-4d25-81ea-3d4566fe9411"/>
    <ds:schemaRef ds:uri="58117694-ffd4-4546-bf26-f6211cd5f7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E9809E-5DD1-4327-95E5-FECAF69550DF}">
  <ds:schemaRefs>
    <ds:schemaRef ds:uri="http://schemas.openxmlformats.org/package/2006/metadata/core-properties"/>
    <ds:schemaRef ds:uri="http://www.w3.org/XML/1998/namespace"/>
    <ds:schemaRef ds:uri="http://purl.org/dc/elements/1.1/"/>
    <ds:schemaRef ds:uri="http://schemas.microsoft.com/office/2006/documentManagement/types"/>
    <ds:schemaRef ds:uri="http://purl.org/dc/dcmitype/"/>
    <ds:schemaRef ds:uri="http://schemas.microsoft.com/office/infopath/2007/PartnerControls"/>
    <ds:schemaRef ds:uri="http://schemas.microsoft.com/office/2006/metadata/properties"/>
    <ds:schemaRef ds:uri="58117694-ffd4-4546-bf26-f6211cd5f70e"/>
    <ds:schemaRef ds:uri="14dc06ee-e31a-4d25-81ea-3d4566fe9411"/>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107327</TotalTime>
  <Words>3829</Words>
  <Application>Microsoft Office PowerPoint</Application>
  <PresentationFormat>画面に合わせる (4:3)</PresentationFormat>
  <Paragraphs>393</Paragraphs>
  <Slides>29</Slides>
  <Notes>20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29</vt:i4>
      </vt:variant>
    </vt:vector>
  </HeadingPairs>
  <TitlesOfParts>
    <vt:vector size="41" baseType="lpstr">
      <vt:lpstr>Courier</vt:lpstr>
      <vt:lpstr>Monotype Sorts</vt:lpstr>
      <vt:lpstr>ＭＳ Ｐゴシック</vt:lpstr>
      <vt:lpstr>メイリオ</vt:lpstr>
      <vt:lpstr>游ゴシック</vt:lpstr>
      <vt:lpstr>Arial</vt:lpstr>
      <vt:lpstr>Arial Rounded MT Bold</vt:lpstr>
      <vt:lpstr>Calibri</vt:lpstr>
      <vt:lpstr>Montserrat</vt:lpstr>
      <vt:lpstr>Times New Roman</vt:lpstr>
      <vt:lpstr>Wingdings</vt:lpstr>
      <vt:lpstr>IEEE-P802_15</vt:lpstr>
      <vt:lpstr>PowerPoint プレゼンテーション</vt:lpstr>
      <vt:lpstr>IEEE 802.15 TG15.6ma  (Revision of IEEE802.15.6-2012)  Opening Information  In Personal and Virtual Hybrid Plenary Session Madrid, Spain  July 27th, 2025 Ryuji Kohno Yokohama National University(YNU), YRP International Alliance Institute(YRP-IAI)</vt:lpstr>
      <vt:lpstr>TG15.6ma Plenary Session in Madrid Schedule for 27-31st, July 2025</vt:lpstr>
      <vt:lpstr>PowerPoint プレゼンテーション</vt:lpstr>
      <vt:lpstr>PowerPoint プレゼンテーション</vt:lpstr>
      <vt:lpstr>Attendance</vt:lpstr>
      <vt:lpstr>Administrative Items</vt:lpstr>
      <vt:lpstr>PowerPoint プレゼンテーション</vt:lpstr>
      <vt:lpstr>PowerPoint プレゼンテーション</vt:lpstr>
      <vt:lpstr>Call for Potentially Essential Patents</vt:lpstr>
      <vt:lpstr>Other Guidelines for IEEE WG Meetings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Objectives of TG 6ma – Enhanced Dependability Body Area Network (ED-BAN)</vt:lpstr>
      <vt:lpstr> Result of Letter Ballots LB210, 212, 217, 221 for the Draft P802.15.6ma_D03, 04, 05, and 06　（Sept. 2024- July 2025)</vt:lpstr>
      <vt:lpstr>Agenda items for the week</vt:lpstr>
      <vt:lpstr>TG15.6ma Plenary Session in Madrid Schedule for 27-31st, July 2025</vt:lpstr>
      <vt:lpstr>PowerPoint プレゼンテーション</vt:lpstr>
      <vt:lpstr>Contacts and Conference call</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 DEP schedule in January 2021</dc:title>
  <dc:creator>kohno@ynu.ac.jp</dc:creator>
  <cp:lastModifiedBy>kohno@ynu.ac.jp</cp:lastModifiedBy>
  <cp:revision>187</cp:revision>
  <cp:lastPrinted>2022-07-06T15:32:43Z</cp:lastPrinted>
  <dcterms:created xsi:type="dcterms:W3CDTF">2020-12-17T10:56:09Z</dcterms:created>
  <dcterms:modified xsi:type="dcterms:W3CDTF">2025-07-26T03:49:10Z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0x010100D7368424E1B74C48AB29D726EB58938A</vt:lpwstr>
  </property>
</Properties>
</file>