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8"/>
  </p:notesMasterIdLst>
  <p:handoutMasterIdLst>
    <p:handoutMasterId r:id="rId39"/>
  </p:handoutMasterIdLst>
  <p:sldIdLst>
    <p:sldId id="359" r:id="rId2"/>
    <p:sldId id="2070" r:id="rId3"/>
    <p:sldId id="340" r:id="rId4"/>
    <p:sldId id="2055" r:id="rId5"/>
    <p:sldId id="2071" r:id="rId6"/>
    <p:sldId id="342" r:id="rId7"/>
    <p:sldId id="2049" r:id="rId8"/>
    <p:sldId id="2050" r:id="rId9"/>
    <p:sldId id="2068" r:id="rId10"/>
    <p:sldId id="2069" r:id="rId11"/>
    <p:sldId id="2054" r:id="rId12"/>
    <p:sldId id="2074" r:id="rId13"/>
    <p:sldId id="2073" r:id="rId14"/>
    <p:sldId id="349" r:id="rId15"/>
    <p:sldId id="2031" r:id="rId16"/>
    <p:sldId id="2045" r:id="rId17"/>
    <p:sldId id="2037" r:id="rId18"/>
    <p:sldId id="2051" r:id="rId19"/>
    <p:sldId id="2033" r:id="rId20"/>
    <p:sldId id="2041" r:id="rId21"/>
    <p:sldId id="2052" r:id="rId22"/>
    <p:sldId id="2034" r:id="rId23"/>
    <p:sldId id="2035" r:id="rId24"/>
    <p:sldId id="2036" r:id="rId25"/>
    <p:sldId id="2072" r:id="rId26"/>
    <p:sldId id="2048" r:id="rId27"/>
    <p:sldId id="2042" r:id="rId28"/>
    <p:sldId id="2044" r:id="rId29"/>
    <p:sldId id="2038" r:id="rId30"/>
    <p:sldId id="2039" r:id="rId31"/>
    <p:sldId id="2040" r:id="rId32"/>
    <p:sldId id="350" r:id="rId33"/>
    <p:sldId id="2053" r:id="rId34"/>
    <p:sldId id="351" r:id="rId35"/>
    <p:sldId id="2047" r:id="rId36"/>
    <p:sldId id="356" r:id="rId3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AB1FF"/>
    <a:srgbClr val="C77A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57" d="100"/>
          <a:sy n="57" d="100"/>
        </p:scale>
        <p:origin x="36" y="33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7315200" y="6475413"/>
            <a:ext cx="41656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282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802.15-25-0290-05</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2025</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 LLC)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ec/dcn/17/ec-17-0090-26-0PNP-ieee-802-lmsc-operations-manual.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gif"/><Relationship Id="rId13" Type="http://schemas.openxmlformats.org/officeDocument/2006/relationships/image" Target="../media/image16.jpe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jp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20"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jpeg"/><Relationship Id="rId9" Type="http://schemas.openxmlformats.org/officeDocument/2006/relationships/image" Target="../media/image12.png"/><Relationship Id="rId1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tatracker.ietf.org/meeting/interim-2025-ietfieee-03/materials/slides-interim-2025-ietfieee-03-sessa-internet-engineering-task-force-standards-process-overview-00" TargetMode="External"/><Relationship Id="rId7" Type="http://schemas.openxmlformats.org/officeDocument/2006/relationships/hyperlink" Target="https://mentor.ieee.org/802-ec/dcn/25/ec-25-0136-01-LMSC-2025-july-ietf-sc-report.pptx" TargetMode="External"/><Relationship Id="rId2" Type="http://schemas.openxmlformats.org/officeDocument/2006/relationships/hyperlink" Target="mailto:annkrieger.dod@gmail.com" TargetMode="External"/><Relationship Id="rId1" Type="http://schemas.openxmlformats.org/officeDocument/2006/relationships/slideLayout" Target="../slideLayouts/slideLayout2.xml"/><Relationship Id="rId6" Type="http://schemas.openxmlformats.org/officeDocument/2006/relationships/hyperlink" Target="https://datatracker.ietf.org/meeting/interim-2025-ietfieee-03/session/ietfieee" TargetMode="External"/><Relationship Id="rId5" Type="http://schemas.openxmlformats.org/officeDocument/2006/relationships/hyperlink" Target="https://datatracker.ietf.org/meeting/interim-2025-ietfieee-03/materials/minutes-interim-2025-ietfieee-03-202507260700-00" TargetMode="External"/><Relationship Id="rId4" Type="http://schemas.openxmlformats.org/officeDocument/2006/relationships/hyperlink" Target="https://datatracker.ietf.org/meeting/interim-2025-ietfieee-03/materials/slides-interim-2025-ietfieee-03-sessa-ieee-ieee-standards-association-and-ieee-802-lanman-standards-process-overview-0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TG16me.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2209800" y="2349586"/>
            <a:ext cx="7772400" cy="1143000"/>
          </a:xfrm>
        </p:spPr>
        <p:txBody>
          <a:bodyPr/>
          <a:lstStyle/>
          <a:p>
            <a:pPr>
              <a:defRPr/>
            </a:pPr>
            <a:br>
              <a:rPr lang="en-US" dirty="0"/>
            </a:br>
            <a:r>
              <a:rPr lang="en-US" dirty="0"/>
              <a:t>157</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2057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27-31, 2025</a:t>
            </a:r>
          </a:p>
          <a:p>
            <a:pPr>
              <a:lnSpc>
                <a:spcPct val="70000"/>
              </a:lnSpc>
              <a:defRPr/>
            </a:pPr>
            <a:endParaRPr lang="en-US" sz="2400" b="1" dirty="0">
              <a:latin typeface="Times New Roman" charset="0"/>
            </a:endParaRPr>
          </a:p>
          <a:p>
            <a:pPr eaLnBrk="1" fontAlgn="b" hangingPunct="1">
              <a:spcBef>
                <a:spcPts val="0"/>
              </a:spcBef>
              <a:defRPr/>
            </a:pPr>
            <a:r>
              <a:rPr lang="en-US" b="1" dirty="0"/>
              <a:t>Held in Madrid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4608514"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4277-448F-EEE9-0CA0-346EBF8F3C58}"/>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B9352A7-947B-AF83-C6C3-C01447927C6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8" name="Slide Number Placeholder 6">
            <a:extLst>
              <a:ext uri="{FF2B5EF4-FFF2-40B4-BE49-F238E27FC236}">
                <a16:creationId xmlns:a16="http://schemas.microsoft.com/office/drawing/2014/main" id="{97B1EAF4-8926-9F0B-BF5E-5BBA87E5706B}"/>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10</a:t>
            </a:fld>
            <a:endParaRPr lang="en-US" sz="1200" dirty="0"/>
          </a:p>
        </p:txBody>
      </p:sp>
      <p:sp>
        <p:nvSpPr>
          <p:cNvPr id="2" name="Content Placeholder 2">
            <a:extLst>
              <a:ext uri="{FF2B5EF4-FFF2-40B4-BE49-F238E27FC236}">
                <a16:creationId xmlns:a16="http://schemas.microsoft.com/office/drawing/2014/main" id="{EBD4D9FA-7422-4D34-90DA-850ACD8BE827}"/>
              </a:ext>
            </a:extLst>
          </p:cNvPr>
          <p:cNvSpPr txBox="1">
            <a:spLocks/>
          </p:cNvSpPr>
          <p:nvPr/>
        </p:nvSpPr>
        <p:spPr bwMode="auto">
          <a:xfrm>
            <a:off x="2091928" y="2209801"/>
            <a:ext cx="8008144" cy="399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r>
              <a:rPr lang="en-US" sz="1200" kern="0" dirty="0"/>
              <a:t>Individual experts who attend electronically for a specific purpose/presentation can be designated as such by the WG Chair and receive a registration fee waiver and limited attendance rights.</a:t>
            </a:r>
          </a:p>
          <a:p>
            <a:endParaRPr lang="en-US" sz="1000" kern="0" dirty="0"/>
          </a:p>
          <a:p>
            <a:r>
              <a:rPr lang="en-US" sz="1200" kern="0" dirty="0"/>
              <a:t>See section 5 in </a:t>
            </a:r>
            <a:r>
              <a:rPr lang="en-US" sz="1200" kern="0" dirty="0">
                <a:solidFill>
                  <a:srgbClr val="0000FF"/>
                </a:solidFill>
                <a:hlinkClick r:id="rId2">
                  <a:extLst>
                    <a:ext uri="{A12FA001-AC4F-418D-AE19-62706E023703}">
                      <ahyp:hlinkClr xmlns:ahyp="http://schemas.microsoft.com/office/drawing/2018/hyperlinkcolor" val="tx"/>
                    </a:ext>
                  </a:extLst>
                </a:hlinkClick>
              </a:rPr>
              <a:t>https://mentor.ieee.org/802-ec/dcn/17/ec-17-0090-26-0PNP-ieee-802-lmsc-operations-manual.pdf</a:t>
            </a:r>
            <a:r>
              <a:rPr lang="en-US" sz="1200" kern="0" dirty="0"/>
              <a:t>.</a:t>
            </a:r>
          </a:p>
          <a:p>
            <a:pPr lvl="1"/>
            <a:endParaRPr lang="en-US" sz="1000" i="1" kern="0" dirty="0"/>
          </a:p>
          <a:p>
            <a:pPr lvl="1"/>
            <a:r>
              <a:rPr lang="en-US" sz="1000" i="1" kern="0"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1000" kern="0" dirty="0"/>
            </a:br>
            <a:endParaRPr lang="en-US" sz="1000" kern="0" dirty="0"/>
          </a:p>
          <a:p>
            <a:r>
              <a:rPr lang="en-US" sz="1200" kern="0" dirty="0"/>
              <a:t>The individuals listed below are hereby designated as specific individual experts on their respective topics and subject to the restrictions and benefits described in the 802 OM. </a:t>
            </a:r>
          </a:p>
          <a:p>
            <a:pPr lvl="1"/>
            <a:r>
              <a:rPr lang="en-US" sz="1200" kern="0" dirty="0"/>
              <a:t>Expert: n/a</a:t>
            </a:r>
            <a:br>
              <a:rPr lang="en-US" sz="1200" kern="0" dirty="0"/>
            </a:br>
            <a:r>
              <a:rPr lang="en-US" sz="1200" kern="0" dirty="0"/>
              <a:t>Topic: n/a</a:t>
            </a:r>
            <a:br>
              <a:rPr lang="en-US" sz="1200" kern="0" dirty="0"/>
            </a:br>
            <a:r>
              <a:rPr lang="en-US" sz="1200" kern="0" dirty="0"/>
              <a:t>Mtg.: n/a</a:t>
            </a:r>
          </a:p>
          <a:p>
            <a:pPr lvl="1"/>
            <a:r>
              <a:rPr lang="en-US" sz="1200" kern="0" dirty="0"/>
              <a:t>Expert: n/a</a:t>
            </a:r>
            <a:br>
              <a:rPr lang="en-US" sz="1200" kern="0" dirty="0"/>
            </a:br>
            <a:r>
              <a:rPr lang="en-US" sz="1200" kern="0" dirty="0"/>
              <a:t>Topic: n/a</a:t>
            </a:r>
            <a:br>
              <a:rPr lang="en-US" sz="1200" kern="0" dirty="0"/>
            </a:br>
            <a:r>
              <a:rPr lang="en-US" sz="1200" kern="0" dirty="0"/>
              <a:t>Mtg.: n/a</a:t>
            </a:r>
          </a:p>
          <a:p>
            <a:r>
              <a:rPr lang="en-US" sz="1200" kern="0" dirty="0"/>
              <a:t>For WNG, attendance for each is limited to the WNG timeslot in which the respective presentation is scheduled. </a:t>
            </a:r>
            <a:br>
              <a:rPr lang="en-US" kern="0" dirty="0"/>
            </a:br>
            <a:endParaRPr lang="en-US" kern="0" dirty="0"/>
          </a:p>
        </p:txBody>
      </p:sp>
      <p:sp>
        <p:nvSpPr>
          <p:cNvPr id="3" name="Title 1">
            <a:extLst>
              <a:ext uri="{FF2B5EF4-FFF2-40B4-BE49-F238E27FC236}">
                <a16:creationId xmlns:a16="http://schemas.microsoft.com/office/drawing/2014/main" id="{F5F0DE28-1CA8-3C7E-2A00-855ACE657F3A}"/>
              </a:ext>
            </a:extLst>
          </p:cNvPr>
          <p:cNvSpPr txBox="1">
            <a:spLocks/>
          </p:cNvSpPr>
          <p:nvPr/>
        </p:nvSpPr>
        <p:spPr bwMode="auto">
          <a:xfrm>
            <a:off x="2209800" y="652347"/>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GB" altLang="en-US" sz="3200" b="1" dirty="0">
                <a:latin typeface="Times New Roman" charset="0"/>
              </a:rPr>
              <a:t>2.6a: Designation of Individual Experts</a:t>
            </a:r>
            <a:br>
              <a:rPr lang="en-GB" altLang="en-US" sz="3200" b="1" dirty="0">
                <a:latin typeface="Times New Roman" charset="0"/>
              </a:rPr>
            </a:br>
            <a:r>
              <a:rPr lang="en-GB" altLang="en-US" sz="3200" b="1" dirty="0">
                <a:latin typeface="Times New Roman" charset="0"/>
              </a:rPr>
              <a:t>for this Session</a:t>
            </a:r>
          </a:p>
        </p:txBody>
      </p:sp>
    </p:spTree>
    <p:extLst>
      <p:ext uri="{BB962C8B-B14F-4D97-AF65-F5344CB8AC3E}">
        <p14:creationId xmlns:p14="http://schemas.microsoft.com/office/powerpoint/2010/main" val="2607287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11</a:t>
            </a:fld>
            <a:endParaRPr lang="en-US" sz="1200" dirty="0"/>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2057400" y="602748"/>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73" name="Google Shape;157;p7">
            <a:extLst>
              <a:ext uri="{FF2B5EF4-FFF2-40B4-BE49-F238E27FC236}">
                <a16:creationId xmlns:a16="http://schemas.microsoft.com/office/drawing/2014/main" id="{860C0334-CB89-358E-C948-709290D0248C}"/>
              </a:ext>
            </a:extLst>
          </p:cNvPr>
          <p:cNvSpPr txBox="1">
            <a:spLocks/>
          </p:cNvSpPr>
          <p:nvPr/>
        </p:nvSpPr>
        <p:spPr bwMode="auto">
          <a:xfrm>
            <a:off x="9549502" y="5641190"/>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pPr algn="r">
              <a:spcBef>
                <a:spcPts val="0"/>
              </a:spcBef>
              <a:spcAft>
                <a:spcPts val="0"/>
              </a:spcAft>
              <a:buSzPts val="800"/>
            </a:pPr>
            <a:fld id="{00000000-1234-1234-1234-123412341234}" type="slidenum">
              <a:rPr lang="en-US">
                <a:latin typeface="+mn-lt"/>
              </a:rPr>
              <a:pPr algn="r">
                <a:spcBef>
                  <a:spcPts val="0"/>
                </a:spcBef>
                <a:spcAft>
                  <a:spcPts val="0"/>
                </a:spcAft>
                <a:buSzPts val="800"/>
              </a:pPr>
              <a:t>11</a:t>
            </a:fld>
            <a:endParaRPr lang="en-US">
              <a:latin typeface="+mn-lt"/>
            </a:endParaRPr>
          </a:p>
        </p:txBody>
      </p:sp>
      <p:pic>
        <p:nvPicPr>
          <p:cNvPr id="74" name="Picture 73">
            <a:extLst>
              <a:ext uri="{FF2B5EF4-FFF2-40B4-BE49-F238E27FC236}">
                <a16:creationId xmlns:a16="http://schemas.microsoft.com/office/drawing/2014/main" id="{6DAFCE2C-49B5-EA4B-2ED2-29E2C06C4FA1}"/>
              </a:ext>
            </a:extLst>
          </p:cNvPr>
          <p:cNvPicPr>
            <a:picLocks noChangeAspect="1"/>
          </p:cNvPicPr>
          <p:nvPr/>
        </p:nvPicPr>
        <p:blipFill>
          <a:blip r:embed="rId2"/>
          <a:stretch>
            <a:fillRect/>
          </a:stretch>
        </p:blipFill>
        <p:spPr>
          <a:xfrm>
            <a:off x="7124079" y="1674405"/>
            <a:ext cx="1691898" cy="919220"/>
          </a:xfrm>
          <a:prstGeom prst="rect">
            <a:avLst/>
          </a:prstGeom>
        </p:spPr>
      </p:pic>
      <p:pic>
        <p:nvPicPr>
          <p:cNvPr id="75" name="図 5">
            <a:extLst>
              <a:ext uri="{FF2B5EF4-FFF2-40B4-BE49-F238E27FC236}">
                <a16:creationId xmlns:a16="http://schemas.microsoft.com/office/drawing/2014/main" id="{02E74B2E-999D-187C-B13B-49C88D964A9A}"/>
              </a:ext>
            </a:extLst>
          </p:cNvPr>
          <p:cNvPicPr>
            <a:picLocks noChangeAspect="1"/>
          </p:cNvPicPr>
          <p:nvPr/>
        </p:nvPicPr>
        <p:blipFill>
          <a:blip r:embed="rId3" cstate="print"/>
          <a:stretch>
            <a:fillRect/>
          </a:stretch>
        </p:blipFill>
        <p:spPr>
          <a:xfrm>
            <a:off x="9182119" y="3413394"/>
            <a:ext cx="1257587" cy="980501"/>
          </a:xfrm>
          <a:prstGeom prst="rect">
            <a:avLst/>
          </a:prstGeom>
        </p:spPr>
      </p:pic>
      <p:pic>
        <p:nvPicPr>
          <p:cNvPr id="78" name="Content Placeholder 4">
            <a:extLst>
              <a:ext uri="{FF2B5EF4-FFF2-40B4-BE49-F238E27FC236}">
                <a16:creationId xmlns:a16="http://schemas.microsoft.com/office/drawing/2014/main" id="{AC117200-5AD5-59B5-F6FA-03652C281B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7461" y="1801629"/>
            <a:ext cx="1312189" cy="599641"/>
          </a:xfrm>
          <a:prstGeom prst="rect">
            <a:avLst/>
          </a:prstGeom>
          <a:noFill/>
          <a:ln>
            <a:noFill/>
          </a:ln>
        </p:spPr>
      </p:pic>
      <p:pic>
        <p:nvPicPr>
          <p:cNvPr id="79" name="Content Placeholder 4" descr="A picture containing diagram&#10;&#10;Description automatically generated">
            <a:extLst>
              <a:ext uri="{FF2B5EF4-FFF2-40B4-BE49-F238E27FC236}">
                <a16:creationId xmlns:a16="http://schemas.microsoft.com/office/drawing/2014/main" id="{34437145-3CF3-32B2-4ACB-4C8B4794B228}"/>
              </a:ext>
            </a:extLst>
          </p:cNvPr>
          <p:cNvPicPr>
            <a:picLocks noChangeAspect="1"/>
          </p:cNvPicPr>
          <p:nvPr/>
        </p:nvPicPr>
        <p:blipFill>
          <a:blip r:embed="rId5" cstate="print">
            <a:extLst>
              <a:ext uri="{28A0092B-C50C-407E-A947-70E740481C1C}">
                <a14:useLocalDpi xmlns:a14="http://schemas.microsoft.com/office/drawing/2010/main" val="0"/>
              </a:ext>
            </a:extLst>
          </a:blip>
          <a:srcRect l="6727" r="11343"/>
          <a:stretch/>
        </p:blipFill>
        <p:spPr>
          <a:xfrm>
            <a:off x="3378928" y="5049221"/>
            <a:ext cx="1188044" cy="621252"/>
          </a:xfrm>
          <a:prstGeom prst="rect">
            <a:avLst/>
          </a:prstGeom>
        </p:spPr>
      </p:pic>
      <p:pic>
        <p:nvPicPr>
          <p:cNvPr id="80" name="Picture 79">
            <a:extLst>
              <a:ext uri="{FF2B5EF4-FFF2-40B4-BE49-F238E27FC236}">
                <a16:creationId xmlns:a16="http://schemas.microsoft.com/office/drawing/2014/main" id="{9AEA61AD-2F73-A764-6460-B66AF9E31018}"/>
              </a:ext>
            </a:extLst>
          </p:cNvPr>
          <p:cNvPicPr>
            <a:picLocks noChangeAspect="1" noChangeArrowheads="1"/>
          </p:cNvPicPr>
          <p:nvPr/>
        </p:nvPicPr>
        <p:blipFill>
          <a:blip r:embed="rId6" cstate="print"/>
          <a:srcRect t="13144"/>
          <a:stretch/>
        </p:blipFill>
        <p:spPr bwMode="auto">
          <a:xfrm>
            <a:off x="1877263" y="4836993"/>
            <a:ext cx="1160133" cy="628183"/>
          </a:xfrm>
          <a:prstGeom prst="rect">
            <a:avLst/>
          </a:prstGeom>
          <a:noFill/>
          <a:ln w="9525">
            <a:noFill/>
            <a:miter lim="800000"/>
            <a:headEnd/>
            <a:tailEnd/>
          </a:ln>
        </p:spPr>
      </p:pic>
      <p:pic>
        <p:nvPicPr>
          <p:cNvPr id="81" name="Picture 80">
            <a:extLst>
              <a:ext uri="{FF2B5EF4-FFF2-40B4-BE49-F238E27FC236}">
                <a16:creationId xmlns:a16="http://schemas.microsoft.com/office/drawing/2014/main" id="{E7B1EFE7-48E5-7D55-EB45-1FC540470A3E}"/>
              </a:ext>
            </a:extLst>
          </p:cNvPr>
          <p:cNvPicPr>
            <a:picLocks noChangeAspect="1" noChangeArrowheads="1"/>
          </p:cNvPicPr>
          <p:nvPr/>
        </p:nvPicPr>
        <p:blipFill>
          <a:blip r:embed="rId7" cstate="print"/>
          <a:srcRect b="12396"/>
          <a:stretch/>
        </p:blipFill>
        <p:spPr bwMode="auto">
          <a:xfrm>
            <a:off x="2039358" y="3791398"/>
            <a:ext cx="1110188" cy="736896"/>
          </a:xfrm>
          <a:prstGeom prst="rect">
            <a:avLst/>
          </a:prstGeom>
          <a:noFill/>
          <a:ln w="9525">
            <a:noFill/>
            <a:miter lim="800000"/>
            <a:headEnd/>
            <a:tailEnd/>
          </a:ln>
        </p:spPr>
      </p:pic>
      <p:pic>
        <p:nvPicPr>
          <p:cNvPr id="82" name="Picture 81" descr="Warehouse Management">
            <a:extLst>
              <a:ext uri="{FF2B5EF4-FFF2-40B4-BE49-F238E27FC236}">
                <a16:creationId xmlns:a16="http://schemas.microsoft.com/office/drawing/2014/main" id="{64349FFF-4226-5E9D-EBD9-C5BA787D33FD}"/>
              </a:ext>
            </a:extLst>
          </p:cNvPr>
          <p:cNvPicPr>
            <a:picLocks noChangeAspect="1" noChangeArrowheads="1"/>
          </p:cNvPicPr>
          <p:nvPr/>
        </p:nvPicPr>
        <p:blipFill>
          <a:blip r:embed="rId8" cstate="print"/>
          <a:srcRect/>
          <a:stretch>
            <a:fillRect/>
          </a:stretch>
        </p:blipFill>
        <p:spPr bwMode="auto">
          <a:xfrm>
            <a:off x="1852332" y="1797773"/>
            <a:ext cx="977081" cy="649472"/>
          </a:xfrm>
          <a:prstGeom prst="rect">
            <a:avLst/>
          </a:prstGeom>
          <a:noFill/>
        </p:spPr>
      </p:pic>
      <p:pic>
        <p:nvPicPr>
          <p:cNvPr id="83" name="Picture 82">
            <a:extLst>
              <a:ext uri="{FF2B5EF4-FFF2-40B4-BE49-F238E27FC236}">
                <a16:creationId xmlns:a16="http://schemas.microsoft.com/office/drawing/2014/main" id="{099E0AD3-FDF0-32C2-5CD5-AE453704B066}"/>
              </a:ext>
            </a:extLst>
          </p:cNvPr>
          <p:cNvPicPr>
            <a:picLocks noChangeAspect="1" noChangeArrowheads="1"/>
          </p:cNvPicPr>
          <p:nvPr/>
        </p:nvPicPr>
        <p:blipFill>
          <a:blip r:embed="rId9" cstate="print"/>
          <a:srcRect/>
          <a:stretch>
            <a:fillRect/>
          </a:stretch>
        </p:blipFill>
        <p:spPr bwMode="auto">
          <a:xfrm>
            <a:off x="1928023" y="2787064"/>
            <a:ext cx="1039724" cy="663992"/>
          </a:xfrm>
          <a:prstGeom prst="rect">
            <a:avLst/>
          </a:prstGeom>
          <a:noFill/>
          <a:ln w="9525">
            <a:noFill/>
            <a:miter lim="800000"/>
            <a:headEnd/>
            <a:tailEnd/>
          </a:ln>
        </p:spPr>
      </p:pic>
      <p:grpSp>
        <p:nvGrpSpPr>
          <p:cNvPr id="84" name="Group 83">
            <a:extLst>
              <a:ext uri="{FF2B5EF4-FFF2-40B4-BE49-F238E27FC236}">
                <a16:creationId xmlns:a16="http://schemas.microsoft.com/office/drawing/2014/main" id="{EB02DEB7-FD84-E401-D3D8-DAA57F9D1D82}"/>
              </a:ext>
            </a:extLst>
          </p:cNvPr>
          <p:cNvGrpSpPr>
            <a:grpSpLocks noChangeAspect="1"/>
          </p:cNvGrpSpPr>
          <p:nvPr/>
        </p:nvGrpSpPr>
        <p:grpSpPr>
          <a:xfrm>
            <a:off x="9659951" y="4604861"/>
            <a:ext cx="528092" cy="1036328"/>
            <a:chOff x="8756083" y="1726475"/>
            <a:chExt cx="1396105" cy="2798307"/>
          </a:xfrm>
        </p:grpSpPr>
        <p:pic>
          <p:nvPicPr>
            <p:cNvPr id="85" name="Picture 84">
              <a:extLst>
                <a:ext uri="{FF2B5EF4-FFF2-40B4-BE49-F238E27FC236}">
                  <a16:creationId xmlns:a16="http://schemas.microsoft.com/office/drawing/2014/main" id="{EEF1D5EC-CC59-C9CF-46B8-7436E02A6BCC}"/>
                </a:ext>
              </a:extLst>
            </p:cNvPr>
            <p:cNvPicPr>
              <a:picLocks noChangeAspect="1"/>
            </p:cNvPicPr>
            <p:nvPr/>
          </p:nvPicPr>
          <p:blipFill>
            <a:blip r:embed="rId10"/>
            <a:stretch>
              <a:fillRect/>
            </a:stretch>
          </p:blipFill>
          <p:spPr>
            <a:xfrm>
              <a:off x="8756083" y="1726475"/>
              <a:ext cx="1396105" cy="2798307"/>
            </a:xfrm>
            <a:prstGeom prst="rect">
              <a:avLst/>
            </a:prstGeom>
          </p:spPr>
        </p:pic>
        <p:sp>
          <p:nvSpPr>
            <p:cNvPr id="86" name="TextBox 85">
              <a:extLst>
                <a:ext uri="{FF2B5EF4-FFF2-40B4-BE49-F238E27FC236}">
                  <a16:creationId xmlns:a16="http://schemas.microsoft.com/office/drawing/2014/main" id="{67339CC9-0416-0602-16BE-7A3959828062}"/>
                </a:ext>
              </a:extLst>
            </p:cNvPr>
            <p:cNvSpPr txBox="1"/>
            <p:nvPr/>
          </p:nvSpPr>
          <p:spPr>
            <a:xfrm>
              <a:off x="9222489" y="3698943"/>
              <a:ext cx="463294" cy="623296"/>
            </a:xfrm>
            <a:prstGeom prst="rect">
              <a:avLst/>
            </a:prstGeom>
            <a:noFill/>
          </p:spPr>
          <p:txBody>
            <a:bodyPr wrap="square" rtlCol="0">
              <a:spAutoFit/>
            </a:bodyPr>
            <a:lstStyle/>
            <a:p>
              <a:r>
                <a:rPr lang="en-US" sz="900" dirty="0">
                  <a:latin typeface="+mn-lt"/>
                </a:rPr>
                <a:t> </a:t>
              </a:r>
            </a:p>
          </p:txBody>
        </p:sp>
      </p:grpSp>
      <p:grpSp>
        <p:nvGrpSpPr>
          <p:cNvPr id="127" name="Group 126">
            <a:extLst>
              <a:ext uri="{FF2B5EF4-FFF2-40B4-BE49-F238E27FC236}">
                <a16:creationId xmlns:a16="http://schemas.microsoft.com/office/drawing/2014/main" id="{D219CE4F-2B2D-BFFA-9254-76F2CD276F10}"/>
              </a:ext>
            </a:extLst>
          </p:cNvPr>
          <p:cNvGrpSpPr/>
          <p:nvPr/>
        </p:nvGrpSpPr>
        <p:grpSpPr>
          <a:xfrm>
            <a:off x="4305864" y="2849258"/>
            <a:ext cx="3418002" cy="2200749"/>
            <a:chOff x="2781864" y="2849257"/>
            <a:chExt cx="3418002" cy="2200749"/>
          </a:xfrm>
        </p:grpSpPr>
        <p:pic>
          <p:nvPicPr>
            <p:cNvPr id="76" name="Graphic 75" descr="Map compass with solid fill">
              <a:extLst>
                <a:ext uri="{FF2B5EF4-FFF2-40B4-BE49-F238E27FC236}">
                  <a16:creationId xmlns:a16="http://schemas.microsoft.com/office/drawing/2014/main" id="{133B1F9D-3507-5A6B-B7AA-849AF2C4778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81864" y="2849257"/>
              <a:ext cx="3418002" cy="2200749"/>
            </a:xfrm>
            <a:prstGeom prst="rect">
              <a:avLst/>
            </a:prstGeom>
          </p:spPr>
        </p:pic>
        <p:pic>
          <p:nvPicPr>
            <p:cNvPr id="77" name="Picture 76" descr="Massive planets orbiting a bright space">
              <a:extLst>
                <a:ext uri="{FF2B5EF4-FFF2-40B4-BE49-F238E27FC236}">
                  <a16:creationId xmlns:a16="http://schemas.microsoft.com/office/drawing/2014/main" id="{E90A6A99-2F5C-E596-3D70-B8F51AD91C2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90606" y="3326561"/>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7" name="Picture 86" descr="A picture containing text, clipart, dishware&#10;&#10;Description automatically generated">
              <a:extLst>
                <a:ext uri="{FF2B5EF4-FFF2-40B4-BE49-F238E27FC236}">
                  <a16:creationId xmlns:a16="http://schemas.microsoft.com/office/drawing/2014/main" id="{43E81A97-AB98-D7F7-5B4A-2E569072B70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74553" y="3699599"/>
              <a:ext cx="1014413" cy="500063"/>
            </a:xfrm>
            <a:prstGeom prst="rect">
              <a:avLst/>
            </a:prstGeom>
          </p:spPr>
        </p:pic>
      </p:grpSp>
      <p:sp>
        <p:nvSpPr>
          <p:cNvPr id="88" name="TextBox 87">
            <a:extLst>
              <a:ext uri="{FF2B5EF4-FFF2-40B4-BE49-F238E27FC236}">
                <a16:creationId xmlns:a16="http://schemas.microsoft.com/office/drawing/2014/main" id="{A77687B4-51BF-E4E4-47DF-CBD11A5E5E14}"/>
              </a:ext>
            </a:extLst>
          </p:cNvPr>
          <p:cNvSpPr txBox="1"/>
          <p:nvPr/>
        </p:nvSpPr>
        <p:spPr>
          <a:xfrm>
            <a:off x="1731693" y="3469858"/>
            <a:ext cx="1366415" cy="230832"/>
          </a:xfrm>
          <a:prstGeom prst="rect">
            <a:avLst/>
          </a:prstGeom>
          <a:noFill/>
        </p:spPr>
        <p:txBody>
          <a:bodyPr wrap="square" rtlCol="0">
            <a:spAutoFit/>
          </a:bodyPr>
          <a:lstStyle/>
          <a:p>
            <a:pPr algn="ctr"/>
            <a:r>
              <a:rPr lang="en-US" sz="900" dirty="0">
                <a:latin typeface="+mn-lt"/>
              </a:rPr>
              <a:t>Industrial Networks</a:t>
            </a:r>
          </a:p>
        </p:txBody>
      </p:sp>
      <p:sp>
        <p:nvSpPr>
          <p:cNvPr id="89" name="TextBox 88">
            <a:extLst>
              <a:ext uri="{FF2B5EF4-FFF2-40B4-BE49-F238E27FC236}">
                <a16:creationId xmlns:a16="http://schemas.microsoft.com/office/drawing/2014/main" id="{CC4F44D8-0724-4867-1EF6-4F2FFE39F94C}"/>
              </a:ext>
            </a:extLst>
          </p:cNvPr>
          <p:cNvSpPr txBox="1"/>
          <p:nvPr/>
        </p:nvSpPr>
        <p:spPr>
          <a:xfrm>
            <a:off x="5433830" y="2450859"/>
            <a:ext cx="1366415" cy="230832"/>
          </a:xfrm>
          <a:prstGeom prst="rect">
            <a:avLst/>
          </a:prstGeom>
          <a:noFill/>
        </p:spPr>
        <p:txBody>
          <a:bodyPr wrap="square" rtlCol="0">
            <a:spAutoFit/>
          </a:bodyPr>
          <a:lstStyle/>
          <a:p>
            <a:pPr algn="ctr"/>
            <a:r>
              <a:rPr lang="en-US" sz="900" dirty="0">
                <a:latin typeface="+mn-lt"/>
              </a:rPr>
              <a:t>Automotive</a:t>
            </a:r>
          </a:p>
        </p:txBody>
      </p:sp>
      <p:sp>
        <p:nvSpPr>
          <p:cNvPr id="90" name="TextBox 89">
            <a:extLst>
              <a:ext uri="{FF2B5EF4-FFF2-40B4-BE49-F238E27FC236}">
                <a16:creationId xmlns:a16="http://schemas.microsoft.com/office/drawing/2014/main" id="{1E219E68-4936-6743-A082-FBF9BDF0163D}"/>
              </a:ext>
            </a:extLst>
          </p:cNvPr>
          <p:cNvSpPr txBox="1"/>
          <p:nvPr/>
        </p:nvSpPr>
        <p:spPr>
          <a:xfrm>
            <a:off x="3289743" y="5682657"/>
            <a:ext cx="1366415" cy="230832"/>
          </a:xfrm>
          <a:prstGeom prst="rect">
            <a:avLst/>
          </a:prstGeom>
          <a:noFill/>
        </p:spPr>
        <p:txBody>
          <a:bodyPr wrap="square" rtlCol="0">
            <a:spAutoFit/>
          </a:bodyPr>
          <a:lstStyle/>
          <a:p>
            <a:pPr algn="ctr"/>
            <a:r>
              <a:rPr lang="en-US" sz="900" dirty="0">
                <a:latin typeface="+mn-lt"/>
              </a:rPr>
              <a:t>Consumer Devices</a:t>
            </a:r>
          </a:p>
        </p:txBody>
      </p:sp>
      <p:pic>
        <p:nvPicPr>
          <p:cNvPr id="91" name="Picture 90" descr="next-46-att-telehealth">
            <a:extLst>
              <a:ext uri="{FF2B5EF4-FFF2-40B4-BE49-F238E27FC236}">
                <a16:creationId xmlns:a16="http://schemas.microsoft.com/office/drawing/2014/main" id="{66BFC5BA-0D7A-1A93-10D7-56F2BCFD910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08188" y="4837485"/>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TextBox 91">
            <a:extLst>
              <a:ext uri="{FF2B5EF4-FFF2-40B4-BE49-F238E27FC236}">
                <a16:creationId xmlns:a16="http://schemas.microsoft.com/office/drawing/2014/main" id="{E28FA1AF-AE48-AB4F-212B-941A3585A019}"/>
              </a:ext>
            </a:extLst>
          </p:cNvPr>
          <p:cNvSpPr txBox="1"/>
          <p:nvPr/>
        </p:nvSpPr>
        <p:spPr>
          <a:xfrm>
            <a:off x="9023035" y="4596907"/>
            <a:ext cx="721955" cy="230832"/>
          </a:xfrm>
          <a:prstGeom prst="rect">
            <a:avLst/>
          </a:prstGeom>
          <a:noFill/>
        </p:spPr>
        <p:txBody>
          <a:bodyPr wrap="square" rtlCol="0">
            <a:spAutoFit/>
          </a:bodyPr>
          <a:lstStyle/>
          <a:p>
            <a:pPr algn="ctr"/>
            <a:r>
              <a:rPr lang="en-US" sz="900" dirty="0">
                <a:latin typeface="+mn-lt"/>
              </a:rPr>
              <a:t>Medical</a:t>
            </a:r>
          </a:p>
        </p:txBody>
      </p:sp>
      <p:pic>
        <p:nvPicPr>
          <p:cNvPr id="93" name="Picture 92">
            <a:extLst>
              <a:ext uri="{FF2B5EF4-FFF2-40B4-BE49-F238E27FC236}">
                <a16:creationId xmlns:a16="http://schemas.microsoft.com/office/drawing/2014/main" id="{720EF1EB-25F1-3FEA-AF26-DBFA1467E78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34846" y="5409222"/>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TextBox 93">
            <a:extLst>
              <a:ext uri="{FF2B5EF4-FFF2-40B4-BE49-F238E27FC236}">
                <a16:creationId xmlns:a16="http://schemas.microsoft.com/office/drawing/2014/main" id="{6CE5DBB2-7DD1-9577-0B20-3B410E64DE0F}"/>
              </a:ext>
            </a:extLst>
          </p:cNvPr>
          <p:cNvSpPr txBox="1"/>
          <p:nvPr/>
        </p:nvSpPr>
        <p:spPr>
          <a:xfrm>
            <a:off x="6874415" y="5048046"/>
            <a:ext cx="1366415" cy="369332"/>
          </a:xfrm>
          <a:prstGeom prst="rect">
            <a:avLst/>
          </a:prstGeom>
          <a:noFill/>
        </p:spPr>
        <p:txBody>
          <a:bodyPr wrap="square" rtlCol="0">
            <a:spAutoFit/>
          </a:bodyPr>
          <a:lstStyle/>
          <a:p>
            <a:pPr algn="ctr"/>
            <a:r>
              <a:rPr lang="en-US" sz="900" dirty="0">
                <a:latin typeface="+mn-lt"/>
              </a:rPr>
              <a:t>Optical</a:t>
            </a:r>
            <a:br>
              <a:rPr lang="en-US" sz="900" dirty="0">
                <a:latin typeface="+mn-lt"/>
              </a:rPr>
            </a:br>
            <a:r>
              <a:rPr lang="en-US" sz="900" dirty="0">
                <a:latin typeface="+mn-lt"/>
              </a:rPr>
              <a:t>Communications</a:t>
            </a:r>
          </a:p>
        </p:txBody>
      </p:sp>
      <p:sp>
        <p:nvSpPr>
          <p:cNvPr id="95" name="TextBox 94">
            <a:extLst>
              <a:ext uri="{FF2B5EF4-FFF2-40B4-BE49-F238E27FC236}">
                <a16:creationId xmlns:a16="http://schemas.microsoft.com/office/drawing/2014/main" id="{071120E9-C6FA-5870-FFC9-2C6FD4726C02}"/>
              </a:ext>
            </a:extLst>
          </p:cNvPr>
          <p:cNvSpPr txBox="1"/>
          <p:nvPr/>
        </p:nvSpPr>
        <p:spPr>
          <a:xfrm>
            <a:off x="8250764" y="3502899"/>
            <a:ext cx="1048211" cy="784830"/>
          </a:xfrm>
          <a:prstGeom prst="rect">
            <a:avLst/>
          </a:prstGeom>
          <a:noFill/>
        </p:spPr>
        <p:txBody>
          <a:bodyPr wrap="square" rtlCol="0">
            <a:spAutoFit/>
          </a:bodyPr>
          <a:lstStyle/>
          <a:p>
            <a:pPr algn="ctr"/>
            <a:r>
              <a:rPr lang="en-US" sz="900" dirty="0">
                <a:latin typeface="+mn-lt"/>
              </a:rPr>
              <a:t>Multi-media networks</a:t>
            </a:r>
            <a:br>
              <a:rPr lang="en-US" sz="900" dirty="0">
                <a:latin typeface="+mn-lt"/>
              </a:rPr>
            </a:br>
            <a:r>
              <a:rPr lang="en-US" sz="900" dirty="0">
                <a:latin typeface="+mn-lt"/>
              </a:rPr>
              <a:t>&amp;</a:t>
            </a:r>
          </a:p>
          <a:p>
            <a:pPr algn="ctr"/>
            <a:r>
              <a:rPr lang="en-US" sz="900" dirty="0">
                <a:latin typeface="+mn-lt"/>
              </a:rPr>
              <a:t>High Speed</a:t>
            </a:r>
            <a:br>
              <a:rPr lang="en-US" sz="900" dirty="0">
                <a:latin typeface="+mn-lt"/>
              </a:rPr>
            </a:br>
            <a:r>
              <a:rPr lang="en-US" sz="900" dirty="0">
                <a:latin typeface="+mn-lt"/>
              </a:rPr>
              <a:t>Interconnect</a:t>
            </a:r>
          </a:p>
        </p:txBody>
      </p:sp>
      <p:pic>
        <p:nvPicPr>
          <p:cNvPr id="96" name="Picture 95">
            <a:extLst>
              <a:ext uri="{FF2B5EF4-FFF2-40B4-BE49-F238E27FC236}">
                <a16:creationId xmlns:a16="http://schemas.microsoft.com/office/drawing/2014/main" id="{E2C89860-77B9-36E6-55A8-4B461552A72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93754" y="1797774"/>
            <a:ext cx="1066025" cy="653079"/>
          </a:xfrm>
          <a:prstGeom prst="rect">
            <a:avLst/>
          </a:prstGeom>
          <a:noFill/>
          <a:extLst>
            <a:ext uri="{909E8E84-426E-40DD-AFC4-6F175D3DCCD1}">
              <a14:hiddenFill xmlns:a14="http://schemas.microsoft.com/office/drawing/2010/main">
                <a:solidFill>
                  <a:srgbClr val="FFFFFF"/>
                </a:solidFill>
              </a14:hiddenFill>
            </a:ext>
          </a:extLst>
        </p:spPr>
      </p:pic>
      <p:sp>
        <p:nvSpPr>
          <p:cNvPr id="97" name="TextBox 96">
            <a:extLst>
              <a:ext uri="{FF2B5EF4-FFF2-40B4-BE49-F238E27FC236}">
                <a16:creationId xmlns:a16="http://schemas.microsoft.com/office/drawing/2014/main" id="{6069394B-6A16-8C2E-80FB-975C0232F67B}"/>
              </a:ext>
            </a:extLst>
          </p:cNvPr>
          <p:cNvSpPr txBox="1"/>
          <p:nvPr/>
        </p:nvSpPr>
        <p:spPr>
          <a:xfrm>
            <a:off x="2221657" y="2450859"/>
            <a:ext cx="1366415" cy="230832"/>
          </a:xfrm>
          <a:prstGeom prst="rect">
            <a:avLst/>
          </a:prstGeom>
          <a:noFill/>
        </p:spPr>
        <p:txBody>
          <a:bodyPr wrap="square" rtlCol="0">
            <a:spAutoFit/>
          </a:bodyPr>
          <a:lstStyle/>
          <a:p>
            <a:pPr algn="ctr"/>
            <a:r>
              <a:rPr lang="en-US" sz="900" dirty="0">
                <a:latin typeface="+mn-lt"/>
              </a:rPr>
              <a:t>Locating and Tracking</a:t>
            </a:r>
          </a:p>
        </p:txBody>
      </p:sp>
      <p:pic>
        <p:nvPicPr>
          <p:cNvPr id="98" name="Bild 4">
            <a:extLst>
              <a:ext uri="{FF2B5EF4-FFF2-40B4-BE49-F238E27FC236}">
                <a16:creationId xmlns:a16="http://schemas.microsoft.com/office/drawing/2014/main" id="{A2C9A5F2-029C-8DAE-A967-1A544CFF45F0}"/>
              </a:ext>
            </a:extLst>
          </p:cNvPr>
          <p:cNvPicPr>
            <a:picLocks noChangeAspect="1"/>
          </p:cNvPicPr>
          <p:nvPr/>
        </p:nvPicPr>
        <p:blipFill>
          <a:blip r:embed="rId18" cstate="print"/>
          <a:srcRect/>
          <a:stretch>
            <a:fillRect/>
          </a:stretch>
        </p:blipFill>
        <p:spPr bwMode="auto">
          <a:xfrm>
            <a:off x="8869331" y="2119245"/>
            <a:ext cx="1530127" cy="987734"/>
          </a:xfrm>
          <a:prstGeom prst="rect">
            <a:avLst/>
          </a:prstGeom>
          <a:noFill/>
        </p:spPr>
      </p:pic>
      <p:sp>
        <p:nvSpPr>
          <p:cNvPr id="99" name="TextBox 98">
            <a:extLst>
              <a:ext uri="{FF2B5EF4-FFF2-40B4-BE49-F238E27FC236}">
                <a16:creationId xmlns:a16="http://schemas.microsoft.com/office/drawing/2014/main" id="{2091AF21-E0FD-DAFC-B1D1-29C016DB70C2}"/>
              </a:ext>
            </a:extLst>
          </p:cNvPr>
          <p:cNvSpPr txBox="1"/>
          <p:nvPr/>
        </p:nvSpPr>
        <p:spPr>
          <a:xfrm>
            <a:off x="7968794" y="2824804"/>
            <a:ext cx="1366415" cy="230832"/>
          </a:xfrm>
          <a:prstGeom prst="rect">
            <a:avLst/>
          </a:prstGeom>
          <a:noFill/>
        </p:spPr>
        <p:txBody>
          <a:bodyPr wrap="square" rtlCol="0">
            <a:spAutoFit/>
          </a:bodyPr>
          <a:lstStyle/>
          <a:p>
            <a:pPr algn="ctr"/>
            <a:r>
              <a:rPr lang="en-US" sz="900" dirty="0">
                <a:latin typeface="+mn-lt"/>
              </a:rPr>
              <a:t>FAN/MAN/RAN</a:t>
            </a:r>
          </a:p>
        </p:txBody>
      </p:sp>
      <p:pic>
        <p:nvPicPr>
          <p:cNvPr id="100" name="Picture 99">
            <a:extLst>
              <a:ext uri="{FF2B5EF4-FFF2-40B4-BE49-F238E27FC236}">
                <a16:creationId xmlns:a16="http://schemas.microsoft.com/office/drawing/2014/main" id="{2229DE0A-32F2-3907-17B1-BA36791F3D7A}"/>
              </a:ext>
            </a:extLst>
          </p:cNvPr>
          <p:cNvPicPr>
            <a:picLocks noChangeAspect="1" noChangeArrowheads="1"/>
          </p:cNvPicPr>
          <p:nvPr/>
        </p:nvPicPr>
        <p:blipFill>
          <a:blip r:embed="rId19" cstate="print"/>
          <a:srcRect/>
          <a:stretch>
            <a:fillRect/>
          </a:stretch>
        </p:blipFill>
        <p:spPr bwMode="auto">
          <a:xfrm>
            <a:off x="4286326" y="1745041"/>
            <a:ext cx="922622" cy="711188"/>
          </a:xfrm>
          <a:prstGeom prst="rect">
            <a:avLst/>
          </a:prstGeom>
          <a:noFill/>
          <a:ln w="9525">
            <a:noFill/>
            <a:miter lim="800000"/>
            <a:headEnd/>
            <a:tailEnd/>
          </a:ln>
        </p:spPr>
      </p:pic>
      <p:sp>
        <p:nvSpPr>
          <p:cNvPr id="101" name="TextBox 100">
            <a:extLst>
              <a:ext uri="{FF2B5EF4-FFF2-40B4-BE49-F238E27FC236}">
                <a16:creationId xmlns:a16="http://schemas.microsoft.com/office/drawing/2014/main" id="{EA883975-AE05-1E61-95D4-74DF3BCA475A}"/>
              </a:ext>
            </a:extLst>
          </p:cNvPr>
          <p:cNvSpPr txBox="1"/>
          <p:nvPr/>
        </p:nvSpPr>
        <p:spPr>
          <a:xfrm>
            <a:off x="4220633" y="2450859"/>
            <a:ext cx="1075812" cy="369332"/>
          </a:xfrm>
          <a:prstGeom prst="rect">
            <a:avLst/>
          </a:prstGeom>
          <a:noFill/>
        </p:spPr>
        <p:txBody>
          <a:bodyPr wrap="square" rtlCol="0">
            <a:spAutoFit/>
          </a:bodyPr>
          <a:lstStyle/>
          <a:p>
            <a:pPr algn="ctr"/>
            <a:r>
              <a:rPr lang="en-US" sz="900" dirty="0">
                <a:latin typeface="+mn-lt"/>
              </a:rPr>
              <a:t>Ultra-low Power Sensors</a:t>
            </a:r>
          </a:p>
        </p:txBody>
      </p:sp>
      <p:sp>
        <p:nvSpPr>
          <p:cNvPr id="102" name="Rectangle 101">
            <a:extLst>
              <a:ext uri="{FF2B5EF4-FFF2-40B4-BE49-F238E27FC236}">
                <a16:creationId xmlns:a16="http://schemas.microsoft.com/office/drawing/2014/main" id="{8E8049B6-5860-B2CB-025E-4E3C110C3C84}"/>
              </a:ext>
            </a:extLst>
          </p:cNvPr>
          <p:cNvSpPr/>
          <p:nvPr/>
        </p:nvSpPr>
        <p:spPr>
          <a:xfrm>
            <a:off x="7070725" y="1591619"/>
            <a:ext cx="3453744" cy="1708469"/>
          </a:xfrm>
          <a:prstGeom prst="rect">
            <a:avLst/>
          </a:prstGeom>
          <a:noFill/>
          <a:ln>
            <a:solidFill>
              <a:srgbClr val="C77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F24BB662-7FDC-0602-A70D-CC5B66D5BFA5}"/>
              </a:ext>
            </a:extLst>
          </p:cNvPr>
          <p:cNvSpPr txBox="1"/>
          <p:nvPr/>
        </p:nvSpPr>
        <p:spPr>
          <a:xfrm>
            <a:off x="7111613" y="2723968"/>
            <a:ext cx="979756" cy="523220"/>
          </a:xfrm>
          <a:prstGeom prst="rect">
            <a:avLst/>
          </a:prstGeom>
          <a:noFill/>
        </p:spPr>
        <p:txBody>
          <a:bodyPr wrap="none" rtlCol="0">
            <a:spAutoFit/>
          </a:bodyPr>
          <a:lstStyle/>
          <a:p>
            <a:pPr algn="ctr"/>
            <a:r>
              <a:rPr lang="en-US" sz="1400" b="1" dirty="0">
                <a:solidFill>
                  <a:srgbClr val="C77A00"/>
                </a:solidFill>
                <a:latin typeface="+mn-lt"/>
              </a:rPr>
              <a:t>802.15.16</a:t>
            </a:r>
          </a:p>
          <a:p>
            <a:pPr algn="ctr"/>
            <a:r>
              <a:rPr lang="en-US" sz="1400" b="1" dirty="0">
                <a:solidFill>
                  <a:srgbClr val="C77A00"/>
                </a:solidFill>
                <a:latin typeface="+mn-lt"/>
              </a:rPr>
              <a:t>802.15.4</a:t>
            </a:r>
          </a:p>
        </p:txBody>
      </p:sp>
      <p:sp>
        <p:nvSpPr>
          <p:cNvPr id="104" name="Rectangle 103">
            <a:extLst>
              <a:ext uri="{FF2B5EF4-FFF2-40B4-BE49-F238E27FC236}">
                <a16:creationId xmlns:a16="http://schemas.microsoft.com/office/drawing/2014/main" id="{75F09C2D-4AEB-272B-14B3-E3F4CA1F14D7}"/>
              </a:ext>
            </a:extLst>
          </p:cNvPr>
          <p:cNvSpPr/>
          <p:nvPr/>
        </p:nvSpPr>
        <p:spPr>
          <a:xfrm>
            <a:off x="7554766" y="3413394"/>
            <a:ext cx="296970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0158A3E9-59B7-9E46-F156-AC5AEC950089}"/>
              </a:ext>
            </a:extLst>
          </p:cNvPr>
          <p:cNvSpPr txBox="1"/>
          <p:nvPr/>
        </p:nvSpPr>
        <p:spPr>
          <a:xfrm>
            <a:off x="7554766" y="3753420"/>
            <a:ext cx="880369" cy="307777"/>
          </a:xfrm>
          <a:prstGeom prst="rect">
            <a:avLst/>
          </a:prstGeom>
          <a:noFill/>
        </p:spPr>
        <p:txBody>
          <a:bodyPr wrap="none" rtlCol="0">
            <a:spAutoFit/>
          </a:bodyPr>
          <a:lstStyle/>
          <a:p>
            <a:r>
              <a:rPr lang="en-US" sz="1400" b="1" dirty="0">
                <a:solidFill>
                  <a:srgbClr val="00B050"/>
                </a:solidFill>
                <a:latin typeface="+mn-lt"/>
              </a:rPr>
              <a:t>802.15.3</a:t>
            </a:r>
          </a:p>
        </p:txBody>
      </p:sp>
      <p:sp>
        <p:nvSpPr>
          <p:cNvPr id="106" name="Rectangle 105">
            <a:extLst>
              <a:ext uri="{FF2B5EF4-FFF2-40B4-BE49-F238E27FC236}">
                <a16:creationId xmlns:a16="http://schemas.microsoft.com/office/drawing/2014/main" id="{CC9E344C-39DB-3097-25AB-88B9F0F9F582}"/>
              </a:ext>
            </a:extLst>
          </p:cNvPr>
          <p:cNvSpPr/>
          <p:nvPr/>
        </p:nvSpPr>
        <p:spPr>
          <a:xfrm>
            <a:off x="8150768" y="4505480"/>
            <a:ext cx="2373701" cy="15648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D0B677BA-9C09-AAFD-7745-55F79F0F070D}"/>
              </a:ext>
            </a:extLst>
          </p:cNvPr>
          <p:cNvSpPr txBox="1"/>
          <p:nvPr/>
        </p:nvSpPr>
        <p:spPr>
          <a:xfrm>
            <a:off x="8166616" y="4549764"/>
            <a:ext cx="880369" cy="307777"/>
          </a:xfrm>
          <a:prstGeom prst="rect">
            <a:avLst/>
          </a:prstGeom>
          <a:noFill/>
        </p:spPr>
        <p:txBody>
          <a:bodyPr wrap="none" rtlCol="0">
            <a:spAutoFit/>
          </a:bodyPr>
          <a:lstStyle/>
          <a:p>
            <a:r>
              <a:rPr lang="en-US" sz="1400" b="1" dirty="0">
                <a:solidFill>
                  <a:srgbClr val="FF0000"/>
                </a:solidFill>
                <a:latin typeface="+mn-lt"/>
              </a:rPr>
              <a:t>802.15.6</a:t>
            </a:r>
          </a:p>
        </p:txBody>
      </p:sp>
      <p:sp>
        <p:nvSpPr>
          <p:cNvPr id="108" name="Rectangle 107">
            <a:extLst>
              <a:ext uri="{FF2B5EF4-FFF2-40B4-BE49-F238E27FC236}">
                <a16:creationId xmlns:a16="http://schemas.microsoft.com/office/drawing/2014/main" id="{7D4D240A-A511-5055-A5E0-34E0D9E49902}"/>
              </a:ext>
            </a:extLst>
          </p:cNvPr>
          <p:cNvSpPr/>
          <p:nvPr/>
        </p:nvSpPr>
        <p:spPr>
          <a:xfrm>
            <a:off x="7057984" y="4506120"/>
            <a:ext cx="985359" cy="1564859"/>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xtBox 108">
            <a:extLst>
              <a:ext uri="{FF2B5EF4-FFF2-40B4-BE49-F238E27FC236}">
                <a16:creationId xmlns:a16="http://schemas.microsoft.com/office/drawing/2014/main" id="{B5AAB971-F6C6-C095-3299-2D4A348A0498}"/>
              </a:ext>
            </a:extLst>
          </p:cNvPr>
          <p:cNvSpPr txBox="1"/>
          <p:nvPr/>
        </p:nvSpPr>
        <p:spPr>
          <a:xfrm>
            <a:off x="7059632" y="4557220"/>
            <a:ext cx="979756" cy="523220"/>
          </a:xfrm>
          <a:prstGeom prst="rect">
            <a:avLst/>
          </a:prstGeom>
          <a:noFill/>
        </p:spPr>
        <p:txBody>
          <a:bodyPr wrap="none" rtlCol="0">
            <a:spAutoFit/>
          </a:bodyPr>
          <a:lstStyle/>
          <a:p>
            <a:pPr algn="ctr"/>
            <a:r>
              <a:rPr lang="en-US" sz="1400" b="1" dirty="0">
                <a:solidFill>
                  <a:schemeClr val="tx2">
                    <a:lumMod val="50000"/>
                  </a:schemeClr>
                </a:solidFill>
                <a:latin typeface="+mn-lt"/>
              </a:rPr>
              <a:t>802.15.7</a:t>
            </a:r>
          </a:p>
          <a:p>
            <a:pPr algn="ctr"/>
            <a:r>
              <a:rPr lang="en-US" sz="1400" b="1" dirty="0">
                <a:solidFill>
                  <a:schemeClr val="tx2">
                    <a:lumMod val="50000"/>
                  </a:schemeClr>
                </a:solidFill>
                <a:latin typeface="+mn-lt"/>
              </a:rPr>
              <a:t>802.15.13</a:t>
            </a:r>
          </a:p>
        </p:txBody>
      </p:sp>
      <p:sp>
        <p:nvSpPr>
          <p:cNvPr id="110" name="TextBox 109">
            <a:extLst>
              <a:ext uri="{FF2B5EF4-FFF2-40B4-BE49-F238E27FC236}">
                <a16:creationId xmlns:a16="http://schemas.microsoft.com/office/drawing/2014/main" id="{35082F46-BD66-20AA-D8C8-15B90B9F4B33}"/>
              </a:ext>
            </a:extLst>
          </p:cNvPr>
          <p:cNvSpPr txBox="1"/>
          <p:nvPr/>
        </p:nvSpPr>
        <p:spPr>
          <a:xfrm>
            <a:off x="3509273" y="3795140"/>
            <a:ext cx="880369" cy="307777"/>
          </a:xfrm>
          <a:prstGeom prst="rect">
            <a:avLst/>
          </a:prstGeom>
          <a:noFill/>
        </p:spPr>
        <p:txBody>
          <a:bodyPr wrap="none" rtlCol="0">
            <a:spAutoFit/>
          </a:bodyPr>
          <a:lstStyle/>
          <a:p>
            <a:r>
              <a:rPr lang="en-US" sz="1400" b="1" dirty="0">
                <a:solidFill>
                  <a:srgbClr val="0000FF"/>
                </a:solidFill>
                <a:latin typeface="+mn-lt"/>
              </a:rPr>
              <a:t>802.15.4</a:t>
            </a:r>
          </a:p>
        </p:txBody>
      </p:sp>
      <p:sp>
        <p:nvSpPr>
          <p:cNvPr id="111" name="TextBox 110">
            <a:extLst>
              <a:ext uri="{FF2B5EF4-FFF2-40B4-BE49-F238E27FC236}">
                <a16:creationId xmlns:a16="http://schemas.microsoft.com/office/drawing/2014/main" id="{B76F9A34-828A-260D-47FC-D7F2B55FB8C6}"/>
              </a:ext>
            </a:extLst>
          </p:cNvPr>
          <p:cNvSpPr txBox="1"/>
          <p:nvPr/>
        </p:nvSpPr>
        <p:spPr>
          <a:xfrm>
            <a:off x="1928457" y="4510251"/>
            <a:ext cx="1366415" cy="230832"/>
          </a:xfrm>
          <a:prstGeom prst="rect">
            <a:avLst/>
          </a:prstGeom>
          <a:noFill/>
        </p:spPr>
        <p:txBody>
          <a:bodyPr wrap="square" rtlCol="0">
            <a:spAutoFit/>
          </a:bodyPr>
          <a:lstStyle/>
          <a:p>
            <a:pPr algn="ctr"/>
            <a:r>
              <a:rPr lang="en-US" sz="900" dirty="0">
                <a:latin typeface="+mn-lt"/>
              </a:rPr>
              <a:t>Structural Monitoring</a:t>
            </a:r>
          </a:p>
        </p:txBody>
      </p:sp>
      <p:sp>
        <p:nvSpPr>
          <p:cNvPr id="112" name="TextBox 111">
            <a:extLst>
              <a:ext uri="{FF2B5EF4-FFF2-40B4-BE49-F238E27FC236}">
                <a16:creationId xmlns:a16="http://schemas.microsoft.com/office/drawing/2014/main" id="{1398E624-37AD-704E-FE17-D05584BABE71}"/>
              </a:ext>
            </a:extLst>
          </p:cNvPr>
          <p:cNvSpPr txBox="1"/>
          <p:nvPr/>
        </p:nvSpPr>
        <p:spPr>
          <a:xfrm>
            <a:off x="1765223" y="5462466"/>
            <a:ext cx="1366415" cy="230832"/>
          </a:xfrm>
          <a:prstGeom prst="rect">
            <a:avLst/>
          </a:prstGeom>
          <a:noFill/>
        </p:spPr>
        <p:txBody>
          <a:bodyPr wrap="square" rtlCol="0">
            <a:spAutoFit/>
          </a:bodyPr>
          <a:lstStyle/>
          <a:p>
            <a:pPr algn="ctr"/>
            <a:r>
              <a:rPr lang="en-US" sz="900" dirty="0">
                <a:latin typeface="+mn-lt"/>
              </a:rPr>
              <a:t>Agricultural Monitoring</a:t>
            </a:r>
          </a:p>
        </p:txBody>
      </p:sp>
      <p:grpSp>
        <p:nvGrpSpPr>
          <p:cNvPr id="115" name="Group 114">
            <a:extLst>
              <a:ext uri="{FF2B5EF4-FFF2-40B4-BE49-F238E27FC236}">
                <a16:creationId xmlns:a16="http://schemas.microsoft.com/office/drawing/2014/main" id="{10083B25-15F9-5659-BF74-2E803DE3707A}"/>
              </a:ext>
            </a:extLst>
          </p:cNvPr>
          <p:cNvGrpSpPr/>
          <p:nvPr/>
        </p:nvGrpSpPr>
        <p:grpSpPr>
          <a:xfrm>
            <a:off x="1688512" y="1583625"/>
            <a:ext cx="5270485" cy="4495520"/>
            <a:chOff x="1740921" y="457565"/>
            <a:chExt cx="5270485" cy="4495520"/>
          </a:xfrm>
        </p:grpSpPr>
        <p:cxnSp>
          <p:nvCxnSpPr>
            <p:cNvPr id="116" name="Straight Connector 115">
              <a:extLst>
                <a:ext uri="{FF2B5EF4-FFF2-40B4-BE49-F238E27FC236}">
                  <a16:creationId xmlns:a16="http://schemas.microsoft.com/office/drawing/2014/main" id="{98CD1232-7004-B5E0-5D27-6E3606AED0B9}"/>
                </a:ext>
              </a:extLst>
            </p:cNvPr>
            <p:cNvCxnSpPr>
              <a:cxnSpLocks/>
            </p:cNvCxnSpPr>
            <p:nvPr/>
          </p:nvCxnSpPr>
          <p:spPr>
            <a:xfrm>
              <a:off x="1740921" y="457565"/>
              <a:ext cx="3797" cy="449552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B3346AF7-BF80-540E-2F62-3027310810FA}"/>
                </a:ext>
              </a:extLst>
            </p:cNvPr>
            <p:cNvCxnSpPr>
              <a:cxnSpLocks/>
            </p:cNvCxnSpPr>
            <p:nvPr/>
          </p:nvCxnSpPr>
          <p:spPr>
            <a:xfrm>
              <a:off x="1746096" y="457565"/>
              <a:ext cx="5265310" cy="3824"/>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26613D3-38FE-B929-7025-5C5164F8D44C}"/>
                </a:ext>
              </a:extLst>
            </p:cNvPr>
            <p:cNvCxnSpPr>
              <a:cxnSpLocks/>
            </p:cNvCxnSpPr>
            <p:nvPr/>
          </p:nvCxnSpPr>
          <p:spPr>
            <a:xfrm flipH="1">
              <a:off x="7007588" y="461389"/>
              <a:ext cx="3818" cy="1344511"/>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C960CDE2-5DEA-E93B-98D0-3C9B2B5848C6}"/>
                </a:ext>
              </a:extLst>
            </p:cNvPr>
            <p:cNvCxnSpPr>
              <a:cxnSpLocks/>
            </p:cNvCxnSpPr>
            <p:nvPr/>
          </p:nvCxnSpPr>
          <p:spPr>
            <a:xfrm flipH="1">
              <a:off x="5062049" y="1805900"/>
              <a:ext cx="1945539" cy="151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560E4085-7C13-706D-B5FA-6EC879AB84A5}"/>
                </a:ext>
              </a:extLst>
            </p:cNvPr>
            <p:cNvCxnSpPr>
              <a:cxnSpLocks/>
            </p:cNvCxnSpPr>
            <p:nvPr/>
          </p:nvCxnSpPr>
          <p:spPr>
            <a:xfrm flipH="1">
              <a:off x="4488712" y="1807410"/>
              <a:ext cx="573337" cy="1013558"/>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2DE37328-E28F-9CB5-13DA-7C6F46559ED8}"/>
                </a:ext>
              </a:extLst>
            </p:cNvPr>
            <p:cNvCxnSpPr>
              <a:cxnSpLocks/>
            </p:cNvCxnSpPr>
            <p:nvPr/>
          </p:nvCxnSpPr>
          <p:spPr>
            <a:xfrm>
              <a:off x="4488712" y="2820968"/>
              <a:ext cx="561165" cy="956345"/>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29DB6545-408F-90D3-6772-6881D162929E}"/>
                </a:ext>
              </a:extLst>
            </p:cNvPr>
            <p:cNvCxnSpPr>
              <a:cxnSpLocks/>
            </p:cNvCxnSpPr>
            <p:nvPr/>
          </p:nvCxnSpPr>
          <p:spPr>
            <a:xfrm>
              <a:off x="5049877" y="3777313"/>
              <a:ext cx="0" cy="1175772"/>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0AC464C7-383F-4952-BEBD-7A5DEEC718B3}"/>
                </a:ext>
              </a:extLst>
            </p:cNvPr>
            <p:cNvCxnSpPr>
              <a:cxnSpLocks/>
            </p:cNvCxnSpPr>
            <p:nvPr/>
          </p:nvCxnSpPr>
          <p:spPr>
            <a:xfrm flipH="1">
              <a:off x="1749893" y="4953085"/>
              <a:ext cx="3312156" cy="0"/>
            </a:xfrm>
            <a:prstGeom prst="line">
              <a:avLst/>
            </a:prstGeom>
            <a:ln w="19050">
              <a:solidFill>
                <a:srgbClr val="0000FF"/>
              </a:solidFill>
            </a:ln>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2393C3FE-3750-E4C7-4500-EA08E007AF7C}"/>
              </a:ext>
            </a:extLst>
          </p:cNvPr>
          <p:cNvSpPr/>
          <p:nvPr/>
        </p:nvSpPr>
        <p:spPr>
          <a:xfrm>
            <a:off x="5116593" y="4907491"/>
            <a:ext cx="848831" cy="1166918"/>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99EC505-BFE6-FE23-FC22-F2142BB658A4}"/>
              </a:ext>
            </a:extLst>
          </p:cNvPr>
          <p:cNvSpPr txBox="1"/>
          <p:nvPr/>
        </p:nvSpPr>
        <p:spPr>
          <a:xfrm>
            <a:off x="5104422" y="4927838"/>
            <a:ext cx="880369" cy="307777"/>
          </a:xfrm>
          <a:prstGeom prst="rect">
            <a:avLst/>
          </a:prstGeom>
          <a:noFill/>
        </p:spPr>
        <p:txBody>
          <a:bodyPr wrap="none" rtlCol="0">
            <a:spAutoFit/>
          </a:bodyPr>
          <a:lstStyle/>
          <a:p>
            <a:r>
              <a:rPr lang="en-US" sz="1400" b="1" dirty="0">
                <a:solidFill>
                  <a:srgbClr val="2AB1FF"/>
                </a:solidFill>
                <a:latin typeface="+mn-lt"/>
              </a:rPr>
              <a:t>802.15.9</a:t>
            </a:r>
          </a:p>
        </p:txBody>
      </p:sp>
      <p:pic>
        <p:nvPicPr>
          <p:cNvPr id="14" name="Picture 4">
            <a:extLst>
              <a:ext uri="{FF2B5EF4-FFF2-40B4-BE49-F238E27FC236}">
                <a16:creationId xmlns:a16="http://schemas.microsoft.com/office/drawing/2014/main" id="{122C3FE8-FB09-4658-3870-EFF02455E60D}"/>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6565" t="5340" b="7488"/>
          <a:stretch/>
        </p:blipFill>
        <p:spPr bwMode="auto">
          <a:xfrm>
            <a:off x="5275071" y="5452332"/>
            <a:ext cx="519396" cy="6026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F4170388-BEDD-57BB-21A8-47E2CE55E39E}"/>
              </a:ext>
            </a:extLst>
          </p:cNvPr>
          <p:cNvSpPr/>
          <p:nvPr/>
        </p:nvSpPr>
        <p:spPr>
          <a:xfrm>
            <a:off x="6090411" y="4908119"/>
            <a:ext cx="848831" cy="1166919"/>
          </a:xfrm>
          <a:prstGeom prst="rect">
            <a:avLst/>
          </a:prstGeom>
          <a:noFill/>
          <a:ln>
            <a:solidFill>
              <a:srgbClr val="2AB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2283631-CD04-2460-F83C-42043A77D7BC}"/>
              </a:ext>
            </a:extLst>
          </p:cNvPr>
          <p:cNvSpPr txBox="1"/>
          <p:nvPr/>
        </p:nvSpPr>
        <p:spPr>
          <a:xfrm>
            <a:off x="6026886" y="4927838"/>
            <a:ext cx="979755" cy="307777"/>
          </a:xfrm>
          <a:prstGeom prst="rect">
            <a:avLst/>
          </a:prstGeom>
          <a:noFill/>
        </p:spPr>
        <p:txBody>
          <a:bodyPr wrap="none" rtlCol="0">
            <a:spAutoFit/>
          </a:bodyPr>
          <a:lstStyle/>
          <a:p>
            <a:r>
              <a:rPr lang="en-US" sz="1400" b="1" dirty="0">
                <a:solidFill>
                  <a:srgbClr val="2AB1FF"/>
                </a:solidFill>
                <a:latin typeface="+mn-lt"/>
              </a:rPr>
              <a:t>802.15.10</a:t>
            </a:r>
          </a:p>
        </p:txBody>
      </p:sp>
      <p:pic>
        <p:nvPicPr>
          <p:cNvPr id="17" name="Picture 16" descr="A picture containing text&#10;&#10;Description automatically generated">
            <a:extLst>
              <a:ext uri="{FF2B5EF4-FFF2-40B4-BE49-F238E27FC236}">
                <a16:creationId xmlns:a16="http://schemas.microsoft.com/office/drawing/2014/main" id="{D15B5727-8641-7E19-8525-3070D9473477}"/>
              </a:ext>
            </a:extLst>
          </p:cNvPr>
          <p:cNvPicPr>
            <a:picLocks noChangeAspect="1"/>
          </p:cNvPicPr>
          <p:nvPr/>
        </p:nvPicPr>
        <p:blipFill rotWithShape="1">
          <a:blip r:embed="rId21"/>
          <a:srcRect l="43181" t="4746" r="8059" b="68979"/>
          <a:stretch/>
        </p:blipFill>
        <p:spPr>
          <a:xfrm>
            <a:off x="6110437" y="5475756"/>
            <a:ext cx="803116" cy="579253"/>
          </a:xfrm>
          <a:prstGeom prst="rect">
            <a:avLst/>
          </a:prstGeom>
        </p:spPr>
      </p:pic>
      <p:sp>
        <p:nvSpPr>
          <p:cNvPr id="18" name="TextBox 17">
            <a:extLst>
              <a:ext uri="{FF2B5EF4-FFF2-40B4-BE49-F238E27FC236}">
                <a16:creationId xmlns:a16="http://schemas.microsoft.com/office/drawing/2014/main" id="{2087C7D4-C8F0-3908-5C90-C71F287F6B37}"/>
              </a:ext>
            </a:extLst>
          </p:cNvPr>
          <p:cNvSpPr txBox="1"/>
          <p:nvPr/>
        </p:nvSpPr>
        <p:spPr>
          <a:xfrm>
            <a:off x="5119092" y="5133987"/>
            <a:ext cx="861682" cy="369332"/>
          </a:xfrm>
          <a:prstGeom prst="rect">
            <a:avLst/>
          </a:prstGeom>
          <a:noFill/>
        </p:spPr>
        <p:txBody>
          <a:bodyPr wrap="square" rtlCol="0">
            <a:spAutoFit/>
          </a:bodyPr>
          <a:lstStyle/>
          <a:p>
            <a:pPr algn="ctr"/>
            <a:r>
              <a:rPr lang="en-US" sz="900" dirty="0">
                <a:latin typeface="+mn-lt"/>
              </a:rPr>
              <a:t>Key</a:t>
            </a:r>
            <a:br>
              <a:rPr lang="en-US" sz="900" dirty="0">
                <a:latin typeface="+mn-lt"/>
              </a:rPr>
            </a:br>
            <a:r>
              <a:rPr lang="en-US" sz="900" dirty="0">
                <a:latin typeface="+mn-lt"/>
              </a:rPr>
              <a:t>Management</a:t>
            </a:r>
          </a:p>
        </p:txBody>
      </p:sp>
      <p:sp>
        <p:nvSpPr>
          <p:cNvPr id="19" name="TextBox 18">
            <a:extLst>
              <a:ext uri="{FF2B5EF4-FFF2-40B4-BE49-F238E27FC236}">
                <a16:creationId xmlns:a16="http://schemas.microsoft.com/office/drawing/2014/main" id="{562DF6B0-3D04-D555-E312-0FF1DB7B1EC8}"/>
              </a:ext>
            </a:extLst>
          </p:cNvPr>
          <p:cNvSpPr txBox="1"/>
          <p:nvPr/>
        </p:nvSpPr>
        <p:spPr>
          <a:xfrm>
            <a:off x="6147639" y="5133987"/>
            <a:ext cx="740806" cy="369332"/>
          </a:xfrm>
          <a:prstGeom prst="rect">
            <a:avLst/>
          </a:prstGeom>
          <a:noFill/>
        </p:spPr>
        <p:txBody>
          <a:bodyPr wrap="square">
            <a:spAutoFit/>
          </a:bodyPr>
          <a:lstStyle/>
          <a:p>
            <a:pPr algn="ctr"/>
            <a:r>
              <a:rPr lang="en-US" sz="900" dirty="0">
                <a:latin typeface="+mn-lt"/>
              </a:rPr>
              <a:t>Layer 2</a:t>
            </a:r>
            <a:br>
              <a:rPr lang="en-US" sz="900" dirty="0">
                <a:latin typeface="+mn-lt"/>
              </a:rPr>
            </a:br>
            <a:r>
              <a:rPr lang="en-US" sz="900" dirty="0">
                <a:latin typeface="+mn-lt"/>
              </a:rPr>
              <a:t>Routing</a:t>
            </a:r>
          </a:p>
        </p:txBody>
      </p:sp>
    </p:spTree>
    <p:extLst>
      <p:ext uri="{BB962C8B-B14F-4D97-AF65-F5344CB8AC3E}">
        <p14:creationId xmlns:p14="http://schemas.microsoft.com/office/powerpoint/2010/main" val="52711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DC1CC-9D2F-E7AA-ACFA-8BAAD3B4D9A1}"/>
            </a:ext>
          </a:extLst>
        </p:cNvPr>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44A21C14-2C7B-8A04-6F09-090D2676415D}"/>
              </a:ext>
            </a:extLst>
          </p:cNvPr>
          <p:cNvSpPr>
            <a:spLocks noChangeAspect="1" noChangeArrowheads="1"/>
          </p:cNvSpPr>
          <p:nvPr/>
        </p:nvSpPr>
        <p:spPr bwMode="auto">
          <a:xfrm>
            <a:off x="1600200"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05CC9121-2DDD-459B-0CB2-C416E59498A8}"/>
              </a:ext>
            </a:extLst>
          </p:cNvPr>
          <p:cNvSpPr>
            <a:spLocks noGrp="1"/>
          </p:cNvSpPr>
          <p:nvPr>
            <p:ph type="sldNum" sz="quarter" idx="12"/>
          </p:nvPr>
        </p:nvSpPr>
        <p:spPr>
          <a:xfrm>
            <a:off x="5882077" y="6475413"/>
            <a:ext cx="504049"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12</a:t>
            </a:fld>
            <a:endParaRPr lang="en-US" sz="1200" dirty="0"/>
          </a:p>
        </p:txBody>
      </p:sp>
      <p:grpSp>
        <p:nvGrpSpPr>
          <p:cNvPr id="8" name="Group 7">
            <a:extLst>
              <a:ext uri="{FF2B5EF4-FFF2-40B4-BE49-F238E27FC236}">
                <a16:creationId xmlns:a16="http://schemas.microsoft.com/office/drawing/2014/main" id="{DD74330B-4602-39AD-822E-594F07C9945D}"/>
              </a:ext>
            </a:extLst>
          </p:cNvPr>
          <p:cNvGrpSpPr/>
          <p:nvPr/>
        </p:nvGrpSpPr>
        <p:grpSpPr>
          <a:xfrm>
            <a:off x="115377" y="1275508"/>
            <a:ext cx="11961245" cy="5173841"/>
            <a:chOff x="103518" y="1258442"/>
            <a:chExt cx="11961245" cy="5173841"/>
          </a:xfrm>
        </p:grpSpPr>
        <p:pic>
          <p:nvPicPr>
            <p:cNvPr id="3" name="Picture 2">
              <a:extLst>
                <a:ext uri="{FF2B5EF4-FFF2-40B4-BE49-F238E27FC236}">
                  <a16:creationId xmlns:a16="http://schemas.microsoft.com/office/drawing/2014/main" id="{2349AD86-25AA-B355-F7E6-641D4CFD1BD8}"/>
                </a:ext>
              </a:extLst>
            </p:cNvPr>
            <p:cNvPicPr>
              <a:picLocks noChangeAspect="1"/>
            </p:cNvPicPr>
            <p:nvPr/>
          </p:nvPicPr>
          <p:blipFill>
            <a:blip r:embed="rId2"/>
            <a:srcRect b="48456"/>
            <a:stretch>
              <a:fillRect/>
            </a:stretch>
          </p:blipFill>
          <p:spPr>
            <a:xfrm>
              <a:off x="103518" y="1258442"/>
              <a:ext cx="5943600" cy="5099227"/>
            </a:xfrm>
            <a:prstGeom prst="rect">
              <a:avLst/>
            </a:prstGeom>
          </p:spPr>
        </p:pic>
        <p:grpSp>
          <p:nvGrpSpPr>
            <p:cNvPr id="7" name="Group 6">
              <a:extLst>
                <a:ext uri="{FF2B5EF4-FFF2-40B4-BE49-F238E27FC236}">
                  <a16:creationId xmlns:a16="http://schemas.microsoft.com/office/drawing/2014/main" id="{D9640B03-0841-0840-A34D-D479998CB9D7}"/>
                </a:ext>
              </a:extLst>
            </p:cNvPr>
            <p:cNvGrpSpPr/>
            <p:nvPr/>
          </p:nvGrpSpPr>
          <p:grpSpPr>
            <a:xfrm>
              <a:off x="6117568" y="1262515"/>
              <a:ext cx="5947195" cy="5169768"/>
              <a:chOff x="6143446" y="1314271"/>
              <a:chExt cx="5947195" cy="5084594"/>
            </a:xfrm>
          </p:grpSpPr>
          <p:pic>
            <p:nvPicPr>
              <p:cNvPr id="5" name="Picture 4">
                <a:extLst>
                  <a:ext uri="{FF2B5EF4-FFF2-40B4-BE49-F238E27FC236}">
                    <a16:creationId xmlns:a16="http://schemas.microsoft.com/office/drawing/2014/main" id="{98233A00-B0BC-0DD4-AA91-4702F8013726}"/>
                  </a:ext>
                </a:extLst>
              </p:cNvPr>
              <p:cNvPicPr>
                <a:picLocks noChangeAspect="1"/>
              </p:cNvPicPr>
              <p:nvPr/>
            </p:nvPicPr>
            <p:blipFill>
              <a:blip r:embed="rId2"/>
              <a:srcRect t="51572"/>
              <a:stretch>
                <a:fillRect/>
              </a:stretch>
            </p:blipFill>
            <p:spPr>
              <a:xfrm>
                <a:off x="6147041" y="1917704"/>
                <a:ext cx="5943600" cy="4481161"/>
              </a:xfrm>
              <a:prstGeom prst="rect">
                <a:avLst/>
              </a:prstGeom>
            </p:spPr>
          </p:pic>
          <p:pic>
            <p:nvPicPr>
              <p:cNvPr id="6" name="Picture 5">
                <a:extLst>
                  <a:ext uri="{FF2B5EF4-FFF2-40B4-BE49-F238E27FC236}">
                    <a16:creationId xmlns:a16="http://schemas.microsoft.com/office/drawing/2014/main" id="{956D1117-8C1B-6B19-6E4F-5EB7084D7A2E}"/>
                  </a:ext>
                </a:extLst>
              </p:cNvPr>
              <p:cNvPicPr>
                <a:picLocks noChangeAspect="1"/>
              </p:cNvPicPr>
              <p:nvPr/>
            </p:nvPicPr>
            <p:blipFill>
              <a:blip r:embed="rId2"/>
              <a:srcRect b="93948"/>
              <a:stretch>
                <a:fillRect/>
              </a:stretch>
            </p:blipFill>
            <p:spPr>
              <a:xfrm>
                <a:off x="6143446" y="1314271"/>
                <a:ext cx="5943600" cy="603428"/>
              </a:xfrm>
              <a:prstGeom prst="rect">
                <a:avLst/>
              </a:prstGeom>
            </p:spPr>
          </p:pic>
        </p:grpSp>
      </p:grpSp>
      <p:sp>
        <p:nvSpPr>
          <p:cNvPr id="10" name="Rectangle 4">
            <a:extLst>
              <a:ext uri="{FF2B5EF4-FFF2-40B4-BE49-F238E27FC236}">
                <a16:creationId xmlns:a16="http://schemas.microsoft.com/office/drawing/2014/main" id="{FDEBC165-96AD-A734-D591-140BF60F79D8}"/>
              </a:ext>
            </a:extLst>
          </p:cNvPr>
          <p:cNvSpPr txBox="1">
            <a:spLocks noChangeArrowheads="1"/>
          </p:cNvSpPr>
          <p:nvPr/>
        </p:nvSpPr>
        <p:spPr bwMode="auto">
          <a:xfrm>
            <a:off x="1829877" y="601994"/>
            <a:ext cx="8458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Frequency Band Usage</a:t>
            </a:r>
            <a:endParaRPr lang="en-US" sz="3200" b="1" kern="0" dirty="0"/>
          </a:p>
        </p:txBody>
      </p:sp>
    </p:spTree>
    <p:extLst>
      <p:ext uri="{BB962C8B-B14F-4D97-AF65-F5344CB8AC3E}">
        <p14:creationId xmlns:p14="http://schemas.microsoft.com/office/powerpoint/2010/main" val="396420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58805-7D46-0A57-C1B5-89C15B2DB5EB}"/>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F903D9AB-554E-8CAC-B0AC-616B62F268F2}"/>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802.15 2</a:t>
            </a:r>
            <a:r>
              <a:rPr lang="en-US" sz="1000" kern="1200" baseline="30000" dirty="0">
                <a:cs typeface="Arial" panose="020B0604020202020204" pitchFamily="34" charset="0"/>
              </a:rPr>
              <a:t>nd</a:t>
            </a:r>
            <a:r>
              <a:rPr lang="en-US" sz="1000" kern="1200" dirty="0">
                <a:cs typeface="Arial" panose="020B0604020202020204" pitchFamily="34" charset="0"/>
              </a:rPr>
              <a:t> Vice-Chair: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Ann Krieger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Last joint meeting was in Thailand, November 2018.  </a:t>
            </a:r>
          </a:p>
          <a:p>
            <a:pPr marL="574675" indent="-119063" fontAlgn="b">
              <a:lnSpc>
                <a:spcPct val="80000"/>
              </a:lnSpc>
              <a:spcAft>
                <a:spcPts val="0"/>
              </a:spcAft>
              <a:tabLst>
                <a:tab pos="446088" algn="l"/>
              </a:tabLst>
              <a:defRPr/>
            </a:pPr>
            <a:r>
              <a:rPr lang="en-US" sz="1000" kern="1200" dirty="0">
                <a:cs typeface="Arial" panose="020B0604020202020204" pitchFamily="34" charset="0"/>
              </a:rPr>
              <a:t>Russ Housley (IETF liaison) gave an overview of the IETF to include their governess, organization, how they start new work and their demographics (I hope to have a link later today for this)</a:t>
            </a:r>
            <a:br>
              <a:rPr lang="en-US" sz="1000" kern="1200" dirty="0">
                <a:cs typeface="Arial" panose="020B0604020202020204" pitchFamily="34" charset="0"/>
              </a:rPr>
            </a:br>
            <a:r>
              <a:rPr lang="en-US" sz="1000" dirty="0">
                <a:solidFill>
                  <a:srgbClr val="0000FF"/>
                </a:solidFill>
                <a:hlinkClick r:id="rId3">
                  <a:extLst>
                    <a:ext uri="{A12FA001-AC4F-418D-AE19-62706E023703}">
                      <ahyp:hlinkClr xmlns:ahyp="http://schemas.microsoft.com/office/drawing/2018/hyperlinkcolor" val="tx"/>
                    </a:ext>
                  </a:extLst>
                </a:hlinkClick>
              </a:rPr>
              <a:t>https://datatracker.ietf.org/meeting/interim-2025-ietfieee-03/materials/slides-interim-2025-ietfieee-03-sessa-internet-engineering-task-force-standards-process-overview-00</a:t>
            </a:r>
            <a:endParaRPr lang="en-US" sz="1000" kern="1200" dirty="0">
              <a:solidFill>
                <a:srgbClr val="0000FF"/>
              </a:solidFill>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Dorothy Stanley (IEEE 802  liaison) gave an overview of IEEE and where IEEE 802 fits in to include our organization and starting new work</a:t>
            </a:r>
            <a:br>
              <a:rPr lang="en-US" sz="1000" kern="1200" dirty="0">
                <a:cs typeface="Arial" panose="020B0604020202020204" pitchFamily="34" charset="0"/>
              </a:rPr>
            </a:br>
            <a:r>
              <a:rPr lang="en-US" sz="1000" dirty="0">
                <a:solidFill>
                  <a:srgbClr val="0000FF"/>
                </a:solidFill>
                <a:hlinkClick r:id="rId4">
                  <a:extLst>
                    <a:ext uri="{A12FA001-AC4F-418D-AE19-62706E023703}">
                      <ahyp:hlinkClr xmlns:ahyp="http://schemas.microsoft.com/office/drawing/2018/hyperlinkcolor" val="tx"/>
                    </a:ext>
                  </a:extLst>
                </a:hlinkClick>
              </a:rPr>
              <a:t>https://datatracker.ietf.org/meeting/interim-2025-ietfieee-03/materials/slides-interim-2025-ietfieee-03-sessa-ieee-ieee-standards-association-and-ieee-802-lanman-standards-process-overview-00</a:t>
            </a:r>
            <a:endParaRPr lang="en-US" sz="1000" kern="1200" dirty="0">
              <a:solidFill>
                <a:srgbClr val="0000FF"/>
              </a:solidFill>
              <a:highlight>
                <a:srgbClr val="FFFF00"/>
              </a:highlight>
              <a:cs typeface="Arial" panose="020B0604020202020204" pitchFamily="34" charset="0"/>
            </a:endParaRPr>
          </a:p>
          <a:p>
            <a:pPr marL="690563" indent="-119063" fontAlgn="b">
              <a:lnSpc>
                <a:spcPct val="80000"/>
              </a:lnSpc>
              <a:spcAft>
                <a:spcPts val="0"/>
              </a:spcAft>
              <a:tabLst>
                <a:tab pos="446088" algn="l"/>
              </a:tabLst>
              <a:defRPr/>
            </a:pPr>
            <a:r>
              <a:rPr lang="en-US" sz="1000" kern="1200" dirty="0">
                <a:cs typeface="Arial" panose="020B0604020202020204" pitchFamily="34" charset="0"/>
              </a:rPr>
              <a:t>IETF mentioned they are interested in low power consumption and are working on any efforts in this area</a:t>
            </a:r>
          </a:p>
          <a:p>
            <a:pPr marL="574675" indent="-119063" fontAlgn="b">
              <a:lnSpc>
                <a:spcPct val="80000"/>
              </a:lnSpc>
              <a:spcAft>
                <a:spcPts val="0"/>
              </a:spcAft>
              <a:tabLst>
                <a:tab pos="446088" algn="l"/>
              </a:tabLst>
              <a:defRPr/>
            </a:pPr>
            <a:r>
              <a:rPr lang="en-US" sz="1000" kern="1200" dirty="0">
                <a:cs typeface="Arial" panose="020B0604020202020204" pitchFamily="34" charset="0"/>
              </a:rPr>
              <a:t>Current Areas of discussion: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Post-Quantum Computing</a:t>
            </a:r>
          </a:p>
          <a:p>
            <a:pPr marL="690563" indent="-119063" fontAlgn="b">
              <a:lnSpc>
                <a:spcPct val="80000"/>
              </a:lnSpc>
              <a:spcAft>
                <a:spcPts val="0"/>
              </a:spcAft>
              <a:tabLst>
                <a:tab pos="446088" algn="l"/>
              </a:tabLst>
              <a:defRPr/>
            </a:pPr>
            <a:r>
              <a:rPr lang="en-US" sz="1000" kern="1200" dirty="0">
                <a:cs typeface="Arial" panose="020B0604020202020204" pitchFamily="34" charset="0"/>
              </a:rPr>
              <a:t>TSN </a:t>
            </a:r>
          </a:p>
          <a:p>
            <a:pPr marL="690563" indent="-119063" fontAlgn="b">
              <a:lnSpc>
                <a:spcPct val="80000"/>
              </a:lnSpc>
              <a:spcAft>
                <a:spcPts val="0"/>
              </a:spcAft>
              <a:tabLst>
                <a:tab pos="446088" algn="l"/>
              </a:tabLst>
              <a:defRPr/>
            </a:pPr>
            <a:r>
              <a:rPr lang="en-US" sz="1000" kern="1200" dirty="0">
                <a:cs typeface="Arial" panose="020B0604020202020204" pitchFamily="34" charset="0"/>
              </a:rPr>
              <a:t>YANG </a:t>
            </a:r>
          </a:p>
          <a:p>
            <a:pPr marL="690563" indent="-119063" fontAlgn="b">
              <a:lnSpc>
                <a:spcPct val="80000"/>
              </a:lnSpc>
              <a:spcAft>
                <a:spcPts val="0"/>
              </a:spcAft>
              <a:tabLst>
                <a:tab pos="446088" algn="l"/>
              </a:tabLst>
              <a:defRPr/>
            </a:pPr>
            <a:r>
              <a:rPr lang="en-US" sz="1000" kern="1200" dirty="0">
                <a:cs typeface="Arial" panose="020B0604020202020204" pitchFamily="34" charset="0"/>
              </a:rPr>
              <a:t>Capability Discovery</a:t>
            </a:r>
          </a:p>
          <a:p>
            <a:pPr marL="690563" indent="-119063" fontAlgn="b">
              <a:lnSpc>
                <a:spcPct val="80000"/>
              </a:lnSpc>
              <a:spcAft>
                <a:spcPts val="0"/>
              </a:spcAft>
              <a:tabLst>
                <a:tab pos="446088" algn="l"/>
              </a:tabLst>
              <a:defRPr/>
            </a:pPr>
            <a:r>
              <a:rPr lang="en-US" sz="1000" kern="1200" dirty="0">
                <a:cs typeface="Arial" panose="020B0604020202020204" pitchFamily="34" charset="0"/>
              </a:rPr>
              <a:t>Jumbo Ethernet Frames</a:t>
            </a:r>
          </a:p>
          <a:p>
            <a:pPr marL="690563" indent="-119063" fontAlgn="b">
              <a:lnSpc>
                <a:spcPct val="80000"/>
              </a:lnSpc>
              <a:spcAft>
                <a:spcPts val="0"/>
              </a:spcAft>
              <a:tabLst>
                <a:tab pos="446088" algn="l"/>
              </a:tabLst>
              <a:defRPr/>
            </a:pPr>
            <a:r>
              <a:rPr lang="en-US" sz="1000" kern="1200" dirty="0">
                <a:cs typeface="Arial" panose="020B0604020202020204" pitchFamily="34" charset="0"/>
              </a:rPr>
              <a:t>L4S</a:t>
            </a:r>
          </a:p>
          <a:p>
            <a:pPr marL="233363" indent="0" fontAlgn="b">
              <a:lnSpc>
                <a:spcPct val="80000"/>
              </a:lnSpc>
              <a:spcAft>
                <a:spcPts val="0"/>
              </a:spcAft>
              <a:buNone/>
              <a:defRPr/>
            </a:pPr>
            <a:r>
              <a:rPr lang="en-US" sz="1000" kern="1200" dirty="0">
                <a:cs typeface="Arial" panose="020B0604020202020204" pitchFamily="34" charset="0"/>
              </a:rPr>
              <a:t>Minutes</a:t>
            </a:r>
            <a:r>
              <a:rPr lang="en-US" sz="1000" kern="1200" dirty="0">
                <a:solidFill>
                  <a:srgbClr val="0000FF"/>
                </a:solidFill>
                <a:cs typeface="Arial" panose="020B0604020202020204" pitchFamily="34" charset="0"/>
              </a:rPr>
              <a:t>: </a:t>
            </a:r>
            <a:r>
              <a:rPr lang="en-US" sz="1000" dirty="0">
                <a:solidFill>
                  <a:srgbClr val="0000FF"/>
                </a:solidFill>
                <a:hlinkClick r:id="rId5">
                  <a:extLst>
                    <a:ext uri="{A12FA001-AC4F-418D-AE19-62706E023703}">
                      <ahyp:hlinkClr xmlns:ahyp="http://schemas.microsoft.com/office/drawing/2018/hyperlinkcolor" val="tx"/>
                    </a:ext>
                  </a:extLst>
                </a:hlinkClick>
              </a:rPr>
              <a:t>https://datatracker.ietf.org/meeting/interim-2025-ietfieee-03/materials/minutes-interim-2025-ietfieee-03-202507260700-00</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Joint mtg. folder: </a:t>
            </a:r>
            <a:r>
              <a:rPr lang="en-US" sz="1000" kern="1200" dirty="0">
                <a:solidFill>
                  <a:srgbClr val="0000FF"/>
                </a:solidFill>
                <a:cs typeface="Arial" panose="020B0604020202020204" pitchFamily="34" charset="0"/>
                <a:hlinkClick r:id="rId6">
                  <a:extLst>
                    <a:ext uri="{A12FA001-AC4F-418D-AE19-62706E023703}">
                      <ahyp:hlinkClr xmlns:ahyp="http://schemas.microsoft.com/office/drawing/2018/hyperlinkcolor" val="tx"/>
                    </a:ext>
                  </a:extLst>
                </a:hlinkClick>
              </a:rPr>
              <a:t>https://datatracker.ietf.org/meeting/interim-2025-ietfieee-03/session/ietfieee</a:t>
            </a:r>
            <a:endParaRPr lang="en-US" sz="1000" kern="1200" dirty="0">
              <a:solidFill>
                <a:schemeClr val="tx1">
                  <a:lumMod val="95000"/>
                  <a:lumOff val="5000"/>
                </a:schemeClr>
              </a:solidFill>
              <a:cs typeface="Arial" panose="020B0604020202020204" pitchFamily="34" charset="0"/>
            </a:endParaRPr>
          </a:p>
          <a:p>
            <a:pPr marL="233363" indent="0" fontAlgn="b">
              <a:lnSpc>
                <a:spcPct val="80000"/>
              </a:lnSpc>
              <a:spcAft>
                <a:spcPts val="0"/>
              </a:spcAft>
              <a:buNone/>
              <a:defRPr/>
            </a:pPr>
            <a:r>
              <a:rPr lang="en-US" sz="1000" kern="1200" dirty="0">
                <a:solidFill>
                  <a:schemeClr val="tx1">
                    <a:lumMod val="95000"/>
                    <a:lumOff val="5000"/>
                  </a:schemeClr>
                </a:solidFill>
                <a:cs typeface="Arial" panose="020B0604020202020204" pitchFamily="34" charset="0"/>
              </a:rPr>
              <a:t>LMSC July 2025 802 IETF SC Report: </a:t>
            </a:r>
            <a:r>
              <a:rPr lang="en-US" sz="1000" kern="1200" dirty="0">
                <a:solidFill>
                  <a:srgbClr val="0000FF"/>
                </a:solidFill>
                <a:cs typeface="Arial" panose="020B0604020202020204" pitchFamily="34" charset="0"/>
                <a:hlinkClick r:id="rId7">
                  <a:extLst>
                    <a:ext uri="{A12FA001-AC4F-418D-AE19-62706E023703}">
                      <ahyp:hlinkClr xmlns:ahyp="http://schemas.microsoft.com/office/drawing/2018/hyperlinkcolor" val="tx"/>
                    </a:ext>
                  </a:extLst>
                </a:hlinkClick>
              </a:rPr>
              <a:t>https://mentor.ieee.org/802-ec/dcn/25/ec-25-0136-01-LMSC-2025-july-ietf-sc-report.pptx</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p:txBody>
      </p:sp>
      <p:sp>
        <p:nvSpPr>
          <p:cNvPr id="5" name="AutoShape 4" descr="2520542a.jpg">
            <a:extLst>
              <a:ext uri="{FF2B5EF4-FFF2-40B4-BE49-F238E27FC236}">
                <a16:creationId xmlns:a16="http://schemas.microsoft.com/office/drawing/2014/main" id="{D1C1469C-9A31-D052-A8A1-ECA484BBDF52}"/>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5F37D58C-1432-49F2-90E9-DFF6EF2F9FD3}"/>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July 26</a:t>
            </a:r>
            <a:r>
              <a:rPr lang="en-US" sz="3200" baseline="30000" dirty="0">
                <a:latin typeface="Arial Rounded MT Bold" pitchFamily="34" charset="0"/>
                <a:cs typeface="Arial" charset="0"/>
              </a:rPr>
              <a:t>th</a:t>
            </a:r>
            <a:r>
              <a:rPr lang="en-US" sz="3200" dirty="0">
                <a:latin typeface="Arial Rounded MT Bold" pitchFamily="34" charset="0"/>
                <a:cs typeface="Arial" charset="0"/>
              </a:rPr>
              <a:t> Joint IETF/802 Leadership Mtg.</a:t>
            </a:r>
            <a:br>
              <a:rPr lang="en-US" sz="3200" dirty="0">
                <a:latin typeface="Arial Rounded MT Bold" pitchFamily="34" charset="0"/>
                <a:cs typeface="Arial" charset="0"/>
              </a:rPr>
            </a:br>
            <a:r>
              <a:rPr lang="en-US" sz="3200" dirty="0">
                <a:latin typeface="Arial Rounded MT Bold" pitchFamily="34" charset="0"/>
                <a:cs typeface="Arial" charset="0"/>
              </a:rPr>
              <a:t>Summary/Overview</a:t>
            </a:r>
          </a:p>
        </p:txBody>
      </p:sp>
      <p:sp>
        <p:nvSpPr>
          <p:cNvPr id="2" name="Slide Number Placeholder 6">
            <a:extLst>
              <a:ext uri="{FF2B5EF4-FFF2-40B4-BE49-F238E27FC236}">
                <a16:creationId xmlns:a16="http://schemas.microsoft.com/office/drawing/2014/main" id="{E9264F5C-E919-4485-AE5C-E098BE2E8A38}"/>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13</a:t>
            </a:fld>
            <a:endParaRPr lang="en-US" sz="1200" dirty="0"/>
          </a:p>
        </p:txBody>
      </p:sp>
    </p:spTree>
    <p:extLst>
      <p:ext uri="{BB962C8B-B14F-4D97-AF65-F5344CB8AC3E}">
        <p14:creationId xmlns:p14="http://schemas.microsoft.com/office/powerpoint/2010/main" val="3374269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1981201"/>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14</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TG4ab (NG UWB)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Ultra </a:t>
            </a:r>
            <a:r>
              <a:rPr lang="en-US" sz="3200" dirty="0" err="1">
                <a:latin typeface="Arial Rounded MT Bold" pitchFamily="34" charset="0"/>
                <a:cs typeface="Arial" charset="0"/>
              </a:rPr>
              <a:t>WideBand</a:t>
            </a:r>
            <a:r>
              <a:rPr lang="en-US" sz="3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15</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TG4ac (Privacy) -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16</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TG4ad (NG SUN PHYs)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Next Gen. SUN PHYs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17</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TG4ae (Ascon Crypt. Alg.)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18</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802.15.6 standard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TG6ma (BAN/VAN)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19</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484F5-1010-1BE0-C5E8-B9971D532292}"/>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4EFA0664-5DA1-7031-803B-A4393C4875F0}"/>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54558312-DB0B-581C-93BE-40585B347F01}"/>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2</a:t>
            </a:fld>
            <a:endParaRPr lang="en-US" sz="1200"/>
          </a:p>
        </p:txBody>
      </p:sp>
      <p:sp>
        <p:nvSpPr>
          <p:cNvPr id="5" name="Rectangle 4">
            <a:extLst>
              <a:ext uri="{FF2B5EF4-FFF2-40B4-BE49-F238E27FC236}">
                <a16:creationId xmlns:a16="http://schemas.microsoft.com/office/drawing/2014/main" id="{43620EDE-7CA7-4EFA-D011-551663CB80EB}"/>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Org. Chart</a:t>
            </a:r>
          </a:p>
        </p:txBody>
      </p:sp>
      <p:pic>
        <p:nvPicPr>
          <p:cNvPr id="4" name="Picture 3">
            <a:extLst>
              <a:ext uri="{FF2B5EF4-FFF2-40B4-BE49-F238E27FC236}">
                <a16:creationId xmlns:a16="http://schemas.microsoft.com/office/drawing/2014/main" id="{75BF48B2-05C5-8068-CD87-F1C2DA1B9B82}"/>
              </a:ext>
            </a:extLst>
          </p:cNvPr>
          <p:cNvPicPr>
            <a:picLocks noChangeAspect="1"/>
          </p:cNvPicPr>
          <p:nvPr/>
        </p:nvPicPr>
        <p:blipFill>
          <a:blip r:embed="rId2"/>
          <a:stretch>
            <a:fillRect/>
          </a:stretch>
        </p:blipFill>
        <p:spPr>
          <a:xfrm>
            <a:off x="1669272" y="1313821"/>
            <a:ext cx="8853457" cy="5010336"/>
          </a:xfrm>
          <a:prstGeom prst="rect">
            <a:avLst/>
          </a:prstGeom>
        </p:spPr>
      </p:pic>
    </p:spTree>
    <p:extLst>
      <p:ext uri="{BB962C8B-B14F-4D97-AF65-F5344CB8AC3E}">
        <p14:creationId xmlns:p14="http://schemas.microsoft.com/office/powerpoint/2010/main" val="4079110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1"/>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top of the existing 802.15.7 standard.</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20</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1905000" y="785229"/>
            <a:ext cx="83820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tabLst>
                <a:tab pos="446088" algn="l"/>
              </a:tabLst>
              <a:defRPr/>
            </a:pPr>
            <a:r>
              <a:rPr lang="en-US" sz="3200" dirty="0">
                <a:latin typeface="Arial Rounded MT Bold" pitchFamily="34" charset="0"/>
                <a:cs typeface="Arial" charset="0"/>
              </a:rPr>
              <a:t>TG7a (OCC) - Higher Rate, Longer Range Optical Camera Comms. Amendment</a:t>
            </a:r>
          </a:p>
        </p:txBody>
      </p:sp>
    </p:spTree>
    <p:extLst>
      <p:ext uri="{BB962C8B-B14F-4D97-AF65-F5344CB8AC3E}">
        <p14:creationId xmlns:p14="http://schemas.microsoft.com/office/powerpoint/2010/main" val="293077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682652"/>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TG9a (EDHOC KMP) -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21</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TG14 (IR UWB AHN) - 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22</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 that references the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TG15 (NB AHN) - 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23</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802.16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24</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CC6CC-8F7E-1D33-D8FB-8358FD570DD6}"/>
            </a:ext>
          </a:extLst>
        </p:cNvPr>
        <p:cNvGrpSpPr/>
        <p:nvPr/>
      </p:nvGrpSpPr>
      <p:grpSpPr>
        <a:xfrm>
          <a:off x="0" y="0"/>
          <a:ext cx="0" cy="0"/>
          <a:chOff x="0" y="0"/>
          <a:chExt cx="0" cy="0"/>
        </a:xfrm>
      </p:grpSpPr>
      <p:sp>
        <p:nvSpPr>
          <p:cNvPr id="5126" name="Rectangle 3">
            <a:extLst>
              <a:ext uri="{FF2B5EF4-FFF2-40B4-BE49-F238E27FC236}">
                <a16:creationId xmlns:a16="http://schemas.microsoft.com/office/drawing/2014/main" id="{B8F53D03-D951-5253-9852-67D7311F5EF8}"/>
              </a:ext>
            </a:extLst>
          </p:cNvPr>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802.16-2017 is coming up on it’s 10-year anniversary and as such a revision needs to be started to incorporate any amendments (802.16t) since the 802.16-2017 standard.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TG16me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Roll up of 802.16t amendment</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Address any issues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is a revision to the 802.16-2017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440A7003-295C-10BE-13A3-ED4C20E3037B}"/>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C72E520-53F3-D2FF-A735-748A261946D0}"/>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TG16me (</a:t>
            </a:r>
            <a:r>
              <a:rPr lang="en-US" sz="3200" dirty="0" err="1">
                <a:latin typeface="Arial Rounded MT Bold" pitchFamily="34" charset="0"/>
                <a:cs typeface="Arial" charset="0"/>
              </a:rPr>
              <a:t>Lic</a:t>
            </a:r>
            <a:r>
              <a:rPr lang="en-US" sz="3200" dirty="0">
                <a:latin typeface="Arial Rounded MT Bold" pitchFamily="34" charset="0"/>
                <a:cs typeface="Arial" charset="0"/>
              </a:rPr>
              <a:t> NB) - Licensed Narrowband Revision</a:t>
            </a:r>
          </a:p>
        </p:txBody>
      </p:sp>
      <p:sp>
        <p:nvSpPr>
          <p:cNvPr id="2" name="Slide Number Placeholder 6">
            <a:extLst>
              <a:ext uri="{FF2B5EF4-FFF2-40B4-BE49-F238E27FC236}">
                <a16:creationId xmlns:a16="http://schemas.microsoft.com/office/drawing/2014/main" id="{C93DF164-17F0-98CF-7E61-F6C2C09E74A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25</a:t>
            </a:fld>
            <a:endParaRPr lang="en-US" sz="1200" dirty="0"/>
          </a:p>
        </p:txBody>
      </p:sp>
    </p:spTree>
    <p:extLst>
      <p:ext uri="{BB962C8B-B14F-4D97-AF65-F5344CB8AC3E}">
        <p14:creationId xmlns:p14="http://schemas.microsoft.com/office/powerpoint/2010/main" val="1613167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1943100" y="762001"/>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26</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IG (NG-OWC) -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27</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5879224" y="6477000"/>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28</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44359"/>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29</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a:t>
            </a:fld>
            <a:endParaRPr lang="en-US" sz="1200"/>
          </a:p>
        </p:txBody>
      </p:sp>
      <p:sp>
        <p:nvSpPr>
          <p:cNvPr id="4" name="Rectangle 4">
            <a:extLst>
              <a:ext uri="{FF2B5EF4-FFF2-40B4-BE49-F238E27FC236}">
                <a16:creationId xmlns:a16="http://schemas.microsoft.com/office/drawing/2014/main" id="{7B5E4C93-8226-F8D7-3000-08D7DBF40D71}"/>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Standards Pipeline</a:t>
            </a:r>
          </a:p>
        </p:txBody>
      </p:sp>
      <p:pic>
        <p:nvPicPr>
          <p:cNvPr id="64" name="Picture 63">
            <a:extLst>
              <a:ext uri="{FF2B5EF4-FFF2-40B4-BE49-F238E27FC236}">
                <a16:creationId xmlns:a16="http://schemas.microsoft.com/office/drawing/2014/main" id="{7586BA0E-76DB-B2B2-1058-770E830F733D}"/>
              </a:ext>
            </a:extLst>
          </p:cNvPr>
          <p:cNvPicPr>
            <a:picLocks noChangeAspect="1"/>
          </p:cNvPicPr>
          <p:nvPr/>
        </p:nvPicPr>
        <p:blipFill>
          <a:blip r:embed="rId2"/>
          <a:stretch>
            <a:fillRect/>
          </a:stretch>
        </p:blipFill>
        <p:spPr>
          <a:xfrm>
            <a:off x="1593915" y="1255073"/>
            <a:ext cx="9004170" cy="5220340"/>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THz -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30</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1752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2071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2057400" y="777632"/>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tabLst>
                <a:tab pos="446088" algn="l"/>
              </a:tabLst>
              <a:defRPr/>
            </a:pPr>
            <a:r>
              <a:rPr lang="en-US" sz="3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5879224"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31</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83655"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a:pPr>
                <a:defRPr/>
              </a:pPr>
              <a:t>32</a:t>
            </a:fld>
            <a:endParaRPr lang="en-US" sz="1200"/>
          </a:p>
        </p:txBody>
      </p:sp>
      <p:sp>
        <p:nvSpPr>
          <p:cNvPr id="5126" name="Rectangle 3"/>
          <p:cNvSpPr>
            <a:spLocks noGrp="1" noChangeArrowheads="1"/>
          </p:cNvSpPr>
          <p:nvPr>
            <p:ph type="body" sz="half" idx="1"/>
          </p:nvPr>
        </p:nvSpPr>
        <p:spPr>
          <a:xfrm>
            <a:off x="1752600" y="1309469"/>
            <a:ext cx="8686800" cy="5122812"/>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 UWB)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 </a:t>
            </a:r>
            <a:r>
              <a:rPr lang="en-US" sz="2000" dirty="0">
                <a:solidFill>
                  <a:srgbClr val="000000"/>
                </a:solidFill>
                <a:latin typeface="Arial Rounded MT Bold" pitchFamily="34" charset="0"/>
                <a:cs typeface="Arial" pitchFamily="34" charset="0"/>
              </a:rPr>
              <a:t>Amendment</a:t>
            </a:r>
            <a:endParaRPr lang="en-US" sz="2000" kern="1200" dirty="0">
              <a:latin typeface="Arial Rounded MT Bold" pitchFamily="34" charset="0"/>
              <a:cs typeface="Arial" charset="0"/>
            </a:endParaRP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 SUN PHYs) Amendment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to include in the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33</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 Amendment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latest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next Letter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34</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(IR UWB 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 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Amendment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Address any feedback/comments from IEEE Publication Editors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16me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 NB)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Continue discussing approach to the revision</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timeline of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1616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35</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Discuss/Hear Updates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 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related technical areas</a:t>
            </a:r>
          </a:p>
          <a:p>
            <a:pPr marL="18288" indent="0" fontAlgn="b">
              <a:lnSpc>
                <a:spcPct val="80000"/>
              </a:lnSpc>
              <a:buNone/>
              <a:defRPr/>
            </a:pPr>
            <a:endParaRPr lang="en-US" sz="1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xfrm>
            <a:off x="5841123" y="6475413"/>
            <a:ext cx="509755"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36</a:t>
            </a:fld>
            <a:endParaRPr lang="en-US" sz="1200" dirty="0"/>
          </a:p>
        </p:txBody>
      </p:sp>
      <p:sp>
        <p:nvSpPr>
          <p:cNvPr id="5126" name="Rectangle 3"/>
          <p:cNvSpPr>
            <a:spLocks noGrp="1" noChangeArrowheads="1"/>
          </p:cNvSpPr>
          <p:nvPr>
            <p:ph type="body" sz="half" idx="1"/>
          </p:nvPr>
        </p:nvSpPr>
        <p:spPr>
          <a:xfrm>
            <a:off x="1752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PARs from other WG’s and provide feedback</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THz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on future potential WG15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1616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7D412-B6BC-FD9C-37B4-EB039E336ED5}"/>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BF7DD2B1-3800-7FD2-A9CD-DF1BC438CAB9}"/>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6E529294-A43F-2660-0083-B93A199D5AA7}"/>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LB Closings Update</a:t>
            </a:r>
          </a:p>
        </p:txBody>
      </p:sp>
      <p:sp>
        <p:nvSpPr>
          <p:cNvPr id="7" name="Rectangle 3">
            <a:extLst>
              <a:ext uri="{FF2B5EF4-FFF2-40B4-BE49-F238E27FC236}">
                <a16:creationId xmlns:a16="http://schemas.microsoft.com/office/drawing/2014/main" id="{01B80B2E-AB0B-8B94-1DEE-F891B7D0C7E7}"/>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09600" indent="-609600" algn="l" fontAlgn="b">
              <a:lnSpc>
                <a:spcPct val="80000"/>
              </a:lnSpc>
              <a:spcAft>
                <a:spcPts val="600"/>
              </a:spcAft>
              <a:defRPr/>
            </a:pPr>
            <a:r>
              <a:rPr lang="en-US" sz="2000" kern="0" dirty="0">
                <a:latin typeface="Arial Rounded MT Bold" pitchFamily="34" charset="0"/>
                <a:cs typeface="Arial" charset="0"/>
              </a:rPr>
              <a:t>WG15 Letter Ballots closing since the close of the previous session</a:t>
            </a:r>
          </a:p>
          <a:p>
            <a:pPr marL="920750" lvl="1" indent="-463550" algn="l" fontAlgn="b">
              <a:lnSpc>
                <a:spcPct val="80000"/>
              </a:lnSpc>
              <a:spcAft>
                <a:spcPts val="600"/>
              </a:spcAft>
              <a:tabLst>
                <a:tab pos="2001838" algn="l"/>
              </a:tabLst>
              <a:defRPr/>
            </a:pPr>
            <a:endParaRPr lang="en-US" sz="1200" b="1" kern="0" dirty="0">
              <a:latin typeface="Arial Rounded MT Bold" pitchFamily="34" charset="0"/>
              <a:cs typeface="Arial" charset="0"/>
            </a:endParaRP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Project</a:t>
            </a:r>
            <a:r>
              <a:rPr lang="en-US" sz="1200" kern="0" dirty="0">
                <a:latin typeface="Arial Rounded MT Bold" pitchFamily="34" charset="0"/>
                <a:cs typeface="Arial" charset="0"/>
              </a:rPr>
              <a:t>	P802.15.4ac 	P802.15.4ae 	P802.15.9a	P802.15.6ma 	P802.15.xyz</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Draft / LB #</a:t>
            </a:r>
            <a:r>
              <a:rPr lang="en-US" sz="1200" kern="0" dirty="0">
                <a:latin typeface="Arial Rounded MT Bold" pitchFamily="34" charset="0"/>
                <a:cs typeface="Arial" charset="0"/>
              </a:rPr>
              <a:t>	D2/LB218 	D0/LB219	D1/LB220	D6/LB221	D0/LB222</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VOTERS</a:t>
            </a:r>
            <a:r>
              <a:rPr lang="en-US" sz="1200" kern="0" dirty="0">
                <a:latin typeface="Arial Rounded MT Bold" pitchFamily="34" charset="0"/>
                <a:cs typeface="Arial" charset="0"/>
              </a:rPr>
              <a:t>	116	129	129	124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VOTED</a:t>
            </a:r>
            <a:r>
              <a:rPr lang="en-US" sz="1200" kern="0" dirty="0">
                <a:latin typeface="Arial Rounded MT Bold" pitchFamily="34" charset="0"/>
                <a:cs typeface="Arial" charset="0"/>
              </a:rPr>
              <a:t>	96	73	95	104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YES</a:t>
            </a:r>
            <a:r>
              <a:rPr lang="en-US" sz="1200" kern="0" dirty="0">
                <a:latin typeface="Arial Rounded MT Bold" pitchFamily="34" charset="0"/>
                <a:cs typeface="Arial" charset="0"/>
              </a:rPr>
              <a:t>		82	64	83	97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ABSTAIN</a:t>
            </a:r>
            <a:r>
              <a:rPr lang="en-US" sz="1200" kern="0" dirty="0">
                <a:latin typeface="Arial Rounded MT Bold" pitchFamily="34" charset="0"/>
                <a:cs typeface="Arial" charset="0"/>
              </a:rPr>
              <a:t>	12	9	11	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NO</a:t>
            </a:r>
            <a:r>
              <a:rPr lang="en-US" sz="1200" kern="0" dirty="0">
                <a:latin typeface="Arial Rounded MT Bold" pitchFamily="34" charset="0"/>
                <a:cs typeface="Arial" charset="0"/>
              </a:rPr>
              <a:t>		2	0	1	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VOTERS</a:t>
            </a:r>
            <a:r>
              <a:rPr lang="en-US" sz="1200" kern="0" dirty="0">
                <a:latin typeface="Arial Rounded MT Bold" pitchFamily="34" charset="0"/>
                <a:cs typeface="Arial" charset="0"/>
              </a:rPr>
              <a:t>	82.76	59.59	73.164	83.37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YES</a:t>
            </a:r>
            <a:r>
              <a:rPr lang="en-US" sz="1200" kern="0" dirty="0">
                <a:latin typeface="Arial Rounded MT Bold" pitchFamily="34" charset="0"/>
                <a:cs typeface="Arial" charset="0"/>
              </a:rPr>
              <a:t>	97.62	100.0	93.81	100.00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 ABSTAIN</a:t>
            </a:r>
            <a:r>
              <a:rPr lang="en-US" sz="1200" kern="0" dirty="0">
                <a:latin typeface="Arial Rounded MT Bold" pitchFamily="34" charset="0"/>
                <a:cs typeface="Arial" charset="0"/>
              </a:rPr>
              <a:t>	12.50	12.33	11.58	6.73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a:t>
            </a:r>
            <a:r>
              <a:rPr lang="en-US" sz="1200" kern="0" dirty="0">
                <a:latin typeface="Arial Rounded MT Bold" pitchFamily="34" charset="0"/>
                <a:cs typeface="Arial" charset="0"/>
              </a:rPr>
              <a:t>	20	56	34	20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Did Not Vote %</a:t>
            </a:r>
            <a:r>
              <a:rPr lang="en-US" sz="1200" kern="0" dirty="0">
                <a:latin typeface="Arial Rounded MT Bold" pitchFamily="34" charset="0"/>
                <a:cs typeface="Arial" charset="0"/>
              </a:rPr>
              <a:t>	17.2	43.4	26.4	16.1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Open Date</a:t>
            </a:r>
            <a:r>
              <a:rPr lang="en-US" sz="1200" kern="0" dirty="0">
                <a:latin typeface="Arial Rounded MT Bold" pitchFamily="34" charset="0"/>
                <a:cs typeface="Arial" charset="0"/>
              </a:rPr>
              <a:t>	6/2/25 	6/6/25	6/6/25	6/20/25	x	</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b="1" kern="0" dirty="0">
                <a:latin typeface="Arial Rounded MT Bold" pitchFamily="34" charset="0"/>
                <a:cs typeface="Arial" charset="0"/>
              </a:rPr>
              <a:t>Close Date</a:t>
            </a:r>
            <a:r>
              <a:rPr lang="en-US" sz="1200" kern="0" dirty="0">
                <a:latin typeface="Arial Rounded MT Bold" pitchFamily="34" charset="0"/>
                <a:cs typeface="Arial" charset="0"/>
              </a:rPr>
              <a:t>	6/2/25 	7/6/25 	6/21/25	7/5/25	x</a:t>
            </a:r>
          </a:p>
          <a:p>
            <a:pPr marL="920750" lvl="1" indent="-463550" algn="l" fontAlgn="b">
              <a:lnSpc>
                <a:spcPct val="80000"/>
              </a:lnSpc>
              <a:spcAft>
                <a:spcPts val="600"/>
              </a:spcAft>
              <a:tabLst>
                <a:tab pos="2001838" algn="l"/>
                <a:tab pos="3200400" algn="l"/>
                <a:tab pos="4456113" algn="l"/>
                <a:tab pos="5656263" algn="l"/>
                <a:tab pos="6973888" algn="l"/>
              </a:tabLst>
              <a:defRPr/>
            </a:pPr>
            <a:r>
              <a:rPr lang="en-US" sz="1200" kern="0" dirty="0">
                <a:latin typeface="Arial Rounded MT Bold" pitchFamily="34" charset="0"/>
                <a:cs typeface="Arial" charset="0"/>
              </a:rPr>
              <a:t>				</a:t>
            </a:r>
          </a:p>
        </p:txBody>
      </p:sp>
      <p:sp>
        <p:nvSpPr>
          <p:cNvPr id="8" name="Slide Number Placeholder 6">
            <a:extLst>
              <a:ext uri="{FF2B5EF4-FFF2-40B4-BE49-F238E27FC236}">
                <a16:creationId xmlns:a16="http://schemas.microsoft.com/office/drawing/2014/main" id="{B9126702-8326-337A-CFB7-0D7F0EBB4F4D}"/>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4</a:t>
            </a:fld>
            <a:endParaRPr lang="en-US" sz="1200" dirty="0"/>
          </a:p>
        </p:txBody>
      </p:sp>
    </p:spTree>
    <p:extLst>
      <p:ext uri="{BB962C8B-B14F-4D97-AF65-F5344CB8AC3E}">
        <p14:creationId xmlns:p14="http://schemas.microsoft.com/office/powerpoint/2010/main" val="1340239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4005C-EF8B-8228-9919-4676F558FA9E}"/>
            </a:ext>
          </a:extLst>
        </p:cNvPr>
        <p:cNvGrpSpPr/>
        <p:nvPr/>
      </p:nvGrpSpPr>
      <p:grpSpPr>
        <a:xfrm>
          <a:off x="0" y="0"/>
          <a:ext cx="0" cy="0"/>
          <a:chOff x="0" y="0"/>
          <a:chExt cx="0" cy="0"/>
        </a:xfrm>
      </p:grpSpPr>
      <p:sp>
        <p:nvSpPr>
          <p:cNvPr id="31" name="TextBox 30">
            <a:extLst>
              <a:ext uri="{FF2B5EF4-FFF2-40B4-BE49-F238E27FC236}">
                <a16:creationId xmlns:a16="http://schemas.microsoft.com/office/drawing/2014/main" id="{30EC559D-3914-BE97-29A3-2BD83C2467C8}"/>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1E9846CC-7C94-E514-D0AE-40B301798216}"/>
              </a:ext>
            </a:extLst>
          </p:cNvPr>
          <p:cNvSpPr txBox="1">
            <a:spLocks noChangeArrowheads="1"/>
          </p:cNvSpPr>
          <p:nvPr/>
        </p:nvSpPr>
        <p:spPr bwMode="auto">
          <a:xfrm>
            <a:off x="2209800"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WG15 Active PARS</a:t>
            </a:r>
          </a:p>
        </p:txBody>
      </p:sp>
      <p:sp>
        <p:nvSpPr>
          <p:cNvPr id="7" name="Rectangle 3">
            <a:extLst>
              <a:ext uri="{FF2B5EF4-FFF2-40B4-BE49-F238E27FC236}">
                <a16:creationId xmlns:a16="http://schemas.microsoft.com/office/drawing/2014/main" id="{740049BE-24C0-C31C-C950-200D852A38EB}"/>
              </a:ext>
            </a:extLst>
          </p:cNvPr>
          <p:cNvSpPr txBox="1">
            <a:spLocks noChangeArrowheads="1"/>
          </p:cNvSpPr>
          <p:nvPr/>
        </p:nvSpPr>
        <p:spPr bwMode="auto">
          <a:xfrm>
            <a:off x="1828800" y="1676400"/>
            <a:ext cx="85344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920750" lvl="1" indent="-463550" algn="l" fontAlgn="b">
              <a:lnSpc>
                <a:spcPct val="80000"/>
              </a:lnSpc>
              <a:spcAft>
                <a:spcPts val="600"/>
              </a:spcAft>
              <a:tabLst>
                <a:tab pos="2174875" algn="l"/>
                <a:tab pos="4114800" algn="l"/>
                <a:tab pos="5943600" algn="l"/>
              </a:tabLst>
              <a:defRPr/>
            </a:pPr>
            <a:r>
              <a:rPr lang="en-US" sz="1600" b="1" kern="0" dirty="0">
                <a:latin typeface="Arial Rounded MT Bold" pitchFamily="34" charset="0"/>
                <a:cs typeface="Arial" charset="0"/>
              </a:rPr>
              <a:t>Project	Project Status	Approval Date	Expiration Date</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P802.15.14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P802.15.15	In Hibernation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P802.15.4ab	Active	9/23/21	</a:t>
            </a:r>
            <a:r>
              <a:rPr lang="en-US" sz="1600" kern="0" dirty="0">
                <a:highlight>
                  <a:srgbClr val="FFFF00"/>
                </a:highlight>
                <a:latin typeface="Arial Rounded MT Bold" pitchFamily="34" charset="0"/>
                <a:cs typeface="Arial" charset="0"/>
              </a:rPr>
              <a:t>12/31/25</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P802.15.6	Active	5/13/22	12/31/26</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P802.15.4ac	Active	6/5/23	12/31/27</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P802.15.4ad	Active	3/21/24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P802.15.4ae	Active	11/12/24	12/31/28</a:t>
            </a:r>
          </a:p>
          <a:p>
            <a:pPr marL="920750" lvl="1" indent="-463550" algn="l" fontAlgn="b">
              <a:lnSpc>
                <a:spcPct val="80000"/>
              </a:lnSpc>
              <a:spcAft>
                <a:spcPts val="600"/>
              </a:spcAft>
              <a:tabLst>
                <a:tab pos="2174875" algn="l"/>
                <a:tab pos="4114800" algn="l"/>
                <a:tab pos="5943600" algn="l"/>
              </a:tabLst>
              <a:defRPr/>
            </a:pPr>
            <a:r>
              <a:rPr lang="en-US" sz="1600" kern="0" dirty="0">
                <a:latin typeface="Arial Rounded MT Bold" pitchFamily="34" charset="0"/>
                <a:cs typeface="Arial" charset="0"/>
              </a:rPr>
              <a:t>P802.15.9a	Active	11/12/24	12/31/28</a:t>
            </a: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a:p>
            <a:pPr marL="920750" lvl="1" indent="-463550" algn="l" fontAlgn="b">
              <a:lnSpc>
                <a:spcPct val="80000"/>
              </a:lnSpc>
              <a:spcAft>
                <a:spcPts val="600"/>
              </a:spcAft>
              <a:tabLst>
                <a:tab pos="2001838" algn="l"/>
              </a:tabLst>
              <a:defRPr/>
            </a:pPr>
            <a:endParaRPr lang="en-US" sz="12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2678E189-959B-4015-AE04-BE2F8ACC3225}"/>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5</a:t>
            </a:fld>
            <a:endParaRPr lang="en-US" sz="1200" dirty="0"/>
          </a:p>
        </p:txBody>
      </p:sp>
    </p:spTree>
    <p:extLst>
      <p:ext uri="{BB962C8B-B14F-4D97-AF65-F5344CB8AC3E}">
        <p14:creationId xmlns:p14="http://schemas.microsoft.com/office/powerpoint/2010/main" val="361366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dirty="0">
                <a:latin typeface="Arial Rounded MT Bold" pitchFamily="34" charset="0"/>
                <a:cs typeface="Arial" charset="0"/>
              </a:rPr>
              <a:t>Voting members:		129</a:t>
            </a:r>
          </a:p>
          <a:p>
            <a:pPr marL="1487488" indent="-635000" algn="l" fontAlgn="b">
              <a:lnSpc>
                <a:spcPct val="80000"/>
              </a:lnSpc>
              <a:spcAft>
                <a:spcPts val="600"/>
              </a:spcAft>
              <a:defRPr/>
            </a:pPr>
            <a:r>
              <a:rPr lang="en-US" sz="2000" dirty="0">
                <a:latin typeface="Arial Rounded MT Bold" pitchFamily="34" charset="0"/>
                <a:cs typeface="Arial" charset="0"/>
              </a:rPr>
              <a:t>Nearly voting members:	26</a:t>
            </a:r>
          </a:p>
          <a:p>
            <a:pPr marL="1487488" indent="-635000" algn="l" fontAlgn="b">
              <a:lnSpc>
                <a:spcPct val="80000"/>
              </a:lnSpc>
              <a:spcAft>
                <a:spcPts val="600"/>
              </a:spcAft>
              <a:defRPr/>
            </a:pPr>
            <a:r>
              <a:rPr lang="en-US" sz="2000" dirty="0">
                <a:latin typeface="Arial Rounded MT Bold" pitchFamily="34" charset="0"/>
                <a:cs typeface="Arial" charset="0"/>
              </a:rPr>
              <a:t>Aspirant voting members:	19</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6</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dirty="0">
                <a:latin typeface="Arial Rounded MT Bold" pitchFamily="34" charset="0"/>
                <a:cs typeface="Arial" charset="0"/>
              </a:rPr>
              <a:t>802 Operations Links</a:t>
            </a: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7</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8763610" y="449402"/>
            <a:ext cx="184731" cy="584775"/>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2208028" y="593725"/>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1828800" y="1676400"/>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6</a:t>
            </a:r>
          </a:p>
          <a:p>
            <a:pPr marL="1371600" indent="-457200" algn="l" fontAlgn="b">
              <a:lnSpc>
                <a:spcPct val="80000"/>
              </a:lnSpc>
              <a:spcAft>
                <a:spcPts val="600"/>
              </a:spcAft>
              <a:defRPr/>
            </a:pPr>
            <a:endParaRPr lang="en-US" sz="20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5917696"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8</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8E86-29B6-8FA3-137F-45EFA693904F}"/>
            </a:ext>
          </a:extLst>
        </p:cNvPr>
        <p:cNvGrpSpPr/>
        <p:nvPr/>
      </p:nvGrpSpPr>
      <p:grpSpPr>
        <a:xfrm>
          <a:off x="0" y="0"/>
          <a:ext cx="0" cy="0"/>
          <a:chOff x="0" y="0"/>
          <a:chExt cx="0" cy="0"/>
        </a:xfrm>
      </p:grpSpPr>
      <p:sp>
        <p:nvSpPr>
          <p:cNvPr id="4100" name="Slide Number Placeholder 6">
            <a:extLst>
              <a:ext uri="{FF2B5EF4-FFF2-40B4-BE49-F238E27FC236}">
                <a16:creationId xmlns:a16="http://schemas.microsoft.com/office/drawing/2014/main" id="{1844BAB5-F4F6-EA33-1953-527A9004B942}"/>
              </a:ext>
            </a:extLst>
          </p:cNvPr>
          <p:cNvSpPr>
            <a:spLocks noGrp="1"/>
          </p:cNvSpPr>
          <p:nvPr>
            <p:ph type="sldNum" sz="quarter" idx="12"/>
          </p:nvPr>
        </p:nvSpPr>
        <p:spPr>
          <a:xfrm>
            <a:off x="5911494" y="6475413"/>
            <a:ext cx="432811" cy="18466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a:pPr>
                <a:defRPr/>
              </a:pPr>
              <a:t>9</a:t>
            </a:fld>
            <a:endParaRPr lang="en-US" sz="1200" dirty="0"/>
          </a:p>
        </p:txBody>
      </p:sp>
      <p:sp>
        <p:nvSpPr>
          <p:cNvPr id="11" name="Rectangle 4">
            <a:extLst>
              <a:ext uri="{FF2B5EF4-FFF2-40B4-BE49-F238E27FC236}">
                <a16:creationId xmlns:a16="http://schemas.microsoft.com/office/drawing/2014/main" id="{F0FE0A64-0329-4471-3706-866F40181814}"/>
              </a:ext>
            </a:extLst>
          </p:cNvPr>
          <p:cNvSpPr txBox="1">
            <a:spLocks noChangeArrowheads="1"/>
          </p:cNvSpPr>
          <p:nvPr/>
        </p:nvSpPr>
        <p:spPr bwMode="auto">
          <a:xfrm>
            <a:off x="2057400" y="762002"/>
            <a:ext cx="8077200" cy="38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July 2025 802.15 WG Agenda</a:t>
            </a:r>
          </a:p>
        </p:txBody>
      </p:sp>
      <p:pic>
        <p:nvPicPr>
          <p:cNvPr id="3" name="Picture 2">
            <a:extLst>
              <a:ext uri="{FF2B5EF4-FFF2-40B4-BE49-F238E27FC236}">
                <a16:creationId xmlns:a16="http://schemas.microsoft.com/office/drawing/2014/main" id="{95BC20A8-BB01-54B4-DBD0-AEA3635A42D8}"/>
              </a:ext>
            </a:extLst>
          </p:cNvPr>
          <p:cNvPicPr>
            <a:picLocks noChangeAspect="1"/>
          </p:cNvPicPr>
          <p:nvPr/>
        </p:nvPicPr>
        <p:blipFill>
          <a:blip r:embed="rId2"/>
          <a:stretch>
            <a:fillRect/>
          </a:stretch>
        </p:blipFill>
        <p:spPr>
          <a:xfrm>
            <a:off x="1741201" y="1204333"/>
            <a:ext cx="8709597" cy="5275050"/>
          </a:xfrm>
          <a:prstGeom prst="rect">
            <a:avLst/>
          </a:prstGeom>
        </p:spPr>
      </p:pic>
    </p:spTree>
    <p:extLst>
      <p:ext uri="{BB962C8B-B14F-4D97-AF65-F5344CB8AC3E}">
        <p14:creationId xmlns:p14="http://schemas.microsoft.com/office/powerpoint/2010/main" val="225953673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49798</TotalTime>
  <Words>3737</Words>
  <Application>Microsoft Office PowerPoint</Application>
  <PresentationFormat>Widescreen</PresentationFormat>
  <Paragraphs>541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Arial Rounded MT Bold</vt:lpstr>
      <vt:lpstr>Symbol</vt:lpstr>
      <vt:lpstr>Times New Roman</vt:lpstr>
      <vt:lpstr>IEEE-802_15</vt:lpstr>
      <vt:lpstr> 157th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1625</cp:revision>
  <cp:lastPrinted>2000-07-07T01:25:49Z</cp:lastPrinted>
  <dcterms:created xsi:type="dcterms:W3CDTF">1999-06-22T06:24:01Z</dcterms:created>
  <dcterms:modified xsi:type="dcterms:W3CDTF">2025-07-31T10:32:32Z</dcterms:modified>
  <cp:category/>
</cp:coreProperties>
</file>