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8"/>
  </p:notesMasterIdLst>
  <p:handoutMasterIdLst>
    <p:handoutMasterId r:id="rId39"/>
  </p:handoutMasterIdLst>
  <p:sldIdLst>
    <p:sldId id="359" r:id="rId2"/>
    <p:sldId id="2070" r:id="rId3"/>
    <p:sldId id="340" r:id="rId4"/>
    <p:sldId id="2055" r:id="rId5"/>
    <p:sldId id="2071" r:id="rId6"/>
    <p:sldId id="342" r:id="rId7"/>
    <p:sldId id="2049" r:id="rId8"/>
    <p:sldId id="2050" r:id="rId9"/>
    <p:sldId id="2068" r:id="rId10"/>
    <p:sldId id="2069" r:id="rId11"/>
    <p:sldId id="2054" r:id="rId12"/>
    <p:sldId id="2074" r:id="rId13"/>
    <p:sldId id="2073" r:id="rId14"/>
    <p:sldId id="349" r:id="rId15"/>
    <p:sldId id="2031" r:id="rId16"/>
    <p:sldId id="2045" r:id="rId17"/>
    <p:sldId id="2037" r:id="rId18"/>
    <p:sldId id="2051" r:id="rId19"/>
    <p:sldId id="2033" r:id="rId20"/>
    <p:sldId id="2041" r:id="rId21"/>
    <p:sldId id="2052" r:id="rId22"/>
    <p:sldId id="2034" r:id="rId23"/>
    <p:sldId id="2035" r:id="rId24"/>
    <p:sldId id="2036" r:id="rId25"/>
    <p:sldId id="2072" r:id="rId26"/>
    <p:sldId id="2048" r:id="rId27"/>
    <p:sldId id="2042" r:id="rId28"/>
    <p:sldId id="2044" r:id="rId29"/>
    <p:sldId id="2038" r:id="rId30"/>
    <p:sldId id="2039" r:id="rId31"/>
    <p:sldId id="2040" r:id="rId32"/>
    <p:sldId id="350" r:id="rId33"/>
    <p:sldId id="2053" r:id="rId34"/>
    <p:sldId id="351" r:id="rId35"/>
    <p:sldId id="2047" r:id="rId36"/>
    <p:sldId id="356" r:id="rId37"/>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AB1FF"/>
    <a:srgbClr val="C77A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70" d="100"/>
          <a:sy n="70" d="100"/>
        </p:scale>
        <p:origin x="72" y="6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7315200" y="6475413"/>
            <a:ext cx="41656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28299"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802.15-25-0290-04</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July 2025</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(PWC, LLC)</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mentor.ieee.org/802-ec/dcn/17/ec-17-0090-26-0PNP-ieee-802-lmsc-operations-manual.pdf"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image" Target="../media/image16.jpe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jp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jpe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atatracker.ietf.org/meeting/interim-2025-ietfieee-03/session/ietfieee" TargetMode="External"/><Relationship Id="rId2" Type="http://schemas.openxmlformats.org/officeDocument/2006/relationships/hyperlink" Target="mailto:annkrieger.dod@gmail.com" TargetMode="External"/><Relationship Id="rId1" Type="http://schemas.openxmlformats.org/officeDocument/2006/relationships/slideLayout" Target="../slideLayouts/slideLayout2.xml"/><Relationship Id="rId4" Type="http://schemas.openxmlformats.org/officeDocument/2006/relationships/hyperlink" Target="https://mentor.ieee.org/802-ec/dcn/25/ec-25-0136-01-LMSC-2025-july-ietf-sc-report.pptx"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ieee802.org/15/pub/TG4ac.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eee802.org/15/pub/TG4ad.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ieee802.org/15/pub/TG4ae.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ieee802.org/15/pub/TG6ma.html" TargetMode="External"/><Relationship Id="rId2" Type="http://schemas.openxmlformats.org/officeDocument/2006/relationships/hyperlink" Target="mailto:kohno@yrp-iai.jp?subject=TG15.6ma%20mai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ieee802.org/15/pub/TG7a.html" TargetMode="External"/><Relationship Id="rId2" Type="http://schemas.openxmlformats.org/officeDocument/2006/relationships/hyperlink" Target="http://wireless.kookmin.ac.kr/?page_id=12"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ieee802.org/15/pub/TG9a.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ieee802.org/15/pub/TG14.html" TargetMode="External"/><Relationship Id="rId2" Type="http://schemas.openxmlformats.org/officeDocument/2006/relationships/hyperlink" Target="mailto:cpowell@ieee.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ieee802.org/15/pub/TG15.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ieee802.org/15/pub/TG16t.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ieee802.org/15/pub/TG16me.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ireless.kookmin.ac.kr/?page_id=12"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ieee802.org/15/pub/ietf.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ieee802.org/15/pub/scm.html" TargetMode="External"/><Relationship Id="rId2" Type="http://schemas.openxmlformats.org/officeDocument/2006/relationships/hyperlink" Target="mailto:phil@beecher.co.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ieee802.org/15/pub/SCTHz.html" TargetMode="External"/><Relationship Id="rId2" Type="http://schemas.openxmlformats.org/officeDocument/2006/relationships/hyperlink" Target="mailto:t.kuerner@tu-braunschweig.de"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ieee802.org/15/pub/SCWNG.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grouper.ieee.org/groups/802/15/member_status.html"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mentor.ieee.org/802-ec/documents?is_dcn=90&amp;is_year=2017" TargetMode="External"/><Relationship Id="rId2" Type="http://schemas.openxmlformats.org/officeDocument/2006/relationships/hyperlink" Target="https://mentor.ieee.org/802.15/documents?is_dcn=235&amp;is_year=2010" TargetMode="External"/><Relationship Id="rId1" Type="http://schemas.openxmlformats.org/officeDocument/2006/relationships/slideLayout" Target="../slideLayouts/slideLayout1.xml"/><Relationship Id="rId6" Type="http://schemas.openxmlformats.org/officeDocument/2006/relationships/hyperlink" Target="https://mentor.ieee.org/802-ec/documents?is_dcn=187&amp;is_year=2020" TargetMode="External"/><Relationship Id="rId5" Type="http://schemas.openxmlformats.org/officeDocument/2006/relationships/hyperlink" Target="https://mentor.ieee.org/802-ec/documents?is_dcn=120&amp;is_year=2017" TargetMode="External"/><Relationship Id="rId4" Type="http://schemas.openxmlformats.org/officeDocument/2006/relationships/hyperlink" Target="https://mentor.ieee.org/802-ec/documents?is_dcn=207&amp;is_year=202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2209800" y="2349586"/>
            <a:ext cx="7772400" cy="1143000"/>
          </a:xfrm>
        </p:spPr>
        <p:txBody>
          <a:bodyPr/>
          <a:lstStyle/>
          <a:p>
            <a:pPr>
              <a:defRPr/>
            </a:pPr>
            <a:br>
              <a:rPr lang="en-US" dirty="0"/>
            </a:br>
            <a:r>
              <a:rPr lang="en-US" dirty="0"/>
              <a:t>157</a:t>
            </a:r>
            <a:r>
              <a:rPr lang="en-US" baseline="30000" dirty="0"/>
              <a:t>th</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2057400" y="3962400"/>
            <a:ext cx="80772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July 27-31, 2025</a:t>
            </a:r>
          </a:p>
          <a:p>
            <a:pPr>
              <a:lnSpc>
                <a:spcPct val="70000"/>
              </a:lnSpc>
              <a:defRPr/>
            </a:pPr>
            <a:endParaRPr lang="en-US" sz="2400" b="1" dirty="0">
              <a:latin typeface="Times New Roman" charset="0"/>
            </a:endParaRPr>
          </a:p>
          <a:p>
            <a:pPr eaLnBrk="1" fontAlgn="b" hangingPunct="1">
              <a:spcBef>
                <a:spcPts val="0"/>
              </a:spcBef>
              <a:defRPr/>
            </a:pPr>
            <a:r>
              <a:rPr lang="en-US" b="1" dirty="0"/>
              <a:t>Held in Madrid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4608514"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34277-448F-EEE9-0CA0-346EBF8F3C58}"/>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BB9352A7-947B-AF83-C6C3-C01447927C61}"/>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8" name="Slide Number Placeholder 6">
            <a:extLst>
              <a:ext uri="{FF2B5EF4-FFF2-40B4-BE49-F238E27FC236}">
                <a16:creationId xmlns:a16="http://schemas.microsoft.com/office/drawing/2014/main" id="{97B1EAF4-8926-9F0B-BF5E-5BBA87E5706B}"/>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10</a:t>
            </a:fld>
            <a:endParaRPr lang="en-US" sz="1200" dirty="0"/>
          </a:p>
        </p:txBody>
      </p:sp>
      <p:sp>
        <p:nvSpPr>
          <p:cNvPr id="2" name="Content Placeholder 2">
            <a:extLst>
              <a:ext uri="{FF2B5EF4-FFF2-40B4-BE49-F238E27FC236}">
                <a16:creationId xmlns:a16="http://schemas.microsoft.com/office/drawing/2014/main" id="{EBD4D9FA-7422-4D34-90DA-850ACD8BE827}"/>
              </a:ext>
            </a:extLst>
          </p:cNvPr>
          <p:cNvSpPr txBox="1">
            <a:spLocks/>
          </p:cNvSpPr>
          <p:nvPr/>
        </p:nvSpPr>
        <p:spPr bwMode="auto">
          <a:xfrm>
            <a:off x="2091928" y="2209801"/>
            <a:ext cx="8008144" cy="3995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r>
              <a:rPr lang="en-US" sz="1200" kern="0" dirty="0"/>
              <a:t>Individual experts who attend electronically for a specific purpose/presentation can be designated as such by the WG Chair and receive a registration fee waiver and limited attendance rights.</a:t>
            </a:r>
          </a:p>
          <a:p>
            <a:endParaRPr lang="en-US" sz="1000" kern="0" dirty="0"/>
          </a:p>
          <a:p>
            <a:r>
              <a:rPr lang="en-US" sz="1200" kern="0" dirty="0"/>
              <a:t>See section 5 in </a:t>
            </a:r>
            <a:r>
              <a:rPr lang="en-US" sz="1200" kern="0" dirty="0">
                <a:solidFill>
                  <a:srgbClr val="0000FF"/>
                </a:solidFill>
                <a:hlinkClick r:id="rId2">
                  <a:extLst>
                    <a:ext uri="{A12FA001-AC4F-418D-AE19-62706E023703}">
                      <ahyp:hlinkClr xmlns:ahyp="http://schemas.microsoft.com/office/drawing/2018/hyperlinkcolor" val="tx"/>
                    </a:ext>
                  </a:extLst>
                </a:hlinkClick>
              </a:rPr>
              <a:t>https://mentor.ieee.org/802-ec/dcn/17/ec-17-0090-26-0PNP-ieee-802-lmsc-operations-manual.pdf</a:t>
            </a:r>
            <a:r>
              <a:rPr lang="en-US" sz="1200" kern="0" dirty="0"/>
              <a:t>.</a:t>
            </a:r>
          </a:p>
          <a:p>
            <a:pPr lvl="1"/>
            <a:endParaRPr lang="en-US" sz="1000" i="1" kern="0" dirty="0"/>
          </a:p>
          <a:p>
            <a:pPr lvl="1"/>
            <a:r>
              <a:rPr lang="en-US" sz="1000" i="1" kern="0" dirty="0"/>
              <a:t>The Working Group Chair may designate specific individual experts who are allowed to participate in Working Group discussions via electronic means during an in-person meeting for the benefit of the group. These individuals are not considered to be attending the meeting and so they are not required to pay meeting fees and they do not get participation credit. The participation of these individuals should be limited to specific technical topics. Such participation shall be documented in the minutes of the Working Group meeting.</a:t>
            </a:r>
            <a:br>
              <a:rPr lang="en-US" sz="1000" kern="0" dirty="0"/>
            </a:br>
            <a:endParaRPr lang="en-US" sz="1000" kern="0" dirty="0"/>
          </a:p>
          <a:p>
            <a:r>
              <a:rPr lang="en-US" sz="1200" kern="0" dirty="0"/>
              <a:t>The individuals listed below are hereby designated as specific individual experts on their respective topics and subject to the restrictions and benefits described in the 802 OM. </a:t>
            </a:r>
          </a:p>
          <a:p>
            <a:pPr lvl="1"/>
            <a:r>
              <a:rPr lang="en-US" sz="1200" kern="0" dirty="0"/>
              <a:t>Expert: n/a</a:t>
            </a:r>
            <a:br>
              <a:rPr lang="en-US" sz="1200" kern="0" dirty="0"/>
            </a:br>
            <a:r>
              <a:rPr lang="en-US" sz="1200" kern="0" dirty="0"/>
              <a:t>Topic: n/a</a:t>
            </a:r>
            <a:br>
              <a:rPr lang="en-US" sz="1200" kern="0" dirty="0"/>
            </a:br>
            <a:r>
              <a:rPr lang="en-US" sz="1200" kern="0" dirty="0"/>
              <a:t>Mtg.: n/a</a:t>
            </a:r>
          </a:p>
          <a:p>
            <a:pPr lvl="1"/>
            <a:r>
              <a:rPr lang="en-US" sz="1200" kern="0" dirty="0"/>
              <a:t>Expert: n/a</a:t>
            </a:r>
            <a:br>
              <a:rPr lang="en-US" sz="1200" kern="0" dirty="0"/>
            </a:br>
            <a:r>
              <a:rPr lang="en-US" sz="1200" kern="0" dirty="0"/>
              <a:t>Topic: n/a</a:t>
            </a:r>
            <a:br>
              <a:rPr lang="en-US" sz="1200" kern="0" dirty="0"/>
            </a:br>
            <a:r>
              <a:rPr lang="en-US" sz="1200" kern="0" dirty="0"/>
              <a:t>Mtg.: n/a</a:t>
            </a:r>
          </a:p>
          <a:p>
            <a:r>
              <a:rPr lang="en-US" sz="1200" kern="0" dirty="0"/>
              <a:t>For WNG, attendance for each is limited to the WNG timeslot in which the respective presentation is scheduled. </a:t>
            </a:r>
            <a:br>
              <a:rPr lang="en-US" kern="0" dirty="0"/>
            </a:br>
            <a:endParaRPr lang="en-US" kern="0" dirty="0"/>
          </a:p>
        </p:txBody>
      </p:sp>
      <p:sp>
        <p:nvSpPr>
          <p:cNvPr id="3" name="Title 1">
            <a:extLst>
              <a:ext uri="{FF2B5EF4-FFF2-40B4-BE49-F238E27FC236}">
                <a16:creationId xmlns:a16="http://schemas.microsoft.com/office/drawing/2014/main" id="{F5F0DE28-1CA8-3C7E-2A00-855ACE657F3A}"/>
              </a:ext>
            </a:extLst>
          </p:cNvPr>
          <p:cNvSpPr txBox="1">
            <a:spLocks/>
          </p:cNvSpPr>
          <p:nvPr/>
        </p:nvSpPr>
        <p:spPr bwMode="auto">
          <a:xfrm>
            <a:off x="2209800" y="652347"/>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GB" altLang="en-US" sz="3200" b="1" dirty="0">
                <a:latin typeface="Times New Roman" charset="0"/>
              </a:rPr>
              <a:t>2.6a: Designation of Individual Experts</a:t>
            </a:r>
            <a:br>
              <a:rPr lang="en-GB" altLang="en-US" sz="3200" b="1" dirty="0">
                <a:latin typeface="Times New Roman" charset="0"/>
              </a:rPr>
            </a:br>
            <a:r>
              <a:rPr lang="en-GB" altLang="en-US" sz="3200" b="1" dirty="0">
                <a:latin typeface="Times New Roman" charset="0"/>
              </a:rPr>
              <a:t>for this Session</a:t>
            </a:r>
          </a:p>
        </p:txBody>
      </p:sp>
    </p:spTree>
    <p:extLst>
      <p:ext uri="{BB962C8B-B14F-4D97-AF65-F5344CB8AC3E}">
        <p14:creationId xmlns:p14="http://schemas.microsoft.com/office/powerpoint/2010/main" val="2607287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00200"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82077" y="6475413"/>
            <a:ext cx="504049"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11</a:t>
            </a:fld>
            <a:endParaRPr lang="en-US" sz="1200" dirty="0"/>
          </a:p>
        </p:txBody>
      </p:sp>
      <p:sp>
        <p:nvSpPr>
          <p:cNvPr id="46" name="Rectangle 4">
            <a:extLst>
              <a:ext uri="{FF2B5EF4-FFF2-40B4-BE49-F238E27FC236}">
                <a16:creationId xmlns:a16="http://schemas.microsoft.com/office/drawing/2014/main" id="{D26721B7-5AA6-CD8C-B3C2-7922A518D1D7}"/>
              </a:ext>
            </a:extLst>
          </p:cNvPr>
          <p:cNvSpPr txBox="1">
            <a:spLocks noChangeArrowheads="1"/>
          </p:cNvSpPr>
          <p:nvPr/>
        </p:nvSpPr>
        <p:spPr bwMode="auto">
          <a:xfrm>
            <a:off x="2057400" y="602748"/>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73" name="Google Shape;157;p7">
            <a:extLst>
              <a:ext uri="{FF2B5EF4-FFF2-40B4-BE49-F238E27FC236}">
                <a16:creationId xmlns:a16="http://schemas.microsoft.com/office/drawing/2014/main" id="{860C0334-CB89-358E-C948-709290D0248C}"/>
              </a:ext>
            </a:extLst>
          </p:cNvPr>
          <p:cNvSpPr txBox="1">
            <a:spLocks/>
          </p:cNvSpPr>
          <p:nvPr/>
        </p:nvSpPr>
        <p:spPr bwMode="auto">
          <a:xfrm>
            <a:off x="9549502" y="5641190"/>
            <a:ext cx="6016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ctr" anchorCtr="0" compatLnSpc="1">
            <a:prstTxWarp prst="textNoShape">
              <a:avLst/>
            </a:prstTxWarp>
            <a:no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spcBef>
                <a:spcPts val="0"/>
              </a:spcBef>
              <a:spcAft>
                <a:spcPts val="0"/>
              </a:spcAft>
              <a:buSzPts val="800"/>
            </a:pPr>
            <a:fld id="{00000000-1234-1234-1234-123412341234}" type="slidenum">
              <a:rPr lang="en-US">
                <a:latin typeface="+mn-lt"/>
              </a:rPr>
              <a:pPr algn="r">
                <a:spcBef>
                  <a:spcPts val="0"/>
                </a:spcBef>
                <a:spcAft>
                  <a:spcPts val="0"/>
                </a:spcAft>
                <a:buSzPts val="800"/>
              </a:pPr>
              <a:t>11</a:t>
            </a:fld>
            <a:endParaRPr lang="en-US">
              <a:latin typeface="+mn-lt"/>
            </a:endParaRPr>
          </a:p>
        </p:txBody>
      </p:sp>
      <p:pic>
        <p:nvPicPr>
          <p:cNvPr id="74" name="Picture 73">
            <a:extLst>
              <a:ext uri="{FF2B5EF4-FFF2-40B4-BE49-F238E27FC236}">
                <a16:creationId xmlns:a16="http://schemas.microsoft.com/office/drawing/2014/main" id="{6DAFCE2C-49B5-EA4B-2ED2-29E2C06C4FA1}"/>
              </a:ext>
            </a:extLst>
          </p:cNvPr>
          <p:cNvPicPr>
            <a:picLocks noChangeAspect="1"/>
          </p:cNvPicPr>
          <p:nvPr/>
        </p:nvPicPr>
        <p:blipFill>
          <a:blip r:embed="rId2"/>
          <a:stretch>
            <a:fillRect/>
          </a:stretch>
        </p:blipFill>
        <p:spPr>
          <a:xfrm>
            <a:off x="7124079" y="1674405"/>
            <a:ext cx="1691898" cy="919220"/>
          </a:xfrm>
          <a:prstGeom prst="rect">
            <a:avLst/>
          </a:prstGeom>
        </p:spPr>
      </p:pic>
      <p:pic>
        <p:nvPicPr>
          <p:cNvPr id="75" name="図 5">
            <a:extLst>
              <a:ext uri="{FF2B5EF4-FFF2-40B4-BE49-F238E27FC236}">
                <a16:creationId xmlns:a16="http://schemas.microsoft.com/office/drawing/2014/main" id="{02E74B2E-999D-187C-B13B-49C88D964A9A}"/>
              </a:ext>
            </a:extLst>
          </p:cNvPr>
          <p:cNvPicPr>
            <a:picLocks noChangeAspect="1"/>
          </p:cNvPicPr>
          <p:nvPr/>
        </p:nvPicPr>
        <p:blipFill>
          <a:blip r:embed="rId3" cstate="print"/>
          <a:stretch>
            <a:fillRect/>
          </a:stretch>
        </p:blipFill>
        <p:spPr>
          <a:xfrm>
            <a:off x="9182119" y="3413394"/>
            <a:ext cx="1257587" cy="980501"/>
          </a:xfrm>
          <a:prstGeom prst="rect">
            <a:avLst/>
          </a:prstGeom>
        </p:spPr>
      </p:pic>
      <p:pic>
        <p:nvPicPr>
          <p:cNvPr id="78" name="Content Placeholder 4">
            <a:extLst>
              <a:ext uri="{FF2B5EF4-FFF2-40B4-BE49-F238E27FC236}">
                <a16:creationId xmlns:a16="http://schemas.microsoft.com/office/drawing/2014/main" id="{AC117200-5AD5-59B5-F6FA-03652C281B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7461" y="1801629"/>
            <a:ext cx="1312189" cy="599641"/>
          </a:xfrm>
          <a:prstGeom prst="rect">
            <a:avLst/>
          </a:prstGeom>
          <a:noFill/>
          <a:ln>
            <a:noFill/>
          </a:ln>
        </p:spPr>
      </p:pic>
      <p:pic>
        <p:nvPicPr>
          <p:cNvPr id="79" name="Content Placeholder 4" descr="A picture containing diagram&#10;&#10;Description automatically generated">
            <a:extLst>
              <a:ext uri="{FF2B5EF4-FFF2-40B4-BE49-F238E27FC236}">
                <a16:creationId xmlns:a16="http://schemas.microsoft.com/office/drawing/2014/main" id="{34437145-3CF3-32B2-4ACB-4C8B4794B228}"/>
              </a:ext>
            </a:extLst>
          </p:cNvPr>
          <p:cNvPicPr>
            <a:picLocks noChangeAspect="1"/>
          </p:cNvPicPr>
          <p:nvPr/>
        </p:nvPicPr>
        <p:blipFill>
          <a:blip r:embed="rId5" cstate="print">
            <a:extLst>
              <a:ext uri="{28A0092B-C50C-407E-A947-70E740481C1C}">
                <a14:useLocalDpi xmlns:a14="http://schemas.microsoft.com/office/drawing/2010/main" val="0"/>
              </a:ext>
            </a:extLst>
          </a:blip>
          <a:srcRect l="6727" r="11343"/>
          <a:stretch/>
        </p:blipFill>
        <p:spPr>
          <a:xfrm>
            <a:off x="3378928" y="5049221"/>
            <a:ext cx="1188044" cy="621252"/>
          </a:xfrm>
          <a:prstGeom prst="rect">
            <a:avLst/>
          </a:prstGeom>
        </p:spPr>
      </p:pic>
      <p:pic>
        <p:nvPicPr>
          <p:cNvPr id="80" name="Picture 79">
            <a:extLst>
              <a:ext uri="{FF2B5EF4-FFF2-40B4-BE49-F238E27FC236}">
                <a16:creationId xmlns:a16="http://schemas.microsoft.com/office/drawing/2014/main" id="{9AEA61AD-2F73-A764-6460-B66AF9E31018}"/>
              </a:ext>
            </a:extLst>
          </p:cNvPr>
          <p:cNvPicPr>
            <a:picLocks noChangeAspect="1" noChangeArrowheads="1"/>
          </p:cNvPicPr>
          <p:nvPr/>
        </p:nvPicPr>
        <p:blipFill>
          <a:blip r:embed="rId6" cstate="print"/>
          <a:srcRect t="13144"/>
          <a:stretch/>
        </p:blipFill>
        <p:spPr bwMode="auto">
          <a:xfrm>
            <a:off x="1877263" y="4836993"/>
            <a:ext cx="1160133" cy="628183"/>
          </a:xfrm>
          <a:prstGeom prst="rect">
            <a:avLst/>
          </a:prstGeom>
          <a:noFill/>
          <a:ln w="9525">
            <a:noFill/>
            <a:miter lim="800000"/>
            <a:headEnd/>
            <a:tailEnd/>
          </a:ln>
        </p:spPr>
      </p:pic>
      <p:pic>
        <p:nvPicPr>
          <p:cNvPr id="81" name="Picture 80">
            <a:extLst>
              <a:ext uri="{FF2B5EF4-FFF2-40B4-BE49-F238E27FC236}">
                <a16:creationId xmlns:a16="http://schemas.microsoft.com/office/drawing/2014/main" id="{E7B1EFE7-48E5-7D55-EB45-1FC540470A3E}"/>
              </a:ext>
            </a:extLst>
          </p:cNvPr>
          <p:cNvPicPr>
            <a:picLocks noChangeAspect="1" noChangeArrowheads="1"/>
          </p:cNvPicPr>
          <p:nvPr/>
        </p:nvPicPr>
        <p:blipFill>
          <a:blip r:embed="rId7" cstate="print"/>
          <a:srcRect b="12396"/>
          <a:stretch/>
        </p:blipFill>
        <p:spPr bwMode="auto">
          <a:xfrm>
            <a:off x="2039358" y="3791398"/>
            <a:ext cx="1110188" cy="736896"/>
          </a:xfrm>
          <a:prstGeom prst="rect">
            <a:avLst/>
          </a:prstGeom>
          <a:noFill/>
          <a:ln w="9525">
            <a:noFill/>
            <a:miter lim="800000"/>
            <a:headEnd/>
            <a:tailEnd/>
          </a:ln>
        </p:spPr>
      </p:pic>
      <p:pic>
        <p:nvPicPr>
          <p:cNvPr id="82" name="Picture 81" descr="Warehouse Management">
            <a:extLst>
              <a:ext uri="{FF2B5EF4-FFF2-40B4-BE49-F238E27FC236}">
                <a16:creationId xmlns:a16="http://schemas.microsoft.com/office/drawing/2014/main" id="{64349FFF-4226-5E9D-EBD9-C5BA787D33FD}"/>
              </a:ext>
            </a:extLst>
          </p:cNvPr>
          <p:cNvPicPr>
            <a:picLocks noChangeAspect="1" noChangeArrowheads="1"/>
          </p:cNvPicPr>
          <p:nvPr/>
        </p:nvPicPr>
        <p:blipFill>
          <a:blip r:embed="rId8" cstate="print"/>
          <a:srcRect/>
          <a:stretch>
            <a:fillRect/>
          </a:stretch>
        </p:blipFill>
        <p:spPr bwMode="auto">
          <a:xfrm>
            <a:off x="1852332" y="1797773"/>
            <a:ext cx="977081" cy="649472"/>
          </a:xfrm>
          <a:prstGeom prst="rect">
            <a:avLst/>
          </a:prstGeom>
          <a:noFill/>
        </p:spPr>
      </p:pic>
      <p:pic>
        <p:nvPicPr>
          <p:cNvPr id="83" name="Picture 82">
            <a:extLst>
              <a:ext uri="{FF2B5EF4-FFF2-40B4-BE49-F238E27FC236}">
                <a16:creationId xmlns:a16="http://schemas.microsoft.com/office/drawing/2014/main" id="{099E0AD3-FDF0-32C2-5CD5-AE453704B066}"/>
              </a:ext>
            </a:extLst>
          </p:cNvPr>
          <p:cNvPicPr>
            <a:picLocks noChangeAspect="1" noChangeArrowheads="1"/>
          </p:cNvPicPr>
          <p:nvPr/>
        </p:nvPicPr>
        <p:blipFill>
          <a:blip r:embed="rId9" cstate="print"/>
          <a:srcRect/>
          <a:stretch>
            <a:fillRect/>
          </a:stretch>
        </p:blipFill>
        <p:spPr bwMode="auto">
          <a:xfrm>
            <a:off x="1928023" y="2787064"/>
            <a:ext cx="1039724" cy="663992"/>
          </a:xfrm>
          <a:prstGeom prst="rect">
            <a:avLst/>
          </a:prstGeom>
          <a:noFill/>
          <a:ln w="9525">
            <a:noFill/>
            <a:miter lim="800000"/>
            <a:headEnd/>
            <a:tailEnd/>
          </a:ln>
        </p:spPr>
      </p:pic>
      <p:grpSp>
        <p:nvGrpSpPr>
          <p:cNvPr id="84" name="Group 83">
            <a:extLst>
              <a:ext uri="{FF2B5EF4-FFF2-40B4-BE49-F238E27FC236}">
                <a16:creationId xmlns:a16="http://schemas.microsoft.com/office/drawing/2014/main" id="{EB02DEB7-FD84-E401-D3D8-DAA57F9D1D82}"/>
              </a:ext>
            </a:extLst>
          </p:cNvPr>
          <p:cNvGrpSpPr>
            <a:grpSpLocks noChangeAspect="1"/>
          </p:cNvGrpSpPr>
          <p:nvPr/>
        </p:nvGrpSpPr>
        <p:grpSpPr>
          <a:xfrm>
            <a:off x="9659951" y="4604861"/>
            <a:ext cx="528092" cy="1036328"/>
            <a:chOff x="8756083" y="1726475"/>
            <a:chExt cx="1396105" cy="2798307"/>
          </a:xfrm>
        </p:grpSpPr>
        <p:pic>
          <p:nvPicPr>
            <p:cNvPr id="85" name="Picture 84">
              <a:extLst>
                <a:ext uri="{FF2B5EF4-FFF2-40B4-BE49-F238E27FC236}">
                  <a16:creationId xmlns:a16="http://schemas.microsoft.com/office/drawing/2014/main" id="{EEF1D5EC-CC59-C9CF-46B8-7436E02A6BCC}"/>
                </a:ext>
              </a:extLst>
            </p:cNvPr>
            <p:cNvPicPr>
              <a:picLocks noChangeAspect="1"/>
            </p:cNvPicPr>
            <p:nvPr/>
          </p:nvPicPr>
          <p:blipFill>
            <a:blip r:embed="rId10"/>
            <a:stretch>
              <a:fillRect/>
            </a:stretch>
          </p:blipFill>
          <p:spPr>
            <a:xfrm>
              <a:off x="8756083" y="1726475"/>
              <a:ext cx="1396105" cy="2798307"/>
            </a:xfrm>
            <a:prstGeom prst="rect">
              <a:avLst/>
            </a:prstGeom>
          </p:spPr>
        </p:pic>
        <p:sp>
          <p:nvSpPr>
            <p:cNvPr id="86" name="TextBox 85">
              <a:extLst>
                <a:ext uri="{FF2B5EF4-FFF2-40B4-BE49-F238E27FC236}">
                  <a16:creationId xmlns:a16="http://schemas.microsoft.com/office/drawing/2014/main" id="{67339CC9-0416-0602-16BE-7A3959828062}"/>
                </a:ext>
              </a:extLst>
            </p:cNvPr>
            <p:cNvSpPr txBox="1"/>
            <p:nvPr/>
          </p:nvSpPr>
          <p:spPr>
            <a:xfrm>
              <a:off x="9222489" y="3698943"/>
              <a:ext cx="463294" cy="623296"/>
            </a:xfrm>
            <a:prstGeom prst="rect">
              <a:avLst/>
            </a:prstGeom>
            <a:noFill/>
          </p:spPr>
          <p:txBody>
            <a:bodyPr wrap="square" rtlCol="0">
              <a:spAutoFit/>
            </a:bodyPr>
            <a:lstStyle/>
            <a:p>
              <a:r>
                <a:rPr lang="en-US" sz="900" dirty="0">
                  <a:latin typeface="+mn-lt"/>
                </a:rPr>
                <a:t> </a:t>
              </a:r>
            </a:p>
          </p:txBody>
        </p:sp>
      </p:grpSp>
      <p:grpSp>
        <p:nvGrpSpPr>
          <p:cNvPr id="127" name="Group 126">
            <a:extLst>
              <a:ext uri="{FF2B5EF4-FFF2-40B4-BE49-F238E27FC236}">
                <a16:creationId xmlns:a16="http://schemas.microsoft.com/office/drawing/2014/main" id="{D219CE4F-2B2D-BFFA-9254-76F2CD276F10}"/>
              </a:ext>
            </a:extLst>
          </p:cNvPr>
          <p:cNvGrpSpPr/>
          <p:nvPr/>
        </p:nvGrpSpPr>
        <p:grpSpPr>
          <a:xfrm>
            <a:off x="4305864" y="2849258"/>
            <a:ext cx="3418002" cy="2200749"/>
            <a:chOff x="2781864" y="2849257"/>
            <a:chExt cx="3418002" cy="2200749"/>
          </a:xfrm>
        </p:grpSpPr>
        <p:pic>
          <p:nvPicPr>
            <p:cNvPr id="76" name="Graphic 75" descr="Map compass with solid fill">
              <a:extLst>
                <a:ext uri="{FF2B5EF4-FFF2-40B4-BE49-F238E27FC236}">
                  <a16:creationId xmlns:a16="http://schemas.microsoft.com/office/drawing/2014/main" id="{133B1F9D-3507-5A6B-B7AA-849AF2C4778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781864" y="2849257"/>
              <a:ext cx="3418002" cy="2200749"/>
            </a:xfrm>
            <a:prstGeom prst="rect">
              <a:avLst/>
            </a:prstGeom>
          </p:spPr>
        </p:pic>
        <p:pic>
          <p:nvPicPr>
            <p:cNvPr id="77" name="Picture 76" descr="Massive planets orbiting a bright space">
              <a:extLst>
                <a:ext uri="{FF2B5EF4-FFF2-40B4-BE49-F238E27FC236}">
                  <a16:creationId xmlns:a16="http://schemas.microsoft.com/office/drawing/2014/main" id="{E90A6A99-2F5C-E596-3D70-B8F51AD91C2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90606" y="3326561"/>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7" name="Picture 86" descr="A picture containing text, clipart, dishware&#10;&#10;Description automatically generated">
              <a:extLst>
                <a:ext uri="{FF2B5EF4-FFF2-40B4-BE49-F238E27FC236}">
                  <a16:creationId xmlns:a16="http://schemas.microsoft.com/office/drawing/2014/main" id="{43E81A97-AB98-D7F7-5B4A-2E569072B70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974553" y="3699599"/>
              <a:ext cx="1014413" cy="500063"/>
            </a:xfrm>
            <a:prstGeom prst="rect">
              <a:avLst/>
            </a:prstGeom>
          </p:spPr>
        </p:pic>
      </p:grpSp>
      <p:sp>
        <p:nvSpPr>
          <p:cNvPr id="88" name="TextBox 87">
            <a:extLst>
              <a:ext uri="{FF2B5EF4-FFF2-40B4-BE49-F238E27FC236}">
                <a16:creationId xmlns:a16="http://schemas.microsoft.com/office/drawing/2014/main" id="{A77687B4-51BF-E4E4-47DF-CBD11A5E5E14}"/>
              </a:ext>
            </a:extLst>
          </p:cNvPr>
          <p:cNvSpPr txBox="1"/>
          <p:nvPr/>
        </p:nvSpPr>
        <p:spPr>
          <a:xfrm>
            <a:off x="1731693" y="3469858"/>
            <a:ext cx="1366415" cy="230832"/>
          </a:xfrm>
          <a:prstGeom prst="rect">
            <a:avLst/>
          </a:prstGeom>
          <a:noFill/>
        </p:spPr>
        <p:txBody>
          <a:bodyPr wrap="square" rtlCol="0">
            <a:spAutoFit/>
          </a:bodyPr>
          <a:lstStyle/>
          <a:p>
            <a:pPr algn="ctr"/>
            <a:r>
              <a:rPr lang="en-US" sz="900" dirty="0">
                <a:latin typeface="+mn-lt"/>
              </a:rPr>
              <a:t>Industrial Networks</a:t>
            </a:r>
          </a:p>
        </p:txBody>
      </p:sp>
      <p:sp>
        <p:nvSpPr>
          <p:cNvPr id="89" name="TextBox 88">
            <a:extLst>
              <a:ext uri="{FF2B5EF4-FFF2-40B4-BE49-F238E27FC236}">
                <a16:creationId xmlns:a16="http://schemas.microsoft.com/office/drawing/2014/main" id="{CC4F44D8-0724-4867-1EF6-4F2FFE39F94C}"/>
              </a:ext>
            </a:extLst>
          </p:cNvPr>
          <p:cNvSpPr txBox="1"/>
          <p:nvPr/>
        </p:nvSpPr>
        <p:spPr>
          <a:xfrm>
            <a:off x="5433830" y="2450859"/>
            <a:ext cx="1366415" cy="230832"/>
          </a:xfrm>
          <a:prstGeom prst="rect">
            <a:avLst/>
          </a:prstGeom>
          <a:noFill/>
        </p:spPr>
        <p:txBody>
          <a:bodyPr wrap="square" rtlCol="0">
            <a:spAutoFit/>
          </a:bodyPr>
          <a:lstStyle/>
          <a:p>
            <a:pPr algn="ctr"/>
            <a:r>
              <a:rPr lang="en-US" sz="900" dirty="0">
                <a:latin typeface="+mn-lt"/>
              </a:rPr>
              <a:t>Automotive</a:t>
            </a:r>
          </a:p>
        </p:txBody>
      </p:sp>
      <p:sp>
        <p:nvSpPr>
          <p:cNvPr id="90" name="TextBox 89">
            <a:extLst>
              <a:ext uri="{FF2B5EF4-FFF2-40B4-BE49-F238E27FC236}">
                <a16:creationId xmlns:a16="http://schemas.microsoft.com/office/drawing/2014/main" id="{1E219E68-4936-6743-A082-FBF9BDF0163D}"/>
              </a:ext>
            </a:extLst>
          </p:cNvPr>
          <p:cNvSpPr txBox="1"/>
          <p:nvPr/>
        </p:nvSpPr>
        <p:spPr>
          <a:xfrm>
            <a:off x="3289743" y="5682657"/>
            <a:ext cx="1366415" cy="230832"/>
          </a:xfrm>
          <a:prstGeom prst="rect">
            <a:avLst/>
          </a:prstGeom>
          <a:noFill/>
        </p:spPr>
        <p:txBody>
          <a:bodyPr wrap="square" rtlCol="0">
            <a:spAutoFit/>
          </a:bodyPr>
          <a:lstStyle/>
          <a:p>
            <a:pPr algn="ctr"/>
            <a:r>
              <a:rPr lang="en-US" sz="900" dirty="0">
                <a:latin typeface="+mn-lt"/>
              </a:rPr>
              <a:t>Consumer Devices</a:t>
            </a:r>
          </a:p>
        </p:txBody>
      </p:sp>
      <p:pic>
        <p:nvPicPr>
          <p:cNvPr id="91" name="Picture 90" descr="next-46-att-telehealth">
            <a:extLst>
              <a:ext uri="{FF2B5EF4-FFF2-40B4-BE49-F238E27FC236}">
                <a16:creationId xmlns:a16="http://schemas.microsoft.com/office/drawing/2014/main" id="{66BFC5BA-0D7A-1A93-10D7-56F2BCFD910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308188" y="4837485"/>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TextBox 91">
            <a:extLst>
              <a:ext uri="{FF2B5EF4-FFF2-40B4-BE49-F238E27FC236}">
                <a16:creationId xmlns:a16="http://schemas.microsoft.com/office/drawing/2014/main" id="{E28FA1AF-AE48-AB4F-212B-941A3585A019}"/>
              </a:ext>
            </a:extLst>
          </p:cNvPr>
          <p:cNvSpPr txBox="1"/>
          <p:nvPr/>
        </p:nvSpPr>
        <p:spPr>
          <a:xfrm>
            <a:off x="9023035" y="4596907"/>
            <a:ext cx="721955" cy="230832"/>
          </a:xfrm>
          <a:prstGeom prst="rect">
            <a:avLst/>
          </a:prstGeom>
          <a:noFill/>
        </p:spPr>
        <p:txBody>
          <a:bodyPr wrap="square" rtlCol="0">
            <a:spAutoFit/>
          </a:bodyPr>
          <a:lstStyle/>
          <a:p>
            <a:pPr algn="ctr"/>
            <a:r>
              <a:rPr lang="en-US" sz="900" dirty="0">
                <a:latin typeface="+mn-lt"/>
              </a:rPr>
              <a:t>Medical</a:t>
            </a:r>
          </a:p>
        </p:txBody>
      </p:sp>
      <p:pic>
        <p:nvPicPr>
          <p:cNvPr id="93" name="Picture 92">
            <a:extLst>
              <a:ext uri="{FF2B5EF4-FFF2-40B4-BE49-F238E27FC236}">
                <a16:creationId xmlns:a16="http://schemas.microsoft.com/office/drawing/2014/main" id="{720EF1EB-25F1-3FEA-AF26-DBFA1467E788}"/>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34846" y="5409222"/>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TextBox 93">
            <a:extLst>
              <a:ext uri="{FF2B5EF4-FFF2-40B4-BE49-F238E27FC236}">
                <a16:creationId xmlns:a16="http://schemas.microsoft.com/office/drawing/2014/main" id="{6CE5DBB2-7DD1-9577-0B20-3B410E64DE0F}"/>
              </a:ext>
            </a:extLst>
          </p:cNvPr>
          <p:cNvSpPr txBox="1"/>
          <p:nvPr/>
        </p:nvSpPr>
        <p:spPr>
          <a:xfrm>
            <a:off x="6874415" y="5048046"/>
            <a:ext cx="1366415" cy="369332"/>
          </a:xfrm>
          <a:prstGeom prst="rect">
            <a:avLst/>
          </a:prstGeom>
          <a:noFill/>
        </p:spPr>
        <p:txBody>
          <a:bodyPr wrap="square" rtlCol="0">
            <a:spAutoFit/>
          </a:bodyPr>
          <a:lstStyle/>
          <a:p>
            <a:pPr algn="ctr"/>
            <a:r>
              <a:rPr lang="en-US" sz="900" dirty="0">
                <a:latin typeface="+mn-lt"/>
              </a:rPr>
              <a:t>Optical</a:t>
            </a:r>
            <a:br>
              <a:rPr lang="en-US" sz="900" dirty="0">
                <a:latin typeface="+mn-lt"/>
              </a:rPr>
            </a:br>
            <a:r>
              <a:rPr lang="en-US" sz="900" dirty="0">
                <a:latin typeface="+mn-lt"/>
              </a:rPr>
              <a:t>Communications</a:t>
            </a:r>
          </a:p>
        </p:txBody>
      </p:sp>
      <p:sp>
        <p:nvSpPr>
          <p:cNvPr id="95" name="TextBox 94">
            <a:extLst>
              <a:ext uri="{FF2B5EF4-FFF2-40B4-BE49-F238E27FC236}">
                <a16:creationId xmlns:a16="http://schemas.microsoft.com/office/drawing/2014/main" id="{071120E9-C6FA-5870-FFC9-2C6FD4726C02}"/>
              </a:ext>
            </a:extLst>
          </p:cNvPr>
          <p:cNvSpPr txBox="1"/>
          <p:nvPr/>
        </p:nvSpPr>
        <p:spPr>
          <a:xfrm>
            <a:off x="8250764" y="3502899"/>
            <a:ext cx="1048211" cy="784830"/>
          </a:xfrm>
          <a:prstGeom prst="rect">
            <a:avLst/>
          </a:prstGeom>
          <a:noFill/>
        </p:spPr>
        <p:txBody>
          <a:bodyPr wrap="square" rtlCol="0">
            <a:spAutoFit/>
          </a:bodyPr>
          <a:lstStyle/>
          <a:p>
            <a:pPr algn="ctr"/>
            <a:r>
              <a:rPr lang="en-US" sz="900" dirty="0">
                <a:latin typeface="+mn-lt"/>
              </a:rPr>
              <a:t>Multi-media networks</a:t>
            </a:r>
            <a:br>
              <a:rPr lang="en-US" sz="900" dirty="0">
                <a:latin typeface="+mn-lt"/>
              </a:rPr>
            </a:br>
            <a:r>
              <a:rPr lang="en-US" sz="900" dirty="0">
                <a:latin typeface="+mn-lt"/>
              </a:rPr>
              <a:t>&amp;</a:t>
            </a:r>
          </a:p>
          <a:p>
            <a:pPr algn="ctr"/>
            <a:r>
              <a:rPr lang="en-US" sz="900" dirty="0">
                <a:latin typeface="+mn-lt"/>
              </a:rPr>
              <a:t>High Speed</a:t>
            </a:r>
            <a:br>
              <a:rPr lang="en-US" sz="900" dirty="0">
                <a:latin typeface="+mn-lt"/>
              </a:rPr>
            </a:br>
            <a:r>
              <a:rPr lang="en-US" sz="900" dirty="0">
                <a:latin typeface="+mn-lt"/>
              </a:rPr>
              <a:t>Interconnect</a:t>
            </a:r>
          </a:p>
        </p:txBody>
      </p:sp>
      <p:pic>
        <p:nvPicPr>
          <p:cNvPr id="96" name="Picture 95">
            <a:extLst>
              <a:ext uri="{FF2B5EF4-FFF2-40B4-BE49-F238E27FC236}">
                <a16:creationId xmlns:a16="http://schemas.microsoft.com/office/drawing/2014/main" id="{E2C89860-77B9-36E6-55A8-4B461552A72D}"/>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993754" y="1797774"/>
            <a:ext cx="1066025" cy="653079"/>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96">
            <a:extLst>
              <a:ext uri="{FF2B5EF4-FFF2-40B4-BE49-F238E27FC236}">
                <a16:creationId xmlns:a16="http://schemas.microsoft.com/office/drawing/2014/main" id="{6069394B-6A16-8C2E-80FB-975C0232F67B}"/>
              </a:ext>
            </a:extLst>
          </p:cNvPr>
          <p:cNvSpPr txBox="1"/>
          <p:nvPr/>
        </p:nvSpPr>
        <p:spPr>
          <a:xfrm>
            <a:off x="2221657" y="2450859"/>
            <a:ext cx="1366415" cy="230832"/>
          </a:xfrm>
          <a:prstGeom prst="rect">
            <a:avLst/>
          </a:prstGeom>
          <a:noFill/>
        </p:spPr>
        <p:txBody>
          <a:bodyPr wrap="square" rtlCol="0">
            <a:spAutoFit/>
          </a:bodyPr>
          <a:lstStyle/>
          <a:p>
            <a:pPr algn="ctr"/>
            <a:r>
              <a:rPr lang="en-US" sz="900" dirty="0">
                <a:latin typeface="+mn-lt"/>
              </a:rPr>
              <a:t>Locating and Tracking</a:t>
            </a:r>
          </a:p>
        </p:txBody>
      </p:sp>
      <p:pic>
        <p:nvPicPr>
          <p:cNvPr id="98" name="Bild 4">
            <a:extLst>
              <a:ext uri="{FF2B5EF4-FFF2-40B4-BE49-F238E27FC236}">
                <a16:creationId xmlns:a16="http://schemas.microsoft.com/office/drawing/2014/main" id="{A2C9A5F2-029C-8DAE-A967-1A544CFF45F0}"/>
              </a:ext>
            </a:extLst>
          </p:cNvPr>
          <p:cNvPicPr>
            <a:picLocks noChangeAspect="1"/>
          </p:cNvPicPr>
          <p:nvPr/>
        </p:nvPicPr>
        <p:blipFill>
          <a:blip r:embed="rId18" cstate="print"/>
          <a:srcRect/>
          <a:stretch>
            <a:fillRect/>
          </a:stretch>
        </p:blipFill>
        <p:spPr bwMode="auto">
          <a:xfrm>
            <a:off x="8869331" y="2119245"/>
            <a:ext cx="1530127" cy="987734"/>
          </a:xfrm>
          <a:prstGeom prst="rect">
            <a:avLst/>
          </a:prstGeom>
          <a:noFill/>
        </p:spPr>
      </p:pic>
      <p:sp>
        <p:nvSpPr>
          <p:cNvPr id="99" name="TextBox 98">
            <a:extLst>
              <a:ext uri="{FF2B5EF4-FFF2-40B4-BE49-F238E27FC236}">
                <a16:creationId xmlns:a16="http://schemas.microsoft.com/office/drawing/2014/main" id="{2091AF21-E0FD-DAFC-B1D1-29C016DB70C2}"/>
              </a:ext>
            </a:extLst>
          </p:cNvPr>
          <p:cNvSpPr txBox="1"/>
          <p:nvPr/>
        </p:nvSpPr>
        <p:spPr>
          <a:xfrm>
            <a:off x="7968794" y="2824804"/>
            <a:ext cx="1366415" cy="230832"/>
          </a:xfrm>
          <a:prstGeom prst="rect">
            <a:avLst/>
          </a:prstGeom>
          <a:noFill/>
        </p:spPr>
        <p:txBody>
          <a:bodyPr wrap="square" rtlCol="0">
            <a:spAutoFit/>
          </a:bodyPr>
          <a:lstStyle/>
          <a:p>
            <a:pPr algn="ctr"/>
            <a:r>
              <a:rPr lang="en-US" sz="900" dirty="0">
                <a:latin typeface="+mn-lt"/>
              </a:rPr>
              <a:t>FAN/MAN/RAN</a:t>
            </a:r>
          </a:p>
        </p:txBody>
      </p:sp>
      <p:pic>
        <p:nvPicPr>
          <p:cNvPr id="100" name="Picture 99">
            <a:extLst>
              <a:ext uri="{FF2B5EF4-FFF2-40B4-BE49-F238E27FC236}">
                <a16:creationId xmlns:a16="http://schemas.microsoft.com/office/drawing/2014/main" id="{2229DE0A-32F2-3907-17B1-BA36791F3D7A}"/>
              </a:ext>
            </a:extLst>
          </p:cNvPr>
          <p:cNvPicPr>
            <a:picLocks noChangeAspect="1" noChangeArrowheads="1"/>
          </p:cNvPicPr>
          <p:nvPr/>
        </p:nvPicPr>
        <p:blipFill>
          <a:blip r:embed="rId19" cstate="print"/>
          <a:srcRect/>
          <a:stretch>
            <a:fillRect/>
          </a:stretch>
        </p:blipFill>
        <p:spPr bwMode="auto">
          <a:xfrm>
            <a:off x="4286326" y="1745041"/>
            <a:ext cx="922622" cy="711188"/>
          </a:xfrm>
          <a:prstGeom prst="rect">
            <a:avLst/>
          </a:prstGeom>
          <a:noFill/>
          <a:ln w="9525">
            <a:noFill/>
            <a:miter lim="800000"/>
            <a:headEnd/>
            <a:tailEnd/>
          </a:ln>
        </p:spPr>
      </p:pic>
      <p:sp>
        <p:nvSpPr>
          <p:cNvPr id="101" name="TextBox 100">
            <a:extLst>
              <a:ext uri="{FF2B5EF4-FFF2-40B4-BE49-F238E27FC236}">
                <a16:creationId xmlns:a16="http://schemas.microsoft.com/office/drawing/2014/main" id="{EA883975-AE05-1E61-95D4-74DF3BCA475A}"/>
              </a:ext>
            </a:extLst>
          </p:cNvPr>
          <p:cNvSpPr txBox="1"/>
          <p:nvPr/>
        </p:nvSpPr>
        <p:spPr>
          <a:xfrm>
            <a:off x="4220633" y="2450859"/>
            <a:ext cx="1075812" cy="369332"/>
          </a:xfrm>
          <a:prstGeom prst="rect">
            <a:avLst/>
          </a:prstGeom>
          <a:noFill/>
        </p:spPr>
        <p:txBody>
          <a:bodyPr wrap="square" rtlCol="0">
            <a:spAutoFit/>
          </a:bodyPr>
          <a:lstStyle/>
          <a:p>
            <a:pPr algn="ctr"/>
            <a:r>
              <a:rPr lang="en-US" sz="900" dirty="0">
                <a:latin typeface="+mn-lt"/>
              </a:rPr>
              <a:t>Ultra-low Power Sensors</a:t>
            </a:r>
          </a:p>
        </p:txBody>
      </p:sp>
      <p:sp>
        <p:nvSpPr>
          <p:cNvPr id="102" name="Rectangle 101">
            <a:extLst>
              <a:ext uri="{FF2B5EF4-FFF2-40B4-BE49-F238E27FC236}">
                <a16:creationId xmlns:a16="http://schemas.microsoft.com/office/drawing/2014/main" id="{8E8049B6-5860-B2CB-025E-4E3C110C3C84}"/>
              </a:ext>
            </a:extLst>
          </p:cNvPr>
          <p:cNvSpPr/>
          <p:nvPr/>
        </p:nvSpPr>
        <p:spPr>
          <a:xfrm>
            <a:off x="7070725" y="1591619"/>
            <a:ext cx="3453744" cy="1708469"/>
          </a:xfrm>
          <a:prstGeom prst="rect">
            <a:avLst/>
          </a:prstGeom>
          <a:noFill/>
          <a:ln>
            <a:solidFill>
              <a:srgbClr val="C77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F24BB662-7FDC-0602-A70D-CC5B66D5BFA5}"/>
              </a:ext>
            </a:extLst>
          </p:cNvPr>
          <p:cNvSpPr txBox="1"/>
          <p:nvPr/>
        </p:nvSpPr>
        <p:spPr>
          <a:xfrm>
            <a:off x="7111613" y="2723968"/>
            <a:ext cx="979756" cy="523220"/>
          </a:xfrm>
          <a:prstGeom prst="rect">
            <a:avLst/>
          </a:prstGeom>
          <a:noFill/>
        </p:spPr>
        <p:txBody>
          <a:bodyPr wrap="none" rtlCol="0">
            <a:spAutoFit/>
          </a:bodyPr>
          <a:lstStyle/>
          <a:p>
            <a:pPr algn="ctr"/>
            <a:r>
              <a:rPr lang="en-US" sz="1400" b="1" dirty="0">
                <a:solidFill>
                  <a:srgbClr val="C77A00"/>
                </a:solidFill>
                <a:latin typeface="+mn-lt"/>
              </a:rPr>
              <a:t>802.15.16</a:t>
            </a:r>
          </a:p>
          <a:p>
            <a:pPr algn="ctr"/>
            <a:r>
              <a:rPr lang="en-US" sz="1400" b="1" dirty="0">
                <a:solidFill>
                  <a:srgbClr val="C77A00"/>
                </a:solidFill>
                <a:latin typeface="+mn-lt"/>
              </a:rPr>
              <a:t>802.15.4</a:t>
            </a:r>
          </a:p>
        </p:txBody>
      </p:sp>
      <p:sp>
        <p:nvSpPr>
          <p:cNvPr id="104" name="Rectangle 103">
            <a:extLst>
              <a:ext uri="{FF2B5EF4-FFF2-40B4-BE49-F238E27FC236}">
                <a16:creationId xmlns:a16="http://schemas.microsoft.com/office/drawing/2014/main" id="{75F09C2D-4AEB-272B-14B3-E3F4CA1F14D7}"/>
              </a:ext>
            </a:extLst>
          </p:cNvPr>
          <p:cNvSpPr/>
          <p:nvPr/>
        </p:nvSpPr>
        <p:spPr>
          <a:xfrm>
            <a:off x="7554766" y="3413394"/>
            <a:ext cx="296970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0158A3E9-59B7-9E46-F156-AC5AEC950089}"/>
              </a:ext>
            </a:extLst>
          </p:cNvPr>
          <p:cNvSpPr txBox="1"/>
          <p:nvPr/>
        </p:nvSpPr>
        <p:spPr>
          <a:xfrm>
            <a:off x="7554766" y="3753420"/>
            <a:ext cx="880369" cy="307777"/>
          </a:xfrm>
          <a:prstGeom prst="rect">
            <a:avLst/>
          </a:prstGeom>
          <a:noFill/>
        </p:spPr>
        <p:txBody>
          <a:bodyPr wrap="none" rtlCol="0">
            <a:spAutoFit/>
          </a:bodyPr>
          <a:lstStyle/>
          <a:p>
            <a:r>
              <a:rPr lang="en-US" sz="1400" b="1" dirty="0">
                <a:solidFill>
                  <a:srgbClr val="00B050"/>
                </a:solidFill>
                <a:latin typeface="+mn-lt"/>
              </a:rPr>
              <a:t>802.15.3</a:t>
            </a:r>
          </a:p>
        </p:txBody>
      </p:sp>
      <p:sp>
        <p:nvSpPr>
          <p:cNvPr id="106" name="Rectangle 105">
            <a:extLst>
              <a:ext uri="{FF2B5EF4-FFF2-40B4-BE49-F238E27FC236}">
                <a16:creationId xmlns:a16="http://schemas.microsoft.com/office/drawing/2014/main" id="{CC9E344C-39DB-3097-25AB-88B9F0F9F582}"/>
              </a:ext>
            </a:extLst>
          </p:cNvPr>
          <p:cNvSpPr/>
          <p:nvPr/>
        </p:nvSpPr>
        <p:spPr>
          <a:xfrm>
            <a:off x="8150768" y="4505480"/>
            <a:ext cx="2373701" cy="15648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D0B677BA-9C09-AAFD-7745-55F79F0F070D}"/>
              </a:ext>
            </a:extLst>
          </p:cNvPr>
          <p:cNvSpPr txBox="1"/>
          <p:nvPr/>
        </p:nvSpPr>
        <p:spPr>
          <a:xfrm>
            <a:off x="8166616" y="4549764"/>
            <a:ext cx="880369" cy="307777"/>
          </a:xfrm>
          <a:prstGeom prst="rect">
            <a:avLst/>
          </a:prstGeom>
          <a:noFill/>
        </p:spPr>
        <p:txBody>
          <a:bodyPr wrap="none" rtlCol="0">
            <a:spAutoFit/>
          </a:bodyPr>
          <a:lstStyle/>
          <a:p>
            <a:r>
              <a:rPr lang="en-US" sz="1400" b="1" dirty="0">
                <a:solidFill>
                  <a:srgbClr val="FF0000"/>
                </a:solidFill>
                <a:latin typeface="+mn-lt"/>
              </a:rPr>
              <a:t>802.15.6</a:t>
            </a:r>
          </a:p>
        </p:txBody>
      </p:sp>
      <p:sp>
        <p:nvSpPr>
          <p:cNvPr id="108" name="Rectangle 107">
            <a:extLst>
              <a:ext uri="{FF2B5EF4-FFF2-40B4-BE49-F238E27FC236}">
                <a16:creationId xmlns:a16="http://schemas.microsoft.com/office/drawing/2014/main" id="{7D4D240A-A511-5055-A5E0-34E0D9E49902}"/>
              </a:ext>
            </a:extLst>
          </p:cNvPr>
          <p:cNvSpPr/>
          <p:nvPr/>
        </p:nvSpPr>
        <p:spPr>
          <a:xfrm>
            <a:off x="7057984" y="4506120"/>
            <a:ext cx="985359" cy="156485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a:extLst>
              <a:ext uri="{FF2B5EF4-FFF2-40B4-BE49-F238E27FC236}">
                <a16:creationId xmlns:a16="http://schemas.microsoft.com/office/drawing/2014/main" id="{B5AAB971-F6C6-C095-3299-2D4A348A0498}"/>
              </a:ext>
            </a:extLst>
          </p:cNvPr>
          <p:cNvSpPr txBox="1"/>
          <p:nvPr/>
        </p:nvSpPr>
        <p:spPr>
          <a:xfrm>
            <a:off x="7059632" y="4557220"/>
            <a:ext cx="979756" cy="523220"/>
          </a:xfrm>
          <a:prstGeom prst="rect">
            <a:avLst/>
          </a:prstGeom>
          <a:noFill/>
        </p:spPr>
        <p:txBody>
          <a:bodyPr wrap="none" rtlCol="0">
            <a:spAutoFit/>
          </a:bodyPr>
          <a:lstStyle/>
          <a:p>
            <a:pPr algn="ctr"/>
            <a:r>
              <a:rPr lang="en-US" sz="1400" b="1" dirty="0">
                <a:solidFill>
                  <a:schemeClr val="tx2">
                    <a:lumMod val="50000"/>
                  </a:schemeClr>
                </a:solidFill>
                <a:latin typeface="+mn-lt"/>
              </a:rPr>
              <a:t>802.15.7</a:t>
            </a:r>
          </a:p>
          <a:p>
            <a:pPr algn="ctr"/>
            <a:r>
              <a:rPr lang="en-US" sz="1400" b="1" dirty="0">
                <a:solidFill>
                  <a:schemeClr val="tx2">
                    <a:lumMod val="50000"/>
                  </a:schemeClr>
                </a:solidFill>
                <a:latin typeface="+mn-lt"/>
              </a:rPr>
              <a:t>802.15.13</a:t>
            </a:r>
          </a:p>
        </p:txBody>
      </p:sp>
      <p:sp>
        <p:nvSpPr>
          <p:cNvPr id="110" name="TextBox 109">
            <a:extLst>
              <a:ext uri="{FF2B5EF4-FFF2-40B4-BE49-F238E27FC236}">
                <a16:creationId xmlns:a16="http://schemas.microsoft.com/office/drawing/2014/main" id="{35082F46-BD66-20AA-D8C8-15B90B9F4B33}"/>
              </a:ext>
            </a:extLst>
          </p:cNvPr>
          <p:cNvSpPr txBox="1"/>
          <p:nvPr/>
        </p:nvSpPr>
        <p:spPr>
          <a:xfrm>
            <a:off x="3509273" y="3795140"/>
            <a:ext cx="880369" cy="307777"/>
          </a:xfrm>
          <a:prstGeom prst="rect">
            <a:avLst/>
          </a:prstGeom>
          <a:noFill/>
        </p:spPr>
        <p:txBody>
          <a:bodyPr wrap="none" rtlCol="0">
            <a:spAutoFit/>
          </a:bodyPr>
          <a:lstStyle/>
          <a:p>
            <a:r>
              <a:rPr lang="en-US" sz="1400" b="1" dirty="0">
                <a:solidFill>
                  <a:srgbClr val="0000FF"/>
                </a:solidFill>
                <a:latin typeface="+mn-lt"/>
              </a:rPr>
              <a:t>802.15.4</a:t>
            </a:r>
          </a:p>
        </p:txBody>
      </p:sp>
      <p:sp>
        <p:nvSpPr>
          <p:cNvPr id="111" name="TextBox 110">
            <a:extLst>
              <a:ext uri="{FF2B5EF4-FFF2-40B4-BE49-F238E27FC236}">
                <a16:creationId xmlns:a16="http://schemas.microsoft.com/office/drawing/2014/main" id="{B76F9A34-828A-260D-47FC-D7F2B55FB8C6}"/>
              </a:ext>
            </a:extLst>
          </p:cNvPr>
          <p:cNvSpPr txBox="1"/>
          <p:nvPr/>
        </p:nvSpPr>
        <p:spPr>
          <a:xfrm>
            <a:off x="1928457" y="4510251"/>
            <a:ext cx="1366415" cy="230832"/>
          </a:xfrm>
          <a:prstGeom prst="rect">
            <a:avLst/>
          </a:prstGeom>
          <a:noFill/>
        </p:spPr>
        <p:txBody>
          <a:bodyPr wrap="square" rtlCol="0">
            <a:spAutoFit/>
          </a:bodyPr>
          <a:lstStyle/>
          <a:p>
            <a:pPr algn="ctr"/>
            <a:r>
              <a:rPr lang="en-US" sz="900" dirty="0">
                <a:latin typeface="+mn-lt"/>
              </a:rPr>
              <a:t>Structural Monitoring</a:t>
            </a:r>
          </a:p>
        </p:txBody>
      </p:sp>
      <p:sp>
        <p:nvSpPr>
          <p:cNvPr id="112" name="TextBox 111">
            <a:extLst>
              <a:ext uri="{FF2B5EF4-FFF2-40B4-BE49-F238E27FC236}">
                <a16:creationId xmlns:a16="http://schemas.microsoft.com/office/drawing/2014/main" id="{1398E624-37AD-704E-FE17-D05584BABE71}"/>
              </a:ext>
            </a:extLst>
          </p:cNvPr>
          <p:cNvSpPr txBox="1"/>
          <p:nvPr/>
        </p:nvSpPr>
        <p:spPr>
          <a:xfrm>
            <a:off x="1765223" y="5462466"/>
            <a:ext cx="1366415" cy="230832"/>
          </a:xfrm>
          <a:prstGeom prst="rect">
            <a:avLst/>
          </a:prstGeom>
          <a:noFill/>
        </p:spPr>
        <p:txBody>
          <a:bodyPr wrap="square" rtlCol="0">
            <a:spAutoFit/>
          </a:bodyPr>
          <a:lstStyle/>
          <a:p>
            <a:pPr algn="ctr"/>
            <a:r>
              <a:rPr lang="en-US" sz="900" dirty="0">
                <a:latin typeface="+mn-lt"/>
              </a:rPr>
              <a:t>Agricultural Monitoring</a:t>
            </a:r>
          </a:p>
        </p:txBody>
      </p:sp>
      <p:grpSp>
        <p:nvGrpSpPr>
          <p:cNvPr id="115" name="Group 114">
            <a:extLst>
              <a:ext uri="{FF2B5EF4-FFF2-40B4-BE49-F238E27FC236}">
                <a16:creationId xmlns:a16="http://schemas.microsoft.com/office/drawing/2014/main" id="{10083B25-15F9-5659-BF74-2E803DE3707A}"/>
              </a:ext>
            </a:extLst>
          </p:cNvPr>
          <p:cNvGrpSpPr/>
          <p:nvPr/>
        </p:nvGrpSpPr>
        <p:grpSpPr>
          <a:xfrm>
            <a:off x="1688512" y="1583625"/>
            <a:ext cx="5270485" cy="4495520"/>
            <a:chOff x="1740921" y="457565"/>
            <a:chExt cx="5270485" cy="4495520"/>
          </a:xfrm>
        </p:grpSpPr>
        <p:cxnSp>
          <p:nvCxnSpPr>
            <p:cNvPr id="116" name="Straight Connector 115">
              <a:extLst>
                <a:ext uri="{FF2B5EF4-FFF2-40B4-BE49-F238E27FC236}">
                  <a16:creationId xmlns:a16="http://schemas.microsoft.com/office/drawing/2014/main" id="{98CD1232-7004-B5E0-5D27-6E3606AED0B9}"/>
                </a:ext>
              </a:extLst>
            </p:cNvPr>
            <p:cNvCxnSpPr>
              <a:cxnSpLocks/>
            </p:cNvCxnSpPr>
            <p:nvPr/>
          </p:nvCxnSpPr>
          <p:spPr>
            <a:xfrm>
              <a:off x="1740921" y="457565"/>
              <a:ext cx="3797" cy="449552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B3346AF7-BF80-540E-2F62-3027310810FA}"/>
                </a:ext>
              </a:extLst>
            </p:cNvPr>
            <p:cNvCxnSpPr>
              <a:cxnSpLocks/>
            </p:cNvCxnSpPr>
            <p:nvPr/>
          </p:nvCxnSpPr>
          <p:spPr>
            <a:xfrm>
              <a:off x="1746096" y="457565"/>
              <a:ext cx="5265310" cy="382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326613D3-38FE-B929-7025-5C5164F8D44C}"/>
                </a:ext>
              </a:extLst>
            </p:cNvPr>
            <p:cNvCxnSpPr>
              <a:cxnSpLocks/>
            </p:cNvCxnSpPr>
            <p:nvPr/>
          </p:nvCxnSpPr>
          <p:spPr>
            <a:xfrm flipH="1">
              <a:off x="7007588" y="461389"/>
              <a:ext cx="3818" cy="1344511"/>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C960CDE2-5DEA-E93B-98D0-3C9B2B5848C6}"/>
                </a:ext>
              </a:extLst>
            </p:cNvPr>
            <p:cNvCxnSpPr>
              <a:cxnSpLocks/>
            </p:cNvCxnSpPr>
            <p:nvPr/>
          </p:nvCxnSpPr>
          <p:spPr>
            <a:xfrm flipH="1">
              <a:off x="5062049" y="1805900"/>
              <a:ext cx="1945539" cy="151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560E4085-7C13-706D-B5FA-6EC879AB84A5}"/>
                </a:ext>
              </a:extLst>
            </p:cNvPr>
            <p:cNvCxnSpPr>
              <a:cxnSpLocks/>
            </p:cNvCxnSpPr>
            <p:nvPr/>
          </p:nvCxnSpPr>
          <p:spPr>
            <a:xfrm flipH="1">
              <a:off x="4488712" y="1807410"/>
              <a:ext cx="573337" cy="1013558"/>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2DE37328-E28F-9CB5-13DA-7C6F46559ED8}"/>
                </a:ext>
              </a:extLst>
            </p:cNvPr>
            <p:cNvCxnSpPr>
              <a:cxnSpLocks/>
            </p:cNvCxnSpPr>
            <p:nvPr/>
          </p:nvCxnSpPr>
          <p:spPr>
            <a:xfrm>
              <a:off x="4488712" y="2820968"/>
              <a:ext cx="561165" cy="956345"/>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29DB6545-408F-90D3-6772-6881D162929E}"/>
                </a:ext>
              </a:extLst>
            </p:cNvPr>
            <p:cNvCxnSpPr>
              <a:cxnSpLocks/>
            </p:cNvCxnSpPr>
            <p:nvPr/>
          </p:nvCxnSpPr>
          <p:spPr>
            <a:xfrm>
              <a:off x="5049877" y="3777313"/>
              <a:ext cx="0" cy="1175772"/>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0AC464C7-383F-4952-BEBD-7A5DEEC718B3}"/>
                </a:ext>
              </a:extLst>
            </p:cNvPr>
            <p:cNvCxnSpPr>
              <a:cxnSpLocks/>
            </p:cNvCxnSpPr>
            <p:nvPr/>
          </p:nvCxnSpPr>
          <p:spPr>
            <a:xfrm flipH="1">
              <a:off x="1749893" y="4953085"/>
              <a:ext cx="3312156" cy="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grpSp>
      <p:sp>
        <p:nvSpPr>
          <p:cNvPr id="12" name="Rectangle 11">
            <a:extLst>
              <a:ext uri="{FF2B5EF4-FFF2-40B4-BE49-F238E27FC236}">
                <a16:creationId xmlns:a16="http://schemas.microsoft.com/office/drawing/2014/main" id="{2393C3FE-3750-E4C7-4500-EA08E007AF7C}"/>
              </a:ext>
            </a:extLst>
          </p:cNvPr>
          <p:cNvSpPr/>
          <p:nvPr/>
        </p:nvSpPr>
        <p:spPr>
          <a:xfrm>
            <a:off x="5116593" y="4907491"/>
            <a:ext cx="848831" cy="1166918"/>
          </a:xfrm>
          <a:prstGeom prst="rect">
            <a:avLst/>
          </a:prstGeom>
          <a:noFill/>
          <a:ln>
            <a:solidFill>
              <a:srgbClr val="2AB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D99EC505-BFE6-FE23-FC22-F2142BB658A4}"/>
              </a:ext>
            </a:extLst>
          </p:cNvPr>
          <p:cNvSpPr txBox="1"/>
          <p:nvPr/>
        </p:nvSpPr>
        <p:spPr>
          <a:xfrm>
            <a:off x="5104422" y="4927838"/>
            <a:ext cx="880369" cy="307777"/>
          </a:xfrm>
          <a:prstGeom prst="rect">
            <a:avLst/>
          </a:prstGeom>
          <a:noFill/>
        </p:spPr>
        <p:txBody>
          <a:bodyPr wrap="none" rtlCol="0">
            <a:spAutoFit/>
          </a:bodyPr>
          <a:lstStyle/>
          <a:p>
            <a:r>
              <a:rPr lang="en-US" sz="1400" b="1" dirty="0">
                <a:solidFill>
                  <a:srgbClr val="2AB1FF"/>
                </a:solidFill>
                <a:latin typeface="+mn-lt"/>
              </a:rPr>
              <a:t>802.15.9</a:t>
            </a:r>
          </a:p>
        </p:txBody>
      </p:sp>
      <p:pic>
        <p:nvPicPr>
          <p:cNvPr id="14" name="Picture 4">
            <a:extLst>
              <a:ext uri="{FF2B5EF4-FFF2-40B4-BE49-F238E27FC236}">
                <a16:creationId xmlns:a16="http://schemas.microsoft.com/office/drawing/2014/main" id="{122C3FE8-FB09-4658-3870-EFF02455E60D}"/>
              </a:ext>
            </a:extLst>
          </p:cNvPr>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56565" t="5340" b="7488"/>
          <a:stretch/>
        </p:blipFill>
        <p:spPr bwMode="auto">
          <a:xfrm>
            <a:off x="5275071" y="5452332"/>
            <a:ext cx="519396" cy="60267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F4170388-BEDD-57BB-21A8-47E2CE55E39E}"/>
              </a:ext>
            </a:extLst>
          </p:cNvPr>
          <p:cNvSpPr/>
          <p:nvPr/>
        </p:nvSpPr>
        <p:spPr>
          <a:xfrm>
            <a:off x="6090411" y="4908119"/>
            <a:ext cx="848831" cy="1166919"/>
          </a:xfrm>
          <a:prstGeom prst="rect">
            <a:avLst/>
          </a:prstGeom>
          <a:noFill/>
          <a:ln>
            <a:solidFill>
              <a:srgbClr val="2AB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C2283631-CD04-2460-F83C-42043A77D7BC}"/>
              </a:ext>
            </a:extLst>
          </p:cNvPr>
          <p:cNvSpPr txBox="1"/>
          <p:nvPr/>
        </p:nvSpPr>
        <p:spPr>
          <a:xfrm>
            <a:off x="6026886" y="4927838"/>
            <a:ext cx="979755" cy="307777"/>
          </a:xfrm>
          <a:prstGeom prst="rect">
            <a:avLst/>
          </a:prstGeom>
          <a:noFill/>
        </p:spPr>
        <p:txBody>
          <a:bodyPr wrap="none" rtlCol="0">
            <a:spAutoFit/>
          </a:bodyPr>
          <a:lstStyle/>
          <a:p>
            <a:r>
              <a:rPr lang="en-US" sz="1400" b="1" dirty="0">
                <a:solidFill>
                  <a:srgbClr val="2AB1FF"/>
                </a:solidFill>
                <a:latin typeface="+mn-lt"/>
              </a:rPr>
              <a:t>802.15.10</a:t>
            </a:r>
          </a:p>
        </p:txBody>
      </p:sp>
      <p:pic>
        <p:nvPicPr>
          <p:cNvPr id="17" name="Picture 16" descr="A picture containing text&#10;&#10;Description automatically generated">
            <a:extLst>
              <a:ext uri="{FF2B5EF4-FFF2-40B4-BE49-F238E27FC236}">
                <a16:creationId xmlns:a16="http://schemas.microsoft.com/office/drawing/2014/main" id="{D15B5727-8641-7E19-8525-3070D9473477}"/>
              </a:ext>
            </a:extLst>
          </p:cNvPr>
          <p:cNvPicPr>
            <a:picLocks noChangeAspect="1"/>
          </p:cNvPicPr>
          <p:nvPr/>
        </p:nvPicPr>
        <p:blipFill rotWithShape="1">
          <a:blip r:embed="rId21"/>
          <a:srcRect l="43181" t="4746" r="8059" b="68979"/>
          <a:stretch/>
        </p:blipFill>
        <p:spPr>
          <a:xfrm>
            <a:off x="6110437" y="5475756"/>
            <a:ext cx="803116" cy="579253"/>
          </a:xfrm>
          <a:prstGeom prst="rect">
            <a:avLst/>
          </a:prstGeom>
        </p:spPr>
      </p:pic>
      <p:sp>
        <p:nvSpPr>
          <p:cNvPr id="18" name="TextBox 17">
            <a:extLst>
              <a:ext uri="{FF2B5EF4-FFF2-40B4-BE49-F238E27FC236}">
                <a16:creationId xmlns:a16="http://schemas.microsoft.com/office/drawing/2014/main" id="{2087C7D4-C8F0-3908-5C90-C71F287F6B37}"/>
              </a:ext>
            </a:extLst>
          </p:cNvPr>
          <p:cNvSpPr txBox="1"/>
          <p:nvPr/>
        </p:nvSpPr>
        <p:spPr>
          <a:xfrm>
            <a:off x="5119092" y="5133987"/>
            <a:ext cx="861682" cy="369332"/>
          </a:xfrm>
          <a:prstGeom prst="rect">
            <a:avLst/>
          </a:prstGeom>
          <a:noFill/>
        </p:spPr>
        <p:txBody>
          <a:bodyPr wrap="square" rtlCol="0">
            <a:spAutoFit/>
          </a:bodyPr>
          <a:lstStyle/>
          <a:p>
            <a:pPr algn="ctr"/>
            <a:r>
              <a:rPr lang="en-US" sz="900" dirty="0">
                <a:latin typeface="+mn-lt"/>
              </a:rPr>
              <a:t>Key</a:t>
            </a:r>
            <a:br>
              <a:rPr lang="en-US" sz="900" dirty="0">
                <a:latin typeface="+mn-lt"/>
              </a:rPr>
            </a:br>
            <a:r>
              <a:rPr lang="en-US" sz="900" dirty="0">
                <a:latin typeface="+mn-lt"/>
              </a:rPr>
              <a:t>Management</a:t>
            </a:r>
          </a:p>
        </p:txBody>
      </p:sp>
      <p:sp>
        <p:nvSpPr>
          <p:cNvPr id="19" name="TextBox 18">
            <a:extLst>
              <a:ext uri="{FF2B5EF4-FFF2-40B4-BE49-F238E27FC236}">
                <a16:creationId xmlns:a16="http://schemas.microsoft.com/office/drawing/2014/main" id="{562DF6B0-3D04-D555-E312-0FF1DB7B1EC8}"/>
              </a:ext>
            </a:extLst>
          </p:cNvPr>
          <p:cNvSpPr txBox="1"/>
          <p:nvPr/>
        </p:nvSpPr>
        <p:spPr>
          <a:xfrm>
            <a:off x="6147639" y="5133987"/>
            <a:ext cx="740806" cy="369332"/>
          </a:xfrm>
          <a:prstGeom prst="rect">
            <a:avLst/>
          </a:prstGeom>
          <a:noFill/>
        </p:spPr>
        <p:txBody>
          <a:bodyPr wrap="square">
            <a:spAutoFit/>
          </a:bodyPr>
          <a:lstStyle/>
          <a:p>
            <a:pPr algn="ctr"/>
            <a:r>
              <a:rPr lang="en-US" sz="900" dirty="0">
                <a:latin typeface="+mn-lt"/>
              </a:rPr>
              <a:t>Layer 2</a:t>
            </a:r>
            <a:br>
              <a:rPr lang="en-US" sz="900" dirty="0">
                <a:latin typeface="+mn-lt"/>
              </a:rPr>
            </a:br>
            <a:r>
              <a:rPr lang="en-US" sz="900" dirty="0">
                <a:latin typeface="+mn-lt"/>
              </a:rPr>
              <a:t>Routing</a:t>
            </a:r>
          </a:p>
        </p:txBody>
      </p:sp>
    </p:spTree>
    <p:extLst>
      <p:ext uri="{BB962C8B-B14F-4D97-AF65-F5344CB8AC3E}">
        <p14:creationId xmlns:p14="http://schemas.microsoft.com/office/powerpoint/2010/main" val="527119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DC1CC-9D2F-E7AA-ACFA-8BAAD3B4D9A1}"/>
            </a:ext>
          </a:extLst>
        </p:cNvPr>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44A21C14-2C7B-8A04-6F09-090D2676415D}"/>
              </a:ext>
            </a:extLst>
          </p:cNvPr>
          <p:cNvSpPr>
            <a:spLocks noChangeAspect="1" noChangeArrowheads="1"/>
          </p:cNvSpPr>
          <p:nvPr/>
        </p:nvSpPr>
        <p:spPr bwMode="auto">
          <a:xfrm>
            <a:off x="1600200"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05CC9121-2DDD-459B-0CB2-C416E59498A8}"/>
              </a:ext>
            </a:extLst>
          </p:cNvPr>
          <p:cNvSpPr>
            <a:spLocks noGrp="1"/>
          </p:cNvSpPr>
          <p:nvPr>
            <p:ph type="sldNum" sz="quarter" idx="12"/>
          </p:nvPr>
        </p:nvSpPr>
        <p:spPr>
          <a:xfrm>
            <a:off x="5882077" y="6475413"/>
            <a:ext cx="504049"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12</a:t>
            </a:fld>
            <a:endParaRPr lang="en-US" sz="1200" dirty="0"/>
          </a:p>
        </p:txBody>
      </p:sp>
      <p:grpSp>
        <p:nvGrpSpPr>
          <p:cNvPr id="8" name="Group 7">
            <a:extLst>
              <a:ext uri="{FF2B5EF4-FFF2-40B4-BE49-F238E27FC236}">
                <a16:creationId xmlns:a16="http://schemas.microsoft.com/office/drawing/2014/main" id="{DD74330B-4602-39AD-822E-594F07C9945D}"/>
              </a:ext>
            </a:extLst>
          </p:cNvPr>
          <p:cNvGrpSpPr/>
          <p:nvPr/>
        </p:nvGrpSpPr>
        <p:grpSpPr>
          <a:xfrm>
            <a:off x="115377" y="1275508"/>
            <a:ext cx="11961245" cy="5173841"/>
            <a:chOff x="103518" y="1258442"/>
            <a:chExt cx="11961245" cy="5173841"/>
          </a:xfrm>
        </p:grpSpPr>
        <p:pic>
          <p:nvPicPr>
            <p:cNvPr id="3" name="Picture 2">
              <a:extLst>
                <a:ext uri="{FF2B5EF4-FFF2-40B4-BE49-F238E27FC236}">
                  <a16:creationId xmlns:a16="http://schemas.microsoft.com/office/drawing/2014/main" id="{2349AD86-25AA-B355-F7E6-641D4CFD1BD8}"/>
                </a:ext>
              </a:extLst>
            </p:cNvPr>
            <p:cNvPicPr>
              <a:picLocks noChangeAspect="1"/>
            </p:cNvPicPr>
            <p:nvPr/>
          </p:nvPicPr>
          <p:blipFill>
            <a:blip r:embed="rId2"/>
            <a:srcRect b="48456"/>
            <a:stretch>
              <a:fillRect/>
            </a:stretch>
          </p:blipFill>
          <p:spPr>
            <a:xfrm>
              <a:off x="103518" y="1258442"/>
              <a:ext cx="5943600" cy="5099227"/>
            </a:xfrm>
            <a:prstGeom prst="rect">
              <a:avLst/>
            </a:prstGeom>
          </p:spPr>
        </p:pic>
        <p:grpSp>
          <p:nvGrpSpPr>
            <p:cNvPr id="7" name="Group 6">
              <a:extLst>
                <a:ext uri="{FF2B5EF4-FFF2-40B4-BE49-F238E27FC236}">
                  <a16:creationId xmlns:a16="http://schemas.microsoft.com/office/drawing/2014/main" id="{D9640B03-0841-0840-A34D-D479998CB9D7}"/>
                </a:ext>
              </a:extLst>
            </p:cNvPr>
            <p:cNvGrpSpPr/>
            <p:nvPr/>
          </p:nvGrpSpPr>
          <p:grpSpPr>
            <a:xfrm>
              <a:off x="6117568" y="1262515"/>
              <a:ext cx="5947195" cy="5169768"/>
              <a:chOff x="6143446" y="1314271"/>
              <a:chExt cx="5947195" cy="5084594"/>
            </a:xfrm>
          </p:grpSpPr>
          <p:pic>
            <p:nvPicPr>
              <p:cNvPr id="5" name="Picture 4">
                <a:extLst>
                  <a:ext uri="{FF2B5EF4-FFF2-40B4-BE49-F238E27FC236}">
                    <a16:creationId xmlns:a16="http://schemas.microsoft.com/office/drawing/2014/main" id="{98233A00-B0BC-0DD4-AA91-4702F8013726}"/>
                  </a:ext>
                </a:extLst>
              </p:cNvPr>
              <p:cNvPicPr>
                <a:picLocks noChangeAspect="1"/>
              </p:cNvPicPr>
              <p:nvPr/>
            </p:nvPicPr>
            <p:blipFill>
              <a:blip r:embed="rId2"/>
              <a:srcRect t="51572"/>
              <a:stretch>
                <a:fillRect/>
              </a:stretch>
            </p:blipFill>
            <p:spPr>
              <a:xfrm>
                <a:off x="6147041" y="1917704"/>
                <a:ext cx="5943600" cy="4481161"/>
              </a:xfrm>
              <a:prstGeom prst="rect">
                <a:avLst/>
              </a:prstGeom>
            </p:spPr>
          </p:pic>
          <p:pic>
            <p:nvPicPr>
              <p:cNvPr id="6" name="Picture 5">
                <a:extLst>
                  <a:ext uri="{FF2B5EF4-FFF2-40B4-BE49-F238E27FC236}">
                    <a16:creationId xmlns:a16="http://schemas.microsoft.com/office/drawing/2014/main" id="{956D1117-8C1B-6B19-6E4F-5EB7084D7A2E}"/>
                  </a:ext>
                </a:extLst>
              </p:cNvPr>
              <p:cNvPicPr>
                <a:picLocks noChangeAspect="1"/>
              </p:cNvPicPr>
              <p:nvPr/>
            </p:nvPicPr>
            <p:blipFill>
              <a:blip r:embed="rId2"/>
              <a:srcRect b="93948"/>
              <a:stretch>
                <a:fillRect/>
              </a:stretch>
            </p:blipFill>
            <p:spPr>
              <a:xfrm>
                <a:off x="6143446" y="1314271"/>
                <a:ext cx="5943600" cy="603428"/>
              </a:xfrm>
              <a:prstGeom prst="rect">
                <a:avLst/>
              </a:prstGeom>
            </p:spPr>
          </p:pic>
        </p:grpSp>
      </p:grpSp>
      <p:sp>
        <p:nvSpPr>
          <p:cNvPr id="10" name="Rectangle 4">
            <a:extLst>
              <a:ext uri="{FF2B5EF4-FFF2-40B4-BE49-F238E27FC236}">
                <a16:creationId xmlns:a16="http://schemas.microsoft.com/office/drawing/2014/main" id="{FDEBC165-96AD-A734-D591-140BF60F79D8}"/>
              </a:ext>
            </a:extLst>
          </p:cNvPr>
          <p:cNvSpPr txBox="1">
            <a:spLocks noChangeArrowheads="1"/>
          </p:cNvSpPr>
          <p:nvPr/>
        </p:nvSpPr>
        <p:spPr bwMode="auto">
          <a:xfrm>
            <a:off x="1829877" y="601994"/>
            <a:ext cx="8458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Example IEEE 802.15 Frequency Band Usage</a:t>
            </a:r>
            <a:endParaRPr lang="en-US" sz="3200" b="1" kern="0" dirty="0"/>
          </a:p>
        </p:txBody>
      </p:sp>
    </p:spTree>
    <p:extLst>
      <p:ext uri="{BB962C8B-B14F-4D97-AF65-F5344CB8AC3E}">
        <p14:creationId xmlns:p14="http://schemas.microsoft.com/office/powerpoint/2010/main" val="3964201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58805-7D46-0A57-C1B5-89C15B2DB5EB}"/>
            </a:ext>
          </a:extLst>
        </p:cNvPr>
        <p:cNvGrpSpPr/>
        <p:nvPr/>
      </p:nvGrpSpPr>
      <p:grpSpPr>
        <a:xfrm>
          <a:off x="0" y="0"/>
          <a:ext cx="0" cy="0"/>
          <a:chOff x="0" y="0"/>
          <a:chExt cx="0" cy="0"/>
        </a:xfrm>
      </p:grpSpPr>
      <p:sp>
        <p:nvSpPr>
          <p:cNvPr id="5126" name="Rectangle 3">
            <a:extLst>
              <a:ext uri="{FF2B5EF4-FFF2-40B4-BE49-F238E27FC236}">
                <a16:creationId xmlns:a16="http://schemas.microsoft.com/office/drawing/2014/main" id="{F903D9AB-554E-8CAC-B0AC-616B62F268F2}"/>
              </a:ext>
            </a:extLst>
          </p:cNvPr>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802.15 2</a:t>
            </a:r>
            <a:r>
              <a:rPr lang="en-US" sz="1000" kern="1200" baseline="30000" dirty="0">
                <a:cs typeface="Arial" panose="020B0604020202020204" pitchFamily="34" charset="0"/>
              </a:rPr>
              <a:t>nd</a:t>
            </a:r>
            <a:r>
              <a:rPr lang="en-US" sz="1000" kern="1200" dirty="0">
                <a:cs typeface="Arial" panose="020B0604020202020204" pitchFamily="34" charset="0"/>
              </a:rPr>
              <a:t> Vice-Chair: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Ann Krieger</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Last joint meeting was in Thailand, November 2018.  </a:t>
            </a:r>
          </a:p>
          <a:p>
            <a:pPr marL="574675" indent="-119063" fontAlgn="b">
              <a:lnSpc>
                <a:spcPct val="80000"/>
              </a:lnSpc>
              <a:spcAft>
                <a:spcPts val="0"/>
              </a:spcAft>
              <a:tabLst>
                <a:tab pos="446088" algn="l"/>
              </a:tabLst>
              <a:defRPr/>
            </a:pPr>
            <a:r>
              <a:rPr lang="en-US" sz="1000" kern="1200" dirty="0">
                <a:cs typeface="Arial" panose="020B0604020202020204" pitchFamily="34" charset="0"/>
              </a:rPr>
              <a:t>Russ Housley (IETF liaison) gave an overview of the IETF to include their governess, organization, how they start new work and their demographics (I hope to have a link later today for this)</a:t>
            </a:r>
          </a:p>
          <a:p>
            <a:pPr marL="574675" indent="-119063" fontAlgn="b">
              <a:lnSpc>
                <a:spcPct val="80000"/>
              </a:lnSpc>
              <a:spcAft>
                <a:spcPts val="0"/>
              </a:spcAft>
              <a:tabLst>
                <a:tab pos="446088" algn="l"/>
              </a:tabLst>
              <a:defRPr/>
            </a:pPr>
            <a:r>
              <a:rPr lang="en-US" sz="1000" kern="1200" dirty="0">
                <a:cs typeface="Arial" panose="020B0604020202020204" pitchFamily="34" charset="0"/>
              </a:rPr>
              <a:t>Dorothy Stanley (IEEE 802  liaison) gave an overview of IEEE and where IEEE 802 fits in to include our organization and starting new work </a:t>
            </a:r>
            <a:r>
              <a:rPr lang="en-US" sz="1000" kern="1200" dirty="0">
                <a:highlight>
                  <a:srgbClr val="FFFF00"/>
                </a:highlight>
                <a:cs typeface="Arial" panose="020B0604020202020204" pitchFamily="34" charset="0"/>
              </a:rPr>
              <a:t>(hopefully have a link to the presentation)</a:t>
            </a:r>
          </a:p>
          <a:p>
            <a:pPr marL="690563" indent="-119063" fontAlgn="b">
              <a:lnSpc>
                <a:spcPct val="80000"/>
              </a:lnSpc>
              <a:spcAft>
                <a:spcPts val="0"/>
              </a:spcAft>
              <a:tabLst>
                <a:tab pos="446088" algn="l"/>
              </a:tabLst>
              <a:defRPr/>
            </a:pPr>
            <a:r>
              <a:rPr lang="en-US" sz="1000" kern="1200" dirty="0">
                <a:cs typeface="Arial" panose="020B0604020202020204" pitchFamily="34" charset="0"/>
              </a:rPr>
              <a:t>IETF mentioned they are interested in low power consumption and are working on any efforts in this area? </a:t>
            </a:r>
          </a:p>
          <a:p>
            <a:pPr marL="574675" indent="-119063" fontAlgn="b">
              <a:lnSpc>
                <a:spcPct val="80000"/>
              </a:lnSpc>
              <a:spcAft>
                <a:spcPts val="0"/>
              </a:spcAft>
              <a:tabLst>
                <a:tab pos="446088" algn="l"/>
              </a:tabLst>
              <a:defRPr/>
            </a:pPr>
            <a:r>
              <a:rPr lang="en-US" sz="1000" kern="1200" dirty="0">
                <a:cs typeface="Arial" panose="020B0604020202020204" pitchFamily="34" charset="0"/>
              </a:rPr>
              <a:t>Current Areas of discussion:</a:t>
            </a:r>
          </a:p>
          <a:p>
            <a:pPr marL="690563" indent="-119063" fontAlgn="b">
              <a:lnSpc>
                <a:spcPct val="80000"/>
              </a:lnSpc>
              <a:spcAft>
                <a:spcPts val="0"/>
              </a:spcAft>
              <a:tabLst>
                <a:tab pos="446088" algn="l"/>
              </a:tabLst>
              <a:defRPr/>
            </a:pPr>
            <a:r>
              <a:rPr lang="en-US" sz="1000" kern="1200" dirty="0">
                <a:cs typeface="Arial" panose="020B0604020202020204" pitchFamily="34" charset="0"/>
              </a:rPr>
              <a:t>Post-Quantum Computing</a:t>
            </a:r>
          </a:p>
          <a:p>
            <a:pPr marL="690563" indent="-119063" fontAlgn="b">
              <a:lnSpc>
                <a:spcPct val="80000"/>
              </a:lnSpc>
              <a:spcAft>
                <a:spcPts val="0"/>
              </a:spcAft>
              <a:tabLst>
                <a:tab pos="446088" algn="l"/>
              </a:tabLst>
              <a:defRPr/>
            </a:pPr>
            <a:r>
              <a:rPr lang="en-US" sz="1000" kern="1200" dirty="0">
                <a:cs typeface="Arial" panose="020B0604020202020204" pitchFamily="34" charset="0"/>
              </a:rPr>
              <a:t>TSN </a:t>
            </a:r>
          </a:p>
          <a:p>
            <a:pPr marL="690563" indent="-119063" fontAlgn="b">
              <a:lnSpc>
                <a:spcPct val="80000"/>
              </a:lnSpc>
              <a:spcAft>
                <a:spcPts val="0"/>
              </a:spcAft>
              <a:tabLst>
                <a:tab pos="446088" algn="l"/>
              </a:tabLst>
              <a:defRPr/>
            </a:pPr>
            <a:r>
              <a:rPr lang="en-US" sz="1000" kern="1200" dirty="0">
                <a:cs typeface="Arial" panose="020B0604020202020204" pitchFamily="34" charset="0"/>
              </a:rPr>
              <a:t>YANG </a:t>
            </a:r>
          </a:p>
          <a:p>
            <a:pPr marL="690563" indent="-119063" fontAlgn="b">
              <a:lnSpc>
                <a:spcPct val="80000"/>
              </a:lnSpc>
              <a:spcAft>
                <a:spcPts val="0"/>
              </a:spcAft>
              <a:tabLst>
                <a:tab pos="446088" algn="l"/>
              </a:tabLst>
              <a:defRPr/>
            </a:pPr>
            <a:r>
              <a:rPr lang="en-US" sz="1000" kern="1200" dirty="0">
                <a:cs typeface="Arial" panose="020B0604020202020204" pitchFamily="34" charset="0"/>
              </a:rPr>
              <a:t>Capability Discovery</a:t>
            </a:r>
          </a:p>
          <a:p>
            <a:pPr marL="690563" indent="-119063" fontAlgn="b">
              <a:lnSpc>
                <a:spcPct val="80000"/>
              </a:lnSpc>
              <a:spcAft>
                <a:spcPts val="0"/>
              </a:spcAft>
              <a:tabLst>
                <a:tab pos="446088" algn="l"/>
              </a:tabLst>
              <a:defRPr/>
            </a:pPr>
            <a:r>
              <a:rPr lang="en-US" sz="1000" kern="1200" dirty="0">
                <a:cs typeface="Arial" panose="020B0604020202020204" pitchFamily="34" charset="0"/>
              </a:rPr>
              <a:t>Jumbo Ethernet Frames</a:t>
            </a:r>
          </a:p>
          <a:p>
            <a:pPr marL="690563" indent="-119063" fontAlgn="b">
              <a:lnSpc>
                <a:spcPct val="80000"/>
              </a:lnSpc>
              <a:spcAft>
                <a:spcPts val="0"/>
              </a:spcAft>
              <a:tabLst>
                <a:tab pos="446088" algn="l"/>
              </a:tabLst>
              <a:defRPr/>
            </a:pPr>
            <a:r>
              <a:rPr lang="en-US" sz="1000" kern="1200" dirty="0">
                <a:cs typeface="Arial" panose="020B0604020202020204" pitchFamily="34" charset="0"/>
              </a:rPr>
              <a:t>L4S</a:t>
            </a:r>
          </a:p>
          <a:p>
            <a:pPr marL="233363" indent="0" fontAlgn="b">
              <a:lnSpc>
                <a:spcPct val="80000"/>
              </a:lnSpc>
              <a:spcAft>
                <a:spcPts val="0"/>
              </a:spcAft>
              <a:buNone/>
              <a:defRPr/>
            </a:pPr>
            <a:r>
              <a:rPr lang="en-US" sz="1000" kern="1200" dirty="0">
                <a:cs typeface="Arial" panose="020B0604020202020204" pitchFamily="34" charset="0"/>
              </a:rPr>
              <a:t>Presentations and minutes</a:t>
            </a:r>
            <a:r>
              <a:rPr lang="en-US" sz="1000" kern="1200" dirty="0">
                <a:solidFill>
                  <a:srgbClr val="0000FF"/>
                </a:solidFill>
                <a:cs typeface="Arial" panose="020B0604020202020204" pitchFamily="34" charset="0"/>
              </a:rPr>
              <a:t>: </a:t>
            </a: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https://datatracker.ietf.org/meeting/interim-2025-ietfieee-03/session/ietfieee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solidFill>
                  <a:schemeClr val="tx1">
                    <a:lumMod val="95000"/>
                    <a:lumOff val="5000"/>
                  </a:schemeClr>
                </a:solidFill>
                <a:cs typeface="Arial" panose="020B0604020202020204" pitchFamily="34" charset="0"/>
              </a:rPr>
              <a:t>LMSC July 2025 802 IETF SC Report: </a:t>
            </a:r>
            <a:r>
              <a:rPr lang="en-US" sz="1000" kern="1200" dirty="0">
                <a:solidFill>
                  <a:srgbClr val="0000FF"/>
                </a:solidFill>
                <a:cs typeface="Arial" panose="020B0604020202020204" pitchFamily="34" charset="0"/>
                <a:hlinkClick r:id="rId4">
                  <a:extLst>
                    <a:ext uri="{A12FA001-AC4F-418D-AE19-62706E023703}">
                      <ahyp:hlinkClr xmlns:ahyp="http://schemas.microsoft.com/office/drawing/2018/hyperlinkcolor" val="tx"/>
                    </a:ext>
                  </a:extLst>
                </a:hlinkClick>
              </a:rPr>
              <a:t>https://mentor.ieee.org/802-ec/dcn/25/ec-25-0136-01-LMSC-2025-july-ietf-sc-report.pptx</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endParaRPr lang="en-US" sz="1000" kern="1200" dirty="0">
              <a:cs typeface="Arial" panose="020B0604020202020204" pitchFamily="34" charset="0"/>
            </a:endParaRPr>
          </a:p>
        </p:txBody>
      </p:sp>
      <p:sp>
        <p:nvSpPr>
          <p:cNvPr id="5" name="AutoShape 4" descr="2520542a.jpg">
            <a:extLst>
              <a:ext uri="{FF2B5EF4-FFF2-40B4-BE49-F238E27FC236}">
                <a16:creationId xmlns:a16="http://schemas.microsoft.com/office/drawing/2014/main" id="{D1C1469C-9A31-D052-A8A1-ECA484BBDF52}"/>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5F37D58C-1432-49F2-90E9-DFF6EF2F9FD3}"/>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July 26</a:t>
            </a:r>
            <a:r>
              <a:rPr lang="en-US" sz="3200" baseline="30000" dirty="0">
                <a:latin typeface="Arial Rounded MT Bold" pitchFamily="34" charset="0"/>
                <a:cs typeface="Arial" charset="0"/>
              </a:rPr>
              <a:t>th</a:t>
            </a:r>
            <a:r>
              <a:rPr lang="en-US" sz="3200" dirty="0">
                <a:latin typeface="Arial Rounded MT Bold" pitchFamily="34" charset="0"/>
                <a:cs typeface="Arial" charset="0"/>
              </a:rPr>
              <a:t> Joint IETF/802 Leadership Mtg.</a:t>
            </a:r>
            <a:br>
              <a:rPr lang="en-US" sz="3200" dirty="0">
                <a:latin typeface="Arial Rounded MT Bold" pitchFamily="34" charset="0"/>
                <a:cs typeface="Arial" charset="0"/>
              </a:rPr>
            </a:br>
            <a:r>
              <a:rPr lang="en-US" sz="3200" dirty="0">
                <a:latin typeface="Arial Rounded MT Bold" pitchFamily="34" charset="0"/>
                <a:cs typeface="Arial" charset="0"/>
              </a:rPr>
              <a:t>Summary/Overview</a:t>
            </a:r>
          </a:p>
        </p:txBody>
      </p:sp>
      <p:sp>
        <p:nvSpPr>
          <p:cNvPr id="2" name="Slide Number Placeholder 6">
            <a:extLst>
              <a:ext uri="{FF2B5EF4-FFF2-40B4-BE49-F238E27FC236}">
                <a16:creationId xmlns:a16="http://schemas.microsoft.com/office/drawing/2014/main" id="{E9264F5C-E919-4485-AE5C-E098BE2E8A38}"/>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13</a:t>
            </a:fld>
            <a:endParaRPr lang="en-US" sz="1200" dirty="0"/>
          </a:p>
        </p:txBody>
      </p:sp>
    </p:spTree>
    <p:extLst>
      <p:ext uri="{BB962C8B-B14F-4D97-AF65-F5344CB8AC3E}">
        <p14:creationId xmlns:p14="http://schemas.microsoft.com/office/powerpoint/2010/main" val="3374269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1981201"/>
            <a:ext cx="8077200" cy="159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4400" b="1" kern="0" dirty="0"/>
              <a:t>IEEE 802.15</a:t>
            </a:r>
          </a:p>
          <a:p>
            <a:pPr>
              <a:defRPr/>
            </a:pPr>
            <a:r>
              <a:rPr lang="en-US" sz="4400" b="1" kern="0" dirty="0"/>
              <a:t>Subgroups 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14</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Enhancements to 802.15.4 Ultra Wideband (UWB) physical layers (PHYs) media access control (MAC) and associated ranging techniques while retaining backward compatibility with enhanced ranging capable devices (ERDEVs).</a:t>
            </a: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TG4ab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sz="1000" kern="1200" dirty="0">
                <a:cs typeface="Arial" panose="020B0604020202020204" pitchFamily="34" charset="0"/>
              </a:rPr>
              <a:t>Link budget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Improvements to accuracy, precision and reliability</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Sensing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Pulse shape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impulse response reporting to support </a:t>
            </a:r>
            <a:r>
              <a:rPr lang="en-US" sz="1000" kern="1200" dirty="0" err="1">
                <a:cs typeface="Arial" panose="020B0604020202020204" pitchFamily="34" charset="0"/>
              </a:rPr>
              <a:t>multistatic</a:t>
            </a:r>
            <a:r>
              <a:rPr lang="en-US" sz="1000" kern="1200" dirty="0">
                <a:cs typeface="Arial" panose="020B0604020202020204" pitchFamily="34" charset="0"/>
              </a:rPr>
              <a:t> sensing </a:t>
            </a:r>
          </a:p>
          <a:p>
            <a:pPr marL="690563" indent="-119063" fontAlgn="b">
              <a:lnSpc>
                <a:spcPct val="80000"/>
              </a:lnSpc>
              <a:spcAft>
                <a:spcPts val="0"/>
              </a:spcAft>
              <a:tabLst>
                <a:tab pos="446088" algn="l"/>
              </a:tabLst>
              <a:defRPr/>
            </a:pPr>
            <a:r>
              <a:rPr lang="en-US" sz="1000" kern="1200" dirty="0">
                <a:cs typeface="Arial" panose="020B0604020202020204" pitchFamily="34" charset="0"/>
              </a:rPr>
              <a:t>To better support presence detection, environment mapping and other uses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a:t>
            </a:r>
          </a:p>
          <a:p>
            <a:pPr marL="690563" indent="-119063" fontAlgn="b">
              <a:lnSpc>
                <a:spcPct val="80000"/>
              </a:lnSpc>
              <a:spcAft>
                <a:spcPts val="0"/>
              </a:spcAft>
              <a:tabLst>
                <a:tab pos="446088" algn="l"/>
              </a:tabLst>
              <a:defRPr/>
            </a:pPr>
            <a:r>
              <a:rPr lang="en-US" sz="1000" kern="1200" dirty="0">
                <a:cs typeface="Arial" panose="020B0604020202020204" pitchFamily="34" charset="0"/>
              </a:rPr>
              <a:t>Higher data rates for shorter transmission duration and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coding and packet format improvements for robustness</a:t>
            </a:r>
          </a:p>
          <a:p>
            <a:pPr marL="690563" indent="-119063" fontAlgn="b">
              <a:lnSpc>
                <a:spcPct val="80000"/>
              </a:lnSpc>
              <a:spcAft>
                <a:spcPts val="0"/>
              </a:spcAft>
              <a:tabLst>
                <a:tab pos="446088" algn="l"/>
              </a:tabLst>
              <a:defRPr/>
            </a:pPr>
            <a:r>
              <a:rPr lang="en-US" sz="1000" kern="1200" dirty="0">
                <a:cs typeface="Arial" panose="020B0604020202020204" pitchFamily="34" charset="0"/>
              </a:rPr>
              <a:t>Additional options for even greater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Protocol enhancements to support very low latency, low energy communications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techniques to support:</a:t>
            </a:r>
          </a:p>
          <a:p>
            <a:pPr marL="690563" indent="-119063" fontAlgn="b">
              <a:lnSpc>
                <a:spcPct val="80000"/>
              </a:lnSpc>
              <a:spcAft>
                <a:spcPts val="0"/>
              </a:spcAft>
              <a:tabLst>
                <a:tab pos="446088" algn="l"/>
              </a:tabLst>
              <a:defRPr/>
            </a:pPr>
            <a:r>
              <a:rPr lang="en-US" sz="1000" kern="1200" dirty="0">
                <a:cs typeface="Arial" panose="020B0604020202020204" pitchFamily="34" charset="0"/>
              </a:rPr>
              <a:t>Greater device density</a:t>
            </a:r>
          </a:p>
          <a:p>
            <a:pPr marL="690563" indent="-119063" fontAlgn="b">
              <a:lnSpc>
                <a:spcPct val="80000"/>
              </a:lnSpc>
              <a:spcAft>
                <a:spcPts val="0"/>
              </a:spcAft>
              <a:tabLst>
                <a:tab pos="446088" algn="l"/>
              </a:tabLst>
              <a:defRPr/>
            </a:pPr>
            <a:r>
              <a:rPr lang="en-US" sz="1000" kern="1200" dirty="0">
                <a:cs typeface="Arial" panose="020B0604020202020204" pitchFamily="34" charset="0"/>
              </a:rPr>
              <a:t>Coexistence in the presence of other users</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 and the 802.15.4z amendment.</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TG4ab (NG UWB)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Next Gen. Ultra </a:t>
            </a:r>
            <a:r>
              <a:rPr lang="en-US" sz="3200" dirty="0" err="1">
                <a:latin typeface="Arial Rounded MT Bold" pitchFamily="34" charset="0"/>
                <a:cs typeface="Arial" charset="0"/>
              </a:rPr>
              <a:t>WideBand</a:t>
            </a:r>
            <a:r>
              <a:rPr lang="en-US" sz="3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15</a:t>
            </a:fld>
            <a:endParaRPr lang="en-US" sz="1200" dirty="0"/>
          </a:p>
        </p:txBody>
      </p:sp>
    </p:spTree>
    <p:extLst>
      <p:ext uri="{BB962C8B-B14F-4D97-AF65-F5344CB8AC3E}">
        <p14:creationId xmlns:p14="http://schemas.microsoft.com/office/powerpoint/2010/main" val="3335156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modifications to the IEEE Std 802.15.4 MAC specification to specify mechanisms that address and improve user privacy. These mechanisms include randomized addresses, and exchanges that support session continuity. This amendment maintains backward compatibility with the base standard.</a:t>
            </a:r>
          </a:p>
          <a:p>
            <a:pPr marL="457200"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TG4ac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682652"/>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TG4ac (Privacy) - Privacy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16</a:t>
            </a:fld>
            <a:endParaRPr lang="en-US" sz="1200" dirty="0"/>
          </a:p>
        </p:txBody>
      </p:sp>
    </p:spTree>
    <p:extLst>
      <p:ext uri="{BB962C8B-B14F-4D97-AF65-F5344CB8AC3E}">
        <p14:creationId xmlns:p14="http://schemas.microsoft.com/office/powerpoint/2010/main" val="3664342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a:t>
            </a:r>
            <a:r>
              <a:rPr lang="en-US" sz="1000" kern="1200" dirty="0">
                <a:cs typeface="Arial" panose="020B0604020202020204" pitchFamily="34" charset="0"/>
              </a:rPr>
              <a:t>amendment specifies modifications </a:t>
            </a:r>
            <a:r>
              <a:rPr lang="en-US" sz="1000" kern="1200" dirty="0">
                <a:latin typeface="Arial" panose="020B0604020202020204" pitchFamily="34" charset="0"/>
                <a:cs typeface="Arial" panose="020B0604020202020204" pitchFamily="34" charset="0"/>
              </a:rPr>
              <a:t>for the development of a second-generation physical layer (PHY) for Smart Utility Networks (SUN). The primary focus is the improvement of the OFDM (Orthogonal Frequency Division Multiplexing) modes for higher data rates and longer-range communication, particularly in congested license-exempt frequency bands. </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TG4ad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use-cases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Number of devices in given area</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Max. payload bit-rate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Latency requirements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frequency bands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2225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 for indoor and outdoor use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models for license-exempt band operation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TG4ad (NG SUN PHYs)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Next Gen. SUN PHYs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17</a:t>
            </a:fld>
            <a:endParaRPr lang="en-US" sz="1200" dirty="0"/>
          </a:p>
        </p:txBody>
      </p:sp>
    </p:spTree>
    <p:extLst>
      <p:ext uri="{BB962C8B-B14F-4D97-AF65-F5344CB8AC3E}">
        <p14:creationId xmlns:p14="http://schemas.microsoft.com/office/powerpoint/2010/main" val="2877680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adds the use of Ascon-128 and Ascon-128a cryptographic algorithms to the IEEE Std 802.15.4.</a:t>
            </a:r>
          </a:p>
          <a:p>
            <a:pPr marL="457200" indent="0" fontAlgn="b">
              <a:lnSpc>
                <a:spcPct val="80000"/>
              </a:lnSpc>
              <a:spcAft>
                <a:spcPts val="0"/>
              </a:spcAft>
              <a:buNone/>
              <a:tabLst>
                <a:tab pos="446088" algn="l"/>
              </a:tabLst>
              <a:defRPr/>
            </a:pPr>
            <a:r>
              <a:rPr lang="en-US" sz="1000" kern="1200" dirty="0">
                <a:cs typeface="Arial" panose="020B0604020202020204" pitchFamily="34" charset="0"/>
              </a:rPr>
              <a:t>Ascon-128 and Ascon-128a: Ascon is a family of lightweight authenticated ciphers that has been selected by US National Institute of Standards and Technology (NIST) for future standardization of the lightweight cryptography. Ascon provides the same Authenticated Encryption with Associated Data (AEAD) functionality as Advanced Encryption Standard (AES), allowing an Ascon algorithm to be a drop-in.</a:t>
            </a:r>
          </a:p>
          <a:p>
            <a:pPr marL="233363"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TG4ae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682652"/>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TG4ae (Ascon Crypt. Alg.) -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18</a:t>
            </a:fld>
            <a:endParaRPr lang="en-US" sz="1200" dirty="0"/>
          </a:p>
        </p:txBody>
      </p:sp>
    </p:spTree>
    <p:extLst>
      <p:ext uri="{BB962C8B-B14F-4D97-AF65-F5344CB8AC3E}">
        <p14:creationId xmlns:p14="http://schemas.microsoft.com/office/powerpoint/2010/main" val="1486458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717"/>
            <a:ext cx="8686800" cy="4954560"/>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Ryuji Kohno</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the Body Area Networks (BAN) Ultra Wideband (UWB) physical layer (PHY) and media access control (MAC) to support enhanced dependability to a human BAN (HBAN), adding support for vehicle BAN (VBAN.</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TG6ma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Channel Modeling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Precise modeling of radio propagation of implant and wearable human BANs and around vehicle BANs for dependable data transmission</a:t>
            </a:r>
          </a:p>
          <a:p>
            <a:pPr marL="690563" indent="-119063" fontAlgn="b">
              <a:lnSpc>
                <a:spcPct val="80000"/>
              </a:lnSpc>
              <a:spcAft>
                <a:spcPts val="0"/>
              </a:spcAft>
              <a:tabLst>
                <a:tab pos="446088" algn="l"/>
              </a:tabLst>
              <a:defRPr/>
            </a:pPr>
            <a:r>
              <a:rPr lang="en-US" sz="1000" kern="1200" dirty="0">
                <a:cs typeface="Arial" panose="020B0604020202020204" pitchFamily="34" charset="0"/>
              </a:rPr>
              <a:t>Classified modeling of multiple BANs and coexistence with other radios for resolution in PHY and MAC</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 transmission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Cognition of channel environment and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Initial acquisition and synchronization in coexisting BANs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FEC and hybrid ARQ according to QoS levels of data packets for various channel models and coexistence classes </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Packet contention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Control and data channels, </a:t>
            </a:r>
            <a:r>
              <a:rPr lang="en-US" sz="1000" kern="1200" dirty="0" err="1">
                <a:latin typeface="Arial" panose="020B0604020202020204" pitchFamily="34" charset="0"/>
                <a:cs typeface="Arial" panose="020B0604020202020204" pitchFamily="34" charset="0"/>
              </a:rPr>
              <a:t>superframe</a:t>
            </a:r>
            <a:r>
              <a:rPr lang="en-US" sz="1000" kern="1200" dirty="0">
                <a:latin typeface="Arial" panose="020B0604020202020204" pitchFamily="34" charset="0"/>
                <a:cs typeface="Arial" panose="020B0604020202020204" pitchFamily="34" charset="0"/>
              </a:rPr>
              <a:t> formant, and MAC function to avoid packet contention in various classes of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Hybrid protocol of contention-free and contention access according to required QoS levels of data packets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 coordinators or hubs negotiation among coexisting BANs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surprising and canceling technologies for theoretical and feasible implementation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Result in simpler classes of coexistence by mitigation of interference from non-BAN</a:t>
            </a:r>
          </a:p>
          <a:p>
            <a:pPr marL="690563"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altLang="ja-JP"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Optional ranging for cognition of dynamism of coexisting BANs</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revision builds on the existing 802.15.6 standard with enhanced dependability for human BAN and additional vehicle BAN.</a:t>
            </a: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TG6ma (BAN/VAN) - BAN with Enhanced Dependability Revision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19</a:t>
            </a:fld>
            <a:endParaRPr lang="en-US" sz="1200" dirty="0"/>
          </a:p>
        </p:txBody>
      </p:sp>
    </p:spTree>
    <p:extLst>
      <p:ext uri="{BB962C8B-B14F-4D97-AF65-F5344CB8AC3E}">
        <p14:creationId xmlns:p14="http://schemas.microsoft.com/office/powerpoint/2010/main" val="3668490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484F5-1010-1BE0-C5E8-B9971D532292}"/>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4EFA0664-5DA1-7031-803B-A4393C4875F0}"/>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54558312-DB0B-581C-93BE-40585B347F01}"/>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a:pPr>
                <a:defRPr/>
              </a:pPr>
              <a:t>2</a:t>
            </a:fld>
            <a:endParaRPr lang="en-US" sz="1200"/>
          </a:p>
        </p:txBody>
      </p:sp>
      <p:sp>
        <p:nvSpPr>
          <p:cNvPr id="5" name="Rectangle 4">
            <a:extLst>
              <a:ext uri="{FF2B5EF4-FFF2-40B4-BE49-F238E27FC236}">
                <a16:creationId xmlns:a16="http://schemas.microsoft.com/office/drawing/2014/main" id="{43620EDE-7CA7-4EFA-D011-551663CB80EB}"/>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Org. Chart</a:t>
            </a:r>
          </a:p>
        </p:txBody>
      </p:sp>
      <p:pic>
        <p:nvPicPr>
          <p:cNvPr id="4" name="Picture 3">
            <a:extLst>
              <a:ext uri="{FF2B5EF4-FFF2-40B4-BE49-F238E27FC236}">
                <a16:creationId xmlns:a16="http://schemas.microsoft.com/office/drawing/2014/main" id="{75BF48B2-05C5-8068-CD87-F1C2DA1B9B82}"/>
              </a:ext>
            </a:extLst>
          </p:cNvPr>
          <p:cNvPicPr>
            <a:picLocks noChangeAspect="1"/>
          </p:cNvPicPr>
          <p:nvPr/>
        </p:nvPicPr>
        <p:blipFill>
          <a:blip r:embed="rId2"/>
          <a:stretch>
            <a:fillRect/>
          </a:stretch>
        </p:blipFill>
        <p:spPr>
          <a:xfrm>
            <a:off x="1669272" y="1313821"/>
            <a:ext cx="8853457" cy="5010336"/>
          </a:xfrm>
          <a:prstGeom prst="rect">
            <a:avLst/>
          </a:prstGeom>
        </p:spPr>
      </p:pic>
    </p:spTree>
    <p:extLst>
      <p:ext uri="{BB962C8B-B14F-4D97-AF65-F5344CB8AC3E}">
        <p14:creationId xmlns:p14="http://schemas.microsoft.com/office/powerpoint/2010/main" val="4079110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1"/>
            <a:ext cx="8686800" cy="4208243"/>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 </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standard offers a global, secure, high-speed optical communication solution up to 100 Mbps and 200 m, with advantages like access to unlicensed spectrum, inherent security, and AI-enhanced features, promising for commercial and business markets.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TG7a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Wavelength range: 10000 nm to 190 nm in optically transparent media.</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Data rate: Capable of delivering up to 100 Mbit/s.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types: Designed for point-to-point and point-to-multipoint communication.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features: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to varying channel conditions.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Maintaining connectivity during high mobility (up to 350 km/h).</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Flicker mitigation.</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Radio Frequency (RF) co-existence.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range: Up to 200 m.</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Technology utilized:</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Multiple-Input-Multiple-Output (MIMO).</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MIMO-Orthogonal frequency-division multiplexing (MIMO-OFDM) for dealing with high levels of optical interference while maintaining high-rate data transmission.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Additional mechanisms:</a:t>
            </a:r>
          </a:p>
          <a:p>
            <a:pPr marL="685800"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Relaying mechanisms for enabling heterogeneous operation with existing RF wireless data communications standards.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Safety and regulation: Adheres to applicable eye safety regulations.</a:t>
            </a:r>
          </a:p>
          <a:p>
            <a:pPr marL="233363" indent="0" fontAlgn="b">
              <a:lnSpc>
                <a:spcPct val="80000"/>
              </a:lnSpc>
              <a:spcAft>
                <a:spcPts val="0"/>
              </a:spcAft>
              <a:buNone/>
              <a:tabLst>
                <a:tab pos="446088" algn="l"/>
              </a:tabLst>
              <a:defRPr/>
            </a:pPr>
            <a:endParaRPr lang="en-US" altLang="ko-KR"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amendment builds on top of the existing 802.15.7 standard.</a:t>
            </a:r>
            <a:endParaRPr lang="en-US" sz="1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20</a:t>
            </a:fld>
            <a:endParaRPr lang="en-US" sz="1200" dirty="0"/>
          </a:p>
        </p:txBody>
      </p:sp>
      <p:sp>
        <p:nvSpPr>
          <p:cNvPr id="3" name="Rectangle 4">
            <a:extLst>
              <a:ext uri="{FF2B5EF4-FFF2-40B4-BE49-F238E27FC236}">
                <a16:creationId xmlns:a16="http://schemas.microsoft.com/office/drawing/2014/main" id="{F1793AB7-3392-A3EB-4AF6-2FA9BC2164E3}"/>
              </a:ext>
            </a:extLst>
          </p:cNvPr>
          <p:cNvSpPr txBox="1">
            <a:spLocks noChangeArrowheads="1"/>
          </p:cNvSpPr>
          <p:nvPr/>
        </p:nvSpPr>
        <p:spPr bwMode="auto">
          <a:xfrm>
            <a:off x="1905000" y="785229"/>
            <a:ext cx="83820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457200" indent="-457200" fontAlgn="b">
              <a:lnSpc>
                <a:spcPct val="80000"/>
              </a:lnSpc>
              <a:spcAft>
                <a:spcPts val="0"/>
              </a:spcAft>
              <a:tabLst>
                <a:tab pos="446088" algn="l"/>
              </a:tabLst>
              <a:defRPr/>
            </a:pPr>
            <a:r>
              <a:rPr lang="en-US" sz="3200" dirty="0">
                <a:latin typeface="Arial Rounded MT Bold" pitchFamily="34" charset="0"/>
                <a:cs typeface="Arial" charset="0"/>
              </a:rPr>
              <a:t>TG7a (OCC) - Higher Rate, Longer Range Optical Camera Comms. Amendment</a:t>
            </a:r>
          </a:p>
        </p:txBody>
      </p:sp>
    </p:spTree>
    <p:extLst>
      <p:ext uri="{BB962C8B-B14F-4D97-AF65-F5344CB8AC3E}">
        <p14:creationId xmlns:p14="http://schemas.microsoft.com/office/powerpoint/2010/main" val="2930770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the use of EDHOC (RFC 9528) KMP for the IEEE Std 802.15.9. This standard describes support for transporting KMP datagrams to support the security functionality present in IEEE Std 802.15.4.</a:t>
            </a:r>
          </a:p>
          <a:p>
            <a:pPr marL="233363"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TG9a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682652"/>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TG9a (EDHOC KMP) -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21</a:t>
            </a:fld>
            <a:endParaRPr lang="en-US" sz="1200" dirty="0"/>
          </a:p>
        </p:txBody>
      </p:sp>
    </p:spTree>
    <p:extLst>
      <p:ext uri="{BB962C8B-B14F-4D97-AF65-F5344CB8AC3E}">
        <p14:creationId xmlns:p14="http://schemas.microsoft.com/office/powerpoint/2010/main" val="1407045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Clint Powell</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impulse radio (IR) Ultra Wideband (UWB) PHY and MAC providing precision ranging capability that is accurate to the centimeter level by including (via. referencing) the 802.15.4 IR UWB functionality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TG14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 that references the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TG14 (IR UWB AHN) - Impulse Radio UWB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22</a:t>
            </a:fld>
            <a:endParaRPr lang="en-US" sz="1200" dirty="0"/>
          </a:p>
        </p:txBody>
      </p:sp>
    </p:spTree>
    <p:extLst>
      <p:ext uri="{BB962C8B-B14F-4D97-AF65-F5344CB8AC3E}">
        <p14:creationId xmlns:p14="http://schemas.microsoft.com/office/powerpoint/2010/main" val="3631763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narrow band ad hoc network PHY and MAC by including (via referencing) functionality and features of 802.15.4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TG15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 that references the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TG15 (NB AHN) - Narrow Band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23</a:t>
            </a:fld>
            <a:endParaRPr lang="en-US" sz="1200" dirty="0"/>
          </a:p>
        </p:txBody>
      </p:sp>
    </p:spTree>
    <p:extLst>
      <p:ext uri="{BB962C8B-B14F-4D97-AF65-F5344CB8AC3E}">
        <p14:creationId xmlns:p14="http://schemas.microsoft.com/office/powerpoint/2010/main" val="3815726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IEEE 802.16-2017 physical layer (PHYs) and media access control (MAC) to enable operation in licensed spectrum with channel bandwidths greater than or equal to 5 kHz and less than 100 kHz. The amendment is frequency independent but focuses on spectrum less than 2 GHz. The range and data rate supported by the narrower channels are commensurate with those of the base standard, as scaled by the reduced channel bandwidth. The project also amends IEEE Std 802.16 as required to support aggregated operation in adjacent and non-adjacent channels.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TG16t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the Wireless MAN-NB PHY to enable operation in narrow channels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Aggregation of non-contiguous narrow channels to provide higher capacity</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Enhancements to MAC to improve efficiency and reduce control overhead</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a Direct Peer-to-Peer (DPP) mode to support operation without fixed infrastructure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Updates to security protocols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802.16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TG16t (</a:t>
            </a:r>
            <a:r>
              <a:rPr lang="en-US" sz="3200" dirty="0" err="1">
                <a:latin typeface="Arial Rounded MT Bold" pitchFamily="34" charset="0"/>
                <a:cs typeface="Arial" charset="0"/>
              </a:rPr>
              <a:t>Lic</a:t>
            </a:r>
            <a:r>
              <a:rPr lang="en-US" sz="3200" dirty="0">
                <a:latin typeface="Arial Rounded MT Bold" pitchFamily="34" charset="0"/>
                <a:cs typeface="Arial" charset="0"/>
              </a:rPr>
              <a:t> NB) - Licensed Narrowband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24</a:t>
            </a:fld>
            <a:endParaRPr lang="en-US" sz="1200" dirty="0"/>
          </a:p>
        </p:txBody>
      </p:sp>
    </p:spTree>
    <p:extLst>
      <p:ext uri="{BB962C8B-B14F-4D97-AF65-F5344CB8AC3E}">
        <p14:creationId xmlns:p14="http://schemas.microsoft.com/office/powerpoint/2010/main" val="4163426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CC6CC-8F7E-1D33-D8FB-8358FD570DD6}"/>
            </a:ext>
          </a:extLst>
        </p:cNvPr>
        <p:cNvGrpSpPr/>
        <p:nvPr/>
      </p:nvGrpSpPr>
      <p:grpSpPr>
        <a:xfrm>
          <a:off x="0" y="0"/>
          <a:ext cx="0" cy="0"/>
          <a:chOff x="0" y="0"/>
          <a:chExt cx="0" cy="0"/>
        </a:xfrm>
      </p:grpSpPr>
      <p:sp>
        <p:nvSpPr>
          <p:cNvPr id="5126" name="Rectangle 3">
            <a:extLst>
              <a:ext uri="{FF2B5EF4-FFF2-40B4-BE49-F238E27FC236}">
                <a16:creationId xmlns:a16="http://schemas.microsoft.com/office/drawing/2014/main" id="{B8F53D03-D951-5253-9852-67D7311F5EF8}"/>
              </a:ext>
            </a:extLst>
          </p:cNvPr>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802.16-2017 is coming up on it’s 10-year anniversary and as such a revision needs to be started to incorporate any amendments (802.16t) since the 802.16-2017 standard.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TG16me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Roll up of 802.16t amendment</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Address any issues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is a revision to the 802.16-2017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440A7003-295C-10BE-13A3-ED4C20E3037B}"/>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C72E520-53F3-D2FF-A735-748A261946D0}"/>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TG16me (</a:t>
            </a:r>
            <a:r>
              <a:rPr lang="en-US" sz="3200" dirty="0" err="1">
                <a:latin typeface="Arial Rounded MT Bold" pitchFamily="34" charset="0"/>
                <a:cs typeface="Arial" charset="0"/>
              </a:rPr>
              <a:t>Lic</a:t>
            </a:r>
            <a:r>
              <a:rPr lang="en-US" sz="3200" dirty="0">
                <a:latin typeface="Arial Rounded MT Bold" pitchFamily="34" charset="0"/>
                <a:cs typeface="Arial" charset="0"/>
              </a:rPr>
              <a:t> NB) - Licensed Narrowband Revision</a:t>
            </a:r>
          </a:p>
        </p:txBody>
      </p:sp>
      <p:sp>
        <p:nvSpPr>
          <p:cNvPr id="2" name="Slide Number Placeholder 6">
            <a:extLst>
              <a:ext uri="{FF2B5EF4-FFF2-40B4-BE49-F238E27FC236}">
                <a16:creationId xmlns:a16="http://schemas.microsoft.com/office/drawing/2014/main" id="{C93DF164-17F0-98CF-7E61-F6C2C09E74AE}"/>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25</a:t>
            </a:fld>
            <a:endParaRPr lang="en-US" sz="1200" dirty="0"/>
          </a:p>
        </p:txBody>
      </p:sp>
    </p:spTree>
    <p:extLst>
      <p:ext uri="{BB962C8B-B14F-4D97-AF65-F5344CB8AC3E}">
        <p14:creationId xmlns:p14="http://schemas.microsoft.com/office/powerpoint/2010/main" val="1613167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4654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starting efforts for development of projects on 802.15 Access Techniques.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1943100" y="762001"/>
            <a:ext cx="83058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IG Access -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WG15 Access Techniques</a:t>
            </a:r>
          </a:p>
        </p:txBody>
      </p:sp>
      <p:sp>
        <p:nvSpPr>
          <p:cNvPr id="4" name="Slide Number Placeholder 6">
            <a:extLst>
              <a:ext uri="{FF2B5EF4-FFF2-40B4-BE49-F238E27FC236}">
                <a16:creationId xmlns:a16="http://schemas.microsoft.com/office/drawing/2014/main" id="{2ABEB071-1174-77AE-D69F-BDFE02DFE49E}"/>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26</a:t>
            </a:fld>
            <a:endParaRPr lang="en-US" sz="1200" dirty="0"/>
          </a:p>
        </p:txBody>
      </p:sp>
    </p:spTree>
    <p:extLst>
      <p:ext uri="{BB962C8B-B14F-4D97-AF65-F5344CB8AC3E}">
        <p14:creationId xmlns:p14="http://schemas.microsoft.com/office/powerpoint/2010/main" val="1805168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next-generation optical wireless communication (NG-OWC) characteristics and its future applications.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Artificial Intelligence (AI)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various AI technologies into the OWC system</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Lightweight AI utilization for each developed AI technology</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modelling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machine-learning for channel estimation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Utilization of machine learning for channel estimation for dynamic and complex channel conditions</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Future applications of NG-OWC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encompasses fields such as IoT, underwater communication, joint communication, sensing, and localization (V2V, M2M, Drone/UAV, etc.)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OWC based drone Networks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Indoor/Outdoor Positioning through OWC and LiDAR integration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Deep learning-based OWC to support high mobility vehicle</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3088" indent="-115888"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Preferred camera types for 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Resolution: Minimum 720x540 (single-link), maximum 3840 x 2160 (multi-link)</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Frame rate: Minimum 30 FPS, preferred more than 120 FPS</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Spectrum: Mono, color</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 sources: IR, VL, and UV</a:t>
            </a: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group will evaluate the interest in developing Next Gen OWC capabilities</a:t>
            </a:r>
            <a:endParaRPr lang="en-US" sz="1000" kern="1200" dirty="0">
              <a:latin typeface="Arial" panose="020B0604020202020204" pitchFamily="34" charset="0"/>
              <a:cs typeface="Arial" panose="020B0604020202020204" pitchFamily="34" charset="0"/>
            </a:endParaRP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690563" indent="-119063" fontAlgn="b">
              <a:lnSpc>
                <a:spcPct val="80000"/>
              </a:lnSpc>
              <a:spcAft>
                <a:spcPts val="0"/>
              </a:spcAft>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IG (NG-OWC) - Next Gen. Optical Wireless Communication</a:t>
            </a:r>
          </a:p>
        </p:txBody>
      </p:sp>
      <p:sp>
        <p:nvSpPr>
          <p:cNvPr id="3" name="Slide Number Placeholder 6">
            <a:extLst>
              <a:ext uri="{FF2B5EF4-FFF2-40B4-BE49-F238E27FC236}">
                <a16:creationId xmlns:a16="http://schemas.microsoft.com/office/drawing/2014/main" id="{262038E5-384A-EB15-CCD5-F821D9387B8C}"/>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27</a:t>
            </a:fld>
            <a:endParaRPr lang="en-US" sz="1200" dirty="0"/>
          </a:p>
        </p:txBody>
      </p:sp>
    </p:spTree>
    <p:extLst>
      <p:ext uri="{BB962C8B-B14F-4D97-AF65-F5344CB8AC3E}">
        <p14:creationId xmlns:p14="http://schemas.microsoft.com/office/powerpoint/2010/main" val="14045379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standing committee brings in the information from the Internet Engineering Task Force (IETF) to the 802.15 working group. It concentrates on the IETF working groups that might be of interest to the 802.15 working group members.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IETF Webpage</a:t>
            </a:r>
            <a:endParaRPr lang="en-US" sz="1000" kern="1200" dirty="0">
              <a:solidFill>
                <a:srgbClr val="0000FF"/>
              </a:solidFill>
              <a:latin typeface="Arial" panose="020B0604020202020204" pitchFamily="34" charset="0"/>
              <a:cs typeface="Arial" panose="020B0604020202020204" pitchFamily="34" charset="0"/>
            </a:endParaRP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IETF working groups followed include:</a:t>
            </a:r>
          </a:p>
          <a:p>
            <a:pPr marL="574675" indent="-119063" fontAlgn="b">
              <a:lnSpc>
                <a:spcPct val="80000"/>
              </a:lnSpc>
              <a:spcAft>
                <a:spcPts val="0"/>
              </a:spcAft>
              <a:buFont typeface="Arial" panose="020B0604020202020204" pitchFamily="34" charset="0"/>
              <a:buChar char="•"/>
              <a:tabLst>
                <a:tab pos="446088" algn="l"/>
              </a:tabLst>
              <a:defRPr/>
            </a:pPr>
            <a:r>
              <a:rPr lang="en-US" sz="1000" kern="1200" dirty="0">
                <a:latin typeface="Arial" panose="020B0604020202020204" pitchFamily="34" charset="0"/>
                <a:cs typeface="Arial" panose="020B0604020202020204" pitchFamily="34" charset="0"/>
              </a:rPr>
              <a:t>6lo, lake, suit</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SC IETF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Internet Engineering Task Force</a:t>
            </a:r>
          </a:p>
        </p:txBody>
      </p:sp>
      <p:sp>
        <p:nvSpPr>
          <p:cNvPr id="4" name="Slide Number Placeholder 6">
            <a:extLst>
              <a:ext uri="{FF2B5EF4-FFF2-40B4-BE49-F238E27FC236}">
                <a16:creationId xmlns:a16="http://schemas.microsoft.com/office/drawing/2014/main" id="{F6D94F67-4161-F153-8758-B2D28C6DAC88}"/>
              </a:ext>
            </a:extLst>
          </p:cNvPr>
          <p:cNvSpPr>
            <a:spLocks noGrp="1"/>
          </p:cNvSpPr>
          <p:nvPr>
            <p:ph type="sldNum" sz="quarter" idx="12"/>
          </p:nvPr>
        </p:nvSpPr>
        <p:spPr>
          <a:xfrm>
            <a:off x="5879224" y="6477000"/>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28</a:t>
            </a:fld>
            <a:endParaRPr lang="en-US" sz="1200" dirty="0"/>
          </a:p>
        </p:txBody>
      </p:sp>
    </p:spTree>
    <p:extLst>
      <p:ext uri="{BB962C8B-B14F-4D97-AF65-F5344CB8AC3E}">
        <p14:creationId xmlns:p14="http://schemas.microsoft.com/office/powerpoint/2010/main" val="4988362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44359"/>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Standing Committee Maintenance (SCM) has the following roles:</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comments related to possible errata on 802.15 standards and making recommendations to 802.15 Working Group</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Operations Manual</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Motion templates and project checklist template</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802 PARs and ICAIDs on behalf of 802.15 Working Group</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MAINT Webpage</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SCM meets at least once during every 802 plenary and 802 wireless interim session</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SC MAINT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802.15 Maintenance Activities</a:t>
            </a:r>
          </a:p>
        </p:txBody>
      </p:sp>
      <p:sp>
        <p:nvSpPr>
          <p:cNvPr id="4" name="Slide Number Placeholder 6">
            <a:extLst>
              <a:ext uri="{FF2B5EF4-FFF2-40B4-BE49-F238E27FC236}">
                <a16:creationId xmlns:a16="http://schemas.microsoft.com/office/drawing/2014/main" id="{6BF2225E-764C-42B5-51E0-F8DAF33B06AC}"/>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29</a:t>
            </a:fld>
            <a:endParaRPr lang="en-US" sz="1200" dirty="0"/>
          </a:p>
        </p:txBody>
      </p:sp>
    </p:spTree>
    <p:extLst>
      <p:ext uri="{BB962C8B-B14F-4D97-AF65-F5344CB8AC3E}">
        <p14:creationId xmlns:p14="http://schemas.microsoft.com/office/powerpoint/2010/main" val="4270502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a:pPr>
                <a:defRPr/>
              </a:pPr>
              <a:t>3</a:t>
            </a:fld>
            <a:endParaRPr lang="en-US" sz="1200"/>
          </a:p>
        </p:txBody>
      </p:sp>
      <p:sp>
        <p:nvSpPr>
          <p:cNvPr id="4" name="Rectangle 4">
            <a:extLst>
              <a:ext uri="{FF2B5EF4-FFF2-40B4-BE49-F238E27FC236}">
                <a16:creationId xmlns:a16="http://schemas.microsoft.com/office/drawing/2014/main" id="{7B5E4C93-8226-F8D7-3000-08D7DBF40D71}"/>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Standards Pipeline</a:t>
            </a:r>
          </a:p>
        </p:txBody>
      </p:sp>
      <p:pic>
        <p:nvPicPr>
          <p:cNvPr id="64" name="Picture 63">
            <a:extLst>
              <a:ext uri="{FF2B5EF4-FFF2-40B4-BE49-F238E27FC236}">
                <a16:creationId xmlns:a16="http://schemas.microsoft.com/office/drawing/2014/main" id="{7586BA0E-76DB-B2B2-1058-770E830F733D}"/>
              </a:ext>
            </a:extLst>
          </p:cNvPr>
          <p:cNvPicPr>
            <a:picLocks noChangeAspect="1"/>
          </p:cNvPicPr>
          <p:nvPr/>
        </p:nvPicPr>
        <p:blipFill>
          <a:blip r:embed="rId2"/>
          <a:stretch>
            <a:fillRect/>
          </a:stretch>
        </p:blipFill>
        <p:spPr>
          <a:xfrm>
            <a:off x="1593915" y="1255073"/>
            <a:ext cx="9004170" cy="5220340"/>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Thomas Kürner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chartered to explore the feasibility of Terahertz for wireless communications. The Terahertz frequency band runs roughly from 300 GHz to 3 THz, a staggering 2700 GHz of bandwidth.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THz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soliciting, and hearing, contributions that address numerous THz issues.  </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There are no immediate plans to transition the group to a study group or a task group; rather, we want to fully understand the technology status in regards to a further amendment of IEEE Std. 805.15.3-2023 or a completely new standard.</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Apart from the implementation aspects of THz Communications there are important regulatory aspects to be considered. For example the allocation and identification of THz spectrum  especially in conjunction with the agenda items at WRC-27 and WRC-31 are topics of the THz standing committee.</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SC THz -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THz Standing Committee</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30</a:t>
            </a:fld>
            <a:endParaRPr lang="en-US" sz="1200" dirty="0"/>
          </a:p>
        </p:txBody>
      </p:sp>
    </p:spTree>
    <p:extLst>
      <p:ext uri="{BB962C8B-B14F-4D97-AF65-F5344CB8AC3E}">
        <p14:creationId xmlns:p14="http://schemas.microsoft.com/office/powerpoint/2010/main" val="8170264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Wireless Next Generation is chartered to facilitate discussions on new Wireless related Technologies that may be of interest to the 802.15 community, and that may lead to new 802.15 standardization projects. The WNG also provides the opportunity to address the whole 802.15 work group with issues or concerns with current techniques or technologies.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WNG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WNG topics are not limited to only the PHY layer and/or the MAC sublayer since information on the layers above the MAC including the application is very important to making sure that the PHY and MAC are appropriate, especially in the WSN environment.</a:t>
            </a:r>
          </a:p>
          <a:p>
            <a:pPr marL="455612"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Presenters in WNG are usually asked to relate the material presented and/or discussed to the work of the WG via the “usual question”:</a:t>
            </a:r>
          </a:p>
          <a:p>
            <a:pPr marL="682625" lvl="1" indent="-111125" fontAlgn="b">
              <a:lnSpc>
                <a:spcPct val="80000"/>
              </a:lnSpc>
              <a:spcAft>
                <a:spcPts val="0"/>
              </a:spcAft>
              <a:buFont typeface="Arial" panose="020B0604020202020204" pitchFamily="34" charset="0"/>
              <a:buChar char="•"/>
              <a:defRPr/>
            </a:pPr>
            <a:r>
              <a:rPr lang="en-US" sz="1000" kern="1200" dirty="0">
                <a:cs typeface="Arial" panose="020B0604020202020204" pitchFamily="34" charset="0"/>
              </a:rPr>
              <a:t>What do you propose the Working Group do next?</a:t>
            </a:r>
          </a:p>
          <a:p>
            <a:pPr marL="682625" indent="-119063" fontAlgn="b">
              <a:lnSpc>
                <a:spcPct val="80000"/>
              </a:lnSpc>
              <a:spcAft>
                <a:spcPts val="0"/>
              </a:spcAft>
              <a:buNone/>
              <a:defRPr/>
            </a:pPr>
            <a:endParaRPr lang="en-US" altLang="en-US" sz="1000" dirty="0"/>
          </a:p>
          <a:p>
            <a:pPr marL="682625" indent="-119063" fontAlgn="b">
              <a:lnSpc>
                <a:spcPct val="80000"/>
              </a:lnSpc>
              <a:spcAft>
                <a:spcPts val="0"/>
              </a:spcAft>
              <a:buNone/>
              <a:defRPr/>
            </a:pPr>
            <a:r>
              <a:rPr lang="en-US" altLang="en-US" sz="1000" dirty="0"/>
              <a:t>The answer usually falls into one of these categories:</a:t>
            </a:r>
          </a:p>
          <a:p>
            <a:pPr marL="914400" indent="-228600" fontAlgn="b">
              <a:lnSpc>
                <a:spcPct val="80000"/>
              </a:lnSpc>
              <a:spcAft>
                <a:spcPts val="0"/>
              </a:spcAft>
              <a:buFont typeface="+mj-lt"/>
              <a:buAutoNum type="alphaLcParenR"/>
              <a:defRPr/>
            </a:pPr>
            <a:r>
              <a:rPr lang="en-US" sz="1000" dirty="0"/>
              <a:t>Information for the group</a:t>
            </a:r>
          </a:p>
          <a:p>
            <a:pPr marL="914400" indent="-228600" fontAlgn="b">
              <a:lnSpc>
                <a:spcPct val="80000"/>
              </a:lnSpc>
              <a:spcAft>
                <a:spcPts val="0"/>
              </a:spcAft>
              <a:buFont typeface="+mj-lt"/>
              <a:buAutoNum type="alphaLcParenR"/>
              <a:defRPr/>
            </a:pPr>
            <a:r>
              <a:rPr lang="en-US" sz="1000" dirty="0"/>
              <a:t>Form an interest group to pursue</a:t>
            </a:r>
          </a:p>
          <a:p>
            <a:pPr marL="914400" indent="-228600" fontAlgn="b">
              <a:lnSpc>
                <a:spcPct val="80000"/>
              </a:lnSpc>
              <a:spcAft>
                <a:spcPts val="0"/>
              </a:spcAft>
              <a:buFont typeface="+mj-lt"/>
              <a:buAutoNum type="alphaLcParenR"/>
              <a:defRPr/>
            </a:pPr>
            <a:r>
              <a:rPr lang="en-US" sz="1000" dirty="0"/>
              <a:t>Consider in the future a new project</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SC WNG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Wireless Next Generation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31</a:t>
            </a:fld>
            <a:endParaRPr lang="en-US" sz="1200" dirty="0"/>
          </a:p>
        </p:txBody>
      </p:sp>
    </p:spTree>
    <p:extLst>
      <p:ext uri="{BB962C8B-B14F-4D97-AF65-F5344CB8AC3E}">
        <p14:creationId xmlns:p14="http://schemas.microsoft.com/office/powerpoint/2010/main" val="228792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5883655"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a:pPr>
                <a:defRPr/>
              </a:pPr>
              <a:t>32</a:t>
            </a:fld>
            <a:endParaRPr lang="en-US" sz="1200"/>
          </a:p>
        </p:txBody>
      </p:sp>
      <p:sp>
        <p:nvSpPr>
          <p:cNvPr id="5126" name="Rectangle 3"/>
          <p:cNvSpPr>
            <a:spLocks noGrp="1" noChangeArrowheads="1"/>
          </p:cNvSpPr>
          <p:nvPr>
            <p:ph type="body" sz="half" idx="1"/>
          </p:nvPr>
        </p:nvSpPr>
        <p:spPr>
          <a:xfrm>
            <a:off x="1752600" y="1309469"/>
            <a:ext cx="8686800" cy="5122812"/>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4ab (NG UWB)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latest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next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285750" indent="-457200" fontAlgn="b">
              <a:lnSpc>
                <a:spcPct val="80000"/>
              </a:lnSpc>
              <a:buFont typeface="+mj-lt"/>
              <a:buAutoNum type="arabicPeriod"/>
              <a:defRPr/>
            </a:pPr>
            <a:endParaRPr lang="en-US" sz="1000" kern="1200" dirty="0">
              <a:latin typeface="Arial Rounded MT Bold" pitchFamily="34" charset="0"/>
              <a:cs typeface="Arial" charset="0"/>
            </a:endParaRPr>
          </a:p>
          <a:p>
            <a:pPr marL="644525" indent="-644525" fontAlgn="b">
              <a:lnSpc>
                <a:spcPct val="80000"/>
              </a:lnSpc>
              <a:spcAft>
                <a:spcPts val="0"/>
              </a:spcAft>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 </a:t>
            </a:r>
            <a:r>
              <a:rPr lang="en-US" sz="2000" dirty="0">
                <a:solidFill>
                  <a:srgbClr val="000000"/>
                </a:solidFill>
                <a:latin typeface="Arial Rounded MT Bold" pitchFamily="34" charset="0"/>
                <a:cs typeface="Arial" pitchFamily="34" charset="0"/>
              </a:rPr>
              <a:t>Amendment</a:t>
            </a:r>
            <a:endParaRPr lang="en-US" sz="2000" kern="1200" dirty="0">
              <a:latin typeface="Arial Rounded MT Bold" pitchFamily="34" charset="0"/>
              <a:cs typeface="Arial" charset="0"/>
            </a:endParaRP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latest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next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4ad (NG SUN PHYs) Amendment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areas to include in the draft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4ae (</a:t>
            </a:r>
            <a:r>
              <a:rPr lang="en-US" sz="2000" dirty="0">
                <a:latin typeface="Arial Rounded MT Bold" pitchFamily="34" charset="0"/>
                <a:cs typeface="Arial" charset="0"/>
              </a:rPr>
              <a:t>Ascon Crypt. Alg.</a:t>
            </a:r>
            <a:r>
              <a:rPr lang="en-US" sz="2000" dirty="0">
                <a:solidFill>
                  <a:srgbClr val="000000"/>
                </a:solidFill>
                <a:latin typeface="Arial Rounded MT Bold" pitchFamily="34" charset="0"/>
                <a:cs typeface="Arial" pitchFamily="34" charset="0"/>
              </a:rPr>
              <a:t>)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latest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next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1616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8321908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5841123"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33</a:t>
            </a:fld>
            <a:endParaRPr lang="en-US" sz="1200" dirty="0"/>
          </a:p>
        </p:txBody>
      </p:sp>
      <p:sp>
        <p:nvSpPr>
          <p:cNvPr id="5126" name="Rectangle 3"/>
          <p:cNvSpPr>
            <a:spLocks noGrp="1" noChangeArrowheads="1"/>
          </p:cNvSpPr>
          <p:nvPr>
            <p:ph type="body" sz="half" idx="1"/>
          </p:nvPr>
        </p:nvSpPr>
        <p:spPr>
          <a:xfrm>
            <a:off x="1752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latest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next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7a (OCC) Amendment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 this session</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9a (</a:t>
            </a:r>
            <a:r>
              <a:rPr lang="en-US" sz="2000" dirty="0">
                <a:latin typeface="Arial Rounded MT Bold" pitchFamily="34" charset="0"/>
                <a:cs typeface="Arial" charset="0"/>
              </a:rPr>
              <a:t>EDHOC KMP</a:t>
            </a:r>
            <a:r>
              <a:rPr lang="en-US" sz="2000" dirty="0">
                <a:solidFill>
                  <a:srgbClr val="000000"/>
                </a:solidFill>
                <a:latin typeface="Arial Rounded MT Bold" pitchFamily="34" charset="0"/>
                <a:cs typeface="Arial" pitchFamily="34" charset="0"/>
              </a:rPr>
              <a:t>)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latest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next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1616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2766396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5841123"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34</a:t>
            </a:fld>
            <a:endParaRPr lang="en-US" sz="1200" dirty="0"/>
          </a:p>
        </p:txBody>
      </p:sp>
      <p:sp>
        <p:nvSpPr>
          <p:cNvPr id="5126" name="Rectangle 3"/>
          <p:cNvSpPr>
            <a:spLocks noGrp="1" noChangeArrowheads="1"/>
          </p:cNvSpPr>
          <p:nvPr>
            <p:ph type="body" sz="half" idx="1"/>
          </p:nvPr>
        </p:nvSpPr>
        <p:spPr>
          <a:xfrm>
            <a:off x="1752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14 (IR UWB 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 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 NB)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Address any feedback/comments from IEEE Publication Editors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16me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 NB)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Continue discussing approach to the revision</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Update timeline of TG</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1616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793490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5841123"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35</a:t>
            </a:fld>
            <a:endParaRPr lang="en-US" sz="1200" dirty="0"/>
          </a:p>
        </p:txBody>
      </p:sp>
      <p:sp>
        <p:nvSpPr>
          <p:cNvPr id="5126" name="Rectangle 3"/>
          <p:cNvSpPr>
            <a:spLocks noGrp="1" noChangeArrowheads="1"/>
          </p:cNvSpPr>
          <p:nvPr>
            <p:ph type="body" sz="half" idx="1"/>
          </p:nvPr>
        </p:nvSpPr>
        <p:spPr>
          <a:xfrm>
            <a:off x="1752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Discuss/Hear Updates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 this session</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Access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 on related technical areas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NG OWC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 on related technical areas</a:t>
            </a:r>
          </a:p>
          <a:p>
            <a:pPr marL="18288" indent="0" fontAlgn="b">
              <a:lnSpc>
                <a:spcPct val="80000"/>
              </a:lnSpc>
              <a:buNone/>
              <a:defRPr/>
            </a:pPr>
            <a:endParaRPr lang="en-US" sz="1000" dirty="0">
              <a:solidFill>
                <a:srgbClr val="000000"/>
              </a:solidFill>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48245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5841123"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36</a:t>
            </a:fld>
            <a:endParaRPr lang="en-US" sz="1200" dirty="0"/>
          </a:p>
        </p:txBody>
      </p:sp>
      <p:sp>
        <p:nvSpPr>
          <p:cNvPr id="5126" name="Rectangle 3"/>
          <p:cNvSpPr>
            <a:spLocks noGrp="1" noChangeArrowheads="1"/>
          </p:cNvSpPr>
          <p:nvPr>
            <p:ph type="body" sz="half" idx="1"/>
          </p:nvPr>
        </p:nvSpPr>
        <p:spPr>
          <a:xfrm>
            <a:off x="1752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PARs from other WG’s and provide feedback</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list of all templates for WG15 Subpage for completeness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WG15 P&amp;P for any updates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 at WG15 mid-week</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 presentations on future potential THz topics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 presentations on future potential WG15 topics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635688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7D412-B6BC-FD9C-37B4-EB039E336ED5}"/>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BF7DD2B1-3800-7FD2-A9CD-DF1BC438CAB9}"/>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6E529294-A43F-2660-0083-B93A199D5AA7}"/>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WG15 LB Closings Update</a:t>
            </a:r>
          </a:p>
        </p:txBody>
      </p:sp>
      <p:sp>
        <p:nvSpPr>
          <p:cNvPr id="7" name="Rectangle 3">
            <a:extLst>
              <a:ext uri="{FF2B5EF4-FFF2-40B4-BE49-F238E27FC236}">
                <a16:creationId xmlns:a16="http://schemas.microsoft.com/office/drawing/2014/main" id="{01B80B2E-AB0B-8B94-1DEE-F891B7D0C7E7}"/>
              </a:ext>
            </a:extLst>
          </p:cNvPr>
          <p:cNvSpPr txBox="1">
            <a:spLocks noChangeArrowheads="1"/>
          </p:cNvSpPr>
          <p:nvPr/>
        </p:nvSpPr>
        <p:spPr bwMode="auto">
          <a:xfrm>
            <a:off x="1828800" y="1676400"/>
            <a:ext cx="85344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609600" indent="-609600" algn="l" fontAlgn="b">
              <a:lnSpc>
                <a:spcPct val="80000"/>
              </a:lnSpc>
              <a:spcAft>
                <a:spcPts val="600"/>
              </a:spcAft>
              <a:defRPr/>
            </a:pPr>
            <a:r>
              <a:rPr lang="en-US" sz="2000" kern="0" dirty="0">
                <a:latin typeface="Arial Rounded MT Bold" pitchFamily="34" charset="0"/>
                <a:cs typeface="Arial" charset="0"/>
              </a:rPr>
              <a:t>WG15 Letter Ballots closing since the close of the previous session</a:t>
            </a:r>
          </a:p>
          <a:p>
            <a:pPr marL="920750" lvl="1" indent="-463550" algn="l" fontAlgn="b">
              <a:lnSpc>
                <a:spcPct val="80000"/>
              </a:lnSpc>
              <a:spcAft>
                <a:spcPts val="600"/>
              </a:spcAft>
              <a:tabLst>
                <a:tab pos="2001838" algn="l"/>
              </a:tabLst>
              <a:defRPr/>
            </a:pPr>
            <a:endParaRPr lang="en-US" sz="1200" b="1" kern="0" dirty="0">
              <a:latin typeface="Arial Rounded MT Bold" pitchFamily="34" charset="0"/>
              <a:cs typeface="Arial" charset="0"/>
            </a:endParaRP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Project</a:t>
            </a:r>
            <a:r>
              <a:rPr lang="en-US" sz="1200" kern="0" dirty="0">
                <a:latin typeface="Arial Rounded MT Bold" pitchFamily="34" charset="0"/>
                <a:cs typeface="Arial" charset="0"/>
              </a:rPr>
              <a:t>	P802.15.4ac 	P802.15.4ae 	P802.15.9a	P802.15.6ma 	P802.15.xyz</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Draft / LB #</a:t>
            </a:r>
            <a:r>
              <a:rPr lang="en-US" sz="1200" kern="0" dirty="0">
                <a:latin typeface="Arial Rounded MT Bold" pitchFamily="34" charset="0"/>
                <a:cs typeface="Arial" charset="0"/>
              </a:rPr>
              <a:t>	D2/LB218 	D0/LB219	D1/LB220	D6/LB221	D0/LB222</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VOTERS</a:t>
            </a:r>
            <a:r>
              <a:rPr lang="en-US" sz="1200" kern="0" dirty="0">
                <a:latin typeface="Arial Rounded MT Bold" pitchFamily="34" charset="0"/>
                <a:cs typeface="Arial" charset="0"/>
              </a:rPr>
              <a:t>	116	129	129	124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VOTED</a:t>
            </a:r>
            <a:r>
              <a:rPr lang="en-US" sz="1200" kern="0" dirty="0">
                <a:latin typeface="Arial Rounded MT Bold" pitchFamily="34" charset="0"/>
                <a:cs typeface="Arial" charset="0"/>
              </a:rPr>
              <a:t>	96	73	95	104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YES</a:t>
            </a:r>
            <a:r>
              <a:rPr lang="en-US" sz="1200" kern="0" dirty="0">
                <a:latin typeface="Arial Rounded MT Bold" pitchFamily="34" charset="0"/>
                <a:cs typeface="Arial" charset="0"/>
              </a:rPr>
              <a:t>		82	64	83	97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ABSTAIN</a:t>
            </a:r>
            <a:r>
              <a:rPr lang="en-US" sz="1200" kern="0" dirty="0">
                <a:latin typeface="Arial Rounded MT Bold" pitchFamily="34" charset="0"/>
                <a:cs typeface="Arial" charset="0"/>
              </a:rPr>
              <a:t>	12	9	11	7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NO</a:t>
            </a:r>
            <a:r>
              <a:rPr lang="en-US" sz="1200" kern="0" dirty="0">
                <a:latin typeface="Arial Rounded MT Bold" pitchFamily="34" charset="0"/>
                <a:cs typeface="Arial" charset="0"/>
              </a:rPr>
              <a:t>		2	0	1	0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 VOTERS</a:t>
            </a:r>
            <a:r>
              <a:rPr lang="en-US" sz="1200" kern="0" dirty="0">
                <a:latin typeface="Arial Rounded MT Bold" pitchFamily="34" charset="0"/>
                <a:cs typeface="Arial" charset="0"/>
              </a:rPr>
              <a:t>	82.76	59.59	73.164	83.37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 YES</a:t>
            </a:r>
            <a:r>
              <a:rPr lang="en-US" sz="1200" kern="0" dirty="0">
                <a:latin typeface="Arial Rounded MT Bold" pitchFamily="34" charset="0"/>
                <a:cs typeface="Arial" charset="0"/>
              </a:rPr>
              <a:t>	97.62	100.0	93.81	100.00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 ABSTAIN</a:t>
            </a:r>
            <a:r>
              <a:rPr lang="en-US" sz="1200" kern="0" dirty="0">
                <a:latin typeface="Arial Rounded MT Bold" pitchFamily="34" charset="0"/>
                <a:cs typeface="Arial" charset="0"/>
              </a:rPr>
              <a:t>	12.50	12.33	11.58	6.73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Did Not Vote</a:t>
            </a:r>
            <a:r>
              <a:rPr lang="en-US" sz="1200" kern="0" dirty="0">
                <a:latin typeface="Arial Rounded MT Bold" pitchFamily="34" charset="0"/>
                <a:cs typeface="Arial" charset="0"/>
              </a:rPr>
              <a:t>	20	56	34	20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Did Not Vote %</a:t>
            </a:r>
            <a:r>
              <a:rPr lang="en-US" sz="1200" kern="0" dirty="0">
                <a:latin typeface="Arial Rounded MT Bold" pitchFamily="34" charset="0"/>
                <a:cs typeface="Arial" charset="0"/>
              </a:rPr>
              <a:t>	17.2	43.4	26.4	16.1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Open Date</a:t>
            </a:r>
            <a:r>
              <a:rPr lang="en-US" sz="1200" kern="0" dirty="0">
                <a:latin typeface="Arial Rounded MT Bold" pitchFamily="34" charset="0"/>
                <a:cs typeface="Arial" charset="0"/>
              </a:rPr>
              <a:t>	6/2/25 	6/6/25	6/6/25	6/20/25	x	</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Close Date</a:t>
            </a:r>
            <a:r>
              <a:rPr lang="en-US" sz="1200" kern="0" dirty="0">
                <a:latin typeface="Arial Rounded MT Bold" pitchFamily="34" charset="0"/>
                <a:cs typeface="Arial" charset="0"/>
              </a:rPr>
              <a:t>	6/2/25 	7/6/25 	6/21/25	7/5/25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kern="0" dirty="0">
                <a:latin typeface="Arial Rounded MT Bold" pitchFamily="34" charset="0"/>
                <a:cs typeface="Arial" charset="0"/>
              </a:rPr>
              <a:t>				</a:t>
            </a:r>
          </a:p>
        </p:txBody>
      </p:sp>
      <p:sp>
        <p:nvSpPr>
          <p:cNvPr id="8" name="Slide Number Placeholder 6">
            <a:extLst>
              <a:ext uri="{FF2B5EF4-FFF2-40B4-BE49-F238E27FC236}">
                <a16:creationId xmlns:a16="http://schemas.microsoft.com/office/drawing/2014/main" id="{B9126702-8326-337A-CFB7-0D7F0EBB4F4D}"/>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4</a:t>
            </a:fld>
            <a:endParaRPr lang="en-US" sz="1200" dirty="0"/>
          </a:p>
        </p:txBody>
      </p:sp>
    </p:spTree>
    <p:extLst>
      <p:ext uri="{BB962C8B-B14F-4D97-AF65-F5344CB8AC3E}">
        <p14:creationId xmlns:p14="http://schemas.microsoft.com/office/powerpoint/2010/main" val="1340239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4005C-EF8B-8228-9919-4676F558FA9E}"/>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30EC559D-3914-BE97-29A3-2BD83C2467C8}"/>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1E9846CC-7C94-E514-D0AE-40B301798216}"/>
              </a:ext>
            </a:extLst>
          </p:cNvPr>
          <p:cNvSpPr txBox="1">
            <a:spLocks noChangeArrowheads="1"/>
          </p:cNvSpPr>
          <p:nvPr/>
        </p:nvSpPr>
        <p:spPr bwMode="auto">
          <a:xfrm>
            <a:off x="2209800"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WG15 Active PARS</a:t>
            </a:r>
          </a:p>
        </p:txBody>
      </p:sp>
      <p:sp>
        <p:nvSpPr>
          <p:cNvPr id="7" name="Rectangle 3">
            <a:extLst>
              <a:ext uri="{FF2B5EF4-FFF2-40B4-BE49-F238E27FC236}">
                <a16:creationId xmlns:a16="http://schemas.microsoft.com/office/drawing/2014/main" id="{740049BE-24C0-C31C-C950-200D852A38EB}"/>
              </a:ext>
            </a:extLst>
          </p:cNvPr>
          <p:cNvSpPr txBox="1">
            <a:spLocks noChangeArrowheads="1"/>
          </p:cNvSpPr>
          <p:nvPr/>
        </p:nvSpPr>
        <p:spPr bwMode="auto">
          <a:xfrm>
            <a:off x="1828800" y="1676400"/>
            <a:ext cx="85344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920750" lvl="1" indent="-463550" algn="l" fontAlgn="b">
              <a:lnSpc>
                <a:spcPct val="80000"/>
              </a:lnSpc>
              <a:spcAft>
                <a:spcPts val="600"/>
              </a:spcAft>
              <a:tabLst>
                <a:tab pos="2174875" algn="l"/>
                <a:tab pos="4114800" algn="l"/>
                <a:tab pos="5943600" algn="l"/>
              </a:tabLst>
              <a:defRPr/>
            </a:pPr>
            <a:r>
              <a:rPr lang="en-US" sz="1600" b="1" kern="0" dirty="0">
                <a:latin typeface="Arial Rounded MT Bold" pitchFamily="34" charset="0"/>
                <a:cs typeface="Arial" charset="0"/>
              </a:rPr>
              <a:t>Project	Project Status	Approval Date	Expiration Date</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P802.15.14	In Hibernation	9/23/21	</a:t>
            </a:r>
            <a:r>
              <a:rPr lang="en-US" sz="1600" kern="0" dirty="0">
                <a:highlight>
                  <a:srgbClr val="FFFF00"/>
                </a:highlight>
                <a:latin typeface="Arial Rounded MT Bold" pitchFamily="34" charset="0"/>
                <a:cs typeface="Arial" charset="0"/>
              </a:rPr>
              <a:t>12/31/25</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P802.15.15	In Hibernation	9/23/21	</a:t>
            </a:r>
            <a:r>
              <a:rPr lang="en-US" sz="1600" kern="0" dirty="0">
                <a:highlight>
                  <a:srgbClr val="FFFF00"/>
                </a:highlight>
                <a:latin typeface="Arial Rounded MT Bold" pitchFamily="34" charset="0"/>
                <a:cs typeface="Arial" charset="0"/>
              </a:rPr>
              <a:t>12/31/25</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P802.15.4ab	Active	9/23/21	</a:t>
            </a:r>
            <a:r>
              <a:rPr lang="en-US" sz="1600" kern="0" dirty="0">
                <a:highlight>
                  <a:srgbClr val="FFFF00"/>
                </a:highlight>
                <a:latin typeface="Arial Rounded MT Bold" pitchFamily="34" charset="0"/>
                <a:cs typeface="Arial" charset="0"/>
              </a:rPr>
              <a:t>12/31/25</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P802.15.6	Active	5/13/22	12/31/26</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P802.15.4ac	Active	6/5/23	12/31/27</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P802.15.4ad	Active	3/21/24	12/31/28</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P802.15.4ae	Active	11/12/24	12/31/28</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P802.15.9a	Active	11/12/24	12/31/28</a:t>
            </a: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2678E189-959B-4015-AE04-BE2F8ACC3225}"/>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5</a:t>
            </a:fld>
            <a:endParaRPr lang="en-US" sz="1200" dirty="0"/>
          </a:p>
        </p:txBody>
      </p:sp>
    </p:spTree>
    <p:extLst>
      <p:ext uri="{BB962C8B-B14F-4D97-AF65-F5344CB8AC3E}">
        <p14:creationId xmlns:p14="http://schemas.microsoft.com/office/powerpoint/2010/main" val="3613661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1828800" y="1676400"/>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000" dirty="0">
                <a:latin typeface="Arial Rounded MT Bold" pitchFamily="34" charset="0"/>
                <a:cs typeface="Arial" charset="0"/>
              </a:rPr>
              <a:t>Voting members:		129</a:t>
            </a:r>
          </a:p>
          <a:p>
            <a:pPr marL="1487488" indent="-635000" algn="l" fontAlgn="b">
              <a:lnSpc>
                <a:spcPct val="80000"/>
              </a:lnSpc>
              <a:spcAft>
                <a:spcPts val="600"/>
              </a:spcAft>
              <a:defRPr/>
            </a:pPr>
            <a:r>
              <a:rPr lang="en-US" sz="2000" dirty="0">
                <a:latin typeface="Arial Rounded MT Bold" pitchFamily="34" charset="0"/>
                <a:cs typeface="Arial" charset="0"/>
              </a:rPr>
              <a:t>Nearly voting members:	26</a:t>
            </a:r>
          </a:p>
          <a:p>
            <a:pPr marL="1487488" indent="-635000" algn="l" fontAlgn="b">
              <a:lnSpc>
                <a:spcPct val="80000"/>
              </a:lnSpc>
              <a:spcAft>
                <a:spcPts val="600"/>
              </a:spcAft>
              <a:defRPr/>
            </a:pPr>
            <a:r>
              <a:rPr lang="en-US" sz="2000" dirty="0">
                <a:latin typeface="Arial Rounded MT Bold" pitchFamily="34" charset="0"/>
                <a:cs typeface="Arial" charset="0"/>
              </a:rPr>
              <a:t>Aspirant voting members:	19</a:t>
            </a:r>
          </a:p>
          <a:p>
            <a:pPr marL="1487488" indent="-635000" algn="l" fontAlgn="b">
              <a:lnSpc>
                <a:spcPct val="80000"/>
              </a:lnSpc>
              <a:spcAft>
                <a:spcPts val="600"/>
              </a:spcAft>
              <a:defRPr/>
            </a:pPr>
            <a:r>
              <a:rPr lang="en-US" sz="2000" dirty="0">
                <a:latin typeface="Arial Rounded MT Bold" pitchFamily="34" charset="0"/>
                <a:cs typeface="Arial" charset="0"/>
              </a:rPr>
              <a:t>Membership roster:		</a:t>
            </a:r>
            <a:r>
              <a:rPr lang="en-US" sz="20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802.15 WG Membership Status</a:t>
            </a:r>
            <a:endParaRPr lang="en-US" sz="2000" kern="0" dirty="0">
              <a:latin typeface="Arial Rounded MT Bold" pitchFamily="34" charset="0"/>
              <a:cs typeface="Arial" charset="0"/>
            </a:endParaRPr>
          </a:p>
          <a:p>
            <a:pPr marL="609600" indent="-609600" algn="l" fontAlgn="b">
              <a:lnSpc>
                <a:spcPct val="80000"/>
              </a:lnSpc>
              <a:spcAft>
                <a:spcPts val="600"/>
              </a:spcAft>
              <a:defRPr/>
            </a:pPr>
            <a:endParaRPr lang="en-US" sz="2000" kern="0" dirty="0">
              <a:latin typeface="Arial Rounded MT Bold" pitchFamily="34" charset="0"/>
              <a:cs typeface="Arial" charset="0"/>
            </a:endParaRPr>
          </a:p>
          <a:p>
            <a:pPr marL="609600" indent="-609600" algn="l" fontAlgn="b">
              <a:lnSpc>
                <a:spcPct val="80000"/>
              </a:lnSpc>
              <a:spcAft>
                <a:spcPts val="600"/>
              </a:spcAft>
              <a:defRPr/>
            </a:pPr>
            <a:r>
              <a:rPr lang="en-US" sz="2000" kern="0" dirty="0">
                <a:latin typeface="Arial Rounded MT Bold" pitchFamily="34" charset="0"/>
                <a:cs typeface="Arial" charset="0"/>
              </a:rPr>
              <a:t>	802.15 WG Officers - Elected March 2024</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Clint Powell - 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Phil Beecher - 1</a:t>
            </a:r>
            <a:r>
              <a:rPr lang="en-US" sz="2000" kern="0" baseline="30000" dirty="0">
                <a:latin typeface="Arial Rounded MT Bold" pitchFamily="34" charset="0"/>
                <a:cs typeface="Arial" charset="0"/>
              </a:rPr>
              <a:t>st</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Ann Krieger - 2</a:t>
            </a:r>
            <a:r>
              <a:rPr lang="en-US" sz="2000" kern="0" baseline="30000" dirty="0">
                <a:latin typeface="Arial Rounded MT Bold" pitchFamily="34" charset="0"/>
                <a:cs typeface="Arial" charset="0"/>
              </a:rPr>
              <a:t>nd</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Joerg Robert - Secretary (appointed)</a:t>
            </a:r>
          </a:p>
          <a:p>
            <a:pPr marL="1257300" indent="-342900" algn="l" fontAlgn="b">
              <a:lnSpc>
                <a:spcPct val="80000"/>
              </a:lnSpc>
              <a:spcAft>
                <a:spcPts val="600"/>
              </a:spcAft>
              <a:buFont typeface="Arial" panose="020B0604020202020204" pitchFamily="34" charset="0"/>
              <a:buChar char="•"/>
              <a:defRPr/>
            </a:pPr>
            <a:r>
              <a:rPr lang="en-US" sz="2000" kern="0" dirty="0" err="1">
                <a:latin typeface="Arial Rounded MT Bold" pitchFamily="34" charset="0"/>
                <a:cs typeface="Arial" charset="0"/>
              </a:rPr>
              <a:t>Tero</a:t>
            </a:r>
            <a:r>
              <a:rPr lang="en-US" sz="2000" kern="0" dirty="0">
                <a:latin typeface="Arial Rounded MT Bold" pitchFamily="34" charset="0"/>
                <a:cs typeface="Arial" charset="0"/>
              </a:rPr>
              <a:t> </a:t>
            </a:r>
            <a:r>
              <a:rPr lang="en-US" sz="2000" kern="0" dirty="0" err="1">
                <a:latin typeface="Arial Rounded MT Bold" pitchFamily="34" charset="0"/>
                <a:cs typeface="Arial" charset="0"/>
              </a:rPr>
              <a:t>Kivinen</a:t>
            </a:r>
            <a:r>
              <a:rPr lang="en-US" sz="2000" kern="0" dirty="0">
                <a:latin typeface="Arial Rounded MT Bold" pitchFamily="34" charset="0"/>
                <a:cs typeface="Arial" charset="0"/>
              </a:rPr>
              <a:t> - Tech. Editor (appointed)</a:t>
            </a:r>
          </a:p>
          <a:p>
            <a:pPr marL="1257300"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Ben Rolfe - Treasurer (appointed)</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6</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Operations</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1828800" y="1676400"/>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371600" indent="-457200" algn="l" fontAlgn="b">
              <a:lnSpc>
                <a:spcPct val="80000"/>
              </a:lnSpc>
              <a:spcAft>
                <a:spcPts val="600"/>
              </a:spcAft>
              <a:defRPr/>
            </a:pPr>
            <a:r>
              <a:rPr lang="en-US" sz="2000" dirty="0">
                <a:latin typeface="Arial Rounded MT Bold" pitchFamily="34" charset="0"/>
                <a:cs typeface="Arial" charset="0"/>
              </a:rPr>
              <a:t>802.15 Operations Manual - covering Membership rules, Voting in the subgroup, Parliamentary procedures for approval to move any deliverables to the Standards Committee for action, officer scope of duties and much more</a:t>
            </a:r>
            <a:r>
              <a:rPr lang="en-US" sz="2000" dirty="0">
                <a:latin typeface="Arial Rounded MT Bold" pitchFamily="34" charset="0"/>
                <a:cs typeface="Arial" charset="0"/>
                <a:hlinkClick r:id="rId2">
                  <a:extLst>
                    <a:ext uri="{A12FA001-AC4F-418D-AE19-62706E023703}">
                      <ahyp:hlinkClr xmlns:ahyp="http://schemas.microsoft.com/office/drawing/2018/hyperlinkcolor" val="tx"/>
                    </a:ext>
                  </a:extLst>
                </a:hlinkClick>
              </a:rPr>
              <a:t>…</a:t>
            </a:r>
          </a:p>
          <a:p>
            <a:pPr marL="1717675" indent="-350838" algn="l" fontAlgn="b">
              <a:lnSpc>
                <a:spcPct val="80000"/>
              </a:lnSpc>
              <a:spcAft>
                <a:spcPts val="600"/>
              </a:spcAft>
              <a:buFont typeface="Arial" panose="020B0604020202020204" pitchFamily="34" charset="0"/>
              <a:buChar char="•"/>
              <a:defRPr/>
            </a:pPr>
            <a:r>
              <a:rPr lang="en-US" sz="20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WG15 Op's Manual</a:t>
            </a: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r>
              <a:rPr lang="en-US" sz="2000" dirty="0">
                <a:latin typeface="Arial Rounded MT Bold" pitchFamily="34" charset="0"/>
                <a:cs typeface="Arial" charset="0"/>
              </a:rPr>
              <a:t>802 Operations Links</a:t>
            </a: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3">
                  <a:extLst>
                    <a:ext uri="{A12FA001-AC4F-418D-AE19-62706E023703}">
                      <ahyp:hlinkClr xmlns:ahyp="http://schemas.microsoft.com/office/drawing/2018/hyperlinkcolor" val="tx"/>
                    </a:ext>
                  </a:extLst>
                </a:hlinkClick>
              </a:rPr>
              <a:t>802 LMSC Op’s Manual</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4">
                  <a:extLst>
                    <a:ext uri="{A12FA001-AC4F-418D-AE19-62706E023703}">
                      <ahyp:hlinkClr xmlns:ahyp="http://schemas.microsoft.com/office/drawing/2018/hyperlinkcolor" val="tx"/>
                    </a:ext>
                  </a:extLst>
                </a:hlinkClick>
              </a:rPr>
              <a:t>802 LMSC P&amp;P</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5">
                  <a:extLst>
                    <a:ext uri="{A12FA001-AC4F-418D-AE19-62706E023703}">
                      <ahyp:hlinkClr xmlns:ahyp="http://schemas.microsoft.com/office/drawing/2018/hyperlinkcolor" val="tx"/>
                    </a:ext>
                  </a:extLst>
                </a:hlinkClick>
              </a:rPr>
              <a:t>802 LMSC Chairs Guidelines</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6">
                  <a:extLst>
                    <a:ext uri="{A12FA001-AC4F-418D-AE19-62706E023703}">
                      <ahyp:hlinkClr xmlns:ahyp="http://schemas.microsoft.com/office/drawing/2018/hyperlinkcolor" val="tx"/>
                    </a:ext>
                  </a:extLst>
                </a:hlinkClick>
              </a:rPr>
              <a:t>802 WCSC Op’s Manual</a:t>
            </a:r>
            <a:endParaRPr lang="en-US" sz="2000" kern="0" dirty="0">
              <a:latin typeface="Arial Rounded MT Bold" pitchFamily="34" charset="0"/>
              <a:cs typeface="Arial" charset="0"/>
            </a:endParaRPr>
          </a:p>
          <a:p>
            <a:pPr marL="1252537" indent="-342900" algn="l" fontAlgn="b">
              <a:lnSpc>
                <a:spcPct val="80000"/>
              </a:lnSpc>
              <a:spcAft>
                <a:spcPts val="600"/>
              </a:spcAft>
              <a:buFont typeface="Arial" panose="020B0604020202020204" pitchFamily="34" charset="0"/>
              <a:buChar char="•"/>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7</a:t>
            </a:fld>
            <a:endParaRPr lang="en-US" sz="1200" dirty="0"/>
          </a:p>
        </p:txBody>
      </p:sp>
    </p:spTree>
    <p:extLst>
      <p:ext uri="{BB962C8B-B14F-4D97-AF65-F5344CB8AC3E}">
        <p14:creationId xmlns:p14="http://schemas.microsoft.com/office/powerpoint/2010/main" val="1920172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 LMSC Annual Review of 802.15</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1828800" y="1676400"/>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692150" indent="-457200" algn="l" fontAlgn="b">
              <a:lnSpc>
                <a:spcPct val="80000"/>
              </a:lnSpc>
              <a:spcAft>
                <a:spcPts val="600"/>
              </a:spcAft>
              <a:defRPr/>
            </a:pPr>
            <a:r>
              <a:rPr lang="en-US" sz="1700" dirty="0">
                <a:latin typeface="Arial Rounded MT Bold" pitchFamily="34" charset="0"/>
                <a:cs typeface="Arial" charset="0"/>
              </a:rPr>
              <a:t>Scope</a:t>
            </a:r>
          </a:p>
          <a:p>
            <a:pPr marL="800100" lvl="1" indent="-342900" algn="l">
              <a:lnSpc>
                <a:spcPct val="80000"/>
              </a:lnSpc>
              <a:spcBef>
                <a:spcPts val="0"/>
              </a:spcBef>
              <a:spcAft>
                <a:spcPts val="0"/>
              </a:spcAft>
              <a:buFont typeface="Symbol" panose="05050102010706020507" pitchFamily="18" charset="2"/>
              <a:buChar char=""/>
              <a:tabLst>
                <a:tab pos="822325" algn="l"/>
                <a:tab pos="1773238" algn="l"/>
              </a:tabLst>
              <a:defRPr/>
            </a:pPr>
            <a:r>
              <a:rPr lang="en-US" sz="1700" dirty="0">
                <a:latin typeface="Arial" panose="020B0604020202020204" pitchFamily="34" charset="0"/>
                <a:cs typeface="Arial" panose="020B0604020202020204" pitchFamily="34" charset="0"/>
              </a:rPr>
              <a:t>The 802.15 Working Group (WG) on Wireless Specialty Networks (WSN) focuses on the development of open consensus standards addressing wireless networking for the emerging Internet of Things (IoT), allowing these devices to communicate and interoperate with one another, mobile devices, wearables, etc.</a:t>
            </a:r>
          </a:p>
          <a:p>
            <a:pPr marL="803275" lvl="2" algn="l">
              <a:lnSpc>
                <a:spcPct val="80000"/>
              </a:lnSpc>
              <a:spcBef>
                <a:spcPts val="0"/>
              </a:spcBef>
              <a:spcAft>
                <a:spcPts val="0"/>
              </a:spcAft>
              <a:tabLst>
                <a:tab pos="1773238" algn="l"/>
              </a:tabLst>
              <a:defRPr/>
            </a:pPr>
            <a:r>
              <a:rPr lang="en-US" sz="1700" dirty="0">
                <a:latin typeface="Arial" panose="020B0604020202020204" pitchFamily="34" charset="0"/>
                <a:cs typeface="Arial" panose="020B0604020202020204" pitchFamily="34" charset="0"/>
              </a:rPr>
              <a:t>The goal of 802.15 is to publish standards, recommended practices, or guides that have broad market applicability and deal effectively with the issues of coexistence and interoperability with other wired and wireless networking solutions.</a:t>
            </a:r>
          </a:p>
          <a:p>
            <a:pPr marL="692150" indent="-457200" algn="l" fontAlgn="b">
              <a:lnSpc>
                <a:spcPct val="80000"/>
              </a:lnSpc>
              <a:spcAft>
                <a:spcPts val="600"/>
              </a:spcAft>
              <a:defRPr/>
            </a:pPr>
            <a:r>
              <a:rPr lang="en-US" sz="1700" dirty="0">
                <a:latin typeface="Arial Rounded MT Bold" pitchFamily="34" charset="0"/>
                <a:cs typeface="Arial" charset="0"/>
              </a:rPr>
              <a:t>Duties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latin typeface="Arial" panose="020B0604020202020204" pitchFamily="34" charset="0"/>
                <a:ea typeface="Times New Roman" panose="02020603050405020304" pitchFamily="18" charset="0"/>
                <a:cs typeface="Arial" panose="020B0604020202020204" pitchFamily="34" charset="0"/>
              </a:rPr>
              <a:t>Maintain and revise the 802.15 standards, amendments, and recommended practices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latin typeface="Arial" panose="020B0604020202020204" pitchFamily="34" charset="0"/>
                <a:ea typeface="Times New Roman" panose="02020603050405020304" pitchFamily="18" charset="0"/>
                <a:cs typeface="Arial" panose="020B0604020202020204" pitchFamily="34" charset="0"/>
              </a:rPr>
              <a:t>Develop new standards when a PAR is approved by IEEE SASB and is assigned to the 802.15 WG by the IEEE 802 LMSC</a:t>
            </a:r>
            <a:endParaRPr lang="en-US" sz="1700" dirty="0">
              <a:latin typeface="Arial" panose="020B0604020202020204" pitchFamily="34" charset="0"/>
              <a:ea typeface="Times New Roman" panose="02020603050405020304" pitchFamily="18" charset="0"/>
              <a:cs typeface="Times New Roman" panose="02020603050405020304" pitchFamily="18" charset="0"/>
            </a:endParaRP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latin typeface="Arial" panose="020B0604020202020204" pitchFamily="34" charset="0"/>
                <a:ea typeface="Times New Roman" panose="02020603050405020304" pitchFamily="18" charset="0"/>
                <a:cs typeface="Arial" panose="020B0604020202020204" pitchFamily="34" charset="0"/>
              </a:rPr>
              <a:t>Maintain liaisons with other groups within IEEE 802 LMSC, and other relevant standards setting bodies and radio spectrum regulatory bodies</a:t>
            </a:r>
            <a:endParaRPr lang="en-US" sz="1700" dirty="0">
              <a:latin typeface="Arial" panose="020B0604020202020204" pitchFamily="34" charset="0"/>
              <a:ea typeface="Times New Roman" panose="02020603050405020304" pitchFamily="18" charset="0"/>
              <a:cs typeface="Times New Roman" panose="02020603050405020304" pitchFamily="18" charset="0"/>
            </a:endParaRPr>
          </a:p>
          <a:p>
            <a:pPr marL="692150" indent="-457200" algn="l" fontAlgn="b">
              <a:lnSpc>
                <a:spcPct val="80000"/>
              </a:lnSpc>
              <a:spcAft>
                <a:spcPts val="600"/>
              </a:spcAft>
              <a:defRPr/>
            </a:pPr>
            <a:r>
              <a:rPr lang="en-US" sz="1700" dirty="0">
                <a:latin typeface="Arial Rounded MT Bold" pitchFamily="34" charset="0"/>
                <a:cs typeface="Arial" charset="0"/>
              </a:rPr>
              <a:t>Membership</a:t>
            </a:r>
          </a:p>
          <a:p>
            <a:pPr marL="1371600" indent="-457200" algn="l" fontAlgn="b">
              <a:lnSpc>
                <a:spcPct val="80000"/>
              </a:lnSpc>
              <a:spcAft>
                <a:spcPts val="600"/>
              </a:spcAft>
              <a:defRPr/>
            </a:pPr>
            <a:r>
              <a:rPr lang="en-US" sz="1700" dirty="0">
                <a:latin typeface="Arial Rounded MT Bold" pitchFamily="34" charset="0"/>
                <a:cs typeface="Arial" charset="0"/>
              </a:rPr>
              <a:t>	See slide 6</a:t>
            </a:r>
          </a:p>
          <a:p>
            <a:pPr marL="1371600" indent="-457200" algn="l" fontAlgn="b">
              <a:lnSpc>
                <a:spcPct val="80000"/>
              </a:lnSpc>
              <a:spcAft>
                <a:spcPts val="600"/>
              </a:spcAft>
              <a:defRPr/>
            </a:pPr>
            <a:endParaRPr lang="en-US" sz="2000" dirty="0">
              <a:latin typeface="Arial Rounded MT Bold" pitchFamily="34" charset="0"/>
              <a:cs typeface="Arial" charset="0"/>
            </a:endParaRPr>
          </a:p>
          <a:p>
            <a:pPr marL="909637" algn="l" fontAlgn="b">
              <a:lnSpc>
                <a:spcPct val="80000"/>
              </a:lnSpc>
              <a:spcAft>
                <a:spcPts val="600"/>
              </a:spcAft>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8</a:t>
            </a:fld>
            <a:endParaRPr lang="en-US" sz="1200" dirty="0"/>
          </a:p>
        </p:txBody>
      </p:sp>
    </p:spTree>
    <p:extLst>
      <p:ext uri="{BB962C8B-B14F-4D97-AF65-F5344CB8AC3E}">
        <p14:creationId xmlns:p14="http://schemas.microsoft.com/office/powerpoint/2010/main" val="892019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48E86-29B6-8FA3-137F-45EFA693904F}"/>
            </a:ext>
          </a:extLst>
        </p:cNvPr>
        <p:cNvGrpSpPr/>
        <p:nvPr/>
      </p:nvGrpSpPr>
      <p:grpSpPr>
        <a:xfrm>
          <a:off x="0" y="0"/>
          <a:ext cx="0" cy="0"/>
          <a:chOff x="0" y="0"/>
          <a:chExt cx="0" cy="0"/>
        </a:xfrm>
      </p:grpSpPr>
      <p:sp>
        <p:nvSpPr>
          <p:cNvPr id="4100" name="Slide Number Placeholder 6">
            <a:extLst>
              <a:ext uri="{FF2B5EF4-FFF2-40B4-BE49-F238E27FC236}">
                <a16:creationId xmlns:a16="http://schemas.microsoft.com/office/drawing/2014/main" id="{1844BAB5-F4F6-EA33-1953-527A9004B942}"/>
              </a:ext>
            </a:extLst>
          </p:cNvPr>
          <p:cNvSpPr>
            <a:spLocks noGrp="1"/>
          </p:cNvSpPr>
          <p:nvPr>
            <p:ph type="sldNum" sz="quarter" idx="12"/>
          </p:nvPr>
        </p:nvSpPr>
        <p:spPr>
          <a:xfrm>
            <a:off x="5911494"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9</a:t>
            </a:fld>
            <a:endParaRPr lang="en-US" sz="1200" dirty="0"/>
          </a:p>
        </p:txBody>
      </p:sp>
      <p:sp>
        <p:nvSpPr>
          <p:cNvPr id="11" name="Rectangle 4">
            <a:extLst>
              <a:ext uri="{FF2B5EF4-FFF2-40B4-BE49-F238E27FC236}">
                <a16:creationId xmlns:a16="http://schemas.microsoft.com/office/drawing/2014/main" id="{F0FE0A64-0329-4471-3706-866F40181814}"/>
              </a:ext>
            </a:extLst>
          </p:cNvPr>
          <p:cNvSpPr txBox="1">
            <a:spLocks noChangeArrowheads="1"/>
          </p:cNvSpPr>
          <p:nvPr/>
        </p:nvSpPr>
        <p:spPr bwMode="auto">
          <a:xfrm>
            <a:off x="2057400" y="762002"/>
            <a:ext cx="8077200" cy="38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July 2025 802.15 WG Agenda</a:t>
            </a:r>
          </a:p>
        </p:txBody>
      </p:sp>
      <p:pic>
        <p:nvPicPr>
          <p:cNvPr id="2" name="Picture 1">
            <a:extLst>
              <a:ext uri="{FF2B5EF4-FFF2-40B4-BE49-F238E27FC236}">
                <a16:creationId xmlns:a16="http://schemas.microsoft.com/office/drawing/2014/main" id="{7D5E2AA5-3E65-EDC7-C517-8ABCB6A96A92}"/>
              </a:ext>
            </a:extLst>
          </p:cNvPr>
          <p:cNvPicPr>
            <a:picLocks noChangeAspect="1"/>
          </p:cNvPicPr>
          <p:nvPr/>
        </p:nvPicPr>
        <p:blipFill>
          <a:blip r:embed="rId2"/>
          <a:stretch>
            <a:fillRect/>
          </a:stretch>
        </p:blipFill>
        <p:spPr>
          <a:xfrm>
            <a:off x="1790700" y="1235189"/>
            <a:ext cx="8610600" cy="5215092"/>
          </a:xfrm>
          <a:prstGeom prst="rect">
            <a:avLst/>
          </a:prstGeom>
        </p:spPr>
      </p:pic>
    </p:spTree>
    <p:extLst>
      <p:ext uri="{BB962C8B-B14F-4D97-AF65-F5344CB8AC3E}">
        <p14:creationId xmlns:p14="http://schemas.microsoft.com/office/powerpoint/2010/main" val="2259536738"/>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49777</TotalTime>
  <Words>3698</Words>
  <Application>Microsoft Office PowerPoint</Application>
  <PresentationFormat>Widescreen</PresentationFormat>
  <Paragraphs>539</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Arial Rounded MT Bold</vt:lpstr>
      <vt:lpstr>Symbol</vt:lpstr>
      <vt:lpstr>Times New Roman</vt:lpstr>
      <vt:lpstr>IEEE-802_15</vt:lpstr>
      <vt:lpstr> 157th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1621</cp:revision>
  <cp:lastPrinted>2000-07-07T01:25:49Z</cp:lastPrinted>
  <dcterms:created xsi:type="dcterms:W3CDTF">1999-06-22T06:24:01Z</dcterms:created>
  <dcterms:modified xsi:type="dcterms:W3CDTF">2025-07-30T09:23:17Z</dcterms:modified>
  <cp:category/>
</cp:coreProperties>
</file>